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9" r:id="rId3"/>
    <p:sldId id="338" r:id="rId4"/>
    <p:sldId id="340" r:id="rId5"/>
    <p:sldId id="336" r:id="rId6"/>
    <p:sldId id="342" r:id="rId7"/>
    <p:sldId id="343" r:id="rId8"/>
    <p:sldId id="360" r:id="rId9"/>
    <p:sldId id="344" r:id="rId10"/>
    <p:sldId id="345" r:id="rId11"/>
    <p:sldId id="356" r:id="rId12"/>
    <p:sldId id="357" r:id="rId13"/>
    <p:sldId id="361" r:id="rId14"/>
    <p:sldId id="347" r:id="rId15"/>
    <p:sldId id="354" r:id="rId16"/>
    <p:sldId id="284" r:id="rId17"/>
    <p:sldId id="325" r:id="rId18"/>
    <p:sldId id="335" r:id="rId19"/>
    <p:sldId id="339" r:id="rId20"/>
    <p:sldId id="285" r:id="rId21"/>
    <p:sldId id="350" r:id="rId22"/>
    <p:sldId id="358" r:id="rId23"/>
    <p:sldId id="359" r:id="rId24"/>
    <p:sldId id="288" r:id="rId25"/>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39E95A0-1F16-49E4-A66E-5FA57D40C291}">
          <p14:sldIdLst>
            <p14:sldId id="256"/>
            <p14:sldId id="259"/>
            <p14:sldId id="338"/>
            <p14:sldId id="340"/>
            <p14:sldId id="336"/>
            <p14:sldId id="342"/>
            <p14:sldId id="343"/>
            <p14:sldId id="360"/>
            <p14:sldId id="344"/>
            <p14:sldId id="345"/>
            <p14:sldId id="356"/>
            <p14:sldId id="357"/>
            <p14:sldId id="361"/>
            <p14:sldId id="347"/>
            <p14:sldId id="354"/>
            <p14:sldId id="284"/>
            <p14:sldId id="325"/>
            <p14:sldId id="335"/>
            <p14:sldId id="339"/>
            <p14:sldId id="285"/>
            <p14:sldId id="350"/>
            <p14:sldId id="358"/>
            <p14:sldId id="359"/>
            <p14:sldId id="28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009" autoAdjust="0"/>
  </p:normalViewPr>
  <p:slideViewPr>
    <p:cSldViewPr snapToGrid="0">
      <p:cViewPr varScale="1">
        <p:scale>
          <a:sx n="113" d="100"/>
          <a:sy n="113" d="100"/>
        </p:scale>
        <p:origin x="198" y="96"/>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ell\Desktop\&#26032;&#24314;%20Microsoft%20Excel%20&#24037;&#20316;&#34920;%20(6).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ll\Desktop\&#26032;&#24314;%20Microsoft%20Excel%20&#24037;&#20316;&#34920;%20(6).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dell\Desktop\&#26032;&#24314;%20Microsoft%20Excel%20&#24037;&#20316;&#34920;%20(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dell\Desktop\&#26032;&#24314;%20Microsoft%20Excel%20&#24037;&#20316;&#34920;%20(2).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26032;&#24314;%20Microsoft%20Excel%20&#24037;&#20316;&#34920;%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26032;&#24314;%20Microsoft%20Excel%20&#24037;&#20316;&#349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26032;&#24314;%20Microsoft%20Excel%20&#24037;&#20316;&#34920;%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esktop\&#26032;&#24314;%20Microsoft%20Excel%20&#24037;&#20316;&#34920;%20(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esktop\&#26032;&#24314;%20Microsoft%20Excel%20&#24037;&#20316;&#34920;%20(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Desktop\&#26032;&#24314;%20Microsoft%20Excel%20&#24037;&#20316;&#34920;%20(5).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ll\Desktop\&#26032;&#24314;%20Microsoft%20Excel%20&#24037;&#20316;&#34920;%20(6).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l\Desktop\&#26032;&#24314;%20Microsoft%20Excel%20&#24037;&#20316;&#34920;%20(6).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Sheet1!$A$1:$E$1</c:f>
              <c:numCache>
                <c:formatCode>General</c:formatCode>
                <c:ptCount val="5"/>
                <c:pt idx="0">
                  <c:v>-1</c:v>
                </c:pt>
                <c:pt idx="1">
                  <c:v>-1</c:v>
                </c:pt>
                <c:pt idx="2">
                  <c:v>0</c:v>
                </c:pt>
                <c:pt idx="3">
                  <c:v>2</c:v>
                </c:pt>
                <c:pt idx="4">
                  <c:v>0</c:v>
                </c:pt>
              </c:numCache>
            </c:numRef>
          </c:xVal>
          <c:yVal>
            <c:numRef>
              <c:f>Sheet1!$A$2:$E$2</c:f>
              <c:numCache>
                <c:formatCode>General</c:formatCode>
                <c:ptCount val="5"/>
                <c:pt idx="0">
                  <c:v>-2</c:v>
                </c:pt>
                <c:pt idx="1">
                  <c:v>0</c:v>
                </c:pt>
                <c:pt idx="2">
                  <c:v>0</c:v>
                </c:pt>
                <c:pt idx="3">
                  <c:v>1</c:v>
                </c:pt>
                <c:pt idx="4">
                  <c:v>1</c:v>
                </c:pt>
              </c:numCache>
            </c:numRef>
          </c:yVal>
          <c:smooth val="0"/>
          <c:extLst xmlns:c16r2="http://schemas.microsoft.com/office/drawing/2015/06/chart">
            <c:ext xmlns:c16="http://schemas.microsoft.com/office/drawing/2014/chart" uri="{C3380CC4-5D6E-409C-BE32-E72D297353CC}">
              <c16:uniqueId val="{00000000-7A7D-4A81-8EA3-595B83379BE3}"/>
            </c:ext>
          </c:extLst>
        </c:ser>
        <c:dLbls>
          <c:showLegendKey val="0"/>
          <c:showVal val="0"/>
          <c:showCatName val="0"/>
          <c:showSerName val="0"/>
          <c:showPercent val="0"/>
          <c:showBubbleSize val="0"/>
        </c:dLbls>
        <c:axId val="437994448"/>
        <c:axId val="437998800"/>
      </c:scatterChart>
      <c:valAx>
        <c:axId val="437994448"/>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98800"/>
        <c:crosses val="autoZero"/>
        <c:crossBetween val="midCat"/>
      </c:valAx>
      <c:valAx>
        <c:axId val="437998800"/>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94448"/>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缺失</a:t>
            </a:r>
            <a:r>
              <a:rPr lang="en-US" altLang="zh-CN"/>
              <a:t>35%</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0000"/>
              </a:solidFill>
              <a:ln>
                <a:noFill/>
              </a:ln>
              <a:effectLst/>
            </c:spPr>
            <c:extLst xmlns:c16r2="http://schemas.microsoft.com/office/drawing/2015/06/chart">
              <c:ext xmlns:c16="http://schemas.microsoft.com/office/drawing/2014/chart" uri="{C3380CC4-5D6E-409C-BE32-E72D297353CC}">
                <c16:uniqueId val="{00000001-CE54-4AAA-B364-DC2710685BBA}"/>
              </c:ext>
            </c:extLst>
          </c:dPt>
          <c:dPt>
            <c:idx val="1"/>
            <c:invertIfNegative val="0"/>
            <c:bubble3D val="0"/>
            <c:spPr>
              <a:solidFill>
                <a:srgbClr val="FFC000"/>
              </a:solidFill>
              <a:ln>
                <a:noFill/>
              </a:ln>
              <a:effectLst/>
            </c:spPr>
            <c:extLst xmlns:c16r2="http://schemas.microsoft.com/office/drawing/2015/06/chart">
              <c:ext xmlns:c16="http://schemas.microsoft.com/office/drawing/2014/chart" uri="{C3380CC4-5D6E-409C-BE32-E72D297353CC}">
                <c16:uniqueId val="{00000003-CE54-4AAA-B364-DC2710685BBA}"/>
              </c:ext>
            </c:extLst>
          </c:dPt>
          <c:dPt>
            <c:idx val="2"/>
            <c:invertIfNegative val="0"/>
            <c:bubble3D val="0"/>
            <c:spPr>
              <a:solidFill>
                <a:srgbClr val="00B050"/>
              </a:solidFill>
              <a:ln>
                <a:noFill/>
              </a:ln>
              <a:effectLst/>
            </c:spPr>
            <c:extLst xmlns:c16r2="http://schemas.microsoft.com/office/drawing/2015/06/chart">
              <c:ext xmlns:c16="http://schemas.microsoft.com/office/drawing/2014/chart" uri="{C3380CC4-5D6E-409C-BE32-E72D297353CC}">
                <c16:uniqueId val="{00000005-CE54-4AAA-B364-DC2710685BB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Sheet1!$A$3:$D$3</c:f>
              <c:numCache>
                <c:formatCode>General</c:formatCode>
                <c:ptCount val="4"/>
                <c:pt idx="0">
                  <c:v>64.848484848484802</c:v>
                </c:pt>
                <c:pt idx="1">
                  <c:v>61.818181818181799</c:v>
                </c:pt>
                <c:pt idx="2">
                  <c:v>63.636363636363598</c:v>
                </c:pt>
                <c:pt idx="3">
                  <c:v>58.787878787878803</c:v>
                </c:pt>
              </c:numCache>
            </c:numRef>
          </c:val>
          <c:extLst xmlns:c16r2="http://schemas.microsoft.com/office/drawing/2015/06/chart">
            <c:ext xmlns:c16="http://schemas.microsoft.com/office/drawing/2014/chart" uri="{C3380CC4-5D6E-409C-BE32-E72D297353CC}">
              <c16:uniqueId val="{00000006-CE54-4AAA-B364-DC2710685BBA}"/>
            </c:ext>
          </c:extLst>
        </c:ser>
        <c:dLbls>
          <c:showLegendKey val="0"/>
          <c:showVal val="0"/>
          <c:showCatName val="0"/>
          <c:showSerName val="0"/>
          <c:showPercent val="0"/>
          <c:showBubbleSize val="0"/>
        </c:dLbls>
        <c:gapWidth val="0"/>
        <c:overlap val="-27"/>
        <c:axId val="437992272"/>
        <c:axId val="437989552"/>
      </c:barChart>
      <c:catAx>
        <c:axId val="4379922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89552"/>
        <c:crosses val="autoZero"/>
        <c:auto val="1"/>
        <c:lblAlgn val="ctr"/>
        <c:lblOffset val="100"/>
        <c:noMultiLvlLbl val="0"/>
      </c:catAx>
      <c:valAx>
        <c:axId val="4379895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9227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缺失</a:t>
            </a:r>
            <a:r>
              <a:rPr lang="en-US" altLang="zh-CN"/>
              <a:t>50%</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0000"/>
              </a:solidFill>
              <a:ln>
                <a:noFill/>
              </a:ln>
              <a:effectLst/>
            </c:spPr>
            <c:extLst xmlns:c16r2="http://schemas.microsoft.com/office/drawing/2015/06/chart">
              <c:ext xmlns:c16="http://schemas.microsoft.com/office/drawing/2014/chart" uri="{C3380CC4-5D6E-409C-BE32-E72D297353CC}">
                <c16:uniqueId val="{00000001-AD7C-4CDA-8664-EEA6C5AC4737}"/>
              </c:ext>
            </c:extLst>
          </c:dPt>
          <c:dPt>
            <c:idx val="1"/>
            <c:invertIfNegative val="0"/>
            <c:bubble3D val="0"/>
            <c:spPr>
              <a:solidFill>
                <a:srgbClr val="FFC000"/>
              </a:solidFill>
              <a:ln>
                <a:noFill/>
              </a:ln>
              <a:effectLst/>
            </c:spPr>
            <c:extLst xmlns:c16r2="http://schemas.microsoft.com/office/drawing/2015/06/chart">
              <c:ext xmlns:c16="http://schemas.microsoft.com/office/drawing/2014/chart" uri="{C3380CC4-5D6E-409C-BE32-E72D297353CC}">
                <c16:uniqueId val="{00000003-AD7C-4CDA-8664-EEA6C5AC4737}"/>
              </c:ext>
            </c:extLst>
          </c:dPt>
          <c:dPt>
            <c:idx val="2"/>
            <c:invertIfNegative val="0"/>
            <c:bubble3D val="0"/>
            <c:spPr>
              <a:solidFill>
                <a:srgbClr val="00B050"/>
              </a:solidFill>
              <a:ln>
                <a:noFill/>
              </a:ln>
              <a:effectLst/>
            </c:spPr>
            <c:extLst xmlns:c16r2="http://schemas.microsoft.com/office/drawing/2015/06/chart">
              <c:ext xmlns:c16="http://schemas.microsoft.com/office/drawing/2014/chart" uri="{C3380CC4-5D6E-409C-BE32-E72D297353CC}">
                <c16:uniqueId val="{00000005-AD7C-4CDA-8664-EEA6C5AC473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Sheet1!$A$4:$D$4</c:f>
              <c:numCache>
                <c:formatCode>General</c:formatCode>
                <c:ptCount val="4"/>
                <c:pt idx="0">
                  <c:v>67.272727272727295</c:v>
                </c:pt>
                <c:pt idx="1">
                  <c:v>66.060606060606105</c:v>
                </c:pt>
                <c:pt idx="2">
                  <c:v>62.424242424242401</c:v>
                </c:pt>
                <c:pt idx="3">
                  <c:v>61.212121212121197</c:v>
                </c:pt>
              </c:numCache>
            </c:numRef>
          </c:val>
          <c:extLst xmlns:c16r2="http://schemas.microsoft.com/office/drawing/2015/06/chart">
            <c:ext xmlns:c16="http://schemas.microsoft.com/office/drawing/2014/chart" uri="{C3380CC4-5D6E-409C-BE32-E72D297353CC}">
              <c16:uniqueId val="{00000006-AD7C-4CDA-8664-EEA6C5AC4737}"/>
            </c:ext>
          </c:extLst>
        </c:ser>
        <c:dLbls>
          <c:showLegendKey val="0"/>
          <c:showVal val="0"/>
          <c:showCatName val="0"/>
          <c:showSerName val="0"/>
          <c:showPercent val="0"/>
          <c:showBubbleSize val="0"/>
        </c:dLbls>
        <c:gapWidth val="0"/>
        <c:overlap val="-27"/>
        <c:axId val="437990096"/>
        <c:axId val="437992816"/>
      </c:barChart>
      <c:catAx>
        <c:axId val="43799009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92816"/>
        <c:crosses val="autoZero"/>
        <c:auto val="1"/>
        <c:lblAlgn val="ctr"/>
        <c:lblOffset val="100"/>
        <c:noMultiLvlLbl val="0"/>
      </c:catAx>
      <c:valAx>
        <c:axId val="4379928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9009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FF0000"/>
            </a:solidFill>
            <a:ln>
              <a:noFill/>
            </a:ln>
            <a:effectLst/>
          </c:spPr>
          <c:invertIfNegative val="0"/>
          <c:dPt>
            <c:idx val="1"/>
            <c:invertIfNegative val="0"/>
            <c:bubble3D val="0"/>
            <c:spPr>
              <a:solidFill>
                <a:srgbClr val="FFC000"/>
              </a:solidFill>
              <a:ln>
                <a:noFill/>
              </a:ln>
              <a:effectLst/>
            </c:spPr>
            <c:extLst xmlns:c16r2="http://schemas.microsoft.com/office/drawing/2015/06/chart">
              <c:ext xmlns:c16="http://schemas.microsoft.com/office/drawing/2014/chart" uri="{C3380CC4-5D6E-409C-BE32-E72D297353CC}">
                <c16:uniqueId val="{00000001-33FD-49BB-9729-5DEAC0F1F9B0}"/>
              </c:ext>
            </c:extLst>
          </c:dPt>
          <c:dPt>
            <c:idx val="2"/>
            <c:invertIfNegative val="0"/>
            <c:bubble3D val="0"/>
            <c:spPr>
              <a:solidFill>
                <a:srgbClr val="00B050"/>
              </a:solidFill>
              <a:ln>
                <a:noFill/>
              </a:ln>
              <a:effectLst/>
            </c:spPr>
            <c:extLst xmlns:c16r2="http://schemas.microsoft.com/office/drawing/2015/06/chart">
              <c:ext xmlns:c16="http://schemas.microsoft.com/office/drawing/2014/chart" uri="{C3380CC4-5D6E-409C-BE32-E72D297353CC}">
                <c16:uniqueId val="{00000003-33FD-49BB-9729-5DEAC0F1F9B0}"/>
              </c:ext>
            </c:extLst>
          </c:dPt>
          <c:dPt>
            <c:idx val="3"/>
            <c:invertIfNegative val="0"/>
            <c:bubble3D val="0"/>
            <c:spPr>
              <a:solidFill>
                <a:srgbClr val="92D050"/>
              </a:solidFill>
              <a:ln>
                <a:noFill/>
              </a:ln>
              <a:effectLst/>
            </c:spPr>
            <c:extLst xmlns:c16r2="http://schemas.microsoft.com/office/drawing/2015/06/chart">
              <c:ext xmlns:c16="http://schemas.microsoft.com/office/drawing/2014/chart" uri="{C3380CC4-5D6E-409C-BE32-E72D297353CC}">
                <c16:uniqueId val="{00000005-33FD-49BB-9729-5DEAC0F1F9B0}"/>
              </c:ext>
            </c:extLst>
          </c:dPt>
          <c:dPt>
            <c:idx val="4"/>
            <c:invertIfNegative val="0"/>
            <c:bubble3D val="0"/>
            <c:spPr>
              <a:solidFill>
                <a:srgbClr val="0070C0"/>
              </a:solidFill>
              <a:ln>
                <a:noFill/>
              </a:ln>
              <a:effectLst/>
            </c:spPr>
            <c:extLst xmlns:c16r2="http://schemas.microsoft.com/office/drawing/2015/06/chart">
              <c:ext xmlns:c16="http://schemas.microsoft.com/office/drawing/2014/chart" uri="{C3380CC4-5D6E-409C-BE32-E72D297353CC}">
                <c16:uniqueId val="{00000007-33FD-49BB-9729-5DEAC0F1F9B0}"/>
              </c:ext>
            </c:extLst>
          </c:dPt>
          <c:cat>
            <c:strRef>
              <c:f>Sheet1!$A$1:$E$1</c:f>
              <c:strCache>
                <c:ptCount val="5"/>
                <c:pt idx="0">
                  <c:v>K均值</c:v>
                </c:pt>
                <c:pt idx="1">
                  <c:v>PCA-K均值</c:v>
                </c:pt>
                <c:pt idx="2">
                  <c:v>GLPCA-K均值</c:v>
                </c:pt>
                <c:pt idx="3">
                  <c:v>RPCA-K均值</c:v>
                </c:pt>
                <c:pt idx="4">
                  <c:v>RPCA on Graph-K均值</c:v>
                </c:pt>
              </c:strCache>
            </c:strRef>
          </c:cat>
          <c:val>
            <c:numRef>
              <c:f>Sheet1!$A$2:$E$2</c:f>
              <c:numCache>
                <c:formatCode>General</c:formatCode>
                <c:ptCount val="5"/>
              </c:numCache>
            </c:numRef>
          </c:val>
          <c:extLst xmlns:c16r2="http://schemas.microsoft.com/office/drawing/2015/06/chart">
            <c:ext xmlns:c16="http://schemas.microsoft.com/office/drawing/2014/chart" uri="{C3380CC4-5D6E-409C-BE32-E72D297353CC}">
              <c16:uniqueId val="{00000008-33FD-49BB-9729-5DEAC0F1F9B0}"/>
            </c:ext>
          </c:extLst>
        </c:ser>
        <c:dLbls>
          <c:showLegendKey val="0"/>
          <c:showVal val="0"/>
          <c:showCatName val="0"/>
          <c:showSerName val="0"/>
          <c:showPercent val="0"/>
          <c:showBubbleSize val="0"/>
        </c:dLbls>
        <c:gapWidth val="219"/>
        <c:overlap val="-27"/>
        <c:axId val="437999888"/>
        <c:axId val="437993360"/>
      </c:barChart>
      <c:catAx>
        <c:axId val="437999888"/>
        <c:scaling>
          <c:orientation val="minMax"/>
        </c:scaling>
        <c:delete val="1"/>
        <c:axPos val="b"/>
        <c:numFmt formatCode="General" sourceLinked="1"/>
        <c:majorTickMark val="none"/>
        <c:minorTickMark val="none"/>
        <c:tickLblPos val="nextTo"/>
        <c:crossAx val="437993360"/>
        <c:crosses val="autoZero"/>
        <c:auto val="1"/>
        <c:lblAlgn val="ctr"/>
        <c:lblOffset val="100"/>
        <c:noMultiLvlLbl val="0"/>
      </c:catAx>
      <c:valAx>
        <c:axId val="437993360"/>
        <c:scaling>
          <c:orientation val="minMax"/>
        </c:scaling>
        <c:delete val="1"/>
        <c:axPos val="l"/>
        <c:numFmt formatCode="General" sourceLinked="1"/>
        <c:majorTickMark val="none"/>
        <c:minorTickMark val="none"/>
        <c:tickLblPos val="nextTo"/>
        <c:crossAx val="437999888"/>
        <c:crosses val="autoZero"/>
        <c:crossBetween val="between"/>
      </c:valAx>
      <c:spPr>
        <a:noFill/>
        <a:ln>
          <a:noFill/>
        </a:ln>
        <a:effectLst/>
      </c:spPr>
    </c:plotArea>
    <c:legend>
      <c:legendPos val="t"/>
      <c:legendEntry>
        <c:idx val="3"/>
        <c:delete val="1"/>
      </c:legendEntry>
      <c:legendEntry>
        <c:idx val="4"/>
        <c:delete val="1"/>
      </c:legendEntry>
      <c:layout>
        <c:manualLayout>
          <c:xMode val="edge"/>
          <c:yMode val="edge"/>
          <c:x val="0.23658967629046368"/>
          <c:y val="0.18898716427569839"/>
          <c:w val="0.5192248825364032"/>
          <c:h val="0.7132981902470030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FF0000"/>
            </a:solidFill>
            <a:ln>
              <a:noFill/>
            </a:ln>
            <a:effectLst/>
          </c:spPr>
          <c:invertIfNegative val="0"/>
          <c:dPt>
            <c:idx val="1"/>
            <c:invertIfNegative val="0"/>
            <c:bubble3D val="0"/>
            <c:spPr>
              <a:solidFill>
                <a:srgbClr val="FFC000"/>
              </a:solidFill>
              <a:ln>
                <a:noFill/>
              </a:ln>
              <a:effectLst/>
            </c:spPr>
            <c:extLst xmlns:c16r2="http://schemas.microsoft.com/office/drawing/2015/06/chart">
              <c:ext xmlns:c16="http://schemas.microsoft.com/office/drawing/2014/chart" uri="{C3380CC4-5D6E-409C-BE32-E72D297353CC}">
                <c16:uniqueId val="{00000001-F647-4F64-A449-84A64270D6E3}"/>
              </c:ext>
            </c:extLst>
          </c:dPt>
          <c:dPt>
            <c:idx val="2"/>
            <c:invertIfNegative val="0"/>
            <c:bubble3D val="0"/>
            <c:spPr>
              <a:solidFill>
                <a:srgbClr val="00B0F0"/>
              </a:solidFill>
              <a:ln>
                <a:noFill/>
              </a:ln>
              <a:effectLst/>
            </c:spPr>
            <c:extLst xmlns:c16r2="http://schemas.microsoft.com/office/drawing/2015/06/chart">
              <c:ext xmlns:c16="http://schemas.microsoft.com/office/drawing/2014/chart" uri="{C3380CC4-5D6E-409C-BE32-E72D297353CC}">
                <c16:uniqueId val="{00000003-F647-4F64-A449-84A64270D6E3}"/>
              </c:ext>
            </c:extLst>
          </c:dPt>
          <c:dPt>
            <c:idx val="3"/>
            <c:invertIfNegative val="0"/>
            <c:bubble3D val="0"/>
            <c:spPr>
              <a:solidFill>
                <a:srgbClr val="92D050"/>
              </a:solidFill>
              <a:ln>
                <a:noFill/>
              </a:ln>
              <a:effectLst/>
            </c:spPr>
            <c:extLst xmlns:c16r2="http://schemas.microsoft.com/office/drawing/2015/06/chart">
              <c:ext xmlns:c16="http://schemas.microsoft.com/office/drawing/2014/chart" uri="{C3380CC4-5D6E-409C-BE32-E72D297353CC}">
                <c16:uniqueId val="{00000005-F647-4F64-A449-84A64270D6E3}"/>
              </c:ext>
            </c:extLst>
          </c:dPt>
          <c:dPt>
            <c:idx val="4"/>
            <c:invertIfNegative val="0"/>
            <c:bubble3D val="0"/>
            <c:spPr>
              <a:solidFill>
                <a:srgbClr val="0070C0"/>
              </a:solidFill>
              <a:ln>
                <a:noFill/>
              </a:ln>
              <a:effectLst/>
            </c:spPr>
            <c:extLst xmlns:c16r2="http://schemas.microsoft.com/office/drawing/2015/06/chart">
              <c:ext xmlns:c16="http://schemas.microsoft.com/office/drawing/2014/chart" uri="{C3380CC4-5D6E-409C-BE32-E72D297353CC}">
                <c16:uniqueId val="{00000007-F647-4F64-A449-84A64270D6E3}"/>
              </c:ext>
            </c:extLst>
          </c:dPt>
          <c:cat>
            <c:strRef>
              <c:f>Sheet1!$A$1:$E$1</c:f>
              <c:strCache>
                <c:ptCount val="5"/>
                <c:pt idx="0">
                  <c:v>K均值</c:v>
                </c:pt>
                <c:pt idx="1">
                  <c:v>PCA-K均值</c:v>
                </c:pt>
                <c:pt idx="2">
                  <c:v>GLPCA-K均值</c:v>
                </c:pt>
                <c:pt idx="3">
                  <c:v>RPCA-K均值</c:v>
                </c:pt>
                <c:pt idx="4">
                  <c:v>RPCA on Graph-K均值</c:v>
                </c:pt>
              </c:strCache>
            </c:strRef>
          </c:cat>
          <c:val>
            <c:numRef>
              <c:f>Sheet1!$A$2:$E$2</c:f>
              <c:numCache>
                <c:formatCode>General</c:formatCode>
                <c:ptCount val="5"/>
              </c:numCache>
            </c:numRef>
          </c:val>
          <c:extLst xmlns:c16r2="http://schemas.microsoft.com/office/drawing/2015/06/chart">
            <c:ext xmlns:c16="http://schemas.microsoft.com/office/drawing/2014/chart" uri="{C3380CC4-5D6E-409C-BE32-E72D297353CC}">
              <c16:uniqueId val="{00000008-F647-4F64-A449-84A64270D6E3}"/>
            </c:ext>
          </c:extLst>
        </c:ser>
        <c:dLbls>
          <c:showLegendKey val="0"/>
          <c:showVal val="0"/>
          <c:showCatName val="0"/>
          <c:showSerName val="0"/>
          <c:showPercent val="0"/>
          <c:showBubbleSize val="0"/>
        </c:dLbls>
        <c:gapWidth val="219"/>
        <c:overlap val="-27"/>
        <c:axId val="437991184"/>
        <c:axId val="437993904"/>
      </c:barChart>
      <c:catAx>
        <c:axId val="437991184"/>
        <c:scaling>
          <c:orientation val="minMax"/>
        </c:scaling>
        <c:delete val="1"/>
        <c:axPos val="b"/>
        <c:numFmt formatCode="General" sourceLinked="1"/>
        <c:majorTickMark val="none"/>
        <c:minorTickMark val="none"/>
        <c:tickLblPos val="nextTo"/>
        <c:crossAx val="437993904"/>
        <c:crosses val="autoZero"/>
        <c:auto val="1"/>
        <c:lblAlgn val="ctr"/>
        <c:lblOffset val="100"/>
        <c:noMultiLvlLbl val="0"/>
      </c:catAx>
      <c:valAx>
        <c:axId val="437993904"/>
        <c:scaling>
          <c:orientation val="minMax"/>
        </c:scaling>
        <c:delete val="1"/>
        <c:axPos val="l"/>
        <c:numFmt formatCode="General" sourceLinked="1"/>
        <c:majorTickMark val="none"/>
        <c:minorTickMark val="none"/>
        <c:tickLblPos val="nextTo"/>
        <c:crossAx val="437991184"/>
        <c:crosses val="autoZero"/>
        <c:crossBetween val="between"/>
      </c:valAx>
      <c:spPr>
        <a:noFill/>
        <a:ln>
          <a:noFill/>
        </a:ln>
        <a:effectLst/>
      </c:spPr>
    </c:plotArea>
    <c:legend>
      <c:legendPos val="t"/>
      <c:legendEntry>
        <c:idx val="0"/>
        <c:delete val="1"/>
      </c:legendEntry>
      <c:legendEntry>
        <c:idx val="1"/>
        <c:delete val="1"/>
      </c:legendEntry>
      <c:legendEntry>
        <c:idx val="3"/>
        <c:delete val="1"/>
      </c:legendEntry>
      <c:legendEntry>
        <c:idx val="4"/>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Sheet1!$A$1:$E$1</c:f>
              <c:numCache>
                <c:formatCode>General</c:formatCode>
                <c:ptCount val="5"/>
                <c:pt idx="0">
                  <c:v>1</c:v>
                </c:pt>
                <c:pt idx="1">
                  <c:v>1</c:v>
                </c:pt>
                <c:pt idx="2">
                  <c:v>2</c:v>
                </c:pt>
                <c:pt idx="3">
                  <c:v>4</c:v>
                </c:pt>
                <c:pt idx="4">
                  <c:v>2</c:v>
                </c:pt>
              </c:numCache>
            </c:numRef>
          </c:xVal>
          <c:yVal>
            <c:numRef>
              <c:f>Sheet1!$A$2:$E$2</c:f>
              <c:numCache>
                <c:formatCode>General</c:formatCode>
                <c:ptCount val="5"/>
                <c:pt idx="0">
                  <c:v>1</c:v>
                </c:pt>
                <c:pt idx="1">
                  <c:v>3</c:v>
                </c:pt>
                <c:pt idx="2">
                  <c:v>3</c:v>
                </c:pt>
                <c:pt idx="3">
                  <c:v>4</c:v>
                </c:pt>
                <c:pt idx="4">
                  <c:v>4</c:v>
                </c:pt>
              </c:numCache>
            </c:numRef>
          </c:yVal>
          <c:smooth val="0"/>
          <c:extLst xmlns:c16r2="http://schemas.microsoft.com/office/drawing/2015/06/chart">
            <c:ext xmlns:c16="http://schemas.microsoft.com/office/drawing/2014/chart" uri="{C3380CC4-5D6E-409C-BE32-E72D297353CC}">
              <c16:uniqueId val="{00000000-3919-4DB9-ABDA-31F267817F45}"/>
            </c:ext>
          </c:extLst>
        </c:ser>
        <c:dLbls>
          <c:showLegendKey val="0"/>
          <c:showVal val="0"/>
          <c:showCatName val="0"/>
          <c:showSerName val="0"/>
          <c:showPercent val="0"/>
          <c:showBubbleSize val="0"/>
        </c:dLbls>
        <c:axId val="437991728"/>
        <c:axId val="437994992"/>
      </c:scatterChart>
      <c:valAx>
        <c:axId val="437991728"/>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94992"/>
        <c:crosses val="autoZero"/>
        <c:crossBetween val="midCat"/>
      </c:valAx>
      <c:valAx>
        <c:axId val="437994992"/>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91728"/>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5"/>
            <c:spPr>
              <a:solidFill>
                <a:schemeClr val="accent1"/>
              </a:solidFill>
              <a:ln w="15875">
                <a:solidFill>
                  <a:schemeClr val="bg1"/>
                </a:solidFill>
              </a:ln>
              <a:effectLst/>
            </c:spPr>
          </c:marker>
          <c:xVal>
            <c:numRef>
              <c:f>Sheet1!$A$1:$E$1</c:f>
              <c:numCache>
                <c:formatCode>General</c:formatCode>
                <c:ptCount val="5"/>
                <c:pt idx="0">
                  <c:v>-1</c:v>
                </c:pt>
                <c:pt idx="1">
                  <c:v>-1</c:v>
                </c:pt>
                <c:pt idx="2">
                  <c:v>0</c:v>
                </c:pt>
                <c:pt idx="3">
                  <c:v>2</c:v>
                </c:pt>
                <c:pt idx="4">
                  <c:v>0</c:v>
                </c:pt>
              </c:numCache>
            </c:numRef>
          </c:xVal>
          <c:yVal>
            <c:numRef>
              <c:f>Sheet1!$A$2:$E$2</c:f>
              <c:numCache>
                <c:formatCode>General</c:formatCode>
                <c:ptCount val="5"/>
                <c:pt idx="0">
                  <c:v>-2</c:v>
                </c:pt>
                <c:pt idx="1">
                  <c:v>0</c:v>
                </c:pt>
                <c:pt idx="2">
                  <c:v>0</c:v>
                </c:pt>
                <c:pt idx="3">
                  <c:v>1</c:v>
                </c:pt>
                <c:pt idx="4">
                  <c:v>1</c:v>
                </c:pt>
              </c:numCache>
            </c:numRef>
          </c:yVal>
          <c:smooth val="0"/>
          <c:extLst xmlns:c16r2="http://schemas.microsoft.com/office/drawing/2015/06/chart">
            <c:ext xmlns:c16="http://schemas.microsoft.com/office/drawing/2014/chart" uri="{C3380CC4-5D6E-409C-BE32-E72D297353CC}">
              <c16:uniqueId val="{00000000-7C07-4021-9360-7FD7FDAC09E9}"/>
            </c:ext>
          </c:extLst>
        </c:ser>
        <c:dLbls>
          <c:showLegendKey val="0"/>
          <c:showVal val="0"/>
          <c:showCatName val="0"/>
          <c:showSerName val="0"/>
          <c:showPercent val="0"/>
          <c:showBubbleSize val="0"/>
        </c:dLbls>
        <c:axId val="437989008"/>
        <c:axId val="437995536"/>
      </c:scatterChart>
      <c:scatterChart>
        <c:scatterStyle val="smoothMarker"/>
        <c:varyColors val="0"/>
        <c:ser>
          <c:idx val="1"/>
          <c:order val="1"/>
          <c:spPr>
            <a:ln w="19050" cap="rnd">
              <a:solidFill>
                <a:schemeClr val="accent2"/>
              </a:solidFill>
              <a:round/>
            </a:ln>
            <a:effectLst/>
          </c:spPr>
          <c:marker>
            <c:symbol val="none"/>
          </c:marker>
          <c:xVal>
            <c:numRef>
              <c:f>Sheet1!$A$3:$E$3</c:f>
              <c:numCache>
                <c:formatCode>General</c:formatCode>
                <c:ptCount val="5"/>
                <c:pt idx="0">
                  <c:v>0</c:v>
                </c:pt>
                <c:pt idx="1">
                  <c:v>1</c:v>
                </c:pt>
                <c:pt idx="2">
                  <c:v>-1</c:v>
                </c:pt>
                <c:pt idx="3">
                  <c:v>-2</c:v>
                </c:pt>
                <c:pt idx="4">
                  <c:v>2</c:v>
                </c:pt>
              </c:numCache>
            </c:numRef>
          </c:xVal>
          <c:yVal>
            <c:numRef>
              <c:f>Sheet1!$A$4:$E$4</c:f>
              <c:numCache>
                <c:formatCode>General</c:formatCode>
                <c:ptCount val="5"/>
                <c:pt idx="0">
                  <c:v>0</c:v>
                </c:pt>
                <c:pt idx="1">
                  <c:v>1</c:v>
                </c:pt>
                <c:pt idx="2">
                  <c:v>-1</c:v>
                </c:pt>
                <c:pt idx="3">
                  <c:v>-2</c:v>
                </c:pt>
                <c:pt idx="4">
                  <c:v>2</c:v>
                </c:pt>
              </c:numCache>
            </c:numRef>
          </c:yVal>
          <c:smooth val="1"/>
          <c:extLst xmlns:c16r2="http://schemas.microsoft.com/office/drawing/2015/06/chart">
            <c:ext xmlns:c16="http://schemas.microsoft.com/office/drawing/2014/chart" uri="{C3380CC4-5D6E-409C-BE32-E72D297353CC}">
              <c16:uniqueId val="{00000001-7C07-4021-9360-7FD7FDAC09E9}"/>
            </c:ext>
          </c:extLst>
        </c:ser>
        <c:dLbls>
          <c:showLegendKey val="0"/>
          <c:showVal val="0"/>
          <c:showCatName val="0"/>
          <c:showSerName val="0"/>
          <c:showPercent val="0"/>
          <c:showBubbleSize val="0"/>
        </c:dLbls>
        <c:axId val="437989008"/>
        <c:axId val="437995536"/>
      </c:scatterChart>
      <c:valAx>
        <c:axId val="437989008"/>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95536"/>
        <c:crosses val="autoZero"/>
        <c:crossBetween val="midCat"/>
      </c:valAx>
      <c:valAx>
        <c:axId val="437995536"/>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89008"/>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无缺失</a:t>
            </a:r>
          </a:p>
        </c:rich>
      </c:tx>
      <c:layout>
        <c:manualLayout>
          <c:xMode val="edge"/>
          <c:yMode val="edge"/>
          <c:x val="0.32590721390020416"/>
          <c:y val="0.13752484161696624"/>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w="142875" cmpd="sng">
              <a:noFill/>
            </a:ln>
            <a:effectLst/>
          </c:spPr>
          <c:invertIfNegative val="0"/>
          <c:dPt>
            <c:idx val="0"/>
            <c:invertIfNegative val="0"/>
            <c:bubble3D val="0"/>
            <c:spPr>
              <a:solidFill>
                <a:srgbClr val="FF0000"/>
              </a:solidFill>
              <a:ln w="142875" cmpd="sng">
                <a:noFill/>
              </a:ln>
              <a:effectLst/>
            </c:spPr>
            <c:extLst xmlns:c16r2="http://schemas.microsoft.com/office/drawing/2015/06/chart">
              <c:ext xmlns:c16="http://schemas.microsoft.com/office/drawing/2014/chart" uri="{C3380CC4-5D6E-409C-BE32-E72D297353CC}">
                <c16:uniqueId val="{00000001-EFC7-4B9D-8FC2-135E7DB5712A}"/>
              </c:ext>
            </c:extLst>
          </c:dPt>
          <c:dPt>
            <c:idx val="1"/>
            <c:invertIfNegative val="0"/>
            <c:bubble3D val="0"/>
            <c:spPr>
              <a:solidFill>
                <a:srgbClr val="FFC000"/>
              </a:solidFill>
              <a:ln w="142875" cmpd="sng">
                <a:noFill/>
              </a:ln>
              <a:effectLst/>
            </c:spPr>
            <c:extLst xmlns:c16r2="http://schemas.microsoft.com/office/drawing/2015/06/chart">
              <c:ext xmlns:c16="http://schemas.microsoft.com/office/drawing/2014/chart" uri="{C3380CC4-5D6E-409C-BE32-E72D297353CC}">
                <c16:uniqueId val="{00000003-EFC7-4B9D-8FC2-135E7DB5712A}"/>
              </c:ext>
            </c:extLst>
          </c:dPt>
          <c:dPt>
            <c:idx val="2"/>
            <c:invertIfNegative val="0"/>
            <c:bubble3D val="0"/>
            <c:spPr>
              <a:solidFill>
                <a:srgbClr val="00B050"/>
              </a:solidFill>
              <a:ln w="142875" cmpd="sng">
                <a:noFill/>
              </a:ln>
              <a:effectLst/>
            </c:spPr>
            <c:extLst xmlns:c16r2="http://schemas.microsoft.com/office/drawing/2015/06/chart">
              <c:ext xmlns:c16="http://schemas.microsoft.com/office/drawing/2014/chart" uri="{C3380CC4-5D6E-409C-BE32-E72D297353CC}">
                <c16:uniqueId val="{00000005-EFC7-4B9D-8FC2-135E7DB5712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Sheet1!$A$1:$D$1</c:f>
              <c:numCache>
                <c:formatCode>General</c:formatCode>
                <c:ptCount val="4"/>
                <c:pt idx="0">
                  <c:v>39.718218971821898</c:v>
                </c:pt>
                <c:pt idx="1">
                  <c:v>37.8791137879114</c:v>
                </c:pt>
                <c:pt idx="2">
                  <c:v>32.501613250161299</c:v>
                </c:pt>
                <c:pt idx="3">
                  <c:v>32.340288234028797</c:v>
                </c:pt>
              </c:numCache>
            </c:numRef>
          </c:val>
          <c:extLst xmlns:c16r2="http://schemas.microsoft.com/office/drawing/2015/06/chart">
            <c:ext xmlns:c16="http://schemas.microsoft.com/office/drawing/2014/chart" uri="{C3380CC4-5D6E-409C-BE32-E72D297353CC}">
              <c16:uniqueId val="{00000006-EFC7-4B9D-8FC2-135E7DB5712A}"/>
            </c:ext>
          </c:extLst>
        </c:ser>
        <c:dLbls>
          <c:showLegendKey val="0"/>
          <c:showVal val="0"/>
          <c:showCatName val="0"/>
          <c:showSerName val="0"/>
          <c:showPercent val="0"/>
          <c:showBubbleSize val="0"/>
        </c:dLbls>
        <c:gapWidth val="0"/>
        <c:overlap val="-27"/>
        <c:axId val="437996080"/>
        <c:axId val="437987376"/>
      </c:barChart>
      <c:catAx>
        <c:axId val="43799608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87376"/>
        <c:crosses val="autoZero"/>
        <c:auto val="1"/>
        <c:lblAlgn val="ctr"/>
        <c:lblOffset val="100"/>
        <c:noMultiLvlLbl val="0"/>
      </c:catAx>
      <c:valAx>
        <c:axId val="4379873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9608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a:t>缺失</a:t>
            </a:r>
            <a:r>
              <a:rPr lang="en-US" altLang="zh-CN" dirty="0"/>
              <a:t>15%</a:t>
            </a:r>
            <a:endParaRPr lang="zh-CN" altLang="en-US" dirty="0"/>
          </a:p>
        </c:rich>
      </c:tx>
      <c:layout>
        <c:manualLayout>
          <c:xMode val="edge"/>
          <c:yMode val="edge"/>
          <c:x val="0.31269095950162196"/>
          <c:y val="9.385403183451676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0000"/>
              </a:solidFill>
              <a:ln>
                <a:noFill/>
              </a:ln>
              <a:effectLst/>
            </c:spPr>
            <c:extLst xmlns:c16r2="http://schemas.microsoft.com/office/drawing/2015/06/chart">
              <c:ext xmlns:c16="http://schemas.microsoft.com/office/drawing/2014/chart" uri="{C3380CC4-5D6E-409C-BE32-E72D297353CC}">
                <c16:uniqueId val="{00000001-2AA6-49C8-AB19-C0C1027A48C0}"/>
              </c:ext>
            </c:extLst>
          </c:dPt>
          <c:dPt>
            <c:idx val="1"/>
            <c:invertIfNegative val="0"/>
            <c:bubble3D val="0"/>
            <c:spPr>
              <a:solidFill>
                <a:srgbClr val="FFC000"/>
              </a:solidFill>
              <a:ln>
                <a:noFill/>
              </a:ln>
              <a:effectLst/>
            </c:spPr>
            <c:extLst xmlns:c16r2="http://schemas.microsoft.com/office/drawing/2015/06/chart">
              <c:ext xmlns:c16="http://schemas.microsoft.com/office/drawing/2014/chart" uri="{C3380CC4-5D6E-409C-BE32-E72D297353CC}">
                <c16:uniqueId val="{00000003-2AA6-49C8-AB19-C0C1027A48C0}"/>
              </c:ext>
            </c:extLst>
          </c:dPt>
          <c:dPt>
            <c:idx val="2"/>
            <c:invertIfNegative val="0"/>
            <c:bubble3D val="0"/>
            <c:spPr>
              <a:solidFill>
                <a:srgbClr val="00B050"/>
              </a:solidFill>
              <a:ln>
                <a:noFill/>
              </a:ln>
              <a:effectLst/>
            </c:spPr>
            <c:extLst xmlns:c16r2="http://schemas.microsoft.com/office/drawing/2015/06/chart">
              <c:ext xmlns:c16="http://schemas.microsoft.com/office/drawing/2014/chart" uri="{C3380CC4-5D6E-409C-BE32-E72D297353CC}">
                <c16:uniqueId val="{00000005-2AA6-49C8-AB19-C0C1027A48C0}"/>
              </c:ext>
            </c:extLst>
          </c:dPt>
          <c:dPt>
            <c:idx val="3"/>
            <c:invertIfNegative val="0"/>
            <c:bubble3D val="0"/>
            <c:spPr>
              <a:solidFill>
                <a:srgbClr val="00B0F0"/>
              </a:solidFill>
              <a:ln>
                <a:noFill/>
              </a:ln>
              <a:effectLst/>
            </c:spPr>
            <c:extLst xmlns:c16r2="http://schemas.microsoft.com/office/drawing/2015/06/chart">
              <c:ext xmlns:c16="http://schemas.microsoft.com/office/drawing/2014/chart" uri="{C3380CC4-5D6E-409C-BE32-E72D297353CC}">
                <c16:uniqueId val="{00000007-2AA6-49C8-AB19-C0C1027A48C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Sheet1!$A$1:$D$1</c:f>
              <c:numCache>
                <c:formatCode>General</c:formatCode>
                <c:ptCount val="4"/>
                <c:pt idx="0">
                  <c:v>28.973972897397299</c:v>
                </c:pt>
                <c:pt idx="1">
                  <c:v>27.7586577758658</c:v>
                </c:pt>
                <c:pt idx="2">
                  <c:v>27.812432781243299</c:v>
                </c:pt>
                <c:pt idx="3">
                  <c:v>22.768337276833702</c:v>
                </c:pt>
              </c:numCache>
            </c:numRef>
          </c:val>
          <c:extLst xmlns:c16r2="http://schemas.microsoft.com/office/drawing/2015/06/chart">
            <c:ext xmlns:c16="http://schemas.microsoft.com/office/drawing/2014/chart" uri="{C3380CC4-5D6E-409C-BE32-E72D297353CC}">
              <c16:uniqueId val="{00000008-2AA6-49C8-AB19-C0C1027A48C0}"/>
            </c:ext>
          </c:extLst>
        </c:ser>
        <c:dLbls>
          <c:showLegendKey val="0"/>
          <c:showVal val="0"/>
          <c:showCatName val="0"/>
          <c:showSerName val="0"/>
          <c:showPercent val="0"/>
          <c:showBubbleSize val="0"/>
        </c:dLbls>
        <c:gapWidth val="0"/>
        <c:overlap val="-27"/>
        <c:axId val="437986832"/>
        <c:axId val="437987920"/>
      </c:barChart>
      <c:catAx>
        <c:axId val="437986832"/>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87920"/>
        <c:crosses val="autoZero"/>
        <c:auto val="1"/>
        <c:lblAlgn val="ctr"/>
        <c:lblOffset val="100"/>
        <c:noMultiLvlLbl val="0"/>
      </c:catAx>
      <c:valAx>
        <c:axId val="4379879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8683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缺失</a:t>
            </a:r>
            <a:r>
              <a:rPr lang="en-US" altLang="zh-CN"/>
              <a:t>35%</a:t>
            </a:r>
            <a:endParaRPr lang="zh-CN" altLang="en-US"/>
          </a:p>
        </c:rich>
      </c:tx>
      <c:layout>
        <c:manualLayout>
          <c:xMode val="edge"/>
          <c:yMode val="edge"/>
          <c:x val="0.29104151574670845"/>
          <c:y val="9.776967735044174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0000"/>
              </a:solidFill>
              <a:ln>
                <a:noFill/>
              </a:ln>
              <a:effectLst/>
            </c:spPr>
            <c:extLst xmlns:c16r2="http://schemas.microsoft.com/office/drawing/2015/06/chart">
              <c:ext xmlns:c16="http://schemas.microsoft.com/office/drawing/2014/chart" uri="{C3380CC4-5D6E-409C-BE32-E72D297353CC}">
                <c16:uniqueId val="{00000001-E375-4CB4-9C80-9292FE218E22}"/>
              </c:ext>
            </c:extLst>
          </c:dPt>
          <c:dPt>
            <c:idx val="1"/>
            <c:invertIfNegative val="0"/>
            <c:bubble3D val="0"/>
            <c:spPr>
              <a:solidFill>
                <a:srgbClr val="FFC000"/>
              </a:solidFill>
              <a:ln>
                <a:noFill/>
              </a:ln>
              <a:effectLst/>
            </c:spPr>
            <c:extLst xmlns:c16r2="http://schemas.microsoft.com/office/drawing/2015/06/chart">
              <c:ext xmlns:c16="http://schemas.microsoft.com/office/drawing/2014/chart" uri="{C3380CC4-5D6E-409C-BE32-E72D297353CC}">
                <c16:uniqueId val="{00000003-E375-4CB4-9C80-9292FE218E22}"/>
              </c:ext>
            </c:extLst>
          </c:dPt>
          <c:dPt>
            <c:idx val="2"/>
            <c:invertIfNegative val="0"/>
            <c:bubble3D val="0"/>
            <c:spPr>
              <a:solidFill>
                <a:srgbClr val="00B050"/>
              </a:solidFill>
              <a:ln>
                <a:noFill/>
              </a:ln>
              <a:effectLst/>
            </c:spPr>
            <c:extLst xmlns:c16r2="http://schemas.microsoft.com/office/drawing/2015/06/chart">
              <c:ext xmlns:c16="http://schemas.microsoft.com/office/drawing/2014/chart" uri="{C3380CC4-5D6E-409C-BE32-E72D297353CC}">
                <c16:uniqueId val="{00000005-E375-4CB4-9C80-9292FE218E2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Sheet1!$A$1:$D$1</c:f>
              <c:numCache>
                <c:formatCode>General</c:formatCode>
                <c:ptCount val="4"/>
                <c:pt idx="0">
                  <c:v>31.490643149064301</c:v>
                </c:pt>
                <c:pt idx="1">
                  <c:v>26.511077651107801</c:v>
                </c:pt>
                <c:pt idx="2">
                  <c:v>28.296407829640799</c:v>
                </c:pt>
                <c:pt idx="3">
                  <c:v>24.876317487631798</c:v>
                </c:pt>
              </c:numCache>
            </c:numRef>
          </c:val>
          <c:extLst xmlns:c16r2="http://schemas.microsoft.com/office/drawing/2015/06/chart">
            <c:ext xmlns:c16="http://schemas.microsoft.com/office/drawing/2014/chart" uri="{C3380CC4-5D6E-409C-BE32-E72D297353CC}">
              <c16:uniqueId val="{00000006-E375-4CB4-9C80-9292FE218E22}"/>
            </c:ext>
          </c:extLst>
        </c:ser>
        <c:dLbls>
          <c:showLegendKey val="0"/>
          <c:showVal val="0"/>
          <c:showCatName val="0"/>
          <c:showSerName val="0"/>
          <c:showPercent val="0"/>
          <c:showBubbleSize val="0"/>
        </c:dLbls>
        <c:gapWidth val="0"/>
        <c:overlap val="-27"/>
        <c:axId val="437996624"/>
        <c:axId val="437999344"/>
      </c:barChart>
      <c:catAx>
        <c:axId val="43799662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99344"/>
        <c:crosses val="autoZero"/>
        <c:auto val="1"/>
        <c:lblAlgn val="ctr"/>
        <c:lblOffset val="100"/>
        <c:noMultiLvlLbl val="0"/>
      </c:catAx>
      <c:valAx>
        <c:axId val="4379993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9662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缺失</a:t>
            </a:r>
            <a:r>
              <a:rPr lang="en-US" altLang="zh-CN"/>
              <a:t>50%</a:t>
            </a:r>
            <a:endParaRPr lang="zh-CN" altLang="en-US"/>
          </a:p>
        </c:rich>
      </c:tx>
      <c:layout>
        <c:manualLayout>
          <c:xMode val="edge"/>
          <c:yMode val="edge"/>
          <c:x val="0.29104151574670845"/>
          <c:y val="9.921569795460392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0000"/>
              </a:solidFill>
              <a:ln>
                <a:noFill/>
              </a:ln>
              <a:effectLst/>
            </c:spPr>
            <c:extLst xmlns:c16r2="http://schemas.microsoft.com/office/drawing/2015/06/chart">
              <c:ext xmlns:c16="http://schemas.microsoft.com/office/drawing/2014/chart" uri="{C3380CC4-5D6E-409C-BE32-E72D297353CC}">
                <c16:uniqueId val="{00000001-B5DA-4686-B62B-4E471F300B12}"/>
              </c:ext>
            </c:extLst>
          </c:dPt>
          <c:dPt>
            <c:idx val="1"/>
            <c:invertIfNegative val="0"/>
            <c:bubble3D val="0"/>
            <c:spPr>
              <a:solidFill>
                <a:srgbClr val="FFC000"/>
              </a:solidFill>
              <a:ln>
                <a:noFill/>
              </a:ln>
              <a:effectLst/>
            </c:spPr>
            <c:extLst xmlns:c16r2="http://schemas.microsoft.com/office/drawing/2015/06/chart">
              <c:ext xmlns:c16="http://schemas.microsoft.com/office/drawing/2014/chart" uri="{C3380CC4-5D6E-409C-BE32-E72D297353CC}">
                <c16:uniqueId val="{00000003-B5DA-4686-B62B-4E471F300B12}"/>
              </c:ext>
            </c:extLst>
          </c:dPt>
          <c:dPt>
            <c:idx val="2"/>
            <c:invertIfNegative val="0"/>
            <c:bubble3D val="0"/>
            <c:spPr>
              <a:solidFill>
                <a:srgbClr val="00B050"/>
              </a:solidFill>
              <a:ln>
                <a:noFill/>
              </a:ln>
              <a:effectLst/>
            </c:spPr>
            <c:extLst xmlns:c16r2="http://schemas.microsoft.com/office/drawing/2015/06/chart">
              <c:ext xmlns:c16="http://schemas.microsoft.com/office/drawing/2014/chart" uri="{C3380CC4-5D6E-409C-BE32-E72D297353CC}">
                <c16:uniqueId val="{00000005-B5DA-4686-B62B-4E471F300B1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Sheet1!$A$1:$D$1</c:f>
              <c:numCache>
                <c:formatCode>General</c:formatCode>
                <c:ptCount val="4"/>
                <c:pt idx="0">
                  <c:v>31.479888147988799</c:v>
                </c:pt>
                <c:pt idx="1">
                  <c:v>26.457302645730302</c:v>
                </c:pt>
                <c:pt idx="2">
                  <c:v>26.554097655409802</c:v>
                </c:pt>
                <c:pt idx="3">
                  <c:v>22.961927296192702</c:v>
                </c:pt>
              </c:numCache>
            </c:numRef>
          </c:val>
          <c:extLst xmlns:c16r2="http://schemas.microsoft.com/office/drawing/2015/06/chart">
            <c:ext xmlns:c16="http://schemas.microsoft.com/office/drawing/2014/chart" uri="{C3380CC4-5D6E-409C-BE32-E72D297353CC}">
              <c16:uniqueId val="{00000006-B5DA-4686-B62B-4E471F300B12}"/>
            </c:ext>
          </c:extLst>
        </c:ser>
        <c:dLbls>
          <c:showLegendKey val="0"/>
          <c:showVal val="0"/>
          <c:showCatName val="0"/>
          <c:showSerName val="0"/>
          <c:showPercent val="0"/>
          <c:showBubbleSize val="0"/>
        </c:dLbls>
        <c:gapWidth val="0"/>
        <c:overlap val="-27"/>
        <c:axId val="438001520"/>
        <c:axId val="437997168"/>
      </c:barChart>
      <c:catAx>
        <c:axId val="43800152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97168"/>
        <c:crosses val="autoZero"/>
        <c:auto val="1"/>
        <c:lblAlgn val="ctr"/>
        <c:lblOffset val="100"/>
        <c:noMultiLvlLbl val="0"/>
      </c:catAx>
      <c:valAx>
        <c:axId val="4379971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800152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无缺失</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0000"/>
              </a:solidFill>
              <a:ln>
                <a:noFill/>
              </a:ln>
              <a:effectLst/>
            </c:spPr>
            <c:extLst xmlns:c16r2="http://schemas.microsoft.com/office/drawing/2015/06/chart">
              <c:ext xmlns:c16="http://schemas.microsoft.com/office/drawing/2014/chart" uri="{C3380CC4-5D6E-409C-BE32-E72D297353CC}">
                <c16:uniqueId val="{00000001-14DD-45AA-B8FB-9E45DCCAB30C}"/>
              </c:ext>
            </c:extLst>
          </c:dPt>
          <c:dPt>
            <c:idx val="1"/>
            <c:invertIfNegative val="0"/>
            <c:bubble3D val="0"/>
            <c:spPr>
              <a:solidFill>
                <a:srgbClr val="FFC000"/>
              </a:solidFill>
              <a:ln>
                <a:noFill/>
              </a:ln>
              <a:effectLst/>
            </c:spPr>
            <c:extLst xmlns:c16r2="http://schemas.microsoft.com/office/drawing/2015/06/chart">
              <c:ext xmlns:c16="http://schemas.microsoft.com/office/drawing/2014/chart" uri="{C3380CC4-5D6E-409C-BE32-E72D297353CC}">
                <c16:uniqueId val="{00000003-14DD-45AA-B8FB-9E45DCCAB30C}"/>
              </c:ext>
            </c:extLst>
          </c:dPt>
          <c:dPt>
            <c:idx val="2"/>
            <c:invertIfNegative val="0"/>
            <c:bubble3D val="0"/>
            <c:spPr>
              <a:solidFill>
                <a:srgbClr val="00B050"/>
              </a:solidFill>
              <a:ln>
                <a:noFill/>
              </a:ln>
              <a:effectLst/>
            </c:spPr>
            <c:extLst xmlns:c16r2="http://schemas.microsoft.com/office/drawing/2015/06/chart">
              <c:ext xmlns:c16="http://schemas.microsoft.com/office/drawing/2014/chart" uri="{C3380CC4-5D6E-409C-BE32-E72D297353CC}">
                <c16:uniqueId val="{00000005-14DD-45AA-B8FB-9E45DCCAB30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Sheet1!$A$1:$D$1</c:f>
              <c:numCache>
                <c:formatCode>General</c:formatCode>
                <c:ptCount val="4"/>
                <c:pt idx="0">
                  <c:v>50.303030303030297</c:v>
                </c:pt>
                <c:pt idx="1">
                  <c:v>55.151515151515198</c:v>
                </c:pt>
                <c:pt idx="2">
                  <c:v>50.909090909090899</c:v>
                </c:pt>
                <c:pt idx="3">
                  <c:v>44.848484848484901</c:v>
                </c:pt>
              </c:numCache>
            </c:numRef>
          </c:val>
          <c:extLst xmlns:c16r2="http://schemas.microsoft.com/office/drawing/2015/06/chart">
            <c:ext xmlns:c16="http://schemas.microsoft.com/office/drawing/2014/chart" uri="{C3380CC4-5D6E-409C-BE32-E72D297353CC}">
              <c16:uniqueId val="{00000006-14DD-45AA-B8FB-9E45DCCAB30C}"/>
            </c:ext>
          </c:extLst>
        </c:ser>
        <c:dLbls>
          <c:showLegendKey val="0"/>
          <c:showVal val="0"/>
          <c:showCatName val="0"/>
          <c:showSerName val="0"/>
          <c:showPercent val="0"/>
          <c:showBubbleSize val="0"/>
        </c:dLbls>
        <c:gapWidth val="0"/>
        <c:overlap val="-27"/>
        <c:axId val="438000432"/>
        <c:axId val="437997712"/>
      </c:barChart>
      <c:catAx>
        <c:axId val="43800043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97712"/>
        <c:crosses val="autoZero"/>
        <c:auto val="1"/>
        <c:lblAlgn val="ctr"/>
        <c:lblOffset val="100"/>
        <c:noMultiLvlLbl val="0"/>
      </c:catAx>
      <c:valAx>
        <c:axId val="4379977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800043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缺失</a:t>
            </a:r>
            <a:r>
              <a:rPr lang="en-US" altLang="zh-CN"/>
              <a:t>15%</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FF0000"/>
              </a:solidFill>
              <a:ln>
                <a:noFill/>
              </a:ln>
              <a:effectLst/>
            </c:spPr>
            <c:extLst xmlns:c16r2="http://schemas.microsoft.com/office/drawing/2015/06/chart">
              <c:ext xmlns:c16="http://schemas.microsoft.com/office/drawing/2014/chart" uri="{C3380CC4-5D6E-409C-BE32-E72D297353CC}">
                <c16:uniqueId val="{00000001-F562-4B87-9519-844D7B117756}"/>
              </c:ext>
            </c:extLst>
          </c:dPt>
          <c:dPt>
            <c:idx val="1"/>
            <c:invertIfNegative val="0"/>
            <c:bubble3D val="0"/>
            <c:spPr>
              <a:solidFill>
                <a:srgbClr val="FFC000"/>
              </a:solidFill>
              <a:ln>
                <a:noFill/>
              </a:ln>
              <a:effectLst/>
            </c:spPr>
            <c:extLst xmlns:c16r2="http://schemas.microsoft.com/office/drawing/2015/06/chart">
              <c:ext xmlns:c16="http://schemas.microsoft.com/office/drawing/2014/chart" uri="{C3380CC4-5D6E-409C-BE32-E72D297353CC}">
                <c16:uniqueId val="{00000003-F562-4B87-9519-844D7B117756}"/>
              </c:ext>
            </c:extLst>
          </c:dPt>
          <c:dPt>
            <c:idx val="2"/>
            <c:invertIfNegative val="0"/>
            <c:bubble3D val="0"/>
            <c:spPr>
              <a:solidFill>
                <a:srgbClr val="00B050"/>
              </a:solidFill>
              <a:ln>
                <a:noFill/>
              </a:ln>
              <a:effectLst/>
            </c:spPr>
            <c:extLst xmlns:c16r2="http://schemas.microsoft.com/office/drawing/2015/06/chart">
              <c:ext xmlns:c16="http://schemas.microsoft.com/office/drawing/2014/chart" uri="{C3380CC4-5D6E-409C-BE32-E72D297353CC}">
                <c16:uniqueId val="{00000005-F562-4B87-9519-844D7B11775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Sheet1!$A$2:$D$2</c:f>
              <c:numCache>
                <c:formatCode>General</c:formatCode>
                <c:ptCount val="4"/>
                <c:pt idx="0">
                  <c:v>56.969696969696997</c:v>
                </c:pt>
                <c:pt idx="1">
                  <c:v>58.787878787878803</c:v>
                </c:pt>
                <c:pt idx="2">
                  <c:v>57.575757575757599</c:v>
                </c:pt>
                <c:pt idx="3">
                  <c:v>53.3333333333333</c:v>
                </c:pt>
              </c:numCache>
            </c:numRef>
          </c:val>
          <c:extLst xmlns:c16r2="http://schemas.microsoft.com/office/drawing/2015/06/chart">
            <c:ext xmlns:c16="http://schemas.microsoft.com/office/drawing/2014/chart" uri="{C3380CC4-5D6E-409C-BE32-E72D297353CC}">
              <c16:uniqueId val="{00000006-F562-4B87-9519-844D7B117756}"/>
            </c:ext>
          </c:extLst>
        </c:ser>
        <c:dLbls>
          <c:showLegendKey val="0"/>
          <c:showVal val="0"/>
          <c:showCatName val="0"/>
          <c:showSerName val="0"/>
          <c:showPercent val="0"/>
          <c:showBubbleSize val="0"/>
        </c:dLbls>
        <c:gapWidth val="0"/>
        <c:overlap val="-27"/>
        <c:axId val="437990640"/>
        <c:axId val="437988464"/>
      </c:barChart>
      <c:catAx>
        <c:axId val="43799064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88464"/>
        <c:crosses val="autoZero"/>
        <c:auto val="1"/>
        <c:lblAlgn val="ctr"/>
        <c:lblOffset val="100"/>
        <c:noMultiLvlLbl val="0"/>
      </c:catAx>
      <c:valAx>
        <c:axId val="4379884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799064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4.wmf"/><Relationship Id="rId12" Type="http://schemas.openxmlformats.org/officeDocument/2006/relationships/image" Target="../media/image49.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11" Type="http://schemas.openxmlformats.org/officeDocument/2006/relationships/image" Target="../media/image48.wmf"/><Relationship Id="rId5" Type="http://schemas.openxmlformats.org/officeDocument/2006/relationships/image" Target="../media/image42.wmf"/><Relationship Id="rId10" Type="http://schemas.openxmlformats.org/officeDocument/2006/relationships/image" Target="../media/image47.wmf"/><Relationship Id="rId4" Type="http://schemas.openxmlformats.org/officeDocument/2006/relationships/image" Target="../media/image41.wmf"/><Relationship Id="rId9" Type="http://schemas.openxmlformats.org/officeDocument/2006/relationships/image" Target="../media/image4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baike.baidu.com/item/%E7%BD%91%E6%A0%BC%E7%BB%93%E6%9E%84"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900" dirty="0">
                <a:effectLst/>
                <a:latin typeface="Times New Roman" panose="02020603050405020304" pitchFamily="18" charset="0"/>
                <a:ea typeface="+mn-ea"/>
                <a:cs typeface="Times New Roman" panose="02020603050405020304" pitchFamily="18" charset="0"/>
              </a:rPr>
              <a:t>这个模型有几个方面。（</a:t>
            </a:r>
            <a:r>
              <a:rPr lang="en-US" altLang="zh-CN" sz="900" dirty="0">
                <a:effectLst/>
                <a:latin typeface="Times New Roman" panose="02020603050405020304" pitchFamily="18" charset="0"/>
                <a:ea typeface="+mn-ea"/>
              </a:rPr>
              <a:t>1</a:t>
            </a:r>
            <a:r>
              <a:rPr lang="zh-CN" altLang="zh-CN" sz="900" dirty="0">
                <a:effectLst/>
                <a:latin typeface="Times New Roman" panose="02020603050405020304" pitchFamily="18" charset="0"/>
                <a:ea typeface="+mn-ea"/>
                <a:cs typeface="Times New Roman" panose="02020603050405020304" pitchFamily="18" charset="0"/>
              </a:rPr>
              <a:t>）它是一个数据表示</a:t>
            </a:r>
            <a:r>
              <a:rPr lang="en-US" altLang="zh-CN" sz="900" dirty="0" err="1">
                <a:effectLst/>
                <a:latin typeface="Times New Roman" panose="02020603050405020304" pitchFamily="18" charset="0"/>
                <a:ea typeface="+mn-ea"/>
                <a:cs typeface="Times New Roman" panose="02020603050405020304" pitchFamily="18" charset="0"/>
              </a:rPr>
              <a:t>x~UQ</a:t>
            </a:r>
            <a:r>
              <a:rPr lang="zh-CN" altLang="zh-CN" sz="900" dirty="0">
                <a:effectLst/>
                <a:latin typeface="Times New Roman" panose="02020603050405020304" pitchFamily="18" charset="0"/>
                <a:ea typeface="+mn-ea"/>
                <a:cs typeface="Times New Roman" panose="02020603050405020304" pitchFamily="18" charset="0"/>
              </a:rPr>
              <a:t>（</a:t>
            </a:r>
            <a:r>
              <a:rPr lang="en-US" altLang="zh-CN" sz="900" dirty="0">
                <a:effectLst/>
                <a:latin typeface="Times New Roman" panose="02020603050405020304" pitchFamily="18" charset="0"/>
                <a:ea typeface="+mn-ea"/>
              </a:rPr>
              <a:t>2</a:t>
            </a:r>
            <a:r>
              <a:rPr lang="zh-CN" altLang="zh-CN" sz="900" dirty="0">
                <a:effectLst/>
                <a:latin typeface="Times New Roman" panose="02020603050405020304" pitchFamily="18" charset="0"/>
                <a:ea typeface="+mn-ea"/>
                <a:cs typeface="Times New Roman" panose="02020603050405020304" pitchFamily="18" charset="0"/>
              </a:rPr>
              <a:t>）它是一个使用</a:t>
            </a:r>
            <a:r>
              <a:rPr lang="en-US" altLang="zh-CN" sz="900" dirty="0">
                <a:effectLst/>
                <a:latin typeface="Times New Roman" panose="02020603050405020304" pitchFamily="18" charset="0"/>
                <a:ea typeface="+mn-ea"/>
              </a:rPr>
              <a:t>Q</a:t>
            </a:r>
            <a:r>
              <a:rPr lang="zh-CN" altLang="zh-CN" sz="900" dirty="0">
                <a:effectLst/>
                <a:latin typeface="Times New Roman" panose="02020603050405020304" pitchFamily="18" charset="0"/>
                <a:ea typeface="+mn-ea"/>
                <a:cs typeface="Times New Roman" panose="02020603050405020304" pitchFamily="18" charset="0"/>
              </a:rPr>
              <a:t>的流形嵌入。（</a:t>
            </a:r>
            <a:r>
              <a:rPr lang="en-US" altLang="zh-CN" sz="900" dirty="0">
                <a:effectLst/>
                <a:latin typeface="Times New Roman" panose="02020603050405020304" pitchFamily="18" charset="0"/>
                <a:ea typeface="+mn-ea"/>
              </a:rPr>
              <a:t>3</a:t>
            </a:r>
            <a:r>
              <a:rPr lang="zh-CN" altLang="zh-CN" sz="900" dirty="0">
                <a:effectLst/>
                <a:latin typeface="Times New Roman" panose="02020603050405020304" pitchFamily="18" charset="0"/>
                <a:ea typeface="+mn-ea"/>
                <a:cs typeface="Times New Roman" panose="02020603050405020304" pitchFamily="18" charset="0"/>
              </a:rPr>
              <a:t>）虽然模型不是凸问题，但它有一个闭合</a:t>
            </a:r>
            <a:r>
              <a:rPr lang="en-US" altLang="zh-CN" sz="900" dirty="0">
                <a:effectLst/>
                <a:latin typeface="Times New Roman" panose="02020603050405020304" pitchFamily="18" charset="0"/>
                <a:ea typeface="+mn-ea"/>
              </a:rPr>
              <a:t>-</a:t>
            </a:r>
            <a:r>
              <a:rPr lang="zh-CN" altLang="zh-CN" sz="900" dirty="0">
                <a:effectLst/>
                <a:latin typeface="Times New Roman" panose="02020603050405020304" pitchFamily="18" charset="0"/>
                <a:ea typeface="+mn-ea"/>
                <a:cs typeface="Times New Roman" panose="02020603050405020304" pitchFamily="18" charset="0"/>
              </a:rPr>
              <a:t>形式解决方案，可以有效地计算。</a:t>
            </a:r>
            <a:endParaRPr lang="en-US" altLang="zh-CN" sz="900" dirty="0">
              <a:effectLst/>
              <a:latin typeface="Times New Roman" panose="02020603050405020304" pitchFamily="18" charset="0"/>
              <a:ea typeface="+mn-ea"/>
              <a:cs typeface="Times New Roman" panose="02020603050405020304" pitchFamily="18" charset="0"/>
            </a:endParaRPr>
          </a:p>
          <a:p>
            <a:endParaRPr lang="en-US" altLang="zh-CN" sz="900" dirty="0">
              <a:effectLst/>
              <a:latin typeface="Times New Roman" panose="02020603050405020304" pitchFamily="18" charset="0"/>
              <a:ea typeface="+mn-ea"/>
              <a:cs typeface="Times New Roman" panose="02020603050405020304" pitchFamily="18" charset="0"/>
            </a:endParaRPr>
          </a:p>
          <a:p>
            <a:r>
              <a:rPr lang="zh-CN" altLang="zh-CN" sz="900" kern="1200" dirty="0">
                <a:solidFill>
                  <a:schemeClr val="tx1"/>
                </a:solidFill>
                <a:effectLst/>
                <a:latin typeface="+mn-lt"/>
                <a:ea typeface="+mn-ea"/>
                <a:cs typeface="+mn-cs"/>
              </a:rPr>
              <a:t>矩阵</a:t>
            </a:r>
            <a:r>
              <a:rPr lang="x-none" altLang="zh-CN" sz="900" kern="1200" dirty="0">
                <a:solidFill>
                  <a:schemeClr val="tx1"/>
                </a:solidFill>
                <a:effectLst/>
                <a:latin typeface="+mn-lt"/>
                <a:ea typeface="+mn-ea"/>
                <a:cs typeface="+mn-cs"/>
              </a:rPr>
              <a:t>Q</a:t>
            </a:r>
            <a:r>
              <a:rPr lang="zh-CN" altLang="zh-CN" sz="900" kern="1200" dirty="0">
                <a:solidFill>
                  <a:schemeClr val="tx1"/>
                </a:solidFill>
                <a:effectLst/>
                <a:latin typeface="+mn-lt"/>
                <a:ea typeface="+mn-ea"/>
                <a:cs typeface="+mn-cs"/>
              </a:rPr>
              <a:t>为矩阵</a:t>
            </a:r>
            <a:r>
              <a:rPr lang="x-none" altLang="zh-CN" sz="900" kern="1200" dirty="0">
                <a:solidFill>
                  <a:schemeClr val="tx1"/>
                </a:solidFill>
                <a:effectLst/>
                <a:latin typeface="+mn-lt"/>
                <a:ea typeface="+mn-ea"/>
                <a:cs typeface="+mn-cs"/>
              </a:rPr>
              <a:t>  </a:t>
            </a:r>
            <a:r>
              <a:rPr lang="zh-CN" altLang="zh-CN" sz="900" kern="1200" dirty="0">
                <a:solidFill>
                  <a:schemeClr val="tx1"/>
                </a:solidFill>
                <a:effectLst/>
                <a:latin typeface="+mn-lt"/>
                <a:ea typeface="+mn-ea"/>
                <a:cs typeface="+mn-cs"/>
              </a:rPr>
              <a:t>的前</a:t>
            </a:r>
            <a:r>
              <a:rPr lang="x-none" altLang="zh-CN" sz="900" kern="1200" dirty="0">
                <a:solidFill>
                  <a:schemeClr val="tx1"/>
                </a:solidFill>
                <a:effectLst/>
                <a:latin typeface="+mn-lt"/>
                <a:ea typeface="+mn-ea"/>
                <a:cs typeface="+mn-cs"/>
              </a:rPr>
              <a:t>K</a:t>
            </a:r>
            <a:r>
              <a:rPr lang="zh-CN" altLang="zh-CN" sz="900" kern="1200" dirty="0">
                <a:solidFill>
                  <a:schemeClr val="tx1"/>
                </a:solidFill>
                <a:effectLst/>
                <a:latin typeface="+mn-lt"/>
                <a:ea typeface="+mn-ea"/>
                <a:cs typeface="+mn-cs"/>
              </a:rPr>
              <a:t>个特征值对应的特征向量所组成的矩阵，其中</a:t>
            </a:r>
            <a:r>
              <a:rPr lang="x-none" altLang="zh-CN" sz="900" kern="1200" dirty="0">
                <a:solidFill>
                  <a:schemeClr val="tx1"/>
                </a:solidFill>
                <a:effectLst/>
                <a:latin typeface="+mn-lt"/>
                <a:ea typeface="+mn-ea"/>
                <a:cs typeface="+mn-cs"/>
              </a:rPr>
              <a:t>L</a:t>
            </a:r>
            <a:r>
              <a:rPr lang="zh-CN" altLang="zh-CN" sz="900" kern="1200" dirty="0">
                <a:solidFill>
                  <a:schemeClr val="tx1"/>
                </a:solidFill>
                <a:effectLst/>
                <a:latin typeface="+mn-lt"/>
                <a:ea typeface="+mn-ea"/>
                <a:cs typeface="+mn-cs"/>
              </a:rPr>
              <a:t>为拉普拉斯矩阵</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946453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b="0" i="0" kern="1200" dirty="0">
                <a:solidFill>
                  <a:schemeClr val="tx1"/>
                </a:solidFill>
                <a:effectLst/>
                <a:latin typeface="+mn-lt"/>
                <a:ea typeface="+mn-ea"/>
                <a:cs typeface="+mn-cs"/>
              </a:rPr>
              <a:t>相比于其他的</a:t>
            </a:r>
            <a:r>
              <a:rPr lang="en-US" altLang="zh-CN" sz="900" b="0" i="0" kern="1200" dirty="0">
                <a:solidFill>
                  <a:schemeClr val="tx1"/>
                </a:solidFill>
                <a:effectLst/>
                <a:latin typeface="+mn-lt"/>
                <a:ea typeface="+mn-ea"/>
                <a:cs typeface="+mn-cs"/>
              </a:rPr>
              <a:t>synthetic noise distribution</a:t>
            </a:r>
            <a:r>
              <a:rPr lang="zh-CN" altLang="en-US" sz="900" b="0" i="0" kern="1200" dirty="0">
                <a:solidFill>
                  <a:schemeClr val="tx1"/>
                </a:solidFill>
                <a:effectLst/>
                <a:latin typeface="+mn-lt"/>
                <a:ea typeface="+mn-ea"/>
                <a:cs typeface="+mn-cs"/>
              </a:rPr>
              <a:t>，高斯噪音确实有他的合理性。在真实噪音的噪音源特别复杂的时候，高斯噪音可能算是最好的对真实噪音的模拟</a:t>
            </a:r>
            <a:endParaRPr lang="en-US" altLang="zh-CN" sz="900" b="0" i="0" kern="1200" dirty="0">
              <a:solidFill>
                <a:schemeClr val="tx1"/>
              </a:solidFill>
              <a:effectLst/>
              <a:latin typeface="+mn-lt"/>
              <a:ea typeface="+mn-ea"/>
              <a:cs typeface="+mn-cs"/>
            </a:endParaRPr>
          </a:p>
          <a:p>
            <a:r>
              <a:rPr lang="zh-CN" altLang="en-US" sz="900" b="0" i="0" kern="1200" dirty="0">
                <a:solidFill>
                  <a:schemeClr val="tx1"/>
                </a:solidFill>
                <a:effectLst/>
                <a:latin typeface="+mn-lt"/>
                <a:ea typeface="+mn-ea"/>
                <a:cs typeface="+mn-cs"/>
              </a:rPr>
              <a:t>采用高斯噪音，是为了更好地模拟未知的真实噪音：在真实环境中，噪音往往不是由单一源头造成的，而是很多不同来源的噪音复合体</a:t>
            </a:r>
            <a:endParaRPr lang="en-US" altLang="zh-CN" sz="900" b="0" i="0" kern="1200" dirty="0">
              <a:solidFill>
                <a:schemeClr val="tx1"/>
              </a:solidFill>
              <a:effectLst/>
              <a:latin typeface="+mn-lt"/>
              <a:ea typeface="+mn-ea"/>
              <a:cs typeface="+mn-cs"/>
            </a:endParaRPr>
          </a:p>
          <a:p>
            <a:r>
              <a:rPr lang="zh-CN" altLang="en-US" sz="900" b="0" i="0" kern="1200" dirty="0">
                <a:solidFill>
                  <a:schemeClr val="tx1"/>
                </a:solidFill>
                <a:effectLst/>
                <a:latin typeface="+mn-lt"/>
                <a:ea typeface="+mn-ea"/>
                <a:cs typeface="+mn-cs"/>
              </a:rPr>
              <a:t>在高斯噪音试验下效果的算法，不一定在真实噪音下效果也同样地好。这个要看真实噪音具体长啥样，还要看算法本身的设计是否对噪音分布有一定的鲁棒性。</a:t>
            </a:r>
            <a:endParaRPr lang="en-US" altLang="zh-CN" sz="900" b="0" i="0" kern="1200" dirty="0">
              <a:solidFill>
                <a:schemeClr val="tx1"/>
              </a:solidFill>
              <a:effectLst/>
              <a:latin typeface="+mn-lt"/>
              <a:ea typeface="+mn-ea"/>
              <a:cs typeface="+mn-cs"/>
            </a:endParaRPr>
          </a:p>
          <a:p>
            <a:r>
              <a:rPr lang="en-US" altLang="zh-CN" sz="900" kern="1200" dirty="0">
                <a:solidFill>
                  <a:schemeClr val="tx1"/>
                </a:solidFill>
                <a:latin typeface="+mn-lt"/>
                <a:ea typeface="+mn-ea"/>
                <a:cs typeface="+mn-cs"/>
              </a:rPr>
              <a:t>PCA</a:t>
            </a:r>
            <a:r>
              <a:rPr lang="zh-CN" altLang="en-US" sz="900" kern="1200" dirty="0">
                <a:solidFill>
                  <a:schemeClr val="tx1"/>
                </a:solidFill>
                <a:latin typeface="+mn-lt"/>
                <a:ea typeface="+mn-ea"/>
                <a:cs typeface="+mn-cs"/>
              </a:rPr>
              <a:t>可以说是目前用于数据分析和尺寸缩减的最广泛使用的统计工具。然而，它在严重腐败的观察中的脆弱性往往使其有效性处于危险之中 </a:t>
            </a:r>
            <a:r>
              <a:rPr lang="en-US" altLang="zh-CN" sz="900" kern="1200" dirty="0">
                <a:solidFill>
                  <a:schemeClr val="tx1"/>
                </a:solidFill>
                <a:latin typeface="+mn-lt"/>
                <a:ea typeface="+mn-ea"/>
                <a:cs typeface="+mn-cs"/>
              </a:rPr>
              <a:t>- </a:t>
            </a:r>
            <a:r>
              <a:rPr lang="zh-CN" altLang="en-US" sz="900" kern="1200" dirty="0">
                <a:solidFill>
                  <a:schemeClr val="tx1"/>
                </a:solidFill>
                <a:latin typeface="+mn-lt"/>
                <a:ea typeface="+mn-ea"/>
                <a:cs typeface="+mn-cs"/>
              </a:rPr>
              <a:t>在</a:t>
            </a:r>
            <a:r>
              <a:rPr lang="en-US" altLang="zh-CN" sz="900" kern="1200" dirty="0">
                <a:solidFill>
                  <a:schemeClr val="tx1"/>
                </a:solidFill>
                <a:latin typeface="+mn-lt"/>
                <a:ea typeface="+mn-ea"/>
                <a:cs typeface="+mn-cs"/>
              </a:rPr>
              <a:t>M</a:t>
            </a:r>
            <a:r>
              <a:rPr lang="zh-CN" altLang="en-US" sz="900" kern="1200" dirty="0">
                <a:solidFill>
                  <a:schemeClr val="tx1"/>
                </a:solidFill>
                <a:latin typeface="+mn-lt"/>
                <a:ea typeface="+mn-ea"/>
                <a:cs typeface="+mn-cs"/>
              </a:rPr>
              <a:t>中单一严重腐败的进入可能使我估计的任意远离真正的</a:t>
            </a:r>
            <a:r>
              <a:rPr lang="en-US" altLang="zh-CN" sz="900" kern="1200" dirty="0">
                <a:solidFill>
                  <a:schemeClr val="tx1"/>
                </a:solidFill>
                <a:latin typeface="+mn-lt"/>
                <a:ea typeface="+mn-ea"/>
                <a:cs typeface="+mn-cs"/>
              </a:rPr>
              <a:t>Lo</a:t>
            </a:r>
            <a:r>
              <a:rPr lang="zh-CN" altLang="en-US" sz="900" kern="1200" dirty="0">
                <a:solidFill>
                  <a:schemeClr val="tx1"/>
                </a:solidFill>
                <a:latin typeface="+mn-lt"/>
                <a:ea typeface="+mn-ea"/>
                <a:cs typeface="+mn-cs"/>
              </a:rPr>
              <a:t>。不幸的是，现在在图像处理，网络数据分析和生物信息学这样的现代应用中普遍存在严重错误，其中一些测量可能被任意破坏（由于遮挡，恶意篡改或传感器故障）或者与低 </a:t>
            </a:r>
            <a:r>
              <a:rPr lang="en-US" altLang="zh-CN" sz="900" kern="1200" dirty="0">
                <a:solidFill>
                  <a:schemeClr val="tx1"/>
                </a:solidFill>
                <a:latin typeface="+mn-lt"/>
                <a:ea typeface="+mn-ea"/>
                <a:cs typeface="+mn-cs"/>
              </a:rPr>
              <a:t>- </a:t>
            </a:r>
            <a:r>
              <a:rPr lang="zh-CN" altLang="en-US" sz="900" kern="1200" dirty="0">
                <a:solidFill>
                  <a:schemeClr val="tx1"/>
                </a:solidFill>
                <a:latin typeface="+mn-lt"/>
                <a:ea typeface="+mn-ea"/>
                <a:cs typeface="+mn-cs"/>
              </a:rPr>
              <a:t>无关我们寻求识别的维数结构</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878682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900" kern="1200" dirty="0">
                <a:solidFill>
                  <a:schemeClr val="tx1"/>
                </a:solidFill>
                <a:effectLst/>
                <a:latin typeface="+mn-lt"/>
                <a:ea typeface="+mn-ea"/>
                <a:cs typeface="+mn-cs"/>
              </a:rPr>
              <a:t>增广的拉格朗日乘子法</a:t>
            </a:r>
            <a:r>
              <a:rPr lang="en-US" altLang="zh-CN" sz="900" kern="1200" dirty="0">
                <a:solidFill>
                  <a:schemeClr val="tx1"/>
                </a:solidFill>
                <a:effectLst/>
                <a:latin typeface="+mn-lt"/>
                <a:ea typeface="+mn-ea"/>
                <a:cs typeface="+mn-cs"/>
              </a:rPr>
              <a:t>    1/sqrt(max(</a:t>
            </a:r>
            <a:r>
              <a:rPr lang="en-US" altLang="zh-CN" sz="900" kern="1200" dirty="0" err="1">
                <a:solidFill>
                  <a:schemeClr val="tx1"/>
                </a:solidFill>
                <a:effectLst/>
                <a:latin typeface="+mn-lt"/>
                <a:ea typeface="+mn-ea"/>
                <a:cs typeface="+mn-cs"/>
              </a:rPr>
              <a:t>n,q</a:t>
            </a:r>
            <a:r>
              <a:rPr lang="en-US" altLang="zh-CN" sz="900" kern="1200" dirty="0">
                <a:solidFill>
                  <a:schemeClr val="tx1"/>
                </a:solidFill>
                <a:effectLst/>
                <a:latin typeface="+mn-lt"/>
                <a:ea typeface="+mn-ea"/>
                <a:cs typeface="+mn-cs"/>
              </a:rPr>
              <a:t>))</a:t>
            </a:r>
          </a:p>
          <a:p>
            <a:r>
              <a:rPr lang="zh-CN" altLang="zh-CN" sz="900" kern="1200" dirty="0">
                <a:solidFill>
                  <a:schemeClr val="tx1"/>
                </a:solidFill>
                <a:effectLst/>
                <a:latin typeface="+mn-lt"/>
                <a:ea typeface="+mn-ea"/>
                <a:cs typeface="+mn-cs"/>
              </a:rPr>
              <a:t>加速近端梯度算法</a:t>
            </a:r>
            <a:endParaRPr lang="en-US" altLang="zh-CN" sz="900" kern="1200" dirty="0">
              <a:solidFill>
                <a:schemeClr val="tx1"/>
              </a:solidFill>
              <a:effectLst/>
              <a:latin typeface="+mn-lt"/>
              <a:ea typeface="+mn-ea"/>
              <a:cs typeface="+mn-cs"/>
            </a:endParaRPr>
          </a:p>
          <a:p>
            <a:r>
              <a:rPr lang="zh-CN" altLang="zh-CN" sz="900" kern="1200" dirty="0">
                <a:solidFill>
                  <a:schemeClr val="tx1"/>
                </a:solidFill>
                <a:effectLst/>
                <a:latin typeface="+mn-lt"/>
                <a:ea typeface="+mn-ea"/>
                <a:cs typeface="+mn-cs"/>
              </a:rPr>
              <a:t>奇异值阈值法</a:t>
            </a:r>
            <a:endParaRPr lang="en-US" altLang="zh-CN" sz="900" kern="1200" dirty="0">
              <a:solidFill>
                <a:schemeClr val="tx1"/>
              </a:solidFill>
              <a:effectLst/>
              <a:latin typeface="+mn-lt"/>
              <a:ea typeface="+mn-ea"/>
              <a:cs typeface="+mn-cs"/>
            </a:endParaRPr>
          </a:p>
          <a:p>
            <a:r>
              <a:rPr lang="zh-CN" altLang="zh-CN" sz="900" kern="1200" dirty="0">
                <a:solidFill>
                  <a:schemeClr val="tx1"/>
                </a:solidFill>
                <a:effectLst/>
                <a:latin typeface="+mn-lt"/>
                <a:ea typeface="+mn-ea"/>
                <a:cs typeface="+mn-cs"/>
              </a:rPr>
              <a:t>迭代阈值算法</a:t>
            </a:r>
            <a:endParaRPr lang="en-US" altLang="zh-CN" sz="900" kern="1200" dirty="0">
              <a:solidFill>
                <a:schemeClr val="tx1"/>
              </a:solidFill>
              <a:effectLst/>
              <a:latin typeface="+mn-lt"/>
              <a:ea typeface="+mn-ea"/>
              <a:cs typeface="+mn-cs"/>
            </a:endParaRPr>
          </a:p>
          <a:p>
            <a:r>
              <a:rPr lang="zh-CN" altLang="zh-CN" dirty="0">
                <a:latin typeface="Times New Roman" panose="02020603050405020304" pitchFamily="18" charset="0"/>
                <a:ea typeface="+mn-ea"/>
                <a:cs typeface="Times New Roman" panose="02020603050405020304" pitchFamily="18" charset="0"/>
              </a:rPr>
              <a:t>当原始样本数据较大的时候，经典的</a:t>
            </a:r>
            <a:r>
              <a:rPr lang="x-none" altLang="zh-CN" dirty="0">
                <a:ea typeface="+mn-ea"/>
                <a:cs typeface="Times New Roman" panose="02020603050405020304" pitchFamily="18" charset="0"/>
              </a:rPr>
              <a:t>PCA</a:t>
            </a:r>
            <a:r>
              <a:rPr lang="zh-CN" altLang="zh-CN" dirty="0">
                <a:latin typeface="Times New Roman" panose="02020603050405020304" pitchFamily="18" charset="0"/>
                <a:ea typeface="+mn-ea"/>
                <a:cs typeface="Times New Roman" panose="02020603050405020304" pitchFamily="18" charset="0"/>
              </a:rPr>
              <a:t>无法得到想要的降维结果，但鲁棒主成分分析能够从较大且被稀疏噪声数据干扰的数据矩阵中分解得到本质上的低秩数据矩阵。</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938385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900" kern="1200" dirty="0">
                <a:solidFill>
                  <a:schemeClr val="tx1"/>
                </a:solidFill>
                <a:effectLst/>
                <a:latin typeface="+mn-lt"/>
                <a:ea typeface="+mn-ea"/>
                <a:cs typeface="+mn-cs"/>
              </a:rPr>
              <a:t>增广的拉格朗日乘子法</a:t>
            </a:r>
            <a:r>
              <a:rPr lang="en-US" altLang="zh-CN" sz="900" kern="1200" dirty="0">
                <a:solidFill>
                  <a:schemeClr val="tx1"/>
                </a:solidFill>
                <a:effectLst/>
                <a:latin typeface="+mn-lt"/>
                <a:ea typeface="+mn-ea"/>
                <a:cs typeface="+mn-cs"/>
              </a:rPr>
              <a:t>    1/sqrt(max(</a:t>
            </a:r>
            <a:r>
              <a:rPr lang="en-US" altLang="zh-CN" sz="900" kern="1200" dirty="0" err="1">
                <a:solidFill>
                  <a:schemeClr val="tx1"/>
                </a:solidFill>
                <a:effectLst/>
                <a:latin typeface="+mn-lt"/>
                <a:ea typeface="+mn-ea"/>
                <a:cs typeface="+mn-cs"/>
              </a:rPr>
              <a:t>n,q</a:t>
            </a:r>
            <a:r>
              <a:rPr lang="en-US" altLang="zh-CN" sz="900" kern="1200" dirty="0">
                <a:solidFill>
                  <a:schemeClr val="tx1"/>
                </a:solidFill>
                <a:effectLst/>
                <a:latin typeface="+mn-lt"/>
                <a:ea typeface="+mn-ea"/>
                <a:cs typeface="+mn-cs"/>
              </a:rPr>
              <a:t>))</a:t>
            </a:r>
          </a:p>
          <a:p>
            <a:r>
              <a:rPr lang="zh-CN" altLang="zh-CN" sz="900" kern="1200" dirty="0">
                <a:solidFill>
                  <a:schemeClr val="tx1"/>
                </a:solidFill>
                <a:effectLst/>
                <a:latin typeface="+mn-lt"/>
                <a:ea typeface="+mn-ea"/>
                <a:cs typeface="+mn-cs"/>
              </a:rPr>
              <a:t>加速近端梯度算法</a:t>
            </a:r>
            <a:endParaRPr lang="en-US" altLang="zh-CN" sz="900" kern="1200" dirty="0">
              <a:solidFill>
                <a:schemeClr val="tx1"/>
              </a:solidFill>
              <a:effectLst/>
              <a:latin typeface="+mn-lt"/>
              <a:ea typeface="+mn-ea"/>
              <a:cs typeface="+mn-cs"/>
            </a:endParaRPr>
          </a:p>
          <a:p>
            <a:r>
              <a:rPr lang="zh-CN" altLang="zh-CN" sz="900" kern="1200" dirty="0">
                <a:solidFill>
                  <a:schemeClr val="tx1"/>
                </a:solidFill>
                <a:effectLst/>
                <a:latin typeface="+mn-lt"/>
                <a:ea typeface="+mn-ea"/>
                <a:cs typeface="+mn-cs"/>
              </a:rPr>
              <a:t>奇异值阈值法</a:t>
            </a:r>
            <a:endParaRPr lang="en-US" altLang="zh-CN" sz="900" kern="1200" dirty="0">
              <a:solidFill>
                <a:schemeClr val="tx1"/>
              </a:solidFill>
              <a:effectLst/>
              <a:latin typeface="+mn-lt"/>
              <a:ea typeface="+mn-ea"/>
              <a:cs typeface="+mn-cs"/>
            </a:endParaRPr>
          </a:p>
          <a:p>
            <a:r>
              <a:rPr lang="zh-CN" altLang="zh-CN" sz="900" kern="1200" dirty="0">
                <a:solidFill>
                  <a:schemeClr val="tx1"/>
                </a:solidFill>
                <a:effectLst/>
                <a:latin typeface="+mn-lt"/>
                <a:ea typeface="+mn-ea"/>
                <a:cs typeface="+mn-cs"/>
              </a:rPr>
              <a:t>迭代阈值算法</a:t>
            </a:r>
            <a:endParaRPr lang="en-US" altLang="zh-CN" sz="900" kern="1200" dirty="0">
              <a:solidFill>
                <a:schemeClr val="tx1"/>
              </a:solidFill>
              <a:effectLst/>
              <a:latin typeface="+mn-lt"/>
              <a:ea typeface="+mn-ea"/>
              <a:cs typeface="+mn-cs"/>
            </a:endParaRPr>
          </a:p>
          <a:p>
            <a:r>
              <a:rPr lang="zh-CN" altLang="zh-CN" dirty="0">
                <a:latin typeface="Times New Roman" panose="02020603050405020304" pitchFamily="18" charset="0"/>
                <a:ea typeface="+mn-ea"/>
                <a:cs typeface="Times New Roman" panose="02020603050405020304" pitchFamily="18" charset="0"/>
              </a:rPr>
              <a:t>当原始样本数据较大的时候，经典的</a:t>
            </a:r>
            <a:r>
              <a:rPr lang="x-none" altLang="zh-CN" dirty="0">
                <a:ea typeface="+mn-ea"/>
                <a:cs typeface="Times New Roman" panose="02020603050405020304" pitchFamily="18" charset="0"/>
              </a:rPr>
              <a:t>PCA</a:t>
            </a:r>
            <a:r>
              <a:rPr lang="zh-CN" altLang="zh-CN" dirty="0">
                <a:latin typeface="Times New Roman" panose="02020603050405020304" pitchFamily="18" charset="0"/>
                <a:ea typeface="+mn-ea"/>
                <a:cs typeface="Times New Roman" panose="02020603050405020304" pitchFamily="18" charset="0"/>
              </a:rPr>
              <a:t>无法得到想要的降维结果，但鲁棒主成分分析能够从较大且被稀疏噪声数据干扰的数据矩阵中分解得到本质上的低秩数据矩阵。</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4141017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rPr>
              <a:t>低秩图</a:t>
            </a:r>
            <a:r>
              <a:rPr lang="en-US" altLang="zh-CN" dirty="0">
                <a:latin typeface="Times New Roman" panose="02020603050405020304" pitchFamily="18" charset="0"/>
              </a:rPr>
              <a:t>tr</a:t>
            </a:r>
            <a:r>
              <a:rPr lang="zh-CN" altLang="en-US" dirty="0">
                <a:latin typeface="Times New Roman" panose="02020603050405020304" pitchFamily="18" charset="0"/>
              </a:rPr>
              <a:t>（</a:t>
            </a:r>
            <a:r>
              <a:rPr lang="en-US" altLang="zh-CN" dirty="0">
                <a:latin typeface="Times New Roman" panose="02020603050405020304" pitchFamily="18" charset="0"/>
              </a:rPr>
              <a:t>LLT</a:t>
            </a:r>
            <a:r>
              <a:rPr lang="zh-CN" altLang="en-US" dirty="0">
                <a:latin typeface="Times New Roman" panose="02020603050405020304" pitchFamily="18" charset="0"/>
              </a:rPr>
              <a:t>）可以比主成分图</a:t>
            </a:r>
            <a:r>
              <a:rPr lang="en-US" altLang="zh-CN" dirty="0">
                <a:latin typeface="Times New Roman" panose="02020603050405020304" pitchFamily="18" charset="0"/>
              </a:rPr>
              <a:t>tr</a:t>
            </a:r>
            <a:r>
              <a:rPr lang="zh-CN" altLang="en-US" dirty="0">
                <a:latin typeface="Times New Roman" panose="02020603050405020304" pitchFamily="18" charset="0"/>
              </a:rPr>
              <a:t>（</a:t>
            </a:r>
            <a:r>
              <a:rPr lang="en-US" altLang="zh-CN" dirty="0">
                <a:latin typeface="Times New Roman" panose="02020603050405020304" pitchFamily="18" charset="0"/>
              </a:rPr>
              <a:t>Q</a:t>
            </a:r>
            <a:r>
              <a:rPr lang="zh-CN" altLang="en-US" dirty="0">
                <a:latin typeface="Times New Roman" panose="02020603050405020304" pitchFamily="18" charset="0"/>
              </a:rPr>
              <a:t>④</a:t>
            </a:r>
            <a:r>
              <a:rPr lang="en-US" altLang="zh-CN" dirty="0">
                <a:latin typeface="Times New Roman" panose="02020603050405020304" pitchFamily="18" charset="0"/>
              </a:rPr>
              <a:t>Q</a:t>
            </a:r>
            <a:r>
              <a:rPr lang="zh-CN" altLang="en-US" dirty="0">
                <a:latin typeface="Times New Roman" panose="02020603050405020304" pitchFamily="18" charset="0"/>
              </a:rPr>
              <a:t>“）更真实。它允许主要方向</a:t>
            </a:r>
            <a:r>
              <a:rPr lang="en-US" altLang="zh-CN" dirty="0">
                <a:latin typeface="Times New Roman" panose="02020603050405020304" pitchFamily="18" charset="0"/>
              </a:rPr>
              <a:t>U</a:t>
            </a:r>
            <a:r>
              <a:rPr lang="zh-CN" altLang="en-US" dirty="0">
                <a:latin typeface="Times New Roman" panose="02020603050405020304" pitchFamily="18" charset="0"/>
              </a:rPr>
              <a:t>受益于因此，我们的模型即使从严重损坏的数据中也可以获得增强的低阶恢复和类别分离。</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765485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R1PCA</a:t>
            </a:r>
            <a:r>
              <a:rPr lang="zh-CN" altLang="en-US" dirty="0"/>
              <a:t>  将模型中的</a:t>
            </a:r>
            <a:r>
              <a:rPr lang="en-US" altLang="zh-CN" dirty="0"/>
              <a:t>F</a:t>
            </a:r>
            <a:r>
              <a:rPr lang="zh-CN" altLang="en-US" dirty="0"/>
              <a:t>范数 换成了</a:t>
            </a:r>
            <a:r>
              <a:rPr lang="en-US" altLang="zh-CN" dirty="0"/>
              <a:t>2</a:t>
            </a:r>
            <a:r>
              <a:rPr lang="zh-CN" altLang="en-US" dirty="0"/>
              <a:t>，</a:t>
            </a:r>
            <a:r>
              <a:rPr lang="en-US" altLang="zh-CN" dirty="0"/>
              <a:t>1</a:t>
            </a:r>
            <a:r>
              <a:rPr lang="zh-CN" altLang="en-US" dirty="0"/>
              <a:t>范数</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849759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zh-CN" sz="900" dirty="0">
                <a:latin typeface="宋体" panose="02010600030101010101" pitchFamily="2" charset="-122"/>
                <a:ea typeface="+mn-ea"/>
              </a:rPr>
              <a:t>换句话说，这些类别是已知的，通过对已知分类的数据进行训练和学习，找到这些不同类的特征，再对未分类的数据进行分类，属于有监督的学习。</a:t>
            </a:r>
            <a:endParaRPr lang="en-US" altLang="zh-CN" sz="900" dirty="0">
              <a:latin typeface="宋体" panose="02010600030101010101" pitchFamily="2" charset="-122"/>
              <a:ea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zh-CN" sz="900" kern="1200" dirty="0">
                <a:solidFill>
                  <a:schemeClr val="tx1"/>
                </a:solidFill>
                <a:effectLst/>
                <a:latin typeface="+mn-lt"/>
                <a:ea typeface="+mn-ea"/>
                <a:cs typeface="+mn-cs"/>
              </a:rPr>
              <a:t>分类效果的好坏，可以用实验得到的结果与样本本身的标签进行对比，算出分类错误率来作为判断性能好坏的标准。与分类不同的是，聚类问题无标签，所以也就无法与分类问题一样来计算错误率，只能是人为的制定一个标准，聚类的结果符合这个标准，则聚类就聚的好，不符合就聚得不好。而这个标准就是</a:t>
            </a:r>
            <a:r>
              <a:rPr lang="en-US" altLang="zh-CN" sz="900" kern="1200" dirty="0">
                <a:solidFill>
                  <a:schemeClr val="tx1"/>
                </a:solidFill>
                <a:effectLst/>
                <a:latin typeface="+mn-lt"/>
                <a:ea typeface="+mn-ea"/>
                <a:cs typeface="+mn-cs"/>
              </a:rPr>
              <a:t>“</a:t>
            </a:r>
            <a:r>
              <a:rPr lang="zh-CN" altLang="zh-CN" sz="900" kern="1200" dirty="0">
                <a:solidFill>
                  <a:schemeClr val="tx1"/>
                </a:solidFill>
                <a:effectLst/>
                <a:latin typeface="+mn-lt"/>
                <a:ea typeface="+mn-ea"/>
                <a:cs typeface="+mn-cs"/>
              </a:rPr>
              <a:t>簇内相似度高，簇间相似度低</a:t>
            </a:r>
            <a:r>
              <a:rPr lang="en-US" altLang="zh-CN" sz="900" kern="1200" dirty="0">
                <a:solidFill>
                  <a:schemeClr val="tx1"/>
                </a:solidFill>
                <a:effectLst/>
                <a:latin typeface="+mn-lt"/>
                <a:ea typeface="+mn-ea"/>
                <a:cs typeface="+mn-cs"/>
              </a:rPr>
              <a:t>”</a:t>
            </a:r>
            <a:r>
              <a:rPr lang="zh-CN" altLang="zh-CN" sz="9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582004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900" dirty="0">
                <a:latin typeface="宋体" panose="02010600030101010101" pitchFamily="2" charset="-122"/>
                <a:ea typeface="+mn-ea"/>
              </a:rPr>
              <a:t>(1)</a:t>
            </a:r>
            <a:r>
              <a:rPr lang="zh-CN" altLang="zh-CN" sz="900" dirty="0">
                <a:latin typeface="宋体" panose="02010600030101010101" pitchFamily="2" charset="-122"/>
                <a:ea typeface="+mn-ea"/>
              </a:rPr>
              <a:t>首先要确定聚成几类，然后随机挑选几个点作为初始中心点，再然后依据预先设定好的算法不断对数据点做重复距离判断，直到最后满足“类内的点都足够近，类间的点都足够远”的标准。常见的划分聚类的算法有</a:t>
            </a:r>
            <a:r>
              <a:rPr lang="en-US" altLang="zh-CN" dirty="0">
                <a:solidFill>
                  <a:srgbClr val="FF0000"/>
                </a:solidFill>
                <a:latin typeface="宋体" panose="02010600030101010101" pitchFamily="2" charset="-122"/>
                <a:ea typeface="+mn-ea"/>
              </a:rPr>
              <a:t>K-Means</a:t>
            </a:r>
            <a:r>
              <a:rPr lang="zh-CN" altLang="zh-CN" dirty="0">
                <a:solidFill>
                  <a:srgbClr val="FF0000"/>
                </a:solidFill>
                <a:latin typeface="宋体" panose="02010600030101010101" pitchFamily="2" charset="-122"/>
                <a:ea typeface="+mn-ea"/>
              </a:rPr>
              <a:t>算法</a:t>
            </a:r>
            <a:r>
              <a:rPr lang="zh-CN" altLang="zh-CN" sz="900" dirty="0">
                <a:latin typeface="宋体" panose="02010600030101010101" pitchFamily="2" charset="-122"/>
                <a:ea typeface="+mn-ea"/>
              </a:rPr>
              <a:t>。</a:t>
            </a:r>
            <a:endParaRPr lang="en-US" altLang="zh-CN" sz="900" dirty="0">
              <a:latin typeface="宋体" panose="02010600030101010101" pitchFamily="2" charset="-122"/>
              <a:ea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900" dirty="0">
                <a:latin typeface="宋体" panose="02010600030101010101" pitchFamily="2" charset="-122"/>
                <a:ea typeface="+mn-ea"/>
              </a:rPr>
              <a:t>(2)</a:t>
            </a:r>
            <a:r>
              <a:rPr lang="zh-CN" altLang="zh-CN" sz="900" dirty="0">
                <a:latin typeface="宋体" panose="02010600030101010101" pitchFamily="2" charset="-122"/>
                <a:ea typeface="+mn-ea"/>
              </a:rPr>
              <a:t>首先计算各样本点之间的距离，然后将距离最近的点归入到同一类别中。然后，再计算所划分的各个类与类之间的距离，将距离最近的类合并为同一个新的类。重复操作上述步骤，直到合成了一个类。</a:t>
            </a:r>
            <a:endParaRPr lang="en-US" altLang="zh-CN" sz="900" dirty="0">
              <a:latin typeface="宋体" panose="02010600030101010101" pitchFamily="2" charset="-122"/>
              <a:ea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900" dirty="0">
                <a:latin typeface="宋体" panose="02010600030101010101" pitchFamily="2" charset="-122"/>
                <a:ea typeface="+mn-ea"/>
              </a:rPr>
              <a:t>(3)</a:t>
            </a:r>
            <a:r>
              <a:rPr lang="zh-CN" altLang="zh-CN" sz="900" dirty="0">
                <a:latin typeface="宋体" panose="02010600030101010101" pitchFamily="2" charset="-122"/>
                <a:ea typeface="+mn-ea"/>
              </a:rPr>
              <a:t>首先，将数据划分成为有限个单元的</a:t>
            </a:r>
            <a:r>
              <a:rPr lang="en-US" altLang="zh-CN" sz="900" dirty="0" err="1">
                <a:latin typeface="宋体" panose="02010600030101010101" pitchFamily="2" charset="-122"/>
                <a:ea typeface="+mn-ea"/>
                <a:hlinkClick r:id="rId3">
                  <a:extLst>
                    <a:ext uri="{A12FA001-AC4F-418D-AE19-62706E023703}">
                      <ahyp:hlinkClr xmlns:ahyp="http://schemas.microsoft.com/office/drawing/2018/hyperlinkcolor" xmlns="" val="tx"/>
                    </a:ext>
                  </a:extLst>
                </a:hlinkClick>
              </a:rPr>
              <a:t>网格结构</a:t>
            </a:r>
            <a:r>
              <a:rPr lang="en-US" altLang="zh-CN" sz="900" dirty="0">
                <a:latin typeface="宋体" panose="02010600030101010101" pitchFamily="2" charset="-122"/>
                <a:ea typeface="+mn-ea"/>
              </a:rPr>
              <a:t>,</a:t>
            </a:r>
            <a:r>
              <a:rPr lang="zh-CN" altLang="zh-CN" sz="900" dirty="0">
                <a:latin typeface="宋体" panose="02010600030101010101" pitchFamily="2" charset="-122"/>
                <a:ea typeface="+mn-ea"/>
              </a:rPr>
              <a:t>之后的操作都是以这些单个的单元为对象的。此方法的优点就是算法的运行速度较快，通常运行的时间长短只与数据被划分的单元数有关，而与要被划分的数据的个数无关。</a:t>
            </a:r>
            <a:endParaRPr lang="en-US" altLang="zh-CN" sz="900" dirty="0">
              <a:latin typeface="宋体" panose="02010600030101010101" pitchFamily="2" charset="-122"/>
              <a:ea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CN" sz="900" dirty="0">
              <a:latin typeface="宋体" panose="02010600030101010101" pitchFamily="2" charset="-122"/>
              <a:ea typeface="+mn-ea"/>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083213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维度灾难：</a:t>
            </a:r>
            <a:r>
              <a:rPr lang="zh-CN" altLang="en-US" sz="900" b="0" i="0" kern="1200" dirty="0">
                <a:solidFill>
                  <a:schemeClr val="tx1"/>
                </a:solidFill>
                <a:effectLst/>
                <a:latin typeface="+mn-lt"/>
                <a:ea typeface="+mn-ea"/>
                <a:cs typeface="+mn-cs"/>
              </a:rPr>
              <a:t>通常是指在涉及到向量的计算的问题中，随着维数的增加，计算量呈指数倍增长的一种现象。维数灾难涉及数字分析、抽样、组合、机器学习、数据挖掘和数据库等诸多领域</a:t>
            </a:r>
            <a:endParaRPr lang="en-US" altLang="zh-CN" sz="900" b="0" i="0" kern="1200" dirty="0">
              <a:solidFill>
                <a:schemeClr val="tx1"/>
              </a:solidFill>
              <a:effectLst/>
              <a:latin typeface="+mn-lt"/>
              <a:ea typeface="+mn-ea"/>
              <a:cs typeface="+mn-cs"/>
            </a:endParaRPr>
          </a:p>
          <a:p>
            <a:r>
              <a:rPr lang="zh-CN" altLang="en-US" sz="900" b="0" i="0" kern="1200" dirty="0">
                <a:solidFill>
                  <a:schemeClr val="tx1"/>
                </a:solidFill>
                <a:effectLst/>
                <a:latin typeface="+mn-lt"/>
                <a:ea typeface="+mn-ea"/>
                <a:cs typeface="+mn-cs"/>
              </a:rPr>
              <a:t>随着维度增加，分类器性能提升；维度增加到某值后，分类器性能下降 </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540692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842806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031220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900" kern="1200" dirty="0">
                <a:solidFill>
                  <a:schemeClr val="tx1"/>
                </a:solidFill>
                <a:effectLst/>
                <a:latin typeface="+mn-lt"/>
                <a:ea typeface="+mn-ea"/>
                <a:cs typeface="+mn-cs"/>
              </a:rPr>
              <a:t>换句话说就是找到高维数据在低维空间上的投影，这样对降低了维度的数据进行操作，可以减少运算，只讨论主要的信息，可以使运算结果更精确。</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984028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665515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宋体" panose="02010600030101010101" pitchFamily="2" charset="-122"/>
                <a:ea typeface="+mn-ea"/>
              </a:rPr>
              <a:t>所需的降维投影方向为数据矩阵的协方差矩阵所对应的特征向量</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768114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5A5A5A"/>
                </a:solidFill>
                <a:effectLst/>
                <a:latin typeface="Helvetica Neue"/>
              </a:rPr>
              <a:t>如果我们必须使用一维来表示这些数据，又希望尽量保留原始的信息，你要如何选择？</a:t>
            </a:r>
            <a:endParaRPr lang="en-US" altLang="zh-CN" b="0" i="0" dirty="0">
              <a:solidFill>
                <a:srgbClr val="5A5A5A"/>
              </a:solidFill>
              <a:effectLst/>
              <a:latin typeface="Helvetica Neue"/>
            </a:endParaRPr>
          </a:p>
          <a:p>
            <a:pPr algn="l"/>
            <a:r>
              <a:rPr lang="zh-CN" altLang="en-US" b="0" i="0" dirty="0">
                <a:solidFill>
                  <a:srgbClr val="5A5A5A"/>
                </a:solidFill>
                <a:effectLst/>
                <a:latin typeface="Helvetica Neue"/>
              </a:rPr>
              <a:t>通过上一节对基变换的讨论我们知道，这个问题实际上是要在二维平面中选择一个方向，将所有数据都投影到这个方向所在直线上，用投影值表示原始记录。这是一个实际的二维降到一维的问题。</a:t>
            </a:r>
          </a:p>
          <a:p>
            <a:pPr algn="l"/>
            <a:r>
              <a:rPr lang="zh-CN" altLang="en-US" b="0" i="0" dirty="0">
                <a:solidFill>
                  <a:srgbClr val="5A5A5A"/>
                </a:solidFill>
                <a:effectLst/>
                <a:latin typeface="Helvetica Neue"/>
              </a:rPr>
              <a:t>那么如何选择这个方向（或者说基）才能尽量保留最多的原始信息呢？一种直观的看法是：希望投影后的投影值尽可能分散。</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054189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5A5A5A"/>
                </a:solidFill>
                <a:effectLst/>
                <a:latin typeface="Helvetica Neue"/>
              </a:rPr>
              <a:t>协方差矩阵</a:t>
            </a:r>
            <a:r>
              <a:rPr lang="en-US" altLang="zh-CN" b="0" i="0" dirty="0">
                <a:solidFill>
                  <a:srgbClr val="5A5A5A"/>
                </a:solidFill>
                <a:effectLst/>
                <a:latin typeface="Helvetica Neue"/>
              </a:rPr>
              <a:t>C</a:t>
            </a:r>
            <a:r>
              <a:rPr lang="zh-CN" altLang="en-US" b="0" i="0" dirty="0">
                <a:solidFill>
                  <a:srgbClr val="5A5A5A"/>
                </a:solidFill>
                <a:effectLst/>
                <a:latin typeface="Helvetica Neue"/>
              </a:rPr>
              <a:t>是一个是对称矩阵，在线性代数上，实对称矩阵有一系列非常好的性质：</a:t>
            </a:r>
          </a:p>
          <a:p>
            <a:pPr algn="l"/>
            <a:r>
              <a:rPr lang="en-US" altLang="zh-CN" b="0" i="0" dirty="0">
                <a:solidFill>
                  <a:srgbClr val="5A5A5A"/>
                </a:solidFill>
                <a:effectLst/>
                <a:latin typeface="Helvetica Neue"/>
              </a:rPr>
              <a:t>1</a:t>
            </a:r>
            <a:r>
              <a:rPr lang="zh-CN" altLang="en-US" b="0" i="0" dirty="0">
                <a:solidFill>
                  <a:srgbClr val="5A5A5A"/>
                </a:solidFill>
                <a:effectLst/>
                <a:latin typeface="Helvetica Neue"/>
              </a:rPr>
              <a:t>）实对称矩阵不同特征值对应的特征向量必然正交。</a:t>
            </a:r>
          </a:p>
          <a:p>
            <a:pPr algn="l"/>
            <a:r>
              <a:rPr lang="en-US" altLang="zh-CN" b="0" i="0" dirty="0">
                <a:solidFill>
                  <a:srgbClr val="5A5A5A"/>
                </a:solidFill>
                <a:effectLst/>
                <a:latin typeface="Helvetica Neue"/>
              </a:rPr>
              <a:t>2</a:t>
            </a:r>
            <a:r>
              <a:rPr lang="zh-CN" altLang="en-US" b="0" i="0" dirty="0">
                <a:solidFill>
                  <a:srgbClr val="5A5A5A"/>
                </a:solidFill>
                <a:effectLst/>
                <a:latin typeface="Helvetica Neue"/>
              </a:rPr>
              <a:t>）设特征向量</a:t>
            </a:r>
            <a:r>
              <a:rPr lang="en-US" altLang="zh-CN" b="0" i="0" u="none" strike="noStrike" dirty="0">
                <a:solidFill>
                  <a:srgbClr val="5A5A5A"/>
                </a:solidFill>
                <a:effectLst/>
                <a:latin typeface="MathJax_Math-italic"/>
              </a:rPr>
              <a:t>λ</a:t>
            </a:r>
            <a:r>
              <a:rPr lang="zh-CN" altLang="en-US" b="0" i="0" dirty="0">
                <a:solidFill>
                  <a:srgbClr val="5A5A5A"/>
                </a:solidFill>
                <a:effectLst/>
                <a:latin typeface="Helvetica Neue"/>
              </a:rPr>
              <a:t>重数为</a:t>
            </a:r>
            <a:r>
              <a:rPr lang="en-US" altLang="zh-CN" b="0" i="0" dirty="0">
                <a:solidFill>
                  <a:srgbClr val="5A5A5A"/>
                </a:solidFill>
                <a:effectLst/>
                <a:latin typeface="Helvetica Neue"/>
              </a:rPr>
              <a:t>r</a:t>
            </a:r>
            <a:r>
              <a:rPr lang="zh-CN" altLang="en-US" b="0" i="0" dirty="0">
                <a:solidFill>
                  <a:srgbClr val="5A5A5A"/>
                </a:solidFill>
                <a:effectLst/>
                <a:latin typeface="Helvetica Neue"/>
              </a:rPr>
              <a:t>，则必然存在</a:t>
            </a:r>
            <a:r>
              <a:rPr lang="en-US" altLang="zh-CN" b="0" i="0" dirty="0">
                <a:solidFill>
                  <a:srgbClr val="5A5A5A"/>
                </a:solidFill>
                <a:effectLst/>
                <a:latin typeface="Helvetica Neue"/>
              </a:rPr>
              <a:t>r</a:t>
            </a:r>
            <a:r>
              <a:rPr lang="zh-CN" altLang="en-US" b="0" i="0" dirty="0">
                <a:solidFill>
                  <a:srgbClr val="5A5A5A"/>
                </a:solidFill>
                <a:effectLst/>
                <a:latin typeface="Helvetica Neue"/>
              </a:rPr>
              <a:t>个线性无关的特征向量对应于</a:t>
            </a:r>
            <a:r>
              <a:rPr lang="en-US" altLang="zh-CN" b="0" i="0" u="none" strike="noStrike" dirty="0">
                <a:solidFill>
                  <a:srgbClr val="5A5A5A"/>
                </a:solidFill>
                <a:effectLst/>
                <a:latin typeface="MathJax_Math-italic"/>
              </a:rPr>
              <a:t>λ</a:t>
            </a:r>
            <a:r>
              <a:rPr lang="zh-CN" altLang="en-US" b="0" i="0" dirty="0">
                <a:solidFill>
                  <a:srgbClr val="5A5A5A"/>
                </a:solidFill>
                <a:effectLst/>
                <a:latin typeface="Helvetica Neue"/>
              </a:rPr>
              <a:t>，因此可以将这</a:t>
            </a:r>
            <a:r>
              <a:rPr lang="en-US" altLang="zh-CN" b="0" i="0" dirty="0">
                <a:solidFill>
                  <a:srgbClr val="5A5A5A"/>
                </a:solidFill>
                <a:effectLst/>
                <a:latin typeface="Helvetica Neue"/>
              </a:rPr>
              <a:t>r</a:t>
            </a:r>
            <a:r>
              <a:rPr lang="zh-CN" altLang="en-US" b="0" i="0" dirty="0">
                <a:solidFill>
                  <a:srgbClr val="5A5A5A"/>
                </a:solidFill>
                <a:effectLst/>
                <a:latin typeface="Helvetica Neue"/>
              </a:rPr>
              <a:t>个特征向量单位正交化</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954962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宋体" panose="02010600030101010101" pitchFamily="2" charset="-122"/>
                <a:ea typeface="+mn-ea"/>
              </a:rPr>
              <a:t>所需的降维投影方向为数据矩阵的协方差矩阵所对应的特征向量</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716069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900" dirty="0">
                <a:effectLst/>
                <a:latin typeface="Times New Roman" panose="02020603050405020304" pitchFamily="18" charset="0"/>
                <a:ea typeface="+mn-ea"/>
                <a:cs typeface="Times New Roman" panose="02020603050405020304" pitchFamily="18" charset="0"/>
              </a:rPr>
              <a:t>QT</a:t>
            </a:r>
            <a:r>
              <a:rPr lang="zh-CN" altLang="zh-CN" sz="900" dirty="0">
                <a:effectLst/>
                <a:latin typeface="Times New Roman" panose="02020603050405020304" pitchFamily="18" charset="0"/>
                <a:ea typeface="+mn-ea"/>
                <a:cs typeface="Times New Roman" panose="02020603050405020304" pitchFamily="18" charset="0"/>
              </a:rPr>
              <a:t>是</a:t>
            </a:r>
            <a:r>
              <a:rPr lang="en-US" altLang="zh-CN" sz="900" dirty="0">
                <a:effectLst/>
                <a:latin typeface="Times New Roman" panose="02020603050405020304" pitchFamily="18" charset="0"/>
                <a:ea typeface="+mn-ea"/>
              </a:rPr>
              <a:t>n</a:t>
            </a:r>
            <a:r>
              <a:rPr lang="zh-CN" altLang="zh-CN" sz="900" dirty="0">
                <a:effectLst/>
                <a:latin typeface="Times New Roman" panose="02020603050405020304" pitchFamily="18" charset="0"/>
                <a:ea typeface="+mn-ea"/>
                <a:cs typeface="Times New Roman" panose="02020603050405020304" pitchFamily="18" charset="0"/>
              </a:rPr>
              <a:t>个数据点的嵌入坐标</a:t>
            </a:r>
            <a:endParaRPr lang="en-US" altLang="zh-CN" sz="900" dirty="0">
              <a:effectLst/>
              <a:latin typeface="Times New Roman" panose="02020603050405020304" pitchFamily="18" charset="0"/>
              <a:ea typeface="+mn-ea"/>
              <a:cs typeface="Times New Roman" panose="02020603050405020304" pitchFamily="18" charset="0"/>
            </a:endParaRPr>
          </a:p>
          <a:p>
            <a:r>
              <a:rPr lang="zh-CN" altLang="zh-CN" sz="900" dirty="0">
                <a:effectLst/>
                <a:latin typeface="Times New Roman" panose="02020603050405020304" pitchFamily="18" charset="0"/>
                <a:ea typeface="+mn-ea"/>
                <a:cs typeface="Times New Roman" panose="02020603050405020304" pitchFamily="18" charset="0"/>
              </a:rPr>
              <a:t>拉普拉斯嵌入与图聚类密切相关。实际上，方程（</a:t>
            </a:r>
            <a:r>
              <a:rPr lang="en-US" altLang="zh-CN" sz="900" dirty="0">
                <a:effectLst/>
                <a:latin typeface="Times New Roman" panose="02020603050405020304" pitchFamily="18" charset="0"/>
                <a:ea typeface="+mn-ea"/>
              </a:rPr>
              <a:t>2</a:t>
            </a:r>
            <a:r>
              <a:rPr lang="zh-CN" altLang="zh-CN" sz="900" dirty="0">
                <a:effectLst/>
                <a:latin typeface="Times New Roman" panose="02020603050405020304" pitchFamily="18" charset="0"/>
                <a:ea typeface="+mn-ea"/>
                <a:cs typeface="Times New Roman" panose="02020603050405020304" pitchFamily="18" charset="0"/>
              </a:rPr>
              <a:t>）的嵌入向量</a:t>
            </a:r>
            <a:r>
              <a:rPr lang="en-US" altLang="zh-CN" sz="900" dirty="0">
                <a:effectLst/>
                <a:latin typeface="Times New Roman" panose="02020603050405020304" pitchFamily="18" charset="0"/>
                <a:ea typeface="+mn-ea"/>
              </a:rPr>
              <a:t>q</a:t>
            </a:r>
            <a:r>
              <a:rPr lang="zh-CN" altLang="zh-CN" sz="900" dirty="0">
                <a:effectLst/>
                <a:latin typeface="Times New Roman" panose="02020603050405020304" pitchFamily="18" charset="0"/>
                <a:ea typeface="+mn-ea"/>
                <a:cs typeface="Times New Roman" panose="02020603050405020304" pitchFamily="18" charset="0"/>
              </a:rPr>
              <a:t>为</a:t>
            </a:r>
            <a:r>
              <a:rPr lang="en-US" altLang="zh-CN" sz="900" dirty="0">
                <a:effectLst/>
                <a:latin typeface="Times New Roman" panose="02020603050405020304" pitchFamily="18" charset="0"/>
                <a:ea typeface="+mn-ea"/>
              </a:rPr>
              <a:t>Ration Cut</a:t>
            </a:r>
            <a:r>
              <a:rPr lang="zh-CN" altLang="zh-CN" sz="900" dirty="0">
                <a:effectLst/>
                <a:latin typeface="Times New Roman" panose="02020603050405020304" pitchFamily="18" charset="0"/>
                <a:ea typeface="+mn-ea"/>
                <a:cs typeface="Times New Roman" panose="02020603050405020304" pitchFamily="18" charset="0"/>
              </a:rPr>
              <a:t>谱聚类提供了近似解</a:t>
            </a:r>
            <a:r>
              <a:rPr lang="en-US" altLang="zh-CN" sz="900" dirty="0">
                <a:effectLst/>
                <a:latin typeface="Times New Roman" panose="02020603050405020304" pitchFamily="18" charset="0"/>
                <a:ea typeface="+mn-ea"/>
              </a:rPr>
              <a:t>[2]</a:t>
            </a:r>
            <a:r>
              <a:rPr lang="zh-CN" altLang="zh-CN" sz="900" dirty="0">
                <a:effectLst/>
                <a:latin typeface="Times New Roman" panose="02020603050405020304" pitchFamily="18" charset="0"/>
                <a:ea typeface="+mn-ea"/>
                <a:cs typeface="Times New Roman" panose="02020603050405020304" pitchFamily="18" charset="0"/>
              </a:rPr>
              <a:t>，即它们可以看作是聚类指标的松弛解（</a:t>
            </a:r>
            <a:r>
              <a:rPr lang="en-US" altLang="zh-CN" sz="900" i="1" kern="0" dirty="0">
                <a:effectLst/>
                <a:latin typeface="CMMI10"/>
                <a:cs typeface="CMMI10"/>
              </a:rPr>
              <a:t>q</a:t>
            </a:r>
            <a:r>
              <a:rPr lang="en-US" altLang="zh-CN" sz="900" i="1" kern="0" dirty="0">
                <a:effectLst/>
                <a:latin typeface="CMMI7"/>
                <a:cs typeface="CMMI7"/>
              </a:rPr>
              <a:t>i</a:t>
            </a:r>
            <a:r>
              <a:rPr lang="zh-CN" altLang="zh-CN" sz="900" dirty="0">
                <a:effectLst/>
                <a:latin typeface="Times New Roman" panose="02020603050405020304" pitchFamily="18" charset="0"/>
                <a:ea typeface="+mn-ea"/>
                <a:cs typeface="Times New Roman" panose="02020603050405020304" pitchFamily="18" charset="0"/>
              </a:rPr>
              <a:t>对于数据</a:t>
            </a:r>
            <a:r>
              <a:rPr lang="en-US" altLang="zh-CN" sz="900" dirty="0" err="1">
                <a:effectLst/>
                <a:latin typeface="Times New Roman" panose="02020603050405020304" pitchFamily="18" charset="0"/>
                <a:ea typeface="+mn-ea"/>
              </a:rPr>
              <a:t>i</a:t>
            </a:r>
            <a:r>
              <a:rPr lang="zh-CN" altLang="zh-CN" sz="900" dirty="0">
                <a:effectLst/>
                <a:latin typeface="Times New Roman" panose="02020603050405020304" pitchFamily="18" charset="0"/>
                <a:ea typeface="+mn-ea"/>
                <a:cs typeface="Times New Roman" panose="02020603050405020304" pitchFamily="18" charset="0"/>
              </a:rPr>
              <a:t>），在</a:t>
            </a:r>
            <a:r>
              <a:rPr lang="en-US" altLang="zh-CN" sz="900" dirty="0">
                <a:effectLst/>
                <a:latin typeface="Times New Roman" panose="02020603050405020304" pitchFamily="18" charset="0"/>
                <a:ea typeface="+mn-ea"/>
              </a:rPr>
              <a:t>spec-</a:t>
            </a:r>
            <a:r>
              <a:rPr lang="en-US" altLang="zh-CN" sz="900" dirty="0" err="1">
                <a:effectLst/>
                <a:latin typeface="Times New Roman" panose="02020603050405020304" pitchFamily="18" charset="0"/>
                <a:ea typeface="+mn-ea"/>
              </a:rPr>
              <a:t>tral</a:t>
            </a:r>
            <a:r>
              <a:rPr lang="zh-CN" altLang="zh-CN" sz="900" dirty="0">
                <a:effectLst/>
                <a:latin typeface="Times New Roman" panose="02020603050405020304" pitchFamily="18" charset="0"/>
                <a:ea typeface="+mn-ea"/>
                <a:cs typeface="Times New Roman" panose="02020603050405020304" pitchFamily="18" charset="0"/>
              </a:rPr>
              <a:t>聚类目标函数中。这类似于</a:t>
            </a:r>
            <a:r>
              <a:rPr lang="en-US" altLang="zh-CN" sz="900" dirty="0">
                <a:effectLst/>
                <a:latin typeface="Times New Roman" panose="02020603050405020304" pitchFamily="18" charset="0"/>
                <a:ea typeface="+mn-ea"/>
              </a:rPr>
              <a:t>PCA</a:t>
            </a:r>
            <a:r>
              <a:rPr lang="zh-CN" altLang="zh-CN" sz="900" dirty="0">
                <a:effectLst/>
                <a:latin typeface="Times New Roman" panose="02020603050405020304" pitchFamily="18" charset="0"/>
                <a:ea typeface="+mn-ea"/>
                <a:cs typeface="Times New Roman" panose="02020603050405020304" pitchFamily="18" charset="0"/>
              </a:rPr>
              <a:t>是</a:t>
            </a:r>
            <a:r>
              <a:rPr lang="en-US" altLang="zh-CN" sz="900" dirty="0">
                <a:effectLst/>
                <a:latin typeface="Times New Roman" panose="02020603050405020304" pitchFamily="18" charset="0"/>
                <a:ea typeface="+mn-ea"/>
              </a:rPr>
              <a:t>K</a:t>
            </a:r>
            <a:r>
              <a:rPr lang="zh-CN" altLang="zh-CN" sz="900" dirty="0">
                <a:effectLst/>
                <a:latin typeface="Times New Roman" panose="02020603050405020304" pitchFamily="18" charset="0"/>
                <a:ea typeface="+mn-ea"/>
                <a:cs typeface="Times New Roman" panose="02020603050405020304" pitchFamily="18" charset="0"/>
              </a:rPr>
              <a:t>均值聚类的光谱弛豫</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94035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2019/1/17</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10.xml"/><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22.bin"/><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24.bin"/><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14.xml"/><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25.bin"/><Relationship Id="rId10" Type="http://schemas.openxmlformats.org/officeDocument/2006/relationships/image" Target="../media/image34.wmf"/><Relationship Id="rId4" Type="http://schemas.openxmlformats.org/officeDocument/2006/relationships/image" Target="../media/image3.emf"/><Relationship Id="rId9"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32.bin"/><Relationship Id="rId18" Type="http://schemas.openxmlformats.org/officeDocument/2006/relationships/image" Target="../media/image44.wmf"/><Relationship Id="rId26" Type="http://schemas.openxmlformats.org/officeDocument/2006/relationships/image" Target="../media/image48.wmf"/><Relationship Id="rId3" Type="http://schemas.openxmlformats.org/officeDocument/2006/relationships/notesSlide" Target="../notesSlides/notesSlide21.xml"/><Relationship Id="rId21" Type="http://schemas.openxmlformats.org/officeDocument/2006/relationships/oleObject" Target="../embeddings/oleObject36.bin"/><Relationship Id="rId7" Type="http://schemas.openxmlformats.org/officeDocument/2006/relationships/oleObject" Target="../embeddings/oleObject29.bin"/><Relationship Id="rId12" Type="http://schemas.openxmlformats.org/officeDocument/2006/relationships/image" Target="../media/image41.wmf"/><Relationship Id="rId17" Type="http://schemas.openxmlformats.org/officeDocument/2006/relationships/oleObject" Target="../embeddings/oleObject34.bin"/><Relationship Id="rId25" Type="http://schemas.openxmlformats.org/officeDocument/2006/relationships/oleObject" Target="../embeddings/oleObject38.bin"/><Relationship Id="rId2" Type="http://schemas.openxmlformats.org/officeDocument/2006/relationships/slideLayout" Target="../slideLayouts/slideLayout2.xml"/><Relationship Id="rId16" Type="http://schemas.openxmlformats.org/officeDocument/2006/relationships/image" Target="../media/image43.wmf"/><Relationship Id="rId20" Type="http://schemas.openxmlformats.org/officeDocument/2006/relationships/image" Target="../media/image45.wmf"/><Relationship Id="rId1" Type="http://schemas.openxmlformats.org/officeDocument/2006/relationships/vmlDrawing" Target="../drawings/vmlDrawing9.vml"/><Relationship Id="rId6" Type="http://schemas.openxmlformats.org/officeDocument/2006/relationships/image" Target="../media/image38.wmf"/><Relationship Id="rId11" Type="http://schemas.openxmlformats.org/officeDocument/2006/relationships/oleObject" Target="../embeddings/oleObject31.bin"/><Relationship Id="rId24" Type="http://schemas.openxmlformats.org/officeDocument/2006/relationships/image" Target="../media/image47.wmf"/><Relationship Id="rId5" Type="http://schemas.openxmlformats.org/officeDocument/2006/relationships/oleObject" Target="../embeddings/oleObject28.bin"/><Relationship Id="rId15" Type="http://schemas.openxmlformats.org/officeDocument/2006/relationships/oleObject" Target="../embeddings/oleObject33.bin"/><Relationship Id="rId23" Type="http://schemas.openxmlformats.org/officeDocument/2006/relationships/oleObject" Target="../embeddings/oleObject37.bin"/><Relationship Id="rId28" Type="http://schemas.openxmlformats.org/officeDocument/2006/relationships/image" Target="../media/image49.wmf"/><Relationship Id="rId10" Type="http://schemas.openxmlformats.org/officeDocument/2006/relationships/image" Target="../media/image40.wmf"/><Relationship Id="rId19" Type="http://schemas.openxmlformats.org/officeDocument/2006/relationships/oleObject" Target="../embeddings/oleObject35.bin"/><Relationship Id="rId4" Type="http://schemas.openxmlformats.org/officeDocument/2006/relationships/image" Target="../media/image3.emf"/><Relationship Id="rId9" Type="http://schemas.openxmlformats.org/officeDocument/2006/relationships/oleObject" Target="../embeddings/oleObject30.bin"/><Relationship Id="rId14" Type="http://schemas.openxmlformats.org/officeDocument/2006/relationships/image" Target="../media/image42.wmf"/><Relationship Id="rId22" Type="http://schemas.openxmlformats.org/officeDocument/2006/relationships/image" Target="../media/image46.wmf"/><Relationship Id="rId27" Type="http://schemas.openxmlformats.org/officeDocument/2006/relationships/oleObject" Target="../embeddings/oleObject39.bin"/></Relationships>
</file>

<file path=ppt/slides/_rels/slide22.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1.jpg"/></Relationships>
</file>

<file path=ppt/slides/_rels/slide23.xml.rels><?xml version="1.0" encoding="UTF-8" standalone="yes"?>
<Relationships xmlns="http://schemas.openxmlformats.org/package/2006/relationships"><Relationship Id="rId8" Type="http://schemas.openxmlformats.org/officeDocument/2006/relationships/chart" Target="../charts/chart8.xml"/><Relationship Id="rId13" Type="http://schemas.openxmlformats.org/officeDocument/2006/relationships/chart" Target="../charts/chart13.xml"/><Relationship Id="rId3" Type="http://schemas.openxmlformats.org/officeDocument/2006/relationships/image" Target="../media/image3.emf"/><Relationship Id="rId7" Type="http://schemas.openxmlformats.org/officeDocument/2006/relationships/chart" Target="../charts/chart7.xml"/><Relationship Id="rId12" Type="http://schemas.openxmlformats.org/officeDocument/2006/relationships/chart" Target="../charts/chart1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hart" Target="../charts/chart6.xml"/><Relationship Id="rId11" Type="http://schemas.openxmlformats.org/officeDocument/2006/relationships/chart" Target="../charts/chart11.xml"/><Relationship Id="rId5" Type="http://schemas.openxmlformats.org/officeDocument/2006/relationships/chart" Target="../charts/chart5.xml"/><Relationship Id="rId10" Type="http://schemas.openxmlformats.org/officeDocument/2006/relationships/chart" Target="../charts/chart10.xml"/><Relationship Id="rId4" Type="http://schemas.openxmlformats.org/officeDocument/2006/relationships/chart" Target="../charts/chart4.xml"/><Relationship Id="rId9" Type="http://schemas.openxmlformats.org/officeDocument/2006/relationships/chart" Target="../charts/chart9.xml"/></Relationships>
</file>

<file path=ppt/slides/_rels/slide2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oleObject" Target="../embeddings/oleObject2.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7.wmf"/><Relationship Id="rId4" Type="http://schemas.openxmlformats.org/officeDocument/2006/relationships/image" Target="../media/image3.emf"/><Relationship Id="rId9" Type="http://schemas.openxmlformats.org/officeDocument/2006/relationships/oleObject" Target="../embeddings/oleObject3.bin"/><Relationship Id="rId14" Type="http://schemas.openxmlformats.org/officeDocument/2006/relationships/image" Target="../media/image9.wmf"/></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9.bin"/><Relationship Id="rId3" Type="http://schemas.openxmlformats.org/officeDocument/2006/relationships/notesSlide" Target="../notesSlides/notesSlide6.xml"/><Relationship Id="rId7" Type="http://schemas.openxmlformats.org/officeDocument/2006/relationships/oleObject" Target="../embeddings/oleObject7.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8.bin"/><Relationship Id="rId5" Type="http://schemas.openxmlformats.org/officeDocument/2006/relationships/oleObject" Target="../embeddings/oleObject6.bin"/><Relationship Id="rId10" Type="http://schemas.openxmlformats.org/officeDocument/2006/relationships/chart" Target="../charts/chart2.xml"/><Relationship Id="rId4" Type="http://schemas.openxmlformats.org/officeDocument/2006/relationships/image" Target="../media/image3.emf"/><Relationship Id="rId9" Type="http://schemas.openxmlformats.org/officeDocument/2006/relationships/chart" Target="../charts/chart1.xml"/><Relationship Id="rId14" Type="http://schemas.openxmlformats.org/officeDocument/2006/relationships/image" Target="../media/image13.wmf"/></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7.xml"/><Relationship Id="rId7" Type="http://schemas.openxmlformats.org/officeDocument/2006/relationships/oleObject" Target="../embeddings/oleObject11.bin"/><Relationship Id="rId12"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6.wmf"/><Relationship Id="rId4" Type="http://schemas.openxmlformats.org/officeDocument/2006/relationships/image" Target="../media/image3.emf"/><Relationship Id="rId9"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8.bin"/><Relationship Id="rId3" Type="http://schemas.openxmlformats.org/officeDocument/2006/relationships/notesSlide" Target="../notesSlides/notesSlide8.xml"/><Relationship Id="rId7" Type="http://schemas.openxmlformats.org/officeDocument/2006/relationships/oleObject" Target="../embeddings/oleObject15.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chart" Target="../charts/chart3.xml"/><Relationship Id="rId10" Type="http://schemas.openxmlformats.org/officeDocument/2006/relationships/image" Target="../media/image20.wmf"/><Relationship Id="rId4" Type="http://schemas.openxmlformats.org/officeDocument/2006/relationships/image" Target="../media/image3.emf"/><Relationship Id="rId9" Type="http://schemas.openxmlformats.org/officeDocument/2006/relationships/oleObject" Target="../embeddings/oleObject16.bin"/><Relationship Id="rId14" Type="http://schemas.openxmlformats.org/officeDocument/2006/relationships/image" Target="../media/image22.wmf"/></Relationships>
</file>

<file path=ppt/slides/_rels/slide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notesSlide" Target="../notesSlides/notesSlide9.xml"/><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19.bin"/><Relationship Id="rId10" Type="http://schemas.openxmlformats.org/officeDocument/2006/relationships/image" Target="../media/image25.wmf"/><Relationship Id="rId4" Type="http://schemas.openxmlformats.org/officeDocument/2006/relationships/image" Target="../media/image3.emf"/><Relationship Id="rId9"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051215" y="1719438"/>
            <a:ext cx="6621517" cy="561692"/>
          </a:xfrm>
          <a:prstGeom prst="rect">
            <a:avLst/>
          </a:prstGeom>
          <a:noFill/>
        </p:spPr>
        <p:txBody>
          <a:bodyPr wrap="square" lIns="68580" tIns="34290" rIns="68580" bIns="34290" rtlCol="0">
            <a:spAutoFit/>
          </a:bodyPr>
          <a:lstStyle/>
          <a:p>
            <a:r>
              <a:rPr lang="zh-CN" altLang="en-US" sz="2800" b="1" dirty="0"/>
              <a:t>       </a:t>
            </a:r>
            <a:r>
              <a:rPr lang="zh-CN" altLang="en-US" sz="3200" b="1" dirty="0"/>
              <a:t>近期进展报告</a:t>
            </a:r>
            <a:endParaRPr lang="zh-CN" altLang="en-US" sz="2800" b="1" dirty="0">
              <a:solidFill>
                <a:srgbClr val="1B4367"/>
              </a:solidFill>
              <a:cs typeface="+mn-ea"/>
              <a:sym typeface="+mn-lt"/>
            </a:endParaRPr>
          </a:p>
        </p:txBody>
      </p:sp>
      <p:sp>
        <p:nvSpPr>
          <p:cNvPr id="121" name="TextBox 120"/>
          <p:cNvSpPr txBox="1"/>
          <p:nvPr/>
        </p:nvSpPr>
        <p:spPr>
          <a:xfrm>
            <a:off x="4278939" y="2936208"/>
            <a:ext cx="3943938" cy="578882"/>
          </a:xfrm>
          <a:prstGeom prst="roundRect">
            <a:avLst/>
          </a:prstGeom>
          <a:solidFill>
            <a:srgbClr val="1B4367"/>
          </a:solidFill>
        </p:spPr>
        <p:txBody>
          <a:bodyPr wrap="square" rtlCol="0">
            <a:spAutoFit/>
          </a:bodyPr>
          <a:lstStyle/>
          <a:p>
            <a:r>
              <a:rPr lang="zh-CN" altLang="en-US" dirty="0">
                <a:solidFill>
                  <a:schemeClr val="bg1"/>
                </a:solidFill>
                <a:cs typeface="+mn-ea"/>
                <a:sym typeface="+mn-lt"/>
              </a:rPr>
              <a:t> 汇报人：潘宜辰 </a:t>
            </a:r>
            <a:endParaRPr lang="en-US" altLang="zh-CN" dirty="0">
              <a:solidFill>
                <a:schemeClr val="bg1"/>
              </a:solidFill>
              <a:cs typeface="+mn-ea"/>
              <a:sym typeface="+mn-lt"/>
            </a:endParaRPr>
          </a:p>
          <a:p>
            <a:r>
              <a:rPr lang="zh-CN" altLang="en-US" dirty="0">
                <a:solidFill>
                  <a:schemeClr val="bg1"/>
                </a:solidFill>
                <a:cs typeface="+mn-ea"/>
                <a:sym typeface="+mn-lt"/>
              </a:rPr>
              <a:t>                                          指导教师：刘伟锋</a:t>
            </a:r>
            <a:r>
              <a:rPr lang="en-US" altLang="zh-CN" sz="1200" dirty="0">
                <a:solidFill>
                  <a:schemeClr val="bg1"/>
                </a:solidFill>
                <a:cs typeface="+mn-ea"/>
                <a:sym typeface="+mn-lt"/>
              </a:rPr>
              <a:t>                                              </a:t>
            </a:r>
            <a:endParaRPr lang="zh-CN" altLang="en-US" sz="1200" dirty="0">
              <a:solidFill>
                <a:schemeClr val="bg1"/>
              </a:solidFill>
              <a:cs typeface="+mn-ea"/>
              <a:sym typeface="+mn-lt"/>
            </a:endParaRPr>
          </a:p>
        </p:txBody>
      </p:sp>
      <p:pic>
        <p:nvPicPr>
          <p:cNvPr id="8" name="图片 7">
            <a:extLst>
              <a:ext uri="{FF2B5EF4-FFF2-40B4-BE49-F238E27FC236}">
                <a16:creationId xmlns:a16="http://schemas.microsoft.com/office/drawing/2014/main" xmlns="" id="{6126310C-F1AF-414C-A6E2-42D35CF9D85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2619" y="228600"/>
            <a:ext cx="2636520" cy="6477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750"/>
                            </p:stCondLst>
                            <p:childTnLst>
                              <p:par>
                                <p:cTn id="13" presetID="14" presetClass="entr" presetSubtype="10" fill="hold" grpId="0" nodeType="afterEffect">
                                  <p:stCondLst>
                                    <p:cond delay="0"/>
                                  </p:stCondLst>
                                  <p:childTnLst>
                                    <p:set>
                                      <p:cBhvr>
                                        <p:cTn id="14" dur="1" fill="hold">
                                          <p:stCondLst>
                                            <p:cond delay="0"/>
                                          </p:stCondLst>
                                        </p:cTn>
                                        <p:tgtEl>
                                          <p:spTgt spid="121"/>
                                        </p:tgtEl>
                                        <p:attrNameLst>
                                          <p:attrName>style.visibility</p:attrName>
                                        </p:attrNameLst>
                                      </p:cBhvr>
                                      <p:to>
                                        <p:strVal val="visible"/>
                                      </p:to>
                                    </p:set>
                                    <p:animEffect transition="in" filter="randombar(horizontal)">
                                      <p:cBhvr>
                                        <p:cTn id="1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4B1A573-B2C0-4E7B-A597-F38B37215371}"/>
              </a:ext>
            </a:extLst>
          </p:cNvPr>
          <p:cNvSpPr txBox="1"/>
          <p:nvPr/>
        </p:nvSpPr>
        <p:spPr>
          <a:xfrm>
            <a:off x="672943" y="311168"/>
            <a:ext cx="4202206" cy="346249"/>
          </a:xfrm>
          <a:prstGeom prst="rect">
            <a:avLst/>
          </a:prstGeom>
          <a:noFill/>
        </p:spPr>
        <p:txBody>
          <a:bodyPr wrap="square" lIns="68580" tIns="34290" rIns="68580" bIns="34290" rtlCol="0">
            <a:spAutoFit/>
          </a:bodyPr>
          <a:lstStyle/>
          <a:p>
            <a:r>
              <a:rPr lang="en-US" altLang="zh-CN" sz="1800" b="1" dirty="0">
                <a:solidFill>
                  <a:srgbClr val="1B4367"/>
                </a:solidFill>
                <a:cs typeface="+mn-ea"/>
              </a:rPr>
              <a:t>Graph-Laplacian</a:t>
            </a:r>
            <a:r>
              <a:rPr lang="zh-CN" altLang="en-US" sz="1800" b="1" dirty="0">
                <a:solidFill>
                  <a:srgbClr val="1B4367"/>
                </a:solidFill>
                <a:cs typeface="+mn-ea"/>
              </a:rPr>
              <a:t> </a:t>
            </a:r>
            <a:r>
              <a:rPr lang="en-US" altLang="zh-CN" sz="1800" b="1" dirty="0">
                <a:solidFill>
                  <a:srgbClr val="1B4367"/>
                </a:solidFill>
                <a:cs typeface="+mn-ea"/>
              </a:rPr>
              <a:t>PCA </a:t>
            </a:r>
            <a:endParaRPr lang="zh-CN" altLang="en-US" sz="1800" b="1" dirty="0">
              <a:solidFill>
                <a:srgbClr val="1B4367"/>
              </a:solidFill>
              <a:cs typeface="+mn-ea"/>
              <a:sym typeface="+mn-lt"/>
            </a:endParaRPr>
          </a:p>
        </p:txBody>
      </p:sp>
      <p:cxnSp>
        <p:nvCxnSpPr>
          <p:cNvPr id="5" name="直接连接符 4">
            <a:extLst>
              <a:ext uri="{FF2B5EF4-FFF2-40B4-BE49-F238E27FC236}">
                <a16:creationId xmlns:a16="http://schemas.microsoft.com/office/drawing/2014/main" xmlns="" id="{4D627EF9-70D8-4074-8C0E-26C290571BF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FBC3DE20-D888-4820-B7D1-07A50A67A2C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4290" y="134471"/>
            <a:ext cx="2636520" cy="647700"/>
          </a:xfrm>
          <a:prstGeom prst="rect">
            <a:avLst/>
          </a:prstGeom>
          <a:noFill/>
          <a:ln>
            <a:noFill/>
          </a:ln>
        </p:spPr>
      </p:pic>
      <p:sp>
        <p:nvSpPr>
          <p:cNvPr id="2" name="文本框 1">
            <a:extLst>
              <a:ext uri="{FF2B5EF4-FFF2-40B4-BE49-F238E27FC236}">
                <a16:creationId xmlns:a16="http://schemas.microsoft.com/office/drawing/2014/main" xmlns="" id="{8203B8E8-B67C-426A-8F38-287642ABFAF1}"/>
              </a:ext>
            </a:extLst>
          </p:cNvPr>
          <p:cNvSpPr txBox="1"/>
          <p:nvPr/>
        </p:nvSpPr>
        <p:spPr>
          <a:xfrm>
            <a:off x="1463284" y="916641"/>
            <a:ext cx="6020358" cy="1344151"/>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我们已知样本数据</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，邻接矩阵</a:t>
            </a:r>
            <a:r>
              <a:rPr lang="en-US" altLang="zh-CN" dirty="0">
                <a:latin typeface="Times New Roman" panose="02020603050405020304" pitchFamily="18" charset="0"/>
                <a:ea typeface="宋体" panose="02010600030101010101" pitchFamily="2" charset="-122"/>
                <a:cs typeface="Times New Roman" panose="02020603050405020304" pitchFamily="18" charset="0"/>
              </a:rPr>
              <a:t>W</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可以通过</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进行构造，我们希望得到的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的低维数据表示</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a:t>
            </a:r>
            <a:r>
              <a:rPr lang="zh-CN" altLang="zh-CN" dirty="0">
                <a:latin typeface="Times New Roman" panose="02020603050405020304" pitchFamily="18" charset="0"/>
                <a:ea typeface="宋体" panose="02010600030101010101" pitchFamily="2" charset="-122"/>
                <a:cs typeface="Times New Roman" panose="02020603050405020304" pitchFamily="18" charset="0"/>
              </a:rPr>
              <a:t>包含</a:t>
            </a:r>
            <a:r>
              <a:rPr lang="en-US" altLang="zh-CN" dirty="0">
                <a:latin typeface="Times New Roman" panose="02020603050405020304" pitchFamily="18" charset="0"/>
                <a:ea typeface="宋体" panose="02010600030101010101" pitchFamily="2" charset="-122"/>
                <a:cs typeface="Times New Roman" panose="02020603050405020304" pitchFamily="18" charset="0"/>
              </a:rPr>
              <a:t>W</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中</a:t>
            </a:r>
            <a:r>
              <a:rPr lang="zh-CN" altLang="en-US" dirty="0">
                <a:latin typeface="Times New Roman" panose="02020603050405020304" pitchFamily="18" charset="0"/>
                <a:ea typeface="宋体" panose="02010600030101010101" pitchFamily="2" charset="-122"/>
                <a:cs typeface="Times New Roman" panose="02020603050405020304" pitchFamily="18" charset="0"/>
              </a:rPr>
              <a:t>样本数据之间的</a:t>
            </a:r>
            <a:r>
              <a:rPr lang="zh-CN" altLang="zh-CN" dirty="0">
                <a:latin typeface="Times New Roman" panose="02020603050405020304" pitchFamily="18" charset="0"/>
                <a:ea typeface="宋体" panose="02010600030101010101" pitchFamily="2" charset="-122"/>
                <a:cs typeface="Times New Roman" panose="02020603050405020304" pitchFamily="18" charset="0"/>
              </a:rPr>
              <a:t>结构</a:t>
            </a:r>
            <a:r>
              <a:rPr lang="zh-CN" altLang="en-US" dirty="0">
                <a:latin typeface="Times New Roman" panose="02020603050405020304" pitchFamily="18" charset="0"/>
                <a:ea typeface="宋体" panose="02010600030101010101" pitchFamily="2" charset="-122"/>
                <a:cs typeface="Times New Roman" panose="02020603050405020304" pitchFamily="18" charset="0"/>
              </a:rPr>
              <a:t>信息</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而通过前面的内容我们发现，</a:t>
            </a:r>
            <a:r>
              <a:rPr lang="en-US" altLang="zh-CN" dirty="0">
                <a:latin typeface="Times New Roman" panose="02020603050405020304" pitchFamily="18" charset="0"/>
                <a:ea typeface="宋体" panose="02010600030101010101" pitchFamily="2" charset="-122"/>
                <a:cs typeface="Times New Roman" panose="02020603050405020304" pitchFamily="18" charset="0"/>
              </a:rPr>
              <a:t> PCA</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中的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Q</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与拉普拉斯嵌入中的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Q</a:t>
            </a:r>
            <a:r>
              <a:rPr lang="zh-CN" altLang="zh-CN" dirty="0">
                <a:latin typeface="Times New Roman" panose="02020603050405020304" pitchFamily="18" charset="0"/>
                <a:ea typeface="宋体" panose="02010600030101010101" pitchFamily="2" charset="-122"/>
                <a:cs typeface="Times New Roman" panose="02020603050405020304" pitchFamily="18" charset="0"/>
              </a:rPr>
              <a:t>完全相同，将它们设置为相等，因此</a:t>
            </a:r>
            <a:r>
              <a:rPr lang="zh-CN" altLang="en-US" dirty="0">
                <a:latin typeface="Times New Roman" panose="02020603050405020304" pitchFamily="18" charset="0"/>
                <a:ea typeface="宋体" panose="02010600030101010101" pitchFamily="2" charset="-122"/>
                <a:cs typeface="Times New Roman" panose="02020603050405020304" pitchFamily="18" charset="0"/>
              </a:rPr>
              <a:t>提出将两部分结合，建立以下模型：</a:t>
            </a:r>
          </a:p>
        </p:txBody>
      </p:sp>
      <p:graphicFrame>
        <p:nvGraphicFramePr>
          <p:cNvPr id="3" name="对象 2">
            <a:extLst>
              <a:ext uri="{FF2B5EF4-FFF2-40B4-BE49-F238E27FC236}">
                <a16:creationId xmlns:a16="http://schemas.microsoft.com/office/drawing/2014/main" xmlns="" id="{D7645B72-3559-4AFB-ACB2-E693F34EE7D6}"/>
              </a:ext>
            </a:extLst>
          </p:cNvPr>
          <p:cNvGraphicFramePr>
            <a:graphicFrameLocks noChangeAspect="1"/>
          </p:cNvGraphicFramePr>
          <p:nvPr>
            <p:extLst>
              <p:ext uri="{D42A27DB-BD31-4B8C-83A1-F6EECF244321}">
                <p14:modId xmlns:p14="http://schemas.microsoft.com/office/powerpoint/2010/main" val="1179044898"/>
              </p:ext>
            </p:extLst>
          </p:nvPr>
        </p:nvGraphicFramePr>
        <p:xfrm>
          <a:off x="2336453" y="2378722"/>
          <a:ext cx="3664420" cy="386055"/>
        </p:xfrm>
        <a:graphic>
          <a:graphicData uri="http://schemas.openxmlformats.org/presentationml/2006/ole">
            <mc:AlternateContent xmlns:mc="http://schemas.openxmlformats.org/markup-compatibility/2006">
              <mc:Choice xmlns:v="urn:schemas-microsoft-com:vml" Requires="v">
                <p:oleObj spid="_x0000_s5447" name="Equation" r:id="rId5" imgW="2806560" imgH="291960" progId="Equation.DSMT4">
                  <p:embed/>
                </p:oleObj>
              </mc:Choice>
              <mc:Fallback>
                <p:oleObj name="Equation" r:id="rId5" imgW="2806560" imgH="291960" progId="Equation.DSMT4">
                  <p:embed/>
                  <p:pic>
                    <p:nvPicPr>
                      <p:cNvPr id="0" name="Object 2"/>
                      <p:cNvPicPr>
                        <a:picLocks noChangeAspect="1" noChangeArrowheads="1"/>
                      </p:cNvPicPr>
                      <p:nvPr/>
                    </p:nvPicPr>
                    <p:blipFill>
                      <a:blip r:embed="rId6"/>
                      <a:srcRect/>
                      <a:stretch>
                        <a:fillRect/>
                      </a:stretch>
                    </p:blipFill>
                    <p:spPr bwMode="auto">
                      <a:xfrm>
                        <a:off x="2336453" y="2378722"/>
                        <a:ext cx="3664420" cy="386055"/>
                      </a:xfrm>
                      <a:prstGeom prst="rect">
                        <a:avLst/>
                      </a:prstGeom>
                      <a:noFill/>
                    </p:spPr>
                  </p:pic>
                </p:oleObj>
              </mc:Fallback>
            </mc:AlternateContent>
          </a:graphicData>
        </a:graphic>
      </p:graphicFrame>
      <p:sp>
        <p:nvSpPr>
          <p:cNvPr id="8" name="Rectangle 3">
            <a:extLst>
              <a:ext uri="{FF2B5EF4-FFF2-40B4-BE49-F238E27FC236}">
                <a16:creationId xmlns:a16="http://schemas.microsoft.com/office/drawing/2014/main" xmlns="" id="{C36BC9CC-F563-42D2-9E1D-A4A714CF4F7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xmlns="" id="{914D1A46-46ED-465E-B735-69149E163B4F}"/>
              </a:ext>
            </a:extLst>
          </p:cNvPr>
          <p:cNvGraphicFramePr>
            <a:graphicFrameLocks noChangeAspect="1"/>
          </p:cNvGraphicFramePr>
          <p:nvPr>
            <p:extLst>
              <p:ext uri="{D42A27DB-BD31-4B8C-83A1-F6EECF244321}">
                <p14:modId xmlns:p14="http://schemas.microsoft.com/office/powerpoint/2010/main" val="1407297579"/>
              </p:ext>
            </p:extLst>
          </p:nvPr>
        </p:nvGraphicFramePr>
        <p:xfrm>
          <a:off x="2578428" y="3355562"/>
          <a:ext cx="3430588" cy="392113"/>
        </p:xfrm>
        <a:graphic>
          <a:graphicData uri="http://schemas.openxmlformats.org/presentationml/2006/ole">
            <mc:AlternateContent xmlns:mc="http://schemas.openxmlformats.org/markup-compatibility/2006">
              <mc:Choice xmlns:v="urn:schemas-microsoft-com:vml" Requires="v">
                <p:oleObj spid="_x0000_s5448" name="Equation" r:id="rId7" imgW="2666880" imgH="304560" progId="Equation.DSMT4">
                  <p:embed/>
                </p:oleObj>
              </mc:Choice>
              <mc:Fallback>
                <p:oleObj name="Equation" r:id="rId7" imgW="2666880" imgH="304560" progId="Equation.DSMT4">
                  <p:embed/>
                  <p:pic>
                    <p:nvPicPr>
                      <p:cNvPr id="0" name="Object 9"/>
                      <p:cNvPicPr>
                        <a:picLocks noChangeAspect="1" noChangeArrowheads="1"/>
                      </p:cNvPicPr>
                      <p:nvPr/>
                    </p:nvPicPr>
                    <p:blipFill>
                      <a:blip r:embed="rId8"/>
                      <a:srcRect/>
                      <a:stretch>
                        <a:fillRect/>
                      </a:stretch>
                    </p:blipFill>
                    <p:spPr bwMode="auto">
                      <a:xfrm>
                        <a:off x="2578428" y="3355562"/>
                        <a:ext cx="3430588" cy="392113"/>
                      </a:xfrm>
                      <a:prstGeom prst="rect">
                        <a:avLst/>
                      </a:prstGeom>
                      <a:noFill/>
                    </p:spPr>
                  </p:pic>
                </p:oleObj>
              </mc:Fallback>
            </mc:AlternateContent>
          </a:graphicData>
        </a:graphic>
      </p:graphicFrame>
      <p:sp>
        <p:nvSpPr>
          <p:cNvPr id="12" name="文本框 11">
            <a:extLst>
              <a:ext uri="{FF2B5EF4-FFF2-40B4-BE49-F238E27FC236}">
                <a16:creationId xmlns:a16="http://schemas.microsoft.com/office/drawing/2014/main" xmlns="" id="{A58F9F0A-4640-452B-9C7C-2423F070A1DA}"/>
              </a:ext>
            </a:extLst>
          </p:cNvPr>
          <p:cNvSpPr txBox="1"/>
          <p:nvPr/>
        </p:nvSpPr>
        <p:spPr>
          <a:xfrm>
            <a:off x="1580148" y="2972452"/>
            <a:ext cx="3890211" cy="307777"/>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求解模型，可以得到</a:t>
            </a:r>
            <a:r>
              <a:rPr lang="zh-CN" altLang="en-US" dirty="0"/>
              <a:t>：</a:t>
            </a:r>
          </a:p>
        </p:txBody>
      </p:sp>
      <p:sp>
        <p:nvSpPr>
          <p:cNvPr id="7" name="矩形 6">
            <a:extLst>
              <a:ext uri="{FF2B5EF4-FFF2-40B4-BE49-F238E27FC236}">
                <a16:creationId xmlns:a16="http://schemas.microsoft.com/office/drawing/2014/main" xmlns="" id="{295449FC-6A5B-48CE-ABAF-D00021FCE7BD}"/>
              </a:ext>
            </a:extLst>
          </p:cNvPr>
          <p:cNvSpPr/>
          <p:nvPr/>
        </p:nvSpPr>
        <p:spPr>
          <a:xfrm>
            <a:off x="1375580" y="4216597"/>
            <a:ext cx="6392840" cy="523220"/>
          </a:xfrm>
          <a:prstGeom prst="rect">
            <a:avLst/>
          </a:prstGeom>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Jiang B , Ding C , Luo B , et al. Graph-</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laplacian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PCA: Closed-form solution and robustness[J]. 2013.</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xmlns="" id="{3CB618ED-6E1D-4F42-A502-2427987B983B}"/>
              </a:ext>
            </a:extLst>
          </p:cNvPr>
          <p:cNvSpPr/>
          <p:nvPr/>
        </p:nvSpPr>
        <p:spPr>
          <a:xfrm>
            <a:off x="3449053" y="3391354"/>
            <a:ext cx="1069607" cy="3356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245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135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3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2" grpId="0"/>
      <p:bldP spid="7"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4B1A573-B2C0-4E7B-A597-F38B37215371}"/>
              </a:ext>
            </a:extLst>
          </p:cNvPr>
          <p:cNvSpPr txBox="1"/>
          <p:nvPr/>
        </p:nvSpPr>
        <p:spPr>
          <a:xfrm>
            <a:off x="672943" y="311168"/>
            <a:ext cx="4202206" cy="346249"/>
          </a:xfrm>
          <a:prstGeom prst="rect">
            <a:avLst/>
          </a:prstGeom>
          <a:noFill/>
        </p:spPr>
        <p:txBody>
          <a:bodyPr wrap="square" lIns="68580" tIns="34290" rIns="68580" bIns="34290" rtlCol="0">
            <a:spAutoFit/>
          </a:bodyPr>
          <a:lstStyle/>
          <a:p>
            <a:r>
              <a:rPr lang="en-US" altLang="zh-CN" sz="1800" b="1" dirty="0">
                <a:solidFill>
                  <a:srgbClr val="1B4367"/>
                </a:solidFill>
                <a:cs typeface="+mn-ea"/>
              </a:rPr>
              <a:t>Robust PCA</a:t>
            </a:r>
            <a:endParaRPr lang="zh-CN" altLang="en-US" sz="1800" b="1" dirty="0">
              <a:solidFill>
                <a:srgbClr val="1B4367"/>
              </a:solidFill>
              <a:cs typeface="+mn-ea"/>
              <a:sym typeface="+mn-lt"/>
            </a:endParaRPr>
          </a:p>
        </p:txBody>
      </p:sp>
      <p:cxnSp>
        <p:nvCxnSpPr>
          <p:cNvPr id="5" name="直接连接符 4">
            <a:extLst>
              <a:ext uri="{FF2B5EF4-FFF2-40B4-BE49-F238E27FC236}">
                <a16:creationId xmlns:a16="http://schemas.microsoft.com/office/drawing/2014/main" xmlns="" id="{4D627EF9-70D8-4074-8C0E-26C290571BF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FBC3DE20-D888-4820-B7D1-07A50A67A2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4290" y="134471"/>
            <a:ext cx="2636520" cy="647700"/>
          </a:xfrm>
          <a:prstGeom prst="rect">
            <a:avLst/>
          </a:prstGeom>
          <a:noFill/>
          <a:ln>
            <a:noFill/>
          </a:ln>
        </p:spPr>
      </p:pic>
      <p:sp>
        <p:nvSpPr>
          <p:cNvPr id="2" name="矩形 1">
            <a:extLst>
              <a:ext uri="{FF2B5EF4-FFF2-40B4-BE49-F238E27FC236}">
                <a16:creationId xmlns:a16="http://schemas.microsoft.com/office/drawing/2014/main" xmlns="" id="{B2F242C9-FAD7-431B-BEDF-942F66C17A9F}"/>
              </a:ext>
            </a:extLst>
          </p:cNvPr>
          <p:cNvSpPr/>
          <p:nvPr/>
        </p:nvSpPr>
        <p:spPr>
          <a:xfrm>
            <a:off x="1171074" y="1003666"/>
            <a:ext cx="6802354" cy="1344151"/>
          </a:xfrm>
          <a:prstGeom prst="rect">
            <a:avLst/>
          </a:prstGeom>
        </p:spPr>
        <p:txBody>
          <a:bodyPr wrap="square">
            <a:spAutoFit/>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经典</a:t>
            </a:r>
            <a:r>
              <a:rPr lang="x-none" altLang="zh-CN" dirty="0">
                <a:latin typeface="Times New Roman" panose="02020603050405020304" pitchFamily="18" charset="0"/>
                <a:ea typeface="宋体" panose="02010600030101010101" pitchFamily="2" charset="-122"/>
              </a:rPr>
              <a:t>PCA</a:t>
            </a:r>
            <a:r>
              <a:rPr lang="zh-CN" altLang="zh-CN" dirty="0">
                <a:latin typeface="Times New Roman" panose="02020603050405020304" pitchFamily="18" charset="0"/>
                <a:ea typeface="宋体" panose="02010600030101010101" pitchFamily="2" charset="-122"/>
                <a:cs typeface="Times New Roman" panose="02020603050405020304" pitchFamily="18" charset="0"/>
              </a:rPr>
              <a:t>进行降维的时候，假设的数据噪声是高斯</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分布</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的，但是对于大的噪声以及严重的离群点，经典</a:t>
            </a:r>
            <a:r>
              <a:rPr lang="x-none" altLang="zh-CN" dirty="0">
                <a:latin typeface="Times New Roman" panose="02020603050405020304" pitchFamily="18" charset="0"/>
                <a:ea typeface="宋体" panose="02010600030101010101" pitchFamily="2" charset="-122"/>
              </a:rPr>
              <a:t>PCA</a:t>
            </a:r>
            <a:r>
              <a:rPr lang="zh-CN" altLang="zh-CN" dirty="0">
                <a:latin typeface="Times New Roman" panose="02020603050405020304" pitchFamily="18" charset="0"/>
                <a:ea typeface="宋体" panose="02010600030101010101" pitchFamily="2" charset="-122"/>
                <a:cs typeface="Times New Roman" panose="02020603050405020304" pitchFamily="18" charset="0"/>
              </a:rPr>
              <a:t>较为敏感，无法正常工作</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        假设</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有一个数据矩阵（内部含有噪声信息），它是低秩矩阵和稀疏矩阵的叠加。我们可以单独恢复每个矩阵吗？</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Picture 3">
            <a:extLst>
              <a:ext uri="{FF2B5EF4-FFF2-40B4-BE49-F238E27FC236}">
                <a16:creationId xmlns:a16="http://schemas.microsoft.com/office/drawing/2014/main" xmlns="" id="{BB5F100F-762B-4D8B-B669-8FDA85440E84}"/>
              </a:ext>
            </a:extLst>
          </p:cNvPr>
          <p:cNvPicPr>
            <a:picLocks noChangeAspect="1" noChangeArrowheads="1"/>
          </p:cNvPicPr>
          <p:nvPr/>
        </p:nvPicPr>
        <p:blipFill>
          <a:blip r:embed="rId4" cstate="print"/>
          <a:srcRect/>
          <a:stretch>
            <a:fillRect/>
          </a:stretch>
        </p:blipFill>
        <p:spPr bwMode="auto">
          <a:xfrm>
            <a:off x="1853689" y="2694065"/>
            <a:ext cx="5174347" cy="1663555"/>
          </a:xfrm>
          <a:prstGeom prst="rect">
            <a:avLst/>
          </a:prstGeom>
          <a:noFill/>
          <a:ln w="9525">
            <a:noFill/>
            <a:miter lim="800000"/>
            <a:headEnd/>
            <a:tailEnd/>
          </a:ln>
        </p:spPr>
      </p:pic>
    </p:spTree>
    <p:extLst>
      <p:ext uri="{BB962C8B-B14F-4D97-AF65-F5344CB8AC3E}">
        <p14:creationId xmlns:p14="http://schemas.microsoft.com/office/powerpoint/2010/main" val="180261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3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4B1A573-B2C0-4E7B-A597-F38B37215371}"/>
              </a:ext>
            </a:extLst>
          </p:cNvPr>
          <p:cNvSpPr txBox="1"/>
          <p:nvPr/>
        </p:nvSpPr>
        <p:spPr>
          <a:xfrm>
            <a:off x="672943" y="311168"/>
            <a:ext cx="4202206" cy="346249"/>
          </a:xfrm>
          <a:prstGeom prst="rect">
            <a:avLst/>
          </a:prstGeom>
          <a:noFill/>
        </p:spPr>
        <p:txBody>
          <a:bodyPr wrap="square" lIns="68580" tIns="34290" rIns="68580" bIns="34290" rtlCol="0">
            <a:spAutoFit/>
          </a:bodyPr>
          <a:lstStyle/>
          <a:p>
            <a:r>
              <a:rPr lang="en-US" altLang="zh-CN" sz="1800" b="1" dirty="0">
                <a:solidFill>
                  <a:srgbClr val="1B4367"/>
                </a:solidFill>
                <a:cs typeface="+mn-ea"/>
              </a:rPr>
              <a:t>Robust PCA</a:t>
            </a:r>
            <a:endParaRPr lang="zh-CN" altLang="en-US" sz="1800" b="1" dirty="0">
              <a:solidFill>
                <a:srgbClr val="1B4367"/>
              </a:solidFill>
              <a:cs typeface="+mn-ea"/>
              <a:sym typeface="+mn-lt"/>
            </a:endParaRPr>
          </a:p>
        </p:txBody>
      </p:sp>
      <p:cxnSp>
        <p:nvCxnSpPr>
          <p:cNvPr id="5" name="直接连接符 4">
            <a:extLst>
              <a:ext uri="{FF2B5EF4-FFF2-40B4-BE49-F238E27FC236}">
                <a16:creationId xmlns:a16="http://schemas.microsoft.com/office/drawing/2014/main" xmlns="" id="{4D627EF9-70D8-4074-8C0E-26C290571BF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FBC3DE20-D888-4820-B7D1-07A50A67A2C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4290" y="134471"/>
            <a:ext cx="2636520" cy="647700"/>
          </a:xfrm>
          <a:prstGeom prst="rect">
            <a:avLst/>
          </a:prstGeom>
          <a:noFill/>
          <a:ln>
            <a:noFill/>
          </a:ln>
        </p:spPr>
      </p:pic>
      <p:sp>
        <p:nvSpPr>
          <p:cNvPr id="8" name="矩形 7">
            <a:extLst>
              <a:ext uri="{FF2B5EF4-FFF2-40B4-BE49-F238E27FC236}">
                <a16:creationId xmlns:a16="http://schemas.microsoft.com/office/drawing/2014/main" xmlns="" id="{ED1ECC7B-A429-4552-98DA-266F4DE7FF8A}"/>
              </a:ext>
            </a:extLst>
          </p:cNvPr>
          <p:cNvSpPr/>
          <p:nvPr/>
        </p:nvSpPr>
        <p:spPr>
          <a:xfrm>
            <a:off x="1118379" y="2880565"/>
            <a:ext cx="6344652" cy="1669496"/>
          </a:xfrm>
          <a:prstGeom prst="rect">
            <a:avLst/>
          </a:prstGeom>
        </p:spPr>
        <p:txBody>
          <a:bodyPr wrap="square">
            <a:spAutoFit/>
          </a:bodyPr>
          <a:lstStyle/>
          <a:p>
            <a:pPr>
              <a:lnSpc>
                <a:spcPct val="150000"/>
              </a:lnSpc>
            </a:pPr>
            <a:r>
              <a:rPr lang="zh-CN" altLang="zh-CN" dirty="0">
                <a:latin typeface="Times New Roman" panose="02020603050405020304" pitchFamily="18" charset="0"/>
                <a:ea typeface="宋体" panose="02010600030101010101" pitchFamily="2" charset="-122"/>
                <a:cs typeface="Times New Roman" panose="02020603050405020304" pitchFamily="18" charset="0"/>
              </a:rPr>
              <a:t>与经典</a:t>
            </a:r>
            <a:r>
              <a:rPr lang="x-none" altLang="zh-CN" dirty="0">
                <a:ea typeface="宋体" panose="02010600030101010101" pitchFamily="2" charset="-122"/>
                <a:cs typeface="Times New Roman" panose="02020603050405020304" pitchFamily="18" charset="0"/>
              </a:rPr>
              <a:t>PCA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的比较：</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ea typeface="宋体" panose="02010600030101010101" pitchFamily="2" charset="-122"/>
                <a:cs typeface="Times New Roman" panose="02020603050405020304" pitchFamily="18" charset="0"/>
              </a:rPr>
              <a:t>       </a:t>
            </a:r>
            <a:r>
              <a:rPr lang="x-none" altLang="zh-CN" dirty="0">
                <a:ea typeface="宋体" panose="02010600030101010101" pitchFamily="2" charset="-122"/>
                <a:cs typeface="Times New Roman" panose="02020603050405020304" pitchFamily="18" charset="0"/>
              </a:rPr>
              <a:t>Robust PCA</a:t>
            </a:r>
            <a:r>
              <a:rPr lang="zh-CN" altLang="zh-CN" dirty="0">
                <a:latin typeface="Times New Roman" panose="02020603050405020304" pitchFamily="18" charset="0"/>
                <a:ea typeface="宋体" panose="02010600030101010101" pitchFamily="2" charset="-122"/>
                <a:cs typeface="Times New Roman" panose="02020603050405020304" pitchFamily="18" charset="0"/>
              </a:rPr>
              <a:t>（鲁棒主成分分析）的本质目的也是寻找原始样本数据在低维空间上的最佳投影</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；但它不需要假设</a:t>
            </a:r>
            <a:r>
              <a:rPr lang="zh-CN" altLang="zh-CN" dirty="0">
                <a:latin typeface="宋体" panose="02010600030101010101" pitchFamily="2" charset="-122"/>
                <a:ea typeface="宋体" panose="02010600030101010101" pitchFamily="2" charset="-122"/>
              </a:rPr>
              <a:t>所遇到的噪声数据是高斯的</a:t>
            </a:r>
            <a:r>
              <a:rPr lang="zh-CN" altLang="en-US" dirty="0">
                <a:latin typeface="宋体" panose="02010600030101010101" pitchFamily="2" charset="-122"/>
                <a:ea typeface="宋体" panose="02010600030101010101" pitchFamily="2" charset="-122"/>
              </a:rPr>
              <a:t>，对于</a:t>
            </a:r>
            <a:r>
              <a:rPr lang="zh-CN" altLang="zh-CN" dirty="0">
                <a:latin typeface="宋体" panose="02010600030101010101" pitchFamily="2" charset="-122"/>
                <a:ea typeface="宋体" panose="02010600030101010101" pitchFamily="2" charset="-122"/>
              </a:rPr>
              <a:t>影响较大的噪声或者比较严重的分散点</a:t>
            </a:r>
            <a:r>
              <a:rPr lang="zh-CN" altLang="en-US" dirty="0">
                <a:latin typeface="宋体" panose="02010600030101010101" pitchFamily="2" charset="-122"/>
                <a:ea typeface="宋体" panose="02010600030101010101" pitchFamily="2" charset="-122"/>
              </a:rPr>
              <a:t>，也具有较好的鲁棒性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9" name="对象 8">
            <a:extLst>
              <a:ext uri="{FF2B5EF4-FFF2-40B4-BE49-F238E27FC236}">
                <a16:creationId xmlns:a16="http://schemas.microsoft.com/office/drawing/2014/main" xmlns="" id="{2F79B003-F76F-40A8-80E6-86CCB6DD0CBB}"/>
              </a:ext>
            </a:extLst>
          </p:cNvPr>
          <p:cNvGraphicFramePr>
            <a:graphicFrameLocks noChangeAspect="1"/>
          </p:cNvGraphicFramePr>
          <p:nvPr>
            <p:extLst>
              <p:ext uri="{D42A27DB-BD31-4B8C-83A1-F6EECF244321}">
                <p14:modId xmlns:p14="http://schemas.microsoft.com/office/powerpoint/2010/main" val="45712474"/>
              </p:ext>
            </p:extLst>
          </p:nvPr>
        </p:nvGraphicFramePr>
        <p:xfrm>
          <a:off x="2693988" y="1365250"/>
          <a:ext cx="2906712" cy="346075"/>
        </p:xfrm>
        <a:graphic>
          <a:graphicData uri="http://schemas.openxmlformats.org/presentationml/2006/ole">
            <mc:AlternateContent xmlns:mc="http://schemas.openxmlformats.org/markup-compatibility/2006">
              <mc:Choice xmlns:v="urn:schemas-microsoft-com:vml" Requires="v">
                <p:oleObj spid="_x0000_s7313" name="Equation" r:id="rId5" imgW="2133360" imgH="253800" progId="Equation.DSMT4">
                  <p:embed/>
                </p:oleObj>
              </mc:Choice>
              <mc:Fallback>
                <p:oleObj name="Equation" r:id="rId5" imgW="2133360" imgH="253800" progId="Equation.DSMT4">
                  <p:embed/>
                  <p:pic>
                    <p:nvPicPr>
                      <p:cNvPr id="16" name="对象 15">
                        <a:extLst>
                          <a:ext uri="{FF2B5EF4-FFF2-40B4-BE49-F238E27FC236}">
                            <a16:creationId xmlns:a16="http://schemas.microsoft.com/office/drawing/2014/main" xmlns="" id="{1355E1F0-CDF3-4306-AB66-9C029F4815A4}"/>
                          </a:ext>
                        </a:extLst>
                      </p:cNvPr>
                      <p:cNvPicPr/>
                      <p:nvPr/>
                    </p:nvPicPr>
                    <p:blipFill>
                      <a:blip r:embed="rId6"/>
                      <a:stretch>
                        <a:fillRect/>
                      </a:stretch>
                    </p:blipFill>
                    <p:spPr>
                      <a:xfrm>
                        <a:off x="2693988" y="1365250"/>
                        <a:ext cx="2906712" cy="346075"/>
                      </a:xfrm>
                      <a:prstGeom prst="rect">
                        <a:avLst/>
                      </a:prstGeom>
                    </p:spPr>
                  </p:pic>
                </p:oleObj>
              </mc:Fallback>
            </mc:AlternateContent>
          </a:graphicData>
        </a:graphic>
      </p:graphicFrame>
      <p:sp>
        <p:nvSpPr>
          <p:cNvPr id="3" name="矩形 2">
            <a:extLst>
              <a:ext uri="{FF2B5EF4-FFF2-40B4-BE49-F238E27FC236}">
                <a16:creationId xmlns:a16="http://schemas.microsoft.com/office/drawing/2014/main" xmlns="" id="{4C9BA7A6-EED5-4623-88F9-63413DEF52FF}"/>
              </a:ext>
            </a:extLst>
          </p:cNvPr>
          <p:cNvSpPr/>
          <p:nvPr/>
        </p:nvSpPr>
        <p:spPr>
          <a:xfrm>
            <a:off x="1222151" y="922438"/>
            <a:ext cx="2372765" cy="307777"/>
          </a:xfrm>
          <a:prstGeom prst="rect">
            <a:avLst/>
          </a:prstGeom>
        </p:spPr>
        <p:txBody>
          <a:bodyPr wrap="none">
            <a:spAutoFit/>
          </a:bodyPr>
          <a:lstStyle/>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Candes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等人提出了此模型：</a:t>
            </a:r>
          </a:p>
        </p:txBody>
      </p:sp>
      <p:sp>
        <p:nvSpPr>
          <p:cNvPr id="10" name="矩形 9">
            <a:extLst>
              <a:ext uri="{FF2B5EF4-FFF2-40B4-BE49-F238E27FC236}">
                <a16:creationId xmlns:a16="http://schemas.microsoft.com/office/drawing/2014/main" xmlns="" id="{B271088A-F656-432C-A8A2-872A1B8998AC}"/>
              </a:ext>
            </a:extLst>
          </p:cNvPr>
          <p:cNvSpPr/>
          <p:nvPr/>
        </p:nvSpPr>
        <p:spPr>
          <a:xfrm>
            <a:off x="1118379" y="1825892"/>
            <a:ext cx="6344652" cy="698268"/>
          </a:xfrm>
          <a:prstGeom prst="rect">
            <a:avLst/>
          </a:prstGeom>
        </p:spPr>
        <p:txBody>
          <a:bodyPr wrap="square">
            <a:spAutoFit/>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对于一个矩阵</a:t>
            </a:r>
            <a:r>
              <a:rPr lang="x-none" altLang="zh-CN" dirty="0">
                <a:ea typeface="宋体" panose="02010600030101010101" pitchFamily="2" charset="-122"/>
                <a:cs typeface="Times New Roman" panose="02020603050405020304" pitchFamily="18" charset="0"/>
              </a:rPr>
              <a:t>X</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x-none" altLang="zh-CN" dirty="0">
                <a:ea typeface="宋体" panose="02010600030101010101" pitchFamily="2" charset="-122"/>
                <a:cs typeface="Times New Roman" panose="02020603050405020304" pitchFamily="18" charset="0"/>
              </a:rPr>
              <a:t>Robust PCA</a:t>
            </a:r>
            <a:r>
              <a:rPr lang="zh-CN" altLang="zh-CN" dirty="0">
                <a:latin typeface="Times New Roman" panose="02020603050405020304" pitchFamily="18" charset="0"/>
                <a:ea typeface="宋体" panose="02010600030101010101" pitchFamily="2" charset="-122"/>
                <a:cs typeface="Times New Roman" panose="02020603050405020304" pitchFamily="18" charset="0"/>
              </a:rPr>
              <a:t>将这个矩阵分解为两个矩阵相加，一个是低秩矩阵</a:t>
            </a: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dirty="0">
                <a:latin typeface="Times New Roman" panose="02020603050405020304" pitchFamily="18" charset="0"/>
                <a:ea typeface="宋体" panose="02010600030101010101" pitchFamily="2" charset="-122"/>
                <a:cs typeface="Times New Roman" panose="02020603050405020304" pitchFamily="18" charset="0"/>
              </a:rPr>
              <a:t>，内部包含</a:t>
            </a:r>
            <a:r>
              <a:rPr lang="zh-CN" altLang="en-US" dirty="0">
                <a:latin typeface="Times New Roman" panose="02020603050405020304" pitchFamily="18" charset="0"/>
                <a:ea typeface="宋体" panose="02010600030101010101" pitchFamily="2" charset="-122"/>
                <a:cs typeface="Times New Roman" panose="02020603050405020304" pitchFamily="18" charset="0"/>
              </a:rPr>
              <a:t>特征</a:t>
            </a:r>
            <a:r>
              <a:rPr lang="zh-CN" altLang="zh-CN" dirty="0">
                <a:latin typeface="Times New Roman" panose="02020603050405020304" pitchFamily="18" charset="0"/>
                <a:ea typeface="宋体" panose="02010600030101010101" pitchFamily="2" charset="-122"/>
                <a:cs typeface="Times New Roman" panose="02020603050405020304" pitchFamily="18" charset="0"/>
              </a:rPr>
              <a:t>信息；另一个是一个稀疏矩阵</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zh-CN" dirty="0">
                <a:latin typeface="Times New Roman" panose="02020603050405020304" pitchFamily="18" charset="0"/>
                <a:ea typeface="宋体" panose="02010600030101010101" pitchFamily="2" charset="-122"/>
                <a:cs typeface="Times New Roman" panose="02020603050405020304" pitchFamily="18" charset="0"/>
              </a:rPr>
              <a:t>，内部含有噪声信息。</a:t>
            </a:r>
            <a:endParaRPr lang="zh-CN" altLang="en-US" dirty="0"/>
          </a:p>
        </p:txBody>
      </p:sp>
      <p:sp>
        <p:nvSpPr>
          <p:cNvPr id="2" name="矩形 1">
            <a:extLst>
              <a:ext uri="{FF2B5EF4-FFF2-40B4-BE49-F238E27FC236}">
                <a16:creationId xmlns:a16="http://schemas.microsoft.com/office/drawing/2014/main" xmlns="" id="{E466FE40-45A5-4844-9D1E-16A343582FD0}"/>
              </a:ext>
            </a:extLst>
          </p:cNvPr>
          <p:cNvSpPr/>
          <p:nvPr/>
        </p:nvSpPr>
        <p:spPr>
          <a:xfrm>
            <a:off x="1575207" y="4485809"/>
            <a:ext cx="5430996" cy="523220"/>
          </a:xfrm>
          <a:prstGeom prst="rect">
            <a:avLst/>
          </a:prstGeom>
        </p:spPr>
        <p:txBody>
          <a:bodyPr wrap="square">
            <a:spAutoFit/>
          </a:bodyPr>
          <a:lstStyle/>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Candès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Emmanuel J, Li X , Ma Y , et al. Robust principal component analysis?[J]. Journal of the ACM, 2011, 58(3):1-37.</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8762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3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ppt_x"/>
                                          </p:val>
                                        </p:tav>
                                        <p:tav tm="100000">
                                          <p:val>
                                            <p:strVal val="#ppt_x"/>
                                          </p:val>
                                        </p:tav>
                                      </p:tavLst>
                                    </p:anim>
                                    <p:anim calcmode="lin" valueType="num">
                                      <p:cBhvr additive="base">
                                        <p:cTn id="4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3" grpId="0"/>
      <p:bldP spid="10"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xmlns="" id="{8182F211-9A92-4E4D-A71C-269EAF1E27BB}"/>
              </a:ext>
            </a:extLst>
          </p:cNvPr>
          <p:cNvSpPr txBox="1"/>
          <p:nvPr/>
        </p:nvSpPr>
        <p:spPr>
          <a:xfrm>
            <a:off x="1680210" y="3631268"/>
            <a:ext cx="5543550" cy="523220"/>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一幅粒子的图片：左侧是原图，红框标出的为真正的粒子；中间为经过</a:t>
            </a:r>
            <a:r>
              <a:rPr lang="en-US" altLang="zh-CN" dirty="0">
                <a:latin typeface="Times New Roman" panose="02020603050405020304" pitchFamily="18" charset="0"/>
                <a:ea typeface="宋体" panose="02010600030101010101" pitchFamily="2" charset="-122"/>
                <a:cs typeface="Times New Roman" panose="02020603050405020304" pitchFamily="18" charset="0"/>
              </a:rPr>
              <a:t>Robust PCA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后的低秩矩阵绘制的图像；右侧为稀疏矩阵</a:t>
            </a:r>
          </a:p>
        </p:txBody>
      </p:sp>
      <p:sp>
        <p:nvSpPr>
          <p:cNvPr id="4" name="文本框 3">
            <a:extLst>
              <a:ext uri="{FF2B5EF4-FFF2-40B4-BE49-F238E27FC236}">
                <a16:creationId xmlns:a16="http://schemas.microsoft.com/office/drawing/2014/main" xmlns="" id="{94B1A573-B2C0-4E7B-A597-F38B37215371}"/>
              </a:ext>
            </a:extLst>
          </p:cNvPr>
          <p:cNvSpPr txBox="1"/>
          <p:nvPr/>
        </p:nvSpPr>
        <p:spPr>
          <a:xfrm>
            <a:off x="672943" y="311168"/>
            <a:ext cx="4202206" cy="346249"/>
          </a:xfrm>
          <a:prstGeom prst="rect">
            <a:avLst/>
          </a:prstGeom>
          <a:noFill/>
        </p:spPr>
        <p:txBody>
          <a:bodyPr wrap="square" lIns="68580" tIns="34290" rIns="68580" bIns="34290" rtlCol="0">
            <a:spAutoFit/>
          </a:bodyPr>
          <a:lstStyle/>
          <a:p>
            <a:r>
              <a:rPr lang="en-US" altLang="zh-CN" sz="1800" b="1" dirty="0">
                <a:solidFill>
                  <a:srgbClr val="1B4367"/>
                </a:solidFill>
                <a:cs typeface="+mn-ea"/>
              </a:rPr>
              <a:t>Robust PCA</a:t>
            </a:r>
            <a:endParaRPr lang="zh-CN" altLang="en-US" sz="1800" b="1" dirty="0">
              <a:solidFill>
                <a:srgbClr val="1B4367"/>
              </a:solidFill>
              <a:cs typeface="+mn-ea"/>
              <a:sym typeface="+mn-lt"/>
            </a:endParaRPr>
          </a:p>
        </p:txBody>
      </p:sp>
      <p:cxnSp>
        <p:nvCxnSpPr>
          <p:cNvPr id="5" name="直接连接符 4">
            <a:extLst>
              <a:ext uri="{FF2B5EF4-FFF2-40B4-BE49-F238E27FC236}">
                <a16:creationId xmlns:a16="http://schemas.microsoft.com/office/drawing/2014/main" xmlns="" id="{4D627EF9-70D8-4074-8C0E-26C290571BF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FBC3DE20-D888-4820-B7D1-07A50A67A2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4290" y="134471"/>
            <a:ext cx="2636520" cy="647700"/>
          </a:xfrm>
          <a:prstGeom prst="rect">
            <a:avLst/>
          </a:prstGeom>
          <a:noFill/>
          <a:ln>
            <a:noFill/>
          </a:ln>
        </p:spPr>
      </p:pic>
      <p:pic>
        <p:nvPicPr>
          <p:cNvPr id="11" name="图片 10">
            <a:extLst>
              <a:ext uri="{FF2B5EF4-FFF2-40B4-BE49-F238E27FC236}">
                <a16:creationId xmlns:a16="http://schemas.microsoft.com/office/drawing/2014/main" xmlns="" id="{58AF172E-8E12-4F32-9160-199994C5F0F9}"/>
              </a:ext>
            </a:extLst>
          </p:cNvPr>
          <p:cNvPicPr>
            <a:picLocks noChangeAspect="1"/>
          </p:cNvPicPr>
          <p:nvPr/>
        </p:nvPicPr>
        <p:blipFill>
          <a:blip r:embed="rId4"/>
          <a:stretch>
            <a:fillRect/>
          </a:stretch>
        </p:blipFill>
        <p:spPr>
          <a:xfrm>
            <a:off x="408160" y="1003369"/>
            <a:ext cx="8327678" cy="2488179"/>
          </a:xfrm>
          <a:prstGeom prst="rect">
            <a:avLst/>
          </a:prstGeom>
        </p:spPr>
      </p:pic>
      <p:pic>
        <p:nvPicPr>
          <p:cNvPr id="12" name="图片 11">
            <a:extLst>
              <a:ext uri="{FF2B5EF4-FFF2-40B4-BE49-F238E27FC236}">
                <a16:creationId xmlns:a16="http://schemas.microsoft.com/office/drawing/2014/main" xmlns="" id="{32435D4A-EE3B-4D6A-A842-40730C54D3C2}"/>
              </a:ext>
            </a:extLst>
          </p:cNvPr>
          <p:cNvPicPr>
            <a:picLocks noChangeAspect="1"/>
          </p:cNvPicPr>
          <p:nvPr/>
        </p:nvPicPr>
        <p:blipFill>
          <a:blip r:embed="rId5"/>
          <a:stretch>
            <a:fillRect/>
          </a:stretch>
        </p:blipFill>
        <p:spPr>
          <a:xfrm>
            <a:off x="501259" y="952509"/>
            <a:ext cx="8141480" cy="2539039"/>
          </a:xfrm>
          <a:prstGeom prst="rect">
            <a:avLst/>
          </a:prstGeom>
        </p:spPr>
      </p:pic>
      <p:sp>
        <p:nvSpPr>
          <p:cNvPr id="13" name="矩形 12">
            <a:extLst>
              <a:ext uri="{FF2B5EF4-FFF2-40B4-BE49-F238E27FC236}">
                <a16:creationId xmlns:a16="http://schemas.microsoft.com/office/drawing/2014/main" xmlns="" id="{93FA4A54-9EC6-4402-9D16-2AAA6B8A8194}"/>
              </a:ext>
            </a:extLst>
          </p:cNvPr>
          <p:cNvSpPr/>
          <p:nvPr/>
        </p:nvSpPr>
        <p:spPr>
          <a:xfrm>
            <a:off x="1592580" y="1158240"/>
            <a:ext cx="701040" cy="434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3CA1A028-79BE-46AF-AE78-DA2CC9FC7BC4}"/>
              </a:ext>
            </a:extLst>
          </p:cNvPr>
          <p:cNvSpPr/>
          <p:nvPr/>
        </p:nvSpPr>
        <p:spPr>
          <a:xfrm>
            <a:off x="1794510" y="2918460"/>
            <a:ext cx="499110" cy="3581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3173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3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4B1A573-B2C0-4E7B-A597-F38B37215371}"/>
              </a:ext>
            </a:extLst>
          </p:cNvPr>
          <p:cNvSpPr txBox="1"/>
          <p:nvPr/>
        </p:nvSpPr>
        <p:spPr>
          <a:xfrm>
            <a:off x="672943" y="311168"/>
            <a:ext cx="4202206" cy="346249"/>
          </a:xfrm>
          <a:prstGeom prst="rect">
            <a:avLst/>
          </a:prstGeom>
          <a:noFill/>
        </p:spPr>
        <p:txBody>
          <a:bodyPr wrap="square" lIns="68580" tIns="34290" rIns="68580" bIns="34290" rtlCol="0">
            <a:spAutoFit/>
          </a:bodyPr>
          <a:lstStyle/>
          <a:p>
            <a:r>
              <a:rPr lang="en-US" altLang="zh-CN" sz="1800" b="1" dirty="0">
                <a:solidFill>
                  <a:srgbClr val="1B4367"/>
                </a:solidFill>
                <a:cs typeface="+mn-ea"/>
              </a:rPr>
              <a:t>Robust PCA on Graph</a:t>
            </a:r>
            <a:endParaRPr lang="zh-CN" altLang="en-US" sz="1800" b="1" dirty="0">
              <a:solidFill>
                <a:srgbClr val="1B4367"/>
              </a:solidFill>
              <a:cs typeface="+mn-ea"/>
              <a:sym typeface="+mn-lt"/>
            </a:endParaRPr>
          </a:p>
        </p:txBody>
      </p:sp>
      <p:cxnSp>
        <p:nvCxnSpPr>
          <p:cNvPr id="5" name="直接连接符 4">
            <a:extLst>
              <a:ext uri="{FF2B5EF4-FFF2-40B4-BE49-F238E27FC236}">
                <a16:creationId xmlns:a16="http://schemas.microsoft.com/office/drawing/2014/main" xmlns="" id="{4D627EF9-70D8-4074-8C0E-26C290571BF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FBC3DE20-D888-4820-B7D1-07A50A67A2C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4290" y="134471"/>
            <a:ext cx="2636520" cy="647700"/>
          </a:xfrm>
          <a:prstGeom prst="rect">
            <a:avLst/>
          </a:prstGeom>
          <a:noFill/>
          <a:ln>
            <a:noFill/>
          </a:ln>
        </p:spPr>
      </p:pic>
      <p:graphicFrame>
        <p:nvGraphicFramePr>
          <p:cNvPr id="7" name="对象 6">
            <a:extLst>
              <a:ext uri="{FF2B5EF4-FFF2-40B4-BE49-F238E27FC236}">
                <a16:creationId xmlns:a16="http://schemas.microsoft.com/office/drawing/2014/main" xmlns="" id="{54D0B74B-1F8E-43C5-90DF-59A08E65AD86}"/>
              </a:ext>
            </a:extLst>
          </p:cNvPr>
          <p:cNvGraphicFramePr>
            <a:graphicFrameLocks noChangeAspect="1"/>
          </p:cNvGraphicFramePr>
          <p:nvPr>
            <p:extLst>
              <p:ext uri="{D42A27DB-BD31-4B8C-83A1-F6EECF244321}">
                <p14:modId xmlns:p14="http://schemas.microsoft.com/office/powerpoint/2010/main" val="57921535"/>
              </p:ext>
            </p:extLst>
          </p:nvPr>
        </p:nvGraphicFramePr>
        <p:xfrm>
          <a:off x="2352675" y="2178050"/>
          <a:ext cx="3259138" cy="307975"/>
        </p:xfrm>
        <a:graphic>
          <a:graphicData uri="http://schemas.openxmlformats.org/presentationml/2006/ole">
            <mc:AlternateContent xmlns:mc="http://schemas.openxmlformats.org/markup-compatibility/2006">
              <mc:Choice xmlns:v="urn:schemas-microsoft-com:vml" Requires="v">
                <p:oleObj spid="_x0000_s8608" name="Equation" r:id="rId5" imgW="2958840" imgH="279360" progId="Equation.DSMT4">
                  <p:embed/>
                </p:oleObj>
              </mc:Choice>
              <mc:Fallback>
                <p:oleObj name="Equation" r:id="rId5" imgW="2958840" imgH="279360" progId="Equation.DSMT4">
                  <p:embed/>
                  <p:pic>
                    <p:nvPicPr>
                      <p:cNvPr id="16" name="对象 15">
                        <a:extLst>
                          <a:ext uri="{FF2B5EF4-FFF2-40B4-BE49-F238E27FC236}">
                            <a16:creationId xmlns:a16="http://schemas.microsoft.com/office/drawing/2014/main" xmlns="" id="{865ECA4B-71ED-4AF0-ADD0-2F72AFF0F298}"/>
                          </a:ext>
                        </a:extLst>
                      </p:cNvPr>
                      <p:cNvPicPr/>
                      <p:nvPr/>
                    </p:nvPicPr>
                    <p:blipFill>
                      <a:blip r:embed="rId6"/>
                      <a:stretch>
                        <a:fillRect/>
                      </a:stretch>
                    </p:blipFill>
                    <p:spPr>
                      <a:xfrm>
                        <a:off x="2352675" y="2178050"/>
                        <a:ext cx="3259138" cy="307975"/>
                      </a:xfrm>
                      <a:prstGeom prst="rect">
                        <a:avLst/>
                      </a:prstGeom>
                    </p:spPr>
                  </p:pic>
                </p:oleObj>
              </mc:Fallback>
            </mc:AlternateContent>
          </a:graphicData>
        </a:graphic>
      </p:graphicFrame>
      <p:sp>
        <p:nvSpPr>
          <p:cNvPr id="3" name="文本框 2">
            <a:extLst>
              <a:ext uri="{FF2B5EF4-FFF2-40B4-BE49-F238E27FC236}">
                <a16:creationId xmlns:a16="http://schemas.microsoft.com/office/drawing/2014/main" xmlns="" id="{35F88750-BC6A-4563-A33E-F6EE84547051}"/>
              </a:ext>
            </a:extLst>
          </p:cNvPr>
          <p:cNvSpPr txBox="1"/>
          <p:nvPr/>
        </p:nvSpPr>
        <p:spPr>
          <a:xfrm>
            <a:off x="1159387" y="896320"/>
            <a:ext cx="6186293" cy="1021433"/>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        与</a:t>
            </a:r>
            <a:r>
              <a:rPr lang="en-US" altLang="zh-CN" dirty="0">
                <a:latin typeface="Times New Roman" panose="02020603050405020304" pitchFamily="18" charset="0"/>
                <a:ea typeface="宋体" panose="02010600030101010101" pitchFamily="2" charset="-122"/>
                <a:cs typeface="Times New Roman" panose="02020603050405020304" pitchFamily="18" charset="0"/>
              </a:rPr>
              <a:t>GLPCA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的提出思路相类似，</a:t>
            </a:r>
            <a:r>
              <a:rPr lang="en-US" altLang="zh-CN" dirty="0">
                <a:latin typeface="Times New Roman" panose="02020603050405020304" pitchFamily="18" charset="0"/>
                <a:ea typeface="宋体" panose="02010600030101010101" pitchFamily="2" charset="-122"/>
                <a:cs typeface="Times New Roman" panose="02020603050405020304" pitchFamily="18" charset="0"/>
              </a:rPr>
              <a:t>Robust PCA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同样只考虑了样本数据的特征信息，并没有考虑样本与样本之间的结构信息，因此</a:t>
            </a:r>
            <a:r>
              <a:rPr lang="zh-CN" altLang="zh-CN" dirty="0">
                <a:latin typeface="Times New Roman" panose="02020603050405020304" pitchFamily="18" charset="0"/>
                <a:ea typeface="宋体" panose="02010600030101010101" pitchFamily="2" charset="-122"/>
                <a:cs typeface="Times New Roman" panose="02020603050405020304" pitchFamily="18" charset="0"/>
              </a:rPr>
              <a:t>将谱图正则化嵌入的</a:t>
            </a:r>
            <a:r>
              <a:rPr lang="x-none" altLang="zh-CN" dirty="0">
                <a:ea typeface="宋体" panose="02010600030101010101" pitchFamily="2" charset="-122"/>
                <a:cs typeface="Times New Roman" panose="02020603050405020304" pitchFamily="18" charset="0"/>
              </a:rPr>
              <a:t>Robust PCA</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的框架中</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Nauman Shahid</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等人提出了新的模型：</a:t>
            </a:r>
          </a:p>
        </p:txBody>
      </p:sp>
      <p:sp>
        <p:nvSpPr>
          <p:cNvPr id="8" name="Rectangle 5">
            <a:extLst>
              <a:ext uri="{FF2B5EF4-FFF2-40B4-BE49-F238E27FC236}">
                <a16:creationId xmlns:a16="http://schemas.microsoft.com/office/drawing/2014/main" xmlns="" id="{DEE12CE8-06D0-4E05-A993-1CC6FB7F5687}"/>
              </a:ext>
            </a:extLst>
          </p:cNvPr>
          <p:cNvSpPr>
            <a:spLocks noChangeArrowheads="1"/>
          </p:cNvSpPr>
          <p:nvPr/>
        </p:nvSpPr>
        <p:spPr bwMode="auto">
          <a:xfrm>
            <a:off x="1577706" y="2662467"/>
            <a:ext cx="54987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此处                                                         ，称为</a:t>
            </a:r>
            <a:r>
              <a:rPr lang="zh-CN" altLang="zh-CN" dirty="0">
                <a:latin typeface="Times New Roman" panose="02020603050405020304" pitchFamily="18" charset="0"/>
                <a:ea typeface="宋体" panose="02010600030101010101" pitchFamily="2" charset="-122"/>
                <a:cs typeface="Times New Roman" panose="02020603050405020304" pitchFamily="18" charset="0"/>
              </a:rPr>
              <a:t>归一化拉普拉斯算子</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9" name="对象 8">
            <a:extLst>
              <a:ext uri="{FF2B5EF4-FFF2-40B4-BE49-F238E27FC236}">
                <a16:creationId xmlns:a16="http://schemas.microsoft.com/office/drawing/2014/main" xmlns="" id="{78D87F84-C48D-4E01-ACEA-CC267725B9AE}"/>
              </a:ext>
            </a:extLst>
          </p:cNvPr>
          <p:cNvGraphicFramePr>
            <a:graphicFrameLocks noChangeAspect="1"/>
          </p:cNvGraphicFramePr>
          <p:nvPr>
            <p:extLst>
              <p:ext uri="{D42A27DB-BD31-4B8C-83A1-F6EECF244321}">
                <p14:modId xmlns:p14="http://schemas.microsoft.com/office/powerpoint/2010/main" val="4175336324"/>
              </p:ext>
            </p:extLst>
          </p:nvPr>
        </p:nvGraphicFramePr>
        <p:xfrm>
          <a:off x="2021840" y="2676755"/>
          <a:ext cx="2527300" cy="265112"/>
        </p:xfrm>
        <a:graphic>
          <a:graphicData uri="http://schemas.openxmlformats.org/presentationml/2006/ole">
            <mc:AlternateContent xmlns:mc="http://schemas.openxmlformats.org/markup-compatibility/2006">
              <mc:Choice xmlns:v="urn:schemas-microsoft-com:vml" Requires="v">
                <p:oleObj spid="_x0000_s8609" name="Equation" r:id="rId7" imgW="2527200" imgH="253800" progId="Equation.DSMT4">
                  <p:embed/>
                </p:oleObj>
              </mc:Choice>
              <mc:Fallback>
                <p:oleObj name="Equation" r:id="rId7" imgW="2527200" imgH="253800" progId="Equation.DSMT4">
                  <p:embed/>
                  <p:pic>
                    <p:nvPicPr>
                      <p:cNvPr id="0" name="Object 4"/>
                      <p:cNvPicPr>
                        <a:picLocks noChangeAspect="1" noChangeArrowheads="1"/>
                      </p:cNvPicPr>
                      <p:nvPr/>
                    </p:nvPicPr>
                    <p:blipFill>
                      <a:blip r:embed="rId8"/>
                      <a:srcRect/>
                      <a:stretch>
                        <a:fillRect/>
                      </a:stretch>
                    </p:blipFill>
                    <p:spPr bwMode="auto">
                      <a:xfrm>
                        <a:off x="2021840" y="2676755"/>
                        <a:ext cx="2527300" cy="26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文本框 10">
            <a:extLst>
              <a:ext uri="{FF2B5EF4-FFF2-40B4-BE49-F238E27FC236}">
                <a16:creationId xmlns:a16="http://schemas.microsoft.com/office/drawing/2014/main" xmlns="" id="{5661A578-3A33-4C9C-9701-F5F71A4BE868}"/>
              </a:ext>
            </a:extLst>
          </p:cNvPr>
          <p:cNvSpPr txBox="1"/>
          <p:nvPr/>
        </p:nvSpPr>
        <p:spPr>
          <a:xfrm>
            <a:off x="1035611" y="3225748"/>
            <a:ext cx="6433843" cy="697820"/>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      与</a:t>
            </a:r>
            <a:r>
              <a:rPr lang="en-US" altLang="zh-CN" dirty="0">
                <a:latin typeface="Times New Roman" panose="02020603050405020304" pitchFamily="18" charset="0"/>
                <a:ea typeface="宋体" panose="02010600030101010101" pitchFamily="2" charset="-122"/>
                <a:cs typeface="Times New Roman" panose="02020603050405020304" pitchFamily="18" charset="0"/>
              </a:rPr>
              <a:t>GLPCA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的比较：</a:t>
            </a:r>
            <a:r>
              <a:rPr lang="en-US" altLang="zh-CN" dirty="0">
                <a:latin typeface="Times New Roman" panose="02020603050405020304" pitchFamily="18" charset="0"/>
                <a:ea typeface="宋体" panose="02010600030101010101" pitchFamily="2" charset="-122"/>
                <a:cs typeface="Times New Roman" panose="02020603050405020304" pitchFamily="18" charset="0"/>
              </a:rPr>
              <a:t>GLPCA</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中的正则化项为                 ，叫做主成分图；而此模型中为低秩图</a:t>
            </a:r>
          </a:p>
        </p:txBody>
      </p:sp>
      <p:graphicFrame>
        <p:nvGraphicFramePr>
          <p:cNvPr id="13" name="对象 12">
            <a:extLst>
              <a:ext uri="{FF2B5EF4-FFF2-40B4-BE49-F238E27FC236}">
                <a16:creationId xmlns:a16="http://schemas.microsoft.com/office/drawing/2014/main" xmlns="" id="{2AC8D728-994B-418E-8D96-9E8119C15544}"/>
              </a:ext>
            </a:extLst>
          </p:cNvPr>
          <p:cNvGraphicFramePr>
            <a:graphicFrameLocks noChangeAspect="1"/>
          </p:cNvGraphicFramePr>
          <p:nvPr>
            <p:extLst>
              <p:ext uri="{D42A27DB-BD31-4B8C-83A1-F6EECF244321}">
                <p14:modId xmlns:p14="http://schemas.microsoft.com/office/powerpoint/2010/main" val="1557443844"/>
              </p:ext>
            </p:extLst>
          </p:nvPr>
        </p:nvGraphicFramePr>
        <p:xfrm>
          <a:off x="4751388" y="3295650"/>
          <a:ext cx="698500" cy="279400"/>
        </p:xfrm>
        <a:graphic>
          <a:graphicData uri="http://schemas.openxmlformats.org/presentationml/2006/ole">
            <mc:AlternateContent xmlns:mc="http://schemas.openxmlformats.org/markup-compatibility/2006">
              <mc:Choice xmlns:v="urn:schemas-microsoft-com:vml" Requires="v">
                <p:oleObj spid="_x0000_s8610" name="Equation" r:id="rId9" imgW="698400" imgH="279360" progId="Equation.DSMT4">
                  <p:embed/>
                </p:oleObj>
              </mc:Choice>
              <mc:Fallback>
                <p:oleObj name="Equation" r:id="rId9" imgW="698400" imgH="279360" progId="Equation.DSMT4">
                  <p:embed/>
                  <p:pic>
                    <p:nvPicPr>
                      <p:cNvPr id="0" name=""/>
                      <p:cNvPicPr/>
                      <p:nvPr/>
                    </p:nvPicPr>
                    <p:blipFill>
                      <a:blip r:embed="rId10"/>
                      <a:stretch>
                        <a:fillRect/>
                      </a:stretch>
                    </p:blipFill>
                    <p:spPr>
                      <a:xfrm>
                        <a:off x="4751388" y="3295650"/>
                        <a:ext cx="698500" cy="279400"/>
                      </a:xfrm>
                      <a:prstGeom prst="rect">
                        <a:avLst/>
                      </a:prstGeom>
                    </p:spPr>
                  </p:pic>
                </p:oleObj>
              </mc:Fallback>
            </mc:AlternateContent>
          </a:graphicData>
        </a:graphic>
      </p:graphicFrame>
      <p:sp>
        <p:nvSpPr>
          <p:cNvPr id="2" name="矩形 1">
            <a:extLst>
              <a:ext uri="{FF2B5EF4-FFF2-40B4-BE49-F238E27FC236}">
                <a16:creationId xmlns:a16="http://schemas.microsoft.com/office/drawing/2014/main" xmlns="" id="{FEE137F6-AE80-413E-9569-0954A7513BB9}"/>
              </a:ext>
            </a:extLst>
          </p:cNvPr>
          <p:cNvSpPr/>
          <p:nvPr/>
        </p:nvSpPr>
        <p:spPr>
          <a:xfrm>
            <a:off x="1397182" y="4190938"/>
            <a:ext cx="6072272" cy="738664"/>
          </a:xfrm>
          <a:prstGeom prst="rect">
            <a:avLst/>
          </a:prstGeom>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Shahid N ,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Kalofolias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V , Bresson X , et al. Robust Principal Component Analysis on Graphs[C]// IEEE International Conference on Computer Vision. IEEE Computer Society, 2015.</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9345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3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8" grpId="0"/>
      <p:bldP spid="11"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4B1A573-B2C0-4E7B-A597-F38B37215371}"/>
              </a:ext>
            </a:extLst>
          </p:cNvPr>
          <p:cNvSpPr txBox="1"/>
          <p:nvPr/>
        </p:nvSpPr>
        <p:spPr>
          <a:xfrm>
            <a:off x="672943" y="311168"/>
            <a:ext cx="4202206" cy="346249"/>
          </a:xfrm>
          <a:prstGeom prst="rect">
            <a:avLst/>
          </a:prstGeom>
          <a:noFill/>
        </p:spPr>
        <p:txBody>
          <a:bodyPr wrap="square" lIns="68580" tIns="34290" rIns="68580" bIns="34290" rtlCol="0">
            <a:spAutoFit/>
          </a:bodyPr>
          <a:lstStyle/>
          <a:p>
            <a:r>
              <a:rPr lang="zh-CN" altLang="en-US" sz="1800" b="1" dirty="0">
                <a:solidFill>
                  <a:srgbClr val="1B4367"/>
                </a:solidFill>
                <a:cs typeface="+mn-ea"/>
                <a:sym typeface="+mn-lt"/>
              </a:rPr>
              <a:t>降维模型分类</a:t>
            </a:r>
          </a:p>
        </p:txBody>
      </p:sp>
      <p:cxnSp>
        <p:nvCxnSpPr>
          <p:cNvPr id="5" name="直接连接符 4">
            <a:extLst>
              <a:ext uri="{FF2B5EF4-FFF2-40B4-BE49-F238E27FC236}">
                <a16:creationId xmlns:a16="http://schemas.microsoft.com/office/drawing/2014/main" xmlns="" id="{4D627EF9-70D8-4074-8C0E-26C290571BF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FBC3DE20-D888-4820-B7D1-07A50A67A2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4290" y="134471"/>
            <a:ext cx="2636520" cy="647700"/>
          </a:xfrm>
          <a:prstGeom prst="rect">
            <a:avLst/>
          </a:prstGeom>
          <a:noFill/>
          <a:ln>
            <a:noFill/>
          </a:ln>
        </p:spPr>
      </p:pic>
      <p:sp>
        <p:nvSpPr>
          <p:cNvPr id="8" name="Rectangle 2">
            <a:extLst>
              <a:ext uri="{FF2B5EF4-FFF2-40B4-BE49-F238E27FC236}">
                <a16:creationId xmlns:a16="http://schemas.microsoft.com/office/drawing/2014/main" xmlns="" id="{DC308B01-E697-4934-860C-BFF8F9FEBF02}"/>
              </a:ext>
            </a:extLst>
          </p:cNvPr>
          <p:cNvSpPr>
            <a:spLocks noChangeArrowheads="1"/>
          </p:cNvSpPr>
          <p:nvPr/>
        </p:nvSpPr>
        <p:spPr bwMode="auto">
          <a:xfrm>
            <a:off x="93505" y="4589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a:extLst>
              <a:ext uri="{FF2B5EF4-FFF2-40B4-BE49-F238E27FC236}">
                <a16:creationId xmlns:a16="http://schemas.microsoft.com/office/drawing/2014/main" xmlns="" id="{8670326A-3FF9-4AED-9E5C-9CB4198124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xmlns="" id="{B78BADDB-0108-451D-8893-9491574F8090}"/>
              </a:ext>
            </a:extLst>
          </p:cNvPr>
          <p:cNvPicPr>
            <a:picLocks noChangeAspect="1"/>
          </p:cNvPicPr>
          <p:nvPr/>
        </p:nvPicPr>
        <p:blipFill>
          <a:blip r:embed="rId4"/>
          <a:stretch>
            <a:fillRect/>
          </a:stretch>
        </p:blipFill>
        <p:spPr>
          <a:xfrm>
            <a:off x="672943" y="855854"/>
            <a:ext cx="7607347" cy="3708526"/>
          </a:xfrm>
          <a:prstGeom prst="rect">
            <a:avLst/>
          </a:prstGeom>
        </p:spPr>
      </p:pic>
    </p:spTree>
    <p:extLst>
      <p:ext uri="{BB962C8B-B14F-4D97-AF65-F5344CB8AC3E}">
        <p14:creationId xmlns:p14="http://schemas.microsoft.com/office/powerpoint/2010/main" val="216895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3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11485" y="2657325"/>
            <a:ext cx="5936876"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聚类</a:t>
            </a: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pic>
        <p:nvPicPr>
          <p:cNvPr id="6" name="图片 5">
            <a:extLst>
              <a:ext uri="{FF2B5EF4-FFF2-40B4-BE49-F238E27FC236}">
                <a16:creationId xmlns:a16="http://schemas.microsoft.com/office/drawing/2014/main" xmlns="" id="{87C95658-D509-4441-A9FC-0E77A4FE185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2619" y="228600"/>
            <a:ext cx="2636520" cy="6477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4B1A573-B2C0-4E7B-A597-F38B37215371}"/>
              </a:ext>
            </a:extLst>
          </p:cNvPr>
          <p:cNvSpPr txBox="1"/>
          <p:nvPr/>
        </p:nvSpPr>
        <p:spPr>
          <a:xfrm>
            <a:off x="650932" y="362976"/>
            <a:ext cx="4202206" cy="346249"/>
          </a:xfrm>
          <a:prstGeom prst="rect">
            <a:avLst/>
          </a:prstGeom>
          <a:noFill/>
        </p:spPr>
        <p:txBody>
          <a:bodyPr wrap="square" lIns="68580" tIns="34290" rIns="68580" bIns="34290" rtlCol="0">
            <a:spAutoFit/>
          </a:bodyPr>
          <a:lstStyle/>
          <a:p>
            <a:r>
              <a:rPr lang="en-US" altLang="zh-CN" sz="1800" b="1" dirty="0">
                <a:solidFill>
                  <a:srgbClr val="1B4367"/>
                </a:solidFill>
                <a:cs typeface="+mn-ea"/>
                <a:sym typeface="+mn-lt"/>
              </a:rPr>
              <a:t> </a:t>
            </a:r>
            <a:r>
              <a:rPr lang="zh-CN" altLang="en-US" sz="1800" b="1" dirty="0">
                <a:solidFill>
                  <a:srgbClr val="1B4367"/>
                </a:solidFill>
                <a:cs typeface="+mn-ea"/>
                <a:sym typeface="+mn-lt"/>
              </a:rPr>
              <a:t>聚类</a:t>
            </a:r>
          </a:p>
        </p:txBody>
      </p:sp>
      <p:cxnSp>
        <p:nvCxnSpPr>
          <p:cNvPr id="5" name="直接连接符 4">
            <a:extLst>
              <a:ext uri="{FF2B5EF4-FFF2-40B4-BE49-F238E27FC236}">
                <a16:creationId xmlns:a16="http://schemas.microsoft.com/office/drawing/2014/main" xmlns="" id="{4D627EF9-70D8-4074-8C0E-26C290571BF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FBC3DE20-D888-4820-B7D1-07A50A67A2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4290" y="134471"/>
            <a:ext cx="2636520" cy="647700"/>
          </a:xfrm>
          <a:prstGeom prst="rect">
            <a:avLst/>
          </a:prstGeom>
          <a:noFill/>
          <a:ln>
            <a:noFill/>
          </a:ln>
        </p:spPr>
      </p:pic>
      <p:sp>
        <p:nvSpPr>
          <p:cNvPr id="2" name="矩形 1">
            <a:extLst>
              <a:ext uri="{FF2B5EF4-FFF2-40B4-BE49-F238E27FC236}">
                <a16:creationId xmlns:a16="http://schemas.microsoft.com/office/drawing/2014/main" xmlns="" id="{54C86B41-1852-43AF-B87B-DF0F9D6E68C8}"/>
              </a:ext>
            </a:extLst>
          </p:cNvPr>
          <p:cNvSpPr/>
          <p:nvPr/>
        </p:nvSpPr>
        <p:spPr>
          <a:xfrm>
            <a:off x="1084520" y="1143245"/>
            <a:ext cx="6429153" cy="2636812"/>
          </a:xfrm>
          <a:prstGeom prst="rect">
            <a:avLst/>
          </a:prstGeom>
        </p:spPr>
        <p:txBody>
          <a:bodyPr wrap="square">
            <a:spAutoFit/>
          </a:bodyPr>
          <a:lstStyle/>
          <a:p>
            <a:pPr>
              <a:lnSpc>
                <a:spcPct val="150000"/>
              </a:lnSpc>
            </a:pPr>
            <a:r>
              <a:rPr lang="en-US" altLang="zh-CN" dirty="0">
                <a:latin typeface="宋体" panose="02010600030101010101" pitchFamily="2" charset="-122"/>
                <a:ea typeface="宋体" panose="02010600030101010101" pitchFamily="2" charset="-122"/>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聚类的方法来自于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物以类聚</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，即样本按照人为给它定的一个聚集的标准来自动聚集成一个一个的簇（</a:t>
            </a:r>
            <a:r>
              <a:rPr lang="en-US" altLang="zh-CN" dirty="0">
                <a:latin typeface="Times New Roman" panose="02020603050405020304" pitchFamily="18" charset="0"/>
                <a:ea typeface="宋体" panose="02010600030101010101" pitchFamily="2" charset="-122"/>
                <a:cs typeface="Times New Roman" panose="02020603050405020304" pitchFamily="18" charset="0"/>
              </a:rPr>
              <a:t>cluster</a:t>
            </a:r>
            <a:r>
              <a:rPr lang="zh-CN" altLang="zh-CN" dirty="0">
                <a:latin typeface="Times New Roman" panose="02020603050405020304" pitchFamily="18" charset="0"/>
                <a:ea typeface="宋体" panose="02010600030101010101" pitchFamily="2" charset="-122"/>
                <a:cs typeface="Times New Roman" panose="02020603050405020304" pitchFamily="18" charset="0"/>
              </a:rPr>
              <a:t>）。每个簇之间是毫无交集的，把各个簇合并为一个整体即为初始样本集。</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在聚类过程中所要聚集</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的样本的标签信息是未知的，</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因此其属于一种</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无监督学习</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unsupervised learning</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的方法</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        与分类的区别：</a:t>
            </a:r>
            <a:r>
              <a:rPr lang="zh-CN" altLang="zh-CN" dirty="0">
                <a:latin typeface="Times New Roman" panose="02020603050405020304" pitchFamily="18" charset="0"/>
                <a:ea typeface="宋体" panose="02010600030101010101" pitchFamily="2" charset="-122"/>
                <a:cs typeface="Times New Roman" panose="02020603050405020304" pitchFamily="18" charset="0"/>
              </a:rPr>
              <a:t>分类，简单来说，就是根据文本的特征或属性，划分到已有的类别中</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而对于聚类来说，数据会分为几类是不知道的，通过聚类分析将数据或者说用户划分成几个类别，不需要对样本数据进行训练和学习</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36742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3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4B1A573-B2C0-4E7B-A597-F38B37215371}"/>
              </a:ext>
            </a:extLst>
          </p:cNvPr>
          <p:cNvSpPr txBox="1"/>
          <p:nvPr/>
        </p:nvSpPr>
        <p:spPr>
          <a:xfrm>
            <a:off x="650931" y="311168"/>
            <a:ext cx="4202206" cy="346249"/>
          </a:xfrm>
          <a:prstGeom prst="rect">
            <a:avLst/>
          </a:prstGeom>
          <a:noFill/>
        </p:spPr>
        <p:txBody>
          <a:bodyPr wrap="square" lIns="68580" tIns="34290" rIns="68580" bIns="34290" rtlCol="0">
            <a:spAutoFit/>
          </a:bodyPr>
          <a:lstStyle/>
          <a:p>
            <a:r>
              <a:rPr lang="en-US" altLang="zh-CN" sz="1800" b="1" dirty="0">
                <a:solidFill>
                  <a:srgbClr val="1B4367"/>
                </a:solidFill>
                <a:cs typeface="+mn-ea"/>
                <a:sym typeface="+mn-lt"/>
              </a:rPr>
              <a:t> </a:t>
            </a:r>
            <a:r>
              <a:rPr lang="zh-CN" altLang="en-US" sz="1800" b="1" dirty="0">
                <a:solidFill>
                  <a:srgbClr val="1B4367"/>
                </a:solidFill>
                <a:cs typeface="+mn-ea"/>
                <a:sym typeface="+mn-lt"/>
              </a:rPr>
              <a:t>聚类</a:t>
            </a:r>
          </a:p>
        </p:txBody>
      </p:sp>
      <p:cxnSp>
        <p:nvCxnSpPr>
          <p:cNvPr id="5" name="直接连接符 4">
            <a:extLst>
              <a:ext uri="{FF2B5EF4-FFF2-40B4-BE49-F238E27FC236}">
                <a16:creationId xmlns:a16="http://schemas.microsoft.com/office/drawing/2014/main" xmlns="" id="{4D627EF9-70D8-4074-8C0E-26C290571BF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FBC3DE20-D888-4820-B7D1-07A50A67A2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4290" y="134471"/>
            <a:ext cx="2636520" cy="647700"/>
          </a:xfrm>
          <a:prstGeom prst="rect">
            <a:avLst/>
          </a:prstGeom>
          <a:noFill/>
          <a:ln>
            <a:noFill/>
          </a:ln>
        </p:spPr>
      </p:pic>
      <p:sp>
        <p:nvSpPr>
          <p:cNvPr id="7" name="矩形 6">
            <a:extLst>
              <a:ext uri="{FF2B5EF4-FFF2-40B4-BE49-F238E27FC236}">
                <a16:creationId xmlns:a16="http://schemas.microsoft.com/office/drawing/2014/main" xmlns="" id="{1E23F7C8-AB84-4844-B4B4-C1BEFC397FD4}"/>
              </a:ext>
            </a:extLst>
          </p:cNvPr>
          <p:cNvSpPr/>
          <p:nvPr/>
        </p:nvSpPr>
        <p:spPr>
          <a:xfrm>
            <a:off x="924099" y="926676"/>
            <a:ext cx="6429153" cy="649217"/>
          </a:xfrm>
          <a:prstGeom prst="rect">
            <a:avLst/>
          </a:prstGeom>
        </p:spPr>
        <p:txBody>
          <a:bodyPr wrap="square">
            <a:spAutoFit/>
          </a:bodyPr>
          <a:lstStyle/>
          <a:p>
            <a:pPr>
              <a:lnSpc>
                <a:spcPct val="150000"/>
              </a:lnSpc>
            </a:pPr>
            <a:r>
              <a:rPr lang="en-US" altLang="zh-CN" dirty="0">
                <a:latin typeface="宋体" panose="02010600030101010101" pitchFamily="2" charset="-122"/>
                <a:ea typeface="宋体" panose="02010600030101010101" pitchFamily="2" charset="-122"/>
              </a:rPr>
              <a:t>    </a:t>
            </a:r>
            <a:r>
              <a:rPr lang="zh-CN" altLang="en-US" sz="1200" dirty="0">
                <a:latin typeface="宋体" panose="02010600030101010101" pitchFamily="2" charset="-122"/>
                <a:ea typeface="宋体" panose="02010600030101010101" pitchFamily="2" charset="-122"/>
              </a:rPr>
              <a:t>常见的聚类方法主要有以下几种：</a:t>
            </a:r>
            <a:endParaRPr lang="en-US" altLang="zh-CN" sz="1200" dirty="0">
              <a:latin typeface="宋体" panose="02010600030101010101" pitchFamily="2" charset="-122"/>
              <a:ea typeface="宋体" panose="02010600030101010101" pitchFamily="2" charset="-122"/>
            </a:endParaRPr>
          </a:p>
          <a:p>
            <a:pPr>
              <a:lnSpc>
                <a:spcPct val="150000"/>
              </a:lnSpc>
            </a:pPr>
            <a:r>
              <a:rPr lang="en-US" altLang="zh-CN" sz="1200" dirty="0">
                <a:latin typeface="宋体" panose="02010600030101010101" pitchFamily="2" charset="-122"/>
                <a:ea typeface="宋体" panose="02010600030101010101" pitchFamily="2" charset="-122"/>
              </a:rPr>
              <a:t>   </a:t>
            </a:r>
            <a:r>
              <a:rPr lang="zh-CN" altLang="zh-CN"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1</a:t>
            </a:r>
            <a:r>
              <a:rPr lang="zh-CN" altLang="zh-CN" sz="1200" dirty="0">
                <a:latin typeface="宋体" panose="02010600030101010101" pitchFamily="2" charset="-122"/>
                <a:ea typeface="宋体" panose="02010600030101010101" pitchFamily="2" charset="-122"/>
              </a:rPr>
              <a:t>）</a:t>
            </a:r>
            <a:r>
              <a:rPr lang="zh-CN" altLang="zh-CN" sz="1200" dirty="0">
                <a:solidFill>
                  <a:srgbClr val="FF0000"/>
                </a:solidFill>
                <a:latin typeface="宋体" panose="02010600030101010101" pitchFamily="2" charset="-122"/>
                <a:ea typeface="宋体" panose="02010600030101010101" pitchFamily="2" charset="-122"/>
              </a:rPr>
              <a:t>划分聚类</a:t>
            </a:r>
            <a:r>
              <a:rPr lang="en-US" altLang="zh-CN" sz="1200" dirty="0">
                <a:solidFill>
                  <a:srgbClr val="FF0000"/>
                </a:solidFill>
                <a:latin typeface="宋体" panose="02010600030101010101" pitchFamily="2" charset="-122"/>
                <a:ea typeface="宋体" panose="02010600030101010101" pitchFamily="2" charset="-122"/>
              </a:rPr>
              <a:t>   </a:t>
            </a:r>
            <a:r>
              <a:rPr lang="zh-CN" altLang="zh-CN"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2</a:t>
            </a:r>
            <a:r>
              <a:rPr lang="zh-CN" altLang="zh-CN" sz="1200" dirty="0">
                <a:latin typeface="宋体" panose="02010600030101010101" pitchFamily="2" charset="-122"/>
                <a:ea typeface="宋体" panose="02010600030101010101" pitchFamily="2" charset="-122"/>
              </a:rPr>
              <a:t>）层次聚类</a:t>
            </a:r>
            <a:r>
              <a:rPr lang="en-US" altLang="zh-CN" sz="1200" dirty="0">
                <a:latin typeface="宋体" panose="02010600030101010101" pitchFamily="2" charset="-122"/>
                <a:ea typeface="宋体" panose="02010600030101010101" pitchFamily="2" charset="-122"/>
              </a:rPr>
              <a:t>   </a:t>
            </a:r>
            <a:r>
              <a:rPr lang="zh-CN" altLang="zh-CN"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3</a:t>
            </a:r>
            <a:r>
              <a:rPr lang="zh-CN" altLang="zh-CN" sz="1200" dirty="0">
                <a:latin typeface="宋体" panose="02010600030101010101" pitchFamily="2" charset="-122"/>
                <a:ea typeface="宋体" panose="02010600030101010101" pitchFamily="2" charset="-122"/>
              </a:rPr>
              <a:t>）网格聚类</a:t>
            </a:r>
            <a:r>
              <a:rPr lang="zh-CN" altLang="en-US" sz="1200" dirty="0">
                <a:latin typeface="宋体" panose="02010600030101010101" pitchFamily="2" charset="-122"/>
                <a:ea typeface="宋体" panose="02010600030101010101" pitchFamily="2" charset="-122"/>
              </a:rPr>
              <a:t>    </a:t>
            </a:r>
          </a:p>
        </p:txBody>
      </p:sp>
      <p:pic>
        <p:nvPicPr>
          <p:cNvPr id="8" name="Picture 2">
            <a:extLst>
              <a:ext uri="{FF2B5EF4-FFF2-40B4-BE49-F238E27FC236}">
                <a16:creationId xmlns:a16="http://schemas.microsoft.com/office/drawing/2014/main" xmlns="" id="{94B52D11-5560-4B9C-A3E2-64515A0BA222}"/>
              </a:ext>
            </a:extLst>
          </p:cNvPr>
          <p:cNvPicPr>
            <a:picLocks noChangeAspect="1" noChangeArrowheads="1"/>
          </p:cNvPicPr>
          <p:nvPr/>
        </p:nvPicPr>
        <p:blipFill>
          <a:blip r:embed="rId4" cstate="print"/>
          <a:srcRect/>
          <a:stretch>
            <a:fillRect/>
          </a:stretch>
        </p:blipFill>
        <p:spPr bwMode="auto">
          <a:xfrm>
            <a:off x="352425" y="1693327"/>
            <a:ext cx="8439150" cy="3028950"/>
          </a:xfrm>
          <a:prstGeom prst="rect">
            <a:avLst/>
          </a:prstGeom>
          <a:noFill/>
          <a:ln w="9525">
            <a:noFill/>
            <a:miter lim="800000"/>
            <a:headEnd/>
            <a:tailEnd/>
          </a:ln>
        </p:spPr>
      </p:pic>
      <p:sp>
        <p:nvSpPr>
          <p:cNvPr id="9" name="文本框 8">
            <a:extLst>
              <a:ext uri="{FF2B5EF4-FFF2-40B4-BE49-F238E27FC236}">
                <a16:creationId xmlns:a16="http://schemas.microsoft.com/office/drawing/2014/main" xmlns="" id="{169728F8-D6A4-408F-8F37-960649B96D2A}"/>
              </a:ext>
            </a:extLst>
          </p:cNvPr>
          <p:cNvSpPr txBox="1"/>
          <p:nvPr/>
        </p:nvSpPr>
        <p:spPr>
          <a:xfrm>
            <a:off x="2125106" y="4803264"/>
            <a:ext cx="4632513" cy="307777"/>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随机生成数据，对这个数据进行</a:t>
            </a:r>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均值聚类，</a:t>
            </a:r>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为</a:t>
            </a:r>
            <a:r>
              <a:rPr lang="en-US" altLang="zh-CN" dirty="0">
                <a:latin typeface="宋体" panose="02010600030101010101" pitchFamily="2" charset="-122"/>
                <a:ea typeface="宋体" panose="02010600030101010101" pitchFamily="2" charset="-122"/>
              </a:rPr>
              <a:t>4</a:t>
            </a:r>
          </a:p>
        </p:txBody>
      </p:sp>
    </p:spTree>
    <p:extLst>
      <p:ext uri="{BB962C8B-B14F-4D97-AF65-F5344CB8AC3E}">
        <p14:creationId xmlns:p14="http://schemas.microsoft.com/office/powerpoint/2010/main" val="310598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3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4B1A573-B2C0-4E7B-A597-F38B37215371}"/>
              </a:ext>
            </a:extLst>
          </p:cNvPr>
          <p:cNvSpPr txBox="1"/>
          <p:nvPr/>
        </p:nvSpPr>
        <p:spPr>
          <a:xfrm>
            <a:off x="650931" y="311168"/>
            <a:ext cx="4202206" cy="346249"/>
          </a:xfrm>
          <a:prstGeom prst="rect">
            <a:avLst/>
          </a:prstGeom>
          <a:noFill/>
        </p:spPr>
        <p:txBody>
          <a:bodyPr wrap="square" lIns="68580" tIns="34290" rIns="68580" bIns="34290" rtlCol="0">
            <a:spAutoFit/>
          </a:bodyPr>
          <a:lstStyle/>
          <a:p>
            <a:r>
              <a:rPr lang="en-US" altLang="zh-CN" sz="1800" b="1" dirty="0">
                <a:solidFill>
                  <a:srgbClr val="1B4367"/>
                </a:solidFill>
                <a:cs typeface="+mn-ea"/>
                <a:sym typeface="+mn-lt"/>
              </a:rPr>
              <a:t> </a:t>
            </a:r>
            <a:r>
              <a:rPr lang="zh-CN" altLang="en-US" sz="1800" b="1" dirty="0">
                <a:solidFill>
                  <a:srgbClr val="1B4367"/>
                </a:solidFill>
                <a:cs typeface="+mn-ea"/>
                <a:sym typeface="+mn-lt"/>
              </a:rPr>
              <a:t>聚类</a:t>
            </a:r>
          </a:p>
        </p:txBody>
      </p:sp>
      <p:cxnSp>
        <p:nvCxnSpPr>
          <p:cNvPr id="5" name="直接连接符 4">
            <a:extLst>
              <a:ext uri="{FF2B5EF4-FFF2-40B4-BE49-F238E27FC236}">
                <a16:creationId xmlns:a16="http://schemas.microsoft.com/office/drawing/2014/main" xmlns="" id="{4D627EF9-70D8-4074-8C0E-26C290571BF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FBC3DE20-D888-4820-B7D1-07A50A67A2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4290" y="134471"/>
            <a:ext cx="2636520" cy="647700"/>
          </a:xfrm>
          <a:prstGeom prst="rect">
            <a:avLst/>
          </a:prstGeom>
          <a:noFill/>
          <a:ln>
            <a:noFill/>
          </a:ln>
        </p:spPr>
      </p:pic>
      <p:sp>
        <p:nvSpPr>
          <p:cNvPr id="2" name="矩形 1">
            <a:extLst>
              <a:ext uri="{FF2B5EF4-FFF2-40B4-BE49-F238E27FC236}">
                <a16:creationId xmlns:a16="http://schemas.microsoft.com/office/drawing/2014/main" xmlns="" id="{7FEB93A2-C683-4E3B-B805-A215936BEAAA}"/>
              </a:ext>
            </a:extLst>
          </p:cNvPr>
          <p:cNvSpPr/>
          <p:nvPr/>
        </p:nvSpPr>
        <p:spPr>
          <a:xfrm>
            <a:off x="1399116" y="1309759"/>
            <a:ext cx="6063917" cy="1990930"/>
          </a:xfrm>
          <a:prstGeom prst="rect">
            <a:avLst/>
          </a:prstGeom>
        </p:spPr>
        <p:txBody>
          <a:bodyPr wrap="square">
            <a:spAutoFit/>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数据库的数据越来越多</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数据的</a:t>
            </a:r>
            <a:r>
              <a:rPr lang="zh-CN" altLang="zh-CN" dirty="0">
                <a:latin typeface="Times New Roman" panose="02020603050405020304" pitchFamily="18" charset="0"/>
                <a:ea typeface="宋体" panose="02010600030101010101" pitchFamily="2" charset="-122"/>
                <a:cs typeface="Times New Roman" panose="02020603050405020304" pitchFamily="18" charset="0"/>
              </a:rPr>
              <a:t>复杂性</a:t>
            </a:r>
            <a:r>
              <a:rPr lang="zh-CN" altLang="en-US" dirty="0">
                <a:latin typeface="Times New Roman" panose="02020603050405020304" pitchFamily="18" charset="0"/>
                <a:ea typeface="宋体" panose="02010600030101010101" pitchFamily="2" charset="-122"/>
                <a:cs typeface="Times New Roman" panose="02020603050405020304" pitchFamily="18" charset="0"/>
              </a:rPr>
              <a:t>也</a:t>
            </a:r>
            <a:r>
              <a:rPr lang="zh-CN" altLang="zh-CN" dirty="0">
                <a:latin typeface="Times New Roman" panose="02020603050405020304" pitchFamily="18" charset="0"/>
                <a:ea typeface="宋体" panose="02010600030101010101" pitchFamily="2" charset="-122"/>
                <a:cs typeface="Times New Roman" panose="02020603050405020304" pitchFamily="18" charset="0"/>
              </a:rPr>
              <a:t>越来越高，</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通常</a:t>
            </a:r>
            <a:r>
              <a:rPr lang="zh-CN" altLang="zh-CN" dirty="0">
                <a:latin typeface="Times New Roman" panose="02020603050405020304" pitchFamily="18" charset="0"/>
                <a:ea typeface="宋体" panose="02010600030101010101" pitchFamily="2" charset="-122"/>
                <a:cs typeface="Times New Roman" panose="02020603050405020304" pitchFamily="18" charset="0"/>
              </a:rPr>
              <a:t>数据的维度可达到上千维，甚至更高。高维度数据的聚类分析已成为聚类分析中一个较为重要和极具挑战性的研究方向。受“维度</a:t>
            </a:r>
            <a:r>
              <a:rPr lang="zh-CN" altLang="en-US" dirty="0">
                <a:latin typeface="Times New Roman" panose="02020603050405020304" pitchFamily="18" charset="0"/>
                <a:ea typeface="宋体" panose="02010600030101010101" pitchFamily="2" charset="-122"/>
                <a:cs typeface="Times New Roman" panose="02020603050405020304" pitchFamily="18" charset="0"/>
              </a:rPr>
              <a:t>灾难</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”的影响，许多在低维数据空间表现良好的聚类方法运用在高维空间上往往无法获得好的聚类效果。目前，高维数据聚类分析在市场分析、信息安全、金融、娱乐、反恐等方面都有很广泛的应用。</a:t>
            </a:r>
            <a:endParaRPr lang="zh-CN" altLang="en-US" dirty="0"/>
          </a:p>
        </p:txBody>
      </p:sp>
    </p:spTree>
    <p:extLst>
      <p:ext uri="{BB962C8B-B14F-4D97-AF65-F5344CB8AC3E}">
        <p14:creationId xmlns:p14="http://schemas.microsoft.com/office/powerpoint/2010/main" val="140844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3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523066" y="1708021"/>
            <a:ext cx="2636520"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主成分分析相关理论</a:t>
            </a:r>
          </a:p>
        </p:txBody>
      </p:sp>
      <p:grpSp>
        <p:nvGrpSpPr>
          <p:cNvPr id="2" name="组合 1"/>
          <p:cNvGrpSpPr/>
          <p:nvPr/>
        </p:nvGrpSpPr>
        <p:grpSpPr>
          <a:xfrm>
            <a:off x="5013789" y="1688207"/>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xmlns="" id="{1C732874-865A-4355-A5D6-C9CDC0E7527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76577" y="244749"/>
            <a:ext cx="2636520" cy="647700"/>
          </a:xfrm>
          <a:prstGeom prst="rect">
            <a:avLst/>
          </a:prstGeom>
          <a:noFill/>
          <a:ln>
            <a:noFill/>
          </a:ln>
        </p:spPr>
      </p:pic>
      <p:sp>
        <p:nvSpPr>
          <p:cNvPr id="16" name="文本框 10">
            <a:extLst>
              <a:ext uri="{FF2B5EF4-FFF2-40B4-BE49-F238E27FC236}">
                <a16:creationId xmlns:a16="http://schemas.microsoft.com/office/drawing/2014/main" xmlns="" id="{569473C2-0E42-49CE-BD4F-6849BE527C62}"/>
              </a:ext>
            </a:extLst>
          </p:cNvPr>
          <p:cNvSpPr txBox="1"/>
          <p:nvPr/>
        </p:nvSpPr>
        <p:spPr>
          <a:xfrm>
            <a:off x="5523066" y="2396721"/>
            <a:ext cx="2636520"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聚类</a:t>
            </a:r>
          </a:p>
        </p:txBody>
      </p:sp>
      <p:grpSp>
        <p:nvGrpSpPr>
          <p:cNvPr id="17" name="组合 16">
            <a:extLst>
              <a:ext uri="{FF2B5EF4-FFF2-40B4-BE49-F238E27FC236}">
                <a16:creationId xmlns:a16="http://schemas.microsoft.com/office/drawing/2014/main" xmlns="" id="{F1971355-826A-4005-A693-7B33CAE4CD80}"/>
              </a:ext>
            </a:extLst>
          </p:cNvPr>
          <p:cNvGrpSpPr/>
          <p:nvPr/>
        </p:nvGrpSpPr>
        <p:grpSpPr>
          <a:xfrm>
            <a:off x="5013789" y="2376907"/>
            <a:ext cx="478533" cy="393570"/>
            <a:chOff x="5640108" y="966369"/>
            <a:chExt cx="476097" cy="391567"/>
          </a:xfrm>
        </p:grpSpPr>
        <p:sp>
          <p:nvSpPr>
            <p:cNvPr id="18" name="椭圆 17">
              <a:extLst>
                <a:ext uri="{FF2B5EF4-FFF2-40B4-BE49-F238E27FC236}">
                  <a16:creationId xmlns:a16="http://schemas.microsoft.com/office/drawing/2014/main" xmlns="" id="{6766EB61-C3B4-4F6B-ADB4-1392623987AB}"/>
                </a:ext>
              </a:extLst>
            </p:cNvPr>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文本框 17">
              <a:extLst>
                <a:ext uri="{FF2B5EF4-FFF2-40B4-BE49-F238E27FC236}">
                  <a16:creationId xmlns:a16="http://schemas.microsoft.com/office/drawing/2014/main" xmlns="" id="{AD5C35D1-BE1C-4CCB-9269-24DC01C6CCE5}"/>
                </a:ext>
              </a:extLst>
            </p:cNvPr>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p>
          </p:txBody>
        </p:sp>
      </p:grpSp>
      <p:sp>
        <p:nvSpPr>
          <p:cNvPr id="20" name="文本框 10">
            <a:extLst>
              <a:ext uri="{FF2B5EF4-FFF2-40B4-BE49-F238E27FC236}">
                <a16:creationId xmlns:a16="http://schemas.microsoft.com/office/drawing/2014/main" xmlns="" id="{ED4AE624-07C9-4AF2-B7E9-BE96CF4C20AC}"/>
              </a:ext>
            </a:extLst>
          </p:cNvPr>
          <p:cNvSpPr txBox="1"/>
          <p:nvPr/>
        </p:nvSpPr>
        <p:spPr>
          <a:xfrm>
            <a:off x="5523066" y="3067580"/>
            <a:ext cx="2636520"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我的相关工作与初步结果</a:t>
            </a:r>
          </a:p>
        </p:txBody>
      </p:sp>
      <p:grpSp>
        <p:nvGrpSpPr>
          <p:cNvPr id="21" name="组合 20">
            <a:extLst>
              <a:ext uri="{FF2B5EF4-FFF2-40B4-BE49-F238E27FC236}">
                <a16:creationId xmlns:a16="http://schemas.microsoft.com/office/drawing/2014/main" xmlns="" id="{4D1B9B73-F1DD-4D6E-A8FC-7985F5E1831F}"/>
              </a:ext>
            </a:extLst>
          </p:cNvPr>
          <p:cNvGrpSpPr/>
          <p:nvPr/>
        </p:nvGrpSpPr>
        <p:grpSpPr>
          <a:xfrm>
            <a:off x="5013789" y="3047766"/>
            <a:ext cx="478533" cy="393570"/>
            <a:chOff x="5640108" y="966369"/>
            <a:chExt cx="476097" cy="391567"/>
          </a:xfrm>
        </p:grpSpPr>
        <p:sp>
          <p:nvSpPr>
            <p:cNvPr id="22" name="椭圆 21">
              <a:extLst>
                <a:ext uri="{FF2B5EF4-FFF2-40B4-BE49-F238E27FC236}">
                  <a16:creationId xmlns:a16="http://schemas.microsoft.com/office/drawing/2014/main" xmlns="" id="{FF7AD5A2-9BBF-4876-B46E-92DF7DB510E8}"/>
                </a:ext>
              </a:extLst>
            </p:cNvPr>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3" name="文本框 17">
              <a:extLst>
                <a:ext uri="{FF2B5EF4-FFF2-40B4-BE49-F238E27FC236}">
                  <a16:creationId xmlns:a16="http://schemas.microsoft.com/office/drawing/2014/main" xmlns="" id="{2C5DC9BB-DC9D-4FE2-9AF2-769E963D02C1}"/>
                </a:ext>
              </a:extLst>
            </p:cNvPr>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anim calcmode="lin" valueType="num">
                                      <p:cBhvr>
                                        <p:cTn id="38" dur="500" fill="hold"/>
                                        <p:tgtEl>
                                          <p:spTgt spid="17"/>
                                        </p:tgtEl>
                                        <p:attrNameLst>
                                          <p:attrName>ppt_x</p:attrName>
                                        </p:attrNameLst>
                                      </p:cBhvr>
                                      <p:tavLst>
                                        <p:tav tm="0">
                                          <p:val>
                                            <p:fltVal val="0.5"/>
                                          </p:val>
                                        </p:tav>
                                        <p:tav tm="100000">
                                          <p:val>
                                            <p:strVal val="#ppt_x"/>
                                          </p:val>
                                        </p:tav>
                                      </p:tavLst>
                                    </p:anim>
                                    <p:anim calcmode="lin" valueType="num">
                                      <p:cBhvr>
                                        <p:cTn id="39" dur="500" fill="hold"/>
                                        <p:tgtEl>
                                          <p:spTgt spid="17"/>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1+#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500" fill="hold"/>
                                        <p:tgtEl>
                                          <p:spTgt spid="21"/>
                                        </p:tgtEl>
                                        <p:attrNameLst>
                                          <p:attrName>ppt_w</p:attrName>
                                        </p:attrNameLst>
                                      </p:cBhvr>
                                      <p:tavLst>
                                        <p:tav tm="0">
                                          <p:val>
                                            <p:fltVal val="0"/>
                                          </p:val>
                                        </p:tav>
                                        <p:tav tm="100000">
                                          <p:val>
                                            <p:strVal val="#ppt_w"/>
                                          </p:val>
                                        </p:tav>
                                      </p:tavLst>
                                    </p:anim>
                                    <p:anim calcmode="lin" valueType="num">
                                      <p:cBhvr>
                                        <p:cTn id="49" dur="500" fill="hold"/>
                                        <p:tgtEl>
                                          <p:spTgt spid="21"/>
                                        </p:tgtEl>
                                        <p:attrNameLst>
                                          <p:attrName>ppt_h</p:attrName>
                                        </p:attrNameLst>
                                      </p:cBhvr>
                                      <p:tavLst>
                                        <p:tav tm="0">
                                          <p:val>
                                            <p:fltVal val="0"/>
                                          </p:val>
                                        </p:tav>
                                        <p:tav tm="100000">
                                          <p:val>
                                            <p:strVal val="#ppt_h"/>
                                          </p:val>
                                        </p:tav>
                                      </p:tavLst>
                                    </p:anim>
                                    <p:animEffect transition="in" filter="fade">
                                      <p:cBhvr>
                                        <p:cTn id="50" dur="500"/>
                                        <p:tgtEl>
                                          <p:spTgt spid="21"/>
                                        </p:tgtEl>
                                      </p:cBhvr>
                                    </p:animEffect>
                                    <p:anim calcmode="lin" valueType="num">
                                      <p:cBhvr>
                                        <p:cTn id="51" dur="500" fill="hold"/>
                                        <p:tgtEl>
                                          <p:spTgt spid="21"/>
                                        </p:tgtEl>
                                        <p:attrNameLst>
                                          <p:attrName>ppt_x</p:attrName>
                                        </p:attrNameLst>
                                      </p:cBhvr>
                                      <p:tavLst>
                                        <p:tav tm="0">
                                          <p:val>
                                            <p:fltVal val="0.5"/>
                                          </p:val>
                                        </p:tav>
                                        <p:tav tm="100000">
                                          <p:val>
                                            <p:strVal val="#ppt_x"/>
                                          </p:val>
                                        </p:tav>
                                      </p:tavLst>
                                    </p:anim>
                                    <p:anim calcmode="lin" valueType="num">
                                      <p:cBhvr>
                                        <p:cTn id="52" dur="500" fill="hold"/>
                                        <p:tgtEl>
                                          <p:spTgt spid="21"/>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1+#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p:bldP spid="3" grpId="0"/>
      <p:bldP spid="4" grpId="0" animBg="1"/>
      <p:bldP spid="16" grpId="0" animBg="1"/>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1892096" y="2589086"/>
            <a:ext cx="5241567"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我的相关工作与初步结果</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pic>
        <p:nvPicPr>
          <p:cNvPr id="5" name="图片 4">
            <a:extLst>
              <a:ext uri="{FF2B5EF4-FFF2-40B4-BE49-F238E27FC236}">
                <a16:creationId xmlns:a16="http://schemas.microsoft.com/office/drawing/2014/main" xmlns="" id="{3A490378-AB17-4894-BE9B-990C0170E6B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2619" y="228600"/>
            <a:ext cx="2636520" cy="6477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4B1A573-B2C0-4E7B-A597-F38B37215371}"/>
              </a:ext>
            </a:extLst>
          </p:cNvPr>
          <p:cNvSpPr txBox="1"/>
          <p:nvPr/>
        </p:nvSpPr>
        <p:spPr>
          <a:xfrm>
            <a:off x="672943" y="311168"/>
            <a:ext cx="4202206" cy="346249"/>
          </a:xfrm>
          <a:prstGeom prst="rect">
            <a:avLst/>
          </a:prstGeom>
          <a:noFill/>
        </p:spPr>
        <p:txBody>
          <a:bodyPr wrap="square" lIns="68580" tIns="34290" rIns="68580" bIns="34290" rtlCol="0">
            <a:spAutoFit/>
          </a:bodyPr>
          <a:lstStyle/>
          <a:p>
            <a:r>
              <a:rPr lang="zh-CN" altLang="en-US" sz="1800" b="1" dirty="0">
                <a:solidFill>
                  <a:srgbClr val="1B4367"/>
                </a:solidFill>
                <a:cs typeface="+mn-ea"/>
                <a:sym typeface="+mn-lt"/>
              </a:rPr>
              <a:t>基于</a:t>
            </a:r>
            <a:r>
              <a:rPr lang="en-US" altLang="zh-CN" sz="1800" b="1" dirty="0">
                <a:solidFill>
                  <a:srgbClr val="1B4367"/>
                </a:solidFill>
                <a:cs typeface="+mn-ea"/>
                <a:sym typeface="+mn-lt"/>
              </a:rPr>
              <a:t>Hessian</a:t>
            </a:r>
            <a:r>
              <a:rPr lang="zh-CN" altLang="en-US" sz="1800" b="1" dirty="0">
                <a:solidFill>
                  <a:srgbClr val="1B4367"/>
                </a:solidFill>
                <a:cs typeface="+mn-ea"/>
                <a:sym typeface="+mn-lt"/>
              </a:rPr>
              <a:t>矩阵的主成分分析方法</a:t>
            </a:r>
          </a:p>
        </p:txBody>
      </p:sp>
      <p:cxnSp>
        <p:nvCxnSpPr>
          <p:cNvPr id="5" name="直接连接符 4">
            <a:extLst>
              <a:ext uri="{FF2B5EF4-FFF2-40B4-BE49-F238E27FC236}">
                <a16:creationId xmlns:a16="http://schemas.microsoft.com/office/drawing/2014/main" xmlns="" id="{4D627EF9-70D8-4074-8C0E-26C290571BF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FBC3DE20-D888-4820-B7D1-07A50A67A2C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4290" y="134471"/>
            <a:ext cx="2636520" cy="647700"/>
          </a:xfrm>
          <a:prstGeom prst="rect">
            <a:avLst/>
          </a:prstGeom>
          <a:noFill/>
          <a:ln>
            <a:noFill/>
          </a:ln>
        </p:spPr>
      </p:pic>
      <p:sp>
        <p:nvSpPr>
          <p:cNvPr id="2" name="文本框 1">
            <a:extLst>
              <a:ext uri="{FF2B5EF4-FFF2-40B4-BE49-F238E27FC236}">
                <a16:creationId xmlns:a16="http://schemas.microsoft.com/office/drawing/2014/main" xmlns="" id="{B681A256-C5E1-4CE9-A45F-07FE864FD640}"/>
              </a:ext>
            </a:extLst>
          </p:cNvPr>
          <p:cNvSpPr txBox="1"/>
          <p:nvPr/>
        </p:nvSpPr>
        <p:spPr>
          <a:xfrm>
            <a:off x="1254737" y="796476"/>
            <a:ext cx="6098563" cy="1667316"/>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        之前将样本之间的结构信息嵌入到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PCA</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以及</a:t>
            </a:r>
            <a:r>
              <a:rPr lang="en-US" altLang="zh-CN" dirty="0">
                <a:latin typeface="Times New Roman" panose="02020603050405020304" pitchFamily="18" charset="0"/>
                <a:ea typeface="宋体" panose="02010600030101010101" pitchFamily="2" charset="-122"/>
                <a:cs typeface="Times New Roman" panose="02020603050405020304" pitchFamily="18" charset="0"/>
              </a:rPr>
              <a:t>Robust PCA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的模型中，构建的为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Laplacian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矩阵，但用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Hessian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矩阵来替代此处的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Laplacian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矩阵，会有更好的效果。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Laplacian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矩阵只构建出了有直接关联的样本之间的关系，而</a:t>
            </a:r>
            <a:r>
              <a:rPr lang="en-US" altLang="zh-CN" dirty="0">
                <a:latin typeface="Times New Roman" panose="02020603050405020304" pitchFamily="18" charset="0"/>
                <a:ea typeface="宋体" panose="02010600030101010101" pitchFamily="2" charset="-122"/>
                <a:cs typeface="Times New Roman" panose="02020603050405020304" pitchFamily="18" charset="0"/>
              </a:rPr>
              <a:t>Hessian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矩阵不仅构建了这种关系，还将样本之间的间接关联考虑在内。</a:t>
            </a:r>
          </a:p>
        </p:txBody>
      </p:sp>
      <p:graphicFrame>
        <p:nvGraphicFramePr>
          <p:cNvPr id="23" name="表格 22">
            <a:extLst>
              <a:ext uri="{FF2B5EF4-FFF2-40B4-BE49-F238E27FC236}">
                <a16:creationId xmlns:a16="http://schemas.microsoft.com/office/drawing/2014/main" xmlns="" id="{3CAB5AC4-E526-4BF8-AEDE-2CD7A64432C4}"/>
              </a:ext>
            </a:extLst>
          </p:cNvPr>
          <p:cNvGraphicFramePr>
            <a:graphicFrameLocks noGrp="1"/>
          </p:cNvGraphicFramePr>
          <p:nvPr>
            <p:extLst>
              <p:ext uri="{D42A27DB-BD31-4B8C-83A1-F6EECF244321}">
                <p14:modId xmlns:p14="http://schemas.microsoft.com/office/powerpoint/2010/main" val="4290972558"/>
              </p:ext>
            </p:extLst>
          </p:nvPr>
        </p:nvGraphicFramePr>
        <p:xfrm>
          <a:off x="1274064" y="2463792"/>
          <a:ext cx="6079236" cy="2001520"/>
        </p:xfrm>
        <a:graphic>
          <a:graphicData uri="http://schemas.openxmlformats.org/drawingml/2006/table">
            <a:tbl>
              <a:tblPr firstRow="1" bandRow="1">
                <a:tableStyleId>{5C22544A-7EE6-4342-B048-85BDC9FD1C3A}</a:tableStyleId>
              </a:tblPr>
              <a:tblGrid>
                <a:gridCol w="999236">
                  <a:extLst>
                    <a:ext uri="{9D8B030D-6E8A-4147-A177-3AD203B41FA5}">
                      <a16:colId xmlns:a16="http://schemas.microsoft.com/office/drawing/2014/main" xmlns="" val="3461829914"/>
                    </a:ext>
                  </a:extLst>
                </a:gridCol>
                <a:gridCol w="2397760">
                  <a:extLst>
                    <a:ext uri="{9D8B030D-6E8A-4147-A177-3AD203B41FA5}">
                      <a16:colId xmlns:a16="http://schemas.microsoft.com/office/drawing/2014/main" xmlns="" val="3030845514"/>
                    </a:ext>
                  </a:extLst>
                </a:gridCol>
                <a:gridCol w="861060">
                  <a:extLst>
                    <a:ext uri="{9D8B030D-6E8A-4147-A177-3AD203B41FA5}">
                      <a16:colId xmlns:a16="http://schemas.microsoft.com/office/drawing/2014/main" xmlns="" val="1561443665"/>
                    </a:ext>
                  </a:extLst>
                </a:gridCol>
                <a:gridCol w="670560">
                  <a:extLst>
                    <a:ext uri="{9D8B030D-6E8A-4147-A177-3AD203B41FA5}">
                      <a16:colId xmlns:a16="http://schemas.microsoft.com/office/drawing/2014/main" xmlns="" val="3143621100"/>
                    </a:ext>
                  </a:extLst>
                </a:gridCol>
                <a:gridCol w="525780">
                  <a:extLst>
                    <a:ext uri="{9D8B030D-6E8A-4147-A177-3AD203B41FA5}">
                      <a16:colId xmlns:a16="http://schemas.microsoft.com/office/drawing/2014/main" xmlns="" val="4061255238"/>
                    </a:ext>
                  </a:extLst>
                </a:gridCol>
                <a:gridCol w="624840">
                  <a:extLst>
                    <a:ext uri="{9D8B030D-6E8A-4147-A177-3AD203B41FA5}">
                      <a16:colId xmlns:a16="http://schemas.microsoft.com/office/drawing/2014/main" xmlns="" val="1705054339"/>
                    </a:ext>
                  </a:extLst>
                </a:gridCol>
              </a:tblGrid>
              <a:tr h="370840">
                <a:tc>
                  <a:txBody>
                    <a:bodyPr/>
                    <a:lstStyle/>
                    <a:p>
                      <a:r>
                        <a:rPr lang="zh-CN" altLang="en-US" dirty="0"/>
                        <a:t>模型</a:t>
                      </a:r>
                    </a:p>
                  </a:txBody>
                  <a:tcPr/>
                </a:tc>
                <a:tc>
                  <a:txBody>
                    <a:bodyPr/>
                    <a:lstStyle/>
                    <a:p>
                      <a:r>
                        <a:rPr lang="zh-CN" altLang="en-US" dirty="0"/>
                        <a:t>目的</a:t>
                      </a:r>
                    </a:p>
                  </a:txBody>
                  <a:tcPr/>
                </a:tc>
                <a:tc>
                  <a:txBody>
                    <a:bodyPr/>
                    <a:lstStyle/>
                    <a:p>
                      <a:r>
                        <a:rPr lang="zh-CN" altLang="en-US" dirty="0"/>
                        <a:t>约束</a:t>
                      </a:r>
                    </a:p>
                  </a:txBody>
                  <a:tcPr/>
                </a:tc>
                <a:tc>
                  <a:txBody>
                    <a:bodyPr/>
                    <a:lstStyle/>
                    <a:p>
                      <a:r>
                        <a:rPr lang="zh-CN" altLang="en-US" dirty="0"/>
                        <a:t>参数</a:t>
                      </a:r>
                    </a:p>
                  </a:txBody>
                  <a:tcPr/>
                </a:tc>
                <a:tc>
                  <a:txBody>
                    <a:bodyPr/>
                    <a:lstStyle/>
                    <a:p>
                      <a:r>
                        <a:rPr lang="zh-CN" altLang="en-US" dirty="0"/>
                        <a:t>图</a:t>
                      </a:r>
                    </a:p>
                  </a:txBody>
                  <a:tcPr/>
                </a:tc>
                <a:tc>
                  <a:txBody>
                    <a:bodyPr/>
                    <a:lstStyle/>
                    <a:p>
                      <a:r>
                        <a:rPr lang="zh-CN" altLang="en-US" dirty="0"/>
                        <a:t>凸性</a:t>
                      </a:r>
                    </a:p>
                  </a:txBody>
                  <a:tcPr/>
                </a:tc>
                <a:extLst>
                  <a:ext uri="{0D108BD9-81ED-4DB2-BD59-A6C34878D82A}">
                    <a16:rowId xmlns:a16="http://schemas.microsoft.com/office/drawing/2014/main" xmlns="" val="1079667117"/>
                  </a:ext>
                </a:extLst>
              </a:tr>
              <a:tr h="370840">
                <a:tc>
                  <a:txBody>
                    <a:bodyPr/>
                    <a:lstStyle/>
                    <a:p>
                      <a:r>
                        <a:rPr lang="en-US" altLang="zh-CN"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PCA</a:t>
                      </a:r>
                      <a:endParaRPr lang="zh-CN" altLang="en-US"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algn="l" defTabSz="685800" rtl="0" eaLnBrk="1" latinLnBrk="0" hangingPunct="1"/>
                      <a:r>
                        <a:rPr lang="en-US" altLang="zh-CN"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No</a:t>
                      </a:r>
                      <a:endParaRPr lang="zh-CN" altLang="en-US"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l" defTabSz="685800" rtl="0" eaLnBrk="1" latinLnBrk="0" hangingPunct="1"/>
                      <a:r>
                        <a:rPr lang="en-US" altLang="zh-CN"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No</a:t>
                      </a:r>
                      <a:endParaRPr lang="zh-CN" altLang="en-US"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xmlns="" val="3321410818"/>
                  </a:ext>
                </a:extLst>
              </a:tr>
              <a:tr h="370840">
                <a:tc>
                  <a:txBody>
                    <a:bodyPr/>
                    <a:lstStyle/>
                    <a:p>
                      <a:r>
                        <a:rPr lang="en-US" altLang="zh-CN"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GHPCA</a:t>
                      </a:r>
                      <a:endParaRPr lang="zh-CN" altLang="en-US"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pPr marL="0" algn="l" defTabSz="685800" rtl="0" eaLnBrk="1" latinLnBrk="0" hangingPunct="1"/>
                      <a:r>
                        <a:rPr lang="en-US" altLang="zh-CN"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Yes</a:t>
                      </a:r>
                      <a:endParaRPr lang="zh-CN" altLang="en-US"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l" defTabSz="685800" rtl="0" eaLnBrk="1" latinLnBrk="0" hangingPunct="1"/>
                      <a:r>
                        <a:rPr lang="en-US" altLang="zh-CN"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No</a:t>
                      </a:r>
                      <a:endParaRPr lang="zh-CN" altLang="en-US"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xmlns="" val="574308338"/>
                  </a:ext>
                </a:extLst>
              </a:tr>
              <a:tr h="370840">
                <a:tc>
                  <a:txBody>
                    <a:bodyPr/>
                    <a:lstStyle/>
                    <a:p>
                      <a:r>
                        <a:rPr lang="en-US" altLang="zh-CN"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RPCA</a:t>
                      </a:r>
                      <a:endParaRPr lang="zh-CN" altLang="en-US"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pPr marL="0" algn="l" defTabSz="685800" rtl="0" eaLnBrk="1" latinLnBrk="0" hangingPunct="1"/>
                      <a:r>
                        <a:rPr lang="en-US" altLang="zh-CN"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No</a:t>
                      </a:r>
                      <a:endParaRPr lang="zh-CN" altLang="en-US"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l" defTabSz="685800" rtl="0" eaLnBrk="1" latinLnBrk="0" hangingPunct="1"/>
                      <a:r>
                        <a:rPr lang="en-US" altLang="zh-CN"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Yes</a:t>
                      </a:r>
                      <a:endParaRPr lang="zh-CN" altLang="en-US"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xmlns="" val="3260152971"/>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RPCA</a:t>
                      </a:r>
                      <a:endParaRPr lang="zh-CN" altLang="en-US"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on</a:t>
                      </a:r>
                      <a:r>
                        <a:rPr lang="x-none" altLang="zh-CN" sz="1400" kern="1200" dirty="0">
                          <a:solidFill>
                            <a:schemeClr val="tx1"/>
                          </a:solidFill>
                          <a:latin typeface="+mn-lt"/>
                          <a:ea typeface="宋体" panose="02010600030101010101" pitchFamily="2" charset="-122"/>
                          <a:cs typeface="Times New Roman" panose="02020603050405020304" pitchFamily="18" charset="0"/>
                        </a:rPr>
                        <a:t> </a:t>
                      </a:r>
                      <a:r>
                        <a:rPr lang="en-US" altLang="zh-CN"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Graph</a:t>
                      </a:r>
                      <a:endParaRPr lang="zh-CN" altLang="en-US"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algn="l" defTabSz="685800" rtl="0" eaLnBrk="1" latinLnBrk="0" hangingPunct="1"/>
                      <a:r>
                        <a:rPr lang="en-US" altLang="zh-CN"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Yes</a:t>
                      </a:r>
                      <a:endParaRPr lang="zh-CN" altLang="en-US"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l" defTabSz="685800" rtl="0" eaLnBrk="1" latinLnBrk="0" hangingPunct="1"/>
                      <a:r>
                        <a:rPr lang="en-US" altLang="zh-CN"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Yes</a:t>
                      </a:r>
                      <a:endParaRPr lang="zh-CN" altLang="en-US" sz="140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xmlns="" val="2491598758"/>
                  </a:ext>
                </a:extLst>
              </a:tr>
            </a:tbl>
          </a:graphicData>
        </a:graphic>
      </p:graphicFrame>
      <p:graphicFrame>
        <p:nvGraphicFramePr>
          <p:cNvPr id="24" name="对象 23">
            <a:extLst>
              <a:ext uri="{FF2B5EF4-FFF2-40B4-BE49-F238E27FC236}">
                <a16:creationId xmlns:a16="http://schemas.microsoft.com/office/drawing/2014/main" xmlns="" id="{CD8E956D-B227-4CA8-A249-EA9618C62B4F}"/>
              </a:ext>
            </a:extLst>
          </p:cNvPr>
          <p:cNvGraphicFramePr>
            <a:graphicFrameLocks noChangeAspect="1"/>
          </p:cNvGraphicFramePr>
          <p:nvPr>
            <p:extLst>
              <p:ext uri="{D42A27DB-BD31-4B8C-83A1-F6EECF244321}">
                <p14:modId xmlns:p14="http://schemas.microsoft.com/office/powerpoint/2010/main" val="1387041718"/>
              </p:ext>
            </p:extLst>
          </p:nvPr>
        </p:nvGraphicFramePr>
        <p:xfrm>
          <a:off x="2322513" y="2882291"/>
          <a:ext cx="1130300" cy="279400"/>
        </p:xfrm>
        <a:graphic>
          <a:graphicData uri="http://schemas.openxmlformats.org/presentationml/2006/ole">
            <mc:AlternateContent xmlns:mc="http://schemas.openxmlformats.org/markup-compatibility/2006">
              <mc:Choice xmlns:v="urn:schemas-microsoft-com:vml" Requires="v">
                <p:oleObj spid="_x0000_s12122" name="Equation" r:id="rId5" imgW="1130040" imgH="279360" progId="Equation.DSMT4">
                  <p:embed/>
                </p:oleObj>
              </mc:Choice>
              <mc:Fallback>
                <p:oleObj name="Equation" r:id="rId5" imgW="1130040" imgH="279360" progId="Equation.DSMT4">
                  <p:embed/>
                  <p:pic>
                    <p:nvPicPr>
                      <p:cNvPr id="0" name=""/>
                      <p:cNvPicPr/>
                      <p:nvPr/>
                    </p:nvPicPr>
                    <p:blipFill>
                      <a:blip r:embed="rId6"/>
                      <a:stretch>
                        <a:fillRect/>
                      </a:stretch>
                    </p:blipFill>
                    <p:spPr>
                      <a:xfrm>
                        <a:off x="2322513" y="2882291"/>
                        <a:ext cx="1130300" cy="279400"/>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xmlns="" id="{A51DC830-1FDE-44D7-849D-3D8CED0F9AD5}"/>
              </a:ext>
            </a:extLst>
          </p:cNvPr>
          <p:cNvGraphicFramePr>
            <a:graphicFrameLocks noChangeAspect="1"/>
          </p:cNvGraphicFramePr>
          <p:nvPr>
            <p:extLst>
              <p:ext uri="{D42A27DB-BD31-4B8C-83A1-F6EECF244321}">
                <p14:modId xmlns:p14="http://schemas.microsoft.com/office/powerpoint/2010/main" val="3768730364"/>
              </p:ext>
            </p:extLst>
          </p:nvPr>
        </p:nvGraphicFramePr>
        <p:xfrm>
          <a:off x="2322513" y="3276600"/>
          <a:ext cx="2014537" cy="296863"/>
        </p:xfrm>
        <a:graphic>
          <a:graphicData uri="http://schemas.openxmlformats.org/presentationml/2006/ole">
            <mc:AlternateContent xmlns:mc="http://schemas.openxmlformats.org/markup-compatibility/2006">
              <mc:Choice xmlns:v="urn:schemas-microsoft-com:vml" Requires="v">
                <p:oleObj spid="_x0000_s12123" name="Equation" r:id="rId7" imgW="2006280" imgH="291960" progId="Equation.DSMT4">
                  <p:embed/>
                </p:oleObj>
              </mc:Choice>
              <mc:Fallback>
                <p:oleObj name="Equation" r:id="rId7" imgW="2006280" imgH="291960" progId="Equation.DSMT4">
                  <p:embed/>
                  <p:pic>
                    <p:nvPicPr>
                      <p:cNvPr id="0" name="Object 13"/>
                      <p:cNvPicPr>
                        <a:picLocks noChangeAspect="1" noChangeArrowheads="1"/>
                      </p:cNvPicPr>
                      <p:nvPr/>
                    </p:nvPicPr>
                    <p:blipFill>
                      <a:blip r:embed="rId8"/>
                      <a:srcRect/>
                      <a:stretch>
                        <a:fillRect/>
                      </a:stretch>
                    </p:blipFill>
                    <p:spPr bwMode="auto">
                      <a:xfrm>
                        <a:off x="2322513" y="3276600"/>
                        <a:ext cx="2014537" cy="29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a:extLst>
              <a:ext uri="{FF2B5EF4-FFF2-40B4-BE49-F238E27FC236}">
                <a16:creationId xmlns:a16="http://schemas.microsoft.com/office/drawing/2014/main" xmlns="" id="{46C028E0-1557-461E-9321-02B41E4E920C}"/>
              </a:ext>
            </a:extLst>
          </p:cNvPr>
          <p:cNvGraphicFramePr>
            <a:graphicFrameLocks noChangeAspect="1"/>
          </p:cNvGraphicFramePr>
          <p:nvPr>
            <p:extLst>
              <p:ext uri="{D42A27DB-BD31-4B8C-83A1-F6EECF244321}">
                <p14:modId xmlns:p14="http://schemas.microsoft.com/office/powerpoint/2010/main" val="1495163984"/>
              </p:ext>
            </p:extLst>
          </p:nvPr>
        </p:nvGraphicFramePr>
        <p:xfrm>
          <a:off x="2322513" y="3681738"/>
          <a:ext cx="1193800" cy="254000"/>
        </p:xfrm>
        <a:graphic>
          <a:graphicData uri="http://schemas.openxmlformats.org/presentationml/2006/ole">
            <mc:AlternateContent xmlns:mc="http://schemas.openxmlformats.org/markup-compatibility/2006">
              <mc:Choice xmlns:v="urn:schemas-microsoft-com:vml" Requires="v">
                <p:oleObj spid="_x0000_s12124" name="Equation" r:id="rId9" imgW="1193760" imgH="253800" progId="Equation.DSMT4">
                  <p:embed/>
                </p:oleObj>
              </mc:Choice>
              <mc:Fallback>
                <p:oleObj name="Equation" r:id="rId9" imgW="1193760" imgH="253800" progId="Equation.DSMT4">
                  <p:embed/>
                  <p:pic>
                    <p:nvPicPr>
                      <p:cNvPr id="0" name=""/>
                      <p:cNvPicPr/>
                      <p:nvPr/>
                    </p:nvPicPr>
                    <p:blipFill>
                      <a:blip r:embed="rId10"/>
                      <a:stretch>
                        <a:fillRect/>
                      </a:stretch>
                    </p:blipFill>
                    <p:spPr>
                      <a:xfrm>
                        <a:off x="2322513" y="3681738"/>
                        <a:ext cx="1193800" cy="254000"/>
                      </a:xfrm>
                      <a:prstGeom prst="rect">
                        <a:avLst/>
                      </a:prstGeom>
                    </p:spPr>
                  </p:pic>
                </p:oleObj>
              </mc:Fallback>
            </mc:AlternateContent>
          </a:graphicData>
        </a:graphic>
      </p:graphicFrame>
      <p:graphicFrame>
        <p:nvGraphicFramePr>
          <p:cNvPr id="29" name="对象 28">
            <a:extLst>
              <a:ext uri="{FF2B5EF4-FFF2-40B4-BE49-F238E27FC236}">
                <a16:creationId xmlns:a16="http://schemas.microsoft.com/office/drawing/2014/main" xmlns="" id="{E0CF3DFD-D676-484A-846D-68CC4B64BE80}"/>
              </a:ext>
            </a:extLst>
          </p:cNvPr>
          <p:cNvGraphicFramePr>
            <a:graphicFrameLocks noChangeAspect="1"/>
          </p:cNvGraphicFramePr>
          <p:nvPr>
            <p:extLst>
              <p:ext uri="{D42A27DB-BD31-4B8C-83A1-F6EECF244321}">
                <p14:modId xmlns:p14="http://schemas.microsoft.com/office/powerpoint/2010/main" val="4034646639"/>
              </p:ext>
            </p:extLst>
          </p:nvPr>
        </p:nvGraphicFramePr>
        <p:xfrm>
          <a:off x="2322513" y="4060825"/>
          <a:ext cx="2032000" cy="279400"/>
        </p:xfrm>
        <a:graphic>
          <a:graphicData uri="http://schemas.openxmlformats.org/presentationml/2006/ole">
            <mc:AlternateContent xmlns:mc="http://schemas.openxmlformats.org/markup-compatibility/2006">
              <mc:Choice xmlns:v="urn:schemas-microsoft-com:vml" Requires="v">
                <p:oleObj spid="_x0000_s12125" name="Equation" r:id="rId11" imgW="2031840" imgH="279360" progId="Equation.DSMT4">
                  <p:embed/>
                </p:oleObj>
              </mc:Choice>
              <mc:Fallback>
                <p:oleObj name="Equation" r:id="rId11" imgW="2031840" imgH="279360" progId="Equation.DSMT4">
                  <p:embed/>
                  <p:pic>
                    <p:nvPicPr>
                      <p:cNvPr id="0" name=""/>
                      <p:cNvPicPr/>
                      <p:nvPr/>
                    </p:nvPicPr>
                    <p:blipFill>
                      <a:blip r:embed="rId12"/>
                      <a:stretch>
                        <a:fillRect/>
                      </a:stretch>
                    </p:blipFill>
                    <p:spPr>
                      <a:xfrm>
                        <a:off x="2322513" y="4060825"/>
                        <a:ext cx="2032000" cy="279400"/>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xmlns="" id="{3D202659-DAA2-4D36-8772-22062F82D6BE}"/>
              </a:ext>
            </a:extLst>
          </p:cNvPr>
          <p:cNvGraphicFramePr>
            <a:graphicFrameLocks noChangeAspect="1"/>
          </p:cNvGraphicFramePr>
          <p:nvPr>
            <p:extLst>
              <p:ext uri="{D42A27DB-BD31-4B8C-83A1-F6EECF244321}">
                <p14:modId xmlns:p14="http://schemas.microsoft.com/office/powerpoint/2010/main" val="1208890693"/>
              </p:ext>
            </p:extLst>
          </p:nvPr>
        </p:nvGraphicFramePr>
        <p:xfrm>
          <a:off x="4769866" y="2925758"/>
          <a:ext cx="571500" cy="203200"/>
        </p:xfrm>
        <a:graphic>
          <a:graphicData uri="http://schemas.openxmlformats.org/presentationml/2006/ole">
            <mc:AlternateContent xmlns:mc="http://schemas.openxmlformats.org/markup-compatibility/2006">
              <mc:Choice xmlns:v="urn:schemas-microsoft-com:vml" Requires="v">
                <p:oleObj spid="_x0000_s12126" name="Equation" r:id="rId13" imgW="571320" imgH="203040" progId="Equation.DSMT4">
                  <p:embed/>
                </p:oleObj>
              </mc:Choice>
              <mc:Fallback>
                <p:oleObj name="Equation" r:id="rId13" imgW="571320" imgH="203040" progId="Equation.DSMT4">
                  <p:embed/>
                  <p:pic>
                    <p:nvPicPr>
                      <p:cNvPr id="0" name=""/>
                      <p:cNvPicPr/>
                      <p:nvPr/>
                    </p:nvPicPr>
                    <p:blipFill>
                      <a:blip r:embed="rId14"/>
                      <a:stretch>
                        <a:fillRect/>
                      </a:stretch>
                    </p:blipFill>
                    <p:spPr>
                      <a:xfrm>
                        <a:off x="4769866" y="2925758"/>
                        <a:ext cx="571500" cy="203200"/>
                      </a:xfrm>
                      <a:prstGeom prst="rect">
                        <a:avLst/>
                      </a:prstGeom>
                    </p:spPr>
                  </p:pic>
                </p:oleObj>
              </mc:Fallback>
            </mc:AlternateContent>
          </a:graphicData>
        </a:graphic>
      </p:graphicFrame>
      <p:graphicFrame>
        <p:nvGraphicFramePr>
          <p:cNvPr id="32" name="对象 31">
            <a:extLst>
              <a:ext uri="{FF2B5EF4-FFF2-40B4-BE49-F238E27FC236}">
                <a16:creationId xmlns:a16="http://schemas.microsoft.com/office/drawing/2014/main" xmlns="" id="{1EE5EBE1-5085-4746-853C-65BF95A5D74C}"/>
              </a:ext>
            </a:extLst>
          </p:cNvPr>
          <p:cNvGraphicFramePr>
            <a:graphicFrameLocks noChangeAspect="1"/>
          </p:cNvGraphicFramePr>
          <p:nvPr>
            <p:extLst>
              <p:ext uri="{D42A27DB-BD31-4B8C-83A1-F6EECF244321}">
                <p14:modId xmlns:p14="http://schemas.microsoft.com/office/powerpoint/2010/main" val="525000164"/>
              </p:ext>
            </p:extLst>
          </p:nvPr>
        </p:nvGraphicFramePr>
        <p:xfrm>
          <a:off x="4769866" y="3269145"/>
          <a:ext cx="495300" cy="228600"/>
        </p:xfrm>
        <a:graphic>
          <a:graphicData uri="http://schemas.openxmlformats.org/presentationml/2006/ole">
            <mc:AlternateContent xmlns:mc="http://schemas.openxmlformats.org/markup-compatibility/2006">
              <mc:Choice xmlns:v="urn:schemas-microsoft-com:vml" Requires="v">
                <p:oleObj spid="_x0000_s12127" name="Equation" r:id="rId15" imgW="495000" imgH="228600" progId="Equation.DSMT4">
                  <p:embed/>
                </p:oleObj>
              </mc:Choice>
              <mc:Fallback>
                <p:oleObj name="Equation" r:id="rId15" imgW="495000" imgH="228600" progId="Equation.DSMT4">
                  <p:embed/>
                  <p:pic>
                    <p:nvPicPr>
                      <p:cNvPr id="0" name=""/>
                      <p:cNvPicPr/>
                      <p:nvPr/>
                    </p:nvPicPr>
                    <p:blipFill>
                      <a:blip r:embed="rId16"/>
                      <a:stretch>
                        <a:fillRect/>
                      </a:stretch>
                    </p:blipFill>
                    <p:spPr>
                      <a:xfrm>
                        <a:off x="4769866" y="3269145"/>
                        <a:ext cx="495300" cy="228600"/>
                      </a:xfrm>
                      <a:prstGeom prst="rect">
                        <a:avLst/>
                      </a:prstGeom>
                    </p:spPr>
                  </p:pic>
                </p:oleObj>
              </mc:Fallback>
            </mc:AlternateContent>
          </a:graphicData>
        </a:graphic>
      </p:graphicFrame>
      <p:sp>
        <p:nvSpPr>
          <p:cNvPr id="35" name="Rectangle 30">
            <a:extLst>
              <a:ext uri="{FF2B5EF4-FFF2-40B4-BE49-F238E27FC236}">
                <a16:creationId xmlns:a16="http://schemas.microsoft.com/office/drawing/2014/main" xmlns="" id="{5CFA820F-57A9-41E3-B18E-1534320E1E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 name="对象 35">
            <a:extLst>
              <a:ext uri="{FF2B5EF4-FFF2-40B4-BE49-F238E27FC236}">
                <a16:creationId xmlns:a16="http://schemas.microsoft.com/office/drawing/2014/main" xmlns="" id="{54E199CD-B69F-4445-88AE-86B10784DD5A}"/>
              </a:ext>
            </a:extLst>
          </p:cNvPr>
          <p:cNvGraphicFramePr>
            <a:graphicFrameLocks noChangeAspect="1"/>
          </p:cNvGraphicFramePr>
          <p:nvPr>
            <p:extLst>
              <p:ext uri="{D42A27DB-BD31-4B8C-83A1-F6EECF244321}">
                <p14:modId xmlns:p14="http://schemas.microsoft.com/office/powerpoint/2010/main" val="2960215818"/>
              </p:ext>
            </p:extLst>
          </p:nvPr>
        </p:nvGraphicFramePr>
        <p:xfrm>
          <a:off x="4752403" y="4087083"/>
          <a:ext cx="606425" cy="174625"/>
        </p:xfrm>
        <a:graphic>
          <a:graphicData uri="http://schemas.openxmlformats.org/presentationml/2006/ole">
            <mc:AlternateContent xmlns:mc="http://schemas.openxmlformats.org/markup-compatibility/2006">
              <mc:Choice xmlns:v="urn:schemas-microsoft-com:vml" Requires="v">
                <p:oleObj spid="_x0000_s12128" name="Equation" r:id="rId17" imgW="609480" imgH="177480" progId="Equation.DSMT4">
                  <p:embed/>
                </p:oleObj>
              </mc:Choice>
              <mc:Fallback>
                <p:oleObj name="Equation" r:id="rId17" imgW="609480" imgH="177480" progId="Equation.DSMT4">
                  <p:embed/>
                  <p:pic>
                    <p:nvPicPr>
                      <p:cNvPr id="0" name="Object 29"/>
                      <p:cNvPicPr>
                        <a:picLocks noChangeAspect="1" noChangeArrowheads="1"/>
                      </p:cNvPicPr>
                      <p:nvPr/>
                    </p:nvPicPr>
                    <p:blipFill>
                      <a:blip r:embed="rId18"/>
                      <a:srcRect/>
                      <a:stretch>
                        <a:fillRect/>
                      </a:stretch>
                    </p:blipFill>
                    <p:spPr bwMode="auto">
                      <a:xfrm>
                        <a:off x="4752403" y="4087083"/>
                        <a:ext cx="606425" cy="17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对象 36">
            <a:extLst>
              <a:ext uri="{FF2B5EF4-FFF2-40B4-BE49-F238E27FC236}">
                <a16:creationId xmlns:a16="http://schemas.microsoft.com/office/drawing/2014/main" xmlns="" id="{2C12ED48-B84F-45F9-A178-964991893178}"/>
              </a:ext>
            </a:extLst>
          </p:cNvPr>
          <p:cNvGraphicFramePr>
            <a:graphicFrameLocks noChangeAspect="1"/>
          </p:cNvGraphicFramePr>
          <p:nvPr>
            <p:extLst>
              <p:ext uri="{D42A27DB-BD31-4B8C-83A1-F6EECF244321}">
                <p14:modId xmlns:p14="http://schemas.microsoft.com/office/powerpoint/2010/main" val="893094469"/>
              </p:ext>
            </p:extLst>
          </p:nvPr>
        </p:nvGraphicFramePr>
        <p:xfrm>
          <a:off x="4769866" y="3704935"/>
          <a:ext cx="606425" cy="174625"/>
        </p:xfrm>
        <a:graphic>
          <a:graphicData uri="http://schemas.openxmlformats.org/presentationml/2006/ole">
            <mc:AlternateContent xmlns:mc="http://schemas.openxmlformats.org/markup-compatibility/2006">
              <mc:Choice xmlns:v="urn:schemas-microsoft-com:vml" Requires="v">
                <p:oleObj spid="_x0000_s12129" name="Equation" r:id="rId19" imgW="609480" imgH="177480" progId="Equation.DSMT4">
                  <p:embed/>
                </p:oleObj>
              </mc:Choice>
              <mc:Fallback>
                <p:oleObj name="Equation" r:id="rId19" imgW="609480" imgH="177480" progId="Equation.DSMT4">
                  <p:embed/>
                  <p:pic>
                    <p:nvPicPr>
                      <p:cNvPr id="36" name="对象 35">
                        <a:extLst>
                          <a:ext uri="{FF2B5EF4-FFF2-40B4-BE49-F238E27FC236}">
                            <a16:creationId xmlns:a16="http://schemas.microsoft.com/office/drawing/2014/main" xmlns="" id="{54E199CD-B69F-4445-88AE-86B10784DD5A}"/>
                          </a:ext>
                        </a:extLst>
                      </p:cNvPr>
                      <p:cNvPicPr>
                        <a:picLocks noChangeAspect="1" noChangeArrowheads="1"/>
                      </p:cNvPicPr>
                      <p:nvPr/>
                    </p:nvPicPr>
                    <p:blipFill>
                      <a:blip r:embed="rId20"/>
                      <a:srcRect/>
                      <a:stretch>
                        <a:fillRect/>
                      </a:stretch>
                    </p:blipFill>
                    <p:spPr bwMode="auto">
                      <a:xfrm>
                        <a:off x="4769866" y="3704935"/>
                        <a:ext cx="606425" cy="17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对象 37">
            <a:extLst>
              <a:ext uri="{FF2B5EF4-FFF2-40B4-BE49-F238E27FC236}">
                <a16:creationId xmlns:a16="http://schemas.microsoft.com/office/drawing/2014/main" xmlns="" id="{6611A154-A46D-4B90-A0DF-573DD6019B31}"/>
              </a:ext>
            </a:extLst>
          </p:cNvPr>
          <p:cNvGraphicFramePr>
            <a:graphicFrameLocks noChangeAspect="1"/>
          </p:cNvGraphicFramePr>
          <p:nvPr>
            <p:extLst>
              <p:ext uri="{D42A27DB-BD31-4B8C-83A1-F6EECF244321}">
                <p14:modId xmlns:p14="http://schemas.microsoft.com/office/powerpoint/2010/main" val="3433266969"/>
              </p:ext>
            </p:extLst>
          </p:nvPr>
        </p:nvGraphicFramePr>
        <p:xfrm>
          <a:off x="5779770" y="2961658"/>
          <a:ext cx="139700" cy="177800"/>
        </p:xfrm>
        <a:graphic>
          <a:graphicData uri="http://schemas.openxmlformats.org/presentationml/2006/ole">
            <mc:AlternateContent xmlns:mc="http://schemas.openxmlformats.org/markup-compatibility/2006">
              <mc:Choice xmlns:v="urn:schemas-microsoft-com:vml" Requires="v">
                <p:oleObj spid="_x0000_s12130" name="Equation" r:id="rId21" imgW="139680" imgH="177480" progId="Equation.DSMT4">
                  <p:embed/>
                </p:oleObj>
              </mc:Choice>
              <mc:Fallback>
                <p:oleObj name="Equation" r:id="rId21" imgW="139680" imgH="177480" progId="Equation.DSMT4">
                  <p:embed/>
                  <p:pic>
                    <p:nvPicPr>
                      <p:cNvPr id="0" name=""/>
                      <p:cNvPicPr/>
                      <p:nvPr/>
                    </p:nvPicPr>
                    <p:blipFill>
                      <a:blip r:embed="rId22"/>
                      <a:stretch>
                        <a:fillRect/>
                      </a:stretch>
                    </p:blipFill>
                    <p:spPr>
                      <a:xfrm>
                        <a:off x="5779770" y="2961658"/>
                        <a:ext cx="139700" cy="177800"/>
                      </a:xfrm>
                      <a:prstGeom prst="rect">
                        <a:avLst/>
                      </a:prstGeom>
                    </p:spPr>
                  </p:pic>
                </p:oleObj>
              </mc:Fallback>
            </mc:AlternateContent>
          </a:graphicData>
        </a:graphic>
      </p:graphicFrame>
      <p:graphicFrame>
        <p:nvGraphicFramePr>
          <p:cNvPr id="39" name="对象 38">
            <a:extLst>
              <a:ext uri="{FF2B5EF4-FFF2-40B4-BE49-F238E27FC236}">
                <a16:creationId xmlns:a16="http://schemas.microsoft.com/office/drawing/2014/main" xmlns="" id="{A5F582EB-2B86-4807-A3E1-9DA3E65DF88B}"/>
              </a:ext>
            </a:extLst>
          </p:cNvPr>
          <p:cNvGraphicFramePr>
            <a:graphicFrameLocks noChangeAspect="1"/>
          </p:cNvGraphicFramePr>
          <p:nvPr>
            <p:extLst>
              <p:ext uri="{D42A27DB-BD31-4B8C-83A1-F6EECF244321}">
                <p14:modId xmlns:p14="http://schemas.microsoft.com/office/powerpoint/2010/main" val="3409689323"/>
              </p:ext>
            </p:extLst>
          </p:nvPr>
        </p:nvGraphicFramePr>
        <p:xfrm>
          <a:off x="5709920" y="3322025"/>
          <a:ext cx="279400" cy="203200"/>
        </p:xfrm>
        <a:graphic>
          <a:graphicData uri="http://schemas.openxmlformats.org/presentationml/2006/ole">
            <mc:AlternateContent xmlns:mc="http://schemas.openxmlformats.org/markup-compatibility/2006">
              <mc:Choice xmlns:v="urn:schemas-microsoft-com:vml" Requires="v">
                <p:oleObj spid="_x0000_s12131" name="Equation" r:id="rId23" imgW="279360" imgH="203040" progId="Equation.DSMT4">
                  <p:embed/>
                </p:oleObj>
              </mc:Choice>
              <mc:Fallback>
                <p:oleObj name="Equation" r:id="rId23" imgW="279360" imgH="203040" progId="Equation.DSMT4">
                  <p:embed/>
                  <p:pic>
                    <p:nvPicPr>
                      <p:cNvPr id="0" name=""/>
                      <p:cNvPicPr/>
                      <p:nvPr/>
                    </p:nvPicPr>
                    <p:blipFill>
                      <a:blip r:embed="rId24"/>
                      <a:stretch>
                        <a:fillRect/>
                      </a:stretch>
                    </p:blipFill>
                    <p:spPr>
                      <a:xfrm>
                        <a:off x="5709920" y="3322025"/>
                        <a:ext cx="279400" cy="203200"/>
                      </a:xfrm>
                      <a:prstGeom prst="rect">
                        <a:avLst/>
                      </a:prstGeom>
                    </p:spPr>
                  </p:pic>
                </p:oleObj>
              </mc:Fallback>
            </mc:AlternateContent>
          </a:graphicData>
        </a:graphic>
      </p:graphicFrame>
      <p:graphicFrame>
        <p:nvGraphicFramePr>
          <p:cNvPr id="41" name="对象 40">
            <a:extLst>
              <a:ext uri="{FF2B5EF4-FFF2-40B4-BE49-F238E27FC236}">
                <a16:creationId xmlns:a16="http://schemas.microsoft.com/office/drawing/2014/main" xmlns="" id="{2A0EF75E-3730-4BAC-A72B-94FF90C63AB4}"/>
              </a:ext>
            </a:extLst>
          </p:cNvPr>
          <p:cNvGraphicFramePr>
            <a:graphicFrameLocks noChangeAspect="1"/>
          </p:cNvGraphicFramePr>
          <p:nvPr>
            <p:extLst>
              <p:ext uri="{D42A27DB-BD31-4B8C-83A1-F6EECF244321}">
                <p14:modId xmlns:p14="http://schemas.microsoft.com/office/powerpoint/2010/main" val="971348708"/>
              </p:ext>
            </p:extLst>
          </p:nvPr>
        </p:nvGraphicFramePr>
        <p:xfrm>
          <a:off x="5739130" y="3704935"/>
          <a:ext cx="139700" cy="177800"/>
        </p:xfrm>
        <a:graphic>
          <a:graphicData uri="http://schemas.openxmlformats.org/presentationml/2006/ole">
            <mc:AlternateContent xmlns:mc="http://schemas.openxmlformats.org/markup-compatibility/2006">
              <mc:Choice xmlns:v="urn:schemas-microsoft-com:vml" Requires="v">
                <p:oleObj spid="_x0000_s12132" name="Equation" r:id="rId25" imgW="139680" imgH="177480" progId="Equation.DSMT4">
                  <p:embed/>
                </p:oleObj>
              </mc:Choice>
              <mc:Fallback>
                <p:oleObj name="Equation" r:id="rId25" imgW="139680" imgH="177480" progId="Equation.DSMT4">
                  <p:embed/>
                  <p:pic>
                    <p:nvPicPr>
                      <p:cNvPr id="0" name=""/>
                      <p:cNvPicPr/>
                      <p:nvPr/>
                    </p:nvPicPr>
                    <p:blipFill>
                      <a:blip r:embed="rId26"/>
                      <a:stretch>
                        <a:fillRect/>
                      </a:stretch>
                    </p:blipFill>
                    <p:spPr>
                      <a:xfrm>
                        <a:off x="5739130" y="3704935"/>
                        <a:ext cx="139700" cy="177800"/>
                      </a:xfrm>
                      <a:prstGeom prst="rect">
                        <a:avLst/>
                      </a:prstGeom>
                    </p:spPr>
                  </p:pic>
                </p:oleObj>
              </mc:Fallback>
            </mc:AlternateContent>
          </a:graphicData>
        </a:graphic>
      </p:graphicFrame>
      <p:graphicFrame>
        <p:nvGraphicFramePr>
          <p:cNvPr id="42" name="对象 41">
            <a:extLst>
              <a:ext uri="{FF2B5EF4-FFF2-40B4-BE49-F238E27FC236}">
                <a16:creationId xmlns:a16="http://schemas.microsoft.com/office/drawing/2014/main" xmlns="" id="{0BA2126C-47D0-4430-9482-5514C6E79177}"/>
              </a:ext>
            </a:extLst>
          </p:cNvPr>
          <p:cNvGraphicFramePr>
            <a:graphicFrameLocks noChangeAspect="1"/>
          </p:cNvGraphicFramePr>
          <p:nvPr>
            <p:extLst>
              <p:ext uri="{D42A27DB-BD31-4B8C-83A1-F6EECF244321}">
                <p14:modId xmlns:p14="http://schemas.microsoft.com/office/powerpoint/2010/main" val="3135886714"/>
              </p:ext>
            </p:extLst>
          </p:nvPr>
        </p:nvGraphicFramePr>
        <p:xfrm>
          <a:off x="5712460" y="4098925"/>
          <a:ext cx="279400" cy="203200"/>
        </p:xfrm>
        <a:graphic>
          <a:graphicData uri="http://schemas.openxmlformats.org/presentationml/2006/ole">
            <mc:AlternateContent xmlns:mc="http://schemas.openxmlformats.org/markup-compatibility/2006">
              <mc:Choice xmlns:v="urn:schemas-microsoft-com:vml" Requires="v">
                <p:oleObj spid="_x0000_s12133" name="Equation" r:id="rId27" imgW="279360" imgH="203040" progId="Equation.DSMT4">
                  <p:embed/>
                </p:oleObj>
              </mc:Choice>
              <mc:Fallback>
                <p:oleObj name="Equation" r:id="rId27" imgW="279360" imgH="203040" progId="Equation.DSMT4">
                  <p:embed/>
                  <p:pic>
                    <p:nvPicPr>
                      <p:cNvPr id="0" name=""/>
                      <p:cNvPicPr/>
                      <p:nvPr/>
                    </p:nvPicPr>
                    <p:blipFill>
                      <a:blip r:embed="rId28"/>
                      <a:stretch>
                        <a:fillRect/>
                      </a:stretch>
                    </p:blipFill>
                    <p:spPr>
                      <a:xfrm>
                        <a:off x="5712460" y="4098925"/>
                        <a:ext cx="279400" cy="203200"/>
                      </a:xfrm>
                      <a:prstGeom prst="rect">
                        <a:avLst/>
                      </a:prstGeom>
                    </p:spPr>
                  </p:pic>
                </p:oleObj>
              </mc:Fallback>
            </mc:AlternateContent>
          </a:graphicData>
        </a:graphic>
      </p:graphicFrame>
    </p:spTree>
    <p:extLst>
      <p:ext uri="{BB962C8B-B14F-4D97-AF65-F5344CB8AC3E}">
        <p14:creationId xmlns:p14="http://schemas.microsoft.com/office/powerpoint/2010/main" val="388371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14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3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fill="hold"/>
                                        <p:tgtEl>
                                          <p:spTgt spid="23"/>
                                        </p:tgtEl>
                                        <p:attrNameLst>
                                          <p:attrName>ppt_x</p:attrName>
                                        </p:attrNameLst>
                                      </p:cBhvr>
                                      <p:tavLst>
                                        <p:tav tm="0">
                                          <p:val>
                                            <p:strVal val="#ppt_x"/>
                                          </p:val>
                                        </p:tav>
                                        <p:tav tm="100000">
                                          <p:val>
                                            <p:strVal val="#ppt_x"/>
                                          </p:val>
                                        </p:tav>
                                      </p:tavLst>
                                    </p:anim>
                                    <p:anim calcmode="lin" valueType="num">
                                      <p:cBhvr additive="base">
                                        <p:cTn id="27" dur="500" fill="hold"/>
                                        <p:tgtEl>
                                          <p:spTgt spid="23"/>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ppt_x"/>
                                          </p:val>
                                        </p:tav>
                                        <p:tav tm="100000">
                                          <p:val>
                                            <p:strVal val="#ppt_x"/>
                                          </p:val>
                                        </p:tav>
                                      </p:tavLst>
                                    </p:anim>
                                    <p:anim calcmode="lin" valueType="num">
                                      <p:cBhvr additive="base">
                                        <p:cTn id="31" dur="500" fill="hold"/>
                                        <p:tgtEl>
                                          <p:spTgt spid="2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fill="hold"/>
                                        <p:tgtEl>
                                          <p:spTgt spid="26"/>
                                        </p:tgtEl>
                                        <p:attrNameLst>
                                          <p:attrName>ppt_x</p:attrName>
                                        </p:attrNameLst>
                                      </p:cBhvr>
                                      <p:tavLst>
                                        <p:tav tm="0">
                                          <p:val>
                                            <p:strVal val="#ppt_x"/>
                                          </p:val>
                                        </p:tav>
                                        <p:tav tm="100000">
                                          <p:val>
                                            <p:strVal val="#ppt_x"/>
                                          </p:val>
                                        </p:tav>
                                      </p:tavLst>
                                    </p:anim>
                                    <p:anim calcmode="lin" valueType="num">
                                      <p:cBhvr additive="base">
                                        <p:cTn id="35" dur="500" fill="hold"/>
                                        <p:tgtEl>
                                          <p:spTgt spid="26"/>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500" fill="hold"/>
                                        <p:tgtEl>
                                          <p:spTgt spid="28"/>
                                        </p:tgtEl>
                                        <p:attrNameLst>
                                          <p:attrName>ppt_x</p:attrName>
                                        </p:attrNameLst>
                                      </p:cBhvr>
                                      <p:tavLst>
                                        <p:tav tm="0">
                                          <p:val>
                                            <p:strVal val="#ppt_x"/>
                                          </p:val>
                                        </p:tav>
                                        <p:tav tm="100000">
                                          <p:val>
                                            <p:strVal val="#ppt_x"/>
                                          </p:val>
                                        </p:tav>
                                      </p:tavLst>
                                    </p:anim>
                                    <p:anim calcmode="lin" valueType="num">
                                      <p:cBhvr additive="base">
                                        <p:cTn id="39" dur="500" fill="hold"/>
                                        <p:tgtEl>
                                          <p:spTgt spid="28"/>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fill="hold"/>
                                        <p:tgtEl>
                                          <p:spTgt spid="29"/>
                                        </p:tgtEl>
                                        <p:attrNameLst>
                                          <p:attrName>ppt_x</p:attrName>
                                        </p:attrNameLst>
                                      </p:cBhvr>
                                      <p:tavLst>
                                        <p:tav tm="0">
                                          <p:val>
                                            <p:strVal val="#ppt_x"/>
                                          </p:val>
                                        </p:tav>
                                        <p:tav tm="100000">
                                          <p:val>
                                            <p:strVal val="#ppt_x"/>
                                          </p:val>
                                        </p:tav>
                                      </p:tavLst>
                                    </p:anim>
                                    <p:anim calcmode="lin" valueType="num">
                                      <p:cBhvr additive="base">
                                        <p:cTn id="43" dur="500" fill="hold"/>
                                        <p:tgtEl>
                                          <p:spTgt spid="29"/>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fill="hold"/>
                                        <p:tgtEl>
                                          <p:spTgt spid="31"/>
                                        </p:tgtEl>
                                        <p:attrNameLst>
                                          <p:attrName>ppt_x</p:attrName>
                                        </p:attrNameLst>
                                      </p:cBhvr>
                                      <p:tavLst>
                                        <p:tav tm="0">
                                          <p:val>
                                            <p:strVal val="#ppt_x"/>
                                          </p:val>
                                        </p:tav>
                                        <p:tav tm="100000">
                                          <p:val>
                                            <p:strVal val="#ppt_x"/>
                                          </p:val>
                                        </p:tav>
                                      </p:tavLst>
                                    </p:anim>
                                    <p:anim calcmode="lin" valueType="num">
                                      <p:cBhvr additive="base">
                                        <p:cTn id="47" dur="500" fill="hold"/>
                                        <p:tgtEl>
                                          <p:spTgt spid="31"/>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additive="base">
                                        <p:cTn id="50" dur="500" fill="hold"/>
                                        <p:tgtEl>
                                          <p:spTgt spid="32"/>
                                        </p:tgtEl>
                                        <p:attrNameLst>
                                          <p:attrName>ppt_x</p:attrName>
                                        </p:attrNameLst>
                                      </p:cBhvr>
                                      <p:tavLst>
                                        <p:tav tm="0">
                                          <p:val>
                                            <p:strVal val="#ppt_x"/>
                                          </p:val>
                                        </p:tav>
                                        <p:tav tm="100000">
                                          <p:val>
                                            <p:strVal val="#ppt_x"/>
                                          </p:val>
                                        </p:tav>
                                      </p:tavLst>
                                    </p:anim>
                                    <p:anim calcmode="lin" valueType="num">
                                      <p:cBhvr additive="base">
                                        <p:cTn id="51" dur="500" fill="hold"/>
                                        <p:tgtEl>
                                          <p:spTgt spid="32"/>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additive="base">
                                        <p:cTn id="54" dur="500" fill="hold"/>
                                        <p:tgtEl>
                                          <p:spTgt spid="36"/>
                                        </p:tgtEl>
                                        <p:attrNameLst>
                                          <p:attrName>ppt_x</p:attrName>
                                        </p:attrNameLst>
                                      </p:cBhvr>
                                      <p:tavLst>
                                        <p:tav tm="0">
                                          <p:val>
                                            <p:strVal val="#ppt_x"/>
                                          </p:val>
                                        </p:tav>
                                        <p:tav tm="100000">
                                          <p:val>
                                            <p:strVal val="#ppt_x"/>
                                          </p:val>
                                        </p:tav>
                                      </p:tavLst>
                                    </p:anim>
                                    <p:anim calcmode="lin" valueType="num">
                                      <p:cBhvr additive="base">
                                        <p:cTn id="55" dur="500" fill="hold"/>
                                        <p:tgtEl>
                                          <p:spTgt spid="36"/>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ppt_x"/>
                                          </p:val>
                                        </p:tav>
                                        <p:tav tm="100000">
                                          <p:val>
                                            <p:strVal val="#ppt_x"/>
                                          </p:val>
                                        </p:tav>
                                      </p:tavLst>
                                    </p:anim>
                                    <p:anim calcmode="lin" valueType="num">
                                      <p:cBhvr additive="base">
                                        <p:cTn id="59" dur="500" fill="hold"/>
                                        <p:tgtEl>
                                          <p:spTgt spid="37"/>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additive="base">
                                        <p:cTn id="62" dur="500" fill="hold"/>
                                        <p:tgtEl>
                                          <p:spTgt spid="38"/>
                                        </p:tgtEl>
                                        <p:attrNameLst>
                                          <p:attrName>ppt_x</p:attrName>
                                        </p:attrNameLst>
                                      </p:cBhvr>
                                      <p:tavLst>
                                        <p:tav tm="0">
                                          <p:val>
                                            <p:strVal val="#ppt_x"/>
                                          </p:val>
                                        </p:tav>
                                        <p:tav tm="100000">
                                          <p:val>
                                            <p:strVal val="#ppt_x"/>
                                          </p:val>
                                        </p:tav>
                                      </p:tavLst>
                                    </p:anim>
                                    <p:anim calcmode="lin" valueType="num">
                                      <p:cBhvr additive="base">
                                        <p:cTn id="63" dur="500" fill="hold"/>
                                        <p:tgtEl>
                                          <p:spTgt spid="38"/>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additive="base">
                                        <p:cTn id="66" dur="500" fill="hold"/>
                                        <p:tgtEl>
                                          <p:spTgt spid="39"/>
                                        </p:tgtEl>
                                        <p:attrNameLst>
                                          <p:attrName>ppt_x</p:attrName>
                                        </p:attrNameLst>
                                      </p:cBhvr>
                                      <p:tavLst>
                                        <p:tav tm="0">
                                          <p:val>
                                            <p:strVal val="#ppt_x"/>
                                          </p:val>
                                        </p:tav>
                                        <p:tav tm="100000">
                                          <p:val>
                                            <p:strVal val="#ppt_x"/>
                                          </p:val>
                                        </p:tav>
                                      </p:tavLst>
                                    </p:anim>
                                    <p:anim calcmode="lin" valueType="num">
                                      <p:cBhvr additive="base">
                                        <p:cTn id="67" dur="500" fill="hold"/>
                                        <p:tgtEl>
                                          <p:spTgt spid="39"/>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41"/>
                                        </p:tgtEl>
                                        <p:attrNameLst>
                                          <p:attrName>style.visibility</p:attrName>
                                        </p:attrNameLst>
                                      </p:cBhvr>
                                      <p:to>
                                        <p:strVal val="visible"/>
                                      </p:to>
                                    </p:set>
                                    <p:anim calcmode="lin" valueType="num">
                                      <p:cBhvr additive="base">
                                        <p:cTn id="70" dur="500" fill="hold"/>
                                        <p:tgtEl>
                                          <p:spTgt spid="41"/>
                                        </p:tgtEl>
                                        <p:attrNameLst>
                                          <p:attrName>ppt_x</p:attrName>
                                        </p:attrNameLst>
                                      </p:cBhvr>
                                      <p:tavLst>
                                        <p:tav tm="0">
                                          <p:val>
                                            <p:strVal val="#ppt_x"/>
                                          </p:val>
                                        </p:tav>
                                        <p:tav tm="100000">
                                          <p:val>
                                            <p:strVal val="#ppt_x"/>
                                          </p:val>
                                        </p:tav>
                                      </p:tavLst>
                                    </p:anim>
                                    <p:anim calcmode="lin" valueType="num">
                                      <p:cBhvr additive="base">
                                        <p:cTn id="71" dur="500" fill="hold"/>
                                        <p:tgtEl>
                                          <p:spTgt spid="41"/>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42"/>
                                        </p:tgtEl>
                                        <p:attrNameLst>
                                          <p:attrName>style.visibility</p:attrName>
                                        </p:attrNameLst>
                                      </p:cBhvr>
                                      <p:to>
                                        <p:strVal val="visible"/>
                                      </p:to>
                                    </p:set>
                                    <p:anim calcmode="lin" valueType="num">
                                      <p:cBhvr additive="base">
                                        <p:cTn id="74" dur="500" fill="hold"/>
                                        <p:tgtEl>
                                          <p:spTgt spid="42"/>
                                        </p:tgtEl>
                                        <p:attrNameLst>
                                          <p:attrName>ppt_x</p:attrName>
                                        </p:attrNameLst>
                                      </p:cBhvr>
                                      <p:tavLst>
                                        <p:tav tm="0">
                                          <p:val>
                                            <p:strVal val="#ppt_x"/>
                                          </p:val>
                                        </p:tav>
                                        <p:tav tm="100000">
                                          <p:val>
                                            <p:strVal val="#ppt_x"/>
                                          </p:val>
                                        </p:tav>
                                      </p:tavLst>
                                    </p:anim>
                                    <p:anim calcmode="lin" valueType="num">
                                      <p:cBhvr additive="base">
                                        <p:cTn id="7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4B1A573-B2C0-4E7B-A597-F38B37215371}"/>
              </a:ext>
            </a:extLst>
          </p:cNvPr>
          <p:cNvSpPr txBox="1"/>
          <p:nvPr/>
        </p:nvSpPr>
        <p:spPr>
          <a:xfrm>
            <a:off x="672943" y="311168"/>
            <a:ext cx="4202206" cy="346249"/>
          </a:xfrm>
          <a:prstGeom prst="rect">
            <a:avLst/>
          </a:prstGeom>
          <a:noFill/>
        </p:spPr>
        <p:txBody>
          <a:bodyPr wrap="square" lIns="68580" tIns="34290" rIns="68580" bIns="34290" rtlCol="0">
            <a:spAutoFit/>
          </a:bodyPr>
          <a:lstStyle/>
          <a:p>
            <a:r>
              <a:rPr lang="zh-CN" altLang="en-US" sz="1800" b="1" dirty="0">
                <a:solidFill>
                  <a:srgbClr val="1B4367"/>
                </a:solidFill>
                <a:cs typeface="+mn-ea"/>
                <a:sym typeface="+mn-lt"/>
              </a:rPr>
              <a:t>基于</a:t>
            </a:r>
            <a:r>
              <a:rPr lang="en-US" altLang="zh-CN" sz="1800" b="1" dirty="0">
                <a:solidFill>
                  <a:srgbClr val="1B4367"/>
                </a:solidFill>
                <a:cs typeface="+mn-ea"/>
                <a:sym typeface="+mn-lt"/>
              </a:rPr>
              <a:t>Hessian</a:t>
            </a:r>
            <a:r>
              <a:rPr lang="zh-CN" altLang="en-US" sz="1800" b="1" dirty="0">
                <a:solidFill>
                  <a:srgbClr val="1B4367"/>
                </a:solidFill>
                <a:cs typeface="+mn-ea"/>
                <a:sym typeface="+mn-lt"/>
              </a:rPr>
              <a:t>矩阵的主成分分析方法</a:t>
            </a:r>
          </a:p>
        </p:txBody>
      </p:sp>
      <p:cxnSp>
        <p:nvCxnSpPr>
          <p:cNvPr id="5" name="直接连接符 4">
            <a:extLst>
              <a:ext uri="{FF2B5EF4-FFF2-40B4-BE49-F238E27FC236}">
                <a16:creationId xmlns:a16="http://schemas.microsoft.com/office/drawing/2014/main" xmlns="" id="{4D627EF9-70D8-4074-8C0E-26C290571BF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FBC3DE20-D888-4820-B7D1-07A50A67A2C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4290" y="134471"/>
            <a:ext cx="2636520" cy="647700"/>
          </a:xfrm>
          <a:prstGeom prst="rect">
            <a:avLst/>
          </a:prstGeom>
          <a:noFill/>
          <a:ln>
            <a:noFill/>
          </a:ln>
        </p:spPr>
      </p:pic>
      <p:pic>
        <p:nvPicPr>
          <p:cNvPr id="8" name="图片 7">
            <a:extLst>
              <a:ext uri="{FF2B5EF4-FFF2-40B4-BE49-F238E27FC236}">
                <a16:creationId xmlns:a16="http://schemas.microsoft.com/office/drawing/2014/main" xmlns="" id="{7BD2B618-2316-4DBA-8B44-513EB5863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66" y="767906"/>
            <a:ext cx="3511549" cy="2633661"/>
          </a:xfrm>
          <a:prstGeom prst="rect">
            <a:avLst/>
          </a:prstGeom>
        </p:spPr>
      </p:pic>
      <p:pic>
        <p:nvPicPr>
          <p:cNvPr id="10" name="图片 9">
            <a:extLst>
              <a:ext uri="{FF2B5EF4-FFF2-40B4-BE49-F238E27FC236}">
                <a16:creationId xmlns:a16="http://schemas.microsoft.com/office/drawing/2014/main" xmlns="" id="{1E34015D-5E7F-40B2-ADC7-33A20C9171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782170"/>
            <a:ext cx="3511549" cy="2633662"/>
          </a:xfrm>
          <a:prstGeom prst="rect">
            <a:avLst/>
          </a:prstGeom>
        </p:spPr>
      </p:pic>
      <p:sp>
        <p:nvSpPr>
          <p:cNvPr id="11" name="文本框 10">
            <a:extLst>
              <a:ext uri="{FF2B5EF4-FFF2-40B4-BE49-F238E27FC236}">
                <a16:creationId xmlns:a16="http://schemas.microsoft.com/office/drawing/2014/main" xmlns="" id="{4D94A255-8A0E-4C8D-AB27-9E8E07D0FA8F}"/>
              </a:ext>
            </a:extLst>
          </p:cNvPr>
          <p:cNvSpPr txBox="1"/>
          <p:nvPr/>
        </p:nvSpPr>
        <p:spPr>
          <a:xfrm>
            <a:off x="1146690" y="3439143"/>
            <a:ext cx="2632830" cy="523220"/>
          </a:xfrm>
          <a:prstGeom prst="rect">
            <a:avLst/>
          </a:prstGeom>
          <a:noFill/>
        </p:spPr>
        <p:txBody>
          <a:bodyPr wrap="squar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USPS</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手写数字数据库：</a:t>
            </a:r>
            <a:r>
              <a:rPr lang="en-US" altLang="zh-CN" dirty="0">
                <a:latin typeface="Times New Roman" panose="02020603050405020304" pitchFamily="18" charset="0"/>
                <a:ea typeface="宋体" panose="02010600030101010101" pitchFamily="2" charset="-122"/>
                <a:cs typeface="Times New Roman" panose="02020603050405020304" pitchFamily="18" charset="0"/>
              </a:rPr>
              <a:t>9298</a:t>
            </a:r>
            <a:r>
              <a:rPr lang="zh-CN" altLang="en-US" dirty="0">
                <a:latin typeface="Times New Roman" panose="02020603050405020304" pitchFamily="18" charset="0"/>
                <a:ea typeface="宋体" panose="02010600030101010101" pitchFamily="2" charset="-122"/>
                <a:cs typeface="Times New Roman" panose="02020603050405020304" pitchFamily="18" charset="0"/>
              </a:rPr>
              <a:t>张图片，  每张大小为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16</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16</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xmlns="" id="{2A5263A3-842C-4CAA-9F5F-1F6D23663E7A}"/>
              </a:ext>
            </a:extLst>
          </p:cNvPr>
          <p:cNvSpPr txBox="1"/>
          <p:nvPr/>
        </p:nvSpPr>
        <p:spPr>
          <a:xfrm>
            <a:off x="5697197" y="3439594"/>
            <a:ext cx="2508272" cy="523220"/>
          </a:xfrm>
          <a:prstGeom prst="rect">
            <a:avLst/>
          </a:prstGeom>
          <a:noFill/>
        </p:spPr>
        <p:txBody>
          <a:bodyPr wrap="squar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YALE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人脸数据库：</a:t>
            </a:r>
            <a:r>
              <a:rPr lang="en-US" altLang="zh-CN" dirty="0">
                <a:latin typeface="Times New Roman" panose="02020603050405020304" pitchFamily="18" charset="0"/>
                <a:ea typeface="宋体" panose="02010600030101010101" pitchFamily="2" charset="-122"/>
                <a:cs typeface="Times New Roman" panose="02020603050405020304" pitchFamily="18" charset="0"/>
              </a:rPr>
              <a:t>15</a:t>
            </a:r>
            <a:r>
              <a:rPr lang="zh-CN" altLang="en-US" dirty="0">
                <a:latin typeface="Times New Roman" panose="02020603050405020304" pitchFamily="18" charset="0"/>
                <a:ea typeface="宋体" panose="02010600030101010101" pitchFamily="2" charset="-122"/>
                <a:cs typeface="Times New Roman" panose="02020603050405020304" pitchFamily="18" charset="0"/>
              </a:rPr>
              <a:t>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张图片，  每张大小为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32</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32</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xmlns="" id="{81649D03-635E-405A-9275-D83454E47962}"/>
              </a:ext>
            </a:extLst>
          </p:cNvPr>
          <p:cNvSpPr txBox="1"/>
          <p:nvPr/>
        </p:nvSpPr>
        <p:spPr>
          <a:xfrm>
            <a:off x="1595009" y="4251935"/>
            <a:ext cx="5953982" cy="738664"/>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每种数据库共设置四种状态：无缺失、缺失</a:t>
            </a:r>
            <a:r>
              <a:rPr lang="en-US" altLang="zh-CN" dirty="0">
                <a:latin typeface="Times New Roman" panose="02020603050405020304" pitchFamily="18" charset="0"/>
                <a:ea typeface="宋体" panose="02010600030101010101" pitchFamily="2" charset="-122"/>
                <a:cs typeface="Times New Roman" panose="02020603050405020304" pitchFamily="18" charset="0"/>
              </a:rPr>
              <a:t>15%</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、缺失</a:t>
            </a:r>
            <a:r>
              <a:rPr lang="en-US" altLang="zh-CN" dirty="0">
                <a:latin typeface="Times New Roman" panose="02020603050405020304" pitchFamily="18" charset="0"/>
                <a:ea typeface="宋体" panose="02010600030101010101" pitchFamily="2" charset="-122"/>
                <a:cs typeface="Times New Roman" panose="02020603050405020304" pitchFamily="18" charset="0"/>
              </a:rPr>
              <a:t>35%</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、缺失</a:t>
            </a:r>
            <a:r>
              <a:rPr lang="en-US" altLang="zh-CN"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缺失状态下进行五组随机缺失实验，每组实验进行</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100</a:t>
            </a:r>
            <a:r>
              <a:rPr lang="zh-CN" altLang="en-US" dirty="0">
                <a:latin typeface="Times New Roman" panose="02020603050405020304" pitchFamily="18" charset="0"/>
                <a:ea typeface="宋体" panose="02010600030101010101" pitchFamily="2" charset="-122"/>
                <a:cs typeface="Times New Roman" panose="02020603050405020304" pitchFamily="18" charset="0"/>
              </a:rPr>
              <a:t>次</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dirty="0">
                <a:latin typeface="Times New Roman" panose="02020603050405020304" pitchFamily="18" charset="0"/>
                <a:ea typeface="宋体" panose="02010600030101010101" pitchFamily="2" charset="-122"/>
                <a:cs typeface="Times New Roman" panose="02020603050405020304" pitchFamily="18" charset="0"/>
              </a:rPr>
              <a:t>均值聚类，取最小值，通过生成的标签信息统计聚类的误差</a:t>
            </a:r>
          </a:p>
        </p:txBody>
      </p:sp>
    </p:spTree>
    <p:extLst>
      <p:ext uri="{BB962C8B-B14F-4D97-AF65-F5344CB8AC3E}">
        <p14:creationId xmlns:p14="http://schemas.microsoft.com/office/powerpoint/2010/main" val="367825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14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3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4B1A573-B2C0-4E7B-A597-F38B37215371}"/>
              </a:ext>
            </a:extLst>
          </p:cNvPr>
          <p:cNvSpPr txBox="1"/>
          <p:nvPr/>
        </p:nvSpPr>
        <p:spPr>
          <a:xfrm>
            <a:off x="672943" y="311168"/>
            <a:ext cx="4202206" cy="346249"/>
          </a:xfrm>
          <a:prstGeom prst="rect">
            <a:avLst/>
          </a:prstGeom>
          <a:noFill/>
        </p:spPr>
        <p:txBody>
          <a:bodyPr wrap="square" lIns="68580" tIns="34290" rIns="68580" bIns="34290" rtlCol="0">
            <a:spAutoFit/>
          </a:bodyPr>
          <a:lstStyle/>
          <a:p>
            <a:r>
              <a:rPr lang="zh-CN" altLang="en-US" sz="1800" b="1" dirty="0">
                <a:solidFill>
                  <a:srgbClr val="1B4367"/>
                </a:solidFill>
                <a:cs typeface="+mn-ea"/>
                <a:sym typeface="+mn-lt"/>
              </a:rPr>
              <a:t>基于</a:t>
            </a:r>
            <a:r>
              <a:rPr lang="en-US" altLang="zh-CN" sz="1800" b="1" dirty="0">
                <a:solidFill>
                  <a:srgbClr val="1B4367"/>
                </a:solidFill>
                <a:cs typeface="+mn-ea"/>
                <a:sym typeface="+mn-lt"/>
              </a:rPr>
              <a:t>Hessian</a:t>
            </a:r>
            <a:r>
              <a:rPr lang="zh-CN" altLang="en-US" sz="1800" b="1" dirty="0">
                <a:solidFill>
                  <a:srgbClr val="1B4367"/>
                </a:solidFill>
                <a:cs typeface="+mn-ea"/>
                <a:sym typeface="+mn-lt"/>
              </a:rPr>
              <a:t>矩阵的主成分分析方法</a:t>
            </a:r>
          </a:p>
        </p:txBody>
      </p:sp>
      <p:cxnSp>
        <p:nvCxnSpPr>
          <p:cNvPr id="5" name="直接连接符 4">
            <a:extLst>
              <a:ext uri="{FF2B5EF4-FFF2-40B4-BE49-F238E27FC236}">
                <a16:creationId xmlns:a16="http://schemas.microsoft.com/office/drawing/2014/main" xmlns="" id="{4D627EF9-70D8-4074-8C0E-26C290571BF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FBC3DE20-D888-4820-B7D1-07A50A67A2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4290" y="134471"/>
            <a:ext cx="2636520" cy="647700"/>
          </a:xfrm>
          <a:prstGeom prst="rect">
            <a:avLst/>
          </a:prstGeom>
          <a:noFill/>
          <a:ln>
            <a:noFill/>
          </a:ln>
        </p:spPr>
      </p:pic>
      <p:graphicFrame>
        <p:nvGraphicFramePr>
          <p:cNvPr id="7" name="图表 6">
            <a:extLst>
              <a:ext uri="{FF2B5EF4-FFF2-40B4-BE49-F238E27FC236}">
                <a16:creationId xmlns:a16="http://schemas.microsoft.com/office/drawing/2014/main" xmlns="" id="{1E6FC65A-3222-4594-BCC7-A7AA77C854AB}"/>
              </a:ext>
            </a:extLst>
          </p:cNvPr>
          <p:cNvGraphicFramePr>
            <a:graphicFrameLocks/>
          </p:cNvGraphicFramePr>
          <p:nvPr>
            <p:extLst>
              <p:ext uri="{D42A27DB-BD31-4B8C-83A1-F6EECF244321}">
                <p14:modId xmlns:p14="http://schemas.microsoft.com/office/powerpoint/2010/main" val="1864811554"/>
              </p:ext>
            </p:extLst>
          </p:nvPr>
        </p:nvGraphicFramePr>
        <p:xfrm>
          <a:off x="1003599" y="543858"/>
          <a:ext cx="1547866" cy="211998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a:extLst>
              <a:ext uri="{FF2B5EF4-FFF2-40B4-BE49-F238E27FC236}">
                <a16:creationId xmlns:a16="http://schemas.microsoft.com/office/drawing/2014/main" xmlns="" id="{0AA00074-F17C-4EA9-B049-66FDF2A33DCD}"/>
              </a:ext>
            </a:extLst>
          </p:cNvPr>
          <p:cNvGraphicFramePr>
            <a:graphicFrameLocks/>
          </p:cNvGraphicFramePr>
          <p:nvPr>
            <p:extLst>
              <p:ext uri="{D42A27DB-BD31-4B8C-83A1-F6EECF244321}">
                <p14:modId xmlns:p14="http://schemas.microsoft.com/office/powerpoint/2010/main" val="1196878512"/>
              </p:ext>
            </p:extLst>
          </p:nvPr>
        </p:nvGraphicFramePr>
        <p:xfrm>
          <a:off x="2849712" y="657416"/>
          <a:ext cx="1547866" cy="196832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图表 8">
            <a:extLst>
              <a:ext uri="{FF2B5EF4-FFF2-40B4-BE49-F238E27FC236}">
                <a16:creationId xmlns:a16="http://schemas.microsoft.com/office/drawing/2014/main" xmlns="" id="{EB1CA8F0-03E9-4625-A833-A95A935D2119}"/>
              </a:ext>
            </a:extLst>
          </p:cNvPr>
          <p:cNvGraphicFramePr>
            <a:graphicFrameLocks/>
          </p:cNvGraphicFramePr>
          <p:nvPr>
            <p:extLst>
              <p:ext uri="{D42A27DB-BD31-4B8C-83A1-F6EECF244321}">
                <p14:modId xmlns:p14="http://schemas.microsoft.com/office/powerpoint/2010/main" val="3723803536"/>
              </p:ext>
            </p:extLst>
          </p:nvPr>
        </p:nvGraphicFramePr>
        <p:xfrm>
          <a:off x="4572000" y="593536"/>
          <a:ext cx="1606812" cy="207835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图表 9">
            <a:extLst>
              <a:ext uri="{FF2B5EF4-FFF2-40B4-BE49-F238E27FC236}">
                <a16:creationId xmlns:a16="http://schemas.microsoft.com/office/drawing/2014/main" xmlns="" id="{B42F1EB6-4D9A-47D2-8F7A-B340ABF60FB2}"/>
              </a:ext>
            </a:extLst>
          </p:cNvPr>
          <p:cNvGraphicFramePr>
            <a:graphicFrameLocks/>
          </p:cNvGraphicFramePr>
          <p:nvPr>
            <p:extLst>
              <p:ext uri="{D42A27DB-BD31-4B8C-83A1-F6EECF244321}">
                <p14:modId xmlns:p14="http://schemas.microsoft.com/office/powerpoint/2010/main" val="3565054700"/>
              </p:ext>
            </p:extLst>
          </p:nvPr>
        </p:nvGraphicFramePr>
        <p:xfrm>
          <a:off x="6484620" y="577683"/>
          <a:ext cx="1606812" cy="204806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图表 10">
            <a:extLst>
              <a:ext uri="{FF2B5EF4-FFF2-40B4-BE49-F238E27FC236}">
                <a16:creationId xmlns:a16="http://schemas.microsoft.com/office/drawing/2014/main" xmlns="" id="{2CE1E943-0094-4E91-A18F-23574B836254}"/>
              </a:ext>
            </a:extLst>
          </p:cNvPr>
          <p:cNvGraphicFramePr>
            <a:graphicFrameLocks/>
          </p:cNvGraphicFramePr>
          <p:nvPr>
            <p:extLst>
              <p:ext uri="{D42A27DB-BD31-4B8C-83A1-F6EECF244321}">
                <p14:modId xmlns:p14="http://schemas.microsoft.com/office/powerpoint/2010/main" val="1334171362"/>
              </p:ext>
            </p:extLst>
          </p:nvPr>
        </p:nvGraphicFramePr>
        <p:xfrm>
          <a:off x="971270" y="2847649"/>
          <a:ext cx="1802776" cy="207835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图表 11">
            <a:extLst>
              <a:ext uri="{FF2B5EF4-FFF2-40B4-BE49-F238E27FC236}">
                <a16:creationId xmlns:a16="http://schemas.microsoft.com/office/drawing/2014/main" xmlns="" id="{E15D8FA1-FE3B-4EDD-BB8B-26DA5B52DA50}"/>
              </a:ext>
            </a:extLst>
          </p:cNvPr>
          <p:cNvGraphicFramePr>
            <a:graphicFrameLocks/>
          </p:cNvGraphicFramePr>
          <p:nvPr>
            <p:extLst>
              <p:ext uri="{D42A27DB-BD31-4B8C-83A1-F6EECF244321}">
                <p14:modId xmlns:p14="http://schemas.microsoft.com/office/powerpoint/2010/main" val="140268762"/>
              </p:ext>
            </p:extLst>
          </p:nvPr>
        </p:nvGraphicFramePr>
        <p:xfrm>
          <a:off x="2774046" y="2886701"/>
          <a:ext cx="1797954" cy="200025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3" name="图表 12">
            <a:extLst>
              <a:ext uri="{FF2B5EF4-FFF2-40B4-BE49-F238E27FC236}">
                <a16:creationId xmlns:a16="http://schemas.microsoft.com/office/drawing/2014/main" xmlns="" id="{35B5CDAF-216C-4DB9-8F6B-29D1635B0137}"/>
              </a:ext>
            </a:extLst>
          </p:cNvPr>
          <p:cNvGraphicFramePr>
            <a:graphicFrameLocks/>
          </p:cNvGraphicFramePr>
          <p:nvPr>
            <p:extLst>
              <p:ext uri="{D42A27DB-BD31-4B8C-83A1-F6EECF244321}">
                <p14:modId xmlns:p14="http://schemas.microsoft.com/office/powerpoint/2010/main" val="1361099911"/>
              </p:ext>
            </p:extLst>
          </p:nvPr>
        </p:nvGraphicFramePr>
        <p:xfrm>
          <a:off x="4763144" y="2992418"/>
          <a:ext cx="1606812" cy="200025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4" name="图表 13">
            <a:extLst>
              <a:ext uri="{FF2B5EF4-FFF2-40B4-BE49-F238E27FC236}">
                <a16:creationId xmlns:a16="http://schemas.microsoft.com/office/drawing/2014/main" xmlns="" id="{3D9D5137-44BF-4DA6-BF2F-26E543BA6F0F}"/>
              </a:ext>
            </a:extLst>
          </p:cNvPr>
          <p:cNvGraphicFramePr>
            <a:graphicFrameLocks/>
          </p:cNvGraphicFramePr>
          <p:nvPr>
            <p:extLst>
              <p:ext uri="{D42A27DB-BD31-4B8C-83A1-F6EECF244321}">
                <p14:modId xmlns:p14="http://schemas.microsoft.com/office/powerpoint/2010/main" val="508471515"/>
              </p:ext>
            </p:extLst>
          </p:nvPr>
        </p:nvGraphicFramePr>
        <p:xfrm>
          <a:off x="6560734" y="2886701"/>
          <a:ext cx="1798320" cy="2178408"/>
        </p:xfrm>
        <a:graphic>
          <a:graphicData uri="http://schemas.openxmlformats.org/drawingml/2006/chart">
            <c:chart xmlns:c="http://schemas.openxmlformats.org/drawingml/2006/chart" xmlns:r="http://schemas.openxmlformats.org/officeDocument/2006/relationships" r:id="rId11"/>
          </a:graphicData>
        </a:graphic>
      </p:graphicFrame>
      <p:sp>
        <p:nvSpPr>
          <p:cNvPr id="2" name="文本框 1">
            <a:extLst>
              <a:ext uri="{FF2B5EF4-FFF2-40B4-BE49-F238E27FC236}">
                <a16:creationId xmlns:a16="http://schemas.microsoft.com/office/drawing/2014/main" xmlns="" id="{CD2CFCF1-A7EE-4293-9080-48B1AB9018EA}"/>
              </a:ext>
            </a:extLst>
          </p:cNvPr>
          <p:cNvSpPr txBox="1"/>
          <p:nvPr/>
        </p:nvSpPr>
        <p:spPr>
          <a:xfrm>
            <a:off x="230266" y="1515701"/>
            <a:ext cx="879830" cy="523220"/>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USPS</a:t>
            </a:r>
            <a:r>
              <a:rPr lang="zh-CN" altLang="en-US" dirty="0">
                <a:latin typeface="宋体" panose="02010600030101010101" pitchFamily="2" charset="-122"/>
                <a:ea typeface="宋体" panose="02010600030101010101" pitchFamily="2" charset="-122"/>
              </a:rPr>
              <a:t>数据库</a:t>
            </a:r>
          </a:p>
        </p:txBody>
      </p:sp>
      <p:sp>
        <p:nvSpPr>
          <p:cNvPr id="15" name="文本框 14">
            <a:extLst>
              <a:ext uri="{FF2B5EF4-FFF2-40B4-BE49-F238E27FC236}">
                <a16:creationId xmlns:a16="http://schemas.microsoft.com/office/drawing/2014/main" xmlns="" id="{565D08C1-E063-43B8-92FB-E4E9924D7918}"/>
              </a:ext>
            </a:extLst>
          </p:cNvPr>
          <p:cNvSpPr txBox="1"/>
          <p:nvPr/>
        </p:nvSpPr>
        <p:spPr>
          <a:xfrm>
            <a:off x="233028" y="3576148"/>
            <a:ext cx="879830" cy="523220"/>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YALE</a:t>
            </a:r>
            <a:r>
              <a:rPr lang="zh-CN" altLang="en-US" dirty="0">
                <a:latin typeface="宋体" panose="02010600030101010101" pitchFamily="2" charset="-122"/>
                <a:ea typeface="宋体" panose="02010600030101010101" pitchFamily="2" charset="-122"/>
              </a:rPr>
              <a:t>数据库</a:t>
            </a:r>
          </a:p>
        </p:txBody>
      </p:sp>
      <p:graphicFrame>
        <p:nvGraphicFramePr>
          <p:cNvPr id="17" name="图表 16">
            <a:extLst>
              <a:ext uri="{FF2B5EF4-FFF2-40B4-BE49-F238E27FC236}">
                <a16:creationId xmlns:a16="http://schemas.microsoft.com/office/drawing/2014/main" xmlns="" id="{33C4FC44-63A0-45DF-BFCE-AF046403CB90}"/>
              </a:ext>
            </a:extLst>
          </p:cNvPr>
          <p:cNvGraphicFramePr/>
          <p:nvPr>
            <p:extLst>
              <p:ext uri="{D42A27DB-BD31-4B8C-83A1-F6EECF244321}">
                <p14:modId xmlns:p14="http://schemas.microsoft.com/office/powerpoint/2010/main" val="3085423950"/>
              </p:ext>
            </p:extLst>
          </p:nvPr>
        </p:nvGraphicFramePr>
        <p:xfrm>
          <a:off x="1353581" y="4815977"/>
          <a:ext cx="4638884" cy="316231"/>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8" name="图表 17">
            <a:extLst>
              <a:ext uri="{FF2B5EF4-FFF2-40B4-BE49-F238E27FC236}">
                <a16:creationId xmlns:a16="http://schemas.microsoft.com/office/drawing/2014/main" xmlns="" id="{33C4FC44-63A0-45DF-BFCE-AF046403CB90}"/>
              </a:ext>
            </a:extLst>
          </p:cNvPr>
          <p:cNvGraphicFramePr/>
          <p:nvPr>
            <p:extLst>
              <p:ext uri="{D42A27DB-BD31-4B8C-83A1-F6EECF244321}">
                <p14:modId xmlns:p14="http://schemas.microsoft.com/office/powerpoint/2010/main" val="1287823636"/>
              </p:ext>
            </p:extLst>
          </p:nvPr>
        </p:nvGraphicFramePr>
        <p:xfrm>
          <a:off x="3055964" y="4815977"/>
          <a:ext cx="4638884" cy="27813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34531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14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3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ppt_x"/>
                                          </p:val>
                                        </p:tav>
                                        <p:tav tm="100000">
                                          <p:val>
                                            <p:strVal val="#ppt_x"/>
                                          </p:val>
                                        </p:tav>
                                      </p:tavLst>
                                    </p:anim>
                                    <p:anim calcmode="lin" valueType="num">
                                      <p:cBhvr additive="base">
                                        <p:cTn id="41" dur="500" fill="hold"/>
                                        <p:tgtEl>
                                          <p:spTgt spid="1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ppt_x"/>
                                          </p:val>
                                        </p:tav>
                                        <p:tav tm="100000">
                                          <p:val>
                                            <p:strVal val="#ppt_x"/>
                                          </p:val>
                                        </p:tav>
                                      </p:tavLst>
                                    </p:anim>
                                    <p:anim calcmode="lin" valueType="num">
                                      <p:cBhvr additive="base">
                                        <p:cTn id="4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ppt_x"/>
                                          </p:val>
                                        </p:tav>
                                        <p:tav tm="100000">
                                          <p:val>
                                            <p:strVal val="#ppt_x"/>
                                          </p:val>
                                        </p:tav>
                                      </p:tavLst>
                                    </p:anim>
                                    <p:anim calcmode="lin" valueType="num">
                                      <p:cBhvr additive="base">
                                        <p:cTn id="55" dur="500" fill="hold"/>
                                        <p:tgtEl>
                                          <p:spTgt spid="11"/>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ppt_x"/>
                                          </p:val>
                                        </p:tav>
                                        <p:tav tm="100000">
                                          <p:val>
                                            <p:strVal val="#ppt_x"/>
                                          </p:val>
                                        </p:tav>
                                      </p:tavLst>
                                    </p:anim>
                                    <p:anim calcmode="lin" valueType="num">
                                      <p:cBhvr additive="base">
                                        <p:cTn id="59" dur="500" fill="hold"/>
                                        <p:tgtEl>
                                          <p:spTgt spid="12"/>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ppt_x"/>
                                          </p:val>
                                        </p:tav>
                                        <p:tav tm="100000">
                                          <p:val>
                                            <p:strVal val="#ppt_x"/>
                                          </p:val>
                                        </p:tav>
                                      </p:tavLst>
                                    </p:anim>
                                    <p:anim calcmode="lin" valueType="num">
                                      <p:cBhvr additive="base">
                                        <p:cTn id="63" dur="500" fill="hold"/>
                                        <p:tgtEl>
                                          <p:spTgt spid="13"/>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additive="base">
                                        <p:cTn id="66" dur="500" fill="hold"/>
                                        <p:tgtEl>
                                          <p:spTgt spid="14"/>
                                        </p:tgtEl>
                                        <p:attrNameLst>
                                          <p:attrName>ppt_x</p:attrName>
                                        </p:attrNameLst>
                                      </p:cBhvr>
                                      <p:tavLst>
                                        <p:tav tm="0">
                                          <p:val>
                                            <p:strVal val="#ppt_x"/>
                                          </p:val>
                                        </p:tav>
                                        <p:tav tm="100000">
                                          <p:val>
                                            <p:strVal val="#ppt_x"/>
                                          </p:val>
                                        </p:tav>
                                      </p:tavLst>
                                    </p:anim>
                                    <p:anim calcmode="lin" valueType="num">
                                      <p:cBhvr additive="base">
                                        <p:cTn id="6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7" grpId="0">
        <p:bldAsOne/>
      </p:bldGraphic>
      <p:bldGraphic spid="8" grpId="0">
        <p:bldAsOne/>
      </p:bldGraphic>
      <p:bldGraphic spid="9" grpId="0">
        <p:bldAsOne/>
      </p:bldGraphic>
      <p:bldGraphic spid="10" grpId="0">
        <p:bldAsOne/>
      </p:bldGraphic>
      <p:bldGraphic spid="11" grpId="0">
        <p:bldAsOne/>
      </p:bldGraphic>
      <p:bldGraphic spid="12" grpId="0">
        <p:bldAsOne/>
      </p:bldGraphic>
      <p:bldGraphic spid="13" grpId="0">
        <p:bldAsOne/>
      </p:bldGraphic>
      <p:bldGraphic spid="14" grpId="0">
        <p:bldAsOne/>
      </p:bldGraphic>
      <p:bldP spid="2" grpId="0"/>
      <p:bldP spid="15" grpId="0"/>
      <p:bldGraphic spid="17" grpId="0">
        <p:bldAsOne/>
      </p:bldGraphic>
      <p:bldGraphic spid="18"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219496" y="1615807"/>
            <a:ext cx="4272439" cy="2100575"/>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a:t>
            </a:r>
          </a:p>
          <a:p>
            <a:pPr algn="ctr">
              <a:defRPr/>
            </a:pPr>
            <a:r>
              <a:rPr lang="en-US" altLang="zh-CN" sz="6600" b="1" dirty="0">
                <a:solidFill>
                  <a:srgbClr val="1B4367"/>
                </a:solidFill>
                <a:cs typeface="+mn-ea"/>
                <a:sym typeface="+mn-lt"/>
              </a:rPr>
              <a:t>YOU</a:t>
            </a:r>
          </a:p>
        </p:txBody>
      </p:sp>
      <p:pic>
        <p:nvPicPr>
          <p:cNvPr id="4" name="图片 3">
            <a:extLst>
              <a:ext uri="{FF2B5EF4-FFF2-40B4-BE49-F238E27FC236}">
                <a16:creationId xmlns:a16="http://schemas.microsoft.com/office/drawing/2014/main" xmlns="" id="{5B3E6E30-E81F-4095-84F9-B195D1E7EBE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2619" y="228600"/>
            <a:ext cx="2636520" cy="6477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4B1A573-B2C0-4E7B-A597-F38B37215371}"/>
              </a:ext>
            </a:extLst>
          </p:cNvPr>
          <p:cNvSpPr txBox="1"/>
          <p:nvPr/>
        </p:nvSpPr>
        <p:spPr>
          <a:xfrm>
            <a:off x="544606" y="348799"/>
            <a:ext cx="4202206" cy="346249"/>
          </a:xfrm>
          <a:prstGeom prst="rect">
            <a:avLst/>
          </a:prstGeom>
          <a:noFill/>
        </p:spPr>
        <p:txBody>
          <a:bodyPr wrap="square" lIns="68580" tIns="34290" rIns="68580" bIns="34290" rtlCol="0">
            <a:spAutoFit/>
          </a:bodyPr>
          <a:lstStyle/>
          <a:p>
            <a:r>
              <a:rPr lang="zh-CN" altLang="zh-CN" sz="1800" b="1" dirty="0">
                <a:solidFill>
                  <a:srgbClr val="1B4367"/>
                </a:solidFill>
                <a:cs typeface="+mn-ea"/>
              </a:rPr>
              <a:t>研究背景和意义</a:t>
            </a:r>
            <a:endParaRPr lang="zh-CN" altLang="en-US" sz="1800" b="1" dirty="0">
              <a:solidFill>
                <a:srgbClr val="1B4367"/>
              </a:solidFill>
              <a:cs typeface="+mn-ea"/>
              <a:sym typeface="+mn-lt"/>
            </a:endParaRPr>
          </a:p>
        </p:txBody>
      </p:sp>
      <p:cxnSp>
        <p:nvCxnSpPr>
          <p:cNvPr id="5" name="直接连接符 4">
            <a:extLst>
              <a:ext uri="{FF2B5EF4-FFF2-40B4-BE49-F238E27FC236}">
                <a16:creationId xmlns:a16="http://schemas.microsoft.com/office/drawing/2014/main" xmlns="" id="{4D627EF9-70D8-4074-8C0E-26C290571BF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FBC3DE20-D888-4820-B7D1-07A50A67A2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4290" y="134471"/>
            <a:ext cx="2636520" cy="647700"/>
          </a:xfrm>
          <a:prstGeom prst="rect">
            <a:avLst/>
          </a:prstGeom>
          <a:noFill/>
          <a:ln>
            <a:noFill/>
          </a:ln>
        </p:spPr>
      </p:pic>
      <p:sp>
        <p:nvSpPr>
          <p:cNvPr id="2" name="矩形 1">
            <a:extLst>
              <a:ext uri="{FF2B5EF4-FFF2-40B4-BE49-F238E27FC236}">
                <a16:creationId xmlns:a16="http://schemas.microsoft.com/office/drawing/2014/main" xmlns="" id="{DA4230AF-6447-40D4-81DA-9712B576B2D9}"/>
              </a:ext>
            </a:extLst>
          </p:cNvPr>
          <p:cNvSpPr/>
          <p:nvPr/>
        </p:nvSpPr>
        <p:spPr>
          <a:xfrm>
            <a:off x="1269082" y="1073487"/>
            <a:ext cx="6343468" cy="2996526"/>
          </a:xfrm>
          <a:prstGeom prst="rect">
            <a:avLst/>
          </a:prstGeom>
        </p:spPr>
        <p:txBody>
          <a:bodyPr wrap="square">
            <a:spAutoFit/>
          </a:bodyPr>
          <a:lstStyle/>
          <a:p>
            <a:pPr>
              <a:lnSpc>
                <a:spcPct val="150000"/>
              </a:lnSpc>
            </a:pPr>
            <a:r>
              <a:rPr lang="en-US" altLang="zh-CN" sz="1200"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随着信息时代的发展，样本数据的维度也越来越大，在计算处理的过程中所需要的时间也会增多。然而其中包含着许多冗余或者无用的信息，在处理的过程中，去除掉这些多余的信息，抓住主要信息，可以节省许多的运算并且可以使</a:t>
            </a:r>
            <a:r>
              <a:rPr lang="zh-CN" altLang="en-US" dirty="0">
                <a:latin typeface="宋体" panose="02010600030101010101" pitchFamily="2" charset="-122"/>
                <a:ea typeface="宋体" panose="02010600030101010101" pitchFamily="2" charset="-122"/>
              </a:rPr>
              <a:t>下级任务</a:t>
            </a:r>
            <a:r>
              <a:rPr lang="zh-CN" altLang="zh-CN" dirty="0">
                <a:latin typeface="宋体" panose="02010600030101010101" pitchFamily="2" charset="-122"/>
                <a:ea typeface="宋体" panose="02010600030101010101" pitchFamily="2" charset="-122"/>
              </a:rPr>
              <a:t>的结果更加的精确。</a:t>
            </a:r>
            <a:endParaRPr lang="en-US" altLang="zh-CN" dirty="0">
              <a:latin typeface="宋体" panose="02010600030101010101" pitchFamily="2" charset="-122"/>
              <a:ea typeface="宋体" panose="02010600030101010101" pitchFamily="2" charset="-122"/>
            </a:endParaRPr>
          </a:p>
          <a:p>
            <a:pPr>
              <a:lnSpc>
                <a:spcPct val="150000"/>
              </a:lnSpc>
            </a:pPr>
            <a:endParaRPr lang="en-US" altLang="zh-CN" dirty="0">
              <a:latin typeface="宋体" panose="02010600030101010101" pitchFamily="2" charset="-122"/>
              <a:ea typeface="宋体" panose="02010600030101010101" pitchFamily="2" charset="-122"/>
            </a:endParaRPr>
          </a:p>
          <a:p>
            <a:pPr>
              <a:lnSpc>
                <a:spcPct val="150000"/>
              </a:lnSpc>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主成分分析通过</a:t>
            </a:r>
            <a:r>
              <a:rPr lang="zh-CN" altLang="zh-CN" sz="1600" dirty="0">
                <a:solidFill>
                  <a:srgbClr val="FF0000"/>
                </a:solidFill>
                <a:latin typeface="宋体" panose="02010600030101010101" pitchFamily="2" charset="-122"/>
                <a:ea typeface="宋体" panose="02010600030101010101" pitchFamily="2" charset="-122"/>
              </a:rPr>
              <a:t>正交变换</a:t>
            </a:r>
            <a:r>
              <a:rPr lang="zh-CN" altLang="zh-CN" dirty="0">
                <a:latin typeface="宋体" panose="02010600030101010101" pitchFamily="2" charset="-122"/>
                <a:ea typeface="宋体" panose="02010600030101010101" pitchFamily="2" charset="-122"/>
              </a:rPr>
              <a:t>将一组可能存在相关性的变量转换为一组线性不相关的变量，将重复多余的变量（关系紧密的变量）删去，建立尽可能少维度的新变量，使得这些新变量是两两不相关的，而且这些新变量在反映</a:t>
            </a:r>
            <a:r>
              <a:rPr lang="zh-CN" altLang="en-US" dirty="0">
                <a:latin typeface="宋体" panose="02010600030101010101" pitchFamily="2" charset="-122"/>
                <a:ea typeface="宋体" panose="02010600030101010101" pitchFamily="2" charset="-122"/>
              </a:rPr>
              <a:t>的</a:t>
            </a:r>
            <a:r>
              <a:rPr lang="zh-CN" altLang="zh-CN" dirty="0">
                <a:latin typeface="宋体" panose="02010600030101010101" pitchFamily="2" charset="-122"/>
                <a:ea typeface="宋体" panose="02010600030101010101" pitchFamily="2" charset="-122"/>
              </a:rPr>
              <a:t>信息方面尽可能保持原有的信息。</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7047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3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611485" y="2681388"/>
            <a:ext cx="5936876"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主成分分析相关理论</a:t>
            </a: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pic>
        <p:nvPicPr>
          <p:cNvPr id="6" name="图片 5">
            <a:extLst>
              <a:ext uri="{FF2B5EF4-FFF2-40B4-BE49-F238E27FC236}">
                <a16:creationId xmlns:a16="http://schemas.microsoft.com/office/drawing/2014/main" xmlns="" id="{87C95658-D509-4441-A9FC-0E77A4FE185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2619" y="228600"/>
            <a:ext cx="2636520" cy="647700"/>
          </a:xfrm>
          <a:prstGeom prst="rect">
            <a:avLst/>
          </a:prstGeom>
          <a:noFill/>
          <a:ln>
            <a:noFill/>
          </a:ln>
        </p:spPr>
      </p:pic>
    </p:spTree>
    <p:extLst>
      <p:ext uri="{BB962C8B-B14F-4D97-AF65-F5344CB8AC3E}">
        <p14:creationId xmlns:p14="http://schemas.microsoft.com/office/powerpoint/2010/main" val="39244765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4B1A573-B2C0-4E7B-A597-F38B37215371}"/>
              </a:ext>
            </a:extLst>
          </p:cNvPr>
          <p:cNvSpPr txBox="1"/>
          <p:nvPr/>
        </p:nvSpPr>
        <p:spPr>
          <a:xfrm>
            <a:off x="672943" y="311168"/>
            <a:ext cx="4202206" cy="346249"/>
          </a:xfrm>
          <a:prstGeom prst="rect">
            <a:avLst/>
          </a:prstGeom>
          <a:noFill/>
        </p:spPr>
        <p:txBody>
          <a:bodyPr wrap="square" lIns="68580" tIns="34290" rIns="68580" bIns="34290" rtlCol="0">
            <a:spAutoFit/>
          </a:bodyPr>
          <a:lstStyle/>
          <a:p>
            <a:r>
              <a:rPr lang="zh-CN" altLang="en-US" sz="1800" b="1" dirty="0">
                <a:solidFill>
                  <a:srgbClr val="1B4367"/>
                </a:solidFill>
                <a:cs typeface="+mn-ea"/>
                <a:sym typeface="+mn-lt"/>
              </a:rPr>
              <a:t>主成分分析</a:t>
            </a:r>
          </a:p>
        </p:txBody>
      </p:sp>
      <p:cxnSp>
        <p:nvCxnSpPr>
          <p:cNvPr id="5" name="直接连接符 4">
            <a:extLst>
              <a:ext uri="{FF2B5EF4-FFF2-40B4-BE49-F238E27FC236}">
                <a16:creationId xmlns:a16="http://schemas.microsoft.com/office/drawing/2014/main" xmlns="" id="{4D627EF9-70D8-4074-8C0E-26C290571BF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FBC3DE20-D888-4820-B7D1-07A50A67A2C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4290" y="134471"/>
            <a:ext cx="2636520" cy="647700"/>
          </a:xfrm>
          <a:prstGeom prst="rect">
            <a:avLst/>
          </a:prstGeom>
          <a:noFill/>
          <a:ln>
            <a:noFill/>
          </a:ln>
        </p:spPr>
      </p:pic>
      <p:sp>
        <p:nvSpPr>
          <p:cNvPr id="7" name="矩形 6">
            <a:extLst>
              <a:ext uri="{FF2B5EF4-FFF2-40B4-BE49-F238E27FC236}">
                <a16:creationId xmlns:a16="http://schemas.microsoft.com/office/drawing/2014/main" xmlns="" id="{A701F6EE-312F-4B5C-AEFF-9C4F456D2268}"/>
              </a:ext>
            </a:extLst>
          </p:cNvPr>
          <p:cNvSpPr/>
          <p:nvPr/>
        </p:nvSpPr>
        <p:spPr>
          <a:xfrm>
            <a:off x="1254737" y="980608"/>
            <a:ext cx="6422634" cy="1344151"/>
          </a:xfrm>
          <a:prstGeom prst="rect">
            <a:avLst/>
          </a:prstGeom>
        </p:spPr>
        <p:txBody>
          <a:bodyPr wrap="square">
            <a:spAutoFit/>
          </a:bodyPr>
          <a:lstStyle/>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给定具有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n</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t>
            </a:r>
            <a:r>
              <a:rPr lang="zh-CN" altLang="zh-CN" dirty="0">
                <a:latin typeface="Times New Roman" panose="02020603050405020304" pitchFamily="18" charset="0"/>
                <a:ea typeface="宋体" panose="02010600030101010101" pitchFamily="2" charset="-122"/>
                <a:cs typeface="Times New Roman" panose="02020603050405020304" pitchFamily="18" charset="0"/>
              </a:rPr>
              <a:t>维数据向量的数据矩阵</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经典的主成分分析可以表示为在以正交基</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为特征的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
            </a:r>
            <a:r>
              <a:rPr lang="zh-CN" altLang="zh-CN" dirty="0">
                <a:latin typeface="Times New Roman" panose="02020603050405020304" pitchFamily="18" charset="0"/>
                <a:ea typeface="宋体" panose="02010600030101010101" pitchFamily="2" charset="-122"/>
                <a:cs typeface="Times New Roman" panose="02020603050405020304" pitchFamily="18" charset="0"/>
              </a:rPr>
              <a:t>维线性空间中得到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的投影</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U</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dirty="0">
                <a:latin typeface="Times New Roman" panose="02020603050405020304" pitchFamily="18" charset="0"/>
                <a:ea typeface="宋体" panose="02010600030101010101" pitchFamily="2" charset="-122"/>
                <a:cs typeface="Times New Roman" panose="02020603050405020304" pitchFamily="18" charset="0"/>
              </a:rPr>
              <a:t>被称作主方向和主成分。借助主成分</a:t>
            </a:r>
            <a:r>
              <a:rPr lang="en-US" altLang="zh-CN"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来代替原始数据矩阵进行操作，来达到降维的目的，减少运算。</a:t>
            </a:r>
          </a:p>
        </p:txBody>
      </p:sp>
      <p:sp>
        <p:nvSpPr>
          <p:cNvPr id="8" name="Rectangle 2">
            <a:extLst>
              <a:ext uri="{FF2B5EF4-FFF2-40B4-BE49-F238E27FC236}">
                <a16:creationId xmlns:a16="http://schemas.microsoft.com/office/drawing/2014/main" xmlns="" id="{DC308B01-E697-4934-860C-BFF8F9FEBF02}"/>
              </a:ext>
            </a:extLst>
          </p:cNvPr>
          <p:cNvSpPr>
            <a:spLocks noChangeArrowheads="1"/>
          </p:cNvSpPr>
          <p:nvPr/>
        </p:nvSpPr>
        <p:spPr bwMode="auto">
          <a:xfrm>
            <a:off x="93505" y="4589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xmlns="" id="{85BEF3A6-CB80-4061-B2D3-F41D4F89BDCF}"/>
              </a:ext>
            </a:extLst>
          </p:cNvPr>
          <p:cNvGraphicFramePr>
            <a:graphicFrameLocks noChangeAspect="1"/>
          </p:cNvGraphicFramePr>
          <p:nvPr>
            <p:extLst>
              <p:ext uri="{D42A27DB-BD31-4B8C-83A1-F6EECF244321}">
                <p14:modId xmlns:p14="http://schemas.microsoft.com/office/powerpoint/2010/main" val="1753287437"/>
              </p:ext>
            </p:extLst>
          </p:nvPr>
        </p:nvGraphicFramePr>
        <p:xfrm>
          <a:off x="4466054" y="1065292"/>
          <a:ext cx="664316" cy="227506"/>
        </p:xfrm>
        <a:graphic>
          <a:graphicData uri="http://schemas.openxmlformats.org/presentationml/2006/ole">
            <mc:AlternateContent xmlns:mc="http://schemas.openxmlformats.org/markup-compatibility/2006">
              <mc:Choice xmlns:v="urn:schemas-microsoft-com:vml" Requires="v">
                <p:oleObj spid="_x0000_s12295" name="Equation" r:id="rId5" imgW="571252" imgH="190417" progId="Equation.DSMT4">
                  <p:embed/>
                </p:oleObj>
              </mc:Choice>
              <mc:Fallback>
                <p:oleObj name="Equation" r:id="rId5" imgW="571252" imgH="190417"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6054" y="1065292"/>
                        <a:ext cx="664316" cy="227506"/>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xmlns="" id="{AEB48006-02F9-4FDB-B5A5-6F4CFF23F30F}"/>
              </a:ext>
            </a:extLst>
          </p:cNvPr>
          <p:cNvGraphicFramePr>
            <a:graphicFrameLocks noChangeAspect="1"/>
          </p:cNvGraphicFramePr>
          <p:nvPr>
            <p:extLst>
              <p:ext uri="{D42A27DB-BD31-4B8C-83A1-F6EECF244321}">
                <p14:modId xmlns:p14="http://schemas.microsoft.com/office/powerpoint/2010/main" val="3242580952"/>
              </p:ext>
            </p:extLst>
          </p:nvPr>
        </p:nvGraphicFramePr>
        <p:xfrm>
          <a:off x="2431329" y="1402378"/>
          <a:ext cx="685434" cy="243710"/>
        </p:xfrm>
        <a:graphic>
          <a:graphicData uri="http://schemas.openxmlformats.org/presentationml/2006/ole">
            <mc:AlternateContent xmlns:mc="http://schemas.openxmlformats.org/markup-compatibility/2006">
              <mc:Choice xmlns:v="urn:schemas-microsoft-com:vml" Requires="v">
                <p:oleObj spid="_x0000_s12296" name="Equation" r:id="rId7" imgW="571320" imgH="203040" progId="Equation.DSMT4">
                  <p:embed/>
                </p:oleObj>
              </mc:Choice>
              <mc:Fallback>
                <p:oleObj name="Equation" r:id="rId7" imgW="571320" imgH="203040" progId="Equation.DSMT4">
                  <p:embed/>
                  <p:pic>
                    <p:nvPicPr>
                      <p:cNvPr id="45" name="对象 44">
                        <a:extLst>
                          <a:ext uri="{FF2B5EF4-FFF2-40B4-BE49-F238E27FC236}">
                            <a16:creationId xmlns:a16="http://schemas.microsoft.com/office/drawing/2014/main" xmlns="" id="{01958989-F917-4F34-BE70-81269161A9EE}"/>
                          </a:ext>
                        </a:extLst>
                      </p:cNvPr>
                      <p:cNvPicPr/>
                      <p:nvPr/>
                    </p:nvPicPr>
                    <p:blipFill>
                      <a:blip r:embed="rId8"/>
                      <a:stretch>
                        <a:fillRect/>
                      </a:stretch>
                    </p:blipFill>
                    <p:spPr>
                      <a:xfrm>
                        <a:off x="2431329" y="1402378"/>
                        <a:ext cx="685434" cy="243710"/>
                      </a:xfrm>
                      <a:prstGeom prst="rect">
                        <a:avLst/>
                      </a:prstGeom>
                    </p:spPr>
                  </p:pic>
                </p:oleObj>
              </mc:Fallback>
            </mc:AlternateContent>
          </a:graphicData>
        </a:graphic>
      </p:graphicFrame>
      <p:sp>
        <p:nvSpPr>
          <p:cNvPr id="11" name="Rectangle 4">
            <a:extLst>
              <a:ext uri="{FF2B5EF4-FFF2-40B4-BE49-F238E27FC236}">
                <a16:creationId xmlns:a16="http://schemas.microsoft.com/office/drawing/2014/main" xmlns="" id="{8670326A-3FF9-4AED-9E5C-9CB4198124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xmlns="" id="{C0172296-B6FD-431F-A7EE-15C86DB95DDE}"/>
              </a:ext>
            </a:extLst>
          </p:cNvPr>
          <p:cNvGraphicFramePr>
            <a:graphicFrameLocks noChangeAspect="1"/>
          </p:cNvGraphicFramePr>
          <p:nvPr>
            <p:extLst>
              <p:ext uri="{D42A27DB-BD31-4B8C-83A1-F6EECF244321}">
                <p14:modId xmlns:p14="http://schemas.microsoft.com/office/powerpoint/2010/main" val="657135718"/>
              </p:ext>
            </p:extLst>
          </p:nvPr>
        </p:nvGraphicFramePr>
        <p:xfrm>
          <a:off x="5951573" y="1379508"/>
          <a:ext cx="685433" cy="289449"/>
        </p:xfrm>
        <a:graphic>
          <a:graphicData uri="http://schemas.openxmlformats.org/presentationml/2006/ole">
            <mc:AlternateContent xmlns:mc="http://schemas.openxmlformats.org/markup-compatibility/2006">
              <mc:Choice xmlns:v="urn:schemas-microsoft-com:vml" Requires="v">
                <p:oleObj spid="_x0000_s12297" name="Equation" r:id="rId9" imgW="545863" imgH="228501" progId="Equation.DSMT4">
                  <p:embed/>
                </p:oleObj>
              </mc:Choice>
              <mc:Fallback>
                <p:oleObj name="Equation" r:id="rId9" imgW="545863" imgH="228501"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51573" y="1379508"/>
                        <a:ext cx="685433" cy="289449"/>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xmlns="" id="{B2C4C6A8-BF09-443E-AC4A-A3B0D325E87A}"/>
              </a:ext>
            </a:extLst>
          </p:cNvPr>
          <p:cNvGraphicFramePr>
            <a:graphicFrameLocks noChangeAspect="1"/>
          </p:cNvGraphicFramePr>
          <p:nvPr>
            <p:extLst>
              <p:ext uri="{D42A27DB-BD31-4B8C-83A1-F6EECF244321}">
                <p14:modId xmlns:p14="http://schemas.microsoft.com/office/powerpoint/2010/main" val="328951655"/>
              </p:ext>
            </p:extLst>
          </p:nvPr>
        </p:nvGraphicFramePr>
        <p:xfrm>
          <a:off x="2783609" y="2824958"/>
          <a:ext cx="2519216" cy="355274"/>
        </p:xfrm>
        <a:graphic>
          <a:graphicData uri="http://schemas.openxmlformats.org/presentationml/2006/ole">
            <mc:AlternateContent xmlns:mc="http://schemas.openxmlformats.org/markup-compatibility/2006">
              <mc:Choice xmlns:v="urn:schemas-microsoft-com:vml" Requires="v">
                <p:oleObj spid="_x0000_s12298" name="Equation" r:id="rId11" imgW="1981080" imgH="279360" progId="Equation.DSMT4">
                  <p:embed/>
                </p:oleObj>
              </mc:Choice>
              <mc:Fallback>
                <p:oleObj name="Equation" r:id="rId11" imgW="1981080" imgH="279360" progId="Equation.DSMT4">
                  <p:embed/>
                  <p:pic>
                    <p:nvPicPr>
                      <p:cNvPr id="22" name="对象 21">
                        <a:extLst>
                          <a:ext uri="{FF2B5EF4-FFF2-40B4-BE49-F238E27FC236}">
                            <a16:creationId xmlns:a16="http://schemas.microsoft.com/office/drawing/2014/main" xmlns="" id="{112065F1-26FD-4195-A17E-8C9166E6AC29}"/>
                          </a:ext>
                        </a:extLst>
                      </p:cNvPr>
                      <p:cNvPicPr/>
                      <p:nvPr/>
                    </p:nvPicPr>
                    <p:blipFill>
                      <a:blip r:embed="rId12"/>
                      <a:stretch>
                        <a:fillRect/>
                      </a:stretch>
                    </p:blipFill>
                    <p:spPr>
                      <a:xfrm>
                        <a:off x="2783609" y="2824958"/>
                        <a:ext cx="2519216" cy="355274"/>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xmlns="" id="{C2144634-7804-4B09-894D-72BE512AD6F6}"/>
              </a:ext>
            </a:extLst>
          </p:cNvPr>
          <p:cNvGraphicFramePr>
            <a:graphicFrameLocks noChangeAspect="1"/>
          </p:cNvGraphicFramePr>
          <p:nvPr>
            <p:extLst>
              <p:ext uri="{D42A27DB-BD31-4B8C-83A1-F6EECF244321}">
                <p14:modId xmlns:p14="http://schemas.microsoft.com/office/powerpoint/2010/main" val="2199607669"/>
              </p:ext>
            </p:extLst>
          </p:nvPr>
        </p:nvGraphicFramePr>
        <p:xfrm>
          <a:off x="3364832" y="3534247"/>
          <a:ext cx="1207168" cy="294718"/>
        </p:xfrm>
        <a:graphic>
          <a:graphicData uri="http://schemas.openxmlformats.org/presentationml/2006/ole">
            <mc:AlternateContent xmlns:mc="http://schemas.openxmlformats.org/markup-compatibility/2006">
              <mc:Choice xmlns:v="urn:schemas-microsoft-com:vml" Requires="v">
                <p:oleObj spid="_x0000_s12299" name="Equation" r:id="rId13" imgW="812520" imgH="203040" progId="Equation.DSMT4">
                  <p:embed/>
                </p:oleObj>
              </mc:Choice>
              <mc:Fallback>
                <p:oleObj name="Equation" r:id="rId13" imgW="812520" imgH="203040" progId="Equation.DSMT4">
                  <p:embed/>
                  <p:pic>
                    <p:nvPicPr>
                      <p:cNvPr id="6" name="对象 5">
                        <a:extLst>
                          <a:ext uri="{FF2B5EF4-FFF2-40B4-BE49-F238E27FC236}">
                            <a16:creationId xmlns:a16="http://schemas.microsoft.com/office/drawing/2014/main" xmlns="" id="{88D39C00-3ED9-4D2D-A347-D2F8C80F7DF8}"/>
                          </a:ext>
                        </a:extLst>
                      </p:cNvPr>
                      <p:cNvPicPr>
                        <a:picLocks noChangeAspect="1" noChangeArrowheads="1"/>
                      </p:cNvPicPr>
                      <p:nvPr/>
                    </p:nvPicPr>
                    <p:blipFill>
                      <a:blip r:embed="rId14"/>
                      <a:srcRect/>
                      <a:stretch>
                        <a:fillRect/>
                      </a:stretch>
                    </p:blipFill>
                    <p:spPr bwMode="auto">
                      <a:xfrm>
                        <a:off x="3364832" y="3534247"/>
                        <a:ext cx="1207168" cy="294718"/>
                      </a:xfrm>
                      <a:prstGeom prst="rect">
                        <a:avLst/>
                      </a:prstGeom>
                      <a:noFill/>
                      <a:extLst/>
                    </p:spPr>
                  </p:pic>
                </p:oleObj>
              </mc:Fallback>
            </mc:AlternateContent>
          </a:graphicData>
        </a:graphic>
      </p:graphicFrame>
      <p:sp>
        <p:nvSpPr>
          <p:cNvPr id="15" name="文本框 14">
            <a:extLst>
              <a:ext uri="{FF2B5EF4-FFF2-40B4-BE49-F238E27FC236}">
                <a16:creationId xmlns:a16="http://schemas.microsoft.com/office/drawing/2014/main" xmlns="" id="{2A5736F8-B489-4F8E-ADF0-FB1BF0EAC4FC}"/>
              </a:ext>
            </a:extLst>
          </p:cNvPr>
          <p:cNvSpPr txBox="1"/>
          <p:nvPr/>
        </p:nvSpPr>
        <p:spPr>
          <a:xfrm>
            <a:off x="1644126" y="2538610"/>
            <a:ext cx="2757187" cy="307777"/>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经典主成分分析模型如下所示：</a:t>
            </a:r>
          </a:p>
        </p:txBody>
      </p:sp>
      <p:sp>
        <p:nvSpPr>
          <p:cNvPr id="16" name="文本框 15">
            <a:extLst>
              <a:ext uri="{FF2B5EF4-FFF2-40B4-BE49-F238E27FC236}">
                <a16:creationId xmlns:a16="http://schemas.microsoft.com/office/drawing/2014/main" xmlns="" id="{7EB09B6C-67F4-484C-B75D-CC67C4BE8865}"/>
              </a:ext>
            </a:extLst>
          </p:cNvPr>
          <p:cNvSpPr txBox="1"/>
          <p:nvPr/>
        </p:nvSpPr>
        <p:spPr>
          <a:xfrm>
            <a:off x="1644125" y="3203351"/>
            <a:ext cx="2757187" cy="307777"/>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对此模型进行求解可得到：</a:t>
            </a:r>
          </a:p>
        </p:txBody>
      </p:sp>
    </p:spTree>
    <p:extLst>
      <p:ext uri="{BB962C8B-B14F-4D97-AF65-F5344CB8AC3E}">
        <p14:creationId xmlns:p14="http://schemas.microsoft.com/office/powerpoint/2010/main" val="246506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7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3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4B1A573-B2C0-4E7B-A597-F38B37215371}"/>
              </a:ext>
            </a:extLst>
          </p:cNvPr>
          <p:cNvSpPr txBox="1"/>
          <p:nvPr/>
        </p:nvSpPr>
        <p:spPr>
          <a:xfrm>
            <a:off x="672943" y="311168"/>
            <a:ext cx="4202206" cy="346249"/>
          </a:xfrm>
          <a:prstGeom prst="rect">
            <a:avLst/>
          </a:prstGeom>
          <a:noFill/>
        </p:spPr>
        <p:txBody>
          <a:bodyPr wrap="square" lIns="68580" tIns="34290" rIns="68580" bIns="34290" rtlCol="0">
            <a:spAutoFit/>
          </a:bodyPr>
          <a:lstStyle/>
          <a:p>
            <a:r>
              <a:rPr lang="zh-CN" altLang="en-US" sz="1800" b="1" dirty="0">
                <a:solidFill>
                  <a:srgbClr val="1B4367"/>
                </a:solidFill>
                <a:cs typeface="+mn-ea"/>
                <a:sym typeface="+mn-lt"/>
              </a:rPr>
              <a:t>主成分分析</a:t>
            </a:r>
          </a:p>
        </p:txBody>
      </p:sp>
      <p:cxnSp>
        <p:nvCxnSpPr>
          <p:cNvPr id="5" name="直接连接符 4">
            <a:extLst>
              <a:ext uri="{FF2B5EF4-FFF2-40B4-BE49-F238E27FC236}">
                <a16:creationId xmlns:a16="http://schemas.microsoft.com/office/drawing/2014/main" xmlns="" id="{4D627EF9-70D8-4074-8C0E-26C290571BF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FBC3DE20-D888-4820-B7D1-07A50A67A2C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4290" y="134471"/>
            <a:ext cx="2636520" cy="647700"/>
          </a:xfrm>
          <a:prstGeom prst="rect">
            <a:avLst/>
          </a:prstGeom>
          <a:noFill/>
          <a:ln>
            <a:noFill/>
          </a:ln>
        </p:spPr>
      </p:pic>
      <p:graphicFrame>
        <p:nvGraphicFramePr>
          <p:cNvPr id="3" name="对象 2">
            <a:extLst>
              <a:ext uri="{FF2B5EF4-FFF2-40B4-BE49-F238E27FC236}">
                <a16:creationId xmlns:a16="http://schemas.microsoft.com/office/drawing/2014/main" xmlns="" id="{59BAC437-CEA9-4573-867C-5A937CAD706C}"/>
              </a:ext>
            </a:extLst>
          </p:cNvPr>
          <p:cNvGraphicFramePr>
            <a:graphicFrameLocks noChangeAspect="1"/>
          </p:cNvGraphicFramePr>
          <p:nvPr>
            <p:extLst>
              <p:ext uri="{D42A27DB-BD31-4B8C-83A1-F6EECF244321}">
                <p14:modId xmlns:p14="http://schemas.microsoft.com/office/powerpoint/2010/main" val="1202396716"/>
              </p:ext>
            </p:extLst>
          </p:nvPr>
        </p:nvGraphicFramePr>
        <p:xfrm>
          <a:off x="193136" y="1537895"/>
          <a:ext cx="1104900" cy="457200"/>
        </p:xfrm>
        <a:graphic>
          <a:graphicData uri="http://schemas.openxmlformats.org/presentationml/2006/ole">
            <mc:AlternateContent xmlns:mc="http://schemas.openxmlformats.org/markup-compatibility/2006">
              <mc:Choice xmlns:v="urn:schemas-microsoft-com:vml" Requires="v">
                <p:oleObj spid="_x0000_s2906" name="Equation" r:id="rId5" imgW="1104840" imgH="457200" progId="Equation.DSMT4">
                  <p:embed/>
                </p:oleObj>
              </mc:Choice>
              <mc:Fallback>
                <p:oleObj name="Equation" r:id="rId5" imgW="1104840" imgH="457200" progId="Equation.DSMT4">
                  <p:embed/>
                  <p:pic>
                    <p:nvPicPr>
                      <p:cNvPr id="0" name=""/>
                      <p:cNvPicPr/>
                      <p:nvPr/>
                    </p:nvPicPr>
                    <p:blipFill>
                      <a:blip r:embed="rId6"/>
                      <a:stretch>
                        <a:fillRect/>
                      </a:stretch>
                    </p:blipFill>
                    <p:spPr>
                      <a:xfrm>
                        <a:off x="193136" y="1537895"/>
                        <a:ext cx="1104900" cy="4572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xmlns="" id="{3BED857F-3FF3-40D9-989D-E187041A33A4}"/>
              </a:ext>
            </a:extLst>
          </p:cNvPr>
          <p:cNvGraphicFramePr>
            <a:graphicFrameLocks noChangeAspect="1"/>
          </p:cNvGraphicFramePr>
          <p:nvPr>
            <p:extLst>
              <p:ext uri="{D42A27DB-BD31-4B8C-83A1-F6EECF244321}">
                <p14:modId xmlns:p14="http://schemas.microsoft.com/office/powerpoint/2010/main" val="36380102"/>
              </p:ext>
            </p:extLst>
          </p:nvPr>
        </p:nvGraphicFramePr>
        <p:xfrm>
          <a:off x="4992969" y="1500115"/>
          <a:ext cx="1219200" cy="457200"/>
        </p:xfrm>
        <a:graphic>
          <a:graphicData uri="http://schemas.openxmlformats.org/presentationml/2006/ole">
            <mc:AlternateContent xmlns:mc="http://schemas.openxmlformats.org/markup-compatibility/2006">
              <mc:Choice xmlns:v="urn:schemas-microsoft-com:vml" Requires="v">
                <p:oleObj spid="_x0000_s2907" name="Equation" r:id="rId7" imgW="1218960" imgH="457200" progId="Equation.DSMT4">
                  <p:embed/>
                </p:oleObj>
              </mc:Choice>
              <mc:Fallback>
                <p:oleObj name="Equation" r:id="rId7" imgW="1218960" imgH="457200" progId="Equation.DSMT4">
                  <p:embed/>
                  <p:pic>
                    <p:nvPicPr>
                      <p:cNvPr id="3" name="对象 2">
                        <a:extLst>
                          <a:ext uri="{FF2B5EF4-FFF2-40B4-BE49-F238E27FC236}">
                            <a16:creationId xmlns:a16="http://schemas.microsoft.com/office/drawing/2014/main" xmlns="" id="{59BAC437-CEA9-4573-867C-5A937CAD706C}"/>
                          </a:ext>
                        </a:extLst>
                      </p:cNvPr>
                      <p:cNvPicPr/>
                      <p:nvPr/>
                    </p:nvPicPr>
                    <p:blipFill>
                      <a:blip r:embed="rId8"/>
                      <a:stretch>
                        <a:fillRect/>
                      </a:stretch>
                    </p:blipFill>
                    <p:spPr>
                      <a:xfrm>
                        <a:off x="4992969" y="1500115"/>
                        <a:ext cx="1219200" cy="457200"/>
                      </a:xfrm>
                      <a:prstGeom prst="rect">
                        <a:avLst/>
                      </a:prstGeom>
                    </p:spPr>
                  </p:pic>
                </p:oleObj>
              </mc:Fallback>
            </mc:AlternateContent>
          </a:graphicData>
        </a:graphic>
      </p:graphicFrame>
      <p:sp>
        <p:nvSpPr>
          <p:cNvPr id="12" name="箭头: 右 11">
            <a:extLst>
              <a:ext uri="{FF2B5EF4-FFF2-40B4-BE49-F238E27FC236}">
                <a16:creationId xmlns:a16="http://schemas.microsoft.com/office/drawing/2014/main" xmlns="" id="{3215AFF9-EE44-4096-81D8-23810403D052}"/>
              </a:ext>
            </a:extLst>
          </p:cNvPr>
          <p:cNvSpPr/>
          <p:nvPr/>
        </p:nvSpPr>
        <p:spPr>
          <a:xfrm>
            <a:off x="4151032" y="1629496"/>
            <a:ext cx="691216" cy="198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图表 14">
            <a:extLst>
              <a:ext uri="{FF2B5EF4-FFF2-40B4-BE49-F238E27FC236}">
                <a16:creationId xmlns:a16="http://schemas.microsoft.com/office/drawing/2014/main" xmlns="" id="{707283D1-430E-4905-B225-DA68D5EF419B}"/>
              </a:ext>
            </a:extLst>
          </p:cNvPr>
          <p:cNvGraphicFramePr>
            <a:graphicFrameLocks/>
          </p:cNvGraphicFramePr>
          <p:nvPr>
            <p:extLst>
              <p:ext uri="{D42A27DB-BD31-4B8C-83A1-F6EECF244321}">
                <p14:modId xmlns:p14="http://schemas.microsoft.com/office/powerpoint/2010/main" val="3068290603"/>
              </p:ext>
            </p:extLst>
          </p:nvPr>
        </p:nvGraphicFramePr>
        <p:xfrm>
          <a:off x="6257217" y="982114"/>
          <a:ext cx="2777490" cy="18669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6" name="图表 15">
            <a:extLst>
              <a:ext uri="{FF2B5EF4-FFF2-40B4-BE49-F238E27FC236}">
                <a16:creationId xmlns:a16="http://schemas.microsoft.com/office/drawing/2014/main" xmlns="" id="{1996D999-D6F1-4A9F-A505-8F745E1B29DD}"/>
              </a:ext>
            </a:extLst>
          </p:cNvPr>
          <p:cNvGraphicFramePr>
            <a:graphicFrameLocks/>
          </p:cNvGraphicFramePr>
          <p:nvPr>
            <p:extLst>
              <p:ext uri="{D42A27DB-BD31-4B8C-83A1-F6EECF244321}">
                <p14:modId xmlns:p14="http://schemas.microsoft.com/office/powerpoint/2010/main" val="1398842663"/>
              </p:ext>
            </p:extLst>
          </p:nvPr>
        </p:nvGraphicFramePr>
        <p:xfrm>
          <a:off x="1378129" y="782171"/>
          <a:ext cx="2463359" cy="1968649"/>
        </p:xfrm>
        <a:graphic>
          <a:graphicData uri="http://schemas.openxmlformats.org/drawingml/2006/chart">
            <c:chart xmlns:c="http://schemas.openxmlformats.org/drawingml/2006/chart" xmlns:r="http://schemas.openxmlformats.org/officeDocument/2006/relationships" r:id="rId10"/>
          </a:graphicData>
        </a:graphic>
      </p:graphicFrame>
      <p:sp>
        <p:nvSpPr>
          <p:cNvPr id="17" name="矩形 16">
            <a:extLst>
              <a:ext uri="{FF2B5EF4-FFF2-40B4-BE49-F238E27FC236}">
                <a16:creationId xmlns:a16="http://schemas.microsoft.com/office/drawing/2014/main" xmlns="" id="{E9F8B96D-5103-410B-8C0C-1D46883ECE90}"/>
              </a:ext>
            </a:extLst>
          </p:cNvPr>
          <p:cNvSpPr/>
          <p:nvPr/>
        </p:nvSpPr>
        <p:spPr>
          <a:xfrm>
            <a:off x="879830" y="2903247"/>
            <a:ext cx="7556477" cy="410241"/>
          </a:xfrm>
          <a:prstGeom prst="rect">
            <a:avLst/>
          </a:prstGeom>
        </p:spPr>
        <p:txBody>
          <a:bodyPr wrap="square">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投影的值尽可能分散，而这种分散程度，可以用数学上的</a:t>
            </a:r>
            <a:r>
              <a:rPr lang="zh-CN" altLang="en-US"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方差</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来表述：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Rectangle 59">
            <a:extLst>
              <a:ext uri="{FF2B5EF4-FFF2-40B4-BE49-F238E27FC236}">
                <a16:creationId xmlns:a16="http://schemas.microsoft.com/office/drawing/2014/main" xmlns="" id="{D8A51953-8F89-44E1-8FCC-A4436C4E847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a:extLst>
              <a:ext uri="{FF2B5EF4-FFF2-40B4-BE49-F238E27FC236}">
                <a16:creationId xmlns:a16="http://schemas.microsoft.com/office/drawing/2014/main" xmlns="" id="{E49C216B-B0F4-4C97-88BE-22CCDAA85E5A}"/>
              </a:ext>
            </a:extLst>
          </p:cNvPr>
          <p:cNvGraphicFramePr>
            <a:graphicFrameLocks noChangeAspect="1"/>
          </p:cNvGraphicFramePr>
          <p:nvPr>
            <p:extLst>
              <p:ext uri="{D42A27DB-BD31-4B8C-83A1-F6EECF244321}">
                <p14:modId xmlns:p14="http://schemas.microsoft.com/office/powerpoint/2010/main" val="1509069551"/>
              </p:ext>
            </p:extLst>
          </p:nvPr>
        </p:nvGraphicFramePr>
        <p:xfrm>
          <a:off x="6477487" y="2932746"/>
          <a:ext cx="1135063" cy="434975"/>
        </p:xfrm>
        <a:graphic>
          <a:graphicData uri="http://schemas.openxmlformats.org/presentationml/2006/ole">
            <mc:AlternateContent xmlns:mc="http://schemas.openxmlformats.org/markup-compatibility/2006">
              <mc:Choice xmlns:v="urn:schemas-microsoft-com:vml" Requires="v">
                <p:oleObj spid="_x0000_s2908" name="Equation" r:id="rId11" imgW="1129810" imgH="431613" progId="Equation.DSMT4">
                  <p:embed/>
                </p:oleObj>
              </mc:Choice>
              <mc:Fallback>
                <p:oleObj name="Equation" r:id="rId11" imgW="1129810" imgH="431613" progId="Equation.DSMT4">
                  <p:embed/>
                  <p:pic>
                    <p:nvPicPr>
                      <p:cNvPr id="0" name="Object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77487" y="2932746"/>
                        <a:ext cx="113506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61">
            <a:extLst>
              <a:ext uri="{FF2B5EF4-FFF2-40B4-BE49-F238E27FC236}">
                <a16:creationId xmlns:a16="http://schemas.microsoft.com/office/drawing/2014/main" xmlns="" id="{DDB2645D-B0DC-4527-B18C-89D70CFAA0A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xmlns="" id="{80FAF0C3-DC39-4BDD-8E71-FC91A06DFD86}"/>
              </a:ext>
            </a:extLst>
          </p:cNvPr>
          <p:cNvSpPr txBox="1"/>
          <p:nvPr/>
        </p:nvSpPr>
        <p:spPr>
          <a:xfrm>
            <a:off x="506450" y="3275708"/>
            <a:ext cx="7498561" cy="1969770"/>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        这是二维降到一维的情况下，当扩展到多维降到多维的情况下，如果我们只选择方差最大的方向，很显然维度是不满足的，因此，应该还有其他约束条件。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        让不同的维度上尽可能表示更多的原始信息，则不希望它们之间存在（线性）相关性的，因为相关性意味着两个字段不是完全独立，必然存在重复表示的信息。</a:t>
            </a: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在数学上，用</a:t>
            </a:r>
            <a:r>
              <a:rPr lang="zh-CN" altLang="en-US"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协方差</a:t>
            </a:r>
            <a:r>
              <a:rPr lang="zh-CN" altLang="en-US" dirty="0">
                <a:latin typeface="Times New Roman" panose="02020603050405020304" pitchFamily="18" charset="0"/>
                <a:ea typeface="宋体" panose="02010600030101010101" pitchFamily="2" charset="-122"/>
                <a:cs typeface="Times New Roman" panose="02020603050405020304" pitchFamily="18" charset="0"/>
              </a:rPr>
              <a:t>表示其相关性：</a:t>
            </a:r>
            <a:endParaRPr lang="zh-CN" altLang="en-US" dirty="0"/>
          </a:p>
          <a:p>
            <a:endParaRPr lang="zh-CN" altLang="en-US" dirty="0"/>
          </a:p>
        </p:txBody>
      </p:sp>
      <p:graphicFrame>
        <p:nvGraphicFramePr>
          <p:cNvPr id="22" name="对象 21">
            <a:extLst>
              <a:ext uri="{FF2B5EF4-FFF2-40B4-BE49-F238E27FC236}">
                <a16:creationId xmlns:a16="http://schemas.microsoft.com/office/drawing/2014/main" xmlns="" id="{081E67FC-FD86-4599-B029-9B205F2D770D}"/>
              </a:ext>
            </a:extLst>
          </p:cNvPr>
          <p:cNvGraphicFramePr>
            <a:graphicFrameLocks noChangeAspect="1"/>
          </p:cNvGraphicFramePr>
          <p:nvPr>
            <p:extLst>
              <p:ext uri="{D42A27DB-BD31-4B8C-83A1-F6EECF244321}">
                <p14:modId xmlns:p14="http://schemas.microsoft.com/office/powerpoint/2010/main" val="3389287291"/>
              </p:ext>
            </p:extLst>
          </p:nvPr>
        </p:nvGraphicFramePr>
        <p:xfrm>
          <a:off x="3400607" y="4594101"/>
          <a:ext cx="1349375" cy="434975"/>
        </p:xfrm>
        <a:graphic>
          <a:graphicData uri="http://schemas.openxmlformats.org/presentationml/2006/ole">
            <mc:AlternateContent xmlns:mc="http://schemas.openxmlformats.org/markup-compatibility/2006">
              <mc:Choice xmlns:v="urn:schemas-microsoft-com:vml" Requires="v">
                <p:oleObj spid="_x0000_s2909" name="Equation" r:id="rId13" imgW="1346200" imgH="431800" progId="Equation.DSMT4">
                  <p:embed/>
                </p:oleObj>
              </mc:Choice>
              <mc:Fallback>
                <p:oleObj name="Equation" r:id="rId13" imgW="1346200" imgH="431800" progId="Equation.DSMT4">
                  <p:embed/>
                  <p:pic>
                    <p:nvPicPr>
                      <p:cNvPr id="0" name="Object 6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00607" y="4594101"/>
                        <a:ext cx="1349375"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1775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7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3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ppt_x"/>
                                          </p:val>
                                        </p:tav>
                                        <p:tav tm="100000">
                                          <p:val>
                                            <p:strVal val="#ppt_x"/>
                                          </p:val>
                                        </p:tav>
                                      </p:tavLst>
                                    </p:anim>
                                    <p:anim calcmode="lin" valueType="num">
                                      <p:cBhvr additive="base">
                                        <p:cTn id="55" dur="500" fill="hold"/>
                                        <p:tgtEl>
                                          <p:spTgt spid="22"/>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
                                        </p:tgtEl>
                                        <p:attrNameLst>
                                          <p:attrName>style.visibility</p:attrName>
                                        </p:attrNameLst>
                                      </p:cBhvr>
                                      <p:to>
                                        <p:strVal val="visible"/>
                                      </p:to>
                                    </p:set>
                                    <p:anim calcmode="lin" valueType="num">
                                      <p:cBhvr additive="base">
                                        <p:cTn id="58" dur="500" fill="hold"/>
                                        <p:tgtEl>
                                          <p:spTgt spid="2"/>
                                        </p:tgtEl>
                                        <p:attrNameLst>
                                          <p:attrName>ppt_x</p:attrName>
                                        </p:attrNameLst>
                                      </p:cBhvr>
                                      <p:tavLst>
                                        <p:tav tm="0">
                                          <p:val>
                                            <p:strVal val="#ppt_x"/>
                                          </p:val>
                                        </p:tav>
                                        <p:tav tm="100000">
                                          <p:val>
                                            <p:strVal val="#ppt_x"/>
                                          </p:val>
                                        </p:tav>
                                      </p:tavLst>
                                    </p:anim>
                                    <p:anim calcmode="lin" valueType="num">
                                      <p:cBhvr additive="base">
                                        <p:cTn id="5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Graphic spid="15" grpId="0">
        <p:bldAsOne/>
      </p:bldGraphic>
      <p:bldGraphic spid="16" grpId="0">
        <p:bldAsOne/>
      </p:bldGraphic>
      <p:bldP spid="17"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4B1A573-B2C0-4E7B-A597-F38B37215371}"/>
              </a:ext>
            </a:extLst>
          </p:cNvPr>
          <p:cNvSpPr txBox="1"/>
          <p:nvPr/>
        </p:nvSpPr>
        <p:spPr>
          <a:xfrm>
            <a:off x="672943" y="311168"/>
            <a:ext cx="4202206" cy="346249"/>
          </a:xfrm>
          <a:prstGeom prst="rect">
            <a:avLst/>
          </a:prstGeom>
          <a:noFill/>
        </p:spPr>
        <p:txBody>
          <a:bodyPr wrap="square" lIns="68580" tIns="34290" rIns="68580" bIns="34290" rtlCol="0">
            <a:spAutoFit/>
          </a:bodyPr>
          <a:lstStyle/>
          <a:p>
            <a:r>
              <a:rPr lang="zh-CN" altLang="en-US" sz="1800" b="1" dirty="0">
                <a:solidFill>
                  <a:srgbClr val="1B4367"/>
                </a:solidFill>
                <a:cs typeface="+mn-ea"/>
                <a:sym typeface="+mn-lt"/>
              </a:rPr>
              <a:t>主成分分析</a:t>
            </a:r>
          </a:p>
        </p:txBody>
      </p:sp>
      <p:cxnSp>
        <p:nvCxnSpPr>
          <p:cNvPr id="5" name="直接连接符 4">
            <a:extLst>
              <a:ext uri="{FF2B5EF4-FFF2-40B4-BE49-F238E27FC236}">
                <a16:creationId xmlns:a16="http://schemas.microsoft.com/office/drawing/2014/main" xmlns="" id="{4D627EF9-70D8-4074-8C0E-26C290571BF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FBC3DE20-D888-4820-B7D1-07A50A67A2C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4290" y="134471"/>
            <a:ext cx="2636520" cy="647700"/>
          </a:xfrm>
          <a:prstGeom prst="rect">
            <a:avLst/>
          </a:prstGeom>
          <a:noFill/>
          <a:ln>
            <a:noFill/>
          </a:ln>
        </p:spPr>
      </p:pic>
      <p:sp>
        <p:nvSpPr>
          <p:cNvPr id="2" name="矩形 1">
            <a:extLst>
              <a:ext uri="{FF2B5EF4-FFF2-40B4-BE49-F238E27FC236}">
                <a16:creationId xmlns:a16="http://schemas.microsoft.com/office/drawing/2014/main" xmlns="" id="{A1CC1684-FD59-405A-B980-7FEB669A2C5E}"/>
              </a:ext>
            </a:extLst>
          </p:cNvPr>
          <p:cNvSpPr/>
          <p:nvPr/>
        </p:nvSpPr>
        <p:spPr>
          <a:xfrm>
            <a:off x="672942" y="870280"/>
            <a:ext cx="7640477" cy="1323439"/>
          </a:xfrm>
          <a:prstGeom prst="rect">
            <a:avLst/>
          </a:prstGeom>
        </p:spPr>
        <p:txBody>
          <a:bodyPr wrap="square">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优化目标</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：将一组</a:t>
            </a:r>
            <a:r>
              <a:rPr lang="en-US" altLang="zh-CN"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维向量降为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维（</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大于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，小于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），其目标是选择</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个单位（模为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）正交基，使得原始数据变换到这组基上后，各字段两两间协方差为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，而字段的方差则尽可能大（在正交的约束下，取最大的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个方差）。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graphicFrame>
        <p:nvGraphicFramePr>
          <p:cNvPr id="3" name="对象 2">
            <a:extLst>
              <a:ext uri="{FF2B5EF4-FFF2-40B4-BE49-F238E27FC236}">
                <a16:creationId xmlns:a16="http://schemas.microsoft.com/office/drawing/2014/main" xmlns="" id="{500ED6B3-4BAB-43E7-B51D-1D43F36E36D1}"/>
              </a:ext>
            </a:extLst>
          </p:cNvPr>
          <p:cNvGraphicFramePr>
            <a:graphicFrameLocks noChangeAspect="1"/>
          </p:cNvGraphicFramePr>
          <p:nvPr>
            <p:extLst>
              <p:ext uri="{D42A27DB-BD31-4B8C-83A1-F6EECF244321}">
                <p14:modId xmlns:p14="http://schemas.microsoft.com/office/powerpoint/2010/main" val="3921045979"/>
              </p:ext>
            </p:extLst>
          </p:nvPr>
        </p:nvGraphicFramePr>
        <p:xfrm>
          <a:off x="1581310" y="1980026"/>
          <a:ext cx="1219200" cy="479425"/>
        </p:xfrm>
        <a:graphic>
          <a:graphicData uri="http://schemas.openxmlformats.org/presentationml/2006/ole">
            <mc:AlternateContent xmlns:mc="http://schemas.openxmlformats.org/markup-compatibility/2006">
              <mc:Choice xmlns:v="urn:schemas-microsoft-com:vml" Requires="v">
                <p:oleObj spid="_x0000_s3845" name="Equation" r:id="rId5" imgW="1218671" imgH="482391" progId="Equation.DSMT4">
                  <p:embed/>
                </p:oleObj>
              </mc:Choice>
              <mc:Fallback>
                <p:oleObj name="Equation" r:id="rId5" imgW="1218671" imgH="482391"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1310" y="1980026"/>
                        <a:ext cx="12192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a:extLst>
              <a:ext uri="{FF2B5EF4-FFF2-40B4-BE49-F238E27FC236}">
                <a16:creationId xmlns:a16="http://schemas.microsoft.com/office/drawing/2014/main" xmlns="" id="{2CE1D428-E146-4C98-A6C2-34CB66AFA68B}"/>
              </a:ext>
            </a:extLst>
          </p:cNvPr>
          <p:cNvGraphicFramePr>
            <a:graphicFrameLocks noChangeAspect="1"/>
          </p:cNvGraphicFramePr>
          <p:nvPr>
            <p:extLst>
              <p:ext uri="{D42A27DB-BD31-4B8C-83A1-F6EECF244321}">
                <p14:modId xmlns:p14="http://schemas.microsoft.com/office/powerpoint/2010/main" val="1547264182"/>
              </p:ext>
            </p:extLst>
          </p:nvPr>
        </p:nvGraphicFramePr>
        <p:xfrm>
          <a:off x="4981099" y="1747631"/>
          <a:ext cx="2065338" cy="892175"/>
        </p:xfrm>
        <a:graphic>
          <a:graphicData uri="http://schemas.openxmlformats.org/presentationml/2006/ole">
            <mc:AlternateContent xmlns:mc="http://schemas.openxmlformats.org/markup-compatibility/2006">
              <mc:Choice xmlns:v="urn:schemas-microsoft-com:vml" Requires="v">
                <p:oleObj spid="_x0000_s3846" name="Equation" r:id="rId7" imgW="2057400" imgH="889000" progId="Equation.DSMT4">
                  <p:embed/>
                </p:oleObj>
              </mc:Choice>
              <mc:Fallback>
                <p:oleObj name="Equation" r:id="rId7" imgW="2057400" imgH="889000"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1099" y="1747631"/>
                        <a:ext cx="2065338"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3">
            <a:extLst>
              <a:ext uri="{FF2B5EF4-FFF2-40B4-BE49-F238E27FC236}">
                <a16:creationId xmlns:a16="http://schemas.microsoft.com/office/drawing/2014/main" xmlns="" id="{704E101E-2575-45F3-9C6A-3DC52A7EBAF3}"/>
              </a:ext>
            </a:extLst>
          </p:cNvPr>
          <p:cNvSpPr>
            <a:spLocks noChangeArrowheads="1"/>
          </p:cNvSpPr>
          <p:nvPr/>
        </p:nvSpPr>
        <p:spPr bwMode="auto">
          <a:xfrm>
            <a:off x="939971" y="2065438"/>
            <a:ext cx="431020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设矩阵                            ，我们求得它的协方差矩阵</a:t>
            </a:r>
          </a:p>
        </p:txBody>
      </p:sp>
      <p:sp>
        <p:nvSpPr>
          <p:cNvPr id="9" name="Rectangle 4">
            <a:extLst>
              <a:ext uri="{FF2B5EF4-FFF2-40B4-BE49-F238E27FC236}">
                <a16:creationId xmlns:a16="http://schemas.microsoft.com/office/drawing/2014/main" xmlns="" id="{C8450928-02F7-4726-9A81-5604B760D176}"/>
              </a:ext>
            </a:extLst>
          </p:cNvPr>
          <p:cNvSpPr>
            <a:spLocks noChangeArrowheads="1"/>
          </p:cNvSpPr>
          <p:nvPr/>
        </p:nvSpPr>
        <p:spPr bwMode="auto">
          <a:xfrm>
            <a:off x="3444240" y="1902871"/>
            <a:ext cx="38176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9">
            <a:extLst>
              <a:ext uri="{FF2B5EF4-FFF2-40B4-BE49-F238E27FC236}">
                <a16:creationId xmlns:a16="http://schemas.microsoft.com/office/drawing/2014/main" xmlns="" id="{7FFCA92D-AED4-4B76-A1CE-832403BC1A33}"/>
              </a:ext>
            </a:extLst>
          </p:cNvPr>
          <p:cNvSpPr>
            <a:spLocks noChangeArrowheads="1"/>
          </p:cNvSpPr>
          <p:nvPr/>
        </p:nvSpPr>
        <p:spPr bwMode="auto">
          <a:xfrm>
            <a:off x="672942" y="2684049"/>
            <a:ext cx="764047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l" defTabSz="914400" rtl="0" eaLnBrk="0" fontAlgn="base" latinLnBrk="0" hangingPunct="0">
              <a:lnSpc>
                <a:spcPct val="150000"/>
              </a:lnSpc>
              <a:spcBef>
                <a:spcPct val="0"/>
              </a:spcBef>
              <a:spcAft>
                <a:spcPct val="0"/>
              </a:spcAft>
              <a:buClrTx/>
              <a:buSzTx/>
              <a:buFontTx/>
              <a:buNone/>
              <a:tabLst/>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latin typeface="Times New Roman" panose="02020603050405020304" pitchFamily="18" charset="0"/>
                <a:ea typeface="宋体" panose="02010600030101010101" pitchFamily="2" charset="-122"/>
                <a:cs typeface="Times New Roman" panose="02020603050405020304" pitchFamily="18" charset="0"/>
              </a:rPr>
              <a:t>设</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为原始数据矩阵</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的协方差矩阵，设一个变换矩阵</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，设</a:t>
            </a:r>
            <a:r>
              <a:rPr lang="en-US" altLang="zh-CN" dirty="0">
                <a:latin typeface="Times New Roman" panose="02020603050405020304" pitchFamily="18" charset="0"/>
                <a:ea typeface="宋体" panose="02010600030101010101" pitchFamily="2" charset="-122"/>
                <a:cs typeface="Times New Roman" panose="02020603050405020304" pitchFamily="18" charset="0"/>
              </a:rPr>
              <a:t>Y=PX</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，则</a:t>
            </a:r>
            <a:r>
              <a:rPr lang="en-US" altLang="zh-CN"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即为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dirty="0">
                <a:latin typeface="Times New Roman" panose="02020603050405020304" pitchFamily="18" charset="0"/>
                <a:ea typeface="宋体" panose="02010600030101010101" pitchFamily="2" charset="-122"/>
                <a:cs typeface="Times New Roman" panose="02020603050405020304" pitchFamily="18" charset="0"/>
              </a:rPr>
              <a:t>做基变换后的矩阵。设</a:t>
            </a:r>
            <a:r>
              <a:rPr lang="en-US" altLang="zh-CN"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的协方差矩阵为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，则：</a:t>
            </a: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对象 11">
            <a:extLst>
              <a:ext uri="{FF2B5EF4-FFF2-40B4-BE49-F238E27FC236}">
                <a16:creationId xmlns:a16="http://schemas.microsoft.com/office/drawing/2014/main" xmlns="" id="{5CEE0CF7-D4D0-44B7-AB4F-2793A01F1DF9}"/>
              </a:ext>
            </a:extLst>
          </p:cNvPr>
          <p:cNvGraphicFramePr>
            <a:graphicFrameLocks noChangeAspect="1"/>
          </p:cNvGraphicFramePr>
          <p:nvPr>
            <p:extLst>
              <p:ext uri="{D42A27DB-BD31-4B8C-83A1-F6EECF244321}">
                <p14:modId xmlns:p14="http://schemas.microsoft.com/office/powerpoint/2010/main" val="3205323004"/>
              </p:ext>
            </p:extLst>
          </p:nvPr>
        </p:nvGraphicFramePr>
        <p:xfrm>
          <a:off x="2548095" y="3432042"/>
          <a:ext cx="3406775" cy="434975"/>
        </p:xfrm>
        <a:graphic>
          <a:graphicData uri="http://schemas.openxmlformats.org/presentationml/2006/ole">
            <mc:AlternateContent xmlns:mc="http://schemas.openxmlformats.org/markup-compatibility/2006">
              <mc:Choice xmlns:v="urn:schemas-microsoft-com:vml" Requires="v">
                <p:oleObj spid="_x0000_s3847" name="Equation" r:id="rId9" imgW="3403600" imgH="431800" progId="Equation.DSMT4">
                  <p:embed/>
                </p:oleObj>
              </mc:Choice>
              <mc:Fallback>
                <p:oleObj name="Equation" r:id="rId9" imgW="3403600" imgH="4318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8095" y="3432042"/>
                        <a:ext cx="3406775"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9">
            <a:extLst>
              <a:ext uri="{FF2B5EF4-FFF2-40B4-BE49-F238E27FC236}">
                <a16:creationId xmlns:a16="http://schemas.microsoft.com/office/drawing/2014/main" xmlns="" id="{0D366407-AABF-43D3-B86C-60C59166C686}"/>
              </a:ext>
            </a:extLst>
          </p:cNvPr>
          <p:cNvSpPr>
            <a:spLocks noChangeArrowheads="1"/>
          </p:cNvSpPr>
          <p:nvPr/>
        </p:nvSpPr>
        <p:spPr bwMode="auto">
          <a:xfrm>
            <a:off x="774478" y="4024418"/>
            <a:ext cx="753894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pPr>
            <a:r>
              <a:rPr lang="zh-CN" altLang="en-US"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优化目标</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：寻找一个矩阵</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，使其满足     </a:t>
            </a:r>
            <a:r>
              <a:rPr lang="zh-CN" altLang="en-US" sz="1200" dirty="0">
                <a:latin typeface="宋体" panose="02010600030101010101" pitchFamily="2" charset="-122"/>
                <a:ea typeface="宋体" panose="02010600030101010101" pitchFamily="2" charset="-122"/>
                <a:cs typeface="Times New Roman" panose="02020603050405020304" pitchFamily="18" charset="0"/>
              </a:rPr>
              <a:t>是一个对角阵，对角线上的元素按从大到小的顺序排列，其他位置的元素为</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1200" dirty="0">
                <a:latin typeface="宋体" panose="02010600030101010101" pitchFamily="2" charset="-122"/>
                <a:ea typeface="宋体" panose="02010600030101010101" pitchFamily="2" charset="-122"/>
                <a:cs typeface="Times New Roman" panose="02020603050405020304" pitchFamily="18" charset="0"/>
              </a:rPr>
              <a:t>，</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1200" dirty="0">
                <a:latin typeface="宋体" panose="02010600030101010101" pitchFamily="2" charset="-122"/>
                <a:ea typeface="宋体" panose="02010600030101010101" pitchFamily="2" charset="-122"/>
                <a:cs typeface="Times New Roman" panose="02020603050405020304" pitchFamily="18" charset="0"/>
              </a:rPr>
              <a:t>的前</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1200" dirty="0">
                <a:latin typeface="宋体" panose="02010600030101010101" pitchFamily="2" charset="-122"/>
                <a:ea typeface="宋体" panose="02010600030101010101" pitchFamily="2" charset="-122"/>
                <a:cs typeface="Times New Roman" panose="02020603050405020304" pitchFamily="18" charset="0"/>
              </a:rPr>
              <a:t>行即为所要寻找的基向量。</a:t>
            </a:r>
            <a:r>
              <a:rPr lang="zh-CN" altLang="en-US" sz="600" dirty="0"/>
              <a:t> </a:t>
            </a:r>
            <a:endParaRPr lang="zh-CN"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6" name="对象 15">
            <a:extLst>
              <a:ext uri="{FF2B5EF4-FFF2-40B4-BE49-F238E27FC236}">
                <a16:creationId xmlns:a16="http://schemas.microsoft.com/office/drawing/2014/main" xmlns="" id="{29288491-C448-4270-AE30-3ED5ED5D0F72}"/>
              </a:ext>
            </a:extLst>
          </p:cNvPr>
          <p:cNvGraphicFramePr>
            <a:graphicFrameLocks noChangeAspect="1"/>
          </p:cNvGraphicFramePr>
          <p:nvPr>
            <p:extLst>
              <p:ext uri="{D42A27DB-BD31-4B8C-83A1-F6EECF244321}">
                <p14:modId xmlns:p14="http://schemas.microsoft.com/office/powerpoint/2010/main" val="51429259"/>
              </p:ext>
            </p:extLst>
          </p:nvPr>
        </p:nvGraphicFramePr>
        <p:xfrm>
          <a:off x="3848257" y="4185403"/>
          <a:ext cx="403225" cy="206375"/>
        </p:xfrm>
        <a:graphic>
          <a:graphicData uri="http://schemas.openxmlformats.org/presentationml/2006/ole">
            <mc:AlternateContent xmlns:mc="http://schemas.openxmlformats.org/markup-compatibility/2006">
              <mc:Choice xmlns:v="urn:schemas-microsoft-com:vml" Requires="v">
                <p:oleObj spid="_x0000_s3848" name="Equation" r:id="rId11" imgW="406048" imgH="203024" progId="Equation.DSMT4">
                  <p:embed/>
                </p:oleObj>
              </mc:Choice>
              <mc:Fallback>
                <p:oleObj name="Equation" r:id="rId11" imgW="406048" imgH="203024"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48257" y="4185403"/>
                        <a:ext cx="403225" cy="206375"/>
                      </a:xfrm>
                      <a:prstGeom prst="rect">
                        <a:avLst/>
                      </a:prstGeom>
                      <a:noFill/>
                    </p:spPr>
                  </p:pic>
                </p:oleObj>
              </mc:Fallback>
            </mc:AlternateContent>
          </a:graphicData>
        </a:graphic>
      </p:graphicFrame>
    </p:spTree>
    <p:extLst>
      <p:ext uri="{BB962C8B-B14F-4D97-AF65-F5344CB8AC3E}">
        <p14:creationId xmlns:p14="http://schemas.microsoft.com/office/powerpoint/2010/main" val="7316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7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3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8" grpId="0"/>
      <p:bldP spid="9" grpId="0"/>
      <p:bldP spid="11"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4B1A573-B2C0-4E7B-A597-F38B37215371}"/>
              </a:ext>
            </a:extLst>
          </p:cNvPr>
          <p:cNvSpPr txBox="1"/>
          <p:nvPr/>
        </p:nvSpPr>
        <p:spPr>
          <a:xfrm>
            <a:off x="672943" y="311168"/>
            <a:ext cx="4202206" cy="346249"/>
          </a:xfrm>
          <a:prstGeom prst="rect">
            <a:avLst/>
          </a:prstGeom>
          <a:noFill/>
        </p:spPr>
        <p:txBody>
          <a:bodyPr wrap="square" lIns="68580" tIns="34290" rIns="68580" bIns="34290" rtlCol="0">
            <a:spAutoFit/>
          </a:bodyPr>
          <a:lstStyle/>
          <a:p>
            <a:r>
              <a:rPr lang="zh-CN" altLang="en-US" sz="1800" b="1" dirty="0">
                <a:solidFill>
                  <a:srgbClr val="1B4367"/>
                </a:solidFill>
                <a:cs typeface="+mn-ea"/>
                <a:sym typeface="+mn-lt"/>
              </a:rPr>
              <a:t>主成分分析</a:t>
            </a:r>
          </a:p>
        </p:txBody>
      </p:sp>
      <p:cxnSp>
        <p:nvCxnSpPr>
          <p:cNvPr id="5" name="直接连接符 4">
            <a:extLst>
              <a:ext uri="{FF2B5EF4-FFF2-40B4-BE49-F238E27FC236}">
                <a16:creationId xmlns:a16="http://schemas.microsoft.com/office/drawing/2014/main" xmlns="" id="{4D627EF9-70D8-4074-8C0E-26C290571BF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FBC3DE20-D888-4820-B7D1-07A50A67A2C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4290" y="134471"/>
            <a:ext cx="2636520" cy="647700"/>
          </a:xfrm>
          <a:prstGeom prst="rect">
            <a:avLst/>
          </a:prstGeom>
          <a:noFill/>
          <a:ln>
            <a:noFill/>
          </a:ln>
        </p:spPr>
      </p:pic>
      <p:sp>
        <p:nvSpPr>
          <p:cNvPr id="8" name="Rectangle 2">
            <a:extLst>
              <a:ext uri="{FF2B5EF4-FFF2-40B4-BE49-F238E27FC236}">
                <a16:creationId xmlns:a16="http://schemas.microsoft.com/office/drawing/2014/main" xmlns="" id="{DC308B01-E697-4934-860C-BFF8F9FEBF02}"/>
              </a:ext>
            </a:extLst>
          </p:cNvPr>
          <p:cNvSpPr>
            <a:spLocks noChangeArrowheads="1"/>
          </p:cNvSpPr>
          <p:nvPr/>
        </p:nvSpPr>
        <p:spPr bwMode="auto">
          <a:xfrm>
            <a:off x="93505" y="4589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4">
            <a:extLst>
              <a:ext uri="{FF2B5EF4-FFF2-40B4-BE49-F238E27FC236}">
                <a16:creationId xmlns:a16="http://schemas.microsoft.com/office/drawing/2014/main" xmlns="" id="{8670326A-3FF9-4AED-9E5C-9CB4198124F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对象 1">
            <a:extLst>
              <a:ext uri="{FF2B5EF4-FFF2-40B4-BE49-F238E27FC236}">
                <a16:creationId xmlns:a16="http://schemas.microsoft.com/office/drawing/2014/main" xmlns="" id="{DDA3D26F-F9F7-4C71-B112-20D3A3761AA3}"/>
              </a:ext>
            </a:extLst>
          </p:cNvPr>
          <p:cNvGraphicFramePr>
            <a:graphicFrameLocks noChangeAspect="1"/>
          </p:cNvGraphicFramePr>
          <p:nvPr>
            <p:extLst>
              <p:ext uri="{D42A27DB-BD31-4B8C-83A1-F6EECF244321}">
                <p14:modId xmlns:p14="http://schemas.microsoft.com/office/powerpoint/2010/main" val="2777501951"/>
              </p:ext>
            </p:extLst>
          </p:nvPr>
        </p:nvGraphicFramePr>
        <p:xfrm>
          <a:off x="915959" y="897083"/>
          <a:ext cx="977900" cy="635000"/>
        </p:xfrm>
        <a:graphic>
          <a:graphicData uri="http://schemas.openxmlformats.org/presentationml/2006/ole">
            <mc:AlternateContent xmlns:mc="http://schemas.openxmlformats.org/markup-compatibility/2006">
              <mc:Choice xmlns:v="urn:schemas-microsoft-com:vml" Requires="v">
                <p:oleObj spid="_x0000_s10777" name="Equation" r:id="rId5" imgW="977760" imgH="634680" progId="Equation.DSMT4">
                  <p:embed/>
                </p:oleObj>
              </mc:Choice>
              <mc:Fallback>
                <p:oleObj name="Equation" r:id="rId5" imgW="977760" imgH="634680" progId="Equation.DSMT4">
                  <p:embed/>
                  <p:pic>
                    <p:nvPicPr>
                      <p:cNvPr id="0" name=""/>
                      <p:cNvPicPr/>
                      <p:nvPr/>
                    </p:nvPicPr>
                    <p:blipFill>
                      <a:blip r:embed="rId6"/>
                      <a:stretch>
                        <a:fillRect/>
                      </a:stretch>
                    </p:blipFill>
                    <p:spPr>
                      <a:xfrm>
                        <a:off x="915959" y="897083"/>
                        <a:ext cx="977900" cy="635000"/>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xmlns="" id="{36597522-E121-4B86-ADDF-81670B99CCA4}"/>
              </a:ext>
            </a:extLst>
          </p:cNvPr>
          <p:cNvGraphicFramePr>
            <a:graphicFrameLocks noChangeAspect="1"/>
          </p:cNvGraphicFramePr>
          <p:nvPr>
            <p:extLst>
              <p:ext uri="{D42A27DB-BD31-4B8C-83A1-F6EECF244321}">
                <p14:modId xmlns:p14="http://schemas.microsoft.com/office/powerpoint/2010/main" val="2401444599"/>
              </p:ext>
            </p:extLst>
          </p:nvPr>
        </p:nvGraphicFramePr>
        <p:xfrm>
          <a:off x="2425700" y="1037145"/>
          <a:ext cx="927100" cy="304800"/>
        </p:xfrm>
        <a:graphic>
          <a:graphicData uri="http://schemas.openxmlformats.org/presentationml/2006/ole">
            <mc:AlternateContent xmlns:mc="http://schemas.openxmlformats.org/markup-compatibility/2006">
              <mc:Choice xmlns:v="urn:schemas-microsoft-com:vml" Requires="v">
                <p:oleObj spid="_x0000_s10778" name="Equation" r:id="rId7" imgW="927000" imgH="304560" progId="Equation.DSMT4">
                  <p:embed/>
                </p:oleObj>
              </mc:Choice>
              <mc:Fallback>
                <p:oleObj name="Equation" r:id="rId7" imgW="927000" imgH="304560" progId="Equation.DSMT4">
                  <p:embed/>
                  <p:pic>
                    <p:nvPicPr>
                      <p:cNvPr id="0" name=""/>
                      <p:cNvPicPr/>
                      <p:nvPr/>
                    </p:nvPicPr>
                    <p:blipFill>
                      <a:blip r:embed="rId8"/>
                      <a:stretch>
                        <a:fillRect/>
                      </a:stretch>
                    </p:blipFill>
                    <p:spPr>
                      <a:xfrm>
                        <a:off x="2425700" y="1037145"/>
                        <a:ext cx="927100" cy="304800"/>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xmlns="" id="{51424D0A-B6F0-4BB9-9C33-5D634D600105}"/>
              </a:ext>
            </a:extLst>
          </p:cNvPr>
          <p:cNvGraphicFramePr>
            <a:graphicFrameLocks noChangeAspect="1"/>
          </p:cNvGraphicFramePr>
          <p:nvPr>
            <p:extLst>
              <p:ext uri="{D42A27DB-BD31-4B8C-83A1-F6EECF244321}">
                <p14:modId xmlns:p14="http://schemas.microsoft.com/office/powerpoint/2010/main" val="1890087550"/>
              </p:ext>
            </p:extLst>
          </p:nvPr>
        </p:nvGraphicFramePr>
        <p:xfrm>
          <a:off x="3804920" y="917144"/>
          <a:ext cx="1181100" cy="457200"/>
        </p:xfrm>
        <a:graphic>
          <a:graphicData uri="http://schemas.openxmlformats.org/presentationml/2006/ole">
            <mc:AlternateContent xmlns:mc="http://schemas.openxmlformats.org/markup-compatibility/2006">
              <mc:Choice xmlns:v="urn:schemas-microsoft-com:vml" Requires="v">
                <p:oleObj spid="_x0000_s10779" name="Equation" r:id="rId9" imgW="1180800" imgH="457200" progId="Equation.DSMT4">
                  <p:embed/>
                </p:oleObj>
              </mc:Choice>
              <mc:Fallback>
                <p:oleObj name="Equation" r:id="rId9" imgW="1180800" imgH="457200" progId="Equation.DSMT4">
                  <p:embed/>
                  <p:pic>
                    <p:nvPicPr>
                      <p:cNvPr id="0" name=""/>
                      <p:cNvPicPr/>
                      <p:nvPr/>
                    </p:nvPicPr>
                    <p:blipFill>
                      <a:blip r:embed="rId10"/>
                      <a:stretch>
                        <a:fillRect/>
                      </a:stretch>
                    </p:blipFill>
                    <p:spPr>
                      <a:xfrm>
                        <a:off x="3804920" y="917144"/>
                        <a:ext cx="1181100" cy="457200"/>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xmlns="" id="{ACDFE3E6-F238-49F9-93A1-90836BD8DF6D}"/>
              </a:ext>
            </a:extLst>
          </p:cNvPr>
          <p:cNvGraphicFramePr>
            <a:graphicFrameLocks noChangeAspect="1"/>
          </p:cNvGraphicFramePr>
          <p:nvPr>
            <p:extLst>
              <p:ext uri="{D42A27DB-BD31-4B8C-83A1-F6EECF244321}">
                <p14:modId xmlns:p14="http://schemas.microsoft.com/office/powerpoint/2010/main" val="3055832202"/>
              </p:ext>
            </p:extLst>
          </p:nvPr>
        </p:nvGraphicFramePr>
        <p:xfrm>
          <a:off x="5535641" y="807822"/>
          <a:ext cx="1714500" cy="711200"/>
        </p:xfrm>
        <a:graphic>
          <a:graphicData uri="http://schemas.openxmlformats.org/presentationml/2006/ole">
            <mc:AlternateContent xmlns:mc="http://schemas.openxmlformats.org/markup-compatibility/2006">
              <mc:Choice xmlns:v="urn:schemas-microsoft-com:vml" Requires="v">
                <p:oleObj spid="_x0000_s10780" name="Equation" r:id="rId11" imgW="1714320" imgH="711000" progId="Equation.DSMT4">
                  <p:embed/>
                </p:oleObj>
              </mc:Choice>
              <mc:Fallback>
                <p:oleObj name="Equation" r:id="rId11" imgW="1714320" imgH="711000" progId="Equation.DSMT4">
                  <p:embed/>
                  <p:pic>
                    <p:nvPicPr>
                      <p:cNvPr id="0" name=""/>
                      <p:cNvPicPr/>
                      <p:nvPr/>
                    </p:nvPicPr>
                    <p:blipFill>
                      <a:blip r:embed="rId12"/>
                      <a:stretch>
                        <a:fillRect/>
                      </a:stretch>
                    </p:blipFill>
                    <p:spPr>
                      <a:xfrm>
                        <a:off x="5535641" y="807822"/>
                        <a:ext cx="1714500" cy="711200"/>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xmlns="" id="{E2360934-F3DF-4011-814F-3F50E3593789}"/>
              </a:ext>
            </a:extLst>
          </p:cNvPr>
          <p:cNvGraphicFramePr>
            <a:graphicFrameLocks noChangeAspect="1"/>
          </p:cNvGraphicFramePr>
          <p:nvPr>
            <p:extLst>
              <p:ext uri="{D42A27DB-BD31-4B8C-83A1-F6EECF244321}">
                <p14:modId xmlns:p14="http://schemas.microsoft.com/office/powerpoint/2010/main" val="1301407199"/>
              </p:ext>
            </p:extLst>
          </p:nvPr>
        </p:nvGraphicFramePr>
        <p:xfrm>
          <a:off x="2774046" y="1677357"/>
          <a:ext cx="2877951" cy="449241"/>
        </p:xfrm>
        <a:graphic>
          <a:graphicData uri="http://schemas.openxmlformats.org/presentationml/2006/ole">
            <mc:AlternateContent xmlns:mc="http://schemas.openxmlformats.org/markup-compatibility/2006">
              <mc:Choice xmlns:v="urn:schemas-microsoft-com:vml" Requires="v">
                <p:oleObj spid="_x0000_s10781" name="Equation" r:id="rId13" imgW="2603160" imgH="406080" progId="Equation.DSMT4">
                  <p:embed/>
                </p:oleObj>
              </mc:Choice>
              <mc:Fallback>
                <p:oleObj name="Equation" r:id="rId13" imgW="2603160" imgH="406080" progId="Equation.DSMT4">
                  <p:embed/>
                  <p:pic>
                    <p:nvPicPr>
                      <p:cNvPr id="0" name=""/>
                      <p:cNvPicPr/>
                      <p:nvPr/>
                    </p:nvPicPr>
                    <p:blipFill>
                      <a:blip r:embed="rId14"/>
                      <a:stretch>
                        <a:fillRect/>
                      </a:stretch>
                    </p:blipFill>
                    <p:spPr>
                      <a:xfrm>
                        <a:off x="2774046" y="1677357"/>
                        <a:ext cx="2877951" cy="449241"/>
                      </a:xfrm>
                      <a:prstGeom prst="rect">
                        <a:avLst/>
                      </a:prstGeom>
                    </p:spPr>
                  </p:pic>
                </p:oleObj>
              </mc:Fallback>
            </mc:AlternateContent>
          </a:graphicData>
        </a:graphic>
      </p:graphicFrame>
      <p:cxnSp>
        <p:nvCxnSpPr>
          <p:cNvPr id="23" name="直接箭头连接符 22">
            <a:extLst>
              <a:ext uri="{FF2B5EF4-FFF2-40B4-BE49-F238E27FC236}">
                <a16:creationId xmlns:a16="http://schemas.microsoft.com/office/drawing/2014/main" xmlns="" id="{053BAE62-2DB5-432B-B2E7-931437D43FF2}"/>
              </a:ext>
            </a:extLst>
          </p:cNvPr>
          <p:cNvCxnSpPr/>
          <p:nvPr/>
        </p:nvCxnSpPr>
        <p:spPr>
          <a:xfrm>
            <a:off x="1893859" y="1163422"/>
            <a:ext cx="531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xmlns="" id="{AF0D26E9-C85F-41ED-AD1A-9979D07CB05D}"/>
              </a:ext>
            </a:extLst>
          </p:cNvPr>
          <p:cNvCxnSpPr>
            <a:cxnSpLocks/>
          </p:cNvCxnSpPr>
          <p:nvPr/>
        </p:nvCxnSpPr>
        <p:spPr>
          <a:xfrm>
            <a:off x="3273079" y="1145744"/>
            <a:ext cx="531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xmlns="" id="{B79FFAFD-E5A0-48CF-A543-1976B2FCA75F}"/>
              </a:ext>
            </a:extLst>
          </p:cNvPr>
          <p:cNvCxnSpPr/>
          <p:nvPr/>
        </p:nvCxnSpPr>
        <p:spPr>
          <a:xfrm>
            <a:off x="4986020" y="1163422"/>
            <a:ext cx="5318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图表 27">
            <a:extLst>
              <a:ext uri="{FF2B5EF4-FFF2-40B4-BE49-F238E27FC236}">
                <a16:creationId xmlns:a16="http://schemas.microsoft.com/office/drawing/2014/main" xmlns="" id="{93653735-2B95-41FD-80E8-5E00F4BAAF39}"/>
              </a:ext>
            </a:extLst>
          </p:cNvPr>
          <p:cNvGraphicFramePr>
            <a:graphicFrameLocks/>
          </p:cNvGraphicFramePr>
          <p:nvPr>
            <p:extLst>
              <p:ext uri="{D42A27DB-BD31-4B8C-83A1-F6EECF244321}">
                <p14:modId xmlns:p14="http://schemas.microsoft.com/office/powerpoint/2010/main" val="2970528733"/>
              </p:ext>
            </p:extLst>
          </p:nvPr>
        </p:nvGraphicFramePr>
        <p:xfrm>
          <a:off x="2113646" y="2317674"/>
          <a:ext cx="4005214" cy="2620039"/>
        </p:xfrm>
        <a:graphic>
          <a:graphicData uri="http://schemas.openxmlformats.org/drawingml/2006/chart">
            <c:chart xmlns:c="http://schemas.openxmlformats.org/drawingml/2006/chart" xmlns:r="http://schemas.openxmlformats.org/officeDocument/2006/relationships" r:id="rId15"/>
          </a:graphicData>
        </a:graphic>
      </p:graphicFrame>
    </p:spTree>
    <p:extLst>
      <p:ext uri="{BB962C8B-B14F-4D97-AF65-F5344CB8AC3E}">
        <p14:creationId xmlns:p14="http://schemas.microsoft.com/office/powerpoint/2010/main" val="196984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7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3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ppt_x"/>
                                          </p:val>
                                        </p:tav>
                                        <p:tav tm="100000">
                                          <p:val>
                                            <p:strVal val="#ppt_x"/>
                                          </p:val>
                                        </p:tav>
                                      </p:tavLst>
                                    </p:anim>
                                    <p:anim calcmode="lin" valueType="num">
                                      <p:cBhvr additive="base">
                                        <p:cTn id="33" dur="500" fill="hold"/>
                                        <p:tgtEl>
                                          <p:spTgt spid="19"/>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ppt_x"/>
                                          </p:val>
                                        </p:tav>
                                        <p:tav tm="100000">
                                          <p:val>
                                            <p:strVal val="#ppt_x"/>
                                          </p:val>
                                        </p:tav>
                                      </p:tavLst>
                                    </p:anim>
                                    <p:anim calcmode="lin" valueType="num">
                                      <p:cBhvr additive="base">
                                        <p:cTn id="41" dur="500" fill="hold"/>
                                        <p:tgtEl>
                                          <p:spTgt spid="23"/>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500" fill="hold"/>
                                        <p:tgtEl>
                                          <p:spTgt spid="25"/>
                                        </p:tgtEl>
                                        <p:attrNameLst>
                                          <p:attrName>ppt_x</p:attrName>
                                        </p:attrNameLst>
                                      </p:cBhvr>
                                      <p:tavLst>
                                        <p:tav tm="0">
                                          <p:val>
                                            <p:strVal val="#ppt_x"/>
                                          </p:val>
                                        </p:tav>
                                        <p:tav tm="100000">
                                          <p:val>
                                            <p:strVal val="#ppt_x"/>
                                          </p:val>
                                        </p:tav>
                                      </p:tavLst>
                                    </p:anim>
                                    <p:anim calcmode="lin" valueType="num">
                                      <p:cBhvr additive="base">
                                        <p:cTn id="4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fill="hold"/>
                                        <p:tgtEl>
                                          <p:spTgt spid="28"/>
                                        </p:tgtEl>
                                        <p:attrNameLst>
                                          <p:attrName>ppt_x</p:attrName>
                                        </p:attrNameLst>
                                      </p:cBhvr>
                                      <p:tavLst>
                                        <p:tav tm="0">
                                          <p:val>
                                            <p:strVal val="#ppt_x"/>
                                          </p:val>
                                        </p:tav>
                                        <p:tav tm="100000">
                                          <p:val>
                                            <p:strVal val="#ppt_x"/>
                                          </p:val>
                                        </p:tav>
                                      </p:tavLst>
                                    </p:anim>
                                    <p:anim calcmode="lin" valueType="num">
                                      <p:cBhvr additive="base">
                                        <p:cTn id="5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28"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4B1A573-B2C0-4E7B-A597-F38B37215371}"/>
              </a:ext>
            </a:extLst>
          </p:cNvPr>
          <p:cNvSpPr txBox="1"/>
          <p:nvPr/>
        </p:nvSpPr>
        <p:spPr>
          <a:xfrm>
            <a:off x="672943" y="311168"/>
            <a:ext cx="4202206" cy="346249"/>
          </a:xfrm>
          <a:prstGeom prst="rect">
            <a:avLst/>
          </a:prstGeom>
          <a:noFill/>
        </p:spPr>
        <p:txBody>
          <a:bodyPr wrap="square" lIns="68580" tIns="34290" rIns="68580" bIns="34290" rtlCol="0">
            <a:spAutoFit/>
          </a:bodyPr>
          <a:lstStyle/>
          <a:p>
            <a:r>
              <a:rPr lang="en-US" altLang="zh-CN" sz="1800" b="1" dirty="0">
                <a:solidFill>
                  <a:srgbClr val="1B4367"/>
                </a:solidFill>
                <a:cs typeface="+mn-ea"/>
              </a:rPr>
              <a:t>Laplacian embedding</a:t>
            </a:r>
            <a:endParaRPr lang="zh-CN" altLang="en-US" sz="1800" b="1" dirty="0">
              <a:solidFill>
                <a:srgbClr val="1B4367"/>
              </a:solidFill>
              <a:cs typeface="+mn-ea"/>
              <a:sym typeface="+mn-lt"/>
            </a:endParaRPr>
          </a:p>
        </p:txBody>
      </p:sp>
      <p:cxnSp>
        <p:nvCxnSpPr>
          <p:cNvPr id="5" name="直接连接符 4">
            <a:extLst>
              <a:ext uri="{FF2B5EF4-FFF2-40B4-BE49-F238E27FC236}">
                <a16:creationId xmlns:a16="http://schemas.microsoft.com/office/drawing/2014/main" xmlns="" id="{4D627EF9-70D8-4074-8C0E-26C290571BFD}"/>
              </a:ext>
            </a:extLst>
          </p:cNvPr>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FBC3DE20-D888-4820-B7D1-07A50A67A2C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4290" y="134471"/>
            <a:ext cx="2636520" cy="647700"/>
          </a:xfrm>
          <a:prstGeom prst="rect">
            <a:avLst/>
          </a:prstGeom>
          <a:noFill/>
          <a:ln>
            <a:noFill/>
          </a:ln>
        </p:spPr>
      </p:pic>
      <p:sp>
        <p:nvSpPr>
          <p:cNvPr id="2" name="Rectangle 4">
            <a:extLst>
              <a:ext uri="{FF2B5EF4-FFF2-40B4-BE49-F238E27FC236}">
                <a16:creationId xmlns:a16="http://schemas.microsoft.com/office/drawing/2014/main" xmlns="" id="{F6053FD6-6B76-4F2C-84C2-DB38DE0A13B0}"/>
              </a:ext>
            </a:extLst>
          </p:cNvPr>
          <p:cNvSpPr>
            <a:spLocks noChangeArrowheads="1"/>
          </p:cNvSpPr>
          <p:nvPr/>
        </p:nvSpPr>
        <p:spPr bwMode="auto">
          <a:xfrm>
            <a:off x="1278864" y="1049457"/>
            <a:ext cx="6257316"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lang="en-US" altLang="zh-CN" dirty="0">
                <a:latin typeface="Times New Roman" panose="02020603050405020304" pitchFamily="18" charset="0"/>
                <a:ea typeface="宋体" panose="02010600030101010101" pitchFamily="2" charset="-122"/>
                <a:cs typeface="Times New Roman" panose="02020603050405020304" pitchFamily="18" charset="0"/>
              </a:rPr>
              <a:t>        PCA</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为位于线性流形上的数据提供嵌入方法。然而，在许多应用中，数据位于非线性流形中，对此一种流行的方法是使用基于拉普拉斯的图的嵌入。</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defTabSz="914400" eaLnBrk="0" fontAlgn="base" hangingPunct="0">
              <a:lnSpc>
                <a:spcPct val="150000"/>
              </a:lnSpc>
              <a:spcBef>
                <a:spcPct val="0"/>
              </a:spcBef>
              <a:spcAft>
                <a:spcPct val="0"/>
              </a:spcAft>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拉普拉斯嵌入构造了数据的几何关系，使得样本数据在变换后仍可以保留这种关系。</a:t>
            </a:r>
            <a:endParaRPr lang="zh-CN"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对象 8">
            <a:extLst>
              <a:ext uri="{FF2B5EF4-FFF2-40B4-BE49-F238E27FC236}">
                <a16:creationId xmlns:a16="http://schemas.microsoft.com/office/drawing/2014/main" xmlns="" id="{4C30D506-9043-484A-988A-DB8DEE57CCF8}"/>
              </a:ext>
            </a:extLst>
          </p:cNvPr>
          <p:cNvGraphicFramePr>
            <a:graphicFrameLocks noChangeAspect="1"/>
          </p:cNvGraphicFramePr>
          <p:nvPr>
            <p:extLst>
              <p:ext uri="{D42A27DB-BD31-4B8C-83A1-F6EECF244321}">
                <p14:modId xmlns:p14="http://schemas.microsoft.com/office/powerpoint/2010/main" val="4004909934"/>
              </p:ext>
            </p:extLst>
          </p:nvPr>
        </p:nvGraphicFramePr>
        <p:xfrm>
          <a:off x="2325931" y="2693942"/>
          <a:ext cx="4065587" cy="450850"/>
        </p:xfrm>
        <a:graphic>
          <a:graphicData uri="http://schemas.openxmlformats.org/presentationml/2006/ole">
            <mc:AlternateContent xmlns:mc="http://schemas.openxmlformats.org/markup-compatibility/2006">
              <mc:Choice xmlns:v="urn:schemas-microsoft-com:vml" Requires="v">
                <p:oleObj spid="_x0000_s4648" name="Equation" r:id="rId5" imgW="3098520" imgH="342720" progId="Equation.DSMT4">
                  <p:embed/>
                </p:oleObj>
              </mc:Choice>
              <mc:Fallback>
                <p:oleObj name="Equation" r:id="rId5" imgW="3098520" imgH="342720" progId="Equation.DSMT4">
                  <p:embed/>
                  <p:pic>
                    <p:nvPicPr>
                      <p:cNvPr id="0" name=""/>
                      <p:cNvPicPr/>
                      <p:nvPr/>
                    </p:nvPicPr>
                    <p:blipFill>
                      <a:blip r:embed="rId6"/>
                      <a:stretch>
                        <a:fillRect/>
                      </a:stretch>
                    </p:blipFill>
                    <p:spPr>
                      <a:xfrm>
                        <a:off x="2325931" y="2693942"/>
                        <a:ext cx="4065587" cy="450850"/>
                      </a:xfrm>
                      <a:prstGeom prst="rect">
                        <a:avLst/>
                      </a:prstGeom>
                    </p:spPr>
                  </p:pic>
                </p:oleObj>
              </mc:Fallback>
            </mc:AlternateContent>
          </a:graphicData>
        </a:graphic>
      </p:graphicFrame>
      <p:sp>
        <p:nvSpPr>
          <p:cNvPr id="3" name="文本框 2">
            <a:extLst>
              <a:ext uri="{FF2B5EF4-FFF2-40B4-BE49-F238E27FC236}">
                <a16:creationId xmlns:a16="http://schemas.microsoft.com/office/drawing/2014/main" xmlns="" id="{A50DE848-B2D4-4540-BB5C-7D37407D9B9D}"/>
              </a:ext>
            </a:extLst>
          </p:cNvPr>
          <p:cNvSpPr txBox="1"/>
          <p:nvPr/>
        </p:nvSpPr>
        <p:spPr>
          <a:xfrm>
            <a:off x="1403684" y="3333759"/>
            <a:ext cx="6033436" cy="697820"/>
          </a:xfrm>
          <a:prstGeom prst="rect">
            <a:avLst/>
          </a:prstGeom>
          <a:noFill/>
        </p:spPr>
        <p:txBody>
          <a:bodyPr wrap="square" rtlCol="0">
            <a:spAutoFit/>
          </a:bodyPr>
          <a:lstStyle/>
          <a:p>
            <a:pPr defTabSz="914400" eaLnBrk="0" fontAlgn="base" hangingPunct="0">
              <a:lnSpc>
                <a:spcPct val="150000"/>
              </a:lnSpc>
              <a:spcBef>
                <a:spcPct val="0"/>
              </a:spcBef>
              <a:spcAft>
                <a:spcPct val="0"/>
              </a:spcAft>
            </a:pPr>
            <a:r>
              <a:rPr lang="en-US" altLang="zh-CN" dirty="0">
                <a:latin typeface="Times New Roman" panose="02020603050405020304" pitchFamily="18" charset="0"/>
                <a:ea typeface="宋体" panose="02010600030101010101" pitchFamily="2" charset="-122"/>
                <a:cs typeface="Times New Roman" panose="02020603050405020304" pitchFamily="18" charset="0"/>
              </a:rPr>
              <a:t>Q</a:t>
            </a:r>
            <a:r>
              <a:rPr lang="en-US" altLang="zh-CN" baseline="30000" dirty="0">
                <a:latin typeface="Times New Roman" panose="02020603050405020304" pitchFamily="18" charset="0"/>
                <a:ea typeface="宋体" panose="02010600030101010101" pitchFamily="2" charset="-122"/>
                <a:cs typeface="Times New Roman" panose="02020603050405020304" pitchFamily="18" charset="0"/>
              </a:rPr>
              <a:t>T</a:t>
            </a:r>
            <a:r>
              <a:rPr lang="zh-CN" altLang="zh-CN"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n</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个数据点的嵌入坐标</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W</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为数据的邻接矩阵，</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为度矩阵：</a:t>
            </a:r>
            <a:r>
              <a:rPr lang="en-US" altLang="zh-CN" dirty="0">
                <a:latin typeface="Times New Roman" panose="02020603050405020304" pitchFamily="18" charset="0"/>
                <a:ea typeface="宋体" panose="02010600030101010101" pitchFamily="2" charset="-122"/>
                <a:cs typeface="Times New Roman" panose="02020603050405020304" pitchFamily="18" charset="0"/>
              </a:rPr>
              <a:t>D=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p>
        </p:txBody>
      </p:sp>
      <p:graphicFrame>
        <p:nvGraphicFramePr>
          <p:cNvPr id="7" name="对象 6">
            <a:extLst>
              <a:ext uri="{FF2B5EF4-FFF2-40B4-BE49-F238E27FC236}">
                <a16:creationId xmlns:a16="http://schemas.microsoft.com/office/drawing/2014/main" xmlns="" id="{C04A30B8-7570-4707-B0AF-C067DFBA0B96}"/>
              </a:ext>
            </a:extLst>
          </p:cNvPr>
          <p:cNvGraphicFramePr>
            <a:graphicFrameLocks noChangeAspect="1"/>
          </p:cNvGraphicFramePr>
          <p:nvPr>
            <p:extLst>
              <p:ext uri="{D42A27DB-BD31-4B8C-83A1-F6EECF244321}">
                <p14:modId xmlns:p14="http://schemas.microsoft.com/office/powerpoint/2010/main" val="4166004153"/>
              </p:ext>
            </p:extLst>
          </p:nvPr>
        </p:nvGraphicFramePr>
        <p:xfrm>
          <a:off x="6789468" y="3431844"/>
          <a:ext cx="884238" cy="250825"/>
        </p:xfrm>
        <a:graphic>
          <a:graphicData uri="http://schemas.openxmlformats.org/presentationml/2006/ole">
            <mc:AlternateContent xmlns:mc="http://schemas.openxmlformats.org/markup-compatibility/2006">
              <mc:Choice xmlns:v="urn:schemas-microsoft-com:vml" Requires="v">
                <p:oleObj spid="_x0000_s4649" name="Equation" r:id="rId7" imgW="888614" imgH="253890" progId="Equation.DSMT4">
                  <p:embed/>
                </p:oleObj>
              </mc:Choice>
              <mc:Fallback>
                <p:oleObj name="Equation" r:id="rId7" imgW="888614" imgH="25389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9468" y="3431844"/>
                        <a:ext cx="884238"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a16="http://schemas.microsoft.com/office/drawing/2014/main" xmlns="" id="{875122EF-2A0A-47EA-8FE1-04D286B7ACD3}"/>
              </a:ext>
            </a:extLst>
          </p:cNvPr>
          <p:cNvGraphicFramePr>
            <a:graphicFrameLocks noChangeAspect="1"/>
          </p:cNvGraphicFramePr>
          <p:nvPr>
            <p:extLst>
              <p:ext uri="{D42A27DB-BD31-4B8C-83A1-F6EECF244321}">
                <p14:modId xmlns:p14="http://schemas.microsoft.com/office/powerpoint/2010/main" val="4166115418"/>
              </p:ext>
            </p:extLst>
          </p:nvPr>
        </p:nvGraphicFramePr>
        <p:xfrm>
          <a:off x="2014014" y="3653683"/>
          <a:ext cx="681037" cy="449263"/>
        </p:xfrm>
        <a:graphic>
          <a:graphicData uri="http://schemas.openxmlformats.org/presentationml/2006/ole">
            <mc:AlternateContent xmlns:mc="http://schemas.openxmlformats.org/markup-compatibility/2006">
              <mc:Choice xmlns:v="urn:schemas-microsoft-com:vml" Requires="v">
                <p:oleObj spid="_x0000_s4650" name="Equation" r:id="rId9" imgW="672840" imgH="444240" progId="Equation.DSMT4">
                  <p:embed/>
                </p:oleObj>
              </mc:Choice>
              <mc:Fallback>
                <p:oleObj name="Equation" r:id="rId9" imgW="672840" imgH="444240" progId="Equation.DSMT4">
                  <p:embed/>
                  <p:pic>
                    <p:nvPicPr>
                      <p:cNvPr id="0" name="Object 13"/>
                      <p:cNvPicPr>
                        <a:picLocks noChangeAspect="1" noChangeArrowheads="1"/>
                      </p:cNvPicPr>
                      <p:nvPr/>
                    </p:nvPicPr>
                    <p:blipFill>
                      <a:blip r:embed="rId10"/>
                      <a:srcRect/>
                      <a:stretch>
                        <a:fillRect/>
                      </a:stretch>
                    </p:blipFill>
                    <p:spPr bwMode="auto">
                      <a:xfrm>
                        <a:off x="2014014" y="3653683"/>
                        <a:ext cx="681037"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5">
            <a:extLst>
              <a:ext uri="{FF2B5EF4-FFF2-40B4-BE49-F238E27FC236}">
                <a16:creationId xmlns:a16="http://schemas.microsoft.com/office/drawing/2014/main" xmlns="" id="{992AD5AA-4902-4F21-8461-88DD67B6927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7">
            <a:extLst>
              <a:ext uri="{FF2B5EF4-FFF2-40B4-BE49-F238E27FC236}">
                <a16:creationId xmlns:a16="http://schemas.microsoft.com/office/drawing/2014/main" xmlns="" id="{BD34BBFD-3432-49FB-AA34-421612142D71}"/>
              </a:ext>
            </a:extLst>
          </p:cNvPr>
          <p:cNvSpPr>
            <a:spLocks noChangeArrowheads="1"/>
          </p:cNvSpPr>
          <p:nvPr/>
        </p:nvSpPr>
        <p:spPr bwMode="auto">
          <a:xfrm>
            <a:off x="0" y="700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矩形 10">
            <a:extLst>
              <a:ext uri="{FF2B5EF4-FFF2-40B4-BE49-F238E27FC236}">
                <a16:creationId xmlns:a16="http://schemas.microsoft.com/office/drawing/2014/main" xmlns="" id="{39C07468-331A-4A59-8B38-B1778D9B3DF4}"/>
              </a:ext>
            </a:extLst>
          </p:cNvPr>
          <p:cNvSpPr/>
          <p:nvPr/>
        </p:nvSpPr>
        <p:spPr>
          <a:xfrm>
            <a:off x="1158110" y="4176292"/>
            <a:ext cx="6934030" cy="738664"/>
          </a:xfrm>
          <a:prstGeom prst="rect">
            <a:avLst/>
          </a:prstGeom>
        </p:spPr>
        <p:txBody>
          <a:bodyPr wrap="squar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Belkin M , Niyogi P ,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Dietterich</a:t>
            </a:r>
            <a:r>
              <a:rPr lang="en-US" altLang="zh-CN" dirty="0">
                <a:latin typeface="Times New Roman" panose="02020603050405020304" pitchFamily="18" charset="0"/>
                <a:ea typeface="宋体" panose="02010600030101010101" pitchFamily="2" charset="-122"/>
                <a:cs typeface="Times New Roman" panose="02020603050405020304" pitchFamily="18" charset="0"/>
              </a:rPr>
              <a:t> T G , et al. Laplacian eigenmaps and spectral techniques for embedding and clustering.[J]. Advances in Neural Information Processing Systems, 2001, 14(6):585-591.</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1666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135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3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2949</TotalTime>
  <Words>2989</Words>
  <Application>Microsoft Office PowerPoint</Application>
  <PresentationFormat>全屏显示(16:9)</PresentationFormat>
  <Paragraphs>180</Paragraphs>
  <Slides>24</Slides>
  <Notes>23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5" baseType="lpstr">
      <vt:lpstr>CMMI10</vt:lpstr>
      <vt:lpstr>CMMI7</vt:lpstr>
      <vt:lpstr>Helvetica Neue</vt:lpstr>
      <vt:lpstr>MathJax_Math-italic</vt:lpstr>
      <vt:lpstr>宋体</vt:lpstr>
      <vt:lpstr>微软雅黑</vt:lpstr>
      <vt:lpstr>Arial</vt:lpstr>
      <vt:lpstr>Calibri</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FuSichao</cp:lastModifiedBy>
  <cp:revision>516</cp:revision>
  <dcterms:created xsi:type="dcterms:W3CDTF">2016-05-20T12:59:00Z</dcterms:created>
  <dcterms:modified xsi:type="dcterms:W3CDTF">2019-01-17T08:52:56Z</dcterms:modified>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