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4"/>
  </p:notesMasterIdLst>
  <p:handoutMasterIdLst>
    <p:handoutMasterId r:id="rId25"/>
  </p:handoutMasterIdLst>
  <p:sldIdLst>
    <p:sldId id="3220" r:id="rId2"/>
    <p:sldId id="3213" r:id="rId3"/>
    <p:sldId id="3214" r:id="rId4"/>
    <p:sldId id="3177" r:id="rId5"/>
    <p:sldId id="3215" r:id="rId6"/>
    <p:sldId id="3176" r:id="rId7"/>
    <p:sldId id="3168" r:id="rId8"/>
    <p:sldId id="3180" r:id="rId9"/>
    <p:sldId id="3229" r:id="rId10"/>
    <p:sldId id="3179" r:id="rId11"/>
    <p:sldId id="3222" r:id="rId12"/>
    <p:sldId id="3223" r:id="rId13"/>
    <p:sldId id="3224" r:id="rId14"/>
    <p:sldId id="3225" r:id="rId15"/>
    <p:sldId id="3175" r:id="rId16"/>
    <p:sldId id="3216" r:id="rId17"/>
    <p:sldId id="3226" r:id="rId18"/>
    <p:sldId id="3171" r:id="rId19"/>
    <p:sldId id="3221" r:id="rId20"/>
    <p:sldId id="3217" r:id="rId21"/>
    <p:sldId id="3227" r:id="rId22"/>
    <p:sldId id="3228" r:id="rId23"/>
  </p:sldIdLst>
  <p:sldSz cx="12858750" cy="7232650"/>
  <p:notesSz cx="6858000" cy="914400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EB6"/>
    <a:srgbClr val="004236"/>
    <a:srgbClr val="169274"/>
    <a:srgbClr val="60AEA9"/>
    <a:srgbClr val="84004C"/>
    <a:srgbClr val="8B2FC3"/>
    <a:srgbClr val="C9247B"/>
    <a:srgbClr val="F3C5BE"/>
    <a:srgbClr val="00B369"/>
    <a:srgbClr val="1A8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2986" autoAdjust="0"/>
  </p:normalViewPr>
  <p:slideViewPr>
    <p:cSldViewPr>
      <p:cViewPr varScale="1">
        <p:scale>
          <a:sx n="77" d="100"/>
          <a:sy n="77" d="100"/>
        </p:scale>
        <p:origin x="888" y="67"/>
      </p:cViewPr>
      <p:guideLst>
        <p:guide orient="horz" pos="328"/>
        <p:guide pos="4050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712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801D8-EECC-45AB-9063-1BC64BFC2A9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199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298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004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79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239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80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35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062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439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586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335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898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0028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348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709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54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377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87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6050" y="514350"/>
            <a:ext cx="4573588" cy="257175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3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随着压缩感知算法的提出和应用，降低了硬件设施的复杂度，避免了采样、传输和存储过程中处理冗余信息造成的资源浪费，大大减少了信号采集的成本，促使其在信号处理相关领域得以广泛应用。</a:t>
                </a:r>
                <a:r>
                  <a:rPr lang="az-Cyrl-AZ" altLang="zh-CN" sz="1400" i="0" dirty="0" smtClean="0"/>
                  <a:t>Ф</a:t>
                </a:r>
                <a:r>
                  <a:rPr lang="zh-CN" altLang="en-US" sz="1400" i="0" dirty="0" smtClean="0">
                    <a:latin typeface="Cambria Math" panose="02040503050406030204" pitchFamily="18" charset="0"/>
                  </a:rPr>
                  <a:t>确定</a:t>
                </a:r>
                <a:r>
                  <a:rPr lang="zh-CN" altLang="en-US" sz="13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了采样频率及如何将采样样本组成采样信号。  我们的任务就是， 已知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𝑦</a:t>
                </a:r>
                <a:r>
                  <a:rPr lang="zh-CN" altLang="en-US" sz="1200" b="0" i="0" smtClean="0">
                    <a:latin typeface="Cambria Math" panose="02040503050406030204" pitchFamily="18" charset="0"/>
                  </a:rPr>
                  <a:t>和</a:t>
                </a:r>
                <a:r>
                  <a:rPr lang="az-Cyrl-AZ" altLang="zh-CN" sz="1200" i="0" dirty="0" smtClean="0">
                    <a:latin typeface="Cambria Math" panose="02040503050406030204" pitchFamily="18" charset="0"/>
                  </a:rPr>
                  <a:t>Ф</a:t>
                </a:r>
                <a:r>
                  <a:rPr lang="zh-CN" altLang="en-US" sz="13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，求解</a:t>
                </a:r>
                <a:r>
                  <a:rPr lang="en-US" altLang="zh-CN" sz="14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</a:t>
                </a:r>
                <a:r>
                  <a:rPr lang="zh-CN" altLang="en-US" sz="13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。但是这是一个欠定方程，很难求解。</a:t>
                </a:r>
                <a:endParaRPr lang="zh-CN" altLang="zh-CN" sz="13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46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这个时候如果可以先根据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求解出</a:t>
                </a:r>
                <a:r>
                  <a:rPr lang="en-US" altLang="zh-CN" dirty="0" smtClean="0"/>
                  <a:t>s,</a:t>
                </a:r>
                <a:r>
                  <a:rPr lang="zh-CN" altLang="en-US" dirty="0" smtClean="0"/>
                  <a:t>就可以通过</a:t>
                </a:r>
                <a:r>
                  <a:rPr lang="en-US" altLang="zh-CN" sz="1400" b="0" i="0" dirty="0" smtClean="0">
                    <a:latin typeface="Cambria Math" panose="02040503050406030204" pitchFamily="18" charset="0"/>
                  </a:rPr>
                  <a:t>x=</a:t>
                </a:r>
                <a:r>
                  <a:rPr lang="el-GR" altLang="zh-CN" sz="1400" i="0" dirty="0" smtClean="0">
                    <a:latin typeface="Cambria Math" panose="02040503050406030204" pitchFamily="18" charset="0"/>
                  </a:rPr>
                  <a:t>ψ</a:t>
                </a:r>
                <a:r>
                  <a:rPr lang="en-US" altLang="zh-CN" sz="1400" b="0" i="0" dirty="0" smtClean="0">
                    <a:latin typeface="Cambria Math" panose="02040503050406030204" pitchFamily="18" charset="0"/>
                  </a:rPr>
                  <a:t>𝑠</a:t>
                </a:r>
                <a:r>
                  <a:rPr lang="zh-CN" altLang="en-US" dirty="0" smtClean="0"/>
                  <a:t>求解</a:t>
                </a:r>
                <a:r>
                  <a:rPr lang="en-US" altLang="zh-CN" dirty="0" smtClean="0"/>
                  <a:t>x.</a:t>
                </a:r>
                <a:r>
                  <a:rPr lang="zh-CN" altLang="en-US" dirty="0" smtClean="0"/>
                  <a:t>在这个求解过程中有个很重要的条件就是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必须具有稀疏性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585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81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1" y="5789"/>
            <a:ext cx="12855388" cy="722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5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1" y="5789"/>
            <a:ext cx="12855388" cy="7221071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308696" cy="52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887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3504699" y="3575436"/>
            <a:ext cx="624937" cy="624937"/>
            <a:chOff x="5252030" y="2008764"/>
            <a:chExt cx="809336" cy="809336"/>
          </a:xfrm>
          <a:solidFill>
            <a:schemeClr val="accent2"/>
          </a:solidFill>
        </p:grpSpPr>
        <p:sp>
          <p:nvSpPr>
            <p:cNvPr id="38" name="椭圆 37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427840" y="1470138"/>
            <a:ext cx="624937" cy="624937"/>
            <a:chOff x="5252030" y="2008764"/>
            <a:chExt cx="809336" cy="809336"/>
          </a:xfrm>
          <a:solidFill>
            <a:schemeClr val="accent1"/>
          </a:solidFill>
        </p:grpSpPr>
        <p:sp>
          <p:nvSpPr>
            <p:cNvPr id="53" name="椭圆 52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32075" y="3772981"/>
            <a:ext cx="462080" cy="462079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685716" y="3466996"/>
            <a:ext cx="922774" cy="92277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同心圆 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317850" y="1160645"/>
            <a:ext cx="397040" cy="3970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772199" y="511845"/>
            <a:ext cx="483277" cy="4832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57665" y="2695521"/>
            <a:ext cx="307091" cy="30709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290565" y="3185748"/>
            <a:ext cx="1404314" cy="1404314"/>
            <a:chOff x="5252030" y="2008764"/>
            <a:chExt cx="809336" cy="809336"/>
          </a:xfrm>
          <a:solidFill>
            <a:schemeClr val="accent2"/>
          </a:solidFill>
        </p:grpSpPr>
        <p:sp>
          <p:nvSpPr>
            <p:cNvPr id="32" name="椭圆 31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457819" y="1505868"/>
            <a:ext cx="1611639" cy="1611639"/>
            <a:chOff x="5252030" y="2008764"/>
            <a:chExt cx="809336" cy="809336"/>
          </a:xfrm>
          <a:solidFill>
            <a:schemeClr val="accent1"/>
          </a:solidFill>
        </p:grpSpPr>
        <p:sp>
          <p:nvSpPr>
            <p:cNvPr id="35" name="椭圆 34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822353" y="3583384"/>
            <a:ext cx="311894" cy="311894"/>
            <a:chOff x="5252030" y="2008764"/>
            <a:chExt cx="809336" cy="809336"/>
          </a:xfrm>
          <a:solidFill>
            <a:schemeClr val="accent2"/>
          </a:solidFill>
        </p:grpSpPr>
        <p:sp>
          <p:nvSpPr>
            <p:cNvPr id="41" name="椭圆 40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568209" y="839172"/>
            <a:ext cx="311894" cy="311894"/>
            <a:chOff x="5252030" y="2008764"/>
            <a:chExt cx="809336" cy="809336"/>
          </a:xfrm>
          <a:solidFill>
            <a:schemeClr val="accent2"/>
          </a:solidFill>
        </p:grpSpPr>
        <p:sp>
          <p:nvSpPr>
            <p:cNvPr id="44" name="椭圆 43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214974" y="4371992"/>
            <a:ext cx="311894" cy="311894"/>
            <a:chOff x="5252030" y="2008764"/>
            <a:chExt cx="809336" cy="809336"/>
          </a:xfrm>
          <a:solidFill>
            <a:schemeClr val="accent2"/>
          </a:solidFill>
        </p:grpSpPr>
        <p:sp>
          <p:nvSpPr>
            <p:cNvPr id="47" name="椭圆 46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427352" y="4389769"/>
            <a:ext cx="231884" cy="231884"/>
            <a:chOff x="5252030" y="2008764"/>
            <a:chExt cx="809336" cy="809336"/>
          </a:xfrm>
          <a:solidFill>
            <a:schemeClr val="accent2"/>
          </a:solidFill>
        </p:grpSpPr>
        <p:sp>
          <p:nvSpPr>
            <p:cNvPr id="50" name="椭圆 49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740309" y="2837539"/>
            <a:ext cx="452339" cy="452339"/>
            <a:chOff x="5252030" y="2008764"/>
            <a:chExt cx="809336" cy="809336"/>
          </a:xfrm>
          <a:solidFill>
            <a:schemeClr val="accent1"/>
          </a:solidFill>
        </p:grpSpPr>
        <p:sp>
          <p:nvSpPr>
            <p:cNvPr id="56" name="椭圆 55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965003" y="2369168"/>
            <a:ext cx="226169" cy="226169"/>
            <a:chOff x="5252030" y="2008764"/>
            <a:chExt cx="809336" cy="809336"/>
          </a:xfrm>
          <a:solidFill>
            <a:schemeClr val="accent2"/>
          </a:solidFill>
        </p:grpSpPr>
        <p:sp>
          <p:nvSpPr>
            <p:cNvPr id="59" name="椭圆 58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66087" y="477850"/>
            <a:ext cx="4008813" cy="400880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" name="同心圆 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8" name="矩形 1"/>
          <p:cNvSpPr>
            <a:spLocks noChangeArrowheads="1"/>
          </p:cNvSpPr>
          <p:nvPr/>
        </p:nvSpPr>
        <p:spPr bwMode="auto">
          <a:xfrm>
            <a:off x="4928433" y="1757566"/>
            <a:ext cx="308411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9600" dirty="0" smtClean="0">
                <a:solidFill>
                  <a:srgbClr val="015268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2018</a:t>
            </a:r>
            <a:endParaRPr lang="zh-CN" altLang="zh-CN" sz="6600" dirty="0">
              <a:solidFill>
                <a:srgbClr val="015268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9608490" y="6131415"/>
            <a:ext cx="2413934" cy="514085"/>
          </a:xfrm>
          <a:prstGeom prst="rect">
            <a:avLst/>
          </a:prstGeom>
          <a:noFill/>
        </p:spPr>
        <p:txBody>
          <a:bodyPr wrap="none" lIns="128494" tIns="64247" rIns="128494" bIns="64247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cap="all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汇报人：张厚德</a:t>
            </a:r>
            <a:endParaRPr lang="zh-CN" altLang="zh-CN" sz="2400" cap="all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3" name="TextBox 1"/>
          <p:cNvSpPr txBox="1"/>
          <p:nvPr/>
        </p:nvSpPr>
        <p:spPr>
          <a:xfrm>
            <a:off x="1355547" y="4844149"/>
            <a:ext cx="10143610" cy="960746"/>
          </a:xfrm>
          <a:prstGeom prst="rect">
            <a:avLst/>
          </a:prstGeom>
          <a:noFill/>
        </p:spPr>
        <p:txBody>
          <a:bodyPr wrap="square" lIns="128494" tIns="64247" rIns="128494" bIns="64247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基于压缩感知</a:t>
            </a:r>
            <a:r>
              <a:rPr lang="zh-CN" altLang="en-US" sz="5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的地震缺失道重建</a:t>
            </a:r>
            <a:endParaRPr lang="zh-CN" altLang="en-US" sz="5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950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8000" fill="hold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7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8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5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6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9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0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3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4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9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40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3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44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53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54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57" dur="2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58" dur="2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6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6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6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6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67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68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7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7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7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7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7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78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8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23333"/>
                                      </p:iterate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16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  <p:bldP spid="62" grpId="0"/>
          <p:bldP spid="6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2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2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6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6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6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6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7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7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7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7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8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23333"/>
                                      </p:iterate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16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  <p:bldP spid="62" grpId="0"/>
          <p:bldP spid="6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" y="0"/>
            <a:ext cx="2110923" cy="518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532831" y="1384077"/>
                <a:ext cx="9505056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1)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信号的稀疏表示：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长度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离散信号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是稀疏的或者能通过某一变换基</a:t>
                </a:r>
                <a14:m>
                  <m:oMath xmlns:m="http://schemas.openxmlformats.org/officeDocument/2006/math">
                    <m:r>
                      <a:rPr lang="el-GR" altLang="zh-CN" sz="2800" b="1" i="1" dirty="0"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来稀疏表示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就是信号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l-GR" altLang="zh-CN" sz="2800" b="1" i="1" dirty="0"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域的表示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</a:t>
                </a:r>
                <a:r>
                  <a:rPr lang="zh-CN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信号</a:t>
                </a:r>
                <a:r>
                  <a:rPr lang="zh-CN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能否实现稀疏表示，</a:t>
                </a:r>
                <a:r>
                  <a:rPr lang="zh-CN" altLang="zh-CN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变换基的选取</a:t>
                </a:r>
                <a:r>
                  <a:rPr lang="zh-CN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是问题的关键所在</a:t>
                </a:r>
                <a:r>
                  <a:rPr lang="zh-CN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r>
                  <a:rPr lang="zh-CN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初期，稀疏变换采用的是传统的正交变换，如</a:t>
                </a:r>
                <a:r>
                  <a:rPr lang="zh-CN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离散余弦变换、</a:t>
                </a:r>
                <a:r>
                  <a:rPr lang="zh-CN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傅里叶变换、小波变换</a:t>
                </a:r>
                <a:r>
                  <a:rPr lang="zh-CN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等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，但他们对信号的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稀疏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表达能力有限。后来</a:t>
                </a:r>
                <a:r>
                  <a:rPr lang="zh-CN" altLang="zh-CN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冗余字典</a:t>
                </a:r>
                <a:r>
                  <a:rPr lang="zh-CN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引入压缩感知，代替了正交基</a:t>
                </a:r>
                <a:r>
                  <a:rPr lang="zh-CN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函数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，随后一系列的字典学习算法被应用其中。</a:t>
                </a:r>
                <a:r>
                  <a:rPr lang="en-US" altLang="zh-CN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本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次实验使用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K-SVD</a:t>
                </a:r>
                <a:r>
                  <a:rPr lang="zh-CN" altLang="zh-CN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字典学习法</a:t>
                </a:r>
                <a:r>
                  <a:rPr lang="zh-CN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训练过完备</a:t>
                </a:r>
                <a:r>
                  <a:rPr lang="zh-CN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字典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2800" b="1" i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831" y="1384077"/>
                <a:ext cx="9505056" cy="3970318"/>
              </a:xfrm>
              <a:prstGeom prst="rect">
                <a:avLst/>
              </a:prstGeom>
              <a:blipFill>
                <a:blip r:embed="rId4"/>
                <a:stretch>
                  <a:fillRect l="-1282" t="-1536" r="-897" b="-33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06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0923" cy="518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44799" y="1456085"/>
                <a:ext cx="1065718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）观测矩阵的设计：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通过</a:t>
                </a:r>
                <a:r>
                  <a:rPr lang="zh-CN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观测矩阵对信号进行采样，需保证在采样过程</a:t>
                </a:r>
                <a:r>
                  <a:rPr lang="zh-CN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中信号</a:t>
                </a:r>
                <a:r>
                  <a:rPr lang="zh-CN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的结构信息不能被</a:t>
                </a:r>
                <a:r>
                  <a:rPr lang="zh-CN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破坏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对于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az-Cyrl-AZ" altLang="zh-CN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m:t>ф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m:rPr>
                          <m:nor/>
                        </m:rPr>
                        <a:rPr lang="en-US" altLang="zh-CN" sz="2800" b="1" i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m:t>=</m:t>
                      </m:r>
                      <m:r>
                        <m:rPr>
                          <m:nor/>
                        </m:rPr>
                        <a:rPr lang="az-Cyrl-AZ" altLang="zh-CN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m:t>ф</m:t>
                      </m:r>
                      <m:r>
                        <a:rPr lang="el-GR" altLang="zh-CN" sz="2800" b="1" i="1" dirty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US" altLang="zh-CN" sz="2800" b="1" i="1" dirty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8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dirty="0">
                          <a:latin typeface="Cambria Math" panose="02040503050406030204" pitchFamily="18" charset="0"/>
                        </a:rPr>
                        <m:t>𝑨𝒔</m:t>
                      </m:r>
                      <m:r>
                        <a:rPr lang="en-US" altLang="zh-CN" sz="2800" b="1" i="1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az-Cyrl-AZ" altLang="zh-CN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ф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是</m:t>
                    </m:r>
                    <m:r>
                      <m:rPr>
                        <m:nor/>
                      </m:rPr>
                      <a: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对信号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的</m:t>
                    </m:r>
                    <m:r>
                      <m:rPr>
                        <m:nor/>
                      </m:rPr>
                      <a:rPr lang="zh-CN" altLang="zh-CN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观测</m:t>
                    </m:r>
                    <m:r>
                      <m:rPr>
                        <m:nor/>
                      </m:rPr>
                      <a: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矩阵</m:t>
                    </m:r>
                    <m:r>
                      <a:rPr lang="zh-CN" altLang="en-US" sz="2800" b="1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az-Cyrl-AZ" altLang="zh-CN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ф</m:t>
                    </m:r>
                    <m:r>
                      <a:rPr lang="el-GR" altLang="zh-CN" sz="2800" b="1" i="1" dirty="0">
                        <a:latin typeface="Cambria Math" panose="02040503050406030204" pitchFamily="18" charset="0"/>
                      </a:rPr>
                      <m:t>𝝍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为压缩传感矩阵，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y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zh-CN" altLang="en-US" sz="2800" b="1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观测信号。</a:t>
                </a:r>
                <a:r>
                  <a:rPr lang="zh-CN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为了确保信号结构信息的完整性，观测矩阵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az-Cyrl-AZ" altLang="zh-CN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ф</m:t>
                    </m:r>
                  </m:oMath>
                </a14:m>
                <a:r>
                  <a:rPr lang="zh-CN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的设计需满足以下三个条件</a:t>
                </a:r>
                <a:r>
                  <a:rPr lang="zh-CN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zh-CN" sz="28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zh-CN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）观测矩阵中的各列向量</a:t>
                </a:r>
                <a:r>
                  <a:rPr lang="zh-CN" altLang="zh-CN" sz="28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之间互不相关；</a:t>
                </a:r>
                <a:endParaRPr lang="en-US" altLang="zh-CN" sz="2800" b="1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zh-CN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zh-CN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）观测矩阵中各列向量需要满足独立随机性</a:t>
                </a:r>
                <a:r>
                  <a:rPr lang="zh-CN" altLang="zh-CN" sz="28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  <a:endParaRPr lang="en-US" altLang="zh-CN" sz="2800" b="1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8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）稀疏解向量满足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范数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最小的原则。</a:t>
                </a:r>
                <a:endParaRPr lang="en-US" altLang="zh-CN" sz="2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799" y="1456085"/>
                <a:ext cx="10657184" cy="4401205"/>
              </a:xfrm>
              <a:prstGeom prst="rect">
                <a:avLst/>
              </a:prstGeom>
              <a:blipFill>
                <a:blip r:embed="rId5"/>
                <a:stretch>
                  <a:fillRect l="-1144" t="-1524" r="-172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083684"/>
              </p:ext>
            </p:extLst>
          </p:nvPr>
        </p:nvGraphicFramePr>
        <p:xfrm>
          <a:off x="0" y="457200"/>
          <a:ext cx="984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r:id="rId6" imgW="114250" imgH="228501" progId="Equation.DSMT4">
                  <p:embed/>
                </p:oleObj>
              </mc:Choice>
              <mc:Fallback>
                <p:oleObj r:id="rId6" imgW="114250" imgH="22850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98425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335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0923" cy="518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40743" y="1600101"/>
                <a:ext cx="11089232" cy="4047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         </a:t>
                </a:r>
                <a:r>
                  <a:rPr lang="zh-CN" altLang="en-US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为了满足以上三个条件，压缩传感矩阵</a:t>
                </a:r>
                <a:r>
                  <a:rPr lang="en-US" altLang="zh-CN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需满足</a:t>
                </a:r>
                <a:r>
                  <a:rPr lang="zh-CN" altLang="en-US" sz="32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“限定等距性”</a:t>
                </a:r>
                <a:r>
                  <a:rPr lang="zh-CN" altLang="en-US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32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32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/>
                <a:r>
                  <a:rPr lang="en-US" altLang="zh-CN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b="1" i="1" smtClean="0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altLang="zh-CN" sz="32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/>
                <a:endParaRPr lang="en-US" altLang="zh-CN" sz="32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sz="32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zh-CN" altLang="en-US" sz="3200" b="1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b="1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zh-CN" alt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是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的有限等距常数，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zh-CN" altLang="en-US" sz="32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zh-CN" altLang="en-US" sz="3200" b="1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的子矩阵。</a:t>
                </a:r>
                <a:r>
                  <a:rPr lang="zh-CN" altLang="zh-CN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满足</a:t>
                </a:r>
                <a:r>
                  <a:rPr lang="zh-CN" altLang="en-US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“限定等距性”</a:t>
                </a:r>
                <a:r>
                  <a:rPr lang="zh-CN" altLang="zh-CN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zh-CN" sz="32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矩阵类型有高斯随机矩阵、贝努力随机矩阵、局部正交测量矩阵、结构化随机矩阵</a:t>
                </a:r>
                <a:r>
                  <a:rPr lang="zh-CN" altLang="zh-CN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等</a:t>
                </a:r>
                <a:r>
                  <a:rPr lang="zh-CN" altLang="en-US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32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43" y="1600101"/>
                <a:ext cx="11089232" cy="4047390"/>
              </a:xfrm>
              <a:prstGeom prst="rect">
                <a:avLst/>
              </a:prstGeom>
              <a:blipFill>
                <a:blip r:embed="rId4"/>
                <a:stretch>
                  <a:fillRect l="-1429" t="-2259" r="-2364" b="-4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0923" cy="518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316807" y="1168053"/>
                <a:ext cx="9505056" cy="4661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）信号重构算法：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压缩</a:t>
                </a:r>
                <a:r>
                  <a:rPr lang="zh-CN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感知的采样不满足奈奎斯特采样定律，采样矩阵的维数远小于信号的长度。对于该欠定问题，当原信号满足稀疏性时可以采用</a:t>
                </a:r>
                <a:r>
                  <a:rPr lang="zh-CN" altLang="zh-CN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稀疏表示的方法</a:t>
                </a:r>
                <a:r>
                  <a:rPr lang="zh-CN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进行求解</a:t>
                </a:r>
                <a:r>
                  <a:rPr lang="zh-CN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那么，</a:t>
                </a:r>
                <a:r>
                  <a:rPr lang="zh-CN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重构问题转换为求解如下</a:t>
                </a:r>
                <a:r>
                  <a:rPr lang="zh-CN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式中</a:t>
                </a:r>
                <a:r>
                  <a:rPr lang="zh-CN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最小零范数的问题</a:t>
                </a:r>
                <a:r>
                  <a:rPr lang="zh-CN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𝐦𝐢𝐧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𝑨𝒔</m:t>
                      </m:r>
                    </m:oMath>
                  </m:oMathPara>
                </a14:m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这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是一个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NP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难问题，但是在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一定条件下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范数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最小化问题与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范数</m:t>
                    </m:r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最小化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问题共解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，也就是说我们只需要关注：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e>
                            <m:li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func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𝑨𝒔</m:t>
                      </m:r>
                    </m:oMath>
                  </m:oMathPara>
                </a14:m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并通过“基追踪算法”对其进行求解。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807" y="1168053"/>
                <a:ext cx="9505056" cy="4661276"/>
              </a:xfrm>
              <a:prstGeom prst="rect">
                <a:avLst/>
              </a:prstGeom>
              <a:blipFill>
                <a:blip r:embed="rId4"/>
                <a:stretch>
                  <a:fillRect l="-1283" t="-1440" r="-1026" b="-28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86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0923" cy="518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388815" y="1312069"/>
                <a:ext cx="9721080" cy="4731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K-SVD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字典学习：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  K-SVD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是一种经典的字典训练算法，依据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误差最小原则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，对误差项进行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SVD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分解，选择使误差最小的分解项作为更新的字典原子和对应的原子系数，经过不断的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迭代从而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得到优化的解。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对给定的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字典学习有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e>
                            <m:li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800" b="1" i="1">
                                              <a:latin typeface="Cambria Math" panose="02040503050406030204" pitchFamily="18" charset="0"/>
                                            </a:rPr>
                                            <m:t>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nary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nary>
                            <m:naryPr>
                              <m:chr m:val="∑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800" b="1" i="1">
                                              <a:latin typeface="Cambria Math" panose="02040503050406030204" pitchFamily="18" charset="0"/>
                                            </a:rPr>
                                            <m:t>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</m:oMath>
                  </m:oMathPara>
                </a14:m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为字典矩阵，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zh-CN" altLang="en-US" sz="2800" b="1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字典的词汇量，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zh-CN" altLang="en-US" sz="2800" b="1" i="1" smtClean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的稀疏表示。</a:t>
                </a:r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815" y="1312069"/>
                <a:ext cx="9721080" cy="4731039"/>
              </a:xfrm>
              <a:prstGeom prst="rect">
                <a:avLst/>
              </a:prstGeom>
              <a:blipFill>
                <a:blip r:embed="rId4"/>
                <a:stretch>
                  <a:fillRect l="-1317" t="-1289" r="-627" b="-2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0923" cy="518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12751" y="591989"/>
                <a:ext cx="10369152" cy="7093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        </a:t>
                </a:r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首先固定字典</a:t>
                </a:r>
                <a:r>
                  <a:rPr lang="en-US" altLang="zh-CN" sz="24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B,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为每个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找到相应的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sz="24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</m:oMath>
                  </m:oMathPara>
                </a14:m>
                <a:endParaRPr lang="en-US" altLang="zh-CN" sz="24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24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</a:t>
                </a:r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然后以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为初值来更新字典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，得到</a:t>
                </a:r>
                <a:endParaRPr lang="en-US" altLang="zh-CN" sz="24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e>
                          <m:lim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𝑩𝑨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sub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sz="24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令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字典矩阵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的第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列，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表示稀疏矩阵</a:t>
                </a:r>
                <a:r>
                  <a:rPr lang="en-US" altLang="zh-CN" sz="24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行，上式可写为</a:t>
                </a:r>
                <a:endParaRPr lang="en-US" altLang="zh-CN" sz="24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𝒎𝒊𝒏</m:t>
                                  </m:r>
                                </m:e>
                                <m:lim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𝑩𝑨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sub>
                                <m:sup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func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𝜶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altLang="zh-CN" sz="24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                         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                   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≠</m:t>
                                        </m:r>
                                        <m: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1" i="1">
                                                <a:latin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altLang="zh-CN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400" b="1" i="1">
                                                <a:latin typeface="Cambria Math" panose="02040503050406030204" pitchFamily="18" charset="0"/>
                                              </a:rPr>
                                              <m:t>𝜶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d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𝑭</m:t>
                            </m:r>
                          </m:sub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func>
                  </m:oMath>
                </a14:m>
                <a:endParaRPr lang="en-US" altLang="zh-CN" sz="2400" b="1" i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                         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                   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𝑭</m:t>
                            </m:r>
                          </m:sub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US" altLang="zh-CN" sz="24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仅保留非零元素，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则仅保留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p>
                      <m:sSup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和</m:t>
                        </m:r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非零元素的乘积项，然后进行奇异值分解。</a:t>
                </a:r>
                <a:endParaRPr lang="en-US" altLang="zh-CN" sz="2400" b="1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51" y="591989"/>
                <a:ext cx="10369152" cy="7093993"/>
              </a:xfrm>
              <a:prstGeom prst="rect">
                <a:avLst/>
              </a:prstGeom>
              <a:blipFill>
                <a:blip r:embed="rId4"/>
                <a:stretch>
                  <a:fillRect l="-882" t="-1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29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13379" y="2680338"/>
            <a:ext cx="3676006" cy="1302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69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第三部分</a:t>
            </a:r>
            <a:endParaRPr lang="en-US" altLang="zh-CN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 algn="ctr"/>
            <a:r>
              <a:rPr lang="zh-CN" altLang="en-US" sz="5061" dirty="0">
                <a:solidFill>
                  <a:srgbClr val="F0D04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3200" dirty="0" smtClean="0">
                <a:solidFill>
                  <a:srgbClr val="53535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实验结果展示</a:t>
            </a:r>
            <a:endParaRPr lang="en-US" altLang="zh-CN" sz="5061" dirty="0">
              <a:solidFill>
                <a:srgbClr val="53535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97" y="2542356"/>
            <a:ext cx="0" cy="1997601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546" y="4193750"/>
            <a:ext cx="1269401" cy="346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</a:t>
            </a:r>
            <a:r>
              <a:rPr lang="en-US" altLang="zh-CN" sz="22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03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3120" y="2505566"/>
            <a:ext cx="1476826" cy="147682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903" y="2737486"/>
            <a:ext cx="1269401" cy="108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0" b="1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03</a:t>
            </a:r>
            <a:endParaRPr lang="zh-CN" altLang="en-US" sz="703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99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0923" cy="5182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16807" y="2320181"/>
            <a:ext cx="98650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实验过程：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本次实验是对原地震数据</a:t>
            </a:r>
            <a:r>
              <a:rPr lang="zh-CN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均匀缺失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道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后的重建过程，有一定误差；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在对随机缺失数据的重建结果还不够理想，正在继续调试。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21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0923" cy="5182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15939" y="2176165"/>
            <a:ext cx="4900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完整的地震数据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979" y="2608213"/>
            <a:ext cx="4663844" cy="395512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57367" y="2176165"/>
            <a:ext cx="4900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缺失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的地震数据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5979" y="1168053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实验结果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图如下：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505" y="2714903"/>
            <a:ext cx="4701947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142" y="2320181"/>
            <a:ext cx="4640982" cy="393988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05039" y="1600101"/>
            <a:ext cx="4900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重建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的地震数据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21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5171352" y="695280"/>
            <a:ext cx="2516048" cy="647844"/>
            <a:chOff x="4071938" y="642938"/>
            <a:chExt cx="2386012" cy="614362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071938" y="642938"/>
              <a:ext cx="2386012" cy="0"/>
            </a:xfrm>
            <a:prstGeom prst="line">
              <a:avLst/>
            </a:prstGeom>
            <a:ln>
              <a:solidFill>
                <a:srgbClr val="48484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071938" y="1257300"/>
              <a:ext cx="2386012" cy="0"/>
            </a:xfrm>
            <a:prstGeom prst="line">
              <a:avLst/>
            </a:prstGeom>
            <a:ln>
              <a:solidFill>
                <a:srgbClr val="48484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4881371" y="678425"/>
            <a:ext cx="3095654" cy="64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3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en-US" altLang="zh-HK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ectory</a:t>
            </a:r>
            <a:endParaRPr lang="zh-HK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16807" y="4177378"/>
            <a:ext cx="2811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研究背景及意义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927002" y="2689759"/>
            <a:ext cx="1210087" cy="1210087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218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HK" altLang="en-US" sz="4218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39249" y="4201817"/>
            <a:ext cx="188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研究内容</a:t>
            </a:r>
            <a:endParaRPr lang="zh-CN" altLang="en-US" sz="24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488815" y="2689759"/>
            <a:ext cx="1210087" cy="1210087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218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HK" altLang="en-US" sz="4218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73392" y="4201817"/>
            <a:ext cx="206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53535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实验结果展示</a:t>
            </a:r>
            <a:endParaRPr lang="zh-CN" altLang="en-US" sz="24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005369" y="2689759"/>
            <a:ext cx="1210087" cy="1210087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218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HK" altLang="en-US" sz="4218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317616" y="4201817"/>
            <a:ext cx="208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未来</a:t>
            </a:r>
            <a:r>
              <a:rPr lang="zh-CN" altLang="en-US" sz="24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研究方向</a:t>
            </a:r>
            <a:endParaRPr lang="zh-CN" altLang="en-US" sz="24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9567182" y="2689759"/>
            <a:ext cx="1210087" cy="1210087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218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HK" altLang="en-US" sz="4218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556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5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5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27" grpId="0" animBg="1"/>
      <p:bldP spid="17" grpId="0"/>
      <p:bldP spid="18" grpId="0" animBg="1"/>
      <p:bldP spid="19" grpId="0"/>
      <p:bldP spid="20" grpId="0" animBg="1"/>
      <p:bldP spid="22" grpId="0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13379" y="2680338"/>
            <a:ext cx="35974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69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第四部分</a:t>
            </a:r>
            <a:endParaRPr lang="en-US" altLang="zh-CN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 algn="ctr"/>
            <a:r>
              <a:rPr lang="zh-CN" altLang="en-US" sz="3200" dirty="0" smtClean="0">
                <a:solidFill>
                  <a:srgbClr val="53535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未来研究方向</a:t>
            </a:r>
            <a:endParaRPr lang="en-US" altLang="zh-CN" sz="5061" dirty="0">
              <a:solidFill>
                <a:srgbClr val="53535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97" y="2542356"/>
            <a:ext cx="0" cy="1997601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546" y="4193750"/>
            <a:ext cx="1269401" cy="346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</a:t>
            </a:r>
            <a:r>
              <a:rPr lang="en-US" altLang="zh-CN" sz="22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04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3120" y="2505566"/>
            <a:ext cx="1476826" cy="147682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903" y="2737486"/>
            <a:ext cx="1269401" cy="108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0" b="1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04</a:t>
            </a:r>
            <a:endParaRPr lang="zh-CN" altLang="en-US" sz="703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54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0923" cy="5182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26633" y="2896245"/>
            <a:ext cx="10369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       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深度学习已然成为当下的热门研究方向，未来工作方向是将地震信号重建与迁移深度学习相结合。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97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"/>
          <p:cNvSpPr txBox="1"/>
          <p:nvPr/>
        </p:nvSpPr>
        <p:spPr>
          <a:xfrm>
            <a:off x="1892871" y="2680221"/>
            <a:ext cx="8477908" cy="1053079"/>
          </a:xfrm>
          <a:prstGeom prst="rect">
            <a:avLst/>
          </a:prstGeom>
          <a:noFill/>
        </p:spPr>
        <p:txBody>
          <a:bodyPr wrap="square" lIns="128494" tIns="64247" rIns="128494" bIns="64247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accent1"/>
                </a:solidFill>
                <a:latin typeface="Lucida Fax" panose="02060602050505020204" pitchFamily="18" charset="0"/>
                <a:ea typeface="方正正准黑简体" panose="02000000000000000000" pitchFamily="2" charset="-122"/>
                <a:cs typeface="+mn-ea"/>
                <a:sym typeface="+mn-lt"/>
              </a:rPr>
              <a:t>THANKS</a:t>
            </a:r>
            <a:endParaRPr lang="zh-CN" altLang="en-US" sz="6000" b="1" dirty="0">
              <a:solidFill>
                <a:schemeClr val="accent1"/>
              </a:solidFill>
              <a:latin typeface="Lucida Fax" panose="02060602050505020204" pitchFamily="18" charset="0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308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2333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13379" y="2680338"/>
            <a:ext cx="4028667" cy="1302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69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第一部分</a:t>
            </a:r>
            <a:endParaRPr lang="en-US" altLang="zh-CN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 algn="ctr"/>
            <a:r>
              <a:rPr lang="zh-CN" altLang="en-US" sz="5061" dirty="0">
                <a:solidFill>
                  <a:srgbClr val="F0D04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3200" dirty="0" smtClean="0">
                <a:solidFill>
                  <a:srgbClr val="53535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研究背景及意义</a:t>
            </a:r>
            <a:endParaRPr lang="en-US" altLang="zh-CN" sz="5061" dirty="0">
              <a:solidFill>
                <a:srgbClr val="53535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97" y="2542356"/>
            <a:ext cx="0" cy="1997601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546" y="4193750"/>
            <a:ext cx="1269401" cy="346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01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3120" y="2505566"/>
            <a:ext cx="1476826" cy="147682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903" y="2737486"/>
            <a:ext cx="1269401" cy="108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01</a:t>
            </a:r>
            <a:endParaRPr lang="zh-CN" altLang="en-US" sz="703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81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4799" y="1888133"/>
            <a:ext cx="1000911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         </a:t>
            </a:r>
            <a:r>
              <a:rPr lang="zh-CN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受</a:t>
            </a: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实际采集环境的影响，比如废炮、废道和障碍物的存在，经常会导致得到的地震记录不完整或</a:t>
            </a:r>
            <a:r>
              <a:rPr lang="zh-CN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不规则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导致</a:t>
            </a: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资料解释的不准确。另外，为了节约勘探成本，采集工作者希望尽可能少地设置炮点和接收点，从而实现数据压缩的目标，由此也会造成数据的不完整性</a:t>
            </a:r>
            <a:r>
              <a:rPr lang="zh-CN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从缺失的地震数据中恢复出完整的地震</a:t>
            </a:r>
            <a:r>
              <a:rPr lang="zh-CN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剖面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是地震数据处理的重要部分。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0923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13379" y="2680338"/>
            <a:ext cx="3262432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1969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第二部分</a:t>
            </a:r>
            <a:endParaRPr lang="en-US" altLang="zh-CN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研究</a:t>
            </a:r>
            <a:r>
              <a:rPr lang="zh-CN" altLang="en-US" sz="32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</a:t>
            </a: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97" y="2542356"/>
            <a:ext cx="0" cy="1997601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546" y="4193750"/>
            <a:ext cx="1269401" cy="346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</a:t>
            </a:r>
            <a:r>
              <a:rPr lang="en-US" altLang="zh-CN" sz="22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02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3120" y="2505566"/>
            <a:ext cx="1476826" cy="147682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903" y="2737486"/>
            <a:ext cx="1269401" cy="108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0" b="1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02</a:t>
            </a:r>
            <a:endParaRPr lang="zh-CN" altLang="en-US" sz="703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77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0923" cy="5182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00783" y="1960141"/>
            <a:ext cx="102251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         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</a:t>
            </a:r>
            <a:r>
              <a:rPr lang="zh-CN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于</a:t>
            </a:r>
            <a:r>
              <a:rPr lang="zh-CN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压缩感知</a:t>
            </a:r>
            <a:r>
              <a:rPr lang="zh-CN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的地震记录缺失道</a:t>
            </a:r>
            <a:r>
              <a:rPr lang="zh-CN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重建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：本实验</a:t>
            </a:r>
            <a:r>
              <a:rPr lang="zh-CN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首先</a:t>
            </a:r>
            <a:r>
              <a:rPr lang="zh-CN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依据选取的地震样本信号进行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K-SVD</a:t>
            </a:r>
            <a:r>
              <a:rPr lang="zh-CN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字典学习，学习结束后得到所需的超完备</a:t>
            </a:r>
            <a:r>
              <a:rPr lang="zh-CN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字典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，用以对信号</a:t>
            </a:r>
            <a:r>
              <a:rPr lang="zh-CN" altLang="en-US" sz="36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稀疏表示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zh-CN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然后</a:t>
            </a:r>
            <a:r>
              <a:rPr lang="zh-CN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以缺失地震记录的采样矩阵作为压缩感知模型中的</a:t>
            </a:r>
            <a:r>
              <a:rPr lang="zh-CN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测量</a:t>
            </a:r>
            <a:r>
              <a:rPr lang="zh-CN" altLang="zh-CN" sz="36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矩阵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zh-CN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最后</a:t>
            </a:r>
            <a:r>
              <a:rPr lang="zh-CN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36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信号</a:t>
            </a:r>
            <a:r>
              <a:rPr lang="zh-CN" altLang="zh-CN" sz="36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重构</a:t>
            </a:r>
            <a:r>
              <a:rPr lang="zh-CN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阶段采用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“基追踪算法</a:t>
            </a:r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实现</a:t>
            </a:r>
            <a:r>
              <a:rPr lang="zh-CN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缺失道</a:t>
            </a:r>
            <a:r>
              <a:rPr lang="zh-CN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重</a:t>
            </a:r>
            <a:r>
              <a:rPr lang="zh-CN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建</a:t>
            </a:r>
            <a:r>
              <a:rPr lang="zh-CN" altLang="zh-CN" sz="3600" b="1" dirty="0">
                <a:latin typeface="+mn-ea"/>
                <a:ea typeface="+mn-ea"/>
              </a:rPr>
              <a:t>。</a:t>
            </a:r>
            <a:endParaRPr lang="zh-CN" altLang="en-US" sz="3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611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0923" cy="518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44799" y="1312069"/>
                <a:ext cx="9865096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压缩感知理论：</a:t>
                </a:r>
                <a:endParaRPr lang="en-US" altLang="zh-CN" sz="32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32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zh-CN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传统</a:t>
                </a:r>
                <a:r>
                  <a:rPr lang="zh-CN" altLang="zh-CN" sz="32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的信号采样过程需满足奈奎斯特采样定理，即信号采样频率大于信号最高频率的两倍</a:t>
                </a:r>
                <a:r>
                  <a:rPr lang="zh-CN" altLang="zh-CN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才能</a:t>
                </a:r>
                <a:r>
                  <a:rPr lang="zh-CN" altLang="en-US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精确重构信号</a:t>
                </a:r>
                <a:r>
                  <a:rPr lang="zh-CN" altLang="zh-CN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r>
                  <a:rPr lang="zh-CN" altLang="en-US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压缩</a:t>
                </a:r>
                <a:r>
                  <a:rPr lang="zh-CN" altLang="en-US" sz="32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感知</a:t>
                </a:r>
                <a:r>
                  <a:rPr lang="zh-CN" altLang="en-US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理论模型突破了这个限制。</a:t>
                </a:r>
                <a:endParaRPr lang="en-US" altLang="zh-CN" sz="32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32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假定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3200" b="1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长度为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的离散信号，我们以</a:t>
                </a:r>
                <a:r>
                  <a:rPr lang="zh-CN" altLang="en-US" sz="32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远小于奈奎斯特采样定理的采样率</a:t>
                </a:r>
                <a:r>
                  <a:rPr lang="zh-CN" altLang="en-US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进行采样得到长度为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zh-CN" altLang="en-US" sz="3200" b="1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信号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zh-CN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dirty="0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zh-CN" sz="32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即</a:t>
                </a:r>
                <a:endParaRPr lang="en-US" altLang="zh-CN" sz="32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az-Cyrl-AZ" altLang="zh-CN" sz="3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m:t>ф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32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32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az-Cyrl-AZ" altLang="zh-CN" sz="3200" b="1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ф</m:t>
                    </m:r>
                    <m:r>
                      <a:rPr lang="zh-CN" altLang="en-US" sz="32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zh-CN" altLang="en-US" sz="3200" b="1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对信号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3200" b="1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测量矩阵</a:t>
                </a:r>
                <a:r>
                  <a:rPr lang="zh-CN" altLang="en-US" sz="32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799" y="1312069"/>
                <a:ext cx="9865096" cy="4524315"/>
              </a:xfrm>
              <a:prstGeom prst="rect">
                <a:avLst/>
              </a:prstGeom>
              <a:blipFill>
                <a:blip r:embed="rId4"/>
                <a:stretch>
                  <a:fillRect l="-1545" t="-1752" r="-680" b="-3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86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028775" y="2104157"/>
                <a:ext cx="10009112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 smtClean="0"/>
                  <a:t>         </a:t>
                </a:r>
                <a:r>
                  <a:rPr lang="zh-CN" altLang="en-US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若存在变换基</a:t>
                </a:r>
                <a14:m>
                  <m:oMath xmlns:m="http://schemas.openxmlformats.org/officeDocument/2006/math">
                    <m:r>
                      <a:rPr lang="el-GR" altLang="zh-CN" sz="3200" b="1" i="1" dirty="0" smtClean="0">
                        <a:latin typeface="Cambria Math" panose="02040503050406030204" pitchFamily="18" charset="0"/>
                      </a:rPr>
                      <m:t>𝝍</m:t>
                    </m:r>
                    <m:r>
                      <a:rPr lang="zh-CN" altLang="en-US" sz="32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，可以将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3200" b="1" dirty="0" smtClean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表示成</a:t>
                </a:r>
                <a14:m>
                  <m:oMath xmlns:m="http://schemas.openxmlformats.org/officeDocument/2006/math">
                    <m:r>
                      <a:rPr lang="el-GR" altLang="zh-CN" sz="3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𝝍</m:t>
                    </m:r>
                    <m:r>
                      <a:rPr lang="en-US" altLang="zh-CN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zh-CN" altLang="en-US" sz="3200" b="1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32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3200" b="1" i="1" dirty="0">
                        <a:latin typeface="Cambria Math" panose="02040503050406030204" pitchFamily="18" charset="0"/>
                      </a:rPr>
                      <m:t>就</m:t>
                    </m:r>
                  </m:oMath>
                </a14:m>
                <a:r>
                  <a:rPr lang="zh-CN" altLang="en-US" sz="32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可以表示为</a:t>
                </a:r>
                <a:endParaRPr lang="en-US" altLang="zh-CN" sz="32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az-Cyrl-AZ" altLang="zh-CN" sz="3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m:t>ф</m:t>
                      </m:r>
                      <m:r>
                        <a:rPr lang="el-GR" altLang="zh-CN" sz="3200" b="1" i="1" dirty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US" altLang="zh-CN" sz="320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dirty="0" smtClean="0">
                          <a:latin typeface="Cambria Math" panose="02040503050406030204" pitchFamily="18" charset="0"/>
                        </a:rPr>
                        <m:t>𝑨𝒔</m:t>
                      </m:r>
                      <m:r>
                        <a:rPr lang="en-US" altLang="zh-CN" sz="3200" b="1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32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32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32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az-Cyrl-AZ" altLang="zh-CN" sz="3200" b="1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ф</m:t>
                    </m:r>
                    <m:r>
                      <a:rPr lang="el-GR" altLang="zh-CN" sz="3200" b="1" i="1" dirty="0">
                        <a:latin typeface="Cambria Math" panose="02040503050406030204" pitchFamily="18" charset="0"/>
                      </a:rPr>
                      <m:t>𝝍</m:t>
                    </m:r>
                    <m:r>
                      <a:rPr lang="zh-CN" altLang="en-US" sz="32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sz="32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𝐬</m:t>
                    </m:r>
                    <m:r>
                      <a:rPr lang="zh-CN" alt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具有</m:t>
                    </m:r>
                  </m:oMath>
                </a14:m>
                <a:r>
                  <a:rPr lang="zh-CN" altLang="en-US" sz="32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稀疏性</a:t>
                </a:r>
                <a:r>
                  <a:rPr lang="zh-CN" altLang="en-US" sz="32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32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75" y="2104157"/>
                <a:ext cx="10009112" cy="2554545"/>
              </a:xfrm>
              <a:prstGeom prst="rect">
                <a:avLst/>
              </a:prstGeom>
              <a:blipFill>
                <a:blip r:embed="rId3"/>
                <a:stretch>
                  <a:fillRect l="-1583" t="-4296" b="-6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87" y="0"/>
            <a:ext cx="2110923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5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0923" cy="5182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44799" y="1600101"/>
            <a:ext cx="103691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压缩感知主要分为三部分：</a:t>
            </a: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1) 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信号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的稀疏表示</a:t>
            </a: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2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）观测矩阵的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设计</a:t>
            </a: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3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）信号重构算法</a:t>
            </a:r>
          </a:p>
        </p:txBody>
      </p:sp>
    </p:spTree>
    <p:extLst>
      <p:ext uri="{BB962C8B-B14F-4D97-AF65-F5344CB8AC3E}">
        <p14:creationId xmlns:p14="http://schemas.microsoft.com/office/powerpoint/2010/main" val="78236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3FDE6F3-C2C1-497D-9AC0-D418F52504A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1.pptx"/>
</p:tagLst>
</file>

<file path=ppt/theme/theme1.xml><?xml version="1.0" encoding="utf-8"?>
<a:theme xmlns:a="http://schemas.openxmlformats.org/drawingml/2006/main" name="第一PPT，www.1ppt.com">
  <a:themeElements>
    <a:clrScheme name="自定义 3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54456"/>
      </a:accent1>
      <a:accent2>
        <a:srgbClr val="889EB6"/>
      </a:accent2>
      <a:accent3>
        <a:srgbClr val="354456"/>
      </a:accent3>
      <a:accent4>
        <a:srgbClr val="889EB6"/>
      </a:accent4>
      <a:accent5>
        <a:srgbClr val="354456"/>
      </a:accent5>
      <a:accent6>
        <a:srgbClr val="889EB6"/>
      </a:accent6>
      <a:hlink>
        <a:srgbClr val="354456"/>
      </a:hlink>
      <a:folHlink>
        <a:srgbClr val="889EB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774</Words>
  <Application>Microsoft Office PowerPoint</Application>
  <PresentationFormat>自定义</PresentationFormat>
  <Paragraphs>109</Paragraphs>
  <Slides>22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方正正准黑简体</vt:lpstr>
      <vt:lpstr>楷体</vt:lpstr>
      <vt:lpstr>宋体</vt:lpstr>
      <vt:lpstr>微软雅黑</vt:lpstr>
      <vt:lpstr>Arial</vt:lpstr>
      <vt:lpstr>Calibri</vt:lpstr>
      <vt:lpstr>Calibri Light</vt:lpstr>
      <vt:lpstr>Cambria Math</vt:lpstr>
      <vt:lpstr>Lucida Fax</vt:lpstr>
      <vt:lpstr>第一PPT，www.1ppt.com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</dc:title>
  <dc:creator/>
  <cp:keywords>www.1ppt.com</cp:keywords>
  <cp:lastModifiedBy/>
  <cp:revision>1</cp:revision>
  <dcterms:created xsi:type="dcterms:W3CDTF">2016-10-17T14:00:15Z</dcterms:created>
  <dcterms:modified xsi:type="dcterms:W3CDTF">2018-12-07T02:08:16Z</dcterms:modified>
</cp:coreProperties>
</file>