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6" r:id="rId6"/>
    <p:sldId id="260" r:id="rId7"/>
    <p:sldId id="261" r:id="rId8"/>
    <p:sldId id="262" r:id="rId9"/>
    <p:sldId id="273" r:id="rId10"/>
    <p:sldId id="263" r:id="rId11"/>
    <p:sldId id="269" r:id="rId12"/>
    <p:sldId id="266" r:id="rId13"/>
    <p:sldId id="267" r:id="rId14"/>
    <p:sldId id="268" r:id="rId15"/>
    <p:sldId id="270" r:id="rId16"/>
    <p:sldId id="277" r:id="rId17"/>
    <p:sldId id="271" r:id="rId18"/>
    <p:sldId id="274" r:id="rId19"/>
    <p:sldId id="272"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9B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21" autoAdjust="0"/>
  </p:normalViewPr>
  <p:slideViewPr>
    <p:cSldViewPr snapToGrid="0">
      <p:cViewPr varScale="1">
        <p:scale>
          <a:sx n="55" d="100"/>
          <a:sy n="55" d="100"/>
        </p:scale>
        <p:origin x="131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AEAAC-6A1B-4F05-BA60-48140C3F5A60}"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zh-CN" altLang="en-US"/>
        </a:p>
      </dgm:t>
    </dgm:pt>
    <dgm:pt modelId="{AC95C786-3496-4901-B063-6D1C3DF7D6D4}">
      <dgm:prSet phldrT="[文本]"/>
      <dgm:spPr>
        <a:solidFill>
          <a:schemeClr val="accent6">
            <a:lumMod val="75000"/>
          </a:schemeClr>
        </a:solidFill>
        <a:effectLst>
          <a:glow rad="736600">
            <a:schemeClr val="accent6">
              <a:lumMod val="60000"/>
              <a:lumOff val="40000"/>
              <a:alpha val="40000"/>
            </a:schemeClr>
          </a:glow>
        </a:effectLst>
        <a:scene3d>
          <a:camera prst="orthographicFront"/>
          <a:lightRig rig="threePt" dir="t">
            <a:rot lat="0" lon="0" rev="7500000"/>
          </a:lightRig>
        </a:scene3d>
      </dgm:spPr>
      <dgm:t>
        <a:bodyPr/>
        <a:lstStyle/>
        <a:p>
          <a:r>
            <a:rPr lang="en-US" altLang="zh-CN" dirty="0" smtClean="0"/>
            <a:t>1.</a:t>
          </a:r>
          <a:r>
            <a:rPr lang="zh-CN" altLang="en-US" dirty="0" smtClean="0"/>
            <a:t>前期工作总结</a:t>
          </a:r>
          <a:endParaRPr lang="zh-CN" altLang="en-US" dirty="0"/>
        </a:p>
      </dgm:t>
    </dgm:pt>
    <dgm:pt modelId="{241C0936-DFB9-4834-82EA-747D38F24124}" type="parTrans" cxnId="{5988E761-D2A0-4319-8372-6ECAEE0F22AC}">
      <dgm:prSet/>
      <dgm:spPr/>
      <dgm:t>
        <a:bodyPr/>
        <a:lstStyle/>
        <a:p>
          <a:endParaRPr lang="zh-CN" altLang="en-US"/>
        </a:p>
      </dgm:t>
    </dgm:pt>
    <dgm:pt modelId="{E6C10B84-E048-48DD-9E99-0560E3253623}" type="sibTrans" cxnId="{5988E761-D2A0-4319-8372-6ECAEE0F22AC}">
      <dgm:prSet/>
      <dgm:spPr/>
      <dgm:t>
        <a:bodyPr/>
        <a:lstStyle/>
        <a:p>
          <a:endParaRPr lang="zh-CN" altLang="en-US"/>
        </a:p>
      </dgm:t>
    </dgm:pt>
    <dgm:pt modelId="{AFFBEA96-3105-4738-8A25-A3D7A4AB67D5}">
      <dgm:prSet phldrT="[文本]"/>
      <dgm:spPr/>
      <dgm:t>
        <a:bodyPr/>
        <a:lstStyle/>
        <a:p>
          <a:r>
            <a:rPr lang="zh-CN" altLang="en-US" dirty="0" smtClean="0"/>
            <a:t>基于</a:t>
          </a:r>
          <a:r>
            <a:rPr lang="en-US" altLang="zh-CN" dirty="0" smtClean="0"/>
            <a:t>DCGAN</a:t>
          </a:r>
          <a:r>
            <a:rPr lang="zh-CN" altLang="en-US" dirty="0" smtClean="0"/>
            <a:t>的图像填充</a:t>
          </a:r>
          <a:endParaRPr lang="zh-CN" altLang="en-US" dirty="0"/>
        </a:p>
      </dgm:t>
    </dgm:pt>
    <dgm:pt modelId="{5BEDE79C-E9E0-4524-BA69-C81C2E6DE814}" type="parTrans" cxnId="{2AC98780-C618-4D40-813B-3A910429AE4D}">
      <dgm:prSet/>
      <dgm:spPr/>
      <dgm:t>
        <a:bodyPr/>
        <a:lstStyle/>
        <a:p>
          <a:endParaRPr lang="zh-CN" altLang="en-US"/>
        </a:p>
      </dgm:t>
    </dgm:pt>
    <dgm:pt modelId="{7336237B-81BE-4241-AD5B-1FCFDBB103B8}" type="sibTrans" cxnId="{2AC98780-C618-4D40-813B-3A910429AE4D}">
      <dgm:prSet/>
      <dgm:spPr/>
      <dgm:t>
        <a:bodyPr/>
        <a:lstStyle/>
        <a:p>
          <a:endParaRPr lang="zh-CN" altLang="en-US"/>
        </a:p>
      </dgm:t>
    </dgm:pt>
    <dgm:pt modelId="{F7C86F76-7E09-4616-A778-3C1DEDC010FF}">
      <dgm:prSet phldrT="[文本]"/>
      <dgm:spPr>
        <a:solidFill>
          <a:schemeClr val="accent6">
            <a:lumMod val="60000"/>
            <a:lumOff val="40000"/>
          </a:schemeClr>
        </a:solidFill>
        <a:scene3d>
          <a:camera prst="orthographicFront"/>
          <a:lightRig rig="threePt" dir="t">
            <a:rot lat="0" lon="0" rev="7500000"/>
          </a:lightRig>
        </a:scene3d>
      </dgm:spPr>
      <dgm:t>
        <a:bodyPr/>
        <a:lstStyle/>
        <a:p>
          <a:r>
            <a:rPr lang="en-US" altLang="zh-CN" dirty="0" smtClean="0"/>
            <a:t>2.</a:t>
          </a:r>
          <a:r>
            <a:rPr lang="zh-CN" altLang="en-US" dirty="0" smtClean="0"/>
            <a:t>近期工作进展</a:t>
          </a:r>
          <a:endParaRPr lang="zh-CN" altLang="en-US" dirty="0"/>
        </a:p>
      </dgm:t>
    </dgm:pt>
    <dgm:pt modelId="{38882A6F-9F46-4AC9-88E3-EE61C2E2B922}" type="parTrans" cxnId="{E2398CB0-1601-42A0-952E-79CD977BA60C}">
      <dgm:prSet/>
      <dgm:spPr/>
      <dgm:t>
        <a:bodyPr/>
        <a:lstStyle/>
        <a:p>
          <a:endParaRPr lang="zh-CN" altLang="en-US"/>
        </a:p>
      </dgm:t>
    </dgm:pt>
    <dgm:pt modelId="{A38B1F1D-0F23-4908-8D3D-8D52B4FFBF28}" type="sibTrans" cxnId="{E2398CB0-1601-42A0-952E-79CD977BA60C}">
      <dgm:prSet/>
      <dgm:spPr/>
      <dgm:t>
        <a:bodyPr/>
        <a:lstStyle/>
        <a:p>
          <a:endParaRPr lang="zh-CN" altLang="en-US"/>
        </a:p>
      </dgm:t>
    </dgm:pt>
    <dgm:pt modelId="{7E6D4745-CA6F-4621-9144-5F651A46E857}">
      <dgm:prSet phldrT="[文本]"/>
      <dgm:spPr/>
      <dgm:t>
        <a:bodyPr/>
        <a:lstStyle/>
        <a:p>
          <a:r>
            <a:rPr lang="zh-CN" altLang="en-US" dirty="0" smtClean="0"/>
            <a:t>基于</a:t>
          </a:r>
          <a:r>
            <a:rPr lang="en-US" altLang="zh-CN" dirty="0" smtClean="0"/>
            <a:t>DenseNet</a:t>
          </a:r>
          <a:r>
            <a:rPr lang="zh-CN" altLang="en-US" dirty="0" smtClean="0"/>
            <a:t>的相关研究</a:t>
          </a:r>
          <a:endParaRPr lang="zh-CN" altLang="en-US" dirty="0"/>
        </a:p>
      </dgm:t>
    </dgm:pt>
    <dgm:pt modelId="{5DB21056-1440-4DC3-AB40-78A10E53F986}" type="parTrans" cxnId="{B068433B-9D8B-4B6F-8229-3A9EEABB2AAD}">
      <dgm:prSet/>
      <dgm:spPr/>
      <dgm:t>
        <a:bodyPr/>
        <a:lstStyle/>
        <a:p>
          <a:endParaRPr lang="zh-CN" altLang="en-US"/>
        </a:p>
      </dgm:t>
    </dgm:pt>
    <dgm:pt modelId="{2C69B216-C7C8-4A56-8515-AEEFFB135B8B}" type="sibTrans" cxnId="{B068433B-9D8B-4B6F-8229-3A9EEABB2AAD}">
      <dgm:prSet/>
      <dgm:spPr/>
      <dgm:t>
        <a:bodyPr/>
        <a:lstStyle/>
        <a:p>
          <a:endParaRPr lang="zh-CN" altLang="en-US"/>
        </a:p>
      </dgm:t>
    </dgm:pt>
    <dgm:pt modelId="{F9F5A44A-6BBF-4804-ABB1-95F53A3155F5}">
      <dgm:prSet/>
      <dgm:spPr>
        <a:solidFill>
          <a:srgbClr val="92D050"/>
        </a:solidFill>
      </dgm:spPr>
      <dgm:t>
        <a:bodyPr/>
        <a:lstStyle/>
        <a:p>
          <a:r>
            <a:rPr lang="en-US" altLang="zh-CN" dirty="0" smtClean="0"/>
            <a:t>3.</a:t>
          </a:r>
          <a:r>
            <a:rPr lang="zh-CN" altLang="en-US" dirty="0" smtClean="0"/>
            <a:t>预期工作目标</a:t>
          </a:r>
          <a:endParaRPr lang="zh-CN" altLang="en-US" dirty="0"/>
        </a:p>
      </dgm:t>
    </dgm:pt>
    <dgm:pt modelId="{4AC34F69-7BF8-4D4A-B1EF-061DF5AE824F}" type="parTrans" cxnId="{37132A17-296F-4C23-98F7-166AC00832E9}">
      <dgm:prSet/>
      <dgm:spPr/>
      <dgm:t>
        <a:bodyPr/>
        <a:lstStyle/>
        <a:p>
          <a:endParaRPr lang="zh-CN" altLang="en-US"/>
        </a:p>
      </dgm:t>
    </dgm:pt>
    <dgm:pt modelId="{C75A9FE5-47BB-4FF7-A800-9F3EFC17C60F}" type="sibTrans" cxnId="{37132A17-296F-4C23-98F7-166AC00832E9}">
      <dgm:prSet/>
      <dgm:spPr/>
      <dgm:t>
        <a:bodyPr/>
        <a:lstStyle/>
        <a:p>
          <a:endParaRPr lang="zh-CN" altLang="en-US"/>
        </a:p>
      </dgm:t>
    </dgm:pt>
    <dgm:pt modelId="{8645D5D1-F5B2-454B-9C48-D5DC72DFF3A8}" type="pres">
      <dgm:prSet presAssocID="{2C9AEAAC-6A1B-4F05-BA60-48140C3F5A60}" presName="linear" presStyleCnt="0">
        <dgm:presLayoutVars>
          <dgm:animLvl val="lvl"/>
          <dgm:resizeHandles val="exact"/>
        </dgm:presLayoutVars>
      </dgm:prSet>
      <dgm:spPr/>
      <dgm:t>
        <a:bodyPr/>
        <a:lstStyle/>
        <a:p>
          <a:endParaRPr lang="zh-CN" altLang="en-US"/>
        </a:p>
      </dgm:t>
    </dgm:pt>
    <dgm:pt modelId="{9677355A-21E7-451A-A372-9FBDFCE1FC1A}" type="pres">
      <dgm:prSet presAssocID="{AC95C786-3496-4901-B063-6D1C3DF7D6D4}" presName="parentText" presStyleLbl="node1" presStyleIdx="0" presStyleCnt="3" custAng="0" custScaleX="71371" custScaleY="68774" custLinFactNeighborX="-12928" custLinFactNeighborY="14935">
        <dgm:presLayoutVars>
          <dgm:chMax val="0"/>
          <dgm:bulletEnabled val="1"/>
        </dgm:presLayoutVars>
      </dgm:prSet>
      <dgm:spPr/>
      <dgm:t>
        <a:bodyPr/>
        <a:lstStyle/>
        <a:p>
          <a:endParaRPr lang="zh-CN" altLang="en-US"/>
        </a:p>
      </dgm:t>
    </dgm:pt>
    <dgm:pt modelId="{87E48F72-58A6-42FF-A7E4-50D86A5DA876}" type="pres">
      <dgm:prSet presAssocID="{AC95C786-3496-4901-B063-6D1C3DF7D6D4}" presName="childText" presStyleLbl="revTx" presStyleIdx="0" presStyleCnt="2">
        <dgm:presLayoutVars>
          <dgm:bulletEnabled val="1"/>
        </dgm:presLayoutVars>
      </dgm:prSet>
      <dgm:spPr/>
      <dgm:t>
        <a:bodyPr/>
        <a:lstStyle/>
        <a:p>
          <a:endParaRPr lang="zh-CN" altLang="en-US"/>
        </a:p>
      </dgm:t>
    </dgm:pt>
    <dgm:pt modelId="{F91CBB2F-1096-49D2-A88D-D98E73155891}" type="pres">
      <dgm:prSet presAssocID="{F7C86F76-7E09-4616-A778-3C1DEDC010FF}" presName="parentText" presStyleLbl="node1" presStyleIdx="1" presStyleCnt="3" custScaleX="72976" custScaleY="72995" custLinFactNeighborX="-21282">
        <dgm:presLayoutVars>
          <dgm:chMax val="0"/>
          <dgm:bulletEnabled val="1"/>
        </dgm:presLayoutVars>
      </dgm:prSet>
      <dgm:spPr/>
      <dgm:t>
        <a:bodyPr/>
        <a:lstStyle/>
        <a:p>
          <a:endParaRPr lang="zh-CN" altLang="en-US"/>
        </a:p>
      </dgm:t>
    </dgm:pt>
    <dgm:pt modelId="{DB36B6AC-B139-4783-B084-83F987DEBABF}" type="pres">
      <dgm:prSet presAssocID="{F7C86F76-7E09-4616-A778-3C1DEDC010FF}" presName="childText" presStyleLbl="revTx" presStyleIdx="1" presStyleCnt="2">
        <dgm:presLayoutVars>
          <dgm:bulletEnabled val="1"/>
        </dgm:presLayoutVars>
      </dgm:prSet>
      <dgm:spPr/>
      <dgm:t>
        <a:bodyPr/>
        <a:lstStyle/>
        <a:p>
          <a:endParaRPr lang="zh-CN" altLang="en-US"/>
        </a:p>
      </dgm:t>
    </dgm:pt>
    <dgm:pt modelId="{CA868B18-23F9-4B7F-9685-10899B9911E6}" type="pres">
      <dgm:prSet presAssocID="{F9F5A44A-6BBF-4804-ABB1-95F53A3155F5}" presName="parentText" presStyleLbl="node1" presStyleIdx="2" presStyleCnt="3" custScaleX="73544" custScaleY="77007" custLinFactNeighborX="-15184" custLinFactNeighborY="-1881">
        <dgm:presLayoutVars>
          <dgm:chMax val="0"/>
          <dgm:bulletEnabled val="1"/>
        </dgm:presLayoutVars>
      </dgm:prSet>
      <dgm:spPr/>
      <dgm:t>
        <a:bodyPr/>
        <a:lstStyle/>
        <a:p>
          <a:endParaRPr lang="zh-CN" altLang="en-US"/>
        </a:p>
      </dgm:t>
    </dgm:pt>
  </dgm:ptLst>
  <dgm:cxnLst>
    <dgm:cxn modelId="{5988E761-D2A0-4319-8372-6ECAEE0F22AC}" srcId="{2C9AEAAC-6A1B-4F05-BA60-48140C3F5A60}" destId="{AC95C786-3496-4901-B063-6D1C3DF7D6D4}" srcOrd="0" destOrd="0" parTransId="{241C0936-DFB9-4834-82EA-747D38F24124}" sibTransId="{E6C10B84-E048-48DD-9E99-0560E3253623}"/>
    <dgm:cxn modelId="{FBD64F09-A0BB-446A-9AA4-6C83E5A6BFBC}" type="presOf" srcId="{2C9AEAAC-6A1B-4F05-BA60-48140C3F5A60}" destId="{8645D5D1-F5B2-454B-9C48-D5DC72DFF3A8}" srcOrd="0" destOrd="0" presId="urn:microsoft.com/office/officeart/2005/8/layout/vList2"/>
    <dgm:cxn modelId="{2AC98780-C618-4D40-813B-3A910429AE4D}" srcId="{AC95C786-3496-4901-B063-6D1C3DF7D6D4}" destId="{AFFBEA96-3105-4738-8A25-A3D7A4AB67D5}" srcOrd="0" destOrd="0" parTransId="{5BEDE79C-E9E0-4524-BA69-C81C2E6DE814}" sibTransId="{7336237B-81BE-4241-AD5B-1FCFDBB103B8}"/>
    <dgm:cxn modelId="{86FAB2B6-360D-4243-ACEC-57245936F550}" type="presOf" srcId="{AFFBEA96-3105-4738-8A25-A3D7A4AB67D5}" destId="{87E48F72-58A6-42FF-A7E4-50D86A5DA876}" srcOrd="0" destOrd="0" presId="urn:microsoft.com/office/officeart/2005/8/layout/vList2"/>
    <dgm:cxn modelId="{B068433B-9D8B-4B6F-8229-3A9EEABB2AAD}" srcId="{F7C86F76-7E09-4616-A778-3C1DEDC010FF}" destId="{7E6D4745-CA6F-4621-9144-5F651A46E857}" srcOrd="0" destOrd="0" parTransId="{5DB21056-1440-4DC3-AB40-78A10E53F986}" sibTransId="{2C69B216-C7C8-4A56-8515-AEEFFB135B8B}"/>
    <dgm:cxn modelId="{98AD19EA-3257-4E26-869D-DA8E4B030EED}" type="presOf" srcId="{F9F5A44A-6BBF-4804-ABB1-95F53A3155F5}" destId="{CA868B18-23F9-4B7F-9685-10899B9911E6}" srcOrd="0" destOrd="0" presId="urn:microsoft.com/office/officeart/2005/8/layout/vList2"/>
    <dgm:cxn modelId="{98804D39-12BF-4FD9-BE5C-45E30C315168}" type="presOf" srcId="{F7C86F76-7E09-4616-A778-3C1DEDC010FF}" destId="{F91CBB2F-1096-49D2-A88D-D98E73155891}" srcOrd="0" destOrd="0" presId="urn:microsoft.com/office/officeart/2005/8/layout/vList2"/>
    <dgm:cxn modelId="{37132A17-296F-4C23-98F7-166AC00832E9}" srcId="{2C9AEAAC-6A1B-4F05-BA60-48140C3F5A60}" destId="{F9F5A44A-6BBF-4804-ABB1-95F53A3155F5}" srcOrd="2" destOrd="0" parTransId="{4AC34F69-7BF8-4D4A-B1EF-061DF5AE824F}" sibTransId="{C75A9FE5-47BB-4FF7-A800-9F3EFC17C60F}"/>
    <dgm:cxn modelId="{1B6F4B83-A2EA-48D1-B83C-008A2E163A8E}" type="presOf" srcId="{7E6D4745-CA6F-4621-9144-5F651A46E857}" destId="{DB36B6AC-B139-4783-B084-83F987DEBABF}" srcOrd="0" destOrd="0" presId="urn:microsoft.com/office/officeart/2005/8/layout/vList2"/>
    <dgm:cxn modelId="{E2398CB0-1601-42A0-952E-79CD977BA60C}" srcId="{2C9AEAAC-6A1B-4F05-BA60-48140C3F5A60}" destId="{F7C86F76-7E09-4616-A778-3C1DEDC010FF}" srcOrd="1" destOrd="0" parTransId="{38882A6F-9F46-4AC9-88E3-EE61C2E2B922}" sibTransId="{A38B1F1D-0F23-4908-8D3D-8D52B4FFBF28}"/>
    <dgm:cxn modelId="{F9653818-16F7-4570-9170-DFA79C36016A}" type="presOf" srcId="{AC95C786-3496-4901-B063-6D1C3DF7D6D4}" destId="{9677355A-21E7-451A-A372-9FBDFCE1FC1A}" srcOrd="0" destOrd="0" presId="urn:microsoft.com/office/officeart/2005/8/layout/vList2"/>
    <dgm:cxn modelId="{DE5B602B-3C34-4C36-8A47-23BB35F0685C}" type="presParOf" srcId="{8645D5D1-F5B2-454B-9C48-D5DC72DFF3A8}" destId="{9677355A-21E7-451A-A372-9FBDFCE1FC1A}" srcOrd="0" destOrd="0" presId="urn:microsoft.com/office/officeart/2005/8/layout/vList2"/>
    <dgm:cxn modelId="{714CDD40-626F-4684-8E89-FF5F07464B90}" type="presParOf" srcId="{8645D5D1-F5B2-454B-9C48-D5DC72DFF3A8}" destId="{87E48F72-58A6-42FF-A7E4-50D86A5DA876}" srcOrd="1" destOrd="0" presId="urn:microsoft.com/office/officeart/2005/8/layout/vList2"/>
    <dgm:cxn modelId="{C1BAB76E-515E-4E71-B176-9C3998E1B426}" type="presParOf" srcId="{8645D5D1-F5B2-454B-9C48-D5DC72DFF3A8}" destId="{F91CBB2F-1096-49D2-A88D-D98E73155891}" srcOrd="2" destOrd="0" presId="urn:microsoft.com/office/officeart/2005/8/layout/vList2"/>
    <dgm:cxn modelId="{CB8D7D47-9D06-405F-9335-53B260DA03E4}" type="presParOf" srcId="{8645D5D1-F5B2-454B-9C48-D5DC72DFF3A8}" destId="{DB36B6AC-B139-4783-B084-83F987DEBABF}" srcOrd="3" destOrd="0" presId="urn:microsoft.com/office/officeart/2005/8/layout/vList2"/>
    <dgm:cxn modelId="{6322E12F-769A-4B32-AA2E-F87F8F0E110F}" type="presParOf" srcId="{8645D5D1-F5B2-454B-9C48-D5DC72DFF3A8}" destId="{CA868B18-23F9-4B7F-9685-10899B9911E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9AEAAC-6A1B-4F05-BA60-48140C3F5A60}"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zh-CN" altLang="en-US"/>
        </a:p>
      </dgm:t>
    </dgm:pt>
    <dgm:pt modelId="{AC95C786-3496-4901-B063-6D1C3DF7D6D4}">
      <dgm:prSet phldrT="[文本]"/>
      <dgm:spPr>
        <a:solidFill>
          <a:schemeClr val="accent6">
            <a:lumMod val="75000"/>
          </a:schemeClr>
        </a:solidFill>
      </dgm:spPr>
      <dgm:t>
        <a:bodyPr/>
        <a:lstStyle/>
        <a:p>
          <a:r>
            <a:rPr lang="en-US" altLang="zh-CN" dirty="0" smtClean="0"/>
            <a:t>1.</a:t>
          </a:r>
          <a:r>
            <a:rPr lang="zh-CN" altLang="en-US" dirty="0" smtClean="0"/>
            <a:t>前期工作总结</a:t>
          </a:r>
          <a:endParaRPr lang="zh-CN" altLang="en-US" dirty="0"/>
        </a:p>
      </dgm:t>
    </dgm:pt>
    <dgm:pt modelId="{241C0936-DFB9-4834-82EA-747D38F24124}" type="parTrans" cxnId="{5988E761-D2A0-4319-8372-6ECAEE0F22AC}">
      <dgm:prSet/>
      <dgm:spPr/>
      <dgm:t>
        <a:bodyPr/>
        <a:lstStyle/>
        <a:p>
          <a:endParaRPr lang="zh-CN" altLang="en-US"/>
        </a:p>
      </dgm:t>
    </dgm:pt>
    <dgm:pt modelId="{E6C10B84-E048-48DD-9E99-0560E3253623}" type="sibTrans" cxnId="{5988E761-D2A0-4319-8372-6ECAEE0F22AC}">
      <dgm:prSet/>
      <dgm:spPr/>
      <dgm:t>
        <a:bodyPr/>
        <a:lstStyle/>
        <a:p>
          <a:endParaRPr lang="zh-CN" altLang="en-US"/>
        </a:p>
      </dgm:t>
    </dgm:pt>
    <dgm:pt modelId="{AFFBEA96-3105-4738-8A25-A3D7A4AB67D5}">
      <dgm:prSet phldrT="[文本]"/>
      <dgm:spPr/>
      <dgm:t>
        <a:bodyPr/>
        <a:lstStyle/>
        <a:p>
          <a:r>
            <a:rPr lang="zh-CN" altLang="en-US" dirty="0" smtClean="0"/>
            <a:t>基于</a:t>
          </a:r>
          <a:r>
            <a:rPr lang="en-US" altLang="zh-CN" dirty="0" smtClean="0"/>
            <a:t>DCGAN</a:t>
          </a:r>
          <a:r>
            <a:rPr lang="zh-CN" altLang="en-US" dirty="0" smtClean="0"/>
            <a:t>的图像填充</a:t>
          </a:r>
          <a:endParaRPr lang="zh-CN" altLang="en-US" dirty="0"/>
        </a:p>
      </dgm:t>
    </dgm:pt>
    <dgm:pt modelId="{5BEDE79C-E9E0-4524-BA69-C81C2E6DE814}" type="parTrans" cxnId="{2AC98780-C618-4D40-813B-3A910429AE4D}">
      <dgm:prSet/>
      <dgm:spPr/>
      <dgm:t>
        <a:bodyPr/>
        <a:lstStyle/>
        <a:p>
          <a:endParaRPr lang="zh-CN" altLang="en-US"/>
        </a:p>
      </dgm:t>
    </dgm:pt>
    <dgm:pt modelId="{7336237B-81BE-4241-AD5B-1FCFDBB103B8}" type="sibTrans" cxnId="{2AC98780-C618-4D40-813B-3A910429AE4D}">
      <dgm:prSet/>
      <dgm:spPr/>
      <dgm:t>
        <a:bodyPr/>
        <a:lstStyle/>
        <a:p>
          <a:endParaRPr lang="zh-CN" altLang="en-US"/>
        </a:p>
      </dgm:t>
    </dgm:pt>
    <dgm:pt modelId="{F7C86F76-7E09-4616-A778-3C1DEDC010FF}">
      <dgm:prSet phldrT="[文本]"/>
      <dgm:spPr>
        <a:solidFill>
          <a:schemeClr val="accent6">
            <a:lumMod val="60000"/>
            <a:lumOff val="40000"/>
          </a:schemeClr>
        </a:solidFill>
        <a:effectLst>
          <a:glow rad="457200">
            <a:schemeClr val="accent6">
              <a:lumMod val="60000"/>
              <a:lumOff val="40000"/>
              <a:alpha val="40000"/>
            </a:schemeClr>
          </a:glow>
        </a:effectLst>
      </dgm:spPr>
      <dgm:t>
        <a:bodyPr/>
        <a:lstStyle/>
        <a:p>
          <a:r>
            <a:rPr lang="en-US" altLang="zh-CN" dirty="0" smtClean="0"/>
            <a:t>2.</a:t>
          </a:r>
          <a:r>
            <a:rPr lang="zh-CN" altLang="en-US" dirty="0" smtClean="0"/>
            <a:t>近期工作进展</a:t>
          </a:r>
          <a:endParaRPr lang="zh-CN" altLang="en-US" dirty="0"/>
        </a:p>
      </dgm:t>
    </dgm:pt>
    <dgm:pt modelId="{38882A6F-9F46-4AC9-88E3-EE61C2E2B922}" type="parTrans" cxnId="{E2398CB0-1601-42A0-952E-79CD977BA60C}">
      <dgm:prSet/>
      <dgm:spPr/>
      <dgm:t>
        <a:bodyPr/>
        <a:lstStyle/>
        <a:p>
          <a:endParaRPr lang="zh-CN" altLang="en-US"/>
        </a:p>
      </dgm:t>
    </dgm:pt>
    <dgm:pt modelId="{A38B1F1D-0F23-4908-8D3D-8D52B4FFBF28}" type="sibTrans" cxnId="{E2398CB0-1601-42A0-952E-79CD977BA60C}">
      <dgm:prSet/>
      <dgm:spPr/>
      <dgm:t>
        <a:bodyPr/>
        <a:lstStyle/>
        <a:p>
          <a:endParaRPr lang="zh-CN" altLang="en-US"/>
        </a:p>
      </dgm:t>
    </dgm:pt>
    <dgm:pt modelId="{7E6D4745-CA6F-4621-9144-5F651A46E857}">
      <dgm:prSet phldrT="[文本]"/>
      <dgm:spPr/>
      <dgm:t>
        <a:bodyPr/>
        <a:lstStyle/>
        <a:p>
          <a:r>
            <a:rPr lang="zh-CN" altLang="en-US" dirty="0" smtClean="0"/>
            <a:t>基于</a:t>
          </a:r>
          <a:r>
            <a:rPr lang="en-US" altLang="zh-CN" dirty="0" smtClean="0"/>
            <a:t>DenseNet</a:t>
          </a:r>
          <a:r>
            <a:rPr lang="zh-CN" altLang="en-US" dirty="0" smtClean="0"/>
            <a:t>的相关研究</a:t>
          </a:r>
          <a:endParaRPr lang="zh-CN" altLang="en-US" dirty="0"/>
        </a:p>
      </dgm:t>
    </dgm:pt>
    <dgm:pt modelId="{5DB21056-1440-4DC3-AB40-78A10E53F986}" type="parTrans" cxnId="{B068433B-9D8B-4B6F-8229-3A9EEABB2AAD}">
      <dgm:prSet/>
      <dgm:spPr/>
      <dgm:t>
        <a:bodyPr/>
        <a:lstStyle/>
        <a:p>
          <a:endParaRPr lang="zh-CN" altLang="en-US"/>
        </a:p>
      </dgm:t>
    </dgm:pt>
    <dgm:pt modelId="{2C69B216-C7C8-4A56-8515-AEEFFB135B8B}" type="sibTrans" cxnId="{B068433B-9D8B-4B6F-8229-3A9EEABB2AAD}">
      <dgm:prSet/>
      <dgm:spPr/>
      <dgm:t>
        <a:bodyPr/>
        <a:lstStyle/>
        <a:p>
          <a:endParaRPr lang="zh-CN" altLang="en-US"/>
        </a:p>
      </dgm:t>
    </dgm:pt>
    <dgm:pt modelId="{F9F5A44A-6BBF-4804-ABB1-95F53A3155F5}">
      <dgm:prSet/>
      <dgm:spPr>
        <a:solidFill>
          <a:srgbClr val="92D050"/>
        </a:solidFill>
      </dgm:spPr>
      <dgm:t>
        <a:bodyPr/>
        <a:lstStyle/>
        <a:p>
          <a:r>
            <a:rPr lang="en-US" altLang="zh-CN" dirty="0" smtClean="0"/>
            <a:t>3.</a:t>
          </a:r>
          <a:r>
            <a:rPr lang="zh-CN" altLang="en-US" dirty="0" smtClean="0"/>
            <a:t>预期工作目标</a:t>
          </a:r>
          <a:endParaRPr lang="zh-CN" altLang="en-US" dirty="0"/>
        </a:p>
      </dgm:t>
    </dgm:pt>
    <dgm:pt modelId="{4AC34F69-7BF8-4D4A-B1EF-061DF5AE824F}" type="parTrans" cxnId="{37132A17-296F-4C23-98F7-166AC00832E9}">
      <dgm:prSet/>
      <dgm:spPr/>
      <dgm:t>
        <a:bodyPr/>
        <a:lstStyle/>
        <a:p>
          <a:endParaRPr lang="zh-CN" altLang="en-US"/>
        </a:p>
      </dgm:t>
    </dgm:pt>
    <dgm:pt modelId="{C75A9FE5-47BB-4FF7-A800-9F3EFC17C60F}" type="sibTrans" cxnId="{37132A17-296F-4C23-98F7-166AC00832E9}">
      <dgm:prSet/>
      <dgm:spPr/>
      <dgm:t>
        <a:bodyPr/>
        <a:lstStyle/>
        <a:p>
          <a:endParaRPr lang="zh-CN" altLang="en-US"/>
        </a:p>
      </dgm:t>
    </dgm:pt>
    <dgm:pt modelId="{8645D5D1-F5B2-454B-9C48-D5DC72DFF3A8}" type="pres">
      <dgm:prSet presAssocID="{2C9AEAAC-6A1B-4F05-BA60-48140C3F5A60}" presName="linear" presStyleCnt="0">
        <dgm:presLayoutVars>
          <dgm:animLvl val="lvl"/>
          <dgm:resizeHandles val="exact"/>
        </dgm:presLayoutVars>
      </dgm:prSet>
      <dgm:spPr/>
      <dgm:t>
        <a:bodyPr/>
        <a:lstStyle/>
        <a:p>
          <a:endParaRPr lang="zh-CN" altLang="en-US"/>
        </a:p>
      </dgm:t>
    </dgm:pt>
    <dgm:pt modelId="{9677355A-21E7-451A-A372-9FBDFCE1FC1A}" type="pres">
      <dgm:prSet presAssocID="{AC95C786-3496-4901-B063-6D1C3DF7D6D4}" presName="parentText" presStyleLbl="node1" presStyleIdx="0" presStyleCnt="3" custScaleX="71371" custScaleY="68774" custLinFactNeighborX="-13255" custLinFactNeighborY="-3316">
        <dgm:presLayoutVars>
          <dgm:chMax val="0"/>
          <dgm:bulletEnabled val="1"/>
        </dgm:presLayoutVars>
      </dgm:prSet>
      <dgm:spPr/>
      <dgm:t>
        <a:bodyPr/>
        <a:lstStyle/>
        <a:p>
          <a:endParaRPr lang="zh-CN" altLang="en-US"/>
        </a:p>
      </dgm:t>
    </dgm:pt>
    <dgm:pt modelId="{87E48F72-58A6-42FF-A7E4-50D86A5DA876}" type="pres">
      <dgm:prSet presAssocID="{AC95C786-3496-4901-B063-6D1C3DF7D6D4}" presName="childText" presStyleLbl="revTx" presStyleIdx="0" presStyleCnt="2">
        <dgm:presLayoutVars>
          <dgm:bulletEnabled val="1"/>
        </dgm:presLayoutVars>
      </dgm:prSet>
      <dgm:spPr/>
      <dgm:t>
        <a:bodyPr/>
        <a:lstStyle/>
        <a:p>
          <a:endParaRPr lang="zh-CN" altLang="en-US"/>
        </a:p>
      </dgm:t>
    </dgm:pt>
    <dgm:pt modelId="{F91CBB2F-1096-49D2-A88D-D98E73155891}" type="pres">
      <dgm:prSet presAssocID="{F7C86F76-7E09-4616-A778-3C1DEDC010FF}" presName="parentText" presStyleLbl="node1" presStyleIdx="1" presStyleCnt="3" custScaleX="72976" custScaleY="72995" custLinFactNeighborX="-21282">
        <dgm:presLayoutVars>
          <dgm:chMax val="0"/>
          <dgm:bulletEnabled val="1"/>
        </dgm:presLayoutVars>
      </dgm:prSet>
      <dgm:spPr/>
      <dgm:t>
        <a:bodyPr/>
        <a:lstStyle/>
        <a:p>
          <a:endParaRPr lang="zh-CN" altLang="en-US"/>
        </a:p>
      </dgm:t>
    </dgm:pt>
    <dgm:pt modelId="{DB36B6AC-B139-4783-B084-83F987DEBABF}" type="pres">
      <dgm:prSet presAssocID="{F7C86F76-7E09-4616-A778-3C1DEDC010FF}" presName="childText" presStyleLbl="revTx" presStyleIdx="1" presStyleCnt="2">
        <dgm:presLayoutVars>
          <dgm:bulletEnabled val="1"/>
        </dgm:presLayoutVars>
      </dgm:prSet>
      <dgm:spPr/>
      <dgm:t>
        <a:bodyPr/>
        <a:lstStyle/>
        <a:p>
          <a:endParaRPr lang="zh-CN" altLang="en-US"/>
        </a:p>
      </dgm:t>
    </dgm:pt>
    <dgm:pt modelId="{CA868B18-23F9-4B7F-9685-10899B9911E6}" type="pres">
      <dgm:prSet presAssocID="{F9F5A44A-6BBF-4804-ABB1-95F53A3155F5}" presName="parentText" presStyleLbl="node1" presStyleIdx="2" presStyleCnt="3" custScaleX="73544" custScaleY="77007" custLinFactNeighborX="-15184" custLinFactNeighborY="-1881">
        <dgm:presLayoutVars>
          <dgm:chMax val="0"/>
          <dgm:bulletEnabled val="1"/>
        </dgm:presLayoutVars>
      </dgm:prSet>
      <dgm:spPr/>
      <dgm:t>
        <a:bodyPr/>
        <a:lstStyle/>
        <a:p>
          <a:endParaRPr lang="zh-CN" altLang="en-US"/>
        </a:p>
      </dgm:t>
    </dgm:pt>
  </dgm:ptLst>
  <dgm:cxnLst>
    <dgm:cxn modelId="{5988E761-D2A0-4319-8372-6ECAEE0F22AC}" srcId="{2C9AEAAC-6A1B-4F05-BA60-48140C3F5A60}" destId="{AC95C786-3496-4901-B063-6D1C3DF7D6D4}" srcOrd="0" destOrd="0" parTransId="{241C0936-DFB9-4834-82EA-747D38F24124}" sibTransId="{E6C10B84-E048-48DD-9E99-0560E3253623}"/>
    <dgm:cxn modelId="{D9C503D0-A5F4-4DEF-ADDC-0FE7A4C242D2}" type="presOf" srcId="{F9F5A44A-6BBF-4804-ABB1-95F53A3155F5}" destId="{CA868B18-23F9-4B7F-9685-10899B9911E6}" srcOrd="0" destOrd="0" presId="urn:microsoft.com/office/officeart/2005/8/layout/vList2"/>
    <dgm:cxn modelId="{1D32EB67-4333-4636-9E39-BC2775D3F71F}" type="presOf" srcId="{7E6D4745-CA6F-4621-9144-5F651A46E857}" destId="{DB36B6AC-B139-4783-B084-83F987DEBABF}" srcOrd="0" destOrd="0" presId="urn:microsoft.com/office/officeart/2005/8/layout/vList2"/>
    <dgm:cxn modelId="{FC23DA1C-D074-46DF-BA74-80EAC246A7EC}" type="presOf" srcId="{F7C86F76-7E09-4616-A778-3C1DEDC010FF}" destId="{F91CBB2F-1096-49D2-A88D-D98E73155891}" srcOrd="0" destOrd="0" presId="urn:microsoft.com/office/officeart/2005/8/layout/vList2"/>
    <dgm:cxn modelId="{2AC98780-C618-4D40-813B-3A910429AE4D}" srcId="{AC95C786-3496-4901-B063-6D1C3DF7D6D4}" destId="{AFFBEA96-3105-4738-8A25-A3D7A4AB67D5}" srcOrd="0" destOrd="0" parTransId="{5BEDE79C-E9E0-4524-BA69-C81C2E6DE814}" sibTransId="{7336237B-81BE-4241-AD5B-1FCFDBB103B8}"/>
    <dgm:cxn modelId="{B068433B-9D8B-4B6F-8229-3A9EEABB2AAD}" srcId="{F7C86F76-7E09-4616-A778-3C1DEDC010FF}" destId="{7E6D4745-CA6F-4621-9144-5F651A46E857}" srcOrd="0" destOrd="0" parTransId="{5DB21056-1440-4DC3-AB40-78A10E53F986}" sibTransId="{2C69B216-C7C8-4A56-8515-AEEFFB135B8B}"/>
    <dgm:cxn modelId="{7D9ECAB0-75F4-42C1-B0D8-4724D876F5E6}" type="presOf" srcId="{AC95C786-3496-4901-B063-6D1C3DF7D6D4}" destId="{9677355A-21E7-451A-A372-9FBDFCE1FC1A}" srcOrd="0" destOrd="0" presId="urn:microsoft.com/office/officeart/2005/8/layout/vList2"/>
    <dgm:cxn modelId="{96F1E557-EB38-4B55-8799-260673D98114}" type="presOf" srcId="{2C9AEAAC-6A1B-4F05-BA60-48140C3F5A60}" destId="{8645D5D1-F5B2-454B-9C48-D5DC72DFF3A8}" srcOrd="0" destOrd="0" presId="urn:microsoft.com/office/officeart/2005/8/layout/vList2"/>
    <dgm:cxn modelId="{37132A17-296F-4C23-98F7-166AC00832E9}" srcId="{2C9AEAAC-6A1B-4F05-BA60-48140C3F5A60}" destId="{F9F5A44A-6BBF-4804-ABB1-95F53A3155F5}" srcOrd="2" destOrd="0" parTransId="{4AC34F69-7BF8-4D4A-B1EF-061DF5AE824F}" sibTransId="{C75A9FE5-47BB-4FF7-A800-9F3EFC17C60F}"/>
    <dgm:cxn modelId="{0CDB52E7-6271-4821-9112-AF39A55C40F6}" type="presOf" srcId="{AFFBEA96-3105-4738-8A25-A3D7A4AB67D5}" destId="{87E48F72-58A6-42FF-A7E4-50D86A5DA876}" srcOrd="0" destOrd="0" presId="urn:microsoft.com/office/officeart/2005/8/layout/vList2"/>
    <dgm:cxn modelId="{E2398CB0-1601-42A0-952E-79CD977BA60C}" srcId="{2C9AEAAC-6A1B-4F05-BA60-48140C3F5A60}" destId="{F7C86F76-7E09-4616-A778-3C1DEDC010FF}" srcOrd="1" destOrd="0" parTransId="{38882A6F-9F46-4AC9-88E3-EE61C2E2B922}" sibTransId="{A38B1F1D-0F23-4908-8D3D-8D52B4FFBF28}"/>
    <dgm:cxn modelId="{C9D8AFE9-047C-42EE-B692-FA77AA9E0DE8}" type="presParOf" srcId="{8645D5D1-F5B2-454B-9C48-D5DC72DFF3A8}" destId="{9677355A-21E7-451A-A372-9FBDFCE1FC1A}" srcOrd="0" destOrd="0" presId="urn:microsoft.com/office/officeart/2005/8/layout/vList2"/>
    <dgm:cxn modelId="{468077D1-8379-43F7-B0E8-44699121F07C}" type="presParOf" srcId="{8645D5D1-F5B2-454B-9C48-D5DC72DFF3A8}" destId="{87E48F72-58A6-42FF-A7E4-50D86A5DA876}" srcOrd="1" destOrd="0" presId="urn:microsoft.com/office/officeart/2005/8/layout/vList2"/>
    <dgm:cxn modelId="{7FD74DAC-A93B-425B-8062-4ED8AD990A6A}" type="presParOf" srcId="{8645D5D1-F5B2-454B-9C48-D5DC72DFF3A8}" destId="{F91CBB2F-1096-49D2-A88D-D98E73155891}" srcOrd="2" destOrd="0" presId="urn:microsoft.com/office/officeart/2005/8/layout/vList2"/>
    <dgm:cxn modelId="{C06CE5CF-C098-48B7-9EBD-5D0BEE52FD61}" type="presParOf" srcId="{8645D5D1-F5B2-454B-9C48-D5DC72DFF3A8}" destId="{DB36B6AC-B139-4783-B084-83F987DEBABF}" srcOrd="3" destOrd="0" presId="urn:microsoft.com/office/officeart/2005/8/layout/vList2"/>
    <dgm:cxn modelId="{C494ADA8-89CD-4F1A-9E41-028E820803E1}" type="presParOf" srcId="{8645D5D1-F5B2-454B-9C48-D5DC72DFF3A8}" destId="{CA868B18-23F9-4B7F-9685-10899B9911E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9AEAAC-6A1B-4F05-BA60-48140C3F5A60}"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zh-CN" altLang="en-US"/>
        </a:p>
      </dgm:t>
    </dgm:pt>
    <dgm:pt modelId="{AC95C786-3496-4901-B063-6D1C3DF7D6D4}">
      <dgm:prSet phldrT="[文本]"/>
      <dgm:spPr>
        <a:solidFill>
          <a:schemeClr val="accent6">
            <a:lumMod val="75000"/>
          </a:schemeClr>
        </a:solidFill>
        <a:effectLst/>
        <a:scene3d>
          <a:camera prst="orthographicFront"/>
          <a:lightRig rig="threePt" dir="t">
            <a:rot lat="0" lon="0" rev="7500000"/>
          </a:lightRig>
        </a:scene3d>
      </dgm:spPr>
      <dgm:t>
        <a:bodyPr/>
        <a:lstStyle/>
        <a:p>
          <a:r>
            <a:rPr lang="en-US" altLang="zh-CN" dirty="0" smtClean="0"/>
            <a:t>1.</a:t>
          </a:r>
          <a:r>
            <a:rPr lang="zh-CN" altLang="en-US" dirty="0" smtClean="0"/>
            <a:t>前期工作总结</a:t>
          </a:r>
          <a:endParaRPr lang="zh-CN" altLang="en-US" dirty="0"/>
        </a:p>
      </dgm:t>
    </dgm:pt>
    <dgm:pt modelId="{241C0936-DFB9-4834-82EA-747D38F24124}" type="parTrans" cxnId="{5988E761-D2A0-4319-8372-6ECAEE0F22AC}">
      <dgm:prSet/>
      <dgm:spPr/>
      <dgm:t>
        <a:bodyPr/>
        <a:lstStyle/>
        <a:p>
          <a:endParaRPr lang="zh-CN" altLang="en-US"/>
        </a:p>
      </dgm:t>
    </dgm:pt>
    <dgm:pt modelId="{E6C10B84-E048-48DD-9E99-0560E3253623}" type="sibTrans" cxnId="{5988E761-D2A0-4319-8372-6ECAEE0F22AC}">
      <dgm:prSet/>
      <dgm:spPr/>
      <dgm:t>
        <a:bodyPr/>
        <a:lstStyle/>
        <a:p>
          <a:endParaRPr lang="zh-CN" altLang="en-US"/>
        </a:p>
      </dgm:t>
    </dgm:pt>
    <dgm:pt modelId="{AFFBEA96-3105-4738-8A25-A3D7A4AB67D5}">
      <dgm:prSet phldrT="[文本]"/>
      <dgm:spPr/>
      <dgm:t>
        <a:bodyPr/>
        <a:lstStyle/>
        <a:p>
          <a:r>
            <a:rPr lang="zh-CN" altLang="en-US" dirty="0" smtClean="0"/>
            <a:t>基于</a:t>
          </a:r>
          <a:r>
            <a:rPr lang="en-US" altLang="zh-CN" dirty="0" smtClean="0"/>
            <a:t>DCGAN</a:t>
          </a:r>
          <a:r>
            <a:rPr lang="zh-CN" altLang="en-US" dirty="0" smtClean="0"/>
            <a:t>的图像填充</a:t>
          </a:r>
          <a:endParaRPr lang="zh-CN" altLang="en-US" dirty="0"/>
        </a:p>
      </dgm:t>
    </dgm:pt>
    <dgm:pt modelId="{5BEDE79C-E9E0-4524-BA69-C81C2E6DE814}" type="parTrans" cxnId="{2AC98780-C618-4D40-813B-3A910429AE4D}">
      <dgm:prSet/>
      <dgm:spPr/>
      <dgm:t>
        <a:bodyPr/>
        <a:lstStyle/>
        <a:p>
          <a:endParaRPr lang="zh-CN" altLang="en-US"/>
        </a:p>
      </dgm:t>
    </dgm:pt>
    <dgm:pt modelId="{7336237B-81BE-4241-AD5B-1FCFDBB103B8}" type="sibTrans" cxnId="{2AC98780-C618-4D40-813B-3A910429AE4D}">
      <dgm:prSet/>
      <dgm:spPr/>
      <dgm:t>
        <a:bodyPr/>
        <a:lstStyle/>
        <a:p>
          <a:endParaRPr lang="zh-CN" altLang="en-US"/>
        </a:p>
      </dgm:t>
    </dgm:pt>
    <dgm:pt modelId="{F7C86F76-7E09-4616-A778-3C1DEDC010FF}">
      <dgm:prSet phldrT="[文本]"/>
      <dgm:spPr>
        <a:solidFill>
          <a:schemeClr val="accent6">
            <a:lumMod val="60000"/>
            <a:lumOff val="40000"/>
          </a:schemeClr>
        </a:solidFill>
        <a:scene3d>
          <a:camera prst="orthographicFront"/>
          <a:lightRig rig="threePt" dir="t">
            <a:rot lat="0" lon="0" rev="7500000"/>
          </a:lightRig>
        </a:scene3d>
      </dgm:spPr>
      <dgm:t>
        <a:bodyPr/>
        <a:lstStyle/>
        <a:p>
          <a:r>
            <a:rPr lang="en-US" altLang="zh-CN" dirty="0" smtClean="0"/>
            <a:t>2.</a:t>
          </a:r>
          <a:r>
            <a:rPr lang="zh-CN" altLang="en-US" dirty="0" smtClean="0"/>
            <a:t>近期工作进展</a:t>
          </a:r>
          <a:endParaRPr lang="zh-CN" altLang="en-US" dirty="0"/>
        </a:p>
      </dgm:t>
    </dgm:pt>
    <dgm:pt modelId="{38882A6F-9F46-4AC9-88E3-EE61C2E2B922}" type="parTrans" cxnId="{E2398CB0-1601-42A0-952E-79CD977BA60C}">
      <dgm:prSet/>
      <dgm:spPr/>
      <dgm:t>
        <a:bodyPr/>
        <a:lstStyle/>
        <a:p>
          <a:endParaRPr lang="zh-CN" altLang="en-US"/>
        </a:p>
      </dgm:t>
    </dgm:pt>
    <dgm:pt modelId="{A38B1F1D-0F23-4908-8D3D-8D52B4FFBF28}" type="sibTrans" cxnId="{E2398CB0-1601-42A0-952E-79CD977BA60C}">
      <dgm:prSet/>
      <dgm:spPr/>
      <dgm:t>
        <a:bodyPr/>
        <a:lstStyle/>
        <a:p>
          <a:endParaRPr lang="zh-CN" altLang="en-US"/>
        </a:p>
      </dgm:t>
    </dgm:pt>
    <dgm:pt modelId="{7E6D4745-CA6F-4621-9144-5F651A46E857}">
      <dgm:prSet phldrT="[文本]"/>
      <dgm:spPr/>
      <dgm:t>
        <a:bodyPr/>
        <a:lstStyle/>
        <a:p>
          <a:r>
            <a:rPr lang="zh-CN" altLang="en-US" dirty="0" smtClean="0"/>
            <a:t>基于</a:t>
          </a:r>
          <a:r>
            <a:rPr lang="en-US" altLang="zh-CN" dirty="0" smtClean="0"/>
            <a:t>DenseNet</a:t>
          </a:r>
          <a:r>
            <a:rPr lang="zh-CN" altLang="en-US" dirty="0" smtClean="0"/>
            <a:t>的相关研究</a:t>
          </a:r>
          <a:endParaRPr lang="zh-CN" altLang="en-US" dirty="0"/>
        </a:p>
      </dgm:t>
    </dgm:pt>
    <dgm:pt modelId="{5DB21056-1440-4DC3-AB40-78A10E53F986}" type="parTrans" cxnId="{B068433B-9D8B-4B6F-8229-3A9EEABB2AAD}">
      <dgm:prSet/>
      <dgm:spPr/>
      <dgm:t>
        <a:bodyPr/>
        <a:lstStyle/>
        <a:p>
          <a:endParaRPr lang="zh-CN" altLang="en-US"/>
        </a:p>
      </dgm:t>
    </dgm:pt>
    <dgm:pt modelId="{2C69B216-C7C8-4A56-8515-AEEFFB135B8B}" type="sibTrans" cxnId="{B068433B-9D8B-4B6F-8229-3A9EEABB2AAD}">
      <dgm:prSet/>
      <dgm:spPr/>
      <dgm:t>
        <a:bodyPr/>
        <a:lstStyle/>
        <a:p>
          <a:endParaRPr lang="zh-CN" altLang="en-US"/>
        </a:p>
      </dgm:t>
    </dgm:pt>
    <dgm:pt modelId="{F9F5A44A-6BBF-4804-ABB1-95F53A3155F5}">
      <dgm:prSet/>
      <dgm:spPr>
        <a:solidFill>
          <a:srgbClr val="92D050"/>
        </a:solidFill>
        <a:effectLst>
          <a:glow rad="381000">
            <a:schemeClr val="accent6">
              <a:lumMod val="75000"/>
            </a:schemeClr>
          </a:glow>
        </a:effectLst>
      </dgm:spPr>
      <dgm:t>
        <a:bodyPr/>
        <a:lstStyle/>
        <a:p>
          <a:r>
            <a:rPr lang="en-US" altLang="zh-CN" dirty="0" smtClean="0"/>
            <a:t>3.</a:t>
          </a:r>
          <a:r>
            <a:rPr lang="zh-CN" altLang="en-US" dirty="0" smtClean="0"/>
            <a:t>预期工作目标</a:t>
          </a:r>
          <a:endParaRPr lang="zh-CN" altLang="en-US" dirty="0"/>
        </a:p>
      </dgm:t>
    </dgm:pt>
    <dgm:pt modelId="{4AC34F69-7BF8-4D4A-B1EF-061DF5AE824F}" type="parTrans" cxnId="{37132A17-296F-4C23-98F7-166AC00832E9}">
      <dgm:prSet/>
      <dgm:spPr/>
      <dgm:t>
        <a:bodyPr/>
        <a:lstStyle/>
        <a:p>
          <a:endParaRPr lang="zh-CN" altLang="en-US"/>
        </a:p>
      </dgm:t>
    </dgm:pt>
    <dgm:pt modelId="{C75A9FE5-47BB-4FF7-A800-9F3EFC17C60F}" type="sibTrans" cxnId="{37132A17-296F-4C23-98F7-166AC00832E9}">
      <dgm:prSet/>
      <dgm:spPr/>
      <dgm:t>
        <a:bodyPr/>
        <a:lstStyle/>
        <a:p>
          <a:endParaRPr lang="zh-CN" altLang="en-US"/>
        </a:p>
      </dgm:t>
    </dgm:pt>
    <dgm:pt modelId="{8645D5D1-F5B2-454B-9C48-D5DC72DFF3A8}" type="pres">
      <dgm:prSet presAssocID="{2C9AEAAC-6A1B-4F05-BA60-48140C3F5A60}" presName="linear" presStyleCnt="0">
        <dgm:presLayoutVars>
          <dgm:animLvl val="lvl"/>
          <dgm:resizeHandles val="exact"/>
        </dgm:presLayoutVars>
      </dgm:prSet>
      <dgm:spPr/>
      <dgm:t>
        <a:bodyPr/>
        <a:lstStyle/>
        <a:p>
          <a:endParaRPr lang="zh-CN" altLang="en-US"/>
        </a:p>
      </dgm:t>
    </dgm:pt>
    <dgm:pt modelId="{9677355A-21E7-451A-A372-9FBDFCE1FC1A}" type="pres">
      <dgm:prSet presAssocID="{AC95C786-3496-4901-B063-6D1C3DF7D6D4}" presName="parentText" presStyleLbl="node1" presStyleIdx="0" presStyleCnt="3" custAng="0" custScaleX="71371" custScaleY="68774" custLinFactNeighborX="-12928" custLinFactNeighborY="14935">
        <dgm:presLayoutVars>
          <dgm:chMax val="0"/>
          <dgm:bulletEnabled val="1"/>
        </dgm:presLayoutVars>
      </dgm:prSet>
      <dgm:spPr/>
      <dgm:t>
        <a:bodyPr/>
        <a:lstStyle/>
        <a:p>
          <a:endParaRPr lang="zh-CN" altLang="en-US"/>
        </a:p>
      </dgm:t>
    </dgm:pt>
    <dgm:pt modelId="{87E48F72-58A6-42FF-A7E4-50D86A5DA876}" type="pres">
      <dgm:prSet presAssocID="{AC95C786-3496-4901-B063-6D1C3DF7D6D4}" presName="childText" presStyleLbl="revTx" presStyleIdx="0" presStyleCnt="2">
        <dgm:presLayoutVars>
          <dgm:bulletEnabled val="1"/>
        </dgm:presLayoutVars>
      </dgm:prSet>
      <dgm:spPr/>
      <dgm:t>
        <a:bodyPr/>
        <a:lstStyle/>
        <a:p>
          <a:endParaRPr lang="zh-CN" altLang="en-US"/>
        </a:p>
      </dgm:t>
    </dgm:pt>
    <dgm:pt modelId="{F91CBB2F-1096-49D2-A88D-D98E73155891}" type="pres">
      <dgm:prSet presAssocID="{F7C86F76-7E09-4616-A778-3C1DEDC010FF}" presName="parentText" presStyleLbl="node1" presStyleIdx="1" presStyleCnt="3" custScaleX="72976" custScaleY="72995" custLinFactNeighborX="-21282">
        <dgm:presLayoutVars>
          <dgm:chMax val="0"/>
          <dgm:bulletEnabled val="1"/>
        </dgm:presLayoutVars>
      </dgm:prSet>
      <dgm:spPr/>
      <dgm:t>
        <a:bodyPr/>
        <a:lstStyle/>
        <a:p>
          <a:endParaRPr lang="zh-CN" altLang="en-US"/>
        </a:p>
      </dgm:t>
    </dgm:pt>
    <dgm:pt modelId="{DB36B6AC-B139-4783-B084-83F987DEBABF}" type="pres">
      <dgm:prSet presAssocID="{F7C86F76-7E09-4616-A778-3C1DEDC010FF}" presName="childText" presStyleLbl="revTx" presStyleIdx="1" presStyleCnt="2">
        <dgm:presLayoutVars>
          <dgm:bulletEnabled val="1"/>
        </dgm:presLayoutVars>
      </dgm:prSet>
      <dgm:spPr/>
      <dgm:t>
        <a:bodyPr/>
        <a:lstStyle/>
        <a:p>
          <a:endParaRPr lang="zh-CN" altLang="en-US"/>
        </a:p>
      </dgm:t>
    </dgm:pt>
    <dgm:pt modelId="{CA868B18-23F9-4B7F-9685-10899B9911E6}" type="pres">
      <dgm:prSet presAssocID="{F9F5A44A-6BBF-4804-ABB1-95F53A3155F5}" presName="parentText" presStyleLbl="node1" presStyleIdx="2" presStyleCnt="3" custScaleX="73544" custScaleY="77007" custLinFactNeighborX="-15184" custLinFactNeighborY="-1881">
        <dgm:presLayoutVars>
          <dgm:chMax val="0"/>
          <dgm:bulletEnabled val="1"/>
        </dgm:presLayoutVars>
      </dgm:prSet>
      <dgm:spPr/>
      <dgm:t>
        <a:bodyPr/>
        <a:lstStyle/>
        <a:p>
          <a:endParaRPr lang="zh-CN" altLang="en-US"/>
        </a:p>
      </dgm:t>
    </dgm:pt>
  </dgm:ptLst>
  <dgm:cxnLst>
    <dgm:cxn modelId="{317A22E7-D788-49E4-8174-35E0539D754F}" type="presOf" srcId="{7E6D4745-CA6F-4621-9144-5F651A46E857}" destId="{DB36B6AC-B139-4783-B084-83F987DEBABF}" srcOrd="0" destOrd="0" presId="urn:microsoft.com/office/officeart/2005/8/layout/vList2"/>
    <dgm:cxn modelId="{5988E761-D2A0-4319-8372-6ECAEE0F22AC}" srcId="{2C9AEAAC-6A1B-4F05-BA60-48140C3F5A60}" destId="{AC95C786-3496-4901-B063-6D1C3DF7D6D4}" srcOrd="0" destOrd="0" parTransId="{241C0936-DFB9-4834-82EA-747D38F24124}" sibTransId="{E6C10B84-E048-48DD-9E99-0560E3253623}"/>
    <dgm:cxn modelId="{DF14776D-1852-457E-977A-7EBCFD53C121}" type="presOf" srcId="{F9F5A44A-6BBF-4804-ABB1-95F53A3155F5}" destId="{CA868B18-23F9-4B7F-9685-10899B9911E6}" srcOrd="0" destOrd="0" presId="urn:microsoft.com/office/officeart/2005/8/layout/vList2"/>
    <dgm:cxn modelId="{7EEC6F93-62B5-4ACD-B1D3-60618DD471FF}" type="presOf" srcId="{F7C86F76-7E09-4616-A778-3C1DEDC010FF}" destId="{F91CBB2F-1096-49D2-A88D-D98E73155891}" srcOrd="0" destOrd="0" presId="urn:microsoft.com/office/officeart/2005/8/layout/vList2"/>
    <dgm:cxn modelId="{04933930-B5D5-4B5A-882D-A5ED71E10BA4}" type="presOf" srcId="{AC95C786-3496-4901-B063-6D1C3DF7D6D4}" destId="{9677355A-21E7-451A-A372-9FBDFCE1FC1A}" srcOrd="0" destOrd="0" presId="urn:microsoft.com/office/officeart/2005/8/layout/vList2"/>
    <dgm:cxn modelId="{700F903A-841A-447F-90FB-4AD39C010881}" type="presOf" srcId="{2C9AEAAC-6A1B-4F05-BA60-48140C3F5A60}" destId="{8645D5D1-F5B2-454B-9C48-D5DC72DFF3A8}" srcOrd="0" destOrd="0" presId="urn:microsoft.com/office/officeart/2005/8/layout/vList2"/>
    <dgm:cxn modelId="{2AC98780-C618-4D40-813B-3A910429AE4D}" srcId="{AC95C786-3496-4901-B063-6D1C3DF7D6D4}" destId="{AFFBEA96-3105-4738-8A25-A3D7A4AB67D5}" srcOrd="0" destOrd="0" parTransId="{5BEDE79C-E9E0-4524-BA69-C81C2E6DE814}" sibTransId="{7336237B-81BE-4241-AD5B-1FCFDBB103B8}"/>
    <dgm:cxn modelId="{B068433B-9D8B-4B6F-8229-3A9EEABB2AAD}" srcId="{F7C86F76-7E09-4616-A778-3C1DEDC010FF}" destId="{7E6D4745-CA6F-4621-9144-5F651A46E857}" srcOrd="0" destOrd="0" parTransId="{5DB21056-1440-4DC3-AB40-78A10E53F986}" sibTransId="{2C69B216-C7C8-4A56-8515-AEEFFB135B8B}"/>
    <dgm:cxn modelId="{9764B838-8CC4-4431-BC75-0363C53738A1}" type="presOf" srcId="{AFFBEA96-3105-4738-8A25-A3D7A4AB67D5}" destId="{87E48F72-58A6-42FF-A7E4-50D86A5DA876}" srcOrd="0" destOrd="0" presId="urn:microsoft.com/office/officeart/2005/8/layout/vList2"/>
    <dgm:cxn modelId="{37132A17-296F-4C23-98F7-166AC00832E9}" srcId="{2C9AEAAC-6A1B-4F05-BA60-48140C3F5A60}" destId="{F9F5A44A-6BBF-4804-ABB1-95F53A3155F5}" srcOrd="2" destOrd="0" parTransId="{4AC34F69-7BF8-4D4A-B1EF-061DF5AE824F}" sibTransId="{C75A9FE5-47BB-4FF7-A800-9F3EFC17C60F}"/>
    <dgm:cxn modelId="{E2398CB0-1601-42A0-952E-79CD977BA60C}" srcId="{2C9AEAAC-6A1B-4F05-BA60-48140C3F5A60}" destId="{F7C86F76-7E09-4616-A778-3C1DEDC010FF}" srcOrd="1" destOrd="0" parTransId="{38882A6F-9F46-4AC9-88E3-EE61C2E2B922}" sibTransId="{A38B1F1D-0F23-4908-8D3D-8D52B4FFBF28}"/>
    <dgm:cxn modelId="{9A6868A1-E318-4618-93A5-21CFF9F40486}" type="presParOf" srcId="{8645D5D1-F5B2-454B-9C48-D5DC72DFF3A8}" destId="{9677355A-21E7-451A-A372-9FBDFCE1FC1A}" srcOrd="0" destOrd="0" presId="urn:microsoft.com/office/officeart/2005/8/layout/vList2"/>
    <dgm:cxn modelId="{8E0D9B35-91D4-4326-B224-B819CBEF7B10}" type="presParOf" srcId="{8645D5D1-F5B2-454B-9C48-D5DC72DFF3A8}" destId="{87E48F72-58A6-42FF-A7E4-50D86A5DA876}" srcOrd="1" destOrd="0" presId="urn:microsoft.com/office/officeart/2005/8/layout/vList2"/>
    <dgm:cxn modelId="{39A1391B-DF9D-4909-8A9F-0C1B5986F578}" type="presParOf" srcId="{8645D5D1-F5B2-454B-9C48-D5DC72DFF3A8}" destId="{F91CBB2F-1096-49D2-A88D-D98E73155891}" srcOrd="2" destOrd="0" presId="urn:microsoft.com/office/officeart/2005/8/layout/vList2"/>
    <dgm:cxn modelId="{4EE4FC25-8B1B-4EFB-867C-79D61AF6B492}" type="presParOf" srcId="{8645D5D1-F5B2-454B-9C48-D5DC72DFF3A8}" destId="{DB36B6AC-B139-4783-B084-83F987DEBABF}" srcOrd="3" destOrd="0" presId="urn:microsoft.com/office/officeart/2005/8/layout/vList2"/>
    <dgm:cxn modelId="{A0BB33DC-AB9C-4064-88AB-0F60846E598E}" type="presParOf" srcId="{8645D5D1-F5B2-454B-9C48-D5DC72DFF3A8}" destId="{CA868B18-23F9-4B7F-9685-10899B9911E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7355A-21E7-451A-A372-9FBDFCE1FC1A}">
      <dsp:nvSpPr>
        <dsp:cNvPr id="0" name=""/>
        <dsp:cNvSpPr/>
      </dsp:nvSpPr>
      <dsp:spPr>
        <a:xfrm>
          <a:off x="149293" y="316417"/>
          <a:ext cx="7684976" cy="1107206"/>
        </a:xfrm>
        <a:prstGeom prst="roundRect">
          <a:avLst/>
        </a:prstGeom>
        <a:solidFill>
          <a:schemeClr val="accent6">
            <a:lumMod val="75000"/>
          </a:schemeClr>
        </a:solidFill>
        <a:ln>
          <a:noFill/>
        </a:ln>
        <a:effectLst>
          <a:glow rad="736600">
            <a:schemeClr val="accent6">
              <a:lumMod val="60000"/>
              <a:lumOff val="40000"/>
              <a:alpha val="4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1.</a:t>
          </a:r>
          <a:r>
            <a:rPr lang="zh-CN" altLang="en-US" sz="4400" kern="1200" dirty="0" smtClean="0"/>
            <a:t>前期工作总结</a:t>
          </a:r>
          <a:endParaRPr lang="zh-CN" altLang="en-US" sz="4400" kern="1200" dirty="0"/>
        </a:p>
      </dsp:txBody>
      <dsp:txXfrm>
        <a:off x="203342" y="370466"/>
        <a:ext cx="7576878" cy="999108"/>
      </dsp:txXfrm>
    </dsp:sp>
    <dsp:sp modelId="{87E48F72-58A6-42FF-A7E4-50D86A5DA876}">
      <dsp:nvSpPr>
        <dsp:cNvPr id="0" name=""/>
        <dsp:cNvSpPr/>
      </dsp:nvSpPr>
      <dsp:spPr>
        <a:xfrm>
          <a:off x="0" y="1265337"/>
          <a:ext cx="10767646"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87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zh-CN" altLang="en-US" sz="3400" kern="1200" dirty="0" smtClean="0"/>
            <a:t>基于</a:t>
          </a:r>
          <a:r>
            <a:rPr lang="en-US" altLang="zh-CN" sz="3400" kern="1200" dirty="0" smtClean="0"/>
            <a:t>DCGAN</a:t>
          </a:r>
          <a:r>
            <a:rPr lang="zh-CN" altLang="en-US" sz="3400" kern="1200" dirty="0" smtClean="0"/>
            <a:t>的图像填充</a:t>
          </a:r>
          <a:endParaRPr lang="zh-CN" altLang="en-US" sz="3400" kern="1200" dirty="0"/>
        </a:p>
      </dsp:txBody>
      <dsp:txXfrm>
        <a:off x="0" y="1265337"/>
        <a:ext cx="10767646" cy="1059840"/>
      </dsp:txXfrm>
    </dsp:sp>
    <dsp:sp modelId="{F91CBB2F-1096-49D2-A88D-D98E73155891}">
      <dsp:nvSpPr>
        <dsp:cNvPr id="0" name=""/>
        <dsp:cNvSpPr/>
      </dsp:nvSpPr>
      <dsp:spPr>
        <a:xfrm>
          <a:off x="0" y="2325177"/>
          <a:ext cx="7857797" cy="1175161"/>
        </a:xfrm>
        <a:prstGeom prst="roundRect">
          <a:avLst/>
        </a:prstGeom>
        <a:solidFill>
          <a:schemeClr val="accent6">
            <a:lumMod val="60000"/>
            <a:lumOff val="4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2.</a:t>
          </a:r>
          <a:r>
            <a:rPr lang="zh-CN" altLang="en-US" sz="4400" kern="1200" dirty="0" smtClean="0"/>
            <a:t>近期工作进展</a:t>
          </a:r>
          <a:endParaRPr lang="zh-CN" altLang="en-US" sz="4400" kern="1200" dirty="0"/>
        </a:p>
      </dsp:txBody>
      <dsp:txXfrm>
        <a:off x="57367" y="2382544"/>
        <a:ext cx="7743063" cy="1060427"/>
      </dsp:txXfrm>
    </dsp:sp>
    <dsp:sp modelId="{DB36B6AC-B139-4783-B084-83F987DEBABF}">
      <dsp:nvSpPr>
        <dsp:cNvPr id="0" name=""/>
        <dsp:cNvSpPr/>
      </dsp:nvSpPr>
      <dsp:spPr>
        <a:xfrm>
          <a:off x="0" y="3500338"/>
          <a:ext cx="10767646"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87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zh-CN" altLang="en-US" sz="3400" kern="1200" dirty="0" smtClean="0"/>
            <a:t>基于</a:t>
          </a:r>
          <a:r>
            <a:rPr lang="en-US" altLang="zh-CN" sz="3400" kern="1200" dirty="0" smtClean="0"/>
            <a:t>DenseNet</a:t>
          </a:r>
          <a:r>
            <a:rPr lang="zh-CN" altLang="en-US" sz="3400" kern="1200" dirty="0" smtClean="0"/>
            <a:t>的相关研究</a:t>
          </a:r>
          <a:endParaRPr lang="zh-CN" altLang="en-US" sz="3400" kern="1200" dirty="0"/>
        </a:p>
      </dsp:txBody>
      <dsp:txXfrm>
        <a:off x="0" y="3500338"/>
        <a:ext cx="10767646" cy="1059840"/>
      </dsp:txXfrm>
    </dsp:sp>
    <dsp:sp modelId="{CA868B18-23F9-4B7F-9685-10899B9911E6}">
      <dsp:nvSpPr>
        <dsp:cNvPr id="0" name=""/>
        <dsp:cNvSpPr/>
      </dsp:nvSpPr>
      <dsp:spPr>
        <a:xfrm>
          <a:off x="0" y="4540242"/>
          <a:ext cx="7918957" cy="1239751"/>
        </a:xfrm>
        <a:prstGeom prst="roundRect">
          <a:avLst/>
        </a:prstGeom>
        <a:solidFill>
          <a:srgbClr val="92D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3.</a:t>
          </a:r>
          <a:r>
            <a:rPr lang="zh-CN" altLang="en-US" sz="4400" kern="1200" dirty="0" smtClean="0"/>
            <a:t>预期工作目标</a:t>
          </a:r>
          <a:endParaRPr lang="zh-CN" altLang="en-US" sz="4400" kern="1200" dirty="0"/>
        </a:p>
      </dsp:txBody>
      <dsp:txXfrm>
        <a:off x="60520" y="4600762"/>
        <a:ext cx="7797917" cy="1118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7355A-21E7-451A-A372-9FBDFCE1FC1A}">
      <dsp:nvSpPr>
        <dsp:cNvPr id="0" name=""/>
        <dsp:cNvSpPr/>
      </dsp:nvSpPr>
      <dsp:spPr>
        <a:xfrm>
          <a:off x="114083" y="122986"/>
          <a:ext cx="7684976" cy="1107206"/>
        </a:xfrm>
        <a:prstGeom prst="roundRect">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1.</a:t>
          </a:r>
          <a:r>
            <a:rPr lang="zh-CN" altLang="en-US" sz="4400" kern="1200" dirty="0" smtClean="0"/>
            <a:t>前期工作总结</a:t>
          </a:r>
          <a:endParaRPr lang="zh-CN" altLang="en-US" sz="4400" kern="1200" dirty="0"/>
        </a:p>
      </dsp:txBody>
      <dsp:txXfrm>
        <a:off x="168132" y="177035"/>
        <a:ext cx="7576878" cy="999108"/>
      </dsp:txXfrm>
    </dsp:sp>
    <dsp:sp modelId="{87E48F72-58A6-42FF-A7E4-50D86A5DA876}">
      <dsp:nvSpPr>
        <dsp:cNvPr id="0" name=""/>
        <dsp:cNvSpPr/>
      </dsp:nvSpPr>
      <dsp:spPr>
        <a:xfrm>
          <a:off x="0" y="1265337"/>
          <a:ext cx="10767646"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87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zh-CN" altLang="en-US" sz="3400" kern="1200" dirty="0" smtClean="0"/>
            <a:t>基于</a:t>
          </a:r>
          <a:r>
            <a:rPr lang="en-US" altLang="zh-CN" sz="3400" kern="1200" dirty="0" smtClean="0"/>
            <a:t>DCGAN</a:t>
          </a:r>
          <a:r>
            <a:rPr lang="zh-CN" altLang="en-US" sz="3400" kern="1200" dirty="0" smtClean="0"/>
            <a:t>的图像填充</a:t>
          </a:r>
          <a:endParaRPr lang="zh-CN" altLang="en-US" sz="3400" kern="1200" dirty="0"/>
        </a:p>
      </dsp:txBody>
      <dsp:txXfrm>
        <a:off x="0" y="1265337"/>
        <a:ext cx="10767646" cy="1059840"/>
      </dsp:txXfrm>
    </dsp:sp>
    <dsp:sp modelId="{F91CBB2F-1096-49D2-A88D-D98E73155891}">
      <dsp:nvSpPr>
        <dsp:cNvPr id="0" name=""/>
        <dsp:cNvSpPr/>
      </dsp:nvSpPr>
      <dsp:spPr>
        <a:xfrm>
          <a:off x="0" y="2325177"/>
          <a:ext cx="7857797" cy="1175161"/>
        </a:xfrm>
        <a:prstGeom prst="roundRect">
          <a:avLst/>
        </a:prstGeom>
        <a:solidFill>
          <a:schemeClr val="accent6">
            <a:lumMod val="60000"/>
            <a:lumOff val="40000"/>
          </a:schemeClr>
        </a:solidFill>
        <a:ln>
          <a:noFill/>
        </a:ln>
        <a:effectLst>
          <a:glow rad="457200">
            <a:schemeClr val="accent6">
              <a:lumMod val="60000"/>
              <a:lumOff val="40000"/>
              <a:alpha val="4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2.</a:t>
          </a:r>
          <a:r>
            <a:rPr lang="zh-CN" altLang="en-US" sz="4400" kern="1200" dirty="0" smtClean="0"/>
            <a:t>近期工作进展</a:t>
          </a:r>
          <a:endParaRPr lang="zh-CN" altLang="en-US" sz="4400" kern="1200" dirty="0"/>
        </a:p>
      </dsp:txBody>
      <dsp:txXfrm>
        <a:off x="57367" y="2382544"/>
        <a:ext cx="7743063" cy="1060427"/>
      </dsp:txXfrm>
    </dsp:sp>
    <dsp:sp modelId="{DB36B6AC-B139-4783-B084-83F987DEBABF}">
      <dsp:nvSpPr>
        <dsp:cNvPr id="0" name=""/>
        <dsp:cNvSpPr/>
      </dsp:nvSpPr>
      <dsp:spPr>
        <a:xfrm>
          <a:off x="0" y="3500338"/>
          <a:ext cx="10767646"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87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zh-CN" altLang="en-US" sz="3400" kern="1200" dirty="0" smtClean="0"/>
            <a:t>基于</a:t>
          </a:r>
          <a:r>
            <a:rPr lang="en-US" altLang="zh-CN" sz="3400" kern="1200" dirty="0" smtClean="0"/>
            <a:t>DenseNet</a:t>
          </a:r>
          <a:r>
            <a:rPr lang="zh-CN" altLang="en-US" sz="3400" kern="1200" dirty="0" smtClean="0"/>
            <a:t>的相关研究</a:t>
          </a:r>
          <a:endParaRPr lang="zh-CN" altLang="en-US" sz="3400" kern="1200" dirty="0"/>
        </a:p>
      </dsp:txBody>
      <dsp:txXfrm>
        <a:off x="0" y="3500338"/>
        <a:ext cx="10767646" cy="1059840"/>
      </dsp:txXfrm>
    </dsp:sp>
    <dsp:sp modelId="{CA868B18-23F9-4B7F-9685-10899B9911E6}">
      <dsp:nvSpPr>
        <dsp:cNvPr id="0" name=""/>
        <dsp:cNvSpPr/>
      </dsp:nvSpPr>
      <dsp:spPr>
        <a:xfrm>
          <a:off x="0" y="4540242"/>
          <a:ext cx="7918957" cy="1239751"/>
        </a:xfrm>
        <a:prstGeom prst="roundRect">
          <a:avLst/>
        </a:prstGeom>
        <a:solidFill>
          <a:srgbClr val="92D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3.</a:t>
          </a:r>
          <a:r>
            <a:rPr lang="zh-CN" altLang="en-US" sz="4400" kern="1200" dirty="0" smtClean="0"/>
            <a:t>预期工作目标</a:t>
          </a:r>
          <a:endParaRPr lang="zh-CN" altLang="en-US" sz="4400" kern="1200" dirty="0"/>
        </a:p>
      </dsp:txBody>
      <dsp:txXfrm>
        <a:off x="60520" y="4600762"/>
        <a:ext cx="7797917" cy="1118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7355A-21E7-451A-A372-9FBDFCE1FC1A}">
      <dsp:nvSpPr>
        <dsp:cNvPr id="0" name=""/>
        <dsp:cNvSpPr/>
      </dsp:nvSpPr>
      <dsp:spPr>
        <a:xfrm>
          <a:off x="149293" y="316417"/>
          <a:ext cx="7684976" cy="1107206"/>
        </a:xfrm>
        <a:prstGeom prst="roundRect">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1.</a:t>
          </a:r>
          <a:r>
            <a:rPr lang="zh-CN" altLang="en-US" sz="4400" kern="1200" dirty="0" smtClean="0"/>
            <a:t>前期工作总结</a:t>
          </a:r>
          <a:endParaRPr lang="zh-CN" altLang="en-US" sz="4400" kern="1200" dirty="0"/>
        </a:p>
      </dsp:txBody>
      <dsp:txXfrm>
        <a:off x="203342" y="370466"/>
        <a:ext cx="7576878" cy="999108"/>
      </dsp:txXfrm>
    </dsp:sp>
    <dsp:sp modelId="{87E48F72-58A6-42FF-A7E4-50D86A5DA876}">
      <dsp:nvSpPr>
        <dsp:cNvPr id="0" name=""/>
        <dsp:cNvSpPr/>
      </dsp:nvSpPr>
      <dsp:spPr>
        <a:xfrm>
          <a:off x="0" y="1265337"/>
          <a:ext cx="10767646"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87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zh-CN" altLang="en-US" sz="3400" kern="1200" dirty="0" smtClean="0"/>
            <a:t>基于</a:t>
          </a:r>
          <a:r>
            <a:rPr lang="en-US" altLang="zh-CN" sz="3400" kern="1200" dirty="0" smtClean="0"/>
            <a:t>DCGAN</a:t>
          </a:r>
          <a:r>
            <a:rPr lang="zh-CN" altLang="en-US" sz="3400" kern="1200" dirty="0" smtClean="0"/>
            <a:t>的图像填充</a:t>
          </a:r>
          <a:endParaRPr lang="zh-CN" altLang="en-US" sz="3400" kern="1200" dirty="0"/>
        </a:p>
      </dsp:txBody>
      <dsp:txXfrm>
        <a:off x="0" y="1265337"/>
        <a:ext cx="10767646" cy="1059840"/>
      </dsp:txXfrm>
    </dsp:sp>
    <dsp:sp modelId="{F91CBB2F-1096-49D2-A88D-D98E73155891}">
      <dsp:nvSpPr>
        <dsp:cNvPr id="0" name=""/>
        <dsp:cNvSpPr/>
      </dsp:nvSpPr>
      <dsp:spPr>
        <a:xfrm>
          <a:off x="0" y="2325177"/>
          <a:ext cx="7857797" cy="1175161"/>
        </a:xfrm>
        <a:prstGeom prst="roundRect">
          <a:avLst/>
        </a:prstGeom>
        <a:solidFill>
          <a:schemeClr val="accent6">
            <a:lumMod val="60000"/>
            <a:lumOff val="4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2.</a:t>
          </a:r>
          <a:r>
            <a:rPr lang="zh-CN" altLang="en-US" sz="4400" kern="1200" dirty="0" smtClean="0"/>
            <a:t>近期工作进展</a:t>
          </a:r>
          <a:endParaRPr lang="zh-CN" altLang="en-US" sz="4400" kern="1200" dirty="0"/>
        </a:p>
      </dsp:txBody>
      <dsp:txXfrm>
        <a:off x="57367" y="2382544"/>
        <a:ext cx="7743063" cy="1060427"/>
      </dsp:txXfrm>
    </dsp:sp>
    <dsp:sp modelId="{DB36B6AC-B139-4783-B084-83F987DEBABF}">
      <dsp:nvSpPr>
        <dsp:cNvPr id="0" name=""/>
        <dsp:cNvSpPr/>
      </dsp:nvSpPr>
      <dsp:spPr>
        <a:xfrm>
          <a:off x="0" y="3500338"/>
          <a:ext cx="10767646"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873"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zh-CN" altLang="en-US" sz="3400" kern="1200" dirty="0" smtClean="0"/>
            <a:t>基于</a:t>
          </a:r>
          <a:r>
            <a:rPr lang="en-US" altLang="zh-CN" sz="3400" kern="1200" dirty="0" smtClean="0"/>
            <a:t>DenseNet</a:t>
          </a:r>
          <a:r>
            <a:rPr lang="zh-CN" altLang="en-US" sz="3400" kern="1200" dirty="0" smtClean="0"/>
            <a:t>的相关研究</a:t>
          </a:r>
          <a:endParaRPr lang="zh-CN" altLang="en-US" sz="3400" kern="1200" dirty="0"/>
        </a:p>
      </dsp:txBody>
      <dsp:txXfrm>
        <a:off x="0" y="3500338"/>
        <a:ext cx="10767646" cy="1059840"/>
      </dsp:txXfrm>
    </dsp:sp>
    <dsp:sp modelId="{CA868B18-23F9-4B7F-9685-10899B9911E6}">
      <dsp:nvSpPr>
        <dsp:cNvPr id="0" name=""/>
        <dsp:cNvSpPr/>
      </dsp:nvSpPr>
      <dsp:spPr>
        <a:xfrm>
          <a:off x="0" y="4540242"/>
          <a:ext cx="7918957" cy="1239751"/>
        </a:xfrm>
        <a:prstGeom prst="roundRect">
          <a:avLst/>
        </a:prstGeom>
        <a:solidFill>
          <a:srgbClr val="92D050"/>
        </a:solidFill>
        <a:ln>
          <a:noFill/>
        </a:ln>
        <a:effectLst>
          <a:glow rad="381000">
            <a:schemeClr val="accent6">
              <a:lumMod val="75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altLang="zh-CN" sz="4400" kern="1200" dirty="0" smtClean="0"/>
            <a:t>3.</a:t>
          </a:r>
          <a:r>
            <a:rPr lang="zh-CN" altLang="en-US" sz="4400" kern="1200" dirty="0" smtClean="0"/>
            <a:t>预期工作目标</a:t>
          </a:r>
          <a:endParaRPr lang="zh-CN" altLang="en-US" sz="4400" kern="1200" dirty="0"/>
        </a:p>
      </dsp:txBody>
      <dsp:txXfrm>
        <a:off x="60520" y="4600762"/>
        <a:ext cx="7797917" cy="11187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2BBE6-148D-446E-80C5-8A72B57820CE}"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36D6B-9DFE-44EF-801B-24E8B40E1555}" type="slidenum">
              <a:rPr lang="zh-CN" altLang="en-US" smtClean="0"/>
              <a:t>‹#›</a:t>
            </a:fld>
            <a:endParaRPr lang="zh-CN" altLang="en-US"/>
          </a:p>
        </p:txBody>
      </p:sp>
    </p:spTree>
    <p:extLst>
      <p:ext uri="{BB962C8B-B14F-4D97-AF65-F5344CB8AC3E}">
        <p14:creationId xmlns:p14="http://schemas.microsoft.com/office/powerpoint/2010/main" val="286223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2</a:t>
            </a:fld>
            <a:endParaRPr lang="zh-CN" altLang="en-US"/>
          </a:p>
        </p:txBody>
      </p:sp>
    </p:spTree>
    <p:extLst>
      <p:ext uri="{BB962C8B-B14F-4D97-AF65-F5344CB8AC3E}">
        <p14:creationId xmlns:p14="http://schemas.microsoft.com/office/powerpoint/2010/main" val="3928686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18</a:t>
            </a:fld>
            <a:endParaRPr lang="zh-CN" altLang="en-US"/>
          </a:p>
        </p:txBody>
      </p:sp>
    </p:spTree>
    <p:extLst>
      <p:ext uri="{BB962C8B-B14F-4D97-AF65-F5344CB8AC3E}">
        <p14:creationId xmlns:p14="http://schemas.microsoft.com/office/powerpoint/2010/main" val="2552202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19</a:t>
            </a:fld>
            <a:endParaRPr lang="zh-CN" altLang="en-US"/>
          </a:p>
        </p:txBody>
      </p:sp>
    </p:spTree>
    <p:extLst>
      <p:ext uri="{BB962C8B-B14F-4D97-AF65-F5344CB8AC3E}">
        <p14:creationId xmlns:p14="http://schemas.microsoft.com/office/powerpoint/2010/main" val="714250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生成器采用反卷积结构将输入的</a:t>
            </a:r>
            <a:r>
              <a:rPr lang="en-US" altLang="zh-CN" dirty="0" smtClean="0"/>
              <a:t>100</a:t>
            </a:r>
            <a:r>
              <a:rPr lang="zh-CN" altLang="en-US" dirty="0" smtClean="0"/>
              <a:t>维的随机噪声信号转换为</a:t>
            </a:r>
            <a:r>
              <a:rPr lang="en-US" altLang="zh-CN" dirty="0" smtClean="0"/>
              <a:t>64</a:t>
            </a:r>
            <a:r>
              <a:rPr lang="zh-CN" altLang="en-US" dirty="0" smtClean="0"/>
              <a:t>*</a:t>
            </a:r>
            <a:r>
              <a:rPr lang="en-US" altLang="zh-CN" dirty="0" smtClean="0"/>
              <a:t>64</a:t>
            </a:r>
            <a:r>
              <a:rPr lang="zh-CN" altLang="en-US" dirty="0" smtClean="0"/>
              <a:t>*</a:t>
            </a:r>
            <a:r>
              <a:rPr lang="en-US" altLang="zh-CN" dirty="0" smtClean="0"/>
              <a:t>3</a:t>
            </a:r>
            <a:r>
              <a:rPr lang="zh-CN" altLang="en-US" dirty="0" smtClean="0"/>
              <a:t>维的矩阵（图片），鉴别器使用的是普通的卷积神经网络，将</a:t>
            </a:r>
            <a:r>
              <a:rPr lang="en-US" altLang="zh-CN" dirty="0" smtClean="0"/>
              <a:t>64</a:t>
            </a:r>
            <a:r>
              <a:rPr lang="zh-CN" altLang="en-US" dirty="0" smtClean="0"/>
              <a:t>*</a:t>
            </a:r>
            <a:r>
              <a:rPr lang="en-US" altLang="zh-CN" dirty="0" smtClean="0"/>
              <a:t>64</a:t>
            </a:r>
            <a:r>
              <a:rPr lang="zh-CN" altLang="en-US" dirty="0" smtClean="0"/>
              <a:t>*</a:t>
            </a:r>
            <a:r>
              <a:rPr lang="en-US" altLang="zh-CN" dirty="0" smtClean="0"/>
              <a:t>3</a:t>
            </a:r>
            <a:r>
              <a:rPr lang="zh-CN" altLang="en-US" dirty="0" smtClean="0"/>
              <a:t>维的矩阵转换为</a:t>
            </a:r>
            <a:r>
              <a:rPr lang="en-US" altLang="zh-CN" dirty="0" smtClean="0"/>
              <a:t>1024</a:t>
            </a:r>
            <a:r>
              <a:rPr lang="zh-CN" altLang="en-US" dirty="0" smtClean="0"/>
              <a:t>维的，并通过</a:t>
            </a:r>
            <a:r>
              <a:rPr lang="en-US" altLang="zh-CN" dirty="0" smtClean="0"/>
              <a:t>sigmoid</a:t>
            </a:r>
            <a:r>
              <a:rPr lang="zh-CN" altLang="en-US" dirty="0" smtClean="0"/>
              <a:t>输出一个概率，用这个概率来表示图片的真实性。</a:t>
            </a:r>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4</a:t>
            </a:fld>
            <a:endParaRPr lang="zh-CN" altLang="en-US"/>
          </a:p>
        </p:txBody>
      </p:sp>
    </p:spTree>
    <p:extLst>
      <p:ext uri="{BB962C8B-B14F-4D97-AF65-F5344CB8AC3E}">
        <p14:creationId xmlns:p14="http://schemas.microsoft.com/office/powerpoint/2010/main" val="122357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PSNR:</a:t>
            </a:r>
            <a:r>
              <a:rPr lang="zh-CN" altLang="en-US" dirty="0" smtClean="0"/>
              <a:t>峰值信噪比表示信号最大可能功率与和影响它的表示精度的破坏性噪声功率的比值的标准。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8</a:t>
            </a:fld>
            <a:endParaRPr lang="zh-CN" altLang="en-US"/>
          </a:p>
        </p:txBody>
      </p:sp>
    </p:spTree>
    <p:extLst>
      <p:ext uri="{BB962C8B-B14F-4D97-AF65-F5344CB8AC3E}">
        <p14:creationId xmlns:p14="http://schemas.microsoft.com/office/powerpoint/2010/main" val="153896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9</a:t>
            </a:fld>
            <a:endParaRPr lang="zh-CN" altLang="en-US"/>
          </a:p>
        </p:txBody>
      </p:sp>
    </p:spTree>
    <p:extLst>
      <p:ext uri="{BB962C8B-B14F-4D97-AF65-F5344CB8AC3E}">
        <p14:creationId xmlns:p14="http://schemas.microsoft.com/office/powerpoint/2010/main" val="282304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dense</a:t>
            </a:r>
            <a:r>
              <a:rPr lang="zh-CN" altLang="en-US" dirty="0" smtClean="0"/>
              <a:t>的汉语是稠密，并且</a:t>
            </a:r>
            <a:r>
              <a:rPr lang="en-US" altLang="zh-CN" dirty="0" smtClean="0"/>
              <a:t>dense block</a:t>
            </a:r>
            <a:r>
              <a:rPr lang="zh-CN" altLang="en-US" dirty="0" smtClean="0"/>
              <a:t>是该网络中核心的的部分，那它具体</a:t>
            </a:r>
            <a:r>
              <a:rPr lang="en-US" altLang="zh-CN" dirty="0" smtClean="0"/>
              <a:t>dense</a:t>
            </a:r>
            <a:r>
              <a:rPr lang="zh-CN" altLang="en-US" dirty="0" smtClean="0"/>
              <a:t>？首先引入基本的卷积层的结构，可见它们就是单纯的层与层之间的前后链接、传递</a:t>
            </a:r>
            <a:endParaRPr lang="en-US" altLang="zh-CN" dirty="0" smtClean="0"/>
          </a:p>
          <a:p>
            <a:r>
              <a:rPr lang="zh-CN" altLang="en-US" dirty="0" smtClean="0"/>
              <a:t>接下来是在基本卷积网络的一个提升</a:t>
            </a:r>
            <a:r>
              <a:rPr lang="en-US" altLang="zh-CN" dirty="0" smtClean="0"/>
              <a:t>ResNet</a:t>
            </a:r>
            <a:r>
              <a:rPr lang="zh-CN" altLang="en-US" dirty="0" smtClean="0"/>
              <a:t>的一个基本结构，它的改进之处在于提出了</a:t>
            </a:r>
            <a:r>
              <a:rPr lang="en-US" altLang="zh-CN" dirty="0" smtClean="0"/>
              <a:t>identity</a:t>
            </a:r>
            <a:r>
              <a:rPr lang="en-US" altLang="zh-CN" baseline="0" dirty="0" smtClean="0"/>
              <a:t> mapping</a:t>
            </a:r>
            <a:r>
              <a:rPr lang="zh-CN" altLang="en-US" baseline="0" dirty="0" smtClean="0"/>
              <a:t>来促进梯度的传播，同时使用的了</a:t>
            </a:r>
            <a:r>
              <a:rPr lang="en-US" altLang="zh-CN" baseline="0" dirty="0" smtClean="0"/>
              <a:t>element</a:t>
            </a:r>
            <a:r>
              <a:rPr lang="zh-CN" altLang="en-US" baseline="0" dirty="0" smtClean="0"/>
              <a:t>级的加法；而</a:t>
            </a:r>
            <a:r>
              <a:rPr lang="en-US" altLang="zh-CN" baseline="0" dirty="0" smtClean="0"/>
              <a:t>dense net</a:t>
            </a:r>
            <a:r>
              <a:rPr lang="zh-CN" altLang="en-US" baseline="0" dirty="0" smtClean="0"/>
              <a:t>则是在</a:t>
            </a:r>
            <a:r>
              <a:rPr lang="en-US" altLang="zh-CN" baseline="0" dirty="0" smtClean="0"/>
              <a:t>ResNet</a:t>
            </a:r>
            <a:r>
              <a:rPr lang="zh-CN" altLang="en-US" baseline="0" dirty="0" smtClean="0"/>
              <a:t>的基础上加以改进</a:t>
            </a:r>
            <a:r>
              <a:rPr lang="en-US" altLang="zh-CN" baseline="0" dirty="0" smtClean="0"/>
              <a:t>,</a:t>
            </a:r>
            <a:r>
              <a:rPr lang="zh-CN" altLang="en-US" baseline="0" dirty="0" smtClean="0"/>
              <a:t>每个层都从前面的所有层获得额外的输入，并将自己的特征映射传递到后续的所有层，使用级联的方式，每一层都在接受来自前几层的“</a:t>
            </a:r>
            <a:r>
              <a:rPr lang="en-US" altLang="zh-CN" baseline="0" dirty="0" smtClean="0"/>
              <a:t>collective knowledge</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12</a:t>
            </a:fld>
            <a:endParaRPr lang="zh-CN" altLang="en-US"/>
          </a:p>
        </p:txBody>
      </p:sp>
    </p:spTree>
    <p:extLst>
      <p:ext uri="{BB962C8B-B14F-4D97-AF65-F5344CB8AC3E}">
        <p14:creationId xmlns:p14="http://schemas.microsoft.com/office/powerpoint/2010/main" val="1610762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级联呢？动画展示的是网络前向传播的级联的概念：每个层不再是仅仅接受来自他上一层的特征，它可以接受来自前面所有层叠加的特征映射。这样的设计可以使网络更佳紧凑，通道数更少，较高的计算效率和存储效率。</a:t>
            </a:r>
            <a:endParaRPr lang="en-US" altLang="zh-CN" dirty="0" smtClean="0"/>
          </a:p>
        </p:txBody>
      </p:sp>
      <p:sp>
        <p:nvSpPr>
          <p:cNvPr id="4" name="灯片编号占位符 3"/>
          <p:cNvSpPr>
            <a:spLocks noGrp="1"/>
          </p:cNvSpPr>
          <p:nvPr>
            <p:ph type="sldNum" sz="quarter" idx="10"/>
          </p:nvPr>
        </p:nvSpPr>
        <p:spPr/>
        <p:txBody>
          <a:bodyPr/>
          <a:lstStyle/>
          <a:p>
            <a:fld id="{B7C36D6B-9DFE-44EF-801B-24E8B40E1555}" type="slidenum">
              <a:rPr lang="zh-CN" altLang="en-US" smtClean="0"/>
              <a:t>13</a:t>
            </a:fld>
            <a:endParaRPr lang="zh-CN" altLang="en-US"/>
          </a:p>
        </p:txBody>
      </p:sp>
    </p:spTree>
    <p:extLst>
      <p:ext uri="{BB962C8B-B14F-4D97-AF65-F5344CB8AC3E}">
        <p14:creationId xmlns:p14="http://schemas.microsoft.com/office/powerpoint/2010/main" val="351965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从级联可以看出，随着层数的增加，后面的层的通道数会越来越多，为了降低模型的复杂度，在层与层之间添加如图所示的</a:t>
            </a:r>
            <a:r>
              <a:rPr lang="en-US" altLang="zh-CN" dirty="0" smtClean="0"/>
              <a:t>Bottleneck</a:t>
            </a:r>
            <a:r>
              <a:rPr lang="zh-CN" altLang="en-US" dirty="0" smtClean="0"/>
              <a:t>层，通过</a:t>
            </a:r>
            <a:r>
              <a:rPr lang="en-US" altLang="zh-CN" dirty="0" smtClean="0"/>
              <a:t>conv1</a:t>
            </a:r>
            <a:r>
              <a:rPr lang="zh-CN" altLang="en-US" dirty="0" smtClean="0"/>
              <a:t>*</a:t>
            </a:r>
            <a:r>
              <a:rPr lang="en-US" altLang="zh-CN" dirty="0" smtClean="0"/>
              <a:t>1</a:t>
            </a:r>
            <a:r>
              <a:rPr lang="zh-CN" altLang="en-US" dirty="0" smtClean="0"/>
              <a:t>来降低维度如图所示将</a:t>
            </a:r>
            <a:r>
              <a:rPr lang="en-US" altLang="zh-CN" dirty="0" smtClean="0"/>
              <a:t>l*k</a:t>
            </a:r>
            <a:r>
              <a:rPr lang="zh-CN" altLang="en-US" dirty="0" smtClean="0"/>
              <a:t>的通道数转换为</a:t>
            </a:r>
            <a:r>
              <a:rPr lang="en-US" altLang="zh-CN" dirty="0" smtClean="0"/>
              <a:t>4</a:t>
            </a:r>
            <a:r>
              <a:rPr lang="zh-CN" altLang="en-US" dirty="0" smtClean="0"/>
              <a:t>*</a:t>
            </a:r>
            <a:r>
              <a:rPr lang="en-US" altLang="zh-CN" dirty="0" smtClean="0"/>
              <a:t>k</a:t>
            </a:r>
            <a:r>
              <a:rPr lang="zh-CN" altLang="en-US" dirty="0" smtClean="0"/>
              <a:t>的通道数，而再利用</a:t>
            </a:r>
            <a:r>
              <a:rPr lang="en-US" altLang="zh-CN" dirty="0" smtClean="0"/>
              <a:t>conv3*3</a:t>
            </a:r>
            <a:r>
              <a:rPr lang="zh-CN" altLang="en-US" dirty="0" smtClean="0"/>
              <a:t>来提取特征，经过此次变换来达到降低模型复杂度的目的。</a:t>
            </a:r>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14</a:t>
            </a:fld>
            <a:endParaRPr lang="zh-CN" altLang="en-US"/>
          </a:p>
        </p:txBody>
      </p:sp>
    </p:spTree>
    <p:extLst>
      <p:ext uri="{BB962C8B-B14F-4D97-AF65-F5344CB8AC3E}">
        <p14:creationId xmlns:p14="http://schemas.microsoft.com/office/powerpoint/2010/main" val="107070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在每两</a:t>
            </a:r>
            <a:r>
              <a:rPr lang="en-US" altLang="zh-CN" dirty="0" smtClean="0"/>
              <a:t>Dense Block</a:t>
            </a:r>
            <a:r>
              <a:rPr lang="zh-CN" altLang="en-US" dirty="0" smtClean="0"/>
              <a:t>之间添加</a:t>
            </a:r>
            <a:r>
              <a:rPr lang="en-US" altLang="zh-CN" dirty="0" smtClean="0"/>
              <a:t>1</a:t>
            </a:r>
            <a:r>
              <a:rPr lang="zh-CN" altLang="en-US" dirty="0" smtClean="0"/>
              <a:t>*</a:t>
            </a:r>
            <a:r>
              <a:rPr lang="en-US" altLang="zh-CN" dirty="0" smtClean="0"/>
              <a:t>1</a:t>
            </a:r>
            <a:r>
              <a:rPr lang="zh-CN" altLang="en-US" dirty="0" smtClean="0"/>
              <a:t>的卷积，以及</a:t>
            </a:r>
            <a:r>
              <a:rPr lang="en-US" altLang="zh-CN" dirty="0" smtClean="0"/>
              <a:t>2</a:t>
            </a:r>
            <a:r>
              <a:rPr lang="zh-CN" altLang="en-US" dirty="0" smtClean="0"/>
              <a:t>*</a:t>
            </a:r>
            <a:r>
              <a:rPr lang="en-US" altLang="zh-CN" dirty="0" smtClean="0"/>
              <a:t>2</a:t>
            </a:r>
            <a:r>
              <a:rPr lang="zh-CN" altLang="en-US" dirty="0" smtClean="0"/>
              <a:t>的</a:t>
            </a:r>
            <a:r>
              <a:rPr lang="en-US" altLang="zh-CN" dirty="0" smtClean="0"/>
              <a:t>pooling</a:t>
            </a:r>
            <a:r>
              <a:rPr lang="zh-CN" altLang="en-US" dirty="0" smtClean="0"/>
              <a:t>层</a:t>
            </a:r>
            <a:endParaRPr lang="en-US" altLang="zh-CN" dirty="0" smtClean="0"/>
          </a:p>
          <a:p>
            <a:r>
              <a:rPr lang="en-US" altLang="zh-CN" dirty="0" smtClean="0"/>
              <a:t>Pooling</a:t>
            </a:r>
            <a:r>
              <a:rPr lang="zh-CN" altLang="en-US" dirty="0" smtClean="0"/>
              <a:t>层降低了</a:t>
            </a:r>
            <a:r>
              <a:rPr lang="en-US" altLang="zh-CN" dirty="0" smtClean="0"/>
              <a:t>feature mapping</a:t>
            </a:r>
            <a:r>
              <a:rPr lang="zh-CN" altLang="en-US" dirty="0" smtClean="0"/>
              <a:t>的尺寸，在每一个</a:t>
            </a:r>
            <a:r>
              <a:rPr lang="en-US" altLang="zh-CN" dirty="0" smtClean="0"/>
              <a:t>dense</a:t>
            </a:r>
            <a:r>
              <a:rPr lang="en-US" altLang="zh-CN" baseline="0" dirty="0" smtClean="0"/>
              <a:t> Block</a:t>
            </a:r>
            <a:r>
              <a:rPr lang="zh-CN" altLang="en-US" baseline="0" dirty="0" smtClean="0"/>
              <a:t>中</a:t>
            </a:r>
            <a:r>
              <a:rPr lang="en-US" altLang="zh-CN" baseline="0" dirty="0" err="1" smtClean="0"/>
              <a:t>mapsize</a:t>
            </a:r>
            <a:r>
              <a:rPr lang="zh-CN" altLang="en-US" baseline="0" dirty="0" smtClean="0"/>
              <a:t>是相等的</a:t>
            </a:r>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15</a:t>
            </a:fld>
            <a:endParaRPr lang="zh-CN" altLang="en-US"/>
          </a:p>
        </p:txBody>
      </p:sp>
    </p:spTree>
    <p:extLst>
      <p:ext uri="{BB962C8B-B14F-4D97-AF65-F5344CB8AC3E}">
        <p14:creationId xmlns:p14="http://schemas.microsoft.com/office/powerpoint/2010/main" val="384982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保持复杂度</a:t>
            </a:r>
            <a:endParaRPr lang="en-US" altLang="zh-CN" dirty="0" smtClean="0"/>
          </a:p>
          <a:p>
            <a:r>
              <a:rPr lang="zh-CN" altLang="en-US" dirty="0" smtClean="0"/>
              <a:t>在标准的</a:t>
            </a:r>
            <a:r>
              <a:rPr lang="en-US" altLang="zh-CN" dirty="0" smtClean="0"/>
              <a:t>convolutional</a:t>
            </a:r>
            <a:r>
              <a:rPr lang="en-US" altLang="zh-CN" baseline="0" dirty="0" smtClean="0"/>
              <a:t> network</a:t>
            </a:r>
            <a:r>
              <a:rPr lang="zh-CN" altLang="en-US" baseline="0" dirty="0" smtClean="0"/>
              <a:t>中，分类器使用的是最复杂的特征（</a:t>
            </a:r>
            <a:r>
              <a:rPr lang="en-US" altLang="zh-CN" baseline="0" dirty="0" smtClean="0"/>
              <a:t>output</a:t>
            </a:r>
            <a:r>
              <a:rPr lang="zh-CN" altLang="en-US" baseline="0" dirty="0" smtClean="0"/>
              <a:t>输出层）</a:t>
            </a:r>
            <a:r>
              <a:rPr lang="en-US" altLang="zh-CN" baseline="0" dirty="0" smtClean="0"/>
              <a:t>,</a:t>
            </a:r>
            <a:r>
              <a:rPr lang="zh-CN" altLang="en-US" baseline="0" dirty="0" smtClean="0"/>
              <a:t>而</a:t>
            </a:r>
            <a:r>
              <a:rPr lang="en-US" altLang="zh-CN" baseline="0" dirty="0" smtClean="0"/>
              <a:t>DenseNet </a:t>
            </a:r>
            <a:r>
              <a:rPr lang="zh-CN" altLang="en-US" baseline="0" dirty="0" smtClean="0"/>
              <a:t>分类器使用所有复杂级别的特征。它倾向于给出更平滑的决策边界。（它还是解释了为何</a:t>
            </a:r>
            <a:r>
              <a:rPr lang="en-US" altLang="zh-CN" baseline="0" dirty="0" smtClean="0"/>
              <a:t>DenseNet</a:t>
            </a:r>
            <a:r>
              <a:rPr lang="zh-CN" altLang="en-US" baseline="0" dirty="0" smtClean="0"/>
              <a:t>在训练数据不足时表现良好）</a:t>
            </a:r>
            <a:endParaRPr lang="en-US" altLang="zh-CN" baseline="0" dirty="0" smtClean="0"/>
          </a:p>
          <a:p>
            <a:r>
              <a:rPr lang="zh-CN" altLang="en-US" dirty="0" smtClean="0"/>
              <a:t>误差信号可以更加直接的传递到更早期的层中。</a:t>
            </a:r>
            <a:endParaRPr lang="en-US" altLang="zh-CN" dirty="0" smtClean="0"/>
          </a:p>
          <a:p>
            <a:r>
              <a:rPr lang="zh-CN" altLang="en-US" dirty="0" smtClean="0"/>
              <a:t>由于</a:t>
            </a:r>
            <a:r>
              <a:rPr lang="en-US" altLang="zh-CN" dirty="0" smtClean="0"/>
              <a:t>Bottleneck</a:t>
            </a:r>
            <a:r>
              <a:rPr lang="zh-CN" altLang="en-US" dirty="0" smtClean="0"/>
              <a:t>、</a:t>
            </a:r>
            <a:r>
              <a:rPr lang="en-US" altLang="zh-CN" dirty="0" smtClean="0"/>
              <a:t>Transition layer</a:t>
            </a:r>
            <a:r>
              <a:rPr lang="zh-CN" altLang="en-US" dirty="0" smtClean="0"/>
              <a:t>的存在，起到了减少</a:t>
            </a:r>
            <a:r>
              <a:rPr lang="en-US" altLang="zh-CN" dirty="0" smtClean="0"/>
              <a:t>channels</a:t>
            </a:r>
            <a:r>
              <a:rPr lang="zh-CN" altLang="en-US" dirty="0" smtClean="0"/>
              <a:t>的作用；</a:t>
            </a:r>
            <a:r>
              <a:rPr lang="en-US" altLang="zh-CN" dirty="0" smtClean="0"/>
              <a:t>Dense Block</a:t>
            </a:r>
            <a:r>
              <a:rPr lang="zh-CN" altLang="en-US" dirty="0" smtClean="0"/>
              <a:t>中层与层之间的密集连接可以使用不必过深的网络。</a:t>
            </a:r>
            <a:r>
              <a:rPr lang="en-US" altLang="zh-CN" dirty="0" smtClean="0"/>
              <a:t> </a:t>
            </a:r>
            <a:r>
              <a:rPr lang="zh-CN" altLang="en-US" dirty="0" smtClean="0"/>
              <a:t>网络中的每一层都接收来自前面所有层的信息，倾向于更加丰富的模式。</a:t>
            </a:r>
            <a:endParaRPr lang="zh-CN" altLang="en-US" dirty="0"/>
          </a:p>
        </p:txBody>
      </p:sp>
      <p:sp>
        <p:nvSpPr>
          <p:cNvPr id="4" name="灯片编号占位符 3"/>
          <p:cNvSpPr>
            <a:spLocks noGrp="1"/>
          </p:cNvSpPr>
          <p:nvPr>
            <p:ph type="sldNum" sz="quarter" idx="10"/>
          </p:nvPr>
        </p:nvSpPr>
        <p:spPr/>
        <p:txBody>
          <a:bodyPr/>
          <a:lstStyle/>
          <a:p>
            <a:fld id="{B7C36D6B-9DFE-44EF-801B-24E8B40E1555}" type="slidenum">
              <a:rPr lang="zh-CN" altLang="en-US" smtClean="0"/>
              <a:t>17</a:t>
            </a:fld>
            <a:endParaRPr lang="zh-CN" altLang="en-US"/>
          </a:p>
        </p:txBody>
      </p:sp>
    </p:spTree>
    <p:extLst>
      <p:ext uri="{BB962C8B-B14F-4D97-AF65-F5344CB8AC3E}">
        <p14:creationId xmlns:p14="http://schemas.microsoft.com/office/powerpoint/2010/main" val="339467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300697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265961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328683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411626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48128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342847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261276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168738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115971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400722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5E6386-D37D-4D19-AA70-45E568D00D35}"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200875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E6386-D37D-4D19-AA70-45E568D00D35}" type="datetimeFigureOut">
              <a:rPr lang="zh-CN" altLang="en-US" smtClean="0"/>
              <a:t>2018/12/13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C7851-73EE-4DAF-804B-A5DA1D8139A4}" type="slidenum">
              <a:rPr lang="zh-CN" altLang="en-US" smtClean="0"/>
              <a:t>‹#›</a:t>
            </a:fld>
            <a:endParaRPr lang="zh-CN" altLang="en-US"/>
          </a:p>
        </p:txBody>
      </p:sp>
    </p:spTree>
    <p:extLst>
      <p:ext uri="{BB962C8B-B14F-4D97-AF65-F5344CB8AC3E}">
        <p14:creationId xmlns:p14="http://schemas.microsoft.com/office/powerpoint/2010/main" val="78390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jp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标题 1"/>
          <p:cNvSpPr>
            <a:spLocks noGrp="1"/>
          </p:cNvSpPr>
          <p:nvPr>
            <p:ph type="ctrTitle"/>
          </p:nvPr>
        </p:nvSpPr>
        <p:spPr>
          <a:xfrm>
            <a:off x="1524000" y="658339"/>
            <a:ext cx="9144000" cy="2387600"/>
          </a:xfrm>
        </p:spPr>
        <p:txBody>
          <a:bodyPr/>
          <a:lstStyle/>
          <a:p>
            <a:r>
              <a:rPr lang="en-US" altLang="zh-CN" dirty="0" smtClean="0"/>
              <a:t>Image inpainting</a:t>
            </a:r>
            <a:endParaRPr lang="zh-CN" altLang="en-US" dirty="0"/>
          </a:p>
        </p:txBody>
      </p:sp>
      <p:sp>
        <p:nvSpPr>
          <p:cNvPr id="3" name="副标题 2"/>
          <p:cNvSpPr>
            <a:spLocks noGrp="1"/>
          </p:cNvSpPr>
          <p:nvPr>
            <p:ph type="subTitle" idx="1"/>
          </p:nvPr>
        </p:nvSpPr>
        <p:spPr>
          <a:xfrm>
            <a:off x="1524000" y="4216188"/>
            <a:ext cx="9144000" cy="1655762"/>
          </a:xfrm>
        </p:spPr>
        <p:txBody>
          <a:bodyPr/>
          <a:lstStyle/>
          <a:p>
            <a:r>
              <a:rPr lang="zh-CN" altLang="en-US" dirty="0" smtClean="0"/>
              <a:t>汇报时间：</a:t>
            </a:r>
            <a:r>
              <a:rPr lang="en-US" altLang="zh-CN" dirty="0" smtClean="0"/>
              <a:t>2018</a:t>
            </a:r>
            <a:r>
              <a:rPr lang="zh-CN" altLang="en-US" dirty="0" smtClean="0"/>
              <a:t>年</a:t>
            </a:r>
            <a:r>
              <a:rPr lang="en-US" altLang="zh-CN" dirty="0" smtClean="0"/>
              <a:t>12</a:t>
            </a:r>
            <a:r>
              <a:rPr lang="zh-CN" altLang="en-US" dirty="0" smtClean="0"/>
              <a:t>月</a:t>
            </a:r>
            <a:r>
              <a:rPr lang="en-US" altLang="zh-CN" dirty="0" smtClean="0"/>
              <a:t>14</a:t>
            </a:r>
            <a:r>
              <a:rPr lang="zh-CN" altLang="en-US" dirty="0" smtClean="0"/>
              <a:t>日</a:t>
            </a:r>
            <a:r>
              <a:rPr lang="en-US" altLang="zh-CN" dirty="0" smtClean="0"/>
              <a:t>                                    </a:t>
            </a:r>
            <a:r>
              <a:rPr lang="zh-CN" altLang="en-US" dirty="0" smtClean="0"/>
              <a:t>汇报人：李皎月</a:t>
            </a:r>
            <a:endParaRPr lang="zh-CN" altLang="en-US" dirty="0"/>
          </a:p>
        </p:txBody>
      </p:sp>
    </p:spTree>
    <p:extLst>
      <p:ext uri="{BB962C8B-B14F-4D97-AF65-F5344CB8AC3E}">
        <p14:creationId xmlns:p14="http://schemas.microsoft.com/office/powerpoint/2010/main" val="39245294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Dense Convolutional Network</a:t>
            </a:r>
            <a:endParaRPr lang="zh-CN" altLang="en-US" dirty="0"/>
          </a:p>
        </p:txBody>
      </p:sp>
      <p:sp>
        <p:nvSpPr>
          <p:cNvPr id="3" name="内容占位符 2"/>
          <p:cNvSpPr>
            <a:spLocks noGrp="1"/>
          </p:cNvSpPr>
          <p:nvPr>
            <p:ph idx="1"/>
          </p:nvPr>
        </p:nvSpPr>
        <p:spPr>
          <a:xfrm>
            <a:off x="1138030" y="1839990"/>
            <a:ext cx="9915939" cy="4613564"/>
          </a:xfrm>
        </p:spPr>
        <p:txBody>
          <a:bodyPr/>
          <a:lstStyle/>
          <a:p>
            <a:pPr>
              <a:lnSpc>
                <a:spcPct val="150000"/>
              </a:lnSpc>
            </a:pPr>
            <a:r>
              <a:rPr lang="en-US" altLang="zh-CN" dirty="0" smtClean="0"/>
              <a:t>DenseNet</a:t>
            </a:r>
            <a:r>
              <a:rPr lang="zh-CN" altLang="en-US" dirty="0" smtClean="0"/>
              <a:t>是</a:t>
            </a:r>
            <a:r>
              <a:rPr lang="en-US" altLang="zh-CN" dirty="0" smtClean="0"/>
              <a:t>CVPR2017</a:t>
            </a:r>
            <a:r>
              <a:rPr lang="zh-CN" altLang="en-US" dirty="0" smtClean="0"/>
              <a:t>年“</a:t>
            </a:r>
            <a:r>
              <a:rPr lang="en-US" altLang="zh-CN" dirty="0"/>
              <a:t>Densely Connected Convolutional Networks </a:t>
            </a:r>
            <a:r>
              <a:rPr lang="zh-CN" altLang="en-US" dirty="0" smtClean="0"/>
              <a:t>”论文中提出的一种神经网络，它有康威尔大学、清华大学、</a:t>
            </a:r>
            <a:r>
              <a:rPr lang="en-US" altLang="zh-CN" dirty="0" smtClean="0"/>
              <a:t>facebook AI</a:t>
            </a:r>
            <a:r>
              <a:rPr lang="zh-CN" altLang="en-US" dirty="0" smtClean="0"/>
              <a:t>共同合作完成。相比于之前提出的网络结构来说，它有较少的参数和较高的精度，是眼下比较受欢迎的一种网络结构。</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52918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Dense Network</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645" y="1690688"/>
            <a:ext cx="10709155" cy="1914661"/>
          </a:xfrm>
          <a:prstGeom prst="rect">
            <a:avLst/>
          </a:prstGeom>
        </p:spPr>
      </p:pic>
      <p:sp>
        <p:nvSpPr>
          <p:cNvPr id="5" name="文本框 4"/>
          <p:cNvSpPr txBox="1"/>
          <p:nvPr/>
        </p:nvSpPr>
        <p:spPr>
          <a:xfrm>
            <a:off x="1175656" y="4269192"/>
            <a:ext cx="9202783" cy="1323439"/>
          </a:xfrm>
          <a:prstGeom prst="rect">
            <a:avLst/>
          </a:prstGeom>
          <a:noFill/>
        </p:spPr>
        <p:txBody>
          <a:bodyPr wrap="square" rtlCol="0">
            <a:spAutoFit/>
          </a:bodyPr>
          <a:lstStyle/>
          <a:p>
            <a:r>
              <a:rPr lang="en-US" altLang="zh-CN" sz="4000" dirty="0" smtClean="0"/>
              <a:t>Dense Network</a:t>
            </a:r>
            <a:r>
              <a:rPr lang="zh-CN" altLang="en-US" sz="4000" dirty="0" smtClean="0"/>
              <a:t>主要包含</a:t>
            </a:r>
            <a:r>
              <a:rPr lang="en-US" altLang="zh-CN" sz="4000" dirty="0" smtClean="0"/>
              <a:t>Dense Block</a:t>
            </a:r>
            <a:r>
              <a:rPr lang="zh-CN" altLang="en-US" sz="4000" dirty="0" smtClean="0"/>
              <a:t>和</a:t>
            </a:r>
            <a:r>
              <a:rPr lang="en-US" altLang="zh-CN" sz="4000" dirty="0" smtClean="0"/>
              <a:t>Transition Layer</a:t>
            </a:r>
            <a:endParaRPr lang="zh-CN" altLang="en-US" sz="4000" dirty="0"/>
          </a:p>
        </p:txBody>
      </p:sp>
    </p:spTree>
    <p:extLst>
      <p:ext uri="{BB962C8B-B14F-4D97-AF65-F5344CB8AC3E}">
        <p14:creationId xmlns:p14="http://schemas.microsoft.com/office/powerpoint/2010/main" val="1118793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Dense Block</a:t>
            </a:r>
            <a:endParaRPr lang="zh-CN" altLang="en-US" dirty="0"/>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456374"/>
            <a:ext cx="10039350" cy="1913255"/>
          </a:xfr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969704"/>
            <a:ext cx="10039350" cy="2134551"/>
          </a:xfrm>
          <a:prstGeom prst="rect">
            <a:avLst/>
          </a:prstGeom>
        </p:spPr>
      </p:pic>
      <p:sp>
        <p:nvSpPr>
          <p:cNvPr id="6" name="文本框 5"/>
          <p:cNvSpPr txBox="1"/>
          <p:nvPr/>
        </p:nvSpPr>
        <p:spPr>
          <a:xfrm>
            <a:off x="11063585" y="2209800"/>
            <a:ext cx="461665" cy="933450"/>
          </a:xfrm>
          <a:prstGeom prst="rect">
            <a:avLst/>
          </a:prstGeom>
          <a:noFill/>
        </p:spPr>
        <p:txBody>
          <a:bodyPr vert="eaVert" wrap="square" rtlCol="0">
            <a:spAutoFit/>
          </a:bodyPr>
          <a:lstStyle/>
          <a:p>
            <a:r>
              <a:rPr lang="zh-CN" altLang="en-US" dirty="0" smtClean="0"/>
              <a:t>图一</a:t>
            </a:r>
            <a:endParaRPr lang="zh-CN" altLang="en-US" dirty="0"/>
          </a:p>
        </p:txBody>
      </p:sp>
      <p:sp>
        <p:nvSpPr>
          <p:cNvPr id="7" name="文本框 6"/>
          <p:cNvSpPr txBox="1"/>
          <p:nvPr/>
        </p:nvSpPr>
        <p:spPr>
          <a:xfrm>
            <a:off x="11122967" y="4343400"/>
            <a:ext cx="461665" cy="990600"/>
          </a:xfrm>
          <a:prstGeom prst="rect">
            <a:avLst/>
          </a:prstGeom>
          <a:noFill/>
        </p:spPr>
        <p:txBody>
          <a:bodyPr vert="eaVert" wrap="square" rtlCol="0">
            <a:spAutoFit/>
          </a:bodyPr>
          <a:lstStyle/>
          <a:p>
            <a:r>
              <a:rPr lang="zh-CN" altLang="en-US" dirty="0" smtClean="0"/>
              <a:t>图二</a:t>
            </a:r>
            <a:endParaRPr lang="zh-CN" altLang="en-US" dirty="0"/>
          </a:p>
        </p:txBody>
      </p:sp>
      <p:sp>
        <p:nvSpPr>
          <p:cNvPr id="9" name="文本框 8"/>
          <p:cNvSpPr txBox="1"/>
          <p:nvPr/>
        </p:nvSpPr>
        <p:spPr>
          <a:xfrm>
            <a:off x="3695700" y="3505200"/>
            <a:ext cx="3638550" cy="369332"/>
          </a:xfrm>
          <a:prstGeom prst="rect">
            <a:avLst/>
          </a:prstGeom>
          <a:noFill/>
        </p:spPr>
        <p:txBody>
          <a:bodyPr wrap="square" rtlCol="0">
            <a:spAutoFit/>
          </a:bodyPr>
          <a:lstStyle/>
          <a:p>
            <a:r>
              <a:rPr lang="en-US" altLang="zh-CN" dirty="0" smtClean="0"/>
              <a:t>Standard Convolutional Concept</a:t>
            </a:r>
            <a:endParaRPr lang="zh-CN" altLang="en-US" dirty="0"/>
          </a:p>
        </p:txBody>
      </p:sp>
      <p:sp>
        <p:nvSpPr>
          <p:cNvPr id="10" name="文本框 9"/>
          <p:cNvSpPr txBox="1"/>
          <p:nvPr/>
        </p:nvSpPr>
        <p:spPr>
          <a:xfrm>
            <a:off x="4619625" y="6199427"/>
            <a:ext cx="6267450" cy="369332"/>
          </a:xfrm>
          <a:prstGeom prst="rect">
            <a:avLst/>
          </a:prstGeom>
          <a:noFill/>
        </p:spPr>
        <p:txBody>
          <a:bodyPr wrap="square" rtlCol="0">
            <a:spAutoFit/>
          </a:bodyPr>
          <a:lstStyle/>
          <a:p>
            <a:r>
              <a:rPr lang="en-US" altLang="zh-CN" dirty="0" smtClean="0"/>
              <a:t>ResNet Concept</a:t>
            </a:r>
            <a:endParaRPr lang="zh-CN" altLang="en-US" dirty="0"/>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475" y="1456374"/>
            <a:ext cx="10772775" cy="5029202"/>
          </a:xfrm>
          <a:prstGeom prst="rect">
            <a:avLst/>
          </a:prstGeom>
        </p:spPr>
      </p:pic>
    </p:spTree>
    <p:extLst>
      <p:ext uri="{BB962C8B-B14F-4D97-AF65-F5344CB8AC3E}">
        <p14:creationId xmlns:p14="http://schemas.microsoft.com/office/powerpoint/2010/main" val="1377613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heel(1)">
                                      <p:cBhvr>
                                        <p:cTn id="10" dur="2000"/>
                                        <p:tgtEl>
                                          <p:spTgt spid="6">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1067"/>
            <a:ext cx="10515600" cy="1325563"/>
          </a:xfrm>
        </p:spPr>
        <p:txBody>
          <a:bodyPr/>
          <a:lstStyle/>
          <a:p>
            <a:r>
              <a:rPr lang="en-US" altLang="zh-CN" dirty="0" smtClean="0"/>
              <a:t>Dense Block</a:t>
            </a:r>
            <a:endParaRPr lang="zh-CN" altLang="en-US" dirty="0"/>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3229295"/>
            <a:ext cx="10785627" cy="1916446"/>
          </a:xfrm>
        </p:spPr>
      </p:pic>
      <p:sp>
        <p:nvSpPr>
          <p:cNvPr id="5" name="文本框 4"/>
          <p:cNvSpPr txBox="1"/>
          <p:nvPr/>
        </p:nvSpPr>
        <p:spPr>
          <a:xfrm>
            <a:off x="838200" y="2173242"/>
            <a:ext cx="7598228" cy="769441"/>
          </a:xfrm>
          <a:prstGeom prst="rect">
            <a:avLst/>
          </a:prstGeom>
          <a:noFill/>
        </p:spPr>
        <p:txBody>
          <a:bodyPr wrap="square" rtlCol="0">
            <a:spAutoFit/>
          </a:bodyPr>
          <a:lstStyle/>
          <a:p>
            <a:r>
              <a:rPr lang="zh-CN" altLang="en-US" sz="4400" dirty="0" smtClean="0"/>
              <a:t>级联</a:t>
            </a:r>
            <a:endParaRPr lang="zh-CN" altLang="en-US" sz="4400" dirty="0"/>
          </a:p>
        </p:txBody>
      </p:sp>
      <p:sp>
        <p:nvSpPr>
          <p:cNvPr id="6" name="文本框 5"/>
          <p:cNvSpPr txBox="1"/>
          <p:nvPr/>
        </p:nvSpPr>
        <p:spPr>
          <a:xfrm>
            <a:off x="1028700" y="5432353"/>
            <a:ext cx="6080760" cy="461665"/>
          </a:xfrm>
          <a:prstGeom prst="rect">
            <a:avLst/>
          </a:prstGeom>
          <a:noFill/>
        </p:spPr>
        <p:txBody>
          <a:bodyPr wrap="square" rtlCol="0">
            <a:spAutoFit/>
          </a:bodyPr>
          <a:lstStyle/>
          <a:p>
            <a:r>
              <a:rPr lang="zh-CN" altLang="en-US" sz="2400" dirty="0" smtClean="0"/>
              <a:t>每一层的附加附加通道数是增长速率。</a:t>
            </a:r>
            <a:endParaRPr lang="zh-CN" altLang="en-US" sz="2400" dirty="0"/>
          </a:p>
        </p:txBody>
      </p:sp>
    </p:spTree>
    <p:extLst>
      <p:ext uri="{BB962C8B-B14F-4D97-AF65-F5344CB8AC3E}">
        <p14:creationId xmlns:p14="http://schemas.microsoft.com/office/powerpoint/2010/main" val="916647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Bottleneck</a:t>
            </a:r>
            <a:r>
              <a:rPr lang="zh-CN" altLang="en-US" dirty="0" smtClean="0"/>
              <a:t>层</a:t>
            </a:r>
            <a:endParaRPr lang="zh-CN" altLang="en-US" dirty="0"/>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0688"/>
            <a:ext cx="10515600" cy="3008630"/>
          </a:xfrm>
        </p:spPr>
      </p:pic>
      <p:sp>
        <p:nvSpPr>
          <p:cNvPr id="3" name="文本框 2"/>
          <p:cNvSpPr txBox="1"/>
          <p:nvPr/>
        </p:nvSpPr>
        <p:spPr>
          <a:xfrm>
            <a:off x="1028700" y="5521569"/>
            <a:ext cx="10134600" cy="461665"/>
          </a:xfrm>
          <a:prstGeom prst="rect">
            <a:avLst/>
          </a:prstGeom>
          <a:noFill/>
        </p:spPr>
        <p:txBody>
          <a:bodyPr wrap="square" rtlCol="0">
            <a:spAutoFit/>
          </a:bodyPr>
          <a:lstStyle/>
          <a:p>
            <a:r>
              <a:rPr lang="en-US" altLang="zh-CN" dirty="0" smtClean="0"/>
              <a:t>      </a:t>
            </a:r>
            <a:r>
              <a:rPr lang="zh-CN" altLang="en-US" sz="2400" dirty="0" smtClean="0"/>
              <a:t>在</a:t>
            </a:r>
            <a:r>
              <a:rPr lang="en-US" altLang="zh-CN" sz="2400" dirty="0" smtClean="0"/>
              <a:t>BN-ReLU-Conv3x3</a:t>
            </a:r>
            <a:r>
              <a:rPr lang="zh-CN" altLang="en-US" sz="2400" dirty="0" smtClean="0"/>
              <a:t>前加</a:t>
            </a:r>
            <a:r>
              <a:rPr lang="en-US" altLang="zh-CN" sz="2400" dirty="0" smtClean="0"/>
              <a:t>BN-ReLU-Conv1x1</a:t>
            </a:r>
            <a:r>
              <a:rPr lang="zh-CN" altLang="en-US" sz="2400" dirty="0" smtClean="0"/>
              <a:t>，网络可以称之为</a:t>
            </a:r>
            <a:r>
              <a:rPr lang="en-US" altLang="zh-CN" sz="2400" dirty="0" err="1" smtClean="0"/>
              <a:t>DenseNet</a:t>
            </a:r>
            <a:r>
              <a:rPr lang="en-US" altLang="zh-CN" sz="2400" dirty="0" smtClean="0"/>
              <a:t>-B</a:t>
            </a:r>
            <a:endParaRPr lang="zh-CN" altLang="en-US" sz="2400" dirty="0"/>
          </a:p>
        </p:txBody>
      </p:sp>
    </p:spTree>
    <p:extLst>
      <p:ext uri="{BB962C8B-B14F-4D97-AF65-F5344CB8AC3E}">
        <p14:creationId xmlns:p14="http://schemas.microsoft.com/office/powerpoint/2010/main" val="3925050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Transition layer </a:t>
            </a:r>
            <a:endParaRPr lang="zh-CN" altLang="en-US" dirty="0"/>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0688"/>
            <a:ext cx="9320906" cy="2832062"/>
          </a:xfrm>
        </p:spPr>
      </p:pic>
    </p:spTree>
    <p:extLst>
      <p:ext uri="{BB962C8B-B14F-4D97-AF65-F5344CB8AC3E}">
        <p14:creationId xmlns:p14="http://schemas.microsoft.com/office/powerpoint/2010/main" val="43385155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50189"/>
            <a:ext cx="10515600" cy="1325563"/>
          </a:xfrm>
        </p:spPr>
        <p:txBody>
          <a:bodyPr/>
          <a:lstStyle/>
          <a:p>
            <a:r>
              <a:rPr lang="zh-CN" altLang="en-US" dirty="0" smtClean="0"/>
              <a:t>网络类型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1" y="963978"/>
                <a:ext cx="9396046" cy="4351338"/>
              </a:xfrm>
            </p:spPr>
            <p:txBody>
              <a:bodyPr>
                <a:noAutofit/>
              </a:bodyPr>
              <a:lstStyle/>
              <a:p>
                <a:pPr>
                  <a:lnSpc>
                    <a:spcPct val="150000"/>
                  </a:lnSpc>
                </a:pPr>
                <a:r>
                  <a:rPr lang="zh-CN" altLang="en-US" dirty="0" smtClean="0"/>
                  <a:t>同时具有</a:t>
                </a:r>
                <a:r>
                  <a:rPr lang="en-US" altLang="zh-CN" dirty="0" smtClean="0"/>
                  <a:t>Bottleneck</a:t>
                </a:r>
                <a:r>
                  <a:rPr lang="zh-CN" altLang="en-US" dirty="0" smtClean="0"/>
                  <a:t>和</a:t>
                </a:r>
                <a:r>
                  <a:rPr lang="en-US" altLang="zh-CN" dirty="0" smtClean="0"/>
                  <a:t>Transition layer</a:t>
                </a:r>
                <a:r>
                  <a:rPr lang="zh-CN" altLang="en-US" dirty="0" smtClean="0"/>
                  <a:t>两者时，网络称之为</a:t>
                </a:r>
                <a:r>
                  <a:rPr lang="en-US" altLang="zh-CN" dirty="0" err="1" smtClean="0"/>
                  <a:t>DenseNet</a:t>
                </a:r>
                <a:r>
                  <a:rPr lang="en-US" altLang="zh-CN" dirty="0" smtClean="0"/>
                  <a:t>-BC</a:t>
                </a:r>
                <a:r>
                  <a:rPr lang="zh-CN" altLang="en-US" dirty="0" smtClean="0"/>
                  <a:t>，如果</a:t>
                </a:r>
                <a:r>
                  <a:rPr lang="en-US" altLang="zh-CN" dirty="0" smtClean="0"/>
                  <a:t>Dense Block</a:t>
                </a:r>
                <a:r>
                  <a:rPr lang="zh-CN" altLang="en-US" dirty="0" smtClean="0"/>
                  <a:t>包含</a:t>
                </a:r>
                <a:r>
                  <a:rPr lang="en-US" altLang="zh-CN" dirty="0" smtClean="0"/>
                  <a:t>m</a:t>
                </a:r>
                <a:r>
                  <a:rPr lang="zh-CN" altLang="en-US" dirty="0" smtClean="0"/>
                  <a:t>个</a:t>
                </a:r>
                <a:r>
                  <a:rPr lang="en-US" altLang="zh-CN" dirty="0" smtClean="0"/>
                  <a:t>feature mapping</a:t>
                </a:r>
                <a:r>
                  <a:rPr lang="zh-CN" altLang="en-US" dirty="0" smtClean="0"/>
                  <a:t>，则转换层生成</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𝑚</m:t>
                        </m:r>
                      </m:sub>
                    </m:sSub>
                  </m:oMath>
                </a14:m>
                <a:r>
                  <a:rPr lang="zh-CN" altLang="en-US" dirty="0" smtClean="0"/>
                  <a:t>输出</a:t>
                </a:r>
                <a:r>
                  <a:rPr lang="en-US" altLang="zh-CN" dirty="0" smtClean="0"/>
                  <a:t>feature mapping</a:t>
                </a:r>
                <a:r>
                  <a:rPr lang="zh-CN" altLang="en-US" dirty="0" smtClean="0"/>
                  <a:t>，其中</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≤1</m:t>
                    </m:r>
                  </m:oMath>
                </a14:m>
                <a:r>
                  <a:rPr lang="zh-CN" altLang="en-US" dirty="0" smtClean="0"/>
                  <a:t>，称之为压缩因子。</a:t>
                </a:r>
                <a:endParaRPr lang="en-US" altLang="zh-CN" dirty="0" smtClean="0"/>
              </a:p>
              <a:p>
                <a:pPr>
                  <a:lnSpc>
                    <a:spcPct val="150000"/>
                  </a:lnSpc>
                </a:pPr>
                <a:r>
                  <a:rPr lang="zh-CN" altLang="en-US" dirty="0"/>
                  <a:t>当</a:t>
                </a:r>
                <a:r>
                  <a:rPr lang="zh-CN" altLang="en-US" dirty="0" smtClean="0"/>
                  <a:t>同时使用</a:t>
                </a:r>
                <a:r>
                  <a:rPr lang="en-US" altLang="zh-CN" dirty="0" smtClean="0"/>
                  <a:t>Bottleneck</a:t>
                </a:r>
                <a:r>
                  <a:rPr lang="zh-CN" altLang="en-US" dirty="0" smtClean="0"/>
                  <a:t>和</a:t>
                </a:r>
                <a14:m>
                  <m:oMath xmlns:m="http://schemas.openxmlformats.org/officeDocument/2006/math">
                    <m:r>
                      <a:rPr lang="zh-CN" altLang="en-US" i="1" smtClean="0">
                        <a:latin typeface="Cambria Math" panose="02040503050406030204" pitchFamily="18" charset="0"/>
                      </a:rPr>
                      <m:t>𝜃</m:t>
                    </m:r>
                    <m:r>
                      <a:rPr lang="en-US" altLang="zh-CN"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1</m:t>
                    </m:r>
                  </m:oMath>
                </a14:m>
                <a:r>
                  <a:rPr lang="zh-CN" altLang="en-US" dirty="0" smtClean="0"/>
                  <a:t>时的转换层，该网络称之为</a:t>
                </a:r>
                <a:r>
                  <a:rPr lang="en-US" altLang="zh-CN" dirty="0" err="1" smtClean="0"/>
                  <a:t>DenseNet</a:t>
                </a:r>
                <a:r>
                  <a:rPr lang="en-US" altLang="zh-CN" dirty="0" smtClean="0"/>
                  <a:t>-BC</a:t>
                </a:r>
                <a:r>
                  <a:rPr lang="zh-CN" altLang="en-US" dirty="0" smtClean="0"/>
                  <a:t>模型。当</a:t>
                </a:r>
                <a14:m>
                  <m:oMath xmlns:m="http://schemas.openxmlformats.org/officeDocument/2006/math">
                    <m:r>
                      <a:rPr lang="zh-CN" altLang="en-US" i="1">
                        <a:latin typeface="Cambria Math" panose="02040503050406030204" pitchFamily="18" charset="0"/>
                      </a:rPr>
                      <m:t>𝜃</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oMath>
                </a14:m>
                <a:r>
                  <a:rPr lang="zh-CN" altLang="en-US" dirty="0" smtClean="0"/>
                  <a:t>时，跨转换层的特征映射数保持不变。（在论文实验中，</a:t>
                </a:r>
                <a14:m>
                  <m:oMath xmlns:m="http://schemas.openxmlformats.org/officeDocument/2006/math">
                    <m:r>
                      <a:rPr lang="zh-CN" altLang="en-US" i="1">
                        <a:latin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&lt;1 </m:t>
                    </m:r>
                  </m:oMath>
                </a14:m>
                <a:r>
                  <a:rPr lang="zh-CN" altLang="en-US" dirty="0" smtClean="0"/>
                  <a:t>的</a:t>
                </a:r>
                <a:r>
                  <a:rPr lang="en-US" altLang="zh-CN" dirty="0" err="1" smtClean="0"/>
                  <a:t>DenseNet</a:t>
                </a:r>
                <a:r>
                  <a:rPr lang="zh-CN" altLang="en-US" dirty="0" smtClean="0"/>
                  <a:t>称为</a:t>
                </a:r>
                <a:r>
                  <a:rPr lang="en-US" altLang="zh-CN" dirty="0" err="1" smtClean="0"/>
                  <a:t>DenseNet</a:t>
                </a:r>
                <a:r>
                  <a:rPr lang="en-US" altLang="zh-CN" dirty="0" smtClean="0"/>
                  <a:t>-C</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1" y="963978"/>
                <a:ext cx="9396046" cy="4351338"/>
              </a:xfrm>
              <a:blipFill rotWithShape="0">
                <a:blip r:embed="rId3"/>
                <a:stretch>
                  <a:fillRect l="-1168" b="-252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280693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DenseNet </a:t>
            </a:r>
            <a:r>
              <a:rPr lang="zh-CN" altLang="en-US" dirty="0" smtClean="0"/>
              <a:t>的优点</a:t>
            </a:r>
            <a:endParaRPr lang="zh-CN" altLang="en-US" dirty="0"/>
          </a:p>
        </p:txBody>
      </p:sp>
      <p:sp>
        <p:nvSpPr>
          <p:cNvPr id="3" name="内容占位符 2"/>
          <p:cNvSpPr>
            <a:spLocks noGrp="1"/>
          </p:cNvSpPr>
          <p:nvPr>
            <p:ph idx="1"/>
          </p:nvPr>
        </p:nvSpPr>
        <p:spPr>
          <a:xfrm>
            <a:off x="480060" y="1463040"/>
            <a:ext cx="11087100" cy="4914900"/>
          </a:xfrm>
        </p:spPr>
        <p:txBody>
          <a:bodyPr>
            <a:normAutofit/>
          </a:bodyPr>
          <a:lstStyle/>
          <a:p>
            <a:r>
              <a:rPr lang="en-US" altLang="zh-CN" sz="3600" dirty="0" smtClean="0"/>
              <a:t>1.</a:t>
            </a:r>
            <a:r>
              <a:rPr lang="zh-CN" altLang="en-US" sz="3600" dirty="0" smtClean="0"/>
              <a:t>强梯度流</a:t>
            </a:r>
            <a:r>
              <a:rPr lang="en-US" altLang="zh-CN" sz="3600" dirty="0" smtClean="0"/>
              <a:t> </a:t>
            </a:r>
          </a:p>
          <a:p>
            <a:r>
              <a:rPr lang="en-US" altLang="zh-CN" sz="3600" dirty="0" smtClean="0"/>
              <a:t>2.</a:t>
            </a:r>
            <a:r>
              <a:rPr lang="zh-CN" altLang="en-US" sz="3600" dirty="0" smtClean="0"/>
              <a:t>参数少（相比较于残差网络）</a:t>
            </a:r>
            <a:endParaRPr lang="en-US" altLang="zh-CN" sz="3600" dirty="0" smtClean="0"/>
          </a:p>
          <a:p>
            <a:r>
              <a:rPr lang="en-US" altLang="zh-CN" sz="3600" dirty="0" smtClean="0"/>
              <a:t>3. </a:t>
            </a:r>
            <a:r>
              <a:rPr lang="zh-CN" altLang="en-US" sz="3600" dirty="0" smtClean="0"/>
              <a:t>多样化的特征</a:t>
            </a:r>
            <a:r>
              <a:rPr lang="en-US" altLang="zh-CN" sz="3600" dirty="0" smtClean="0"/>
              <a:t>      </a:t>
            </a:r>
          </a:p>
          <a:p>
            <a:r>
              <a:rPr lang="en-US" altLang="zh-CN" sz="3600" dirty="0" smtClean="0"/>
              <a:t>4.</a:t>
            </a:r>
            <a:r>
              <a:rPr lang="zh-CN" altLang="en-US" sz="3600" dirty="0" smtClean="0"/>
              <a:t>保持低复杂度特征</a:t>
            </a:r>
            <a:endParaRPr lang="en-US" altLang="zh-CN" sz="3600" dirty="0" smtClean="0"/>
          </a:p>
          <a:p>
            <a:pPr marL="0" indent="0">
              <a:buNone/>
            </a:pPr>
            <a:r>
              <a:rPr lang="en-US" altLang="zh-CN" dirty="0" smtClean="0"/>
              <a:t>      </a:t>
            </a:r>
            <a:endParaRPr lang="zh-CN" altLang="en-US" dirty="0"/>
          </a:p>
        </p:txBody>
      </p:sp>
    </p:spTree>
    <p:extLst>
      <p:ext uri="{BB962C8B-B14F-4D97-AF65-F5344CB8AC3E}">
        <p14:creationId xmlns:p14="http://schemas.microsoft.com/office/powerpoint/2010/main" val="267812214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15373801"/>
              </p:ext>
            </p:extLst>
          </p:nvPr>
        </p:nvGraphicFramePr>
        <p:xfrm>
          <a:off x="943708" y="284479"/>
          <a:ext cx="10767646" cy="5958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709223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8000"/>
                </a:solidFill>
              </a:rPr>
              <a:t>预期</a:t>
            </a:r>
            <a:r>
              <a:rPr lang="zh-CN" altLang="en-US" dirty="0" smtClean="0">
                <a:solidFill>
                  <a:srgbClr val="008000"/>
                </a:solidFill>
              </a:rPr>
              <a:t>工作</a:t>
            </a:r>
            <a:endParaRPr lang="zh-CN" altLang="en-US" dirty="0">
              <a:solidFill>
                <a:srgbClr val="008000"/>
              </a:solidFill>
            </a:endParaRPr>
          </a:p>
        </p:txBody>
      </p:sp>
      <p:sp>
        <p:nvSpPr>
          <p:cNvPr id="3" name="内容占位符 2"/>
          <p:cNvSpPr>
            <a:spLocks noGrp="1"/>
          </p:cNvSpPr>
          <p:nvPr>
            <p:ph idx="1"/>
          </p:nvPr>
        </p:nvSpPr>
        <p:spPr>
          <a:xfrm>
            <a:off x="838200" y="1860794"/>
            <a:ext cx="8868508" cy="2992560"/>
          </a:xfrm>
        </p:spPr>
        <p:txBody>
          <a:bodyPr>
            <a:normAutofit fontScale="92500" lnSpcReduction="10000"/>
          </a:bodyPr>
          <a:lstStyle/>
          <a:p>
            <a:pPr algn="just">
              <a:lnSpc>
                <a:spcPct val="150000"/>
              </a:lnSpc>
            </a:pPr>
            <a:r>
              <a:rPr lang="en-US" altLang="zh-CN" dirty="0" smtClean="0"/>
              <a:t>         </a:t>
            </a:r>
            <a:r>
              <a:rPr lang="zh-CN" altLang="en-US" dirty="0" smtClean="0"/>
              <a:t>由于</a:t>
            </a:r>
            <a:r>
              <a:rPr lang="en-US" altLang="zh-CN" dirty="0" smtClean="0"/>
              <a:t>DenseNet</a:t>
            </a:r>
            <a:r>
              <a:rPr lang="zh-CN" altLang="en-US" dirty="0" smtClean="0"/>
              <a:t>有众多的先进性，考虑将其与生成对抗网络结合起来，将</a:t>
            </a:r>
            <a:r>
              <a:rPr lang="en-US" altLang="zh-CN" dirty="0" smtClean="0"/>
              <a:t>Generator Network</a:t>
            </a:r>
            <a:r>
              <a:rPr lang="zh-CN" altLang="en-US" dirty="0" smtClean="0"/>
              <a:t>与</a:t>
            </a:r>
            <a:r>
              <a:rPr lang="en-US" altLang="zh-CN" dirty="0" smtClean="0"/>
              <a:t>Discriminator Network</a:t>
            </a:r>
            <a:r>
              <a:rPr lang="zh-CN" altLang="en-US" dirty="0" smtClean="0"/>
              <a:t>中的普通的卷积替换成提及的</a:t>
            </a:r>
            <a:r>
              <a:rPr lang="en-US" altLang="zh-CN" dirty="0" err="1" smtClean="0"/>
              <a:t>DenseNet</a:t>
            </a:r>
            <a:r>
              <a:rPr lang="zh-CN" altLang="en-US" dirty="0" smtClean="0"/>
              <a:t>，并通过调试参数、设计损失函数等方式加以改进，已达到优于</a:t>
            </a:r>
            <a:r>
              <a:rPr lang="en-US" altLang="zh-CN" dirty="0" smtClean="0"/>
              <a:t>DCGAN</a:t>
            </a:r>
            <a:r>
              <a:rPr lang="zh-CN" altLang="en-US" dirty="0" smtClean="0"/>
              <a:t>生成图片的效果。</a:t>
            </a:r>
            <a:endParaRPr lang="zh-CN" altLang="en-US" dirty="0"/>
          </a:p>
        </p:txBody>
      </p:sp>
    </p:spTree>
    <p:extLst>
      <p:ext uri="{BB962C8B-B14F-4D97-AF65-F5344CB8AC3E}">
        <p14:creationId xmlns:p14="http://schemas.microsoft.com/office/powerpoint/2010/main" val="4001975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930535280"/>
              </p:ext>
            </p:extLst>
          </p:nvPr>
        </p:nvGraphicFramePr>
        <p:xfrm>
          <a:off x="943708" y="284479"/>
          <a:ext cx="10767646" cy="5958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4217991"/>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06574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scene3d>
            <a:camera prst="orthographicFront"/>
            <a:lightRig rig="threePt" dir="t"/>
          </a:scene3d>
          <a:sp3d>
            <a:bevelT w="31750"/>
          </a:sp3d>
        </p:spPr>
        <p:txBody>
          <a:bodyPr/>
          <a:lstStyle/>
          <a:p>
            <a:pPr lvl="0"/>
            <a:r>
              <a:rPr lang="zh-CN" altLang="en-US" dirty="0" smtClean="0"/>
              <a:t>基于</a:t>
            </a:r>
            <a:r>
              <a:rPr lang="en-US" altLang="zh-CN" dirty="0" smtClean="0"/>
              <a:t>DCGAN</a:t>
            </a:r>
            <a:r>
              <a:rPr lang="zh-CN" altLang="en-US" dirty="0" smtClean="0"/>
              <a:t>的图像填充</a:t>
            </a:r>
            <a:endParaRPr lang="zh-CN" altLang="en-US" dirty="0"/>
          </a:p>
        </p:txBody>
      </p:sp>
      <p:sp>
        <p:nvSpPr>
          <p:cNvPr id="3" name="内容占位符 2"/>
          <p:cNvSpPr>
            <a:spLocks noGrp="1"/>
          </p:cNvSpPr>
          <p:nvPr>
            <p:ph idx="1"/>
          </p:nvPr>
        </p:nvSpPr>
        <p:spPr>
          <a:xfrm>
            <a:off x="684627" y="1354015"/>
            <a:ext cx="11061895" cy="4835770"/>
          </a:xfrm>
        </p:spPr>
        <p:txBody>
          <a:bodyPr>
            <a:normAutofit/>
          </a:bodyPr>
          <a:lstStyle/>
          <a:p>
            <a:pPr marL="0" indent="0" algn="just">
              <a:buNone/>
            </a:pPr>
            <a:r>
              <a:rPr lang="en-US" altLang="zh-CN" dirty="0" smtClean="0">
                <a:solidFill>
                  <a:schemeClr val="accent5"/>
                </a:solidFill>
                <a:latin typeface="宋体" panose="02010600030101010101" pitchFamily="2" charset="-122"/>
                <a:ea typeface="宋体" panose="02010600030101010101" pitchFamily="2" charset="-122"/>
              </a:rPr>
              <a:t>    </a:t>
            </a:r>
            <a:r>
              <a:rPr lang="zh-CN" altLang="en-US" sz="3200" dirty="0" smtClean="0">
                <a:solidFill>
                  <a:schemeClr val="accent5"/>
                </a:solidFill>
                <a:latin typeface="宋体" panose="02010600030101010101" pitchFamily="2" charset="-122"/>
                <a:ea typeface="宋体" panose="02010600030101010101" pitchFamily="2" charset="-122"/>
              </a:rPr>
              <a:t>生成对抗网络是由</a:t>
            </a:r>
            <a:r>
              <a:rPr lang="en-US" altLang="zh-CN" sz="3200" dirty="0" smtClean="0">
                <a:solidFill>
                  <a:schemeClr val="accent5"/>
                </a:solidFill>
                <a:latin typeface="Cambria Math" panose="02040503050406030204" pitchFamily="18" charset="0"/>
                <a:ea typeface="Cambria Math" panose="02040503050406030204" pitchFamily="18" charset="0"/>
              </a:rPr>
              <a:t>Generator Network</a:t>
            </a:r>
            <a:r>
              <a:rPr lang="zh-CN" altLang="en-US" sz="3200" dirty="0" smtClean="0">
                <a:solidFill>
                  <a:schemeClr val="accent5"/>
                </a:solidFill>
                <a:latin typeface="宋体" panose="02010600030101010101" pitchFamily="2" charset="-122"/>
                <a:ea typeface="宋体" panose="02010600030101010101" pitchFamily="2" charset="-122"/>
              </a:rPr>
              <a:t>和</a:t>
            </a:r>
            <a:r>
              <a:rPr lang="en-US" altLang="zh-CN" sz="3200" dirty="0" smtClean="0">
                <a:solidFill>
                  <a:schemeClr val="accent5"/>
                </a:solidFill>
                <a:ea typeface="宋体" panose="02010600030101010101" pitchFamily="2" charset="-122"/>
              </a:rPr>
              <a:t>Discriminator Network</a:t>
            </a:r>
            <a:r>
              <a:rPr lang="zh-CN" altLang="en-US" sz="3200" dirty="0" smtClean="0">
                <a:solidFill>
                  <a:schemeClr val="accent5"/>
                </a:solidFill>
                <a:latin typeface="宋体" panose="02010600030101010101" pitchFamily="2" charset="-122"/>
                <a:ea typeface="宋体" panose="02010600030101010101" pitchFamily="2" charset="-122"/>
              </a:rPr>
              <a:t>两部分组成，主要的工作思想是：两个网络之间通过一起对抗学习，</a:t>
            </a:r>
            <a:r>
              <a:rPr lang="en-US" altLang="zh-CN" sz="3200" dirty="0" smtClean="0">
                <a:solidFill>
                  <a:schemeClr val="accent5"/>
                </a:solidFill>
                <a:latin typeface="宋体" panose="02010600030101010101" pitchFamily="2" charset="-122"/>
                <a:ea typeface="宋体" panose="02010600030101010101" pitchFamily="2" charset="-122"/>
              </a:rPr>
              <a:t> </a:t>
            </a:r>
            <a:r>
              <a:rPr lang="en-US" altLang="zh-CN" sz="3200" dirty="0">
                <a:solidFill>
                  <a:schemeClr val="accent5"/>
                </a:solidFill>
                <a:latin typeface="Cambria Math" panose="02040503050406030204" pitchFamily="18" charset="0"/>
                <a:ea typeface="Cambria Math" panose="02040503050406030204" pitchFamily="18" charset="0"/>
              </a:rPr>
              <a:t>Generator Network</a:t>
            </a:r>
            <a:r>
              <a:rPr lang="zh-CN" altLang="en-US" sz="3200" dirty="0" smtClean="0">
                <a:solidFill>
                  <a:schemeClr val="accent5"/>
                </a:solidFill>
                <a:latin typeface="宋体" panose="02010600030101010101" pitchFamily="2" charset="-122"/>
                <a:ea typeface="宋体" panose="02010600030101010101" pitchFamily="2" charset="-122"/>
              </a:rPr>
              <a:t>可以产生接近真实的图片，</a:t>
            </a:r>
            <a:r>
              <a:rPr lang="en-US" altLang="zh-CN" sz="3200" dirty="0">
                <a:solidFill>
                  <a:schemeClr val="accent5"/>
                </a:solidFill>
                <a:latin typeface="Cambria Math" panose="02040503050406030204" pitchFamily="18" charset="0"/>
                <a:ea typeface="Cambria Math" panose="02040503050406030204" pitchFamily="18" charset="0"/>
              </a:rPr>
              <a:t>Discriminator Network</a:t>
            </a:r>
            <a:r>
              <a:rPr lang="zh-CN" altLang="en-US" sz="3200" dirty="0" smtClean="0">
                <a:solidFill>
                  <a:schemeClr val="accent5"/>
                </a:solidFill>
                <a:latin typeface="宋体" panose="02010600030101010101" pitchFamily="2" charset="-122"/>
                <a:ea typeface="宋体" panose="02010600030101010101" pitchFamily="2" charset="-122"/>
              </a:rPr>
              <a:t>来判断生成的图片的真实性，随着迭代次数的增加，</a:t>
            </a:r>
            <a:r>
              <a:rPr lang="en-US" altLang="zh-CN" sz="3200" dirty="0">
                <a:solidFill>
                  <a:schemeClr val="accent5"/>
                </a:solidFill>
                <a:latin typeface="Cambria Math" panose="02040503050406030204" pitchFamily="18" charset="0"/>
                <a:ea typeface="Cambria Math" panose="02040503050406030204" pitchFamily="18" charset="0"/>
              </a:rPr>
              <a:t>Generator Network</a:t>
            </a:r>
            <a:r>
              <a:rPr lang="en-US" altLang="zh-CN" sz="3200" dirty="0" smtClean="0">
                <a:solidFill>
                  <a:schemeClr val="accent5"/>
                </a:solidFill>
                <a:latin typeface="宋体" panose="02010600030101010101" pitchFamily="2" charset="-122"/>
                <a:ea typeface="宋体" panose="02010600030101010101" pitchFamily="2" charset="-122"/>
              </a:rPr>
              <a:t> </a:t>
            </a:r>
            <a:r>
              <a:rPr lang="zh-CN" altLang="en-US" sz="3200" dirty="0" smtClean="0">
                <a:solidFill>
                  <a:schemeClr val="accent5"/>
                </a:solidFill>
                <a:latin typeface="宋体" panose="02010600030101010101" pitchFamily="2" charset="-122"/>
                <a:ea typeface="宋体" panose="02010600030101010101" pitchFamily="2" charset="-122"/>
              </a:rPr>
              <a:t>可以生成越来真实的图像，最终达到</a:t>
            </a:r>
            <a:r>
              <a:rPr lang="en-US" altLang="zh-CN" sz="3200" dirty="0">
                <a:solidFill>
                  <a:schemeClr val="accent5"/>
                </a:solidFill>
                <a:latin typeface="Cambria Math" panose="02040503050406030204" pitchFamily="18" charset="0"/>
                <a:ea typeface="Cambria Math" panose="02040503050406030204" pitchFamily="18" charset="0"/>
              </a:rPr>
              <a:t>Discriminator Network</a:t>
            </a:r>
            <a:r>
              <a:rPr lang="zh-CN" altLang="en-US" sz="3200" dirty="0" smtClean="0">
                <a:solidFill>
                  <a:schemeClr val="accent5"/>
                </a:solidFill>
                <a:latin typeface="宋体" panose="02010600030101010101" pitchFamily="2" charset="-122"/>
                <a:ea typeface="宋体" panose="02010600030101010101" pitchFamily="2" charset="-122"/>
              </a:rPr>
              <a:t>分辨不出是真实的图片还是虚假的图片。（以图片为例介绍的，也可应用到其他方面）</a:t>
            </a:r>
            <a:endParaRPr lang="en-US" altLang="zh-CN" sz="3200" dirty="0" smtClean="0">
              <a:solidFill>
                <a:schemeClr val="accent5"/>
              </a:solidFill>
              <a:latin typeface="宋体" panose="02010600030101010101" pitchFamily="2" charset="-122"/>
              <a:ea typeface="宋体" panose="02010600030101010101" pitchFamily="2" charset="-122"/>
            </a:endParaRPr>
          </a:p>
          <a:p>
            <a:pPr marL="0" indent="0" algn="just">
              <a:buNone/>
            </a:pPr>
            <a:r>
              <a:rPr lang="en-US" altLang="zh-CN" sz="3200" dirty="0">
                <a:solidFill>
                  <a:schemeClr val="accent5"/>
                </a:solidFill>
                <a:latin typeface="宋体" panose="02010600030101010101" pitchFamily="2" charset="-122"/>
                <a:ea typeface="宋体" panose="02010600030101010101" pitchFamily="2" charset="-122"/>
              </a:rPr>
              <a:t> </a:t>
            </a:r>
            <a:r>
              <a:rPr lang="en-US" altLang="zh-CN" sz="3200" dirty="0" smtClean="0">
                <a:solidFill>
                  <a:schemeClr val="accent5"/>
                </a:solidFill>
                <a:latin typeface="宋体" panose="02010600030101010101" pitchFamily="2" charset="-122"/>
                <a:ea typeface="宋体" panose="02010600030101010101" pitchFamily="2" charset="-122"/>
              </a:rPr>
              <a:t>   </a:t>
            </a:r>
            <a:r>
              <a:rPr lang="zh-CN" altLang="en-US" sz="3200" dirty="0" smtClean="0">
                <a:solidFill>
                  <a:schemeClr val="accent5"/>
                </a:solidFill>
                <a:latin typeface="宋体" panose="02010600030101010101" pitchFamily="2" charset="-122"/>
                <a:ea typeface="宋体" panose="02010600030101010101" pitchFamily="2" charset="-122"/>
              </a:rPr>
              <a:t>此网络是比较灵活的，最初的</a:t>
            </a:r>
            <a:r>
              <a:rPr lang="en-US" altLang="zh-CN" sz="3200" dirty="0">
                <a:solidFill>
                  <a:schemeClr val="accent5"/>
                </a:solidFill>
                <a:latin typeface="Cambria Math" panose="02040503050406030204" pitchFamily="18" charset="0"/>
                <a:ea typeface="Cambria Math" panose="02040503050406030204" pitchFamily="18" charset="0"/>
              </a:rPr>
              <a:t>Generator Network</a:t>
            </a:r>
            <a:r>
              <a:rPr lang="zh-CN" altLang="en-US" sz="3200" dirty="0" smtClean="0">
                <a:solidFill>
                  <a:schemeClr val="accent5"/>
                </a:solidFill>
                <a:latin typeface="宋体" panose="02010600030101010101" pitchFamily="2" charset="-122"/>
                <a:ea typeface="宋体" panose="02010600030101010101" pitchFamily="2" charset="-122"/>
              </a:rPr>
              <a:t>和</a:t>
            </a:r>
            <a:r>
              <a:rPr lang="en-US" altLang="zh-CN" sz="3200" dirty="0">
                <a:solidFill>
                  <a:schemeClr val="accent5"/>
                </a:solidFill>
                <a:latin typeface="Cambria Math" panose="02040503050406030204" pitchFamily="18" charset="0"/>
                <a:ea typeface="Cambria Math" panose="02040503050406030204" pitchFamily="18" charset="0"/>
              </a:rPr>
              <a:t>Discriminator Network</a:t>
            </a:r>
            <a:r>
              <a:rPr lang="zh-CN" altLang="en-US" sz="3200" dirty="0" smtClean="0">
                <a:solidFill>
                  <a:schemeClr val="accent5"/>
                </a:solidFill>
                <a:latin typeface="宋体" panose="02010600030101010101" pitchFamily="2" charset="-122"/>
                <a:ea typeface="宋体" panose="02010600030101010101" pitchFamily="2" charset="-122"/>
              </a:rPr>
              <a:t>是使用的人工神经网络，而在本次的实验中使用的是卷积神经网络。</a:t>
            </a:r>
            <a:endParaRPr lang="zh-CN" altLang="en-US" sz="3200" dirty="0">
              <a:solidFill>
                <a:schemeClr val="accent5"/>
              </a:solidFill>
              <a:latin typeface="宋体" panose="02010600030101010101" pitchFamily="2" charset="-122"/>
              <a:ea typeface="宋体" panose="02010600030101010101" pitchFamily="2" charset="-122"/>
            </a:endParaRPr>
          </a:p>
        </p:txBody>
      </p:sp>
      <p:sp>
        <p:nvSpPr>
          <p:cNvPr id="4" name="矩形 3"/>
          <p:cNvSpPr/>
          <p:nvPr/>
        </p:nvSpPr>
        <p:spPr>
          <a:xfrm>
            <a:off x="684626" y="2497016"/>
            <a:ext cx="11061895" cy="2214965"/>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zh-CN" altLang="en-US" sz="3600" dirty="0">
                <a:solidFill>
                  <a:srgbClr val="0070C0"/>
                </a:solidFill>
              </a:rPr>
              <a:t>借助网络生成图像，</a:t>
            </a:r>
            <a:r>
              <a:rPr lang="zh-CN" altLang="en-US" sz="3600" dirty="0" smtClean="0">
                <a:solidFill>
                  <a:srgbClr val="0070C0"/>
                </a:solidFill>
              </a:rPr>
              <a:t>将缺失</a:t>
            </a:r>
            <a:r>
              <a:rPr lang="zh-CN" altLang="en-US" sz="3600" dirty="0">
                <a:solidFill>
                  <a:srgbClr val="0070C0"/>
                </a:solidFill>
              </a:rPr>
              <a:t>部分的图片进行补充，在补充的过程中，根据定义的两个函数，来不断优化补充的效果，使得填充的图像越来越真实</a:t>
            </a:r>
            <a:r>
              <a:rPr lang="zh-CN" altLang="en-US" sz="3600" dirty="0" smtClean="0">
                <a:solidFill>
                  <a:srgbClr val="0070C0"/>
                </a:solidFill>
              </a:rPr>
              <a:t>。</a:t>
            </a:r>
            <a:endParaRPr lang="en-US" altLang="zh-CN" sz="3600" dirty="0" smtClean="0">
              <a:solidFill>
                <a:srgbClr val="0070C0"/>
              </a:solidFill>
            </a:endParaRPr>
          </a:p>
          <a:p>
            <a:pPr marL="228600" lvl="0" indent="-228600">
              <a:lnSpc>
                <a:spcPct val="90000"/>
              </a:lnSpc>
              <a:spcBef>
                <a:spcPts val="1000"/>
              </a:spcBef>
              <a:buFont typeface="Arial" panose="020B0604020202020204" pitchFamily="34" charset="0"/>
              <a:buChar char="•"/>
            </a:pPr>
            <a:endParaRPr lang="zh-CN" altLang="en-US" sz="3600" dirty="0">
              <a:solidFill>
                <a:srgbClr val="0070C0"/>
              </a:solidFill>
            </a:endParaRPr>
          </a:p>
        </p:txBody>
      </p:sp>
    </p:spTree>
    <p:extLst>
      <p:ext uri="{BB962C8B-B14F-4D97-AF65-F5344CB8AC3E}">
        <p14:creationId xmlns:p14="http://schemas.microsoft.com/office/powerpoint/2010/main" val="10568249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43632" y="1459523"/>
            <a:ext cx="10610168" cy="4271746"/>
          </a:xfrm>
        </p:spPr>
      </p:pic>
      <p:sp>
        <p:nvSpPr>
          <p:cNvPr id="2" name="标题 1"/>
          <p:cNvSpPr>
            <a:spLocks noGrp="1"/>
          </p:cNvSpPr>
          <p:nvPr>
            <p:ph type="title"/>
          </p:nvPr>
        </p:nvSpPr>
        <p:spPr>
          <a:xfrm>
            <a:off x="3411415" y="462145"/>
            <a:ext cx="3121270" cy="776288"/>
          </a:xfrm>
          <a:scene3d>
            <a:camera prst="orthographicFront"/>
            <a:lightRig rig="threePt" dir="t"/>
          </a:scene3d>
          <a:sp3d>
            <a:bevelT/>
          </a:sp3d>
        </p:spPr>
        <p:txBody>
          <a:bodyPr/>
          <a:lstStyle/>
          <a:p>
            <a:r>
              <a:rPr lang="zh-CN" altLang="en-US" dirty="0" smtClean="0">
                <a:ln w="0"/>
                <a:solidFill>
                  <a:schemeClr val="accent1"/>
                </a:solidFill>
                <a:effectLst>
                  <a:glow rad="139700">
                    <a:schemeClr val="accent2">
                      <a:satMod val="175000"/>
                      <a:alpha val="40000"/>
                    </a:schemeClr>
                  </a:glow>
                  <a:reflection blurRad="6350" stA="50000" endA="300" endPos="50000" dist="60007" dir="5400000" sy="-100000" algn="bl" rotWithShape="0"/>
                </a:effectLst>
              </a:rPr>
              <a:t>框架展示</a:t>
            </a:r>
            <a:endParaRPr lang="zh-CN" altLang="en-US" dirty="0">
              <a:solidFill>
                <a:schemeClr val="accent2">
                  <a:lumMod val="75000"/>
                </a:schemeClr>
              </a:solidFill>
              <a:effectLst>
                <a:glow rad="139700">
                  <a:schemeClr val="accent2">
                    <a:satMod val="175000"/>
                    <a:alpha val="40000"/>
                  </a:schemeClr>
                </a:glow>
                <a:reflection blurRad="6350" stA="50000" endA="300" endPos="50000" dist="60007" dir="5400000" sy="-100000" algn="bl" rotWithShape="0"/>
              </a:effectLst>
            </a:endParaRPr>
          </a:p>
        </p:txBody>
      </p:sp>
      <mc:AlternateContent xmlns:mc="http://schemas.openxmlformats.org/markup-compatibility/2006" xmlns:a14="http://schemas.microsoft.com/office/drawing/2010/main">
        <mc:Choice Requires="a14">
          <p:sp>
            <p:nvSpPr>
              <p:cNvPr id="6" name="文本框 5"/>
              <p:cNvSpPr txBox="1"/>
              <p:nvPr/>
            </p:nvSpPr>
            <p:spPr>
              <a:xfrm>
                <a:off x="3411415" y="1801141"/>
                <a:ext cx="4941277"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𝑐</m:t>
                              </m:r>
                            </m:sub>
                          </m:sSub>
                        </m:num>
                        <m:den>
                          <m:r>
                            <a:rPr lang="zh-CN" altLang="en-US" i="1" smtClean="0">
                              <a:latin typeface="Cambria Math" panose="02040503050406030204" pitchFamily="18" charset="0"/>
                            </a:rPr>
                            <m:t>𝜕</m:t>
                          </m:r>
                          <m:r>
                            <a:rPr lang="en-US" altLang="zh-CN" b="0" i="1" smtClean="0">
                              <a:latin typeface="Cambria Math" panose="02040503050406030204" pitchFamily="18" charset="0"/>
                            </a:rPr>
                            <m:t>𝑧</m:t>
                          </m:r>
                        </m:den>
                      </m:f>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411415" y="1801141"/>
                <a:ext cx="4941277" cy="634789"/>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787161" y="4396155"/>
                <a:ext cx="624254" cy="5337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𝑝</m:t>
                              </m:r>
                            </m:sub>
                          </m:sSub>
                        </m:num>
                        <m:den>
                          <m:r>
                            <a:rPr lang="zh-CN" altLang="en-US" i="1" smtClean="0">
                              <a:latin typeface="Cambria Math" panose="02040503050406030204" pitchFamily="18" charset="0"/>
                            </a:rPr>
                            <m:t>𝜕</m:t>
                          </m:r>
                          <m:r>
                            <a:rPr lang="en-US" altLang="zh-CN" b="0" i="1" smtClean="0">
                              <a:latin typeface="Cambria Math" panose="02040503050406030204" pitchFamily="18" charset="0"/>
                            </a:rPr>
                            <m:t>𝑧</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787161" y="4396155"/>
                <a:ext cx="624254" cy="533736"/>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0416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592016" y="1442252"/>
                <a:ext cx="11353800" cy="1325563"/>
              </a:xfrm>
            </p:spPr>
            <p:txBody>
              <a:bodyPr>
                <a:normAutofit/>
              </a:bodyPr>
              <a:lstStyle/>
              <a:p>
                <a:pPr/>
                <a14:m>
                  <m:oMathPara xmlns:m="http://schemas.openxmlformats.org/officeDocument/2006/math">
                    <m:oMathParaPr>
                      <m:jc m:val="centerGroup"/>
                    </m:oMathParaPr>
                    <m:oMath xmlns:m="http://schemas.openxmlformats.org/officeDocument/2006/math">
                      <m:func>
                        <m:funcPr>
                          <m:ctrlPr>
                            <a:rPr lang="en-US" altLang="zh-CN" sz="3200" i="1" smtClean="0">
                              <a:latin typeface="Cambria Math" panose="02040503050406030204" pitchFamily="18" charset="0"/>
                            </a:rPr>
                          </m:ctrlPr>
                        </m:funcPr>
                        <m:fName>
                          <m:limLow>
                            <m:limLowPr>
                              <m:ctrlPr>
                                <a:rPr lang="en-US" altLang="zh-CN" sz="3200" i="1" smtClean="0">
                                  <a:latin typeface="Cambria Math" panose="02040503050406030204" pitchFamily="18" charset="0"/>
                                </a:rPr>
                              </m:ctrlPr>
                            </m:limLowPr>
                            <m:e>
                              <m:r>
                                <m:rPr>
                                  <m:sty m:val="p"/>
                                </m:rPr>
                                <a:rPr lang="en-US" altLang="zh-CN" sz="3200" i="0" smtClean="0">
                                  <a:latin typeface="Cambria Math" panose="02040503050406030204" pitchFamily="18" charset="0"/>
                                </a:rPr>
                                <m:t>min</m:t>
                              </m:r>
                            </m:e>
                            <m:lim>
                              <m:r>
                                <a:rPr lang="en-US" altLang="zh-CN" sz="3200" b="0" i="1" smtClean="0">
                                  <a:latin typeface="Cambria Math" panose="02040503050406030204" pitchFamily="18" charset="0"/>
                                </a:rPr>
                                <m:t>𝐺</m:t>
                              </m:r>
                            </m:lim>
                          </m:limLow>
                        </m:fName>
                        <m:e>
                          <m:func>
                            <m:funcPr>
                              <m:ctrlPr>
                                <a:rPr lang="en-US" altLang="zh-CN" sz="3200" i="1" smtClean="0">
                                  <a:latin typeface="Cambria Math" panose="02040503050406030204" pitchFamily="18" charset="0"/>
                                </a:rPr>
                              </m:ctrlPr>
                            </m:funcPr>
                            <m:fName>
                              <m:limLow>
                                <m:limLowPr>
                                  <m:ctrlPr>
                                    <a:rPr lang="en-US" altLang="zh-CN" sz="3200" i="1" smtClean="0">
                                      <a:latin typeface="Cambria Math" panose="02040503050406030204" pitchFamily="18" charset="0"/>
                                    </a:rPr>
                                  </m:ctrlPr>
                                </m:limLowPr>
                                <m:e>
                                  <m:r>
                                    <m:rPr>
                                      <m:sty m:val="p"/>
                                    </m:rPr>
                                    <a:rPr lang="en-US" altLang="zh-CN" sz="3200" i="0" smtClean="0">
                                      <a:latin typeface="Cambria Math" panose="02040503050406030204" pitchFamily="18" charset="0"/>
                                    </a:rPr>
                                    <m:t>max</m:t>
                                  </m:r>
                                </m:e>
                                <m:lim>
                                  <m:r>
                                    <a:rPr lang="en-US" altLang="zh-CN" sz="3200" b="0" i="1" smtClean="0">
                                      <a:latin typeface="Cambria Math" panose="02040503050406030204" pitchFamily="18" charset="0"/>
                                    </a:rPr>
                                    <m:t>𝐷</m:t>
                                  </m:r>
                                </m:lim>
                              </m:limLow>
                            </m:fName>
                            <m:e>
                              <m:r>
                                <a:rPr lang="en-US" altLang="zh-CN" sz="3200" b="0" i="1" smtClean="0">
                                  <a:latin typeface="Cambria Math" panose="02040503050406030204" pitchFamily="18" charset="0"/>
                                </a:rPr>
                                <m:t>𝑉</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𝐺</m:t>
                                  </m:r>
                                </m:e>
                              </m:d>
                            </m:e>
                          </m:func>
                        </m:e>
                      </m:func>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𝑥</m:t>
                          </m:r>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𝑃</m:t>
                              </m:r>
                            </m:e>
                            <m:sub>
                              <m:r>
                                <a:rPr lang="en-US" altLang="zh-CN" sz="3200" b="0" i="1" smtClean="0">
                                  <a:latin typeface="Cambria Math" panose="02040503050406030204" pitchFamily="18" charset="0"/>
                                  <a:ea typeface="Cambria Math" panose="02040503050406030204" pitchFamily="18" charset="0"/>
                                </a:rPr>
                                <m:t>𝑟</m:t>
                              </m:r>
                            </m:sub>
                          </m:sSub>
                        </m:sub>
                      </m:sSub>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log</m:t>
                          </m:r>
                        </m:fName>
                        <m:e>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𝐷</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𝑥</m:t>
                                  </m:r>
                                </m:e>
                              </m:d>
                            </m:e>
                          </m:d>
                        </m:e>
                      </m:func>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𝑧</m:t>
                          </m:r>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𝑃</m:t>
                              </m:r>
                            </m:e>
                            <m:sub>
                              <m:r>
                                <a:rPr lang="en-US" altLang="zh-CN" sz="3200" b="0" i="1" smtClean="0">
                                  <a:latin typeface="Cambria Math" panose="02040503050406030204" pitchFamily="18" charset="0"/>
                                  <a:ea typeface="Cambria Math" panose="02040503050406030204" pitchFamily="18" charset="0"/>
                                </a:rPr>
                                <m:t>𝑔</m:t>
                              </m:r>
                            </m:sub>
                          </m:sSub>
                        </m:sub>
                      </m:sSub>
                      <m:r>
                        <a:rPr lang="en-US" altLang="zh-CN" sz="3200" b="0" i="1" smtClean="0">
                          <a:latin typeface="Cambria Math" panose="02040503050406030204" pitchFamily="18" charset="0"/>
                        </a:rPr>
                        <m:t>[</m:t>
                      </m:r>
                      <m:r>
                        <m:rPr>
                          <m:sty m:val="p"/>
                        </m:rPr>
                        <a:rPr lang="en-US" altLang="zh-CN" sz="3200" b="0" i="0" smtClean="0">
                          <a:latin typeface="Cambria Math" panose="02040503050406030204" pitchFamily="18" charset="0"/>
                        </a:rPr>
                        <m:t>log</m:t>
                      </m:r>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𝐺</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𝑧</m:t>
                      </m:r>
                      <m:r>
                        <a:rPr lang="en-US" altLang="zh-CN" sz="3200" b="0" i="1" smtClean="0">
                          <a:latin typeface="Cambria Math" panose="02040503050406030204" pitchFamily="18" charset="0"/>
                        </a:rPr>
                        <m:t>)))]</m:t>
                      </m:r>
                    </m:oMath>
                  </m:oMathPara>
                </a14:m>
                <a:endParaRPr lang="zh-CN" altLang="en-US" sz="32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592016" y="1442252"/>
                <a:ext cx="11353800" cy="1325563"/>
              </a:xfrm>
              <a:blipFill rotWithShape="0">
                <a:blip r:embed="rId3"/>
                <a:stretch>
                  <a:fillRect/>
                </a:stretch>
              </a:blipFill>
            </p:spPr>
            <p:txBody>
              <a:bodyPr/>
              <a:lstStyle/>
              <a:p>
                <a:r>
                  <a:rPr lang="zh-CN" altLang="en-US">
                    <a:noFill/>
                  </a:rPr>
                  <a:t> </a:t>
                </a:r>
              </a:p>
            </p:txBody>
          </p:sp>
        </mc:Fallback>
      </mc:AlternateContent>
      <p:sp>
        <p:nvSpPr>
          <p:cNvPr id="4" name="内容占位符 3"/>
          <p:cNvSpPr>
            <a:spLocks noGrp="1"/>
          </p:cNvSpPr>
          <p:nvPr>
            <p:ph idx="1"/>
          </p:nvPr>
        </p:nvSpPr>
        <p:spPr>
          <a:xfrm>
            <a:off x="715108" y="3076400"/>
            <a:ext cx="10515600" cy="4351338"/>
          </a:xfrm>
        </p:spPr>
        <p:txBody>
          <a:bodyPr/>
          <a:lstStyle/>
          <a:p>
            <a:pPr marL="0" indent="0">
              <a:buNone/>
            </a:pPr>
            <a:r>
              <a:rPr lang="en-US" altLang="zh-CN" dirty="0" smtClean="0"/>
              <a:t>         </a:t>
            </a:r>
            <a:r>
              <a:rPr lang="zh-CN" altLang="en-US" dirty="0"/>
              <a:t>鉴</a:t>
            </a:r>
            <a:r>
              <a:rPr lang="zh-CN" altLang="en-US" dirty="0" smtClean="0"/>
              <a:t>别器训练的太好，生成器的梯度消失，生成器</a:t>
            </a:r>
            <a:r>
              <a:rPr lang="en-US" altLang="zh-CN" dirty="0" smtClean="0"/>
              <a:t>loss</a:t>
            </a:r>
            <a:r>
              <a:rPr lang="zh-CN" altLang="en-US" dirty="0" smtClean="0"/>
              <a:t>降不下去；鉴别器训练不好，生成器梯度不准，四处乱跑；只有鉴别器训练</a:t>
            </a:r>
            <a:r>
              <a:rPr lang="zh-CN" altLang="en-US" dirty="0" smtClean="0"/>
              <a:t>得</a:t>
            </a:r>
            <a:r>
              <a:rPr lang="zh-CN" altLang="en-US" dirty="0"/>
              <a:t>正合适</a:t>
            </a:r>
            <a:r>
              <a:rPr lang="zh-CN" altLang="en-US" dirty="0" smtClean="0"/>
              <a:t>时</a:t>
            </a:r>
            <a:r>
              <a:rPr lang="zh-CN" altLang="en-US" dirty="0" smtClean="0"/>
              <a:t>，才可以达到一个较好的效果，但是难度较大，因此该网络比较难训练。</a:t>
            </a:r>
            <a:endParaRPr lang="en-US" altLang="zh-CN" dirty="0" smtClean="0"/>
          </a:p>
        </p:txBody>
      </p:sp>
      <p:sp>
        <p:nvSpPr>
          <p:cNvPr id="5" name="矩形 4"/>
          <p:cNvSpPr/>
          <p:nvPr/>
        </p:nvSpPr>
        <p:spPr>
          <a:xfrm>
            <a:off x="592016" y="518922"/>
            <a:ext cx="2954656" cy="923330"/>
          </a:xfrm>
          <a:prstGeom prst="rect">
            <a:avLst/>
          </a:prstGeom>
          <a:noFill/>
        </p:spPr>
        <p:txBody>
          <a:bodyPr wrap="none" lIns="91440" tIns="45720" rIns="91440" bIns="45720">
            <a:spAutoFit/>
          </a:bodyPr>
          <a:lstStyle/>
          <a:p>
            <a:pPr algn="ctr"/>
            <a:r>
              <a:rPr lang="zh-CN" altLang="en-US" sz="5400" dirty="0" smtClean="0">
                <a:ln w="0"/>
                <a:effectLst>
                  <a:outerShdw blurRad="38100" dist="19050" dir="2700000" algn="tl" rotWithShape="0">
                    <a:schemeClr val="dk1">
                      <a:alpha val="40000"/>
                    </a:schemeClr>
                  </a:outerShdw>
                </a:effectLst>
              </a:rPr>
              <a:t>优化函数</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7020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19100" y="218862"/>
            <a:ext cx="10515600" cy="1325563"/>
          </a:xfrm>
        </p:spPr>
        <p:txBody>
          <a:bodyPr/>
          <a:lstStyle/>
          <a:p>
            <a:r>
              <a:rPr lang="en-US" altLang="zh-CN" dirty="0" smtClean="0"/>
              <a:t>Context Loss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78823" y="1544425"/>
                <a:ext cx="6561992" cy="3240912"/>
              </a:xfrm>
            </p:spPr>
            <p:txBody>
              <a:bodyPr>
                <a:normAutofit/>
              </a:bodyPr>
              <a:lstStyle/>
              <a:p>
                <a14:m>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𝑊</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eqArr>
                          <m:eqArrPr>
                            <m:ctrlPr>
                              <a:rPr lang="en-US" altLang="zh-CN" sz="3200" b="0" i="1" smtClean="0">
                                <a:latin typeface="Cambria Math" panose="02040503050406030204" pitchFamily="18" charset="0"/>
                              </a:rPr>
                            </m:ctrlPr>
                          </m:eqArrPr>
                          <m:e>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𝑖𝑓</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𝑖</m:t>
                                </m:r>
                              </m:sub>
                            </m:sSub>
                            <m:r>
                              <a:rPr lang="en-US" altLang="zh-CN" sz="3200" i="1">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0</m:t>
                            </m:r>
                          </m:e>
                          <m:e>
                            <m:r>
                              <a:rPr lang="en-US" altLang="zh-CN" sz="3200" b="0" i="1" smtClean="0">
                                <a:latin typeface="Cambria Math" panose="02040503050406030204" pitchFamily="18" charset="0"/>
                              </a:rPr>
                              <m:t>0                        </m:t>
                            </m:r>
                            <m:r>
                              <a:rPr lang="en-US" altLang="zh-CN" sz="3200" b="0" i="1" smtClean="0">
                                <a:latin typeface="Cambria Math" panose="02040503050406030204" pitchFamily="18" charset="0"/>
                              </a:rPr>
                              <m:t>𝑖𝑓</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=0</m:t>
                            </m:r>
                          </m:e>
                        </m:eqArr>
                      </m:e>
                    </m:d>
                  </m:oMath>
                </a14:m>
                <a:endParaRPr lang="en-US" altLang="zh-CN" sz="3200" dirty="0" smtClean="0"/>
              </a:p>
              <a:p>
                <a14:m>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𝐿</m:t>
                        </m:r>
                      </m:e>
                      <m:sub>
                        <m:r>
                          <a:rPr lang="en-US" altLang="zh-CN" sz="3200" b="0" i="1" smtClean="0">
                            <a:latin typeface="Cambria Math" panose="02040503050406030204" pitchFamily="18" charset="0"/>
                          </a:rPr>
                          <m:t>𝑐</m:t>
                        </m:r>
                      </m:sub>
                    </m:sSub>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𝑧</m:t>
                        </m:r>
                      </m:e>
                      <m:e>
                        <m:r>
                          <a:rPr lang="en-US" altLang="zh-CN" sz="3200" b="0" i="1" smtClean="0">
                            <a:latin typeface="Cambria Math" panose="02040503050406030204" pitchFamily="18" charset="0"/>
                          </a:rPr>
                          <m:t>𝑦</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𝑀</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𝑊</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𝐺</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𝑧</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𝑦</m:t>
                            </m:r>
                            <m:r>
                              <a:rPr lang="en-US" altLang="zh-CN" sz="3200" b="0" i="1" smtClean="0">
                                <a:latin typeface="Cambria Math" panose="02040503050406030204" pitchFamily="18" charset="0"/>
                              </a:rPr>
                              <m:t>)</m:t>
                            </m:r>
                          </m:e>
                        </m:d>
                      </m:e>
                      <m:sub>
                        <m:r>
                          <a:rPr lang="en-US" altLang="zh-CN" sz="3200" b="0" i="1" smtClean="0">
                            <a:latin typeface="Cambria Math" panose="02040503050406030204" pitchFamily="18" charset="0"/>
                          </a:rPr>
                          <m:t>1</m:t>
                        </m:r>
                      </m:sub>
                    </m:sSub>
                  </m:oMath>
                </a14:m>
                <a:endParaRPr lang="en-US" altLang="zh-CN" sz="3200" dirty="0" smtClean="0"/>
              </a:p>
              <a:p>
                <a14:m>
                  <m:oMath xmlns:m="http://schemas.openxmlformats.org/officeDocument/2006/math">
                    <m:r>
                      <a:rPr lang="en-US" altLang="zh-CN" sz="2400" i="1">
                        <a:latin typeface="Cambria Math" panose="02040503050406030204" pitchFamily="18" charset="0"/>
                      </a:rPr>
                      <m:t>𝑁</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oMath>
                </a14:m>
                <a:r>
                  <a:rPr lang="zh-CN" altLang="en-US" sz="2400" dirty="0"/>
                  <a:t>：每个局部窗口下像素点</a:t>
                </a:r>
                <a14:m>
                  <m:oMath xmlns:m="http://schemas.openxmlformats.org/officeDocument/2006/math">
                    <m:r>
                      <a:rPr lang="en-US" altLang="zh-CN" sz="2400" i="1">
                        <a:latin typeface="Cambria Math" panose="02040503050406030204" pitchFamily="18" charset="0"/>
                      </a:rPr>
                      <m:t>𝑖</m:t>
                    </m:r>
                  </m:oMath>
                </a14:m>
                <a:r>
                  <a:rPr lang="zh-CN" altLang="en-US" sz="2400" dirty="0"/>
                  <a:t>相邻点的集合</a:t>
                </a:r>
                <a:endParaRPr lang="en-US" altLang="zh-CN" sz="2400" dirty="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𝑖</m:t>
                        </m:r>
                      </m:sub>
                    </m:sSub>
                  </m:oMath>
                </a14:m>
                <a:r>
                  <a:rPr lang="en-US" altLang="zh-CN" sz="2400" dirty="0" smtClean="0"/>
                  <a:t> </a:t>
                </a:r>
                <a:r>
                  <a:rPr lang="zh-CN" altLang="en-US" sz="2400" dirty="0" smtClean="0"/>
                  <a:t>：每个像素点</a:t>
                </a:r>
                <a14:m>
                  <m:oMath xmlns:m="http://schemas.openxmlformats.org/officeDocument/2006/math">
                    <m:r>
                      <a:rPr lang="en-US" altLang="zh-CN" sz="2400" b="0" i="1" smtClean="0">
                        <a:latin typeface="Cambria Math" panose="02040503050406030204" pitchFamily="18" charset="0"/>
                      </a:rPr>
                      <m:t>𝑖</m:t>
                    </m:r>
                  </m:oMath>
                </a14:m>
                <a:r>
                  <a:rPr lang="zh-CN" altLang="en-US" sz="2400" dirty="0" smtClean="0"/>
                  <a:t>的权重</a:t>
                </a:r>
                <a:endParaRPr lang="en-US" altLang="zh-CN" sz="2400" dirty="0" smtClean="0"/>
              </a:p>
              <a:p>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d>
                  </m:oMath>
                </a14:m>
                <a:r>
                  <a:rPr lang="zh-CN" altLang="en-US" sz="2400" dirty="0" smtClean="0"/>
                  <a:t>：</a:t>
                </a:r>
                <a:r>
                  <a:rPr lang="en-US" altLang="zh-CN" sz="2400" b="0" dirty="0" smtClean="0"/>
                  <a:t> </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smtClean="0"/>
                  <a:t>的基数</a:t>
                </a:r>
                <a:endParaRPr lang="en-US" altLang="zh-CN" sz="2400" dirty="0" smtClean="0"/>
              </a:p>
              <a:p>
                <a:pPr marL="0" indent="0">
                  <a:buNone/>
                </a:pPr>
                <a:endParaRPr lang="en-US" altLang="zh-CN" sz="320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78823" y="1544425"/>
                <a:ext cx="6561992" cy="3240912"/>
              </a:xfrm>
              <a:blipFill rotWithShape="0">
                <a:blip r:embed="rId3"/>
                <a:stretch>
                  <a:fillRect l="-1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933091" y="1149541"/>
                <a:ext cx="3945192" cy="7897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00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sub>
                        <m:sup/>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um>
                            <m:den>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e>
                              </m:d>
                            </m:den>
                          </m:f>
                          <m:r>
                            <a:rPr lang="en-US" altLang="zh-CN" sz="2000" b="0" i="1" smtClean="0">
                              <a:latin typeface="Cambria Math" panose="02040503050406030204" pitchFamily="18" charset="0"/>
                            </a:rPr>
                            <m:t>)</m:t>
                          </m:r>
                        </m:e>
                      </m:nary>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933091" y="1149541"/>
                <a:ext cx="3945192" cy="78976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标题 1"/>
              <p:cNvSpPr txBox="1">
                <a:spLocks/>
              </p:cNvSpPr>
              <p:nvPr/>
            </p:nvSpPr>
            <p:spPr>
              <a:xfrm>
                <a:off x="419100" y="47853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Prior Loss</a:t>
                </a:r>
              </a:p>
              <a:p>
                <a:pPr/>
                <a14:m>
                  <m:oMathPara xmlns:m="http://schemas.openxmlformats.org/officeDocument/2006/math">
                    <m:oMathParaPr>
                      <m:jc m:val="left"/>
                    </m:oMathParaPr>
                    <m:oMath xmlns:m="http://schemas.openxmlformats.org/officeDocument/2006/math">
                      <m:r>
                        <a:rPr lang="en-US" altLang="zh-CN" sz="3200" b="0" i="1" smtClean="0">
                          <a:latin typeface="Cambria Math" panose="02040503050406030204" pitchFamily="18" charset="0"/>
                        </a:rPr>
                        <m:t>                                   </m:t>
                      </m:r>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𝐿</m:t>
                          </m:r>
                        </m:e>
                        <m:sub>
                          <m:r>
                            <a:rPr lang="en-US" altLang="zh-CN" sz="3200" b="0" i="1" smtClean="0">
                              <a:latin typeface="Cambria Math" panose="02040503050406030204" pitchFamily="18" charset="0"/>
                            </a:rPr>
                            <m:t>𝑝</m:t>
                          </m:r>
                        </m:sub>
                      </m:sSub>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𝑧</m:t>
                          </m:r>
                        </m:e>
                      </m:d>
                      <m:r>
                        <a:rPr lang="en-US" altLang="zh-CN" sz="3200" b="0" i="1" smtClean="0">
                          <a:latin typeface="Cambria Math" panose="02040503050406030204" pitchFamily="18" charset="0"/>
                        </a:rPr>
                        <m:t>=</m:t>
                      </m:r>
                      <m:r>
                        <a:rPr lang="el-GR" altLang="zh-CN" sz="3200" b="0" i="1" smtClean="0">
                          <a:latin typeface="Cambria Math" panose="02040503050406030204" pitchFamily="18" charset="0"/>
                        </a:rPr>
                        <m:t>𝜆</m:t>
                      </m:r>
                      <m:r>
                        <m:rPr>
                          <m:sty m:val="p"/>
                        </m:rPr>
                        <a:rPr lang="en-US" altLang="zh-CN" sz="3200" b="0" i="0" smtClean="0">
                          <a:latin typeface="Cambria Math" panose="02040503050406030204" pitchFamily="18" charset="0"/>
                        </a:rPr>
                        <m:t>log</m:t>
                      </m:r>
                      <m:r>
                        <a:rPr lang="en-US" altLang="zh-CN" sz="3200" b="0" i="0" smtClean="0">
                          <a:latin typeface="Cambria Math" panose="02040503050406030204" pitchFamily="18" charset="0"/>
                        </a:rPr>
                        <m:t>(1−</m:t>
                      </m:r>
                      <m:r>
                        <a:rPr lang="en-US" altLang="zh-CN" sz="3200" b="0" i="1" smtClean="0">
                          <a:latin typeface="Cambria Math" panose="02040503050406030204" pitchFamily="18" charset="0"/>
                        </a:rPr>
                        <m:t>𝐷</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𝐺</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𝑧</m:t>
                              </m:r>
                            </m:e>
                          </m:d>
                        </m:e>
                      </m:d>
                      <m:r>
                        <a:rPr lang="en-US" altLang="zh-CN" sz="3200" b="0" i="0" smtClean="0">
                          <a:latin typeface="Cambria Math" panose="02040503050406030204" pitchFamily="18" charset="0"/>
                        </a:rPr>
                        <m:t>)</m:t>
                      </m:r>
                    </m:oMath>
                  </m:oMathPara>
                </a14:m>
                <a:endParaRPr lang="zh-CN" altLang="en-US" dirty="0"/>
              </a:p>
            </p:txBody>
          </p:sp>
        </mc:Choice>
        <mc:Fallback xmlns="">
          <p:sp>
            <p:nvSpPr>
              <p:cNvPr id="7" name="标题 1"/>
              <p:cNvSpPr txBox="1">
                <a:spLocks noRot="1" noChangeAspect="1" noMove="1" noResize="1" noEditPoints="1" noAdjustHandles="1" noChangeArrowheads="1" noChangeShapeType="1" noTextEdit="1"/>
              </p:cNvSpPr>
              <p:nvPr/>
            </p:nvSpPr>
            <p:spPr>
              <a:xfrm>
                <a:off x="419100" y="4785337"/>
                <a:ext cx="10515600" cy="1325563"/>
              </a:xfrm>
              <a:prstGeom prst="rect">
                <a:avLst/>
              </a:prstGeom>
              <a:blipFill rotWithShape="0">
                <a:blip r:embed="rId5"/>
                <a:stretch>
                  <a:fillRect l="-2377" t="-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7768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96886"/>
            <a:ext cx="10515600" cy="1325563"/>
          </a:xfrm>
        </p:spPr>
        <p:txBody>
          <a:bodyPr/>
          <a:lstStyle/>
          <a:p>
            <a:r>
              <a:rPr lang="zh-CN" altLang="en-US" dirty="0" smtClean="0">
                <a:latin typeface="华文行楷" panose="02010800040101010101" pitchFamily="2" charset="-122"/>
                <a:ea typeface="华文行楷" panose="02010800040101010101" pitchFamily="2" charset="-122"/>
                <a:cs typeface="Ebrima" panose="02000000000000000000" pitchFamily="2" charset="0"/>
              </a:rPr>
              <a:t>实验结果展示</a:t>
            </a:r>
            <a:endParaRPr lang="zh-CN" altLang="en-US" dirty="0">
              <a:latin typeface="华文行楷" panose="02010800040101010101" pitchFamily="2" charset="-122"/>
              <a:ea typeface="华文行楷" panose="02010800040101010101" pitchFamily="2" charset="-122"/>
              <a:cs typeface="Ebrima" panose="02000000000000000000" pitchFamily="2" charset="0"/>
            </a:endParaRPr>
          </a:p>
        </p:txBody>
      </p:sp>
      <p:pic>
        <p:nvPicPr>
          <p:cNvPr id="6" name="内容占位符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1154" y="1752328"/>
            <a:ext cx="4115937" cy="3078977"/>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264323" y="1752329"/>
            <a:ext cx="4135271" cy="3078977"/>
          </a:xfrm>
          <a:prstGeom prst="rect">
            <a:avLst/>
          </a:prstGeom>
          <a:noFill/>
          <a:ln>
            <a:noFill/>
          </a:ln>
        </p:spPr>
      </p:pic>
      <p:sp>
        <p:nvSpPr>
          <p:cNvPr id="8" name="文本框 7"/>
          <p:cNvSpPr txBox="1"/>
          <p:nvPr/>
        </p:nvSpPr>
        <p:spPr>
          <a:xfrm>
            <a:off x="1217494" y="5595582"/>
            <a:ext cx="10093658" cy="369332"/>
          </a:xfrm>
          <a:prstGeom prst="rect">
            <a:avLst/>
          </a:prstGeom>
          <a:noFill/>
        </p:spPr>
        <p:txBody>
          <a:bodyPr wrap="square" rtlCol="0">
            <a:spAutoFit/>
          </a:bodyPr>
          <a:lstStyle/>
          <a:p>
            <a:r>
              <a:rPr lang="zh-CN" altLang="en-US" dirty="0" smtClean="0"/>
              <a:t>训练集选择</a:t>
            </a:r>
            <a:r>
              <a:rPr lang="en-US" altLang="zh-CN" dirty="0" err="1" smtClean="0"/>
              <a:t>lfw</a:t>
            </a:r>
            <a:r>
              <a:rPr lang="zh-CN" altLang="en-US" dirty="0" smtClean="0"/>
              <a:t>人脸数据集（</a:t>
            </a:r>
            <a:r>
              <a:rPr lang="en-US" altLang="zh-CN" dirty="0" smtClean="0"/>
              <a:t>13000</a:t>
            </a:r>
            <a:r>
              <a:rPr lang="zh-CN" altLang="en-US" dirty="0" smtClean="0"/>
              <a:t>左右），填充选择</a:t>
            </a:r>
            <a:r>
              <a:rPr lang="en-US" altLang="zh-CN" dirty="0" smtClean="0"/>
              <a:t>CELEBA</a:t>
            </a:r>
            <a:r>
              <a:rPr lang="zh-CN" altLang="en-US" dirty="0" smtClean="0"/>
              <a:t>人脸数据集（</a:t>
            </a:r>
            <a:r>
              <a:rPr lang="en-US" altLang="zh-CN" dirty="0" smtClean="0"/>
              <a:t>3000</a:t>
            </a:r>
            <a:r>
              <a:rPr lang="zh-CN" altLang="en-US" dirty="0" smtClean="0"/>
              <a:t>）左右</a:t>
            </a:r>
            <a:endParaRPr lang="zh-CN" altLang="en-US" dirty="0"/>
          </a:p>
        </p:txBody>
      </p:sp>
    </p:spTree>
    <p:extLst>
      <p:ext uri="{BB962C8B-B14F-4D97-AF65-F5344CB8AC3E}">
        <p14:creationId xmlns:p14="http://schemas.microsoft.com/office/powerpoint/2010/main" val="10554758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112166"/>
            <a:ext cx="3048000" cy="609600"/>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754875"/>
            <a:ext cx="3048000" cy="609600"/>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2917848"/>
            <a:ext cx="3048000" cy="609600"/>
          </a:xfrm>
          <a:prstGeom prst="rect">
            <a:avLst/>
          </a:prstGeom>
        </p:spPr>
      </p:pic>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7112" y="4112166"/>
            <a:ext cx="3048000" cy="609600"/>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866" y="2917848"/>
            <a:ext cx="3048000" cy="609600"/>
          </a:xfrm>
          <a:prstGeom prst="rect">
            <a:avLst/>
          </a:prstGeom>
        </p:spPr>
      </p:pic>
      <p:pic>
        <p:nvPicPr>
          <p:cNvPr id="25" name="图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2866" y="1754875"/>
            <a:ext cx="3048000" cy="609600"/>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34" y="2917848"/>
            <a:ext cx="3048000" cy="609600"/>
          </a:xfrm>
          <a:prstGeom prst="rect">
            <a:avLst/>
          </a:prstGeom>
        </p:spPr>
      </p:pic>
      <p:pic>
        <p:nvPicPr>
          <p:cNvPr id="27" name="图片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1134" y="1786220"/>
            <a:ext cx="3048000" cy="609600"/>
          </a:xfrm>
          <a:prstGeom prst="rect">
            <a:avLst/>
          </a:prstGeom>
        </p:spPr>
      </p:pic>
      <p:pic>
        <p:nvPicPr>
          <p:cNvPr id="29" name="图片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1134" y="4112166"/>
            <a:ext cx="3048000" cy="609600"/>
          </a:xfrm>
          <a:prstGeom prst="rect">
            <a:avLst/>
          </a:prstGeom>
        </p:spPr>
      </p:pic>
      <p:sp>
        <p:nvSpPr>
          <p:cNvPr id="30" name="内容占位符 29"/>
          <p:cNvSpPr>
            <a:spLocks noGrp="1"/>
          </p:cNvSpPr>
          <p:nvPr>
            <p:ph idx="1"/>
          </p:nvPr>
        </p:nvSpPr>
        <p:spPr>
          <a:xfrm>
            <a:off x="1091134" y="708747"/>
            <a:ext cx="3048000" cy="769442"/>
          </a:xfrm>
        </p:spPr>
        <p:txBody>
          <a:bodyPr>
            <a:normAutofit/>
          </a:bodyPr>
          <a:lstStyle/>
          <a:p>
            <a:r>
              <a:rPr lang="en-US" altLang="zh-CN" dirty="0" smtClean="0"/>
              <a:t>        </a:t>
            </a:r>
            <a:r>
              <a:rPr lang="en-US" altLang="zh-CN" sz="4400" dirty="0" smtClean="0">
                <a:solidFill>
                  <a:schemeClr val="accent6">
                    <a:lumMod val="75000"/>
                  </a:schemeClr>
                </a:solidFill>
              </a:rPr>
              <a:t>center</a:t>
            </a:r>
            <a:endParaRPr lang="zh-CN" altLang="en-US" sz="4400" dirty="0">
              <a:solidFill>
                <a:schemeClr val="accent6">
                  <a:lumMod val="75000"/>
                </a:schemeClr>
              </a:solidFill>
            </a:endParaRPr>
          </a:p>
        </p:txBody>
      </p:sp>
      <p:sp>
        <p:nvSpPr>
          <p:cNvPr id="31" name="文本框 30"/>
          <p:cNvSpPr txBox="1"/>
          <p:nvPr/>
        </p:nvSpPr>
        <p:spPr>
          <a:xfrm>
            <a:off x="4572000" y="708746"/>
            <a:ext cx="2674620" cy="769441"/>
          </a:xfrm>
          <a:prstGeom prst="rect">
            <a:avLst/>
          </a:prstGeom>
          <a:noFill/>
        </p:spPr>
        <p:txBody>
          <a:bodyPr wrap="square" rtlCol="0">
            <a:spAutoFit/>
          </a:bodyPr>
          <a:lstStyle/>
          <a:p>
            <a:pPr algn="ctr"/>
            <a:r>
              <a:rPr lang="en-US" altLang="zh-CN" sz="4400" dirty="0">
                <a:solidFill>
                  <a:schemeClr val="accent6">
                    <a:lumMod val="75000"/>
                  </a:schemeClr>
                </a:solidFill>
              </a:rPr>
              <a:t>random</a:t>
            </a:r>
            <a:endParaRPr lang="zh-CN" altLang="en-US" sz="4400" dirty="0">
              <a:solidFill>
                <a:schemeClr val="accent6">
                  <a:lumMod val="75000"/>
                </a:schemeClr>
              </a:solidFill>
            </a:endParaRPr>
          </a:p>
        </p:txBody>
      </p:sp>
      <p:sp>
        <p:nvSpPr>
          <p:cNvPr id="32" name="文本框 31"/>
          <p:cNvSpPr txBox="1"/>
          <p:nvPr/>
        </p:nvSpPr>
        <p:spPr>
          <a:xfrm>
            <a:off x="8944406" y="708747"/>
            <a:ext cx="3003754" cy="769441"/>
          </a:xfrm>
          <a:prstGeom prst="rect">
            <a:avLst/>
          </a:prstGeom>
          <a:noFill/>
        </p:spPr>
        <p:txBody>
          <a:bodyPr wrap="square" rtlCol="0">
            <a:spAutoFit/>
          </a:bodyPr>
          <a:lstStyle/>
          <a:p>
            <a:r>
              <a:rPr lang="en-US" altLang="zh-CN" sz="4400" dirty="0" smtClean="0">
                <a:solidFill>
                  <a:schemeClr val="accent6">
                    <a:lumMod val="75000"/>
                  </a:schemeClr>
                </a:solidFill>
              </a:rPr>
              <a:t>grid</a:t>
            </a:r>
            <a:endParaRPr lang="zh-CN" altLang="en-US" sz="4400" dirty="0">
              <a:solidFill>
                <a:schemeClr val="accent6">
                  <a:lumMod val="75000"/>
                </a:schemeClr>
              </a:solidFill>
            </a:endParaRPr>
          </a:p>
        </p:txBody>
      </p:sp>
      <p:sp>
        <p:nvSpPr>
          <p:cNvPr id="2" name="文本框 1"/>
          <p:cNvSpPr txBox="1"/>
          <p:nvPr/>
        </p:nvSpPr>
        <p:spPr>
          <a:xfrm>
            <a:off x="0" y="5044874"/>
            <a:ext cx="1090247" cy="523220"/>
          </a:xfrm>
          <a:prstGeom prst="rect">
            <a:avLst/>
          </a:prstGeom>
          <a:noFill/>
        </p:spPr>
        <p:txBody>
          <a:bodyPr wrap="square" rtlCol="0">
            <a:spAutoFit/>
          </a:bodyPr>
          <a:lstStyle/>
          <a:p>
            <a:r>
              <a:rPr lang="en-US" altLang="zh-CN" sz="2800" dirty="0" smtClean="0"/>
              <a:t>PSNR</a:t>
            </a:r>
            <a:endParaRPr lang="zh-CN" altLang="en-US" sz="2800" dirty="0"/>
          </a:p>
        </p:txBody>
      </p:sp>
      <p:sp>
        <p:nvSpPr>
          <p:cNvPr id="3" name="文本框 2"/>
          <p:cNvSpPr txBox="1"/>
          <p:nvPr/>
        </p:nvSpPr>
        <p:spPr>
          <a:xfrm>
            <a:off x="1899138" y="5044874"/>
            <a:ext cx="1688123" cy="523220"/>
          </a:xfrm>
          <a:prstGeom prst="rect">
            <a:avLst/>
          </a:prstGeom>
          <a:noFill/>
        </p:spPr>
        <p:txBody>
          <a:bodyPr wrap="square" rtlCol="0">
            <a:spAutoFit/>
          </a:bodyPr>
          <a:lstStyle/>
          <a:p>
            <a:r>
              <a:rPr lang="en-US" altLang="zh-CN" sz="2800" b="1" dirty="0" smtClean="0"/>
              <a:t>24.49</a:t>
            </a:r>
            <a:endParaRPr lang="zh-CN" altLang="en-US" sz="2800" b="1" dirty="0"/>
          </a:p>
        </p:txBody>
      </p:sp>
      <p:sp>
        <p:nvSpPr>
          <p:cNvPr id="4" name="文本框 3"/>
          <p:cNvSpPr txBox="1"/>
          <p:nvPr/>
        </p:nvSpPr>
        <p:spPr>
          <a:xfrm>
            <a:off x="8599898" y="5044874"/>
            <a:ext cx="1846385" cy="523220"/>
          </a:xfrm>
          <a:prstGeom prst="rect">
            <a:avLst/>
          </a:prstGeom>
          <a:noFill/>
        </p:spPr>
        <p:txBody>
          <a:bodyPr wrap="square" rtlCol="0">
            <a:spAutoFit/>
          </a:bodyPr>
          <a:lstStyle/>
          <a:p>
            <a:r>
              <a:rPr lang="en-US" altLang="zh-CN" sz="2800" dirty="0" smtClean="0"/>
              <a:t>      </a:t>
            </a:r>
            <a:r>
              <a:rPr lang="en-US" altLang="zh-CN" sz="2800" b="1" dirty="0" smtClean="0"/>
              <a:t>20.83</a:t>
            </a:r>
            <a:endParaRPr lang="zh-CN" altLang="en-US" sz="2800" b="1" dirty="0"/>
          </a:p>
        </p:txBody>
      </p:sp>
      <p:sp>
        <p:nvSpPr>
          <p:cNvPr id="5" name="文本框 4"/>
          <p:cNvSpPr txBox="1"/>
          <p:nvPr/>
        </p:nvSpPr>
        <p:spPr>
          <a:xfrm>
            <a:off x="5275385" y="5044874"/>
            <a:ext cx="1793630" cy="523220"/>
          </a:xfrm>
          <a:prstGeom prst="rect">
            <a:avLst/>
          </a:prstGeom>
          <a:noFill/>
        </p:spPr>
        <p:txBody>
          <a:bodyPr wrap="square" rtlCol="0">
            <a:spAutoFit/>
          </a:bodyPr>
          <a:lstStyle/>
          <a:p>
            <a:r>
              <a:rPr lang="en-US" altLang="zh-CN" sz="2800" b="1" dirty="0" smtClean="0"/>
              <a:t>28.75</a:t>
            </a:r>
            <a:endParaRPr lang="zh-CN" altLang="en-US" sz="2800" b="1" dirty="0"/>
          </a:p>
        </p:txBody>
      </p:sp>
    </p:spTree>
    <p:extLst>
      <p:ext uri="{BB962C8B-B14F-4D97-AF65-F5344CB8AC3E}">
        <p14:creationId xmlns:p14="http://schemas.microsoft.com/office/powerpoint/2010/main" val="254610094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711101611"/>
              </p:ext>
            </p:extLst>
          </p:nvPr>
        </p:nvGraphicFramePr>
        <p:xfrm>
          <a:off x="943708" y="284479"/>
          <a:ext cx="10767646" cy="5958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0387033"/>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1130</Words>
  <Application>Microsoft Office PowerPoint</Application>
  <PresentationFormat>宽屏</PresentationFormat>
  <Paragraphs>94</Paragraphs>
  <Slides>20</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华文行楷</vt:lpstr>
      <vt:lpstr>宋体</vt:lpstr>
      <vt:lpstr>Arial</vt:lpstr>
      <vt:lpstr>Calibri</vt:lpstr>
      <vt:lpstr>Calibri Light</vt:lpstr>
      <vt:lpstr>Cambria Math</vt:lpstr>
      <vt:lpstr>Ebrima</vt:lpstr>
      <vt:lpstr>Office 主题</vt:lpstr>
      <vt:lpstr>Image inpainting</vt:lpstr>
      <vt:lpstr>PowerPoint 演示文稿</vt:lpstr>
      <vt:lpstr>基于DCGAN的图像填充</vt:lpstr>
      <vt:lpstr>框架展示</vt:lpstr>
      <vt:lpstr>min┬G⁡max┬D⁡V(D,G) =E_(x~P_r )  log⁡(D(x))+E_(z~P_g ) [log⁡(1-D(G(z)))]</vt:lpstr>
      <vt:lpstr>Context Loss</vt:lpstr>
      <vt:lpstr>实验结果展示</vt:lpstr>
      <vt:lpstr>PowerPoint 演示文稿</vt:lpstr>
      <vt:lpstr>PowerPoint 演示文稿</vt:lpstr>
      <vt:lpstr>Dense Convolutional Network</vt:lpstr>
      <vt:lpstr>Dense Network</vt:lpstr>
      <vt:lpstr>Dense Block</vt:lpstr>
      <vt:lpstr>Dense Block</vt:lpstr>
      <vt:lpstr>Bottleneck层</vt:lpstr>
      <vt:lpstr>Transition layer </vt:lpstr>
      <vt:lpstr>网络类型</vt:lpstr>
      <vt:lpstr>DenseNet 的优点</vt:lpstr>
      <vt:lpstr>PowerPoint 演示文稿</vt:lpstr>
      <vt:lpstr>预期工作</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inpainting</dc:title>
  <dc:creator>nihaoshuai</dc:creator>
  <cp:lastModifiedBy>nihaoshuai</cp:lastModifiedBy>
  <cp:revision>65</cp:revision>
  <dcterms:created xsi:type="dcterms:W3CDTF">2018-12-07T06:45:38Z</dcterms:created>
  <dcterms:modified xsi:type="dcterms:W3CDTF">2018-12-13T14:24:27Z</dcterms:modified>
</cp:coreProperties>
</file>