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89" r:id="rId4"/>
    <p:sldId id="258" r:id="rId5"/>
    <p:sldId id="259" r:id="rId6"/>
    <p:sldId id="262" r:id="rId7"/>
    <p:sldId id="264" r:id="rId8"/>
    <p:sldId id="265" r:id="rId9"/>
    <p:sldId id="268" r:id="rId10"/>
    <p:sldId id="290" r:id="rId11"/>
    <p:sldId id="28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045" autoAdjust="0"/>
  </p:normalViewPr>
  <p:slideViewPr>
    <p:cSldViewPr snapToGrid="0">
      <p:cViewPr varScale="1">
        <p:scale>
          <a:sx n="58" d="100"/>
          <a:sy n="58" d="100"/>
        </p:scale>
        <p:origin x="16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979C7-614D-4AB7-881C-3F9486391957}" type="datetimeFigureOut">
              <a:rPr lang="zh-CN" altLang="en-US" smtClean="0"/>
              <a:t>2019/3/27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68491-1078-41AB-B577-E8139A0617C4}" type="slidenum">
              <a:rPr lang="zh-CN" altLang="en-US" smtClean="0"/>
              <a:t>‹#›</a:t>
            </a:fld>
            <a:endParaRPr lang="zh-CN" altLang="en-US"/>
          </a:p>
        </p:txBody>
      </p:sp>
    </p:spTree>
    <p:extLst>
      <p:ext uri="{BB962C8B-B14F-4D97-AF65-F5344CB8AC3E}">
        <p14:creationId xmlns:p14="http://schemas.microsoft.com/office/powerpoint/2010/main" val="36515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今天我汇报的内容是关于如何写论文，主要是从老师讲解的结合自己写的时候的经历，所犯的一些错误进行了总结，来进行汇报</a:t>
            </a:r>
          </a:p>
        </p:txBody>
      </p:sp>
      <p:sp>
        <p:nvSpPr>
          <p:cNvPr id="4" name="灯片编号占位符 3"/>
          <p:cNvSpPr>
            <a:spLocks noGrp="1"/>
          </p:cNvSpPr>
          <p:nvPr>
            <p:ph type="sldNum" sz="quarter" idx="5"/>
          </p:nvPr>
        </p:nvSpPr>
        <p:spPr/>
        <p:txBody>
          <a:bodyPr/>
          <a:lstStyle/>
          <a:p>
            <a:fld id="{E4268491-1078-41AB-B577-E8139A0617C4}" type="slidenum">
              <a:rPr lang="zh-CN" altLang="en-US" smtClean="0"/>
              <a:t>1</a:t>
            </a:fld>
            <a:endParaRPr lang="zh-CN" altLang="en-US"/>
          </a:p>
        </p:txBody>
      </p:sp>
    </p:spTree>
    <p:extLst>
      <p:ext uri="{BB962C8B-B14F-4D97-AF65-F5344CB8AC3E}">
        <p14:creationId xmlns:p14="http://schemas.microsoft.com/office/powerpoint/2010/main" val="1939786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虽然位置处于论文的最后，但是参考文献是要在写作的过程中就要添加进去的，</a:t>
            </a:r>
            <a:endParaRPr lang="en-US" altLang="zh-CN" dirty="0"/>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）引用的文献应该是与本文的主题确切相关的。不能因为非要往牛文章上靠，就引了与自己文章主题不相关的文章。（</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）同等相关情况下，选择级别更高的文章，比如影响因子高的期刊，或者高引用率的文章。</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）滥引。有人觉得参考文献是多多益善的，其实也不是这样的。如果一篇文章处处都在引用，会让人搞不清楚文章哪个部分才是作者的工作，或者直接怀疑文章的工作量以及意义。</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）错引。有时候作者看到别人引用的文章，也跟着就引了。导致引用的文献与自己的文章关系不紧，或者引用的文献不是某个观点的原始出处。</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）漏引。可能是因为查阅文献疏忽没有注意到。这也是不可取了，因此要求在写的过程中相应的位置就要添加好参考文献。</a:t>
            </a:r>
            <a:endParaRPr lang="zh-CN" altLang="en-US" dirty="0"/>
          </a:p>
        </p:txBody>
      </p:sp>
      <p:sp>
        <p:nvSpPr>
          <p:cNvPr id="4" name="灯片编号占位符 3"/>
          <p:cNvSpPr>
            <a:spLocks noGrp="1"/>
          </p:cNvSpPr>
          <p:nvPr>
            <p:ph type="sldNum" sz="quarter" idx="5"/>
          </p:nvPr>
        </p:nvSpPr>
        <p:spPr/>
        <p:txBody>
          <a:bodyPr/>
          <a:lstStyle/>
          <a:p>
            <a:fld id="{E4268491-1078-41AB-B577-E8139A0617C4}" type="slidenum">
              <a:rPr lang="zh-CN" altLang="en-US" smtClean="0"/>
              <a:t>10</a:t>
            </a:fld>
            <a:endParaRPr lang="zh-CN" altLang="en-US"/>
          </a:p>
        </p:txBody>
      </p:sp>
    </p:spTree>
    <p:extLst>
      <p:ext uri="{BB962C8B-B14F-4D97-AF65-F5344CB8AC3E}">
        <p14:creationId xmlns:p14="http://schemas.microsoft.com/office/powerpoint/2010/main" val="3675118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一篇论文一般由这八部分组成，其中算法这里的两个内容也可以分开来写，在后面会有涉及到</a:t>
            </a:r>
            <a:endParaRPr lang="en-US" altLang="zh-CN" dirty="0"/>
          </a:p>
          <a:p>
            <a:r>
              <a:rPr lang="zh-CN" altLang="en-US" dirty="0"/>
              <a:t>通常，各部分的重要程度是按照顺序递减的，最先让读者看到的肯定是最重要的，同时也需要花费更多的时间去琢磨的。自然的，一篇论文的标题、摘要以及引言部分是一篇文章最重要的部分。</a:t>
            </a:r>
            <a:endParaRPr lang="en-US" altLang="zh-CN" dirty="0"/>
          </a:p>
          <a:p>
            <a:r>
              <a:rPr lang="zh-CN" altLang="en-US" dirty="0"/>
              <a:t>这也不是说其他部分作用就小了，这几部分都是一篇论文不可缺少的，只是这三部分是审稿人、读者首先关注到的，第一印象还是很重要的</a:t>
            </a:r>
          </a:p>
        </p:txBody>
      </p:sp>
      <p:sp>
        <p:nvSpPr>
          <p:cNvPr id="4" name="灯片编号占位符 3"/>
          <p:cNvSpPr>
            <a:spLocks noGrp="1"/>
          </p:cNvSpPr>
          <p:nvPr>
            <p:ph type="sldNum" sz="quarter" idx="5"/>
          </p:nvPr>
        </p:nvSpPr>
        <p:spPr/>
        <p:txBody>
          <a:bodyPr/>
          <a:lstStyle/>
          <a:p>
            <a:fld id="{E4268491-1078-41AB-B577-E8139A0617C4}" type="slidenum">
              <a:rPr lang="zh-CN" altLang="en-US" smtClean="0"/>
              <a:t>2</a:t>
            </a:fld>
            <a:endParaRPr lang="zh-CN" altLang="en-US"/>
          </a:p>
        </p:txBody>
      </p:sp>
    </p:spTree>
    <p:extLst>
      <p:ext uri="{BB962C8B-B14F-4D97-AF65-F5344CB8AC3E}">
        <p14:creationId xmlns:p14="http://schemas.microsoft.com/office/powerpoint/2010/main" val="423242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打个比方</a:t>
            </a:r>
            <a:r>
              <a:rPr lang="zh-CN" altLang="en-US" sz="1200" b="0" i="0" kern="1200" dirty="0">
                <a:solidFill>
                  <a:schemeClr val="tx1"/>
                </a:solidFill>
                <a:effectLst/>
                <a:latin typeface="+mn-lt"/>
                <a:ea typeface="+mn-ea"/>
                <a:cs typeface="+mn-cs"/>
              </a:rPr>
              <a:t>如果将论文比作生产的商品，那</a:t>
            </a:r>
            <a:r>
              <a:rPr lang="en-US" altLang="zh-CN" sz="1200" b="0" i="0" kern="1200" dirty="0">
                <a:solidFill>
                  <a:schemeClr val="tx1"/>
                </a:solidFill>
                <a:effectLst/>
                <a:latin typeface="+mn-lt"/>
                <a:ea typeface="+mn-ea"/>
                <a:cs typeface="+mn-cs"/>
              </a:rPr>
              <a:t>title</a:t>
            </a:r>
            <a:r>
              <a:rPr lang="zh-CN" altLang="en-US" sz="1200" b="0" i="0" kern="1200" dirty="0">
                <a:solidFill>
                  <a:schemeClr val="tx1"/>
                </a:solidFill>
                <a:effectLst/>
                <a:latin typeface="+mn-lt"/>
                <a:ea typeface="+mn-ea"/>
                <a:cs typeface="+mn-cs"/>
              </a:rPr>
              <a:t>就是这些商品的商标和品牌。如果以写作者的角度来总结，</a:t>
            </a:r>
            <a:r>
              <a:rPr lang="en-US" altLang="zh-CN" sz="1200" b="0" i="0" kern="1200" dirty="0">
                <a:solidFill>
                  <a:schemeClr val="tx1"/>
                </a:solidFill>
                <a:effectLst/>
                <a:latin typeface="+mn-lt"/>
                <a:ea typeface="+mn-ea"/>
                <a:cs typeface="+mn-cs"/>
              </a:rPr>
              <a:t>title</a:t>
            </a:r>
            <a:r>
              <a:rPr lang="zh-CN" altLang="en-US" sz="1200" b="0" i="0" kern="1200" dirty="0">
                <a:solidFill>
                  <a:schemeClr val="tx1"/>
                </a:solidFill>
                <a:effectLst/>
                <a:latin typeface="+mn-lt"/>
                <a:ea typeface="+mn-ea"/>
                <a:cs typeface="+mn-cs"/>
              </a:rPr>
              <a:t>可以称作“摘要的摘要“，是一个最凝练的来代表我们中心点的语句</a:t>
            </a:r>
            <a:endParaRPr lang="en-US" altLang="zh-CN" sz="1200" b="0" i="0" kern="1200" dirty="0">
              <a:solidFill>
                <a:schemeClr val="tx1"/>
              </a:solidFill>
              <a:effectLst/>
              <a:latin typeface="+mn-lt"/>
              <a:ea typeface="+mn-ea"/>
              <a:cs typeface="+mn-cs"/>
            </a:endParaRPr>
          </a:p>
          <a:p>
            <a:r>
              <a:rPr lang="zh-CN" altLang="en-US" dirty="0"/>
              <a:t>首先标题的长度有限，要把最重要、最优的信息亮出来。如果你的论文有很多的点，要想办法把最重要的放在前面，舍弃一些放不下的东西。</a:t>
            </a:r>
            <a:endParaRPr lang="en-US" altLang="zh-CN" dirty="0"/>
          </a:p>
          <a:p>
            <a:r>
              <a:rPr lang="en-US" altLang="zh-CN" sz="1200" b="0" i="0" kern="1200" dirty="0">
                <a:solidFill>
                  <a:schemeClr val="tx1"/>
                </a:solidFill>
                <a:effectLst/>
                <a:latin typeface="+mn-lt"/>
                <a:ea typeface="+mn-ea"/>
                <a:cs typeface="+mn-cs"/>
              </a:rPr>
              <a:t>Title</a:t>
            </a:r>
            <a:r>
              <a:rPr lang="zh-CN" altLang="en-US" sz="1200" b="0" i="0" kern="1200" dirty="0">
                <a:solidFill>
                  <a:schemeClr val="tx1"/>
                </a:solidFill>
                <a:effectLst/>
                <a:latin typeface="+mn-lt"/>
                <a:ea typeface="+mn-ea"/>
                <a:cs typeface="+mn-cs"/>
              </a:rPr>
              <a:t>中使用的词或短语通常是名词、名词短语或动名词。这些词或短语与后续论文的关键词、摘要以及正文密切相关，具有总结全文的作用。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title</a:t>
            </a:r>
            <a:r>
              <a:rPr lang="zh-CN" altLang="en-US" sz="1200" b="0" i="0" kern="1200" dirty="0">
                <a:solidFill>
                  <a:schemeClr val="tx1"/>
                </a:solidFill>
                <a:effectLst/>
                <a:latin typeface="+mn-lt"/>
                <a:ea typeface="+mn-ea"/>
                <a:cs typeface="+mn-cs"/>
              </a:rPr>
              <a:t>只是论文的名称，反映了文章的主要内容，无需主语、谓语、宾语等完整结构，围绕一个中心词来编写，词序显得尤为重要。词序不当，会导致表达不准，这个需要我们多次尝试，选出最优的看最能代表我们中心观点的一个</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因为是提出一个理论、方法，所以时态为一般现在时</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大小写问题，一般除了介词外的词首字母都大写，或者去参考你所要投稿的会议或者期刊上发表了的文章是怎么写的，遵循他们的写法即可</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标题的话，我觉得在写之前就要确定下来，这样就有一个中心，下面各部分就都可以围绕它展开，可以让自己的论文写出来紧扣主题</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4268491-1078-41AB-B577-E8139A0617C4}" type="slidenum">
              <a:rPr lang="zh-CN" altLang="en-US" smtClean="0"/>
              <a:t>3</a:t>
            </a:fld>
            <a:endParaRPr lang="zh-CN" altLang="en-US"/>
          </a:p>
        </p:txBody>
      </p:sp>
    </p:spTree>
    <p:extLst>
      <p:ext uri="{BB962C8B-B14F-4D97-AF65-F5344CB8AC3E}">
        <p14:creationId xmlns:p14="http://schemas.microsoft.com/office/powerpoint/2010/main" val="3665995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摘要（</a:t>
            </a:r>
            <a:r>
              <a:rPr lang="en-US" altLang="zh-CN" sz="1200" b="0" i="0" kern="1200" dirty="0">
                <a:solidFill>
                  <a:schemeClr val="tx1"/>
                </a:solidFill>
                <a:effectLst/>
                <a:latin typeface="+mn-lt"/>
                <a:ea typeface="+mn-ea"/>
                <a:cs typeface="+mn-cs"/>
              </a:rPr>
              <a:t>Abstract</a:t>
            </a:r>
            <a:r>
              <a:rPr lang="zh-CN" altLang="en-US" sz="1200" b="0" i="0" kern="1200" dirty="0">
                <a:solidFill>
                  <a:schemeClr val="tx1"/>
                </a:solidFill>
                <a:effectLst/>
                <a:latin typeface="+mn-lt"/>
                <a:ea typeface="+mn-ea"/>
                <a:cs typeface="+mn-cs"/>
              </a:rPr>
              <a:t>）是一篇论文中重要的组成部分之一，他可以</a:t>
            </a:r>
            <a:r>
              <a:rPr lang="zh-CN" altLang="en-US" sz="1200" b="0" i="0" u="none" strike="noStrike" kern="1200" baseline="0" dirty="0">
                <a:solidFill>
                  <a:schemeClr val="tx1"/>
                </a:solidFill>
                <a:latin typeface="+mn-lt"/>
                <a:ea typeface="+mn-ea"/>
                <a:cs typeface="+mn-cs"/>
              </a:rPr>
              <a:t>让读者尽快了解论文的主要内容，以补充标题的不足 ；</a:t>
            </a:r>
            <a:r>
              <a:rPr lang="zh-CN" altLang="en-US" sz="1200" b="0" i="0" kern="1200" dirty="0">
                <a:solidFill>
                  <a:schemeClr val="tx1"/>
                </a:solidFill>
                <a:effectLst/>
                <a:latin typeface="+mn-lt"/>
                <a:ea typeface="+mn-ea"/>
                <a:cs typeface="+mn-cs"/>
              </a:rPr>
              <a:t>摘要需要对论文的目的、研究过程、采用方法、结果和结论表达清楚。而且</a:t>
            </a:r>
            <a:r>
              <a:rPr lang="zh-CN" altLang="en-US" sz="1200" b="0" i="0" u="none" strike="noStrike" kern="1200" baseline="0" dirty="0">
                <a:solidFill>
                  <a:schemeClr val="tx1"/>
                </a:solidFill>
                <a:latin typeface="+mn-lt"/>
                <a:ea typeface="+mn-ea"/>
                <a:cs typeface="+mn-cs"/>
              </a:rPr>
              <a:t>论文摘要的质量高低，直接影响着论文的被检索率和被引用的频次。 就像老师之前说的，审稿人拿到论文，看完标题就要看摘要，一旦摘要不合格，并没有能把创新点显示出来，那么可能就会直接被否了</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要求</a:t>
            </a:r>
            <a:r>
              <a:rPr lang="zh-CN" altLang="en-US" sz="1200" kern="1200" dirty="0">
                <a:solidFill>
                  <a:schemeClr val="tx1"/>
                </a:solidFill>
                <a:effectLst/>
                <a:latin typeface="+mn-lt"/>
                <a:ea typeface="+mn-ea"/>
                <a:cs typeface="+mn-cs"/>
              </a:rPr>
              <a:t>用简短的话语</a:t>
            </a:r>
            <a:r>
              <a:rPr lang="zh-CN" altLang="zh-CN" sz="1200" kern="1200" dirty="0">
                <a:solidFill>
                  <a:schemeClr val="tx1"/>
                </a:solidFill>
                <a:effectLst/>
                <a:latin typeface="+mn-lt"/>
                <a:ea typeface="+mn-ea"/>
                <a:cs typeface="+mn-cs"/>
              </a:rPr>
              <a:t>直接讲出主要思想，突出创新点，</a:t>
            </a:r>
            <a:r>
              <a:rPr lang="zh-CN" altLang="en-US" sz="1200" kern="1200" dirty="0">
                <a:solidFill>
                  <a:schemeClr val="tx1"/>
                </a:solidFill>
                <a:effectLst/>
                <a:latin typeface="+mn-lt"/>
                <a:ea typeface="+mn-ea"/>
                <a:cs typeface="+mn-cs"/>
              </a:rPr>
              <a:t>一般</a:t>
            </a:r>
            <a:r>
              <a:rPr lang="zh-CN" altLang="zh-CN" sz="1200" kern="1200" dirty="0">
                <a:solidFill>
                  <a:schemeClr val="tx1"/>
                </a:solidFill>
                <a:effectLst/>
                <a:latin typeface="+mn-lt"/>
                <a:ea typeface="+mn-ea"/>
                <a:cs typeface="+mn-cs"/>
              </a:rPr>
              <a:t>分为</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句话。</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句：本文要做什么事情，主题是什么？突出</a:t>
            </a:r>
            <a:r>
              <a:rPr lang="zh-CN" altLang="en-US" sz="1200" kern="1200" dirty="0">
                <a:solidFill>
                  <a:schemeClr val="tx1"/>
                </a:solidFill>
                <a:effectLst/>
                <a:latin typeface="+mn-lt"/>
                <a:ea typeface="+mn-ea"/>
                <a:cs typeface="+mn-cs"/>
              </a:rPr>
              <a:t>主题</a:t>
            </a:r>
            <a:r>
              <a:rPr lang="zh-CN" altLang="zh-CN" sz="1200" kern="1200" dirty="0">
                <a:solidFill>
                  <a:schemeClr val="tx1"/>
                </a:solidFill>
                <a:effectLst/>
                <a:latin typeface="+mn-lt"/>
                <a:ea typeface="+mn-ea"/>
                <a:cs typeface="+mn-cs"/>
              </a:rPr>
              <a:t>的重要性。</a:t>
            </a:r>
          </a:p>
          <a:p>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句：目前（</a:t>
            </a:r>
            <a:r>
              <a:rPr lang="zh-CN" altLang="en-US" sz="1200" kern="1200" dirty="0">
                <a:solidFill>
                  <a:schemeClr val="tx1"/>
                </a:solidFill>
                <a:effectLst/>
                <a:latin typeface="+mn-lt"/>
                <a:ea typeface="+mn-ea"/>
                <a:cs typeface="+mn-cs"/>
              </a:rPr>
              <a:t>最先进的</a:t>
            </a:r>
            <a:r>
              <a:rPr lang="zh-CN" altLang="zh-CN" sz="1200" kern="1200" dirty="0">
                <a:solidFill>
                  <a:schemeClr val="tx1"/>
                </a:solidFill>
                <a:effectLst/>
                <a:latin typeface="+mn-lt"/>
                <a:ea typeface="+mn-ea"/>
                <a:cs typeface="+mn-cs"/>
              </a:rPr>
              <a:t>）常用方法或者</a:t>
            </a:r>
            <a:r>
              <a:rPr lang="zh-CN" altLang="en-US" sz="1200" kern="1200" dirty="0">
                <a:solidFill>
                  <a:schemeClr val="tx1"/>
                </a:solidFill>
                <a:effectLst/>
                <a:latin typeface="+mn-lt"/>
                <a:ea typeface="+mn-ea"/>
                <a:cs typeface="+mn-cs"/>
              </a:rPr>
              <a:t>主题</a:t>
            </a:r>
            <a:r>
              <a:rPr lang="zh-CN" altLang="zh-CN" sz="1200" kern="1200" dirty="0">
                <a:solidFill>
                  <a:schemeClr val="tx1"/>
                </a:solidFill>
                <a:effectLst/>
                <a:latin typeface="+mn-lt"/>
                <a:ea typeface="+mn-ea"/>
                <a:cs typeface="+mn-cs"/>
              </a:rPr>
              <a:t>的过程。</a:t>
            </a:r>
            <a:r>
              <a:rPr lang="zh-CN" altLang="en-US" sz="1200" kern="1200" dirty="0">
                <a:solidFill>
                  <a:schemeClr val="tx1"/>
                </a:solidFill>
                <a:effectLst/>
                <a:latin typeface="+mn-lt"/>
                <a:ea typeface="+mn-ea"/>
                <a:cs typeface="+mn-cs"/>
              </a:rPr>
              <a:t>在这里不需要大片内容的书写，提出这些方法是为了引出下面第三句</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句：目前这些算法存在的不足，即本文针对的问题，</a:t>
            </a:r>
            <a:r>
              <a:rPr lang="zh-CN" altLang="en-US" sz="1200" kern="1200" dirty="0">
                <a:solidFill>
                  <a:schemeClr val="tx1"/>
                </a:solidFill>
                <a:effectLst/>
                <a:latin typeface="+mn-lt"/>
                <a:ea typeface="+mn-ea"/>
                <a:cs typeface="+mn-cs"/>
              </a:rPr>
              <a:t>这也就</a:t>
            </a:r>
            <a:r>
              <a:rPr lang="zh-CN" altLang="zh-CN" sz="1200" kern="1200" dirty="0">
                <a:solidFill>
                  <a:schemeClr val="tx1"/>
                </a:solidFill>
                <a:effectLst/>
                <a:latin typeface="+mn-lt"/>
                <a:ea typeface="+mn-ea"/>
                <a:cs typeface="+mn-cs"/>
              </a:rPr>
              <a:t>是我们要解决的问题</a:t>
            </a:r>
            <a:r>
              <a:rPr lang="zh-CN" altLang="en-US" sz="1200" kern="1200" dirty="0">
                <a:solidFill>
                  <a:schemeClr val="tx1"/>
                </a:solidFill>
                <a:effectLst/>
                <a:latin typeface="+mn-lt"/>
                <a:ea typeface="+mn-ea"/>
                <a:cs typeface="+mn-cs"/>
              </a:rPr>
              <a:t>，我们模型的好处所在</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句：为了解决这些问题，我们提出了</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方法，我们的方法好在哪，原因。</a:t>
            </a:r>
            <a:r>
              <a:rPr lang="zh-CN" altLang="en-US" sz="1200" kern="1200" dirty="0">
                <a:solidFill>
                  <a:schemeClr val="tx1"/>
                </a:solidFill>
                <a:effectLst/>
                <a:latin typeface="+mn-lt"/>
                <a:ea typeface="+mn-ea"/>
                <a:cs typeface="+mn-cs"/>
              </a:rPr>
              <a:t>这里也是简述一下。</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句：用哪些是据库做了哪些对比实验，实验结果证实了我们的方法有效。并且</a:t>
            </a:r>
            <a:r>
              <a:rPr lang="zh-CN" altLang="en-US" sz="1200" kern="1200" dirty="0">
                <a:solidFill>
                  <a:schemeClr val="tx1"/>
                </a:solidFill>
                <a:effectLst/>
                <a:latin typeface="+mn-lt"/>
                <a:ea typeface="+mn-ea"/>
                <a:cs typeface="+mn-cs"/>
              </a:rPr>
              <a:t>效果要优于</a:t>
            </a:r>
            <a:r>
              <a:rPr lang="zh-CN" altLang="zh-CN" sz="1200" kern="1200" dirty="0">
                <a:solidFill>
                  <a:schemeClr val="tx1"/>
                </a:solidFill>
                <a:effectLst/>
                <a:latin typeface="+mn-lt"/>
                <a:ea typeface="+mn-ea"/>
                <a:cs typeface="+mn-cs"/>
              </a:rPr>
              <a:t>其他算法。</a:t>
            </a:r>
          </a:p>
          <a:p>
            <a:r>
              <a:rPr lang="zh-CN" altLang="en-US" dirty="0"/>
              <a:t>在这里写别人的方法是为了引出未解决的问题，从而显示自己方法的创新点所在，重点还是落到我们的内容上，因此对于这两部分内容的比例，要保证好。这个是我自己之前犯得很大的错误，一大段，但自己的内容很少，大部分还是再说别人的内容，这样一看就显得自己的东西创新点不足。</a:t>
            </a:r>
          </a:p>
        </p:txBody>
      </p:sp>
      <p:sp>
        <p:nvSpPr>
          <p:cNvPr id="4" name="灯片编号占位符 3"/>
          <p:cNvSpPr>
            <a:spLocks noGrp="1"/>
          </p:cNvSpPr>
          <p:nvPr>
            <p:ph type="sldNum" sz="quarter" idx="5"/>
          </p:nvPr>
        </p:nvSpPr>
        <p:spPr/>
        <p:txBody>
          <a:bodyPr/>
          <a:lstStyle/>
          <a:p>
            <a:fld id="{E4268491-1078-41AB-B577-E8139A0617C4}" type="slidenum">
              <a:rPr lang="zh-CN" altLang="en-US" smtClean="0"/>
              <a:t>4</a:t>
            </a:fld>
            <a:endParaRPr lang="zh-CN" altLang="en-US"/>
          </a:p>
        </p:txBody>
      </p:sp>
    </p:spTree>
    <p:extLst>
      <p:ext uri="{BB962C8B-B14F-4D97-AF65-F5344CB8AC3E}">
        <p14:creationId xmlns:p14="http://schemas.microsoft.com/office/powerpoint/2010/main" val="78895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引言尽管不像摘要那样有一定的篇幅限制和相对固定的格式，但在内容和结构模式上也有可以遵循的规律</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Introduction</a:t>
            </a:r>
            <a:r>
              <a:rPr lang="zh-CN" altLang="zh-CN" sz="1200" kern="1200" dirty="0">
                <a:solidFill>
                  <a:schemeClr val="tx1"/>
                </a:solidFill>
                <a:effectLst/>
                <a:latin typeface="+mn-lt"/>
                <a:ea typeface="+mn-ea"/>
                <a:cs typeface="+mn-cs"/>
              </a:rPr>
              <a:t>是对</a:t>
            </a:r>
            <a:r>
              <a:rPr lang="en-US" altLang="zh-CN" sz="1200" kern="1200" dirty="0">
                <a:solidFill>
                  <a:schemeClr val="tx1"/>
                </a:solidFill>
                <a:effectLst/>
                <a:latin typeface="+mn-lt"/>
                <a:ea typeface="+mn-ea"/>
                <a:cs typeface="+mn-cs"/>
              </a:rPr>
              <a:t>Abstract</a:t>
            </a:r>
            <a:r>
              <a:rPr lang="zh-CN" altLang="zh-CN" sz="1200" kern="1200" dirty="0">
                <a:solidFill>
                  <a:schemeClr val="tx1"/>
                </a:solidFill>
                <a:effectLst/>
                <a:latin typeface="+mn-lt"/>
                <a:ea typeface="+mn-ea"/>
                <a:cs typeface="+mn-cs"/>
              </a:rPr>
              <a:t>的扩展，</a:t>
            </a:r>
            <a:r>
              <a:rPr lang="en-US" altLang="zh-CN" sz="1200" kern="1200" dirty="0">
                <a:solidFill>
                  <a:schemeClr val="tx1"/>
                </a:solidFill>
                <a:effectLst/>
                <a:latin typeface="+mn-lt"/>
                <a:ea typeface="+mn-ea"/>
                <a:cs typeface="+mn-cs"/>
              </a:rPr>
              <a:t>Abstract</a:t>
            </a:r>
            <a:r>
              <a:rPr lang="zh-CN" altLang="zh-CN" sz="1200" kern="1200" dirty="0">
                <a:solidFill>
                  <a:schemeClr val="tx1"/>
                </a:solidFill>
                <a:effectLst/>
                <a:latin typeface="+mn-lt"/>
                <a:ea typeface="+mn-ea"/>
                <a:cs typeface="+mn-cs"/>
              </a:rPr>
              <a:t>的每句话要尽可能的扩展成一个段落。</a:t>
            </a:r>
            <a:r>
              <a:rPr lang="zh-CN" altLang="en-US" sz="1200" kern="1200" dirty="0">
                <a:solidFill>
                  <a:schemeClr val="tx1"/>
                </a:solidFill>
                <a:effectLst/>
                <a:latin typeface="+mn-lt"/>
                <a:ea typeface="+mn-ea"/>
                <a:cs typeface="+mn-cs"/>
              </a:rPr>
              <a:t>用较为详细的语言指出论文写作所涉及的内容或者要着力解决的问题</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部分：解释主题（要做的事情）是什么，为什么重要？有什么重要应用。</a:t>
            </a:r>
            <a:r>
              <a:rPr lang="zh-CN" altLang="en-US" sz="1200" kern="1200" dirty="0">
                <a:solidFill>
                  <a:schemeClr val="tx1"/>
                </a:solidFill>
                <a:effectLst/>
                <a:latin typeface="+mn-lt"/>
                <a:ea typeface="+mn-ea"/>
                <a:cs typeface="+mn-cs"/>
              </a:rPr>
              <a:t>告诉读者论文所涉及的研究领域及其意义是什么，研究要解决什么问题，目前状况或水平如何。</a:t>
            </a:r>
            <a:r>
              <a:rPr lang="zh-CN" altLang="zh-CN" sz="1200" kern="1200" dirty="0">
                <a:solidFill>
                  <a:schemeClr val="tx1"/>
                </a:solidFill>
                <a:effectLst/>
                <a:latin typeface="+mn-lt"/>
                <a:ea typeface="+mn-ea"/>
                <a:cs typeface="+mn-cs"/>
              </a:rPr>
              <a:t>列出主题在某些领域的具体应用从而突出其重要性</a:t>
            </a:r>
          </a:p>
          <a:p>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部分：目前算法（总结，归纳，分类）。</a:t>
            </a:r>
            <a:r>
              <a:rPr lang="zh-CN" altLang="en-US" sz="1200" kern="1200" dirty="0">
                <a:solidFill>
                  <a:schemeClr val="tx1"/>
                </a:solidFill>
                <a:effectLst/>
                <a:latin typeface="+mn-lt"/>
                <a:ea typeface="+mn-ea"/>
                <a:cs typeface="+mn-cs"/>
              </a:rPr>
              <a:t>这一部分在引言中是较为重要的，需要把目前该领域的算法进行总结，分类介绍各自所解决的问题。</a:t>
            </a:r>
            <a:r>
              <a:rPr lang="zh-CN" altLang="zh-CN" sz="1200" kern="1200" dirty="0">
                <a:solidFill>
                  <a:schemeClr val="tx1"/>
                </a:solidFill>
                <a:effectLst/>
                <a:latin typeface="+mn-lt"/>
                <a:ea typeface="+mn-ea"/>
                <a:cs typeface="+mn-cs"/>
              </a:rPr>
              <a:t>首先一定要先把目前的算法分好类</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相对简洁的总结目前常用算法的分类。概括说明具有不同的特点</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优势（一般</a:t>
            </a:r>
            <a:r>
              <a:rPr lang="en-US" altLang="zh-CN" sz="1200" kern="1200" dirty="0">
                <a:solidFill>
                  <a:schemeClr val="tx1"/>
                </a:solidFill>
                <a:effectLst/>
                <a:latin typeface="+mn-lt"/>
                <a:ea typeface="+mn-ea"/>
                <a:cs typeface="+mn-cs"/>
              </a:rPr>
              <a:t>3-4</a:t>
            </a:r>
            <a:r>
              <a:rPr lang="zh-CN" altLang="zh-CN" sz="1200" kern="1200" dirty="0">
                <a:solidFill>
                  <a:schemeClr val="tx1"/>
                </a:solidFill>
                <a:effectLst/>
                <a:latin typeface="+mn-lt"/>
                <a:ea typeface="+mn-ea"/>
                <a:cs typeface="+mn-cs"/>
              </a:rPr>
              <a:t>类）；针对每一类</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先用一句话总写</a:t>
            </a:r>
            <a:r>
              <a:rPr lang="zh-CN" altLang="en-US" sz="1200" kern="1200" dirty="0">
                <a:solidFill>
                  <a:schemeClr val="tx1"/>
                </a:solidFill>
                <a:effectLst/>
                <a:latin typeface="+mn-lt"/>
                <a:ea typeface="+mn-ea"/>
                <a:cs typeface="+mn-cs"/>
              </a:rPr>
              <a:t>该类的特点</a:t>
            </a:r>
            <a:r>
              <a:rPr lang="zh-CN" altLang="zh-CN" sz="1200" kern="1200" dirty="0">
                <a:solidFill>
                  <a:schemeClr val="tx1"/>
                </a:solidFill>
                <a:effectLst/>
                <a:latin typeface="+mn-lt"/>
                <a:ea typeface="+mn-ea"/>
                <a:cs typeface="+mn-cs"/>
              </a:rPr>
              <a:t>，然后分开写</a:t>
            </a:r>
            <a:r>
              <a:rPr lang="zh-CN" altLang="en-US" sz="1200" kern="1200" dirty="0">
                <a:solidFill>
                  <a:schemeClr val="tx1"/>
                </a:solidFill>
                <a:effectLst/>
                <a:latin typeface="+mn-lt"/>
                <a:ea typeface="+mn-ea"/>
                <a:cs typeface="+mn-cs"/>
              </a:rPr>
              <a:t>属于该类的一些算法</a:t>
            </a:r>
            <a:r>
              <a:rPr lang="zh-CN" altLang="zh-CN" sz="1200" kern="1200" dirty="0">
                <a:solidFill>
                  <a:schemeClr val="tx1"/>
                </a:solidFill>
                <a:effectLst/>
                <a:latin typeface="+mn-lt"/>
                <a:ea typeface="+mn-ea"/>
                <a:cs typeface="+mn-cs"/>
              </a:rPr>
              <a:t>，引用文献，用</a:t>
            </a:r>
            <a:r>
              <a:rPr lang="zh-CN" altLang="en-US" sz="1200" kern="1200" dirty="0">
                <a:solidFill>
                  <a:schemeClr val="tx1"/>
                </a:solidFill>
                <a:effectLst/>
                <a:latin typeface="+mn-lt"/>
                <a:ea typeface="+mn-ea"/>
                <a:cs typeface="+mn-cs"/>
              </a:rPr>
              <a:t>自己的</a:t>
            </a:r>
            <a:r>
              <a:rPr lang="zh-CN" altLang="zh-CN" sz="1200" kern="1200" dirty="0">
                <a:solidFill>
                  <a:schemeClr val="tx1"/>
                </a:solidFill>
                <a:effectLst/>
                <a:latin typeface="+mn-lt"/>
                <a:ea typeface="+mn-ea"/>
                <a:cs typeface="+mn-cs"/>
              </a:rPr>
              <a:t>话说明，介绍前人的成果（罗列前人成果时，句式基本要保持一致性（保证衔接自然），每种方法要用最最简洁的话概括出来），每一类介绍都要单独成段；</a:t>
            </a:r>
            <a:r>
              <a:rPr lang="zh-CN" altLang="en-US" sz="1200" kern="1200" dirty="0">
                <a:solidFill>
                  <a:schemeClr val="tx1"/>
                </a:solidFill>
                <a:effectLst/>
                <a:latin typeface="+mn-lt"/>
                <a:ea typeface="+mn-ea"/>
                <a:cs typeface="+mn-cs"/>
              </a:rPr>
              <a:t>然后</a:t>
            </a:r>
            <a:r>
              <a:rPr lang="zh-CN" altLang="zh-CN" sz="1200" kern="1200" dirty="0">
                <a:solidFill>
                  <a:schemeClr val="tx1"/>
                </a:solidFill>
                <a:effectLst/>
                <a:latin typeface="+mn-lt"/>
                <a:ea typeface="+mn-ea"/>
                <a:cs typeface="+mn-cs"/>
              </a:rPr>
              <a:t>总结现在方法存在的问题，伏笔，从而用来引出我们的提出的方法。</a:t>
            </a:r>
          </a:p>
          <a:p>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部分：</a:t>
            </a:r>
            <a:r>
              <a:rPr lang="zh-CN" altLang="en-US" sz="1200" kern="1200" dirty="0">
                <a:solidFill>
                  <a:schemeClr val="tx1"/>
                </a:solidFill>
                <a:effectLst/>
                <a:latin typeface="+mn-lt"/>
                <a:ea typeface="+mn-ea"/>
                <a:cs typeface="+mn-cs"/>
              </a:rPr>
              <a:t>然后针对上述还存在的问题，</a:t>
            </a:r>
            <a:r>
              <a:rPr lang="zh-CN" altLang="zh-CN" sz="1200" kern="1200" dirty="0">
                <a:solidFill>
                  <a:schemeClr val="tx1"/>
                </a:solidFill>
                <a:effectLst/>
                <a:latin typeface="+mn-lt"/>
                <a:ea typeface="+mn-ea"/>
                <a:cs typeface="+mn-cs"/>
              </a:rPr>
              <a:t>简介我们提出了</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方法，</a:t>
            </a:r>
            <a:r>
              <a:rPr lang="zh-CN" altLang="en-US" sz="1200" b="0" kern="1200" dirty="0">
                <a:solidFill>
                  <a:schemeClr val="tx1"/>
                </a:solidFill>
                <a:effectLst/>
                <a:latin typeface="+mn-lt"/>
                <a:ea typeface="+mn-ea"/>
                <a:cs typeface="+mn-cs"/>
              </a:rPr>
              <a:t>简要描述</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，这里不谈细节（不要有公式）。</a:t>
            </a:r>
          </a:p>
          <a:p>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部分：</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句话介绍实验结果。用哪些数据库做了哪些对比实验，实验结果证实了我们的方法有效，</a:t>
            </a:r>
            <a:r>
              <a:rPr lang="en-US" altLang="zh-CN" sz="1200" kern="1200" dirty="0">
                <a:solidFill>
                  <a:schemeClr val="tx1"/>
                </a:solidFill>
                <a:effectLst/>
                <a:latin typeface="+mn-lt"/>
                <a:ea typeface="+mn-ea"/>
                <a:cs typeface="+mn-cs"/>
              </a:rPr>
              <a:t>outperform</a:t>
            </a:r>
            <a:r>
              <a:rPr lang="zh-CN" altLang="zh-CN" sz="1200" kern="1200" dirty="0">
                <a:solidFill>
                  <a:schemeClr val="tx1"/>
                </a:solidFill>
                <a:effectLst/>
                <a:latin typeface="+mn-lt"/>
                <a:ea typeface="+mn-ea"/>
                <a:cs typeface="+mn-cs"/>
              </a:rPr>
              <a:t>其他算法。</a:t>
            </a:r>
          </a:p>
          <a:p>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部分：</a:t>
            </a:r>
            <a:r>
              <a:rPr lang="en-US" altLang="zh-CN" sz="1200" kern="1200" dirty="0">
                <a:solidFill>
                  <a:schemeClr val="tx1"/>
                </a:solidFill>
                <a:effectLst/>
                <a:latin typeface="+mn-lt"/>
                <a:ea typeface="+mn-ea"/>
                <a:cs typeface="+mn-cs"/>
              </a:rPr>
              <a:t>sections arrangement :The rest of this paper is arranged as follows</a:t>
            </a:r>
            <a:r>
              <a:rPr lang="zh-CN" altLang="zh-CN" sz="1200" kern="1200" dirty="0">
                <a:solidFill>
                  <a:schemeClr val="tx1"/>
                </a:solidFill>
                <a:effectLst/>
                <a:latin typeface="+mn-lt"/>
                <a:ea typeface="+mn-ea"/>
                <a:cs typeface="+mn-cs"/>
              </a:rPr>
              <a:t>……论文整体安排，每一部分介绍的是什么内容</a:t>
            </a:r>
            <a:r>
              <a:rPr lang="zh-CN" altLang="en-US" sz="1200" kern="1200" dirty="0">
                <a:solidFill>
                  <a:schemeClr val="tx1"/>
                </a:solidFill>
                <a:effectLst/>
                <a:latin typeface="+mn-lt"/>
                <a:ea typeface="+mn-ea"/>
                <a:cs typeface="+mn-cs"/>
              </a:rPr>
              <a:t>，一般都有固定的句式</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4268491-1078-41AB-B577-E8139A0617C4}" type="slidenum">
              <a:rPr lang="zh-CN" altLang="en-US" smtClean="0"/>
              <a:t>5</a:t>
            </a:fld>
            <a:endParaRPr lang="zh-CN" altLang="en-US"/>
          </a:p>
        </p:txBody>
      </p:sp>
    </p:spTree>
    <p:extLst>
      <p:ext uri="{BB962C8B-B14F-4D97-AF65-F5344CB8AC3E}">
        <p14:creationId xmlns:p14="http://schemas.microsoft.com/office/powerpoint/2010/main" val="1174990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00000"/>
                </a:solidFill>
                <a:latin typeface="Times New Roman" panose="02020603050405020304" pitchFamily="18" charset="0"/>
                <a:ea typeface="宋体" panose="02010600030101010101" pitchFamily="2" charset="-122"/>
              </a:rPr>
              <a:t>这一部分和引言里的第二部分有些关联，但在引言里说的是在这一领域或者主题下的一些相关算法，而在这里</a:t>
            </a:r>
            <a:r>
              <a:rPr lang="zh-CN" altLang="zh-CN" sz="1200" dirty="0">
                <a:solidFill>
                  <a:srgbClr val="FF0000"/>
                </a:solidFill>
                <a:latin typeface="宋体" panose="02010600030101010101" pitchFamily="2" charset="-122"/>
                <a:ea typeface="宋体" panose="02010600030101010101" pitchFamily="2" charset="-122"/>
              </a:rPr>
              <a:t>介绍与</a:t>
            </a:r>
            <a:r>
              <a:rPr lang="zh-CN" altLang="en-US" sz="1200" dirty="0">
                <a:solidFill>
                  <a:srgbClr val="FF0000"/>
                </a:solidFill>
                <a:latin typeface="宋体" panose="02010600030101010101" pitchFamily="2" charset="-122"/>
                <a:ea typeface="宋体" panose="02010600030101010101" pitchFamily="2" charset="-122"/>
              </a:rPr>
              <a:t>我们的</a:t>
            </a:r>
            <a:r>
              <a:rPr lang="zh-CN" altLang="zh-CN" sz="1200" dirty="0">
                <a:solidFill>
                  <a:srgbClr val="FF0000"/>
                </a:solidFill>
                <a:latin typeface="宋体" panose="02010600030101010101" pitchFamily="2" charset="-122"/>
                <a:ea typeface="宋体" panose="02010600030101010101" pitchFamily="2" charset="-122"/>
              </a:rPr>
              <a:t>算法最直接</a:t>
            </a:r>
            <a:r>
              <a:rPr lang="zh-CN" altLang="en-US" sz="1200" dirty="0">
                <a:solidFill>
                  <a:srgbClr val="FF0000"/>
                </a:solidFill>
                <a:latin typeface="宋体" panose="02010600030101010101" pitchFamily="2" charset="-122"/>
                <a:ea typeface="宋体" panose="02010600030101010101" pitchFamily="2" charset="-122"/>
              </a:rPr>
              <a:t>的、</a:t>
            </a:r>
            <a:r>
              <a:rPr lang="zh-CN" altLang="zh-CN" sz="1200" dirty="0">
                <a:solidFill>
                  <a:srgbClr val="FF0000"/>
                </a:solidFill>
                <a:latin typeface="宋体" panose="02010600030101010101" pitchFamily="2" charset="-122"/>
                <a:ea typeface="宋体" panose="02010600030101010101" pitchFamily="2" charset="-122"/>
              </a:rPr>
              <a:t>最相关的方法</a:t>
            </a:r>
            <a:endParaRPr lang="en-US" altLang="zh-CN" sz="1200" dirty="0">
              <a:solidFill>
                <a:srgbClr val="FF0000"/>
              </a:solidFill>
              <a:latin typeface="宋体" panose="02010600030101010101" pitchFamily="2" charset="-122"/>
              <a:ea typeface="宋体" panose="02010600030101010101" pitchFamily="2" charset="-122"/>
            </a:endParaRPr>
          </a:p>
          <a:p>
            <a:r>
              <a:rPr lang="zh-CN" altLang="en-US" sz="1200" dirty="0">
                <a:solidFill>
                  <a:srgbClr val="FF0000"/>
                </a:solidFill>
                <a:latin typeface="宋体" panose="02010600030101010101" pitchFamily="2" charset="-122"/>
                <a:ea typeface="宋体" panose="02010600030101010101" pitchFamily="2" charset="-122"/>
              </a:rPr>
              <a:t>一般可能涉及到好几种方法，</a:t>
            </a:r>
            <a:r>
              <a:rPr lang="zh-CN" altLang="zh-CN" sz="1200" dirty="0">
                <a:solidFill>
                  <a:srgbClr val="000000"/>
                </a:solidFill>
                <a:latin typeface="Times New Roman" panose="02020603050405020304" pitchFamily="18" charset="0"/>
                <a:ea typeface="宋体" panose="02010600030101010101" pitchFamily="2" charset="-122"/>
              </a:rPr>
              <a:t>可以分小节介绍</a:t>
            </a:r>
            <a:endParaRPr lang="en-US" altLang="zh-CN" sz="1200" dirty="0">
              <a:solidFill>
                <a:srgbClr val="000000"/>
              </a:solidFill>
              <a:latin typeface="Times New Roman" panose="02020603050405020304" pitchFamily="18" charset="0"/>
              <a:ea typeface="宋体" panose="02010600030101010101" pitchFamily="2" charset="-122"/>
            </a:endParaRPr>
          </a:p>
          <a:p>
            <a:r>
              <a:rPr lang="zh-CN" altLang="en-US" sz="1200" dirty="0">
                <a:solidFill>
                  <a:srgbClr val="000000"/>
                </a:solidFill>
                <a:latin typeface="Times New Roman" panose="02020603050405020304" pitchFamily="18" charset="0"/>
                <a:ea typeface="宋体" panose="02010600030101010101" pitchFamily="2" charset="-122"/>
              </a:rPr>
              <a:t>介绍每一种方法时，</a:t>
            </a:r>
            <a:r>
              <a:rPr lang="zh-CN" altLang="zh-CN" sz="1200" dirty="0">
                <a:solidFill>
                  <a:srgbClr val="000000"/>
                </a:solidFill>
                <a:latin typeface="Times New Roman" panose="02020603050405020304" pitchFamily="18" charset="0"/>
                <a:ea typeface="宋体" panose="02010600030101010101" pitchFamily="2" charset="-122"/>
              </a:rPr>
              <a:t>有最基本的算法模型（公式</a:t>
            </a:r>
            <a:r>
              <a:rPr lang="zh-CN" altLang="en-US" sz="1200" dirty="0">
                <a:solidFill>
                  <a:srgbClr val="000000"/>
                </a:solidFill>
                <a:latin typeface="Times New Roman" panose="02020603050405020304" pitchFamily="18" charset="0"/>
                <a:ea typeface="宋体" panose="02010600030101010101" pitchFamily="2" charset="-122"/>
              </a:rPr>
              <a:t>）</a:t>
            </a:r>
            <a:r>
              <a:rPr lang="zh-CN" altLang="zh-CN" sz="1200" dirty="0">
                <a:solidFill>
                  <a:srgbClr val="000000"/>
                </a:solidFill>
                <a:latin typeface="Times New Roman" panose="02020603050405020304" pitchFamily="18" charset="0"/>
                <a:ea typeface="宋体" panose="02010600030101010101" pitchFamily="2" charset="-122"/>
              </a:rPr>
              <a:t>，公式的每个变量参数</a:t>
            </a:r>
            <a:r>
              <a:rPr lang="zh-CN" altLang="en-US" sz="1200" dirty="0">
                <a:solidFill>
                  <a:srgbClr val="000000"/>
                </a:solidFill>
                <a:latin typeface="Times New Roman" panose="02020603050405020304" pitchFamily="18" charset="0"/>
                <a:ea typeface="宋体" panose="02010600030101010101" pitchFamily="2" charset="-122"/>
              </a:rPr>
              <a:t>、运算符</a:t>
            </a:r>
            <a:r>
              <a:rPr lang="zh-CN" altLang="zh-CN" sz="1200" dirty="0">
                <a:solidFill>
                  <a:srgbClr val="000000"/>
                </a:solidFill>
                <a:latin typeface="Times New Roman" panose="02020603050405020304" pitchFamily="18" charset="0"/>
                <a:ea typeface="宋体" panose="02010600030101010101" pitchFamily="2" charset="-122"/>
              </a:rPr>
              <a:t>都要说明含义</a:t>
            </a:r>
            <a:endParaRPr lang="en-US" altLang="zh-CN" sz="1200" dirty="0">
              <a:solidFill>
                <a:srgbClr val="000000"/>
              </a:solidFill>
              <a:latin typeface="Times New Roman" panose="02020603050405020304" pitchFamily="18" charset="0"/>
              <a:ea typeface="宋体" panose="02010600030101010101" pitchFamily="2" charset="-122"/>
            </a:endParaRPr>
          </a:p>
          <a:p>
            <a:r>
              <a:rPr lang="zh-CN" altLang="zh-CN" sz="1200" dirty="0">
                <a:solidFill>
                  <a:srgbClr val="000000"/>
                </a:solidFill>
                <a:latin typeface="Times New Roman" panose="02020603050405020304" pitchFamily="18" charset="0"/>
                <a:ea typeface="宋体" panose="02010600030101010101" pitchFamily="2" charset="-122"/>
              </a:rPr>
              <a:t>在引入公式介绍，要注意这个公式或者方法本身就是这样的，而不是基于怎么怎么的，我们得到了怎么怎么的，而是它本身就是这样的</a:t>
            </a:r>
            <a:r>
              <a:rPr lang="zh-CN" altLang="en-US" sz="1200" dirty="0">
                <a:solidFill>
                  <a:srgbClr val="000000"/>
                </a:solidFill>
                <a:latin typeface="Times New Roman" panose="02020603050405020304" pitchFamily="18" charset="0"/>
                <a:ea typeface="宋体" panose="02010600030101010101" pitchFamily="2" charset="-122"/>
              </a:rPr>
              <a:t>，是别人已经确定提出的</a:t>
            </a:r>
            <a:r>
              <a:rPr lang="zh-CN" altLang="zh-CN" sz="1200" dirty="0">
                <a:solidFill>
                  <a:srgbClr val="000000"/>
                </a:solidFill>
                <a:latin typeface="Times New Roman" panose="02020603050405020304" pitchFamily="18" charset="0"/>
                <a:ea typeface="宋体" panose="02010600030101010101" pitchFamily="2" charset="-122"/>
              </a:rPr>
              <a:t>。</a:t>
            </a:r>
            <a:endParaRPr lang="en-US" altLang="zh-CN" sz="1200" dirty="0">
              <a:solidFill>
                <a:srgbClr val="000000"/>
              </a:solidFill>
              <a:latin typeface="Times New Roman" panose="02020603050405020304" pitchFamily="18" charset="0"/>
              <a:ea typeface="宋体" panose="02010600030101010101" pitchFamily="2" charset="-122"/>
            </a:endParaRPr>
          </a:p>
          <a:p>
            <a:r>
              <a:rPr lang="zh-CN" altLang="en-US" dirty="0"/>
              <a:t>这里的篇幅没有固定的要求，但是也不易过长，因为后一部分就是我们的方法，太长会显得我们所提出的方法内容不够</a:t>
            </a:r>
            <a:endParaRPr lang="en-US" altLang="zh-CN" dirty="0"/>
          </a:p>
          <a:p>
            <a:r>
              <a:rPr lang="zh-CN" altLang="en-US" dirty="0"/>
              <a:t>因此对于他人的方法也不需要太过于精细具体，在进行语言描述时，可以简略地说出针对什么样的问题，提出了什么模型，然后对于公式中的符号</a:t>
            </a:r>
            <a:r>
              <a:rPr lang="en-US" altLang="zh-CN" dirty="0"/>
              <a:t>/</a:t>
            </a:r>
            <a:r>
              <a:rPr lang="zh-CN" altLang="en-US" dirty="0"/>
              <a:t>变量进行一下说明</a:t>
            </a:r>
          </a:p>
        </p:txBody>
      </p:sp>
      <p:sp>
        <p:nvSpPr>
          <p:cNvPr id="4" name="灯片编号占位符 3"/>
          <p:cNvSpPr>
            <a:spLocks noGrp="1"/>
          </p:cNvSpPr>
          <p:nvPr>
            <p:ph type="sldNum" sz="quarter" idx="5"/>
          </p:nvPr>
        </p:nvSpPr>
        <p:spPr/>
        <p:txBody>
          <a:bodyPr/>
          <a:lstStyle/>
          <a:p>
            <a:fld id="{E4268491-1078-41AB-B577-E8139A0617C4}" type="slidenum">
              <a:rPr lang="zh-CN" altLang="en-US" smtClean="0"/>
              <a:t>6</a:t>
            </a:fld>
            <a:endParaRPr lang="zh-CN" altLang="en-US"/>
          </a:p>
        </p:txBody>
      </p:sp>
    </p:spTree>
    <p:extLst>
      <p:ext uri="{BB962C8B-B14F-4D97-AF65-F5344CB8AC3E}">
        <p14:creationId xmlns:p14="http://schemas.microsoft.com/office/powerpoint/2010/main" val="1532984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若我们模型的单列一节显得内容较少，与前面的相关工作相比，对比较明显，就可以将两节合并在一起。</a:t>
            </a:r>
            <a:endParaRPr lang="en-US" altLang="zh-CN" dirty="0"/>
          </a:p>
          <a:p>
            <a:r>
              <a:rPr lang="zh-CN" altLang="en-US" dirty="0"/>
              <a:t>对于我们所提出的模型，要介绍清楚，若模型分为几部分，要把每一部分的含义，所带来的作用效果介绍清楚，模型中各变量、运算符的含义都要介绍，以及参数的作用和范围都要说明白</a:t>
            </a:r>
            <a:endParaRPr lang="en-US" altLang="zh-CN" dirty="0"/>
          </a:p>
          <a:p>
            <a:r>
              <a:rPr lang="zh-CN" altLang="en-US" dirty="0"/>
              <a:t>对于求解方法，每个人的模型所涉及的求解方法不同，要把自己模型求解的算法进行介绍，然后要有具体的</a:t>
            </a:r>
            <a:r>
              <a:rPr lang="zh-CN" altLang="en-US" sz="1200" dirty="0">
                <a:solidFill>
                  <a:srgbClr val="000000"/>
                </a:solidFill>
                <a:latin typeface="宋体" panose="02010600030101010101" pitchFamily="2" charset="-122"/>
                <a:ea typeface="宋体" panose="02010600030101010101" pitchFamily="2" charset="-122"/>
              </a:rPr>
              <a:t>公式的推导</a:t>
            </a:r>
            <a:endParaRPr lang="en-US" altLang="zh-CN" sz="1200" dirty="0">
              <a:solidFill>
                <a:srgbClr val="000000"/>
              </a:solidFill>
              <a:latin typeface="宋体" panose="02010600030101010101" pitchFamily="2" charset="-122"/>
              <a:ea typeface="宋体" panose="02010600030101010101" pitchFamily="2" charset="-122"/>
            </a:endParaRPr>
          </a:p>
          <a:p>
            <a:r>
              <a:rPr lang="zh-CN" altLang="en-US" sz="1200" dirty="0">
                <a:solidFill>
                  <a:srgbClr val="000000"/>
                </a:solidFill>
                <a:latin typeface="宋体" panose="02010600030101010101" pitchFamily="2" charset="-122"/>
                <a:ea typeface="宋体" panose="02010600030101010101" pitchFamily="2" charset="-122"/>
              </a:rPr>
              <a:t>在最后，</a:t>
            </a:r>
            <a:r>
              <a:rPr lang="zh-CN" altLang="zh-CN" sz="1200" dirty="0">
                <a:solidFill>
                  <a:srgbClr val="000000"/>
                </a:solidFill>
                <a:latin typeface="宋体" panose="02010600030101010101" pitchFamily="2" charset="-122"/>
                <a:ea typeface="宋体" panose="02010600030101010101" pitchFamily="2" charset="-122"/>
              </a:rPr>
              <a:t>常用一个表格框起来</a:t>
            </a:r>
            <a:r>
              <a:rPr lang="zh-CN" altLang="en-US" sz="1200" dirty="0">
                <a:solidFill>
                  <a:srgbClr val="000000"/>
                </a:solidFill>
                <a:latin typeface="宋体" panose="02010600030101010101" pitchFamily="2" charset="-122"/>
                <a:ea typeface="宋体" panose="02010600030101010101" pitchFamily="2" charset="-122"/>
              </a:rPr>
              <a:t>，用伪代码的形式，来大体展示程序的流程</a:t>
            </a:r>
            <a:endParaRPr lang="en-US" altLang="zh-CN" sz="1200" dirty="0">
              <a:solidFill>
                <a:srgbClr val="000000"/>
              </a:solidFill>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E4268491-1078-41AB-B577-E8139A0617C4}" type="slidenum">
              <a:rPr lang="zh-CN" altLang="en-US" smtClean="0"/>
              <a:t>7</a:t>
            </a:fld>
            <a:endParaRPr lang="zh-CN" altLang="en-US"/>
          </a:p>
        </p:txBody>
      </p:sp>
    </p:spTree>
    <p:extLst>
      <p:ext uri="{BB962C8B-B14F-4D97-AF65-F5344CB8AC3E}">
        <p14:creationId xmlns:p14="http://schemas.microsoft.com/office/powerpoint/2010/main" val="2901055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实验部分</a:t>
            </a:r>
            <a:r>
              <a:rPr lang="zh-CN" altLang="en-US" sz="1200" kern="1200" dirty="0">
                <a:solidFill>
                  <a:schemeClr val="tx1"/>
                </a:solidFill>
                <a:effectLst/>
                <a:latin typeface="+mn-lt"/>
                <a:ea typeface="+mn-ea"/>
                <a:cs typeface="+mn-cs"/>
              </a:rPr>
              <a:t>，实验是用来检验我们所提方法效果的内容，是支撑我们理论最直接的部分。因此我们所做的实验，所使用的数据，都要介绍清楚，要有逻辑，一般可以分为四部分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部分：数据库介绍。尽可能详细，用的什么数据库，（出处有引用），什么含义，怎么得到的，多少数据多少类别等。</a:t>
            </a:r>
            <a:r>
              <a:rPr lang="zh-CN" altLang="en-US" sz="1200" kern="1200" dirty="0">
                <a:solidFill>
                  <a:schemeClr val="tx1"/>
                </a:solidFill>
                <a:effectLst/>
                <a:latin typeface="+mn-lt"/>
                <a:ea typeface="+mn-ea"/>
                <a:cs typeface="+mn-cs"/>
              </a:rPr>
              <a:t>最后要选择一些样本进行</a:t>
            </a:r>
            <a:r>
              <a:rPr lang="zh-CN" altLang="zh-CN" sz="1200" kern="1200" dirty="0">
                <a:solidFill>
                  <a:schemeClr val="tx1"/>
                </a:solidFill>
                <a:effectLst/>
                <a:latin typeface="+mn-lt"/>
                <a:ea typeface="+mn-ea"/>
                <a:cs typeface="+mn-cs"/>
              </a:rPr>
              <a:t>图片</a:t>
            </a:r>
            <a:r>
              <a:rPr lang="zh-CN" altLang="en-US" sz="1200" kern="1200" dirty="0">
                <a:solidFill>
                  <a:schemeClr val="tx1"/>
                </a:solidFill>
                <a:effectLst/>
                <a:latin typeface="+mn-lt"/>
                <a:ea typeface="+mn-ea"/>
                <a:cs typeface="+mn-cs"/>
              </a:rPr>
              <a:t>展示</a:t>
            </a:r>
            <a:br>
              <a:rPr lang="en-US" altLang="zh-CN" sz="1200" kern="1200" dirty="0">
                <a:solidFill>
                  <a:schemeClr val="tx1"/>
                </a:solidFill>
                <a:effectLst/>
                <a:latin typeface="+mn-lt"/>
                <a:ea typeface="+mn-ea"/>
                <a:cs typeface="+mn-cs"/>
              </a:rPr>
            </a:br>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部分：实验设置详细描述，最好能让别人根据描述复现实验。数据库如何使用，如何划分训练、测试数据，特征选取，参数设置等细节。</a:t>
            </a:r>
            <a:r>
              <a:rPr lang="zh-CN" altLang="en-US" sz="1200" kern="1200" dirty="0">
                <a:solidFill>
                  <a:schemeClr val="tx1"/>
                </a:solidFill>
                <a:effectLst/>
                <a:latin typeface="+mn-lt"/>
                <a:ea typeface="+mn-ea"/>
                <a:cs typeface="+mn-cs"/>
              </a:rPr>
              <a:t>在这里不需要对我们要做的实验比如我这里所涉及的</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均值聚类进行太详细的描述，因为这个方法并不是我们提出的，而是我们直接拿来用检验我们模型的效果的，具体的过程就可以让读者自己去查</a:t>
            </a:r>
            <a:br>
              <a:rPr lang="en-US" altLang="zh-CN" sz="1200" kern="1200" dirty="0">
                <a:solidFill>
                  <a:schemeClr val="tx1"/>
                </a:solidFill>
                <a:effectLst/>
                <a:latin typeface="+mn-lt"/>
                <a:ea typeface="+mn-ea"/>
                <a:cs typeface="+mn-cs"/>
              </a:rPr>
            </a:br>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部分：比较的算法，介绍下采用了什么评价标准，评价标准的含义，计算方法。</a:t>
            </a:r>
            <a:br>
              <a:rPr lang="en-US" altLang="zh-CN" sz="1200" kern="1200" dirty="0">
                <a:solidFill>
                  <a:schemeClr val="tx1"/>
                </a:solidFill>
                <a:effectLst/>
                <a:latin typeface="+mn-lt"/>
                <a:ea typeface="+mn-ea"/>
                <a:cs typeface="+mn-cs"/>
              </a:rPr>
            </a:br>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部分：</a:t>
            </a:r>
            <a:r>
              <a:rPr lang="en-US" altLang="zh-CN" sz="1200" kern="1200" dirty="0">
                <a:solidFill>
                  <a:schemeClr val="tx1"/>
                </a:solidFill>
                <a:effectLst/>
                <a:latin typeface="+mn-lt"/>
                <a:ea typeface="+mn-ea"/>
                <a:cs typeface="+mn-cs"/>
              </a:rPr>
              <a:t>Report</a:t>
            </a:r>
            <a:r>
              <a:rPr lang="zh-CN" altLang="zh-CN" sz="1200" kern="1200" dirty="0">
                <a:solidFill>
                  <a:schemeClr val="tx1"/>
                </a:solidFill>
                <a:effectLst/>
                <a:latin typeface="+mn-lt"/>
                <a:ea typeface="+mn-ea"/>
                <a:cs typeface="+mn-cs"/>
              </a:rPr>
              <a:t>实验结果。实验结果要有图有表，要做具体语言描述</a:t>
            </a:r>
            <a:r>
              <a:rPr lang="zh-CN" altLang="en-US" sz="1200" kern="1200" dirty="0">
                <a:solidFill>
                  <a:schemeClr val="tx1"/>
                </a:solidFill>
                <a:effectLst/>
                <a:latin typeface="+mn-lt"/>
                <a:ea typeface="+mn-ea"/>
                <a:cs typeface="+mn-cs"/>
              </a:rPr>
              <a:t>以及分析。</a:t>
            </a:r>
            <a:r>
              <a:rPr lang="zh-CN" altLang="zh-CN" sz="1200" kern="1200" dirty="0">
                <a:solidFill>
                  <a:schemeClr val="tx1"/>
                </a:solidFill>
                <a:effectLst/>
                <a:latin typeface="+mn-lt"/>
                <a:ea typeface="+mn-ea"/>
                <a:cs typeface="+mn-cs"/>
              </a:rPr>
              <a:t>结合图</a:t>
            </a:r>
            <a:r>
              <a:rPr lang="zh-CN" altLang="en-US" sz="1200" kern="1200" dirty="0">
                <a:solidFill>
                  <a:schemeClr val="tx1"/>
                </a:solidFill>
                <a:effectLst/>
                <a:latin typeface="+mn-lt"/>
                <a:ea typeface="+mn-ea"/>
                <a:cs typeface="+mn-cs"/>
              </a:rPr>
              <a:t>表</a:t>
            </a:r>
            <a:r>
              <a:rPr lang="zh-CN" altLang="zh-CN" sz="1200" kern="1200" dirty="0">
                <a:solidFill>
                  <a:schemeClr val="tx1"/>
                </a:solidFill>
                <a:effectLst/>
                <a:latin typeface="+mn-lt"/>
                <a:ea typeface="+mn-ea"/>
                <a:cs typeface="+mn-cs"/>
              </a:rPr>
              <a:t>说明我们的方法优于</a:t>
            </a:r>
            <a:r>
              <a:rPr lang="en-US" altLang="zh-CN" sz="1200" kern="1200" dirty="0">
                <a:solidFill>
                  <a:schemeClr val="tx1"/>
                </a:solidFill>
                <a:effectLst/>
                <a:latin typeface="+mn-lt"/>
                <a:ea typeface="+mn-ea"/>
                <a:cs typeface="+mn-cs"/>
              </a:rPr>
              <a:t>Baseline methods</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表格和</a:t>
            </a:r>
            <a:r>
              <a:rPr lang="zh-CN" altLang="zh-CN" sz="1200" kern="1200" dirty="0">
                <a:solidFill>
                  <a:schemeClr val="tx1"/>
                </a:solidFill>
                <a:effectLst/>
                <a:latin typeface="+mn-lt"/>
                <a:ea typeface="+mn-ea"/>
                <a:cs typeface="+mn-cs"/>
              </a:rPr>
              <a:t>图</a:t>
            </a:r>
            <a:r>
              <a:rPr lang="zh-CN" altLang="en-US" sz="1200" kern="1200" dirty="0">
                <a:solidFill>
                  <a:schemeClr val="tx1"/>
                </a:solidFill>
                <a:effectLst/>
                <a:latin typeface="+mn-lt"/>
                <a:ea typeface="+mn-ea"/>
                <a:cs typeface="+mn-cs"/>
              </a:rPr>
              <a:t>都要</a:t>
            </a:r>
            <a:r>
              <a:rPr lang="zh-CN" altLang="zh-CN" sz="1200" kern="1200" dirty="0">
                <a:solidFill>
                  <a:schemeClr val="tx1"/>
                </a:solidFill>
                <a:effectLst/>
                <a:latin typeface="+mn-lt"/>
                <a:ea typeface="+mn-ea"/>
                <a:cs typeface="+mn-cs"/>
              </a:rPr>
              <a:t>要有详细描述，</a:t>
            </a:r>
            <a:r>
              <a:rPr lang="zh-CN" altLang="en-US" sz="1200" kern="1200" dirty="0">
                <a:solidFill>
                  <a:schemeClr val="tx1"/>
                </a:solidFill>
                <a:effectLst/>
                <a:latin typeface="+mn-lt"/>
                <a:ea typeface="+mn-ea"/>
                <a:cs typeface="+mn-cs"/>
              </a:rPr>
              <a:t>表中每一栏的含义，数值代表的意思，我们自己的方法，可以加粗显示，显得更加明显；图中</a:t>
            </a:r>
            <a:r>
              <a:rPr lang="zh-CN" altLang="zh-CN" sz="1200" kern="1200" dirty="0">
                <a:solidFill>
                  <a:schemeClr val="tx1"/>
                </a:solidFill>
                <a:effectLst/>
                <a:latin typeface="+mn-lt"/>
                <a:ea typeface="+mn-ea"/>
                <a:cs typeface="+mn-cs"/>
              </a:rPr>
              <a:t>横轴、纵轴含义，每条曲线含义</a:t>
            </a:r>
            <a:r>
              <a:rPr lang="zh-CN" altLang="en-US" sz="1200" kern="1200" dirty="0">
                <a:solidFill>
                  <a:schemeClr val="tx1"/>
                </a:solidFill>
                <a:effectLst/>
                <a:latin typeface="+mn-lt"/>
                <a:ea typeface="+mn-ea"/>
                <a:cs typeface="+mn-cs"/>
              </a:rPr>
              <a:t>，或者柱形图含义</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在绘图的时候也要使我们模型更加突出，比如可以让我们模型所代表的曲线或柱形加深颜色显示，其他方法用较浅的或者斜线、点等其他的形状进行绘制显示</a:t>
            </a:r>
            <a:endParaRPr lang="zh-CN" altLang="en-US" dirty="0"/>
          </a:p>
        </p:txBody>
      </p:sp>
      <p:sp>
        <p:nvSpPr>
          <p:cNvPr id="4" name="灯片编号占位符 3"/>
          <p:cNvSpPr>
            <a:spLocks noGrp="1"/>
          </p:cNvSpPr>
          <p:nvPr>
            <p:ph type="sldNum" sz="quarter" idx="5"/>
          </p:nvPr>
        </p:nvSpPr>
        <p:spPr/>
        <p:txBody>
          <a:bodyPr/>
          <a:lstStyle/>
          <a:p>
            <a:fld id="{E4268491-1078-41AB-B577-E8139A0617C4}" type="slidenum">
              <a:rPr lang="zh-CN" altLang="en-US" smtClean="0"/>
              <a:t>8</a:t>
            </a:fld>
            <a:endParaRPr lang="zh-CN" altLang="en-US"/>
          </a:p>
        </p:txBody>
      </p:sp>
    </p:spTree>
    <p:extLst>
      <p:ext uri="{BB962C8B-B14F-4D97-AF65-F5344CB8AC3E}">
        <p14:creationId xmlns:p14="http://schemas.microsoft.com/office/powerpoint/2010/main" val="2465921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conclusion</a:t>
            </a:r>
            <a:r>
              <a:rPr lang="zh-CN" altLang="en-US" sz="1200" b="0" i="0" kern="1200" dirty="0">
                <a:solidFill>
                  <a:schemeClr val="tx1"/>
                </a:solidFill>
                <a:effectLst/>
                <a:latin typeface="+mn-lt"/>
                <a:ea typeface="+mn-ea"/>
                <a:cs typeface="+mn-cs"/>
              </a:rPr>
              <a:t>是对结果的升华，而不是结果简单的罗列，不是研究结果的简单重复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而是对研究结果更深入一步的认识。审稿人从结论应该看到的是本文研究的重大发现或理论方法的创新。</a:t>
            </a:r>
            <a:endParaRPr lang="en-US" altLang="zh-CN" dirty="0">
              <a:solidFill>
                <a:srgbClr val="000000"/>
              </a:solidFill>
              <a:latin typeface="Times New Roman" panose="02020603050405020304" pitchFamily="18" charset="0"/>
              <a:ea typeface="宋体" panose="02010600030101010101" pitchFamily="2" charset="-122"/>
              <a:cs typeface="宋体" panose="02010600030101010101" pitchFamily="2" charset="-122"/>
            </a:endParaRPr>
          </a:p>
          <a:p>
            <a:r>
              <a:rPr lang="zh-CN" altLang="en-US" sz="1200" dirty="0">
                <a:solidFill>
                  <a:srgbClr val="000000"/>
                </a:solidFill>
                <a:latin typeface="宋体" panose="02010600030101010101" pitchFamily="2" charset="-122"/>
                <a:ea typeface="宋体" panose="02010600030101010101" pitchFamily="2" charset="-122"/>
              </a:rPr>
              <a:t>作为最后的总结，内容应该十分严谨</a:t>
            </a:r>
            <a:r>
              <a:rPr lang="en-US" altLang="zh-CN" sz="1200" dirty="0">
                <a:solidFill>
                  <a:srgbClr val="000000"/>
                </a:solidFill>
                <a:latin typeface="宋体" panose="02010600030101010101" pitchFamily="2" charset="-122"/>
                <a:ea typeface="宋体" panose="02010600030101010101" pitchFamily="2" charset="-122"/>
              </a:rPr>
              <a:t>,</a:t>
            </a:r>
            <a:r>
              <a:rPr lang="zh-CN" altLang="en-US" sz="1200" dirty="0">
                <a:solidFill>
                  <a:srgbClr val="000000"/>
                </a:solidFill>
                <a:latin typeface="宋体" panose="02010600030101010101" pitchFamily="2" charset="-122"/>
                <a:ea typeface="宋体" panose="02010600030101010101" pitchFamily="2" charset="-122"/>
              </a:rPr>
              <a:t>其语句要像法律条文那样</a:t>
            </a:r>
            <a:r>
              <a:rPr lang="en-US" altLang="zh-CN" sz="1200" dirty="0">
                <a:solidFill>
                  <a:srgbClr val="000000"/>
                </a:solidFill>
                <a:latin typeface="宋体" panose="02010600030101010101" pitchFamily="2" charset="-122"/>
                <a:ea typeface="宋体" panose="02010600030101010101" pitchFamily="2" charset="-122"/>
              </a:rPr>
              <a:t>,</a:t>
            </a:r>
            <a:r>
              <a:rPr lang="zh-CN" altLang="en-US" sz="1200" dirty="0">
                <a:solidFill>
                  <a:srgbClr val="000000"/>
                </a:solidFill>
                <a:latin typeface="宋体" panose="02010600030101010101" pitchFamily="2" charset="-122"/>
                <a:ea typeface="宋体" panose="02010600030101010101" pitchFamily="2" charset="-122"/>
              </a:rPr>
              <a:t>严谨而可靠</a:t>
            </a:r>
            <a:r>
              <a:rPr lang="en-US" altLang="zh-CN" sz="1200" dirty="0">
                <a:solidFill>
                  <a:srgbClr val="000000"/>
                </a:solidFill>
                <a:latin typeface="宋体" panose="02010600030101010101" pitchFamily="2" charset="-122"/>
                <a:ea typeface="宋体" panose="02010600030101010101" pitchFamily="2" charset="-122"/>
              </a:rPr>
              <a:t>,</a:t>
            </a:r>
            <a:r>
              <a:rPr lang="zh-CN" altLang="en-US" sz="1200" dirty="0">
                <a:solidFill>
                  <a:srgbClr val="000000"/>
                </a:solidFill>
                <a:latin typeface="宋体" panose="02010600030101010101" pitchFamily="2" charset="-122"/>
                <a:ea typeface="宋体" panose="02010600030101010101" pitchFamily="2" charset="-122"/>
              </a:rPr>
              <a:t>不能有第二种解释。不要用“大概”、“可能”一类的模糊性词语。解决了什么问题</a:t>
            </a:r>
            <a:r>
              <a:rPr lang="en-US" altLang="zh-CN" sz="1200" dirty="0">
                <a:solidFill>
                  <a:srgbClr val="000000"/>
                </a:solidFill>
                <a:latin typeface="宋体" panose="02010600030101010101" pitchFamily="2" charset="-122"/>
                <a:ea typeface="宋体" panose="02010600030101010101" pitchFamily="2" charset="-122"/>
              </a:rPr>
              <a:t>,</a:t>
            </a:r>
            <a:r>
              <a:rPr lang="zh-CN" altLang="en-US" sz="1200" dirty="0">
                <a:solidFill>
                  <a:srgbClr val="000000"/>
                </a:solidFill>
                <a:latin typeface="宋体" panose="02010600030101010101" pitchFamily="2" charset="-122"/>
                <a:ea typeface="宋体" panose="02010600030101010101" pitchFamily="2" charset="-122"/>
              </a:rPr>
              <a:t>得出了什么规律</a:t>
            </a:r>
            <a:r>
              <a:rPr lang="en-US" altLang="zh-CN" sz="1200" dirty="0">
                <a:solidFill>
                  <a:srgbClr val="000000"/>
                </a:solidFill>
                <a:latin typeface="宋体" panose="02010600030101010101" pitchFamily="2" charset="-122"/>
                <a:ea typeface="宋体" panose="02010600030101010101" pitchFamily="2" charset="-122"/>
              </a:rPr>
              <a:t>,</a:t>
            </a:r>
            <a:r>
              <a:rPr lang="zh-CN" altLang="en-US" sz="1200" dirty="0">
                <a:solidFill>
                  <a:srgbClr val="000000"/>
                </a:solidFill>
                <a:latin typeface="宋体" panose="02010600030101010101" pitchFamily="2" charset="-122"/>
                <a:ea typeface="宋体" panose="02010600030101010101" pitchFamily="2" charset="-122"/>
              </a:rPr>
              <a:t>存在着什么问题</a:t>
            </a:r>
            <a:r>
              <a:rPr lang="en-US" altLang="zh-CN" sz="1200" dirty="0">
                <a:solidFill>
                  <a:srgbClr val="000000"/>
                </a:solidFill>
                <a:latin typeface="宋体" panose="02010600030101010101" pitchFamily="2" charset="-122"/>
                <a:ea typeface="宋体" panose="02010600030101010101" pitchFamily="2" charset="-122"/>
              </a:rPr>
              <a:t>,</a:t>
            </a:r>
            <a:r>
              <a:rPr lang="zh-CN" altLang="en-US" sz="1200" dirty="0">
                <a:solidFill>
                  <a:srgbClr val="000000"/>
                </a:solidFill>
                <a:latin typeface="宋体" panose="02010600030101010101" pitchFamily="2" charset="-122"/>
                <a:ea typeface="宋体" panose="02010600030101010101" pitchFamily="2" charset="-122"/>
              </a:rPr>
              <a:t>应该十分明确的地作出回。</a:t>
            </a:r>
            <a:endParaRPr lang="en-US" altLang="zh-CN" sz="1200" dirty="0">
              <a:solidFill>
                <a:srgbClr val="000000"/>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宋体" panose="02010600030101010101" pitchFamily="2" charset="-122"/>
                <a:ea typeface="宋体" panose="02010600030101010101" pitchFamily="2" charset="-122"/>
              </a:rPr>
              <a:t>不要在结论中反复讨论细节</a:t>
            </a:r>
            <a:r>
              <a:rPr lang="en-US" altLang="zh-CN" sz="1200" dirty="0">
                <a:solidFill>
                  <a:srgbClr val="000000"/>
                </a:solidFill>
                <a:latin typeface="宋体" panose="02010600030101010101" pitchFamily="2" charset="-122"/>
                <a:ea typeface="宋体" panose="02010600030101010101" pitchFamily="2" charset="-122"/>
              </a:rPr>
              <a:t>,</a:t>
            </a:r>
            <a:r>
              <a:rPr lang="zh-CN" altLang="en-US" sz="1200" dirty="0">
                <a:solidFill>
                  <a:srgbClr val="000000"/>
                </a:solidFill>
                <a:latin typeface="宋体" panose="02010600030101010101" pitchFamily="2" charset="-122"/>
                <a:ea typeface="宋体" panose="02010600030101010101" pitchFamily="2" charset="-122"/>
              </a:rPr>
              <a:t>不要评论有争议的问题；</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最后可以本研究的遗留问题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说一下对进一步深入研究本课题的建议，未来的展望等。</a:t>
            </a:r>
            <a:endParaRPr lang="en-US" altLang="zh-CN" sz="1200" b="0" i="0" kern="1200" dirty="0">
              <a:solidFill>
                <a:schemeClr val="tx1"/>
              </a:solidFill>
              <a:effectLst/>
              <a:latin typeface="+mn-lt"/>
              <a:ea typeface="+mn-ea"/>
              <a:cs typeface="+mn-cs"/>
            </a:endParaRPr>
          </a:p>
          <a:p>
            <a:endParaRPr lang="en-US" altLang="zh-CN" sz="1200" dirty="0">
              <a:solidFill>
                <a:srgbClr val="000000"/>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E4268491-1078-41AB-B577-E8139A0617C4}" type="slidenum">
              <a:rPr lang="zh-CN" altLang="en-US" smtClean="0"/>
              <a:t>9</a:t>
            </a:fld>
            <a:endParaRPr lang="zh-CN" altLang="en-US"/>
          </a:p>
        </p:txBody>
      </p:sp>
    </p:spTree>
    <p:extLst>
      <p:ext uri="{BB962C8B-B14F-4D97-AF65-F5344CB8AC3E}">
        <p14:creationId xmlns:p14="http://schemas.microsoft.com/office/powerpoint/2010/main" val="18858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5BB5C-21AC-4B61-B948-6759E6825E9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F27EEA-9DC4-4340-BE74-664593B401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36723D0-E3A1-4CC9-8FDF-3E8CC76CC98E}"/>
              </a:ext>
            </a:extLst>
          </p:cNvPr>
          <p:cNvSpPr>
            <a:spLocks noGrp="1"/>
          </p:cNvSpPr>
          <p:nvPr>
            <p:ph type="dt" sz="half" idx="10"/>
          </p:nvPr>
        </p:nvSpPr>
        <p:spPr/>
        <p:txBody>
          <a:bodyPr/>
          <a:lstStyle/>
          <a:p>
            <a:fld id="{9BF15FAD-FC21-49AF-B3F4-BF19979DAEE2}" type="datetimeFigureOut">
              <a:rPr lang="zh-CN" altLang="en-US" smtClean="0"/>
              <a:t>2019/3/27</a:t>
            </a:fld>
            <a:endParaRPr lang="zh-CN" altLang="en-US"/>
          </a:p>
        </p:txBody>
      </p:sp>
      <p:sp>
        <p:nvSpPr>
          <p:cNvPr id="5" name="页脚占位符 4">
            <a:extLst>
              <a:ext uri="{FF2B5EF4-FFF2-40B4-BE49-F238E27FC236}">
                <a16:creationId xmlns:a16="http://schemas.microsoft.com/office/drawing/2014/main" id="{1063E5FA-A895-4B01-8AE9-D525C04A1E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81FBFA-21F8-4AAA-BCC7-9BC2FBED3111}"/>
              </a:ext>
            </a:extLst>
          </p:cNvPr>
          <p:cNvSpPr>
            <a:spLocks noGrp="1"/>
          </p:cNvSpPr>
          <p:nvPr>
            <p:ph type="sldNum" sz="quarter" idx="12"/>
          </p:nvPr>
        </p:nvSpPr>
        <p:spPr/>
        <p:txBody>
          <a:bodyPr/>
          <a:lstStyle/>
          <a:p>
            <a:fld id="{5FA1834B-B19E-49CC-AF34-7E2CEDDB2CC3}" type="slidenum">
              <a:rPr lang="zh-CN" altLang="en-US" smtClean="0"/>
              <a:t>‹#›</a:t>
            </a:fld>
            <a:endParaRPr lang="zh-CN" altLang="en-US"/>
          </a:p>
        </p:txBody>
      </p:sp>
    </p:spTree>
    <p:extLst>
      <p:ext uri="{BB962C8B-B14F-4D97-AF65-F5344CB8AC3E}">
        <p14:creationId xmlns:p14="http://schemas.microsoft.com/office/powerpoint/2010/main" val="403674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C850F-64AA-44A3-A2CA-B66C9C0FF75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2DACD1-676C-4467-8FF4-247318A93C8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A8AC0F-133A-4434-A125-FBB2F976A1D5}"/>
              </a:ext>
            </a:extLst>
          </p:cNvPr>
          <p:cNvSpPr>
            <a:spLocks noGrp="1"/>
          </p:cNvSpPr>
          <p:nvPr>
            <p:ph type="dt" sz="half" idx="10"/>
          </p:nvPr>
        </p:nvSpPr>
        <p:spPr/>
        <p:txBody>
          <a:bodyPr/>
          <a:lstStyle/>
          <a:p>
            <a:fld id="{9BF15FAD-FC21-49AF-B3F4-BF19979DAEE2}" type="datetimeFigureOut">
              <a:rPr lang="zh-CN" altLang="en-US" smtClean="0"/>
              <a:t>2019/3/27</a:t>
            </a:fld>
            <a:endParaRPr lang="zh-CN" altLang="en-US"/>
          </a:p>
        </p:txBody>
      </p:sp>
      <p:sp>
        <p:nvSpPr>
          <p:cNvPr id="5" name="页脚占位符 4">
            <a:extLst>
              <a:ext uri="{FF2B5EF4-FFF2-40B4-BE49-F238E27FC236}">
                <a16:creationId xmlns:a16="http://schemas.microsoft.com/office/drawing/2014/main" id="{9D37DE43-3EDE-46EC-9309-B109531EC3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9CAB80-B4E3-412E-8E08-531AD926CF92}"/>
              </a:ext>
            </a:extLst>
          </p:cNvPr>
          <p:cNvSpPr>
            <a:spLocks noGrp="1"/>
          </p:cNvSpPr>
          <p:nvPr>
            <p:ph type="sldNum" sz="quarter" idx="12"/>
          </p:nvPr>
        </p:nvSpPr>
        <p:spPr/>
        <p:txBody>
          <a:bodyPr/>
          <a:lstStyle/>
          <a:p>
            <a:fld id="{5FA1834B-B19E-49CC-AF34-7E2CEDDB2CC3}" type="slidenum">
              <a:rPr lang="zh-CN" altLang="en-US" smtClean="0"/>
              <a:t>‹#›</a:t>
            </a:fld>
            <a:endParaRPr lang="zh-CN" altLang="en-US"/>
          </a:p>
        </p:txBody>
      </p:sp>
    </p:spTree>
    <p:extLst>
      <p:ext uri="{BB962C8B-B14F-4D97-AF65-F5344CB8AC3E}">
        <p14:creationId xmlns:p14="http://schemas.microsoft.com/office/powerpoint/2010/main" val="3142224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6C7E60-CF19-47E5-A649-39A820421E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D929F5-348D-42E3-B1F0-E0C0D540193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E0F821-9FEB-42D9-8727-8D07F6FA9DC3}"/>
              </a:ext>
            </a:extLst>
          </p:cNvPr>
          <p:cNvSpPr>
            <a:spLocks noGrp="1"/>
          </p:cNvSpPr>
          <p:nvPr>
            <p:ph type="dt" sz="half" idx="10"/>
          </p:nvPr>
        </p:nvSpPr>
        <p:spPr/>
        <p:txBody>
          <a:bodyPr/>
          <a:lstStyle/>
          <a:p>
            <a:fld id="{9BF15FAD-FC21-49AF-B3F4-BF19979DAEE2}" type="datetimeFigureOut">
              <a:rPr lang="zh-CN" altLang="en-US" smtClean="0"/>
              <a:t>2019/3/27</a:t>
            </a:fld>
            <a:endParaRPr lang="zh-CN" altLang="en-US"/>
          </a:p>
        </p:txBody>
      </p:sp>
      <p:sp>
        <p:nvSpPr>
          <p:cNvPr id="5" name="页脚占位符 4">
            <a:extLst>
              <a:ext uri="{FF2B5EF4-FFF2-40B4-BE49-F238E27FC236}">
                <a16:creationId xmlns:a16="http://schemas.microsoft.com/office/drawing/2014/main" id="{6917945D-E4B8-42AC-9A91-E3C5E100CC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70AF04-674B-4B40-9F73-9266ED312B19}"/>
              </a:ext>
            </a:extLst>
          </p:cNvPr>
          <p:cNvSpPr>
            <a:spLocks noGrp="1"/>
          </p:cNvSpPr>
          <p:nvPr>
            <p:ph type="sldNum" sz="quarter" idx="12"/>
          </p:nvPr>
        </p:nvSpPr>
        <p:spPr/>
        <p:txBody>
          <a:bodyPr/>
          <a:lstStyle/>
          <a:p>
            <a:fld id="{5FA1834B-B19E-49CC-AF34-7E2CEDDB2CC3}" type="slidenum">
              <a:rPr lang="zh-CN" altLang="en-US" smtClean="0"/>
              <a:t>‹#›</a:t>
            </a:fld>
            <a:endParaRPr lang="zh-CN" altLang="en-US"/>
          </a:p>
        </p:txBody>
      </p:sp>
    </p:spTree>
    <p:extLst>
      <p:ext uri="{BB962C8B-B14F-4D97-AF65-F5344CB8AC3E}">
        <p14:creationId xmlns:p14="http://schemas.microsoft.com/office/powerpoint/2010/main" val="334349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8C2A1-C41C-4D38-8194-C961851ACC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882492-63A3-4CB6-A004-BFFCBDD2496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69B689-D5F2-426F-B3EF-40EC1DB32A24}"/>
              </a:ext>
            </a:extLst>
          </p:cNvPr>
          <p:cNvSpPr>
            <a:spLocks noGrp="1"/>
          </p:cNvSpPr>
          <p:nvPr>
            <p:ph type="dt" sz="half" idx="10"/>
          </p:nvPr>
        </p:nvSpPr>
        <p:spPr/>
        <p:txBody>
          <a:bodyPr/>
          <a:lstStyle/>
          <a:p>
            <a:fld id="{9BF15FAD-FC21-49AF-B3F4-BF19979DAEE2}" type="datetimeFigureOut">
              <a:rPr lang="zh-CN" altLang="en-US" smtClean="0"/>
              <a:t>2019/3/27</a:t>
            </a:fld>
            <a:endParaRPr lang="zh-CN" altLang="en-US"/>
          </a:p>
        </p:txBody>
      </p:sp>
      <p:sp>
        <p:nvSpPr>
          <p:cNvPr id="5" name="页脚占位符 4">
            <a:extLst>
              <a:ext uri="{FF2B5EF4-FFF2-40B4-BE49-F238E27FC236}">
                <a16:creationId xmlns:a16="http://schemas.microsoft.com/office/drawing/2014/main" id="{27672901-7127-429C-841E-B5585CA6A5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BB254D-7C9C-480E-8ACB-9C0C42FD5A54}"/>
              </a:ext>
            </a:extLst>
          </p:cNvPr>
          <p:cNvSpPr>
            <a:spLocks noGrp="1"/>
          </p:cNvSpPr>
          <p:nvPr>
            <p:ph type="sldNum" sz="quarter" idx="12"/>
          </p:nvPr>
        </p:nvSpPr>
        <p:spPr/>
        <p:txBody>
          <a:bodyPr/>
          <a:lstStyle/>
          <a:p>
            <a:fld id="{5FA1834B-B19E-49CC-AF34-7E2CEDDB2CC3}" type="slidenum">
              <a:rPr lang="zh-CN" altLang="en-US" smtClean="0"/>
              <a:t>‹#›</a:t>
            </a:fld>
            <a:endParaRPr lang="zh-CN" altLang="en-US"/>
          </a:p>
        </p:txBody>
      </p:sp>
    </p:spTree>
    <p:extLst>
      <p:ext uri="{BB962C8B-B14F-4D97-AF65-F5344CB8AC3E}">
        <p14:creationId xmlns:p14="http://schemas.microsoft.com/office/powerpoint/2010/main" val="1959873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2F51F-C7EC-4EBB-ABA8-A1472E2F411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161455-3CA7-42EC-8BD6-E74FD2A719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1D0947-5013-4A24-A648-349C3825F207}"/>
              </a:ext>
            </a:extLst>
          </p:cNvPr>
          <p:cNvSpPr>
            <a:spLocks noGrp="1"/>
          </p:cNvSpPr>
          <p:nvPr>
            <p:ph type="dt" sz="half" idx="10"/>
          </p:nvPr>
        </p:nvSpPr>
        <p:spPr/>
        <p:txBody>
          <a:bodyPr/>
          <a:lstStyle/>
          <a:p>
            <a:fld id="{9BF15FAD-FC21-49AF-B3F4-BF19979DAEE2}" type="datetimeFigureOut">
              <a:rPr lang="zh-CN" altLang="en-US" smtClean="0"/>
              <a:t>2019/3/27</a:t>
            </a:fld>
            <a:endParaRPr lang="zh-CN" altLang="en-US"/>
          </a:p>
        </p:txBody>
      </p:sp>
      <p:sp>
        <p:nvSpPr>
          <p:cNvPr id="5" name="页脚占位符 4">
            <a:extLst>
              <a:ext uri="{FF2B5EF4-FFF2-40B4-BE49-F238E27FC236}">
                <a16:creationId xmlns:a16="http://schemas.microsoft.com/office/drawing/2014/main" id="{482AD470-787E-4D8D-B5E4-1850D62F6D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538E13-7FBF-48A5-A92E-D0AC5B595D78}"/>
              </a:ext>
            </a:extLst>
          </p:cNvPr>
          <p:cNvSpPr>
            <a:spLocks noGrp="1"/>
          </p:cNvSpPr>
          <p:nvPr>
            <p:ph type="sldNum" sz="quarter" idx="12"/>
          </p:nvPr>
        </p:nvSpPr>
        <p:spPr/>
        <p:txBody>
          <a:bodyPr/>
          <a:lstStyle/>
          <a:p>
            <a:fld id="{5FA1834B-B19E-49CC-AF34-7E2CEDDB2CC3}" type="slidenum">
              <a:rPr lang="zh-CN" altLang="en-US" smtClean="0"/>
              <a:t>‹#›</a:t>
            </a:fld>
            <a:endParaRPr lang="zh-CN" altLang="en-US"/>
          </a:p>
        </p:txBody>
      </p:sp>
    </p:spTree>
    <p:extLst>
      <p:ext uri="{BB962C8B-B14F-4D97-AF65-F5344CB8AC3E}">
        <p14:creationId xmlns:p14="http://schemas.microsoft.com/office/powerpoint/2010/main" val="415596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CD57A-4942-45E0-8CEE-57B8019E4C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2C2FEE-A051-442D-8BD9-739429A4A61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A8E221A-6FA2-4DE5-9109-509ED46E2FF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343CC22-76C5-4D41-AC05-EADA53AC8D77}"/>
              </a:ext>
            </a:extLst>
          </p:cNvPr>
          <p:cNvSpPr>
            <a:spLocks noGrp="1"/>
          </p:cNvSpPr>
          <p:nvPr>
            <p:ph type="dt" sz="half" idx="10"/>
          </p:nvPr>
        </p:nvSpPr>
        <p:spPr/>
        <p:txBody>
          <a:bodyPr/>
          <a:lstStyle/>
          <a:p>
            <a:fld id="{9BF15FAD-FC21-49AF-B3F4-BF19979DAEE2}" type="datetimeFigureOut">
              <a:rPr lang="zh-CN" altLang="en-US" smtClean="0"/>
              <a:t>2019/3/27</a:t>
            </a:fld>
            <a:endParaRPr lang="zh-CN" altLang="en-US"/>
          </a:p>
        </p:txBody>
      </p:sp>
      <p:sp>
        <p:nvSpPr>
          <p:cNvPr id="6" name="页脚占位符 5">
            <a:extLst>
              <a:ext uri="{FF2B5EF4-FFF2-40B4-BE49-F238E27FC236}">
                <a16:creationId xmlns:a16="http://schemas.microsoft.com/office/drawing/2014/main" id="{55CB8B89-2334-4AF4-BF89-CD947CBB06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D251AE-6146-4F56-9FC6-67BB2DAF8944}"/>
              </a:ext>
            </a:extLst>
          </p:cNvPr>
          <p:cNvSpPr>
            <a:spLocks noGrp="1"/>
          </p:cNvSpPr>
          <p:nvPr>
            <p:ph type="sldNum" sz="quarter" idx="12"/>
          </p:nvPr>
        </p:nvSpPr>
        <p:spPr/>
        <p:txBody>
          <a:bodyPr/>
          <a:lstStyle/>
          <a:p>
            <a:fld id="{5FA1834B-B19E-49CC-AF34-7E2CEDDB2CC3}" type="slidenum">
              <a:rPr lang="zh-CN" altLang="en-US" smtClean="0"/>
              <a:t>‹#›</a:t>
            </a:fld>
            <a:endParaRPr lang="zh-CN" altLang="en-US"/>
          </a:p>
        </p:txBody>
      </p:sp>
    </p:spTree>
    <p:extLst>
      <p:ext uri="{BB962C8B-B14F-4D97-AF65-F5344CB8AC3E}">
        <p14:creationId xmlns:p14="http://schemas.microsoft.com/office/powerpoint/2010/main" val="35170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A9EAE-FD77-4B4F-A50C-D6A36C4D30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1BA1C9-0471-4863-8BC1-560FCF7E46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E7FD313-0839-4584-9F5C-A5A7A469388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45DAF5-5615-4ADC-B6DF-EA76E7785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21FD2A-B062-4C02-99DB-6BC07CFB6EC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D52000-D5FB-4563-873C-762C1E762005}"/>
              </a:ext>
            </a:extLst>
          </p:cNvPr>
          <p:cNvSpPr>
            <a:spLocks noGrp="1"/>
          </p:cNvSpPr>
          <p:nvPr>
            <p:ph type="dt" sz="half" idx="10"/>
          </p:nvPr>
        </p:nvSpPr>
        <p:spPr/>
        <p:txBody>
          <a:bodyPr/>
          <a:lstStyle/>
          <a:p>
            <a:fld id="{9BF15FAD-FC21-49AF-B3F4-BF19979DAEE2}" type="datetimeFigureOut">
              <a:rPr lang="zh-CN" altLang="en-US" smtClean="0"/>
              <a:t>2019/3/27</a:t>
            </a:fld>
            <a:endParaRPr lang="zh-CN" altLang="en-US"/>
          </a:p>
        </p:txBody>
      </p:sp>
      <p:sp>
        <p:nvSpPr>
          <p:cNvPr id="8" name="页脚占位符 7">
            <a:extLst>
              <a:ext uri="{FF2B5EF4-FFF2-40B4-BE49-F238E27FC236}">
                <a16:creationId xmlns:a16="http://schemas.microsoft.com/office/drawing/2014/main" id="{78064769-AC2A-458B-B061-AAFEAE6388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AC052AA-1D95-4C7E-B2A5-AB658555DCE1}"/>
              </a:ext>
            </a:extLst>
          </p:cNvPr>
          <p:cNvSpPr>
            <a:spLocks noGrp="1"/>
          </p:cNvSpPr>
          <p:nvPr>
            <p:ph type="sldNum" sz="quarter" idx="12"/>
          </p:nvPr>
        </p:nvSpPr>
        <p:spPr/>
        <p:txBody>
          <a:bodyPr/>
          <a:lstStyle/>
          <a:p>
            <a:fld id="{5FA1834B-B19E-49CC-AF34-7E2CEDDB2CC3}" type="slidenum">
              <a:rPr lang="zh-CN" altLang="en-US" smtClean="0"/>
              <a:t>‹#›</a:t>
            </a:fld>
            <a:endParaRPr lang="zh-CN" altLang="en-US"/>
          </a:p>
        </p:txBody>
      </p:sp>
    </p:spTree>
    <p:extLst>
      <p:ext uri="{BB962C8B-B14F-4D97-AF65-F5344CB8AC3E}">
        <p14:creationId xmlns:p14="http://schemas.microsoft.com/office/powerpoint/2010/main" val="2348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F4B85-27D4-4292-88DB-33880CF676A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7CEBD3F-FFEE-4070-AA4E-432F07E69046}"/>
              </a:ext>
            </a:extLst>
          </p:cNvPr>
          <p:cNvSpPr>
            <a:spLocks noGrp="1"/>
          </p:cNvSpPr>
          <p:nvPr>
            <p:ph type="dt" sz="half" idx="10"/>
          </p:nvPr>
        </p:nvSpPr>
        <p:spPr/>
        <p:txBody>
          <a:bodyPr/>
          <a:lstStyle/>
          <a:p>
            <a:fld id="{9BF15FAD-FC21-49AF-B3F4-BF19979DAEE2}" type="datetimeFigureOut">
              <a:rPr lang="zh-CN" altLang="en-US" smtClean="0"/>
              <a:t>2019/3/27</a:t>
            </a:fld>
            <a:endParaRPr lang="zh-CN" altLang="en-US"/>
          </a:p>
        </p:txBody>
      </p:sp>
      <p:sp>
        <p:nvSpPr>
          <p:cNvPr id="4" name="页脚占位符 3">
            <a:extLst>
              <a:ext uri="{FF2B5EF4-FFF2-40B4-BE49-F238E27FC236}">
                <a16:creationId xmlns:a16="http://schemas.microsoft.com/office/drawing/2014/main" id="{96EC835A-0909-4816-B549-A6EAF7D95EC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5E69430-544B-4C95-BFF0-A34D02E0F635}"/>
              </a:ext>
            </a:extLst>
          </p:cNvPr>
          <p:cNvSpPr>
            <a:spLocks noGrp="1"/>
          </p:cNvSpPr>
          <p:nvPr>
            <p:ph type="sldNum" sz="quarter" idx="12"/>
          </p:nvPr>
        </p:nvSpPr>
        <p:spPr/>
        <p:txBody>
          <a:bodyPr/>
          <a:lstStyle/>
          <a:p>
            <a:fld id="{5FA1834B-B19E-49CC-AF34-7E2CEDDB2CC3}" type="slidenum">
              <a:rPr lang="zh-CN" altLang="en-US" smtClean="0"/>
              <a:t>‹#›</a:t>
            </a:fld>
            <a:endParaRPr lang="zh-CN" altLang="en-US"/>
          </a:p>
        </p:txBody>
      </p:sp>
    </p:spTree>
    <p:extLst>
      <p:ext uri="{BB962C8B-B14F-4D97-AF65-F5344CB8AC3E}">
        <p14:creationId xmlns:p14="http://schemas.microsoft.com/office/powerpoint/2010/main" val="72929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6E1173C-A946-4A66-8028-ADE370BB9587}"/>
              </a:ext>
            </a:extLst>
          </p:cNvPr>
          <p:cNvSpPr>
            <a:spLocks noGrp="1"/>
          </p:cNvSpPr>
          <p:nvPr>
            <p:ph type="dt" sz="half" idx="10"/>
          </p:nvPr>
        </p:nvSpPr>
        <p:spPr/>
        <p:txBody>
          <a:bodyPr/>
          <a:lstStyle/>
          <a:p>
            <a:fld id="{9BF15FAD-FC21-49AF-B3F4-BF19979DAEE2}" type="datetimeFigureOut">
              <a:rPr lang="zh-CN" altLang="en-US" smtClean="0"/>
              <a:t>2019/3/27</a:t>
            </a:fld>
            <a:endParaRPr lang="zh-CN" altLang="en-US"/>
          </a:p>
        </p:txBody>
      </p:sp>
      <p:sp>
        <p:nvSpPr>
          <p:cNvPr id="3" name="页脚占位符 2">
            <a:extLst>
              <a:ext uri="{FF2B5EF4-FFF2-40B4-BE49-F238E27FC236}">
                <a16:creationId xmlns:a16="http://schemas.microsoft.com/office/drawing/2014/main" id="{75311CC4-FE20-455F-A68A-927C045764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C0F750D-4481-4179-93BF-AB49057E6AF8}"/>
              </a:ext>
            </a:extLst>
          </p:cNvPr>
          <p:cNvSpPr>
            <a:spLocks noGrp="1"/>
          </p:cNvSpPr>
          <p:nvPr>
            <p:ph type="sldNum" sz="quarter" idx="12"/>
          </p:nvPr>
        </p:nvSpPr>
        <p:spPr/>
        <p:txBody>
          <a:bodyPr/>
          <a:lstStyle/>
          <a:p>
            <a:fld id="{5FA1834B-B19E-49CC-AF34-7E2CEDDB2CC3}" type="slidenum">
              <a:rPr lang="zh-CN" altLang="en-US" smtClean="0"/>
              <a:t>‹#›</a:t>
            </a:fld>
            <a:endParaRPr lang="zh-CN" altLang="en-US"/>
          </a:p>
        </p:txBody>
      </p:sp>
    </p:spTree>
    <p:extLst>
      <p:ext uri="{BB962C8B-B14F-4D97-AF65-F5344CB8AC3E}">
        <p14:creationId xmlns:p14="http://schemas.microsoft.com/office/powerpoint/2010/main" val="222323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7C5BF-9034-463B-93A5-4A6E154AF3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E8040D-D46E-4CC0-A604-E764801B8E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C4556F-D2B7-49CA-B4F7-57E9B9AC3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9CD4C9-769F-42BE-AE13-F51E0B97ACAD}"/>
              </a:ext>
            </a:extLst>
          </p:cNvPr>
          <p:cNvSpPr>
            <a:spLocks noGrp="1"/>
          </p:cNvSpPr>
          <p:nvPr>
            <p:ph type="dt" sz="half" idx="10"/>
          </p:nvPr>
        </p:nvSpPr>
        <p:spPr/>
        <p:txBody>
          <a:bodyPr/>
          <a:lstStyle/>
          <a:p>
            <a:fld id="{9BF15FAD-FC21-49AF-B3F4-BF19979DAEE2}" type="datetimeFigureOut">
              <a:rPr lang="zh-CN" altLang="en-US" smtClean="0"/>
              <a:t>2019/3/27</a:t>
            </a:fld>
            <a:endParaRPr lang="zh-CN" altLang="en-US"/>
          </a:p>
        </p:txBody>
      </p:sp>
      <p:sp>
        <p:nvSpPr>
          <p:cNvPr id="6" name="页脚占位符 5">
            <a:extLst>
              <a:ext uri="{FF2B5EF4-FFF2-40B4-BE49-F238E27FC236}">
                <a16:creationId xmlns:a16="http://schemas.microsoft.com/office/drawing/2014/main" id="{EF518DAB-3649-44D6-8986-14A246C62F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65F358-7F84-4B10-BF1D-FCE5F780CFB6}"/>
              </a:ext>
            </a:extLst>
          </p:cNvPr>
          <p:cNvSpPr>
            <a:spLocks noGrp="1"/>
          </p:cNvSpPr>
          <p:nvPr>
            <p:ph type="sldNum" sz="quarter" idx="12"/>
          </p:nvPr>
        </p:nvSpPr>
        <p:spPr/>
        <p:txBody>
          <a:bodyPr/>
          <a:lstStyle/>
          <a:p>
            <a:fld id="{5FA1834B-B19E-49CC-AF34-7E2CEDDB2CC3}" type="slidenum">
              <a:rPr lang="zh-CN" altLang="en-US" smtClean="0"/>
              <a:t>‹#›</a:t>
            </a:fld>
            <a:endParaRPr lang="zh-CN" altLang="en-US"/>
          </a:p>
        </p:txBody>
      </p:sp>
    </p:spTree>
    <p:extLst>
      <p:ext uri="{BB962C8B-B14F-4D97-AF65-F5344CB8AC3E}">
        <p14:creationId xmlns:p14="http://schemas.microsoft.com/office/powerpoint/2010/main" val="894331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A09AD-E8F1-4803-A4C9-075FAFEC55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4974DA3-AE03-4B8C-A106-0623C830B8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68F29C0-8F34-42C8-BA71-FF7CD2135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838885-3ED9-49EC-A440-26967F1025FF}"/>
              </a:ext>
            </a:extLst>
          </p:cNvPr>
          <p:cNvSpPr>
            <a:spLocks noGrp="1"/>
          </p:cNvSpPr>
          <p:nvPr>
            <p:ph type="dt" sz="half" idx="10"/>
          </p:nvPr>
        </p:nvSpPr>
        <p:spPr/>
        <p:txBody>
          <a:bodyPr/>
          <a:lstStyle/>
          <a:p>
            <a:fld id="{9BF15FAD-FC21-49AF-B3F4-BF19979DAEE2}" type="datetimeFigureOut">
              <a:rPr lang="zh-CN" altLang="en-US" smtClean="0"/>
              <a:t>2019/3/27</a:t>
            </a:fld>
            <a:endParaRPr lang="zh-CN" altLang="en-US"/>
          </a:p>
        </p:txBody>
      </p:sp>
      <p:sp>
        <p:nvSpPr>
          <p:cNvPr id="6" name="页脚占位符 5">
            <a:extLst>
              <a:ext uri="{FF2B5EF4-FFF2-40B4-BE49-F238E27FC236}">
                <a16:creationId xmlns:a16="http://schemas.microsoft.com/office/drawing/2014/main" id="{66C35E2E-0533-44F0-ADC0-EFBCA78E4E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243C1D-8240-4885-B89D-B8BB7F8B2C37}"/>
              </a:ext>
            </a:extLst>
          </p:cNvPr>
          <p:cNvSpPr>
            <a:spLocks noGrp="1"/>
          </p:cNvSpPr>
          <p:nvPr>
            <p:ph type="sldNum" sz="quarter" idx="12"/>
          </p:nvPr>
        </p:nvSpPr>
        <p:spPr/>
        <p:txBody>
          <a:bodyPr/>
          <a:lstStyle/>
          <a:p>
            <a:fld id="{5FA1834B-B19E-49CC-AF34-7E2CEDDB2CC3}" type="slidenum">
              <a:rPr lang="zh-CN" altLang="en-US" smtClean="0"/>
              <a:t>‹#›</a:t>
            </a:fld>
            <a:endParaRPr lang="zh-CN" altLang="en-US"/>
          </a:p>
        </p:txBody>
      </p:sp>
    </p:spTree>
    <p:extLst>
      <p:ext uri="{BB962C8B-B14F-4D97-AF65-F5344CB8AC3E}">
        <p14:creationId xmlns:p14="http://schemas.microsoft.com/office/powerpoint/2010/main" val="263053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2D481C-9664-4599-BA67-6C41D6662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ABB454-71DB-48F1-8307-95BD55870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C7E9B-24A8-40D1-B5D4-42E10A489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15FAD-FC21-49AF-B3F4-BF19979DAEE2}" type="datetimeFigureOut">
              <a:rPr lang="zh-CN" altLang="en-US" smtClean="0"/>
              <a:t>2019/3/27</a:t>
            </a:fld>
            <a:endParaRPr lang="zh-CN" altLang="en-US"/>
          </a:p>
        </p:txBody>
      </p:sp>
      <p:sp>
        <p:nvSpPr>
          <p:cNvPr id="5" name="页脚占位符 4">
            <a:extLst>
              <a:ext uri="{FF2B5EF4-FFF2-40B4-BE49-F238E27FC236}">
                <a16:creationId xmlns:a16="http://schemas.microsoft.com/office/drawing/2014/main" id="{EF5212F7-DAFF-4AFB-A448-E6B4645238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676920-BE79-4D30-8F58-4A128A77F8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1834B-B19E-49CC-AF34-7E2CEDDB2CC3}" type="slidenum">
              <a:rPr lang="zh-CN" altLang="en-US" smtClean="0"/>
              <a:t>‹#›</a:t>
            </a:fld>
            <a:endParaRPr lang="zh-CN" altLang="en-US"/>
          </a:p>
        </p:txBody>
      </p:sp>
    </p:spTree>
    <p:extLst>
      <p:ext uri="{BB962C8B-B14F-4D97-AF65-F5344CB8AC3E}">
        <p14:creationId xmlns:p14="http://schemas.microsoft.com/office/powerpoint/2010/main" val="265603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B6CFA8-8418-4127-BB27-BC62A4D5C957}"/>
              </a:ext>
            </a:extLst>
          </p:cNvPr>
          <p:cNvSpPr txBox="1"/>
          <p:nvPr/>
        </p:nvSpPr>
        <p:spPr>
          <a:xfrm>
            <a:off x="3634948" y="2011198"/>
            <a:ext cx="6301946" cy="923330"/>
          </a:xfrm>
          <a:prstGeom prst="rect">
            <a:avLst/>
          </a:prstGeom>
          <a:noFill/>
        </p:spPr>
        <p:txBody>
          <a:bodyPr wrap="square" rtlCol="0">
            <a:spAutoFit/>
          </a:bodyPr>
          <a:lstStyle/>
          <a:p>
            <a:r>
              <a:rPr lang="zh-CN" altLang="en-US" sz="5400" dirty="0">
                <a:latin typeface="宋体" panose="02010600030101010101" pitchFamily="2" charset="-122"/>
                <a:ea typeface="宋体" panose="02010600030101010101" pitchFamily="2" charset="-122"/>
              </a:rPr>
              <a:t>如何写论文？</a:t>
            </a:r>
          </a:p>
        </p:txBody>
      </p:sp>
      <p:sp>
        <p:nvSpPr>
          <p:cNvPr id="5" name="副标题 2">
            <a:extLst>
              <a:ext uri="{FF2B5EF4-FFF2-40B4-BE49-F238E27FC236}">
                <a16:creationId xmlns:a16="http://schemas.microsoft.com/office/drawing/2014/main" id="{40CCE6F5-8BF8-4C97-893B-A95106AF8C9F}"/>
              </a:ext>
            </a:extLst>
          </p:cNvPr>
          <p:cNvSpPr txBox="1">
            <a:spLocks/>
          </p:cNvSpPr>
          <p:nvPr/>
        </p:nvSpPr>
        <p:spPr>
          <a:xfrm>
            <a:off x="8031765" y="4206500"/>
            <a:ext cx="2083196" cy="9233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3200" dirty="0">
                <a:latin typeface="宋体" panose="02010600030101010101" pitchFamily="2" charset="-122"/>
                <a:ea typeface="宋体" panose="02010600030101010101" pitchFamily="2" charset="-122"/>
                <a:cs typeface="+mj-cs"/>
              </a:rPr>
              <a:t>潘宜辰</a:t>
            </a:r>
            <a:endParaRPr lang="zh-CN" altLang="en-US" sz="6000" dirty="0">
              <a:latin typeface="宋体" panose="02010600030101010101" pitchFamily="2" charset="-122"/>
              <a:ea typeface="宋体" panose="02010600030101010101" pitchFamily="2" charset="-122"/>
              <a:cs typeface="+mj-cs"/>
            </a:endParaRPr>
          </a:p>
        </p:txBody>
      </p:sp>
    </p:spTree>
    <p:extLst>
      <p:ext uri="{BB962C8B-B14F-4D97-AF65-F5344CB8AC3E}">
        <p14:creationId xmlns:p14="http://schemas.microsoft.com/office/powerpoint/2010/main" val="42776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9F5812C-036F-4E95-B93E-07D4C257AB07}"/>
              </a:ext>
            </a:extLst>
          </p:cNvPr>
          <p:cNvSpPr/>
          <p:nvPr/>
        </p:nvSpPr>
        <p:spPr>
          <a:xfrm>
            <a:off x="1525286" y="1094950"/>
            <a:ext cx="8681703" cy="1231106"/>
          </a:xfrm>
          <a:prstGeom prst="rect">
            <a:avLst/>
          </a:prstGeom>
        </p:spPr>
        <p:txBody>
          <a:bodyPr wrap="square">
            <a:spAutoFit/>
          </a:bodyPr>
          <a:lstStyle/>
          <a:p>
            <a:r>
              <a:rPr lang="en-US" altLang="zh-CN" dirty="0">
                <a:solidFill>
                  <a:srgbClr val="FF0000"/>
                </a:solidFill>
                <a:latin typeface="Times New Roman" panose="02020603050405020304" pitchFamily="18" charset="0"/>
                <a:ea typeface="宋体" panose="02010600030101010101" pitchFamily="2" charset="-122"/>
              </a:rPr>
              <a:t> </a:t>
            </a:r>
            <a:r>
              <a:rPr lang="en-US" altLang="zh-CN" sz="2800" dirty="0">
                <a:solidFill>
                  <a:srgbClr val="FF0000"/>
                </a:solidFill>
                <a:latin typeface="Times New Roman" panose="02020603050405020304" pitchFamily="18" charset="0"/>
                <a:ea typeface="宋体" panose="02010600030101010101" pitchFamily="2" charset="-122"/>
              </a:rPr>
              <a:t>Reference</a:t>
            </a:r>
            <a:r>
              <a:rPr lang="zh-CN" altLang="en-US" sz="2800" dirty="0">
                <a:solidFill>
                  <a:srgbClr val="FF0000"/>
                </a:solidFill>
                <a:latin typeface="Times New Roman" panose="02020603050405020304" pitchFamily="18" charset="0"/>
                <a:ea typeface="宋体" panose="02010600030101010101" pitchFamily="2" charset="-122"/>
              </a:rPr>
              <a:t>：</a:t>
            </a:r>
            <a:endParaRPr lang="en-US" altLang="zh-CN" sz="2800" dirty="0">
              <a:solidFill>
                <a:srgbClr val="FF0000"/>
              </a:solidFill>
              <a:latin typeface="Times New Roman" panose="02020603050405020304" pitchFamily="18" charset="0"/>
              <a:ea typeface="宋体" panose="02010600030101010101" pitchFamily="2" charset="-122"/>
            </a:endParaRPr>
          </a:p>
          <a:p>
            <a:endParaRPr lang="en-US" altLang="zh-CN" sz="2800" dirty="0">
              <a:solidFill>
                <a:srgbClr val="FF0000"/>
              </a:solidFill>
              <a:latin typeface="Times New Roman" panose="02020603050405020304" pitchFamily="18" charset="0"/>
              <a:ea typeface="宋体" panose="02010600030101010101" pitchFamily="2" charset="-122"/>
            </a:endParaRPr>
          </a:p>
          <a:p>
            <a:endParaRPr lang="zh-CN" altLang="en-US" dirty="0"/>
          </a:p>
        </p:txBody>
      </p:sp>
      <p:sp>
        <p:nvSpPr>
          <p:cNvPr id="4" name="矩形 3">
            <a:extLst>
              <a:ext uri="{FF2B5EF4-FFF2-40B4-BE49-F238E27FC236}">
                <a16:creationId xmlns:a16="http://schemas.microsoft.com/office/drawing/2014/main" id="{51B27517-9807-4A55-892F-4D67B0175B97}"/>
              </a:ext>
            </a:extLst>
          </p:cNvPr>
          <p:cNvSpPr/>
          <p:nvPr/>
        </p:nvSpPr>
        <p:spPr>
          <a:xfrm>
            <a:off x="1697825" y="4844789"/>
            <a:ext cx="3570208" cy="461665"/>
          </a:xfrm>
          <a:prstGeom prst="rect">
            <a:avLst/>
          </a:prstGeom>
        </p:spPr>
        <p:txBody>
          <a:bodyPr wrap="none">
            <a:spAutoFit/>
          </a:bodyPr>
          <a:lstStyle/>
          <a:p>
            <a:r>
              <a:rPr lang="zh-CN" altLang="en-US" sz="2400" dirty="0">
                <a:solidFill>
                  <a:srgbClr val="333333"/>
                </a:solidFill>
                <a:latin typeface="宋体" panose="02010600030101010101" pitchFamily="2" charset="-122"/>
                <a:ea typeface="宋体" panose="02010600030101010101" pitchFamily="2" charset="-122"/>
              </a:rPr>
              <a:t>切忌：滥引、</a:t>
            </a:r>
            <a:r>
              <a:rPr lang="zh-CN" altLang="en-US" sz="2400" dirty="0">
                <a:latin typeface="宋体" panose="02010600030101010101" pitchFamily="2" charset="-122"/>
                <a:ea typeface="宋体" panose="02010600030101010101" pitchFamily="2" charset="-122"/>
              </a:rPr>
              <a:t>错引、漏引</a:t>
            </a:r>
          </a:p>
        </p:txBody>
      </p:sp>
      <p:sp>
        <p:nvSpPr>
          <p:cNvPr id="2" name="矩形 1">
            <a:extLst>
              <a:ext uri="{FF2B5EF4-FFF2-40B4-BE49-F238E27FC236}">
                <a16:creationId xmlns:a16="http://schemas.microsoft.com/office/drawing/2014/main" id="{4D6AD7F3-8AB0-4B80-A171-9740D5CF6869}"/>
              </a:ext>
            </a:extLst>
          </p:cNvPr>
          <p:cNvSpPr/>
          <p:nvPr/>
        </p:nvSpPr>
        <p:spPr>
          <a:xfrm>
            <a:off x="1525286" y="1797589"/>
            <a:ext cx="8681702" cy="2175596"/>
          </a:xfrm>
          <a:prstGeom prst="rect">
            <a:avLst/>
          </a:prstGeom>
        </p:spPr>
        <p:txBody>
          <a:bodyPr wrap="square">
            <a:spAutoFit/>
          </a:bodyPr>
          <a:lstStyle/>
          <a:p>
            <a:pPr>
              <a:lnSpc>
                <a:spcPct val="200000"/>
              </a:lnSpc>
            </a:pPr>
            <a:r>
              <a:rPr lang="zh-CN" altLang="en-US" sz="2400" dirty="0">
                <a:solidFill>
                  <a:srgbClr val="333333"/>
                </a:solidFill>
                <a:latin typeface="宋体" panose="02010600030101010101" pitchFamily="2" charset="-122"/>
                <a:ea typeface="宋体" panose="02010600030101010101" pitchFamily="2" charset="-122"/>
              </a:rPr>
              <a:t>（</a:t>
            </a:r>
            <a:r>
              <a:rPr lang="en-US" altLang="zh-CN" sz="2400" dirty="0">
                <a:solidFill>
                  <a:srgbClr val="333333"/>
                </a:solidFill>
                <a:latin typeface="宋体" panose="02010600030101010101" pitchFamily="2" charset="-122"/>
                <a:ea typeface="宋体" panose="02010600030101010101" pitchFamily="2" charset="-122"/>
              </a:rPr>
              <a:t>1</a:t>
            </a:r>
            <a:r>
              <a:rPr lang="zh-CN" altLang="en-US" sz="2400" dirty="0">
                <a:solidFill>
                  <a:srgbClr val="333333"/>
                </a:solidFill>
                <a:latin typeface="宋体" panose="02010600030101010101" pitchFamily="2" charset="-122"/>
                <a:ea typeface="宋体" panose="02010600030101010101" pitchFamily="2" charset="-122"/>
              </a:rPr>
              <a:t>）引述别人观点、数据、成果；</a:t>
            </a:r>
            <a:endParaRPr lang="en-US" altLang="zh-CN" sz="2400" dirty="0">
              <a:solidFill>
                <a:srgbClr val="333333"/>
              </a:solidFill>
              <a:latin typeface="宋体" panose="02010600030101010101" pitchFamily="2" charset="-122"/>
              <a:ea typeface="宋体" panose="02010600030101010101" pitchFamily="2" charset="-122"/>
            </a:endParaRPr>
          </a:p>
          <a:p>
            <a:pPr>
              <a:lnSpc>
                <a:spcPct val="200000"/>
              </a:lnSpc>
            </a:pPr>
            <a:r>
              <a:rPr lang="zh-CN" altLang="en-US" sz="2400" dirty="0">
                <a:solidFill>
                  <a:srgbClr val="333333"/>
                </a:solidFill>
                <a:latin typeface="宋体" panose="02010600030101010101" pitchFamily="2" charset="-122"/>
                <a:ea typeface="宋体" panose="02010600030101010101" pitchFamily="2" charset="-122"/>
              </a:rPr>
              <a:t>（</a:t>
            </a:r>
            <a:r>
              <a:rPr lang="en-US" altLang="zh-CN" sz="2400" dirty="0">
                <a:solidFill>
                  <a:srgbClr val="333333"/>
                </a:solidFill>
                <a:latin typeface="宋体" panose="02010600030101010101" pitchFamily="2" charset="-122"/>
                <a:ea typeface="宋体" panose="02010600030101010101" pitchFamily="2" charset="-122"/>
              </a:rPr>
              <a:t>2</a:t>
            </a:r>
            <a:r>
              <a:rPr lang="zh-CN" altLang="en-US" sz="2400" dirty="0">
                <a:solidFill>
                  <a:srgbClr val="333333"/>
                </a:solidFill>
                <a:latin typeface="宋体" panose="02010600030101010101" pitchFamily="2" charset="-122"/>
                <a:ea typeface="宋体" panose="02010600030101010101" pitchFamily="2" charset="-122"/>
              </a:rPr>
              <a:t>）使用别人推导的公式；</a:t>
            </a:r>
            <a:endParaRPr lang="en-US" altLang="zh-CN" sz="2400" dirty="0">
              <a:solidFill>
                <a:srgbClr val="333333"/>
              </a:solidFill>
              <a:latin typeface="宋体" panose="02010600030101010101" pitchFamily="2" charset="-122"/>
              <a:ea typeface="宋体" panose="02010600030101010101" pitchFamily="2" charset="-122"/>
            </a:endParaRPr>
          </a:p>
          <a:p>
            <a:pPr>
              <a:lnSpc>
                <a:spcPct val="200000"/>
              </a:lnSpc>
            </a:pPr>
            <a:r>
              <a:rPr lang="zh-CN" altLang="en-US" sz="2400" dirty="0">
                <a:solidFill>
                  <a:srgbClr val="333333"/>
                </a:solidFill>
                <a:latin typeface="宋体" panose="02010600030101010101" pitchFamily="2" charset="-122"/>
                <a:ea typeface="宋体" panose="02010600030101010101" pitchFamily="2" charset="-122"/>
              </a:rPr>
              <a:t>（</a:t>
            </a:r>
            <a:r>
              <a:rPr lang="en-US" altLang="zh-CN" sz="2400" dirty="0">
                <a:solidFill>
                  <a:srgbClr val="333333"/>
                </a:solidFill>
                <a:latin typeface="宋体" panose="02010600030101010101" pitchFamily="2" charset="-122"/>
                <a:ea typeface="宋体" panose="02010600030101010101" pitchFamily="2" charset="-122"/>
              </a:rPr>
              <a:t>3</a:t>
            </a:r>
            <a:r>
              <a:rPr lang="zh-CN" altLang="en-US" sz="2400" dirty="0">
                <a:solidFill>
                  <a:srgbClr val="333333"/>
                </a:solidFill>
                <a:latin typeface="宋体" panose="02010600030101010101" pitchFamily="2" charset="-122"/>
                <a:ea typeface="宋体" panose="02010600030101010101" pitchFamily="2" charset="-122"/>
              </a:rPr>
              <a:t>）文章中涉及的原理如果是基于前人的基础。</a:t>
            </a:r>
          </a:p>
        </p:txBody>
      </p:sp>
    </p:spTree>
    <p:extLst>
      <p:ext uri="{BB962C8B-B14F-4D97-AF65-F5344CB8AC3E}">
        <p14:creationId xmlns:p14="http://schemas.microsoft.com/office/powerpoint/2010/main" val="27983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AEE89B9-A8CA-4DC3-94D2-87ADE999DBC8}"/>
              </a:ext>
            </a:extLst>
          </p:cNvPr>
          <p:cNvSpPr/>
          <p:nvPr/>
        </p:nvSpPr>
        <p:spPr>
          <a:xfrm>
            <a:off x="3280528" y="1800519"/>
            <a:ext cx="5193113" cy="3046988"/>
          </a:xfrm>
          <a:prstGeom prst="rect">
            <a:avLst/>
          </a:prstGeom>
          <a:noFill/>
        </p:spPr>
        <p:txBody>
          <a:bodyPr wrap="square" lIns="91440" tIns="45720" rIns="91440" bIns="45720">
            <a:spAutoFit/>
          </a:bodyPr>
          <a:lstStyle/>
          <a:p>
            <a:pPr algn="ctr">
              <a:defRPr/>
            </a:pPr>
            <a:r>
              <a:rPr lang="en-US" altLang="zh-CN"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sym typeface="+mn-lt"/>
              </a:rPr>
              <a:t>THANK</a:t>
            </a:r>
          </a:p>
          <a:p>
            <a:pPr algn="ctr">
              <a:defRPr/>
            </a:pPr>
            <a:r>
              <a:rPr lang="en-US" altLang="zh-CN"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sym typeface="+mn-lt"/>
              </a:rPr>
              <a:t>YOU</a:t>
            </a:r>
            <a:endParaRPr lang="zh-CN" alt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69ABA3-27A3-46FE-8EAB-7C18EEFFF3F8}"/>
              </a:ext>
            </a:extLst>
          </p:cNvPr>
          <p:cNvSpPr txBox="1"/>
          <p:nvPr/>
        </p:nvSpPr>
        <p:spPr>
          <a:xfrm>
            <a:off x="1513921" y="99654"/>
            <a:ext cx="5929971" cy="7017306"/>
          </a:xfrm>
          <a:prstGeom prst="rect">
            <a:avLst/>
          </a:prstGeom>
          <a:noFill/>
        </p:spPr>
        <p:txBody>
          <a:bodyPr wrap="square" rtlCol="0">
            <a:spAutoFit/>
          </a:bodyPr>
          <a:lstStyle/>
          <a:p>
            <a:pPr marL="285750" indent="-285750">
              <a:buFont typeface="Arial" panose="020B0604020202020204" pitchFamily="34" charset="0"/>
              <a:buChar char="•"/>
            </a:pPr>
            <a:r>
              <a:rPr lang="en-US" altLang="zh-CN" sz="3600" b="1" dirty="0">
                <a:solidFill>
                  <a:srgbClr val="FF0000"/>
                </a:solidFill>
                <a:latin typeface="Times New Roman" panose="02020603050405020304" pitchFamily="18" charset="0"/>
                <a:cs typeface="Times New Roman" panose="02020603050405020304" pitchFamily="18" charset="0"/>
              </a:rPr>
              <a:t>Title</a:t>
            </a:r>
          </a:p>
          <a:p>
            <a:pPr marL="285750" indent="-285750">
              <a:buFont typeface="Arial" panose="020B0604020202020204" pitchFamily="34" charset="0"/>
              <a:buChar char="•"/>
            </a:pPr>
            <a:endParaRPr lang="en-US" altLang="zh-CN" sz="2000"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3600" b="1" dirty="0">
                <a:solidFill>
                  <a:srgbClr val="FF0000"/>
                </a:solidFill>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endParaRPr lang="en-US" altLang="zh-CN" sz="2000"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3600" b="1" dirty="0">
                <a:solidFill>
                  <a:srgbClr val="FF0000"/>
                </a:solidFill>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3600" b="1" dirty="0">
                <a:latin typeface="Times New Roman" panose="02020603050405020304" pitchFamily="18" charset="0"/>
                <a:cs typeface="Times New Roman" panose="02020603050405020304" pitchFamily="18" charset="0"/>
              </a:rPr>
              <a:t>Related Works</a:t>
            </a: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3600" b="1" dirty="0">
                <a:latin typeface="Times New Roman" panose="02020603050405020304" pitchFamily="18" charset="0"/>
                <a:cs typeface="Times New Roman" panose="02020603050405020304" pitchFamily="18" charset="0"/>
              </a:rPr>
              <a:t>Algorithm</a:t>
            </a:r>
            <a:r>
              <a:rPr lang="zh-CN" altLang="en-US" sz="3600" b="1" dirty="0">
                <a:latin typeface="Times New Roman" panose="02020603050405020304" pitchFamily="18" charset="0"/>
                <a:cs typeface="Times New Roman" panose="02020603050405020304" pitchFamily="18" charset="0"/>
              </a:rPr>
              <a:t>（</a:t>
            </a:r>
            <a:r>
              <a:rPr lang="en-US" altLang="zh-CN" sz="3600" b="1" dirty="0">
                <a:latin typeface="Times New Roman" panose="02020603050405020304" pitchFamily="18" charset="0"/>
                <a:cs typeface="Times New Roman" panose="02020603050405020304" pitchFamily="18" charset="0"/>
              </a:rPr>
              <a:t>Our Model</a:t>
            </a:r>
            <a:r>
              <a:rPr lang="zh-CN" altLang="en-US" sz="3600" b="1" dirty="0">
                <a:latin typeface="Times New Roman" panose="02020603050405020304" pitchFamily="18" charset="0"/>
                <a:cs typeface="Times New Roman" panose="02020603050405020304" pitchFamily="18" charset="0"/>
              </a:rPr>
              <a:t>）</a:t>
            </a:r>
            <a:endParaRPr lang="en-US" altLang="zh-CN" sz="3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3600" b="1" dirty="0">
                <a:latin typeface="Times New Roman" panose="02020603050405020304" pitchFamily="18" charset="0"/>
                <a:cs typeface="Times New Roman" panose="02020603050405020304" pitchFamily="18" charset="0"/>
              </a:rPr>
              <a:t>Experiment</a:t>
            </a: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3600" b="1"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3600" b="1" dirty="0">
                <a:latin typeface="Times New Roman" panose="02020603050405020304" pitchFamily="18" charset="0"/>
                <a:cs typeface="Times New Roman" panose="02020603050405020304" pitchFamily="18" charset="0"/>
              </a:rPr>
              <a:t>Reference</a:t>
            </a:r>
          </a:p>
          <a:p>
            <a:endParaRPr lang="zh-CN" altLang="en-US" b="1" dirty="0"/>
          </a:p>
        </p:txBody>
      </p:sp>
    </p:spTree>
    <p:extLst>
      <p:ext uri="{BB962C8B-B14F-4D97-AF65-F5344CB8AC3E}">
        <p14:creationId xmlns:p14="http://schemas.microsoft.com/office/powerpoint/2010/main" val="349963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FAD05-4AC0-4AD9-AE99-B06DE8811972}"/>
              </a:ext>
            </a:extLst>
          </p:cNvPr>
          <p:cNvSpPr/>
          <p:nvPr/>
        </p:nvSpPr>
        <p:spPr>
          <a:xfrm>
            <a:off x="1545770" y="637611"/>
            <a:ext cx="8773887" cy="2314095"/>
          </a:xfrm>
          <a:prstGeom prst="rect">
            <a:avLst/>
          </a:prstGeom>
        </p:spPr>
        <p:txBody>
          <a:bodyPr wrap="square">
            <a:spAutoFit/>
          </a:bodyPr>
          <a:lstStyle/>
          <a:p>
            <a:pPr indent="304800" algn="just">
              <a:lnSpc>
                <a:spcPct val="150000"/>
              </a:lnSpc>
            </a:pPr>
            <a:r>
              <a:rPr lang="en-US" altLang="zh-CN" sz="2800" dirty="0">
                <a:solidFill>
                  <a:srgbClr val="FF0000"/>
                </a:solidFill>
                <a:latin typeface="Times New Roman" panose="02020603050405020304" pitchFamily="18" charset="0"/>
                <a:ea typeface="宋体" panose="02010600030101010101" pitchFamily="2" charset="-122"/>
              </a:rPr>
              <a:t>Title</a:t>
            </a:r>
            <a:r>
              <a:rPr lang="zh-CN" altLang="en-US" sz="2800" dirty="0">
                <a:solidFill>
                  <a:srgbClr val="FF0000"/>
                </a:solidFill>
                <a:latin typeface="Times New Roman" panose="02020603050405020304" pitchFamily="18" charset="0"/>
                <a:ea typeface="宋体" panose="02010600030101010101" pitchFamily="2" charset="-122"/>
              </a:rPr>
              <a:t>：</a:t>
            </a:r>
            <a:r>
              <a:rPr lang="zh-CN" altLang="en-US" sz="2400" dirty="0">
                <a:solidFill>
                  <a:srgbClr val="FF0000"/>
                </a:solidFill>
                <a:latin typeface="宋体" panose="02010600030101010101" pitchFamily="2" charset="-122"/>
                <a:ea typeface="宋体" panose="02010600030101010101" pitchFamily="2" charset="-122"/>
              </a:rPr>
              <a:t>给出论文涉及范围与水平的第一个重要信息</a:t>
            </a:r>
            <a:endParaRPr lang="en-US" altLang="zh-CN" sz="2400" dirty="0">
              <a:solidFill>
                <a:srgbClr val="FF0000"/>
              </a:solidFill>
              <a:latin typeface="宋体" panose="02010600030101010101" pitchFamily="2" charset="-122"/>
              <a:ea typeface="宋体" panose="02010600030101010101" pitchFamily="2" charset="-122"/>
            </a:endParaRPr>
          </a:p>
          <a:p>
            <a:pPr indent="457200">
              <a:lnSpc>
                <a:spcPct val="150000"/>
              </a:lnSpc>
            </a:pPr>
            <a:r>
              <a:rPr lang="zh-CN" altLang="en-US" sz="2400" dirty="0">
                <a:solidFill>
                  <a:srgbClr val="000000"/>
                </a:solidFill>
                <a:latin typeface="宋体" panose="02010600030101010101" pitchFamily="2" charset="-122"/>
                <a:ea typeface="宋体" panose="02010600030101010101" pitchFamily="2" charset="-122"/>
              </a:rPr>
              <a:t>以最恰当、最简明的词语反映论文中最重要的内容的逻辑组合。论文标题十分重要，有人用 “论文标题是文章的一半”来描述其重要性 </a:t>
            </a:r>
            <a:endParaRPr lang="en-US" altLang="zh-CN" sz="2400" dirty="0">
              <a:solidFill>
                <a:srgbClr val="000000"/>
              </a:solidFill>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419BF79C-CB7F-486A-BBF3-EF330F00B800}"/>
              </a:ext>
            </a:extLst>
          </p:cNvPr>
          <p:cNvSpPr/>
          <p:nvPr/>
        </p:nvSpPr>
        <p:spPr>
          <a:xfrm>
            <a:off x="1730827" y="3211285"/>
            <a:ext cx="6032421" cy="4062651"/>
          </a:xfrm>
          <a:prstGeom prst="rect">
            <a:avLst/>
          </a:prstGeom>
        </p:spPr>
        <p:txBody>
          <a:bodyPr wrap="none">
            <a:spAutoFit/>
          </a:bodyPr>
          <a:lstStyle/>
          <a:p>
            <a:pPr indent="457200">
              <a:lnSpc>
                <a:spcPct val="150000"/>
              </a:lnSpc>
              <a:buFont typeface="Arial" panose="020B0604020202020204" pitchFamily="34" charset="0"/>
              <a:buChar char="•"/>
            </a:pPr>
            <a:r>
              <a:rPr lang="zh-CN" altLang="en-US" sz="2800" dirty="0">
                <a:solidFill>
                  <a:srgbClr val="000000"/>
                </a:solidFill>
                <a:latin typeface="宋体" panose="02010600030101010101" pitchFamily="2" charset="-122"/>
                <a:ea typeface="宋体" panose="02010600030101010101" pitchFamily="2" charset="-122"/>
              </a:rPr>
              <a:t>简明扼要</a:t>
            </a:r>
            <a:endParaRPr lang="en-US" altLang="zh-CN" sz="2800" dirty="0">
              <a:solidFill>
                <a:srgbClr val="000000"/>
              </a:solidFill>
              <a:latin typeface="宋体" panose="02010600030101010101" pitchFamily="2" charset="-122"/>
              <a:ea typeface="宋体" panose="02010600030101010101" pitchFamily="2" charset="-122"/>
            </a:endParaRPr>
          </a:p>
          <a:p>
            <a:pPr indent="457200">
              <a:lnSpc>
                <a:spcPct val="150000"/>
              </a:lnSpc>
              <a:buFont typeface="Arial" panose="020B0604020202020204" pitchFamily="34" charset="0"/>
              <a:buChar char="•"/>
            </a:pPr>
            <a:r>
              <a:rPr lang="zh-CN" altLang="en-US" sz="2800" dirty="0">
                <a:solidFill>
                  <a:srgbClr val="000000"/>
                </a:solidFill>
                <a:latin typeface="宋体" panose="02010600030101010101" pitchFamily="2" charset="-122"/>
                <a:ea typeface="宋体" panose="02010600030101010101" pitchFamily="2" charset="-122"/>
              </a:rPr>
              <a:t>尽量使用名词、名词短语和动名词</a:t>
            </a:r>
            <a:endParaRPr lang="en-US" altLang="zh-CN" sz="2800" dirty="0">
              <a:solidFill>
                <a:srgbClr val="000000"/>
              </a:solidFill>
              <a:latin typeface="宋体" panose="02010600030101010101" pitchFamily="2" charset="-122"/>
              <a:ea typeface="宋体" panose="02010600030101010101" pitchFamily="2" charset="-122"/>
            </a:endParaRPr>
          </a:p>
          <a:p>
            <a:pPr indent="457200">
              <a:lnSpc>
                <a:spcPct val="150000"/>
              </a:lnSpc>
              <a:buFont typeface="Arial" panose="020B0604020202020204" pitchFamily="34" charset="0"/>
              <a:buChar char="•"/>
            </a:pPr>
            <a:r>
              <a:rPr lang="zh-CN" altLang="en-US" sz="2800" dirty="0">
                <a:solidFill>
                  <a:srgbClr val="000000"/>
                </a:solidFill>
                <a:latin typeface="宋体" panose="02010600030101010101" pitchFamily="2" charset="-122"/>
                <a:ea typeface="宋体" panose="02010600030101010101" pitchFamily="2" charset="-122"/>
              </a:rPr>
              <a:t>使用不完整句、中心词、词序</a:t>
            </a:r>
            <a:endParaRPr lang="en-US" altLang="zh-CN" sz="2800" dirty="0">
              <a:solidFill>
                <a:srgbClr val="000000"/>
              </a:solidFill>
              <a:latin typeface="宋体" panose="02010600030101010101" pitchFamily="2" charset="-122"/>
              <a:ea typeface="宋体" panose="02010600030101010101" pitchFamily="2" charset="-122"/>
            </a:endParaRPr>
          </a:p>
          <a:p>
            <a:pPr indent="457200">
              <a:lnSpc>
                <a:spcPct val="150000"/>
              </a:lnSpc>
              <a:buFont typeface="Arial" panose="020B0604020202020204" pitchFamily="34" charset="0"/>
              <a:buChar char="•"/>
            </a:pPr>
            <a:r>
              <a:rPr lang="zh-CN" altLang="en-US" sz="2800" dirty="0">
                <a:solidFill>
                  <a:srgbClr val="000000"/>
                </a:solidFill>
                <a:latin typeface="宋体" panose="02010600030101010101" pitchFamily="2" charset="-122"/>
                <a:ea typeface="宋体" panose="02010600030101010101" pitchFamily="2" charset="-122"/>
              </a:rPr>
              <a:t>时态</a:t>
            </a:r>
            <a:endParaRPr lang="en-US" altLang="zh-CN" sz="2800" dirty="0">
              <a:solidFill>
                <a:srgbClr val="000000"/>
              </a:solidFill>
              <a:latin typeface="宋体" panose="02010600030101010101" pitchFamily="2" charset="-122"/>
              <a:ea typeface="宋体" panose="02010600030101010101" pitchFamily="2" charset="-122"/>
            </a:endParaRPr>
          </a:p>
          <a:p>
            <a:pPr indent="457200">
              <a:lnSpc>
                <a:spcPct val="150000"/>
              </a:lnSpc>
              <a:buFont typeface="Arial" panose="020B0604020202020204" pitchFamily="34" charset="0"/>
              <a:buChar char="•"/>
            </a:pPr>
            <a:r>
              <a:rPr lang="zh-CN" altLang="en-US" sz="2800" dirty="0">
                <a:solidFill>
                  <a:srgbClr val="000000"/>
                </a:solidFill>
                <a:latin typeface="宋体" panose="02010600030101010101" pitchFamily="2" charset="-122"/>
                <a:ea typeface="宋体" panose="02010600030101010101" pitchFamily="2" charset="-122"/>
              </a:rPr>
              <a:t>大小写问题</a:t>
            </a:r>
          </a:p>
          <a:p>
            <a:pPr>
              <a:buFont typeface="Arial" panose="020B0604020202020204" pitchFamily="34" charset="0"/>
              <a:buChar char="•"/>
            </a:pPr>
            <a:endParaRPr lang="zh-CN" altLang="en-US" sz="2400" dirty="0">
              <a:solidFill>
                <a:srgbClr val="000000"/>
              </a:solidFill>
              <a:latin typeface="Times New Roman" panose="02020603050405020304" pitchFamily="18" charset="0"/>
              <a:ea typeface="宋体" panose="02010600030101010101" pitchFamily="2" charset="-122"/>
            </a:endParaRPr>
          </a:p>
          <a:p>
            <a:pPr>
              <a:buFont typeface="Arial" panose="020B0604020202020204" pitchFamily="34" charset="0"/>
              <a:buChar char="•"/>
            </a:pPr>
            <a:endParaRPr lang="zh-CN" altLang="en-US" sz="2400" dirty="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8118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D02580A-8BE3-4648-8785-C4E0680B531E}"/>
              </a:ext>
            </a:extLst>
          </p:cNvPr>
          <p:cNvSpPr/>
          <p:nvPr/>
        </p:nvSpPr>
        <p:spPr>
          <a:xfrm>
            <a:off x="1071702" y="691723"/>
            <a:ext cx="9438013" cy="1361078"/>
          </a:xfrm>
          <a:prstGeom prst="rect">
            <a:avLst/>
          </a:prstGeom>
        </p:spPr>
        <p:txBody>
          <a:bodyPr wrap="square">
            <a:spAutoFit/>
          </a:bodyPr>
          <a:lstStyle/>
          <a:p>
            <a:pPr indent="457200" algn="just">
              <a:lnSpc>
                <a:spcPct val="150000"/>
              </a:lnSpc>
              <a:spcAft>
                <a:spcPts val="0"/>
              </a:spcAft>
            </a:pPr>
            <a:r>
              <a:rPr lang="en-US" altLang="zh-CN" sz="2800" dirty="0">
                <a:solidFill>
                  <a:srgbClr val="FF0000"/>
                </a:solidFill>
                <a:latin typeface="Times New Roman" panose="02020603050405020304" pitchFamily="18" charset="0"/>
                <a:ea typeface="宋体" panose="02010600030101010101" pitchFamily="2" charset="-122"/>
                <a:cs typeface="宋体" panose="02010600030101010101" pitchFamily="2" charset="-122"/>
              </a:rPr>
              <a:t>Abstract</a:t>
            </a:r>
            <a:r>
              <a:rPr lang="zh-CN" altLang="en-US" sz="280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r>
              <a:rPr lang="zh-CN" altLang="zh-CN" sz="2400" dirty="0">
                <a:solidFill>
                  <a:srgbClr val="FF0000"/>
                </a:solidFill>
                <a:latin typeface="宋体" panose="02010600030101010101" pitchFamily="2" charset="-122"/>
                <a:ea typeface="宋体" panose="02010600030101010101" pitchFamily="2" charset="-122"/>
              </a:rPr>
              <a:t>要求直接讲出</a:t>
            </a:r>
            <a:r>
              <a:rPr lang="zh-CN" altLang="en-US" sz="2400" dirty="0">
                <a:solidFill>
                  <a:srgbClr val="FF0000"/>
                </a:solidFill>
                <a:latin typeface="宋体" panose="02010600030101010101" pitchFamily="2" charset="-122"/>
                <a:ea typeface="宋体" panose="02010600030101010101" pitchFamily="2" charset="-122"/>
              </a:rPr>
              <a:t>论文的</a:t>
            </a:r>
            <a:r>
              <a:rPr lang="zh-CN" altLang="zh-CN" sz="2400" dirty="0">
                <a:solidFill>
                  <a:srgbClr val="FF0000"/>
                </a:solidFill>
                <a:latin typeface="宋体" panose="02010600030101010101" pitchFamily="2" charset="-122"/>
                <a:ea typeface="宋体" panose="02010600030101010101" pitchFamily="2" charset="-122"/>
              </a:rPr>
              <a:t>主要思想，突出创新点</a:t>
            </a:r>
            <a:r>
              <a:rPr lang="en-US" altLang="zh-CN" sz="2000" dirty="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cs typeface="宋体" panose="02010600030101010101" pitchFamily="2" charset="-122"/>
              </a:rPr>
              <a:t>           </a:t>
            </a:r>
            <a:endParaRPr lang="zh-CN" altLang="zh-CN" sz="2000" dirty="0">
              <a:solidFill>
                <a:srgbClr val="000000"/>
              </a:solidFill>
              <a:latin typeface="Times New Roman" panose="02020603050405020304" pitchFamily="18" charset="0"/>
              <a:ea typeface="宋体" panose="02010600030101010101" pitchFamily="2" charset="-122"/>
              <a:cs typeface="宋体" panose="02010600030101010101" pitchFamily="2" charset="-122"/>
            </a:endParaRPr>
          </a:p>
          <a:p>
            <a:pPr indent="457200" algn="just">
              <a:lnSpc>
                <a:spcPct val="200000"/>
              </a:lnSpc>
            </a:pP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Brevity</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简洁</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Clarity</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明了</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Generality</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高度概括</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 name="矩形 3">
            <a:extLst>
              <a:ext uri="{FF2B5EF4-FFF2-40B4-BE49-F238E27FC236}">
                <a16:creationId xmlns:a16="http://schemas.microsoft.com/office/drawing/2014/main" id="{C7505154-6C2D-457C-906D-49F67C3C0D99}"/>
              </a:ext>
            </a:extLst>
          </p:cNvPr>
          <p:cNvSpPr/>
          <p:nvPr/>
        </p:nvSpPr>
        <p:spPr>
          <a:xfrm>
            <a:off x="1158788" y="2308465"/>
            <a:ext cx="8888727" cy="3652923"/>
          </a:xfrm>
          <a:prstGeom prst="rect">
            <a:avLst/>
          </a:prstGeom>
        </p:spPr>
        <p:txBody>
          <a:bodyPr wrap="square">
            <a:spAutoFit/>
          </a:bodyPr>
          <a:lstStyle/>
          <a:p>
            <a:pPr indent="4572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一、</a:t>
            </a:r>
            <a:r>
              <a:rPr lang="zh-CN" altLang="zh-CN" sz="2400" dirty="0">
                <a:solidFill>
                  <a:srgbClr val="000000"/>
                </a:solidFill>
                <a:latin typeface="宋体" panose="02010600030101010101" pitchFamily="2" charset="-122"/>
                <a:ea typeface="宋体" panose="02010600030101010101" pitchFamily="2" charset="-122"/>
              </a:rPr>
              <a:t>本文</a:t>
            </a:r>
            <a:r>
              <a:rPr lang="zh-CN" altLang="en-US" sz="2400" dirty="0">
                <a:solidFill>
                  <a:srgbClr val="000000"/>
                </a:solidFill>
                <a:latin typeface="宋体" panose="02010600030101010101" pitchFamily="2" charset="-122"/>
                <a:ea typeface="宋体" panose="02010600030101010101" pitchFamily="2" charset="-122"/>
              </a:rPr>
              <a:t>的</a:t>
            </a:r>
            <a:r>
              <a:rPr lang="zh-CN" altLang="zh-CN" sz="2400" dirty="0">
                <a:solidFill>
                  <a:srgbClr val="000000"/>
                </a:solidFill>
                <a:latin typeface="宋体" panose="02010600030101010101" pitchFamily="2" charset="-122"/>
                <a:ea typeface="宋体" panose="02010600030101010101" pitchFamily="2" charset="-122"/>
              </a:rPr>
              <a:t>主题</a:t>
            </a:r>
            <a:r>
              <a:rPr lang="zh-CN" altLang="en-US" sz="2400" dirty="0">
                <a:solidFill>
                  <a:srgbClr val="000000"/>
                </a:solidFill>
                <a:latin typeface="宋体" panose="02010600030101010101" pitchFamily="2" charset="-122"/>
                <a:ea typeface="宋体" panose="02010600030101010101" pitchFamily="2" charset="-122"/>
              </a:rPr>
              <a:t>；</a:t>
            </a:r>
            <a:endParaRPr lang="en-US" altLang="zh-CN" sz="2400" dirty="0">
              <a:solidFill>
                <a:srgbClr val="000000"/>
              </a:solidFill>
              <a:latin typeface="宋体" panose="02010600030101010101" pitchFamily="2" charset="-122"/>
              <a:ea typeface="宋体" panose="02010600030101010101" pitchFamily="2" charset="-122"/>
            </a:endParaRPr>
          </a:p>
          <a:p>
            <a:pPr indent="457200" algn="just">
              <a:lnSpc>
                <a:spcPct val="200000"/>
              </a:lnSpc>
              <a:spcAft>
                <a:spcPts val="0"/>
              </a:spcAft>
            </a:pPr>
            <a:r>
              <a:rPr lang="zh-CN" altLang="en-US" sz="2400" dirty="0">
                <a:solidFill>
                  <a:srgbClr val="000000"/>
                </a:solidFill>
                <a:latin typeface="宋体" panose="02010600030101010101" pitchFamily="2" charset="-122"/>
                <a:ea typeface="宋体" panose="02010600030101010101" pitchFamily="2" charset="-122"/>
              </a:rPr>
              <a:t>二、</a:t>
            </a:r>
            <a:r>
              <a:rPr lang="zh-CN" altLang="zh-CN" sz="2400" dirty="0">
                <a:solidFill>
                  <a:srgbClr val="000000"/>
                </a:solidFill>
                <a:latin typeface="宋体" panose="02010600030101010101" pitchFamily="2" charset="-122"/>
                <a:ea typeface="宋体" panose="02010600030101010101" pitchFamily="2" charset="-122"/>
              </a:rPr>
              <a:t>目前常用方法</a:t>
            </a:r>
            <a:r>
              <a:rPr lang="zh-CN" altLang="en-US" sz="2400" dirty="0">
                <a:solidFill>
                  <a:srgbClr val="000000"/>
                </a:solidFill>
                <a:latin typeface="宋体" panose="02010600030101010101" pitchFamily="2" charset="-122"/>
                <a:ea typeface="宋体" panose="02010600030101010101" pitchFamily="2" charset="-122"/>
              </a:rPr>
              <a:t>；</a:t>
            </a:r>
            <a:endParaRPr lang="en-US" altLang="zh-CN" sz="2400" dirty="0">
              <a:solidFill>
                <a:srgbClr val="000000"/>
              </a:solidFill>
              <a:latin typeface="宋体" panose="02010600030101010101" pitchFamily="2" charset="-122"/>
              <a:ea typeface="宋体" panose="02010600030101010101" pitchFamily="2" charset="-122"/>
            </a:endParaRPr>
          </a:p>
          <a:p>
            <a:pPr indent="457200" algn="just">
              <a:lnSpc>
                <a:spcPct val="200000"/>
              </a:lnSpc>
              <a:spcAft>
                <a:spcPts val="0"/>
              </a:spcAft>
            </a:pPr>
            <a:r>
              <a:rPr lang="zh-CN" altLang="en-US" sz="2400" dirty="0">
                <a:solidFill>
                  <a:srgbClr val="000000"/>
                </a:solidFill>
                <a:latin typeface="宋体" panose="02010600030101010101" pitchFamily="2" charset="-122"/>
                <a:ea typeface="宋体" panose="02010600030101010101" pitchFamily="2" charset="-122"/>
              </a:rPr>
              <a:t>三、</a:t>
            </a:r>
            <a:r>
              <a:rPr lang="zh-CN" altLang="zh-CN" sz="2400" dirty="0">
                <a:solidFill>
                  <a:srgbClr val="000000"/>
                </a:solidFill>
                <a:latin typeface="宋体" panose="02010600030101010101" pitchFamily="2" charset="-122"/>
                <a:ea typeface="宋体" panose="02010600030101010101" pitchFamily="2" charset="-122"/>
              </a:rPr>
              <a:t>这些算法的不足，即本文针对的问题</a:t>
            </a:r>
            <a:r>
              <a:rPr lang="zh-CN" altLang="en-US" sz="2400" dirty="0">
                <a:solidFill>
                  <a:srgbClr val="000000"/>
                </a:solidFill>
                <a:latin typeface="宋体" panose="02010600030101010101" pitchFamily="2" charset="-122"/>
                <a:ea typeface="宋体" panose="02010600030101010101" pitchFamily="2" charset="-122"/>
              </a:rPr>
              <a:t>；</a:t>
            </a:r>
            <a:endParaRPr lang="zh-CN" altLang="zh-CN" sz="2400" dirty="0">
              <a:solidFill>
                <a:srgbClr val="000000"/>
              </a:solidFill>
              <a:latin typeface="宋体" panose="02010600030101010101" pitchFamily="2" charset="-122"/>
              <a:ea typeface="宋体" panose="02010600030101010101" pitchFamily="2" charset="-122"/>
            </a:endParaRPr>
          </a:p>
          <a:p>
            <a:pPr indent="457200" algn="just">
              <a:lnSpc>
                <a:spcPct val="200000"/>
              </a:lnSpc>
              <a:spcAft>
                <a:spcPts val="0"/>
              </a:spcAft>
            </a:pPr>
            <a:r>
              <a:rPr lang="zh-CN" altLang="en-US" sz="2400" dirty="0">
                <a:solidFill>
                  <a:srgbClr val="000000"/>
                </a:solidFill>
                <a:latin typeface="宋体" panose="02010600030101010101" pitchFamily="2" charset="-122"/>
                <a:ea typeface="宋体" panose="02010600030101010101" pitchFamily="2" charset="-122"/>
              </a:rPr>
              <a:t>四、</a:t>
            </a:r>
            <a:r>
              <a:rPr lang="zh-CN" altLang="zh-CN" sz="2400" dirty="0">
                <a:solidFill>
                  <a:srgbClr val="000000"/>
                </a:solidFill>
                <a:latin typeface="宋体" panose="02010600030101010101" pitchFamily="2" charset="-122"/>
                <a:ea typeface="宋体" panose="02010600030101010101" pitchFamily="2" charset="-122"/>
              </a:rPr>
              <a:t>我们提出</a:t>
            </a:r>
            <a:r>
              <a:rPr lang="zh-CN" altLang="en-US" sz="2400" dirty="0">
                <a:solidFill>
                  <a:srgbClr val="000000"/>
                </a:solidFill>
                <a:latin typeface="宋体" panose="02010600030101010101" pitchFamily="2" charset="-122"/>
                <a:ea typeface="宋体" panose="02010600030101010101" pitchFamily="2" charset="-122"/>
              </a:rPr>
              <a:t>的</a:t>
            </a:r>
            <a:r>
              <a:rPr lang="zh-CN" altLang="zh-CN" sz="2400" dirty="0">
                <a:solidFill>
                  <a:srgbClr val="000000"/>
                </a:solidFill>
                <a:latin typeface="宋体" panose="02010600030101010101" pitchFamily="2" charset="-122"/>
                <a:ea typeface="宋体" panose="02010600030101010101" pitchFamily="2" charset="-122"/>
              </a:rPr>
              <a:t>方法，</a:t>
            </a:r>
            <a:r>
              <a:rPr lang="zh-CN" altLang="en-US" sz="2400" dirty="0">
                <a:solidFill>
                  <a:srgbClr val="000000"/>
                </a:solidFill>
                <a:latin typeface="宋体" panose="02010600030101010101" pitchFamily="2" charset="-122"/>
                <a:ea typeface="宋体" panose="02010600030101010101" pitchFamily="2" charset="-122"/>
              </a:rPr>
              <a:t>简述</a:t>
            </a:r>
            <a:r>
              <a:rPr lang="zh-CN" altLang="zh-CN" sz="2400" dirty="0">
                <a:solidFill>
                  <a:srgbClr val="000000"/>
                </a:solidFill>
                <a:latin typeface="宋体" panose="02010600030101010101" pitchFamily="2" charset="-122"/>
                <a:ea typeface="宋体" panose="02010600030101010101" pitchFamily="2" charset="-122"/>
              </a:rPr>
              <a:t>我们的方法好</a:t>
            </a:r>
            <a:r>
              <a:rPr lang="zh-CN" altLang="en-US" sz="2400" dirty="0">
                <a:solidFill>
                  <a:srgbClr val="000000"/>
                </a:solidFill>
                <a:latin typeface="宋体" panose="02010600030101010101" pitchFamily="2" charset="-122"/>
                <a:ea typeface="宋体" panose="02010600030101010101" pitchFamily="2" charset="-122"/>
              </a:rPr>
              <a:t>的原因；</a:t>
            </a:r>
            <a:endParaRPr lang="zh-CN" altLang="zh-CN" sz="2400" dirty="0">
              <a:solidFill>
                <a:srgbClr val="000000"/>
              </a:solidFill>
              <a:latin typeface="宋体" panose="02010600030101010101" pitchFamily="2" charset="-122"/>
              <a:ea typeface="宋体" panose="02010600030101010101" pitchFamily="2" charset="-122"/>
            </a:endParaRPr>
          </a:p>
          <a:p>
            <a:pPr indent="457200">
              <a:lnSpc>
                <a:spcPct val="200000"/>
              </a:lnSpc>
            </a:pPr>
            <a:r>
              <a:rPr lang="zh-CN" altLang="en-US" sz="2400" dirty="0">
                <a:solidFill>
                  <a:srgbClr val="000000"/>
                </a:solidFill>
                <a:latin typeface="宋体" panose="02010600030101010101" pitchFamily="2" charset="-122"/>
                <a:ea typeface="宋体" panose="02010600030101010101" pitchFamily="2" charset="-122"/>
              </a:rPr>
              <a:t>五、数</a:t>
            </a:r>
            <a:r>
              <a:rPr lang="zh-CN" altLang="zh-CN" sz="2400" dirty="0">
                <a:solidFill>
                  <a:srgbClr val="000000"/>
                </a:solidFill>
                <a:latin typeface="宋体" panose="02010600030101010101" pitchFamily="2" charset="-122"/>
                <a:ea typeface="宋体" panose="02010600030101010101" pitchFamily="2" charset="-122"/>
              </a:rPr>
              <a:t>据库</a:t>
            </a:r>
            <a:r>
              <a:rPr lang="zh-CN" altLang="en-US" sz="2400" dirty="0">
                <a:solidFill>
                  <a:srgbClr val="000000"/>
                </a:solidFill>
                <a:latin typeface="宋体" panose="02010600030101010101" pitchFamily="2" charset="-122"/>
                <a:ea typeface="宋体" panose="02010600030101010101" pitchFamily="2" charset="-122"/>
              </a:rPr>
              <a:t>、</a:t>
            </a:r>
            <a:r>
              <a:rPr lang="zh-CN" altLang="zh-CN" sz="2400">
                <a:solidFill>
                  <a:srgbClr val="000000"/>
                </a:solidFill>
                <a:latin typeface="宋体" panose="02010600030101010101" pitchFamily="2" charset="-122"/>
                <a:ea typeface="宋体" panose="02010600030101010101" pitchFamily="2" charset="-122"/>
              </a:rPr>
              <a:t>对比实验</a:t>
            </a:r>
            <a:endParaRPr lang="zh-CN" altLang="en-US" sz="2400"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6793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D1A1BA-CF9D-4B4C-8B24-0FDB473409AE}"/>
              </a:ext>
            </a:extLst>
          </p:cNvPr>
          <p:cNvSpPr/>
          <p:nvPr/>
        </p:nvSpPr>
        <p:spPr>
          <a:xfrm>
            <a:off x="1234973" y="558991"/>
            <a:ext cx="9722054" cy="1206099"/>
          </a:xfrm>
          <a:prstGeom prst="rect">
            <a:avLst/>
          </a:prstGeom>
        </p:spPr>
        <p:txBody>
          <a:bodyPr wrap="square">
            <a:spAutoFit/>
          </a:bodyPr>
          <a:lstStyle/>
          <a:p>
            <a:pPr indent="304800" algn="just">
              <a:lnSpc>
                <a:spcPct val="150000"/>
              </a:lnSpc>
              <a:spcAft>
                <a:spcPts val="0"/>
              </a:spcAft>
            </a:pPr>
            <a:r>
              <a:rPr lang="en-US" altLang="zh-CN" sz="2800" dirty="0">
                <a:solidFill>
                  <a:srgbClr val="FF0000"/>
                </a:solidFill>
                <a:latin typeface="Times New Roman" panose="02020603050405020304" pitchFamily="18" charset="0"/>
                <a:ea typeface="宋体" panose="02010600030101010101" pitchFamily="2" charset="-122"/>
              </a:rPr>
              <a:t>Introduction</a:t>
            </a:r>
            <a:r>
              <a:rPr lang="zh-CN" altLang="en-US" sz="2800" dirty="0">
                <a:solidFill>
                  <a:srgbClr val="FF0000"/>
                </a:solidFill>
                <a:latin typeface="Times New Roman" panose="02020603050405020304" pitchFamily="18" charset="0"/>
                <a:ea typeface="宋体" panose="02010600030101010101" pitchFamily="2" charset="-122"/>
              </a:rPr>
              <a:t>：</a:t>
            </a:r>
            <a:r>
              <a:rPr lang="zh-CN" altLang="zh-CN" sz="2400" dirty="0">
                <a:solidFill>
                  <a:srgbClr val="FF0000"/>
                </a:solidFill>
                <a:latin typeface="宋体" panose="02010600030101010101" pitchFamily="2" charset="-122"/>
                <a:ea typeface="宋体" panose="02010600030101010101" pitchFamily="2" charset="-122"/>
              </a:rPr>
              <a:t>对</a:t>
            </a:r>
            <a:r>
              <a:rPr lang="en-US" altLang="zh-CN" sz="2400" dirty="0">
                <a:solidFill>
                  <a:srgbClr val="FF0000"/>
                </a:solidFill>
                <a:latin typeface="宋体" panose="02010600030101010101" pitchFamily="2" charset="-122"/>
                <a:ea typeface="宋体" panose="02010600030101010101" pitchFamily="2" charset="-122"/>
              </a:rPr>
              <a:t>Abstract</a:t>
            </a:r>
            <a:r>
              <a:rPr lang="zh-CN" altLang="zh-CN" sz="2400" dirty="0">
                <a:solidFill>
                  <a:srgbClr val="FF0000"/>
                </a:solidFill>
                <a:latin typeface="宋体" panose="02010600030101010101" pitchFamily="2" charset="-122"/>
                <a:ea typeface="宋体" panose="02010600030101010101" pitchFamily="2" charset="-122"/>
              </a:rPr>
              <a:t>的扩展，</a:t>
            </a:r>
            <a:r>
              <a:rPr lang="en-US" altLang="zh-CN" sz="2400" dirty="0">
                <a:solidFill>
                  <a:srgbClr val="FF0000"/>
                </a:solidFill>
                <a:latin typeface="宋体" panose="02010600030101010101" pitchFamily="2" charset="-122"/>
                <a:ea typeface="宋体" panose="02010600030101010101" pitchFamily="2" charset="-122"/>
              </a:rPr>
              <a:t>Abstract</a:t>
            </a:r>
            <a:r>
              <a:rPr lang="zh-CN" altLang="zh-CN" sz="2400" dirty="0">
                <a:solidFill>
                  <a:srgbClr val="FF0000"/>
                </a:solidFill>
                <a:latin typeface="宋体" panose="02010600030101010101" pitchFamily="2" charset="-122"/>
                <a:ea typeface="宋体" panose="02010600030101010101" pitchFamily="2" charset="-122"/>
              </a:rPr>
              <a:t>的每句话要尽可能的扩展成一个段落</a:t>
            </a:r>
            <a:endParaRPr lang="zh-CN" altLang="zh-CN" dirty="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星形: 六角 2">
            <a:extLst>
              <a:ext uri="{FF2B5EF4-FFF2-40B4-BE49-F238E27FC236}">
                <a16:creationId xmlns:a16="http://schemas.microsoft.com/office/drawing/2014/main" id="{09032769-0D2F-4ADD-A4D4-91071C55BB38}"/>
              </a:ext>
            </a:extLst>
          </p:cNvPr>
          <p:cNvSpPr/>
          <p:nvPr/>
        </p:nvSpPr>
        <p:spPr>
          <a:xfrm>
            <a:off x="1156914" y="3011879"/>
            <a:ext cx="471164" cy="535258"/>
          </a:xfrm>
          <a:prstGeom prst="star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DDB3A9D-DD75-4A48-9036-3561F5624940}"/>
              </a:ext>
            </a:extLst>
          </p:cNvPr>
          <p:cNvSpPr/>
          <p:nvPr/>
        </p:nvSpPr>
        <p:spPr>
          <a:xfrm>
            <a:off x="1234973" y="2004575"/>
            <a:ext cx="9106456" cy="3652923"/>
          </a:xfrm>
          <a:prstGeom prst="rect">
            <a:avLst/>
          </a:prstGeom>
        </p:spPr>
        <p:txBody>
          <a:bodyPr wrap="square">
            <a:spAutoFit/>
          </a:bodyPr>
          <a:lstStyle/>
          <a:p>
            <a:pPr indent="4572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一、</a:t>
            </a:r>
            <a:r>
              <a:rPr lang="zh-CN" altLang="zh-CN" sz="2400" dirty="0">
                <a:solidFill>
                  <a:srgbClr val="000000"/>
                </a:solidFill>
                <a:latin typeface="宋体" panose="02010600030101010101" pitchFamily="2" charset="-122"/>
                <a:ea typeface="宋体" panose="02010600030101010101" pitchFamily="2" charset="-122"/>
              </a:rPr>
              <a:t>解释主题</a:t>
            </a:r>
            <a:r>
              <a:rPr lang="zh-CN" altLang="en-US" sz="2400" dirty="0">
                <a:solidFill>
                  <a:srgbClr val="000000"/>
                </a:solidFill>
                <a:latin typeface="宋体" panose="02010600030101010101" pitchFamily="2" charset="-122"/>
                <a:ea typeface="宋体" panose="02010600030101010101" pitchFamily="2" charset="-122"/>
              </a:rPr>
              <a:t>：</a:t>
            </a:r>
            <a:r>
              <a:rPr lang="zh-CN" altLang="zh-CN" sz="2400" dirty="0">
                <a:solidFill>
                  <a:srgbClr val="000000"/>
                </a:solidFill>
                <a:latin typeface="宋体" panose="02010600030101010101" pitchFamily="2" charset="-122"/>
                <a:ea typeface="宋体" panose="02010600030101010101" pitchFamily="2" charset="-122"/>
              </a:rPr>
              <a:t>为什么重要？重要应用</a:t>
            </a:r>
            <a:r>
              <a:rPr lang="zh-CN" altLang="en-US" sz="2400" dirty="0">
                <a:solidFill>
                  <a:srgbClr val="000000"/>
                </a:solidFill>
                <a:latin typeface="宋体" panose="02010600030101010101" pitchFamily="2" charset="-122"/>
                <a:ea typeface="宋体" panose="02010600030101010101" pitchFamily="2" charset="-122"/>
              </a:rPr>
              <a:t>？</a:t>
            </a:r>
            <a:endParaRPr lang="zh-CN" altLang="zh-CN" sz="2400" dirty="0">
              <a:solidFill>
                <a:srgbClr val="000000"/>
              </a:solidFill>
              <a:latin typeface="宋体" panose="02010600030101010101" pitchFamily="2" charset="-122"/>
              <a:ea typeface="宋体" panose="02010600030101010101" pitchFamily="2" charset="-122"/>
            </a:endParaRPr>
          </a:p>
          <a:p>
            <a:pPr indent="457200" algn="just">
              <a:lnSpc>
                <a:spcPct val="200000"/>
              </a:lnSpc>
            </a:pPr>
            <a:r>
              <a:rPr lang="zh-CN" altLang="en-US" sz="2400" dirty="0">
                <a:solidFill>
                  <a:srgbClr val="00B0F0"/>
                </a:solidFill>
                <a:latin typeface="宋体" panose="02010600030101010101" pitchFamily="2" charset="-122"/>
                <a:ea typeface="宋体" panose="02010600030101010101" pitchFamily="2" charset="-122"/>
              </a:rPr>
              <a:t>二、</a:t>
            </a:r>
            <a:r>
              <a:rPr lang="zh-CN" altLang="zh-CN" sz="2400" dirty="0">
                <a:solidFill>
                  <a:srgbClr val="00B0F0"/>
                </a:solidFill>
                <a:latin typeface="宋体" panose="02010600030101010101" pitchFamily="2" charset="-122"/>
                <a:ea typeface="宋体" panose="02010600030101010101" pitchFamily="2" charset="-122"/>
              </a:rPr>
              <a:t>目前算法（总结，归纳，分类）</a:t>
            </a:r>
            <a:r>
              <a:rPr lang="zh-CN" altLang="en-US" sz="2400" dirty="0">
                <a:solidFill>
                  <a:srgbClr val="00B0F0"/>
                </a:solidFill>
                <a:latin typeface="宋体" panose="02010600030101010101" pitchFamily="2" charset="-122"/>
                <a:ea typeface="宋体" panose="02010600030101010101" pitchFamily="2" charset="-122"/>
              </a:rPr>
              <a:t>；</a:t>
            </a:r>
            <a:endParaRPr lang="en-US" altLang="zh-CN" sz="2400" dirty="0">
              <a:solidFill>
                <a:srgbClr val="00B0F0"/>
              </a:solidFill>
              <a:latin typeface="宋体" panose="02010600030101010101" pitchFamily="2" charset="-122"/>
              <a:ea typeface="宋体" panose="02010600030101010101" pitchFamily="2" charset="-122"/>
            </a:endParaRPr>
          </a:p>
          <a:p>
            <a:pPr indent="4572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三、</a:t>
            </a:r>
            <a:r>
              <a:rPr lang="zh-CN" altLang="zh-CN" sz="2400" dirty="0">
                <a:solidFill>
                  <a:srgbClr val="000000"/>
                </a:solidFill>
                <a:latin typeface="宋体" panose="02010600030101010101" pitchFamily="2" charset="-122"/>
                <a:ea typeface="宋体" panose="02010600030101010101" pitchFamily="2" charset="-122"/>
              </a:rPr>
              <a:t>简介我们提出</a:t>
            </a:r>
            <a:r>
              <a:rPr lang="zh-CN" altLang="en-US" sz="2400" dirty="0">
                <a:solidFill>
                  <a:srgbClr val="000000"/>
                </a:solidFill>
                <a:latin typeface="宋体" panose="02010600030101010101" pitchFamily="2" charset="-122"/>
                <a:ea typeface="宋体" panose="02010600030101010101" pitchFamily="2" charset="-122"/>
              </a:rPr>
              <a:t>的</a:t>
            </a:r>
            <a:r>
              <a:rPr lang="zh-CN" altLang="zh-CN" sz="2400" dirty="0">
                <a:solidFill>
                  <a:srgbClr val="000000"/>
                </a:solidFill>
                <a:latin typeface="宋体" panose="02010600030101010101" pitchFamily="2" charset="-122"/>
                <a:ea typeface="宋体" panose="02010600030101010101" pitchFamily="2" charset="-122"/>
              </a:rPr>
              <a:t>方法，</a:t>
            </a:r>
            <a:r>
              <a:rPr lang="zh-CN" altLang="en-US" sz="2400" dirty="0">
                <a:solidFill>
                  <a:srgbClr val="000000"/>
                </a:solidFill>
                <a:latin typeface="宋体" panose="02010600030101010101" pitchFamily="2" charset="-122"/>
                <a:ea typeface="宋体" panose="02010600030101010101" pitchFamily="2" charset="-122"/>
              </a:rPr>
              <a:t>简要描述；</a:t>
            </a:r>
            <a:endParaRPr lang="en-US" altLang="zh-CN" sz="2400" dirty="0">
              <a:solidFill>
                <a:srgbClr val="000000"/>
              </a:solidFill>
              <a:latin typeface="宋体" panose="02010600030101010101" pitchFamily="2" charset="-122"/>
              <a:ea typeface="宋体" panose="02010600030101010101" pitchFamily="2" charset="-122"/>
            </a:endParaRPr>
          </a:p>
          <a:p>
            <a:pPr indent="4572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四、</a:t>
            </a:r>
            <a:r>
              <a:rPr lang="zh-CN" altLang="zh-CN" sz="2400" dirty="0">
                <a:solidFill>
                  <a:srgbClr val="000000"/>
                </a:solidFill>
                <a:latin typeface="宋体" panose="02010600030101010101" pitchFamily="2" charset="-122"/>
                <a:ea typeface="宋体" panose="02010600030101010101" pitchFamily="2" charset="-122"/>
              </a:rPr>
              <a:t>介绍实验结果</a:t>
            </a:r>
            <a:r>
              <a:rPr lang="zh-CN" altLang="en-US" sz="2400" dirty="0">
                <a:solidFill>
                  <a:srgbClr val="000000"/>
                </a:solidFill>
                <a:latin typeface="宋体" panose="02010600030101010101" pitchFamily="2" charset="-122"/>
                <a:ea typeface="宋体" panose="02010600030101010101" pitchFamily="2" charset="-122"/>
              </a:rPr>
              <a:t>：数</a:t>
            </a:r>
            <a:r>
              <a:rPr lang="zh-CN" altLang="zh-CN" sz="2400" dirty="0">
                <a:solidFill>
                  <a:srgbClr val="000000"/>
                </a:solidFill>
                <a:latin typeface="宋体" panose="02010600030101010101" pitchFamily="2" charset="-122"/>
                <a:ea typeface="宋体" panose="02010600030101010101" pitchFamily="2" charset="-122"/>
              </a:rPr>
              <a:t>据库</a:t>
            </a:r>
            <a:r>
              <a:rPr lang="zh-CN" altLang="en-US" sz="2400" dirty="0">
                <a:solidFill>
                  <a:srgbClr val="000000"/>
                </a:solidFill>
                <a:latin typeface="宋体" panose="02010600030101010101" pitchFamily="2" charset="-122"/>
                <a:ea typeface="宋体" panose="02010600030101010101" pitchFamily="2" charset="-122"/>
              </a:rPr>
              <a:t>、</a:t>
            </a:r>
            <a:r>
              <a:rPr lang="zh-CN" altLang="zh-CN" sz="2400" dirty="0">
                <a:solidFill>
                  <a:srgbClr val="000000"/>
                </a:solidFill>
                <a:latin typeface="宋体" panose="02010600030101010101" pitchFamily="2" charset="-122"/>
                <a:ea typeface="宋体" panose="02010600030101010101" pitchFamily="2" charset="-122"/>
              </a:rPr>
              <a:t>对比实验</a:t>
            </a:r>
            <a:r>
              <a:rPr lang="zh-CN" altLang="en-US" sz="2400" dirty="0">
                <a:solidFill>
                  <a:srgbClr val="000000"/>
                </a:solidFill>
                <a:latin typeface="宋体" panose="02010600030101010101" pitchFamily="2" charset="-122"/>
                <a:ea typeface="宋体" panose="02010600030101010101" pitchFamily="2" charset="-122"/>
              </a:rPr>
              <a:t>；</a:t>
            </a:r>
            <a:endParaRPr lang="zh-CN" altLang="zh-CN" sz="2400" dirty="0">
              <a:solidFill>
                <a:srgbClr val="000000"/>
              </a:solidFill>
              <a:latin typeface="宋体" panose="02010600030101010101" pitchFamily="2" charset="-122"/>
              <a:ea typeface="宋体" panose="02010600030101010101" pitchFamily="2" charset="-122"/>
            </a:endParaRPr>
          </a:p>
          <a:p>
            <a:pPr indent="4572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五、</a:t>
            </a:r>
            <a:r>
              <a:rPr lang="zh-CN" altLang="zh-CN" sz="2400" dirty="0">
                <a:solidFill>
                  <a:srgbClr val="000000"/>
                </a:solidFill>
                <a:latin typeface="宋体" panose="02010600030101010101" pitchFamily="2" charset="-122"/>
                <a:ea typeface="宋体" panose="02010600030101010101" pitchFamily="2" charset="-122"/>
              </a:rPr>
              <a:t>论文整体安排，每一部分介绍的是什么内容</a:t>
            </a:r>
          </a:p>
        </p:txBody>
      </p:sp>
    </p:spTree>
    <p:extLst>
      <p:ext uri="{BB962C8B-B14F-4D97-AF65-F5344CB8AC3E}">
        <p14:creationId xmlns:p14="http://schemas.microsoft.com/office/powerpoint/2010/main" val="368595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DACBF9-1C35-4F1F-A249-DC32B8B0D123}"/>
              </a:ext>
            </a:extLst>
          </p:cNvPr>
          <p:cNvSpPr/>
          <p:nvPr/>
        </p:nvSpPr>
        <p:spPr>
          <a:xfrm>
            <a:off x="1667905" y="1217622"/>
            <a:ext cx="7770542" cy="1780296"/>
          </a:xfrm>
          <a:prstGeom prst="rect">
            <a:avLst/>
          </a:prstGeom>
        </p:spPr>
        <p:txBody>
          <a:bodyPr wrap="square">
            <a:spAutoFit/>
          </a:bodyPr>
          <a:lstStyle/>
          <a:p>
            <a:pPr indent="304800" algn="just">
              <a:lnSpc>
                <a:spcPct val="150000"/>
              </a:lnSpc>
              <a:spcAft>
                <a:spcPts val="0"/>
              </a:spcAft>
            </a:pPr>
            <a:r>
              <a:rPr lang="en-US" altLang="zh-CN" sz="2800" dirty="0">
                <a:solidFill>
                  <a:srgbClr val="FF0000"/>
                </a:solidFill>
                <a:latin typeface="Times New Roman" panose="02020603050405020304" pitchFamily="18" charset="0"/>
                <a:ea typeface="宋体" panose="02010600030101010101" pitchFamily="2" charset="-122"/>
              </a:rPr>
              <a:t>Related Works</a:t>
            </a:r>
            <a:r>
              <a:rPr lang="zh-CN" altLang="en-US" sz="2800" dirty="0">
                <a:solidFill>
                  <a:srgbClr val="FF0000"/>
                </a:solidFill>
                <a:latin typeface="Times New Roman" panose="02020603050405020304" pitchFamily="18" charset="0"/>
                <a:ea typeface="宋体" panose="02010600030101010101" pitchFamily="2" charset="-122"/>
              </a:rPr>
              <a:t>：</a:t>
            </a:r>
            <a:r>
              <a:rPr lang="zh-CN" altLang="zh-CN" sz="2400" dirty="0">
                <a:solidFill>
                  <a:srgbClr val="FF0000"/>
                </a:solidFill>
                <a:latin typeface="宋体" panose="02010600030101010101" pitchFamily="2" charset="-122"/>
                <a:ea typeface="宋体" panose="02010600030101010101" pitchFamily="2" charset="-122"/>
              </a:rPr>
              <a:t>介绍与你算法最直接</a:t>
            </a:r>
            <a:r>
              <a:rPr lang="zh-CN" altLang="en-US" sz="2400" dirty="0">
                <a:solidFill>
                  <a:srgbClr val="FF0000"/>
                </a:solidFill>
                <a:latin typeface="宋体" panose="02010600030101010101" pitchFamily="2" charset="-122"/>
                <a:ea typeface="宋体" panose="02010600030101010101" pitchFamily="2" charset="-122"/>
              </a:rPr>
              <a:t>的、</a:t>
            </a:r>
            <a:r>
              <a:rPr lang="zh-CN" altLang="zh-CN" sz="2400" dirty="0">
                <a:solidFill>
                  <a:srgbClr val="FF0000"/>
                </a:solidFill>
                <a:latin typeface="宋体" panose="02010600030101010101" pitchFamily="2" charset="-122"/>
                <a:ea typeface="宋体" panose="02010600030101010101" pitchFamily="2" charset="-122"/>
              </a:rPr>
              <a:t>最相关的方法</a:t>
            </a:r>
            <a:endParaRPr lang="en-US" altLang="zh-CN" sz="2400" dirty="0">
              <a:solidFill>
                <a:srgbClr val="FF0000"/>
              </a:solidFill>
              <a:latin typeface="宋体" panose="02010600030101010101" pitchFamily="2" charset="-122"/>
              <a:ea typeface="宋体" panose="02010600030101010101" pitchFamily="2" charset="-122"/>
            </a:endParaRPr>
          </a:p>
          <a:p>
            <a:pPr indent="304800" algn="just">
              <a:lnSpc>
                <a:spcPct val="150000"/>
              </a:lnSpc>
              <a:spcAft>
                <a:spcPts val="0"/>
              </a:spcAft>
            </a:pPr>
            <a:endParaRPr lang="en-US" altLang="zh-CN" sz="2400" dirty="0">
              <a:solidFill>
                <a:srgbClr val="000000"/>
              </a:solidFill>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D2DF9490-145C-435C-A044-4F8B525A4CEB}"/>
              </a:ext>
            </a:extLst>
          </p:cNvPr>
          <p:cNvSpPr/>
          <p:nvPr/>
        </p:nvSpPr>
        <p:spPr>
          <a:xfrm>
            <a:off x="1981732" y="2851131"/>
            <a:ext cx="7456715" cy="2192075"/>
          </a:xfrm>
          <a:prstGeom prst="rect">
            <a:avLst/>
          </a:prstGeom>
        </p:spPr>
        <p:txBody>
          <a:bodyPr wrap="square">
            <a:spAutoFit/>
          </a:bodyPr>
          <a:lstStyle/>
          <a:p>
            <a:pPr indent="304800" algn="just">
              <a:lnSpc>
                <a:spcPct val="200000"/>
              </a:lnSpc>
            </a:pPr>
            <a:r>
              <a:rPr lang="zh-CN" altLang="zh-CN" sz="2400" dirty="0">
                <a:solidFill>
                  <a:srgbClr val="000000"/>
                </a:solidFill>
                <a:latin typeface="Times New Roman" panose="02020603050405020304" pitchFamily="18" charset="0"/>
                <a:ea typeface="宋体" panose="02010600030101010101" pitchFamily="2" charset="-122"/>
              </a:rPr>
              <a:t>可以分小节介绍</a:t>
            </a:r>
            <a:r>
              <a:rPr lang="zh-CN" altLang="en-US" sz="2400" dirty="0">
                <a:solidFill>
                  <a:srgbClr val="000000"/>
                </a:solidFill>
                <a:latin typeface="Times New Roman" panose="02020603050405020304" pitchFamily="18" charset="0"/>
                <a:ea typeface="宋体" panose="02010600030101010101" pitchFamily="2" charset="-122"/>
              </a:rPr>
              <a:t>；</a:t>
            </a:r>
            <a:endParaRPr lang="en-US" altLang="zh-CN" sz="2400" dirty="0">
              <a:solidFill>
                <a:srgbClr val="000000"/>
              </a:solidFill>
              <a:latin typeface="Times New Roman" panose="02020603050405020304" pitchFamily="18" charset="0"/>
              <a:ea typeface="宋体" panose="02010600030101010101" pitchFamily="2" charset="-122"/>
            </a:endParaRPr>
          </a:p>
          <a:p>
            <a:pPr indent="304800" algn="just">
              <a:lnSpc>
                <a:spcPct val="200000"/>
              </a:lnSpc>
            </a:pPr>
            <a:r>
              <a:rPr lang="zh-CN" altLang="zh-CN" sz="2400" dirty="0">
                <a:solidFill>
                  <a:srgbClr val="000000"/>
                </a:solidFill>
                <a:latin typeface="Times New Roman" panose="02020603050405020304" pitchFamily="18" charset="0"/>
                <a:ea typeface="宋体" panose="02010600030101010101" pitchFamily="2" charset="-122"/>
              </a:rPr>
              <a:t>介绍要有最基本的算法模型（公式</a:t>
            </a:r>
            <a:r>
              <a:rPr lang="zh-CN" altLang="en-US" sz="2400" dirty="0">
                <a:solidFill>
                  <a:srgbClr val="000000"/>
                </a:solidFill>
                <a:latin typeface="Times New Roman" panose="02020603050405020304" pitchFamily="18" charset="0"/>
                <a:ea typeface="宋体" panose="02010600030101010101" pitchFamily="2" charset="-122"/>
              </a:rPr>
              <a:t>）</a:t>
            </a:r>
            <a:r>
              <a:rPr lang="zh-CN" altLang="zh-CN" sz="2400" dirty="0">
                <a:solidFill>
                  <a:srgbClr val="000000"/>
                </a:solidFill>
                <a:latin typeface="Times New Roman" panose="02020603050405020304" pitchFamily="18" charset="0"/>
                <a:ea typeface="宋体" panose="02010600030101010101" pitchFamily="2" charset="-122"/>
              </a:rPr>
              <a:t>，公式的每个变量参数都要说明含义</a:t>
            </a:r>
            <a:endParaRPr lang="zh-CN" altLang="en-US" sz="2400" dirty="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895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45D9B82-4740-4D25-9942-E7DF23785875}"/>
              </a:ext>
            </a:extLst>
          </p:cNvPr>
          <p:cNvSpPr/>
          <p:nvPr/>
        </p:nvSpPr>
        <p:spPr>
          <a:xfrm>
            <a:off x="1366009" y="1111876"/>
            <a:ext cx="8530281" cy="1364797"/>
          </a:xfrm>
          <a:prstGeom prst="rect">
            <a:avLst/>
          </a:prstGeom>
        </p:spPr>
        <p:txBody>
          <a:bodyPr wrap="square">
            <a:spAutoFit/>
          </a:bodyPr>
          <a:lstStyle/>
          <a:p>
            <a:pPr indent="304800" algn="just">
              <a:lnSpc>
                <a:spcPct val="150000"/>
              </a:lnSpc>
            </a:pPr>
            <a:r>
              <a:rPr lang="en-US" altLang="zh-CN" sz="2800" dirty="0">
                <a:solidFill>
                  <a:srgbClr val="FF0000"/>
                </a:solidFill>
                <a:latin typeface="Times New Roman" panose="02020603050405020304" pitchFamily="18" charset="0"/>
                <a:ea typeface="宋体" panose="02010600030101010101" pitchFamily="2" charset="-122"/>
              </a:rPr>
              <a:t>Algorithm</a:t>
            </a:r>
            <a:r>
              <a:rPr lang="zh-CN" altLang="en-US" sz="2800" dirty="0">
                <a:solidFill>
                  <a:srgbClr val="FF0000"/>
                </a:solidFill>
                <a:latin typeface="Times New Roman" panose="02020603050405020304" pitchFamily="18" charset="0"/>
                <a:ea typeface="宋体" panose="02010600030101010101" pitchFamily="2" charset="-122"/>
              </a:rPr>
              <a:t>（</a:t>
            </a:r>
            <a:r>
              <a:rPr lang="en-US" altLang="zh-CN" sz="2800" dirty="0">
                <a:solidFill>
                  <a:srgbClr val="FF0000"/>
                </a:solidFill>
                <a:latin typeface="Times New Roman" panose="02020603050405020304" pitchFamily="18" charset="0"/>
                <a:ea typeface="宋体" panose="02010600030101010101" pitchFamily="2" charset="-122"/>
              </a:rPr>
              <a:t>Our Model</a:t>
            </a:r>
            <a:r>
              <a:rPr lang="zh-CN" altLang="en-US" sz="2800" dirty="0">
                <a:solidFill>
                  <a:srgbClr val="FF0000"/>
                </a:solidFill>
                <a:latin typeface="Times New Roman" panose="02020603050405020304" pitchFamily="18" charset="0"/>
                <a:ea typeface="宋体" panose="02010600030101010101" pitchFamily="2" charset="-122"/>
              </a:rPr>
              <a:t>）：</a:t>
            </a:r>
            <a:endParaRPr lang="en-US" altLang="zh-CN" sz="2800" dirty="0">
              <a:solidFill>
                <a:srgbClr val="FF0000"/>
              </a:solidFill>
              <a:latin typeface="Times New Roman" panose="02020603050405020304" pitchFamily="18" charset="0"/>
              <a:ea typeface="宋体" panose="02010600030101010101" pitchFamily="2" charset="-122"/>
            </a:endParaRPr>
          </a:p>
          <a:p>
            <a:pPr indent="304800" algn="just">
              <a:lnSpc>
                <a:spcPct val="200000"/>
              </a:lnSpc>
            </a:pPr>
            <a:r>
              <a:rPr lang="zh-CN" altLang="en-US" sz="2400" dirty="0">
                <a:solidFill>
                  <a:srgbClr val="000000"/>
                </a:solidFill>
                <a:latin typeface="Times New Roman" panose="02020603050405020304" pitchFamily="18" charset="0"/>
                <a:ea typeface="宋体" panose="02010600030101010101" pitchFamily="2" charset="-122"/>
              </a:rPr>
              <a:t>   </a:t>
            </a:r>
            <a:endParaRPr lang="en-US" altLang="zh-CN" sz="2800" dirty="0">
              <a:solidFill>
                <a:srgbClr val="FF0000"/>
              </a:solidFill>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A537FBD8-4323-4A8D-9115-6B54696178CA}"/>
              </a:ext>
            </a:extLst>
          </p:cNvPr>
          <p:cNvSpPr/>
          <p:nvPr/>
        </p:nvSpPr>
        <p:spPr>
          <a:xfrm>
            <a:off x="1366009" y="2166256"/>
            <a:ext cx="8530281" cy="3652923"/>
          </a:xfrm>
          <a:prstGeom prst="rect">
            <a:avLst/>
          </a:prstGeom>
        </p:spPr>
        <p:txBody>
          <a:bodyPr wrap="square">
            <a:spAutoFit/>
          </a:bodyPr>
          <a:lstStyle/>
          <a:p>
            <a:pPr indent="3048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我们的模型可以在这一节给出，也可以在这一节之前单独列出；</a:t>
            </a:r>
            <a:endParaRPr lang="en-US" altLang="zh-CN" sz="2400" dirty="0">
              <a:solidFill>
                <a:srgbClr val="000000"/>
              </a:solidFill>
              <a:latin typeface="宋体" panose="02010600030101010101" pitchFamily="2" charset="-122"/>
              <a:ea typeface="宋体" panose="02010600030101010101" pitchFamily="2" charset="-122"/>
            </a:endParaRPr>
          </a:p>
          <a:p>
            <a:pPr indent="3048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对于所提出的模型：含义、作用、变量、参数；</a:t>
            </a:r>
            <a:endParaRPr lang="en-US" altLang="zh-CN" sz="2400" dirty="0">
              <a:solidFill>
                <a:srgbClr val="000000"/>
              </a:solidFill>
              <a:latin typeface="宋体" panose="02010600030101010101" pitchFamily="2" charset="-122"/>
              <a:ea typeface="宋体" panose="02010600030101010101" pitchFamily="2" charset="-122"/>
            </a:endParaRPr>
          </a:p>
          <a:p>
            <a:pPr indent="3048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对于模型求解的算法：求解方法、公示的推导、变量的说明；</a:t>
            </a:r>
            <a:endParaRPr lang="en-US" altLang="zh-CN" sz="2400" dirty="0">
              <a:solidFill>
                <a:srgbClr val="000000"/>
              </a:solidFill>
              <a:latin typeface="宋体" panose="02010600030101010101" pitchFamily="2" charset="-122"/>
              <a:ea typeface="宋体" panose="02010600030101010101" pitchFamily="2" charset="-122"/>
            </a:endParaRPr>
          </a:p>
          <a:p>
            <a:pPr indent="304800" algn="just">
              <a:lnSpc>
                <a:spcPct val="200000"/>
              </a:lnSpc>
            </a:pPr>
            <a:r>
              <a:rPr lang="zh-CN" altLang="zh-CN" sz="2400" dirty="0">
                <a:solidFill>
                  <a:srgbClr val="000000"/>
                </a:solidFill>
                <a:latin typeface="宋体" panose="02010600030101010101" pitchFamily="2" charset="-122"/>
                <a:ea typeface="宋体" panose="02010600030101010101" pitchFamily="2" charset="-122"/>
              </a:rPr>
              <a:t>常用一个表格框起来</a:t>
            </a:r>
            <a:r>
              <a:rPr lang="zh-CN" altLang="en-US" sz="2400" dirty="0">
                <a:solidFill>
                  <a:srgbClr val="000000"/>
                </a:solidFill>
                <a:latin typeface="宋体" panose="02010600030101010101" pitchFamily="2" charset="-122"/>
                <a:ea typeface="宋体" panose="02010600030101010101" pitchFamily="2" charset="-122"/>
              </a:rPr>
              <a:t>，伪代码的形式</a:t>
            </a:r>
            <a:endParaRPr lang="en-US" altLang="zh-CN" sz="2400"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0706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C509CC-EFE6-44F7-8ED2-0E20888A597C}"/>
              </a:ext>
            </a:extLst>
          </p:cNvPr>
          <p:cNvSpPr/>
          <p:nvPr/>
        </p:nvSpPr>
        <p:spPr>
          <a:xfrm>
            <a:off x="1524000" y="887738"/>
            <a:ext cx="9459686" cy="1560042"/>
          </a:xfrm>
          <a:prstGeom prst="rect">
            <a:avLst/>
          </a:prstGeom>
        </p:spPr>
        <p:txBody>
          <a:bodyPr wrap="square">
            <a:spAutoFit/>
          </a:bodyPr>
          <a:lstStyle/>
          <a:p>
            <a:r>
              <a:rPr lang="en-US" altLang="zh-CN" sz="2800" dirty="0">
                <a:solidFill>
                  <a:srgbClr val="FF0000"/>
                </a:solidFill>
                <a:latin typeface="Times New Roman" panose="02020603050405020304" pitchFamily="18" charset="0"/>
                <a:ea typeface="宋体" panose="02010600030101010101" pitchFamily="2" charset="-122"/>
              </a:rPr>
              <a:t>Experiment</a:t>
            </a:r>
            <a:r>
              <a:rPr lang="zh-CN" altLang="en-US" sz="2800" dirty="0">
                <a:solidFill>
                  <a:srgbClr val="FF0000"/>
                </a:solidFill>
                <a:latin typeface="Times New Roman" panose="02020603050405020304" pitchFamily="18" charset="0"/>
                <a:ea typeface="宋体" panose="02010600030101010101" pitchFamily="2" charset="-122"/>
              </a:rPr>
              <a:t>：</a:t>
            </a:r>
            <a:r>
              <a:rPr lang="zh-CN" altLang="en-US" sz="2400" dirty="0">
                <a:solidFill>
                  <a:srgbClr val="FF0000"/>
                </a:solidFill>
                <a:latin typeface="宋体" panose="02010600030101010101" pitchFamily="2" charset="-122"/>
                <a:ea typeface="宋体" panose="02010600030101010101" pitchFamily="2" charset="-122"/>
              </a:rPr>
              <a:t>本文模型效果的具体体现</a:t>
            </a:r>
            <a:endParaRPr lang="en-US" altLang="zh-CN" sz="2400" dirty="0">
              <a:solidFill>
                <a:srgbClr val="FF0000"/>
              </a:solidFill>
              <a:latin typeface="宋体" panose="02010600030101010101" pitchFamily="2" charset="-122"/>
              <a:ea typeface="宋体" panose="02010600030101010101" pitchFamily="2" charset="-122"/>
            </a:endParaRPr>
          </a:p>
          <a:p>
            <a:endParaRPr lang="en-US" altLang="zh-CN" sz="2800" dirty="0">
              <a:solidFill>
                <a:srgbClr val="FF0000"/>
              </a:solidFill>
              <a:latin typeface="Times New Roman" panose="02020603050405020304" pitchFamily="18" charset="0"/>
              <a:ea typeface="宋体" panose="02010600030101010101" pitchFamily="2" charset="-122"/>
            </a:endParaRPr>
          </a:p>
          <a:p>
            <a:pPr indent="457200" algn="just">
              <a:lnSpc>
                <a:spcPct val="200000"/>
              </a:lnSpc>
            </a:pPr>
            <a:endParaRPr lang="zh-CN" altLang="en-US" sz="2400" dirty="0">
              <a:solidFill>
                <a:srgbClr val="000000"/>
              </a:solidFill>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036CA082-853E-4D1D-9553-B3C418DD2332}"/>
              </a:ext>
            </a:extLst>
          </p:cNvPr>
          <p:cNvSpPr/>
          <p:nvPr/>
        </p:nvSpPr>
        <p:spPr>
          <a:xfrm>
            <a:off x="1208314" y="1766445"/>
            <a:ext cx="8926285" cy="3652923"/>
          </a:xfrm>
          <a:prstGeom prst="rect">
            <a:avLst/>
          </a:prstGeom>
        </p:spPr>
        <p:txBody>
          <a:bodyPr wrap="square">
            <a:spAutoFit/>
          </a:bodyPr>
          <a:lstStyle/>
          <a:p>
            <a:pPr indent="4572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一、</a:t>
            </a:r>
            <a:r>
              <a:rPr lang="zh-CN" altLang="zh-CN" sz="2400" dirty="0">
                <a:solidFill>
                  <a:srgbClr val="000000"/>
                </a:solidFill>
                <a:latin typeface="宋体" panose="02010600030101010101" pitchFamily="2" charset="-122"/>
                <a:ea typeface="宋体" panose="02010600030101010101" pitchFamily="2" charset="-122"/>
              </a:rPr>
              <a:t>数据库</a:t>
            </a:r>
            <a:r>
              <a:rPr lang="zh-CN" altLang="en-US" sz="2400" dirty="0">
                <a:solidFill>
                  <a:srgbClr val="000000"/>
                </a:solidFill>
                <a:latin typeface="宋体" panose="02010600030101010101" pitchFamily="2" charset="-122"/>
                <a:ea typeface="宋体" panose="02010600030101010101" pitchFamily="2" charset="-122"/>
              </a:rPr>
              <a:t>的</a:t>
            </a:r>
            <a:r>
              <a:rPr lang="zh-CN" altLang="zh-CN" sz="2400" dirty="0">
                <a:solidFill>
                  <a:srgbClr val="000000"/>
                </a:solidFill>
                <a:latin typeface="宋体" panose="02010600030101010101" pitchFamily="2" charset="-122"/>
                <a:ea typeface="宋体" panose="02010600030101010101" pitchFamily="2" charset="-122"/>
              </a:rPr>
              <a:t>介绍</a:t>
            </a:r>
            <a:r>
              <a:rPr lang="zh-CN" altLang="en-US" sz="2400" dirty="0">
                <a:solidFill>
                  <a:srgbClr val="000000"/>
                </a:solidFill>
                <a:latin typeface="宋体" panose="02010600030101010101" pitchFamily="2" charset="-122"/>
                <a:ea typeface="宋体" panose="02010600030101010101" pitchFamily="2" charset="-122"/>
              </a:rPr>
              <a:t>：名字、出处、类型、种类、数据；</a:t>
            </a:r>
            <a:endParaRPr lang="en-US" altLang="zh-CN" sz="2400" dirty="0">
              <a:solidFill>
                <a:srgbClr val="000000"/>
              </a:solidFill>
              <a:latin typeface="宋体" panose="02010600030101010101" pitchFamily="2" charset="-122"/>
              <a:ea typeface="宋体" panose="02010600030101010101" pitchFamily="2" charset="-122"/>
            </a:endParaRPr>
          </a:p>
          <a:p>
            <a:pPr indent="4572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二、</a:t>
            </a:r>
            <a:r>
              <a:rPr lang="zh-CN" altLang="zh-CN" sz="2400" dirty="0">
                <a:solidFill>
                  <a:srgbClr val="000000"/>
                </a:solidFill>
                <a:latin typeface="宋体" panose="02010600030101010101" pitchFamily="2" charset="-122"/>
                <a:ea typeface="宋体" panose="02010600030101010101" pitchFamily="2" charset="-122"/>
              </a:rPr>
              <a:t>实验设置详细描述</a:t>
            </a:r>
            <a:r>
              <a:rPr lang="zh-CN" altLang="en-US" sz="2400" dirty="0">
                <a:solidFill>
                  <a:srgbClr val="000000"/>
                </a:solidFill>
                <a:latin typeface="宋体" panose="02010600030101010101" pitchFamily="2" charset="-122"/>
                <a:ea typeface="宋体" panose="02010600030101010101" pitchFamily="2" charset="-122"/>
              </a:rPr>
              <a:t>：数据库的使用、测试集训练集的划分、参数设置；</a:t>
            </a:r>
            <a:endParaRPr lang="en-US" altLang="zh-CN" sz="2400" dirty="0">
              <a:solidFill>
                <a:srgbClr val="000000"/>
              </a:solidFill>
              <a:latin typeface="宋体" panose="02010600030101010101" pitchFamily="2" charset="-122"/>
              <a:ea typeface="宋体" panose="02010600030101010101" pitchFamily="2" charset="-122"/>
            </a:endParaRPr>
          </a:p>
          <a:p>
            <a:pPr indent="4572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三、</a:t>
            </a:r>
            <a:r>
              <a:rPr lang="zh-CN" altLang="zh-CN" sz="2400" dirty="0">
                <a:solidFill>
                  <a:srgbClr val="000000"/>
                </a:solidFill>
                <a:latin typeface="宋体" panose="02010600030101010101" pitchFamily="2" charset="-122"/>
                <a:ea typeface="宋体" panose="02010600030101010101" pitchFamily="2" charset="-122"/>
              </a:rPr>
              <a:t>比较的算法</a:t>
            </a:r>
            <a:r>
              <a:rPr lang="zh-CN" altLang="en-US" sz="2400" dirty="0">
                <a:solidFill>
                  <a:srgbClr val="000000"/>
                </a:solidFill>
                <a:latin typeface="宋体" panose="02010600030101010101" pitchFamily="2" charset="-122"/>
                <a:ea typeface="宋体" panose="02010600030101010101" pitchFamily="2" charset="-122"/>
              </a:rPr>
              <a:t>；</a:t>
            </a:r>
            <a:endParaRPr lang="en-US" altLang="zh-CN" sz="2400" dirty="0">
              <a:solidFill>
                <a:srgbClr val="000000"/>
              </a:solidFill>
              <a:latin typeface="宋体" panose="02010600030101010101" pitchFamily="2" charset="-122"/>
              <a:ea typeface="宋体" panose="02010600030101010101" pitchFamily="2" charset="-122"/>
            </a:endParaRPr>
          </a:p>
          <a:p>
            <a:pPr indent="4572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四、</a:t>
            </a:r>
            <a:r>
              <a:rPr lang="zh-CN" altLang="zh-CN" sz="2400" dirty="0">
                <a:solidFill>
                  <a:srgbClr val="000000"/>
                </a:solidFill>
                <a:latin typeface="宋体" panose="02010600030101010101" pitchFamily="2" charset="-122"/>
                <a:ea typeface="宋体" panose="02010600030101010101" pitchFamily="2" charset="-122"/>
              </a:rPr>
              <a:t>实验结果</a:t>
            </a:r>
            <a:r>
              <a:rPr lang="zh-CN" altLang="en-US" sz="2400" dirty="0">
                <a:solidFill>
                  <a:srgbClr val="000000"/>
                </a:solidFill>
                <a:latin typeface="宋体" panose="02010600030101010101" pitchFamily="2" charset="-122"/>
                <a:ea typeface="宋体" panose="02010600030101010101" pitchFamily="2" charset="-122"/>
              </a:rPr>
              <a:t>：表、图、具体的描述与分析</a:t>
            </a:r>
          </a:p>
        </p:txBody>
      </p:sp>
    </p:spTree>
    <p:extLst>
      <p:ext uri="{BB962C8B-B14F-4D97-AF65-F5344CB8AC3E}">
        <p14:creationId xmlns:p14="http://schemas.microsoft.com/office/powerpoint/2010/main" val="104266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5CF5A0D-B90F-4DCF-96B9-5D225A8913CE}"/>
              </a:ext>
            </a:extLst>
          </p:cNvPr>
          <p:cNvSpPr/>
          <p:nvPr/>
        </p:nvSpPr>
        <p:spPr>
          <a:xfrm>
            <a:off x="1577632" y="1077715"/>
            <a:ext cx="9036736" cy="1361078"/>
          </a:xfrm>
          <a:prstGeom prst="rect">
            <a:avLst/>
          </a:prstGeom>
        </p:spPr>
        <p:txBody>
          <a:bodyPr wrap="square">
            <a:spAutoFit/>
          </a:bodyPr>
          <a:lstStyle/>
          <a:p>
            <a:pPr indent="304800" algn="just">
              <a:lnSpc>
                <a:spcPct val="150000"/>
              </a:lnSpc>
              <a:spcAft>
                <a:spcPts val="0"/>
              </a:spcAft>
            </a:pPr>
            <a:r>
              <a:rPr lang="en-US" altLang="zh-CN" sz="2800" dirty="0">
                <a:solidFill>
                  <a:srgbClr val="FF0000"/>
                </a:solidFill>
                <a:latin typeface="Times New Roman" panose="02020603050405020304" pitchFamily="18" charset="0"/>
                <a:ea typeface="宋体" panose="02010600030101010101" pitchFamily="2" charset="-122"/>
              </a:rPr>
              <a:t>Conclusion:</a:t>
            </a:r>
            <a:r>
              <a:rPr lang="zh-CN" altLang="en-US" sz="2400" dirty="0">
                <a:solidFill>
                  <a:srgbClr val="FF0000"/>
                </a:solidFill>
                <a:latin typeface="宋体" panose="02010600030101010101" pitchFamily="2" charset="-122"/>
                <a:ea typeface="宋体" panose="02010600030101010101" pitchFamily="2" charset="-122"/>
              </a:rPr>
              <a:t>整篇文章的最后总结</a:t>
            </a:r>
            <a:endParaRPr lang="zh-CN" altLang="zh-CN" sz="2400" dirty="0">
              <a:solidFill>
                <a:srgbClr val="FF0000"/>
              </a:solidFill>
              <a:latin typeface="宋体" panose="02010600030101010101" pitchFamily="2" charset="-122"/>
              <a:ea typeface="宋体" panose="02010600030101010101" pitchFamily="2" charset="-122"/>
            </a:endParaRPr>
          </a:p>
          <a:p>
            <a:pPr indent="457200" algn="just">
              <a:lnSpc>
                <a:spcPct val="200000"/>
              </a:lnSpc>
              <a:spcAft>
                <a:spcPts val="0"/>
              </a:spcAft>
            </a:pPr>
            <a:r>
              <a:rPr lang="zh-CN" altLang="en-US" sz="2400" dirty="0">
                <a:solidFill>
                  <a:srgbClr val="000000"/>
                </a:solidFill>
                <a:latin typeface="Times New Roman" panose="02020603050405020304" pitchFamily="18" charset="0"/>
                <a:ea typeface="宋体" panose="02010600030101010101" pitchFamily="2" charset="-122"/>
              </a:rPr>
              <a:t>  </a:t>
            </a:r>
            <a:endParaRPr lang="zh-CN" altLang="zh-CN" dirty="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3" name="矩形 2">
            <a:extLst>
              <a:ext uri="{FF2B5EF4-FFF2-40B4-BE49-F238E27FC236}">
                <a16:creationId xmlns:a16="http://schemas.microsoft.com/office/drawing/2014/main" id="{EC9D1AA7-E2A2-40E5-A68D-6243601E012B}"/>
              </a:ext>
            </a:extLst>
          </p:cNvPr>
          <p:cNvSpPr/>
          <p:nvPr/>
        </p:nvSpPr>
        <p:spPr>
          <a:xfrm>
            <a:off x="1577632" y="1954197"/>
            <a:ext cx="8284028" cy="2914259"/>
          </a:xfrm>
          <a:prstGeom prst="rect">
            <a:avLst/>
          </a:prstGeom>
        </p:spPr>
        <p:txBody>
          <a:bodyPr wrap="square">
            <a:spAutoFit/>
          </a:bodyPr>
          <a:lstStyle/>
          <a:p>
            <a:pPr indent="4572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应十分严谨，不要用“大概”、“可能”一类的模糊性词语；</a:t>
            </a:r>
            <a:endParaRPr lang="en-US" altLang="zh-CN" sz="2400" dirty="0">
              <a:solidFill>
                <a:srgbClr val="000000"/>
              </a:solidFill>
              <a:latin typeface="宋体" panose="02010600030101010101" pitchFamily="2" charset="-122"/>
              <a:ea typeface="宋体" panose="02010600030101010101" pitchFamily="2" charset="-122"/>
            </a:endParaRPr>
          </a:p>
          <a:p>
            <a:pPr indent="4572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不要在结论中反复讨论细节</a:t>
            </a: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不要评论有争议的问题；</a:t>
            </a:r>
            <a:endParaRPr lang="en-US" altLang="zh-CN" sz="2400" dirty="0">
              <a:solidFill>
                <a:srgbClr val="000000"/>
              </a:solidFill>
              <a:latin typeface="宋体" panose="02010600030101010101" pitchFamily="2" charset="-122"/>
              <a:ea typeface="宋体" panose="02010600030101010101" pitchFamily="2" charset="-122"/>
            </a:endParaRPr>
          </a:p>
          <a:p>
            <a:pPr indent="457200" algn="just">
              <a:lnSpc>
                <a:spcPct val="200000"/>
              </a:lnSpc>
            </a:pPr>
            <a:r>
              <a:rPr lang="zh-CN" altLang="en-US" sz="2400" dirty="0">
                <a:solidFill>
                  <a:srgbClr val="000000"/>
                </a:solidFill>
                <a:latin typeface="宋体" panose="02010600030101010101" pitchFamily="2" charset="-122"/>
                <a:ea typeface="宋体" panose="02010600030101010101" pitchFamily="2" charset="-122"/>
              </a:rPr>
              <a:t>可以提一下未来研究的方向</a:t>
            </a: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应用</a:t>
            </a:r>
            <a:endParaRPr lang="en-US" altLang="zh-CN" sz="2400"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0879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1898</Words>
  <Application>Microsoft Office PowerPoint</Application>
  <PresentationFormat>宽屏</PresentationFormat>
  <Paragraphs>122</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yc p</dc:creator>
  <cp:lastModifiedBy>yc p</cp:lastModifiedBy>
  <cp:revision>294</cp:revision>
  <dcterms:created xsi:type="dcterms:W3CDTF">2019-03-26T07:29:03Z</dcterms:created>
  <dcterms:modified xsi:type="dcterms:W3CDTF">2019-03-27T16:35:53Z</dcterms:modified>
</cp:coreProperties>
</file>