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5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08" autoAdjust="0"/>
  </p:normalViewPr>
  <p:slideViewPr>
    <p:cSldViewPr snapToGrid="0">
      <p:cViewPr varScale="1">
        <p:scale>
          <a:sx n="77" d="100"/>
          <a:sy n="77" d="100"/>
        </p:scale>
        <p:origin x="10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877299-ADD8-4151-BE3B-7D3AE181ABF7}" type="datetimeFigureOut">
              <a:rPr lang="zh-CN" altLang="en-US" smtClean="0"/>
              <a:t>2019/8/14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72DDB7-492C-491F-94E5-57C9E15EA321}" type="slidenum">
              <a:rPr lang="zh-CN" altLang="en-US" smtClean="0"/>
              <a:t>‹#›</a:t>
            </a:fld>
            <a:endParaRPr lang="zh-CN" altLang="en-US"/>
          </a:p>
        </p:txBody>
      </p:sp>
    </p:spTree>
    <p:extLst>
      <p:ext uri="{BB962C8B-B14F-4D97-AF65-F5344CB8AC3E}">
        <p14:creationId xmlns:p14="http://schemas.microsoft.com/office/powerpoint/2010/main" val="1797122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我今天报告的题目是基于图谱滤波器的潜在低秩表示。</a:t>
            </a:r>
            <a:endParaRPr lang="zh-CN" altLang="en-US" dirty="0"/>
          </a:p>
        </p:txBody>
      </p:sp>
      <p:sp>
        <p:nvSpPr>
          <p:cNvPr id="4" name="灯片编号占位符 3"/>
          <p:cNvSpPr>
            <a:spLocks noGrp="1"/>
          </p:cNvSpPr>
          <p:nvPr>
            <p:ph type="sldNum" sz="quarter" idx="10"/>
          </p:nvPr>
        </p:nvSpPr>
        <p:spPr/>
        <p:txBody>
          <a:bodyPr/>
          <a:lstStyle/>
          <a:p>
            <a:fld id="{5072DDB7-492C-491F-94E5-57C9E15EA321}" type="slidenum">
              <a:rPr lang="zh-CN" altLang="en-US" smtClean="0"/>
              <a:t>1</a:t>
            </a:fld>
            <a:endParaRPr lang="zh-CN" altLang="en-US"/>
          </a:p>
        </p:txBody>
      </p:sp>
    </p:spTree>
    <p:extLst>
      <p:ext uri="{BB962C8B-B14F-4D97-AF65-F5344CB8AC3E}">
        <p14:creationId xmlns:p14="http://schemas.microsoft.com/office/powerpoint/2010/main" val="2259610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无监督特征提取是模式识别的基本步骤。通过实验验证，在潜在的低秩表示方法中，（假设数据是维数</a:t>
            </a:r>
            <a:r>
              <a:rPr lang="en-US" altLang="zh-CN" sz="1200" kern="1200" dirty="0" smtClean="0">
                <a:solidFill>
                  <a:schemeClr val="tx1"/>
                </a:solidFill>
                <a:latin typeface="+mn-lt"/>
                <a:ea typeface="+mn-ea"/>
                <a:cs typeface="+mn-cs"/>
              </a:rPr>
              <a:t>d</a:t>
            </a:r>
            <a:r>
              <a:rPr lang="zh-CN" altLang="en-US" sz="1200" kern="1200" dirty="0" smtClean="0">
                <a:solidFill>
                  <a:schemeClr val="tx1"/>
                </a:solidFill>
                <a:latin typeface="+mn-lt"/>
                <a:ea typeface="+mn-ea"/>
                <a:cs typeface="+mn-cs"/>
              </a:rPr>
              <a:t>），由</a:t>
            </a:r>
            <a:r>
              <a:rPr lang="en-US" altLang="zh-CN" sz="1200" kern="1200" dirty="0" smtClean="0">
                <a:solidFill>
                  <a:schemeClr val="tx1"/>
                </a:solidFill>
                <a:latin typeface="+mn-lt"/>
                <a:ea typeface="+mn-ea"/>
                <a:cs typeface="+mn-cs"/>
              </a:rPr>
              <a:t>L</a:t>
            </a:r>
            <a:r>
              <a:rPr lang="zh-CN" altLang="en-US" sz="1200" kern="1200" dirty="0" smtClean="0">
                <a:solidFill>
                  <a:schemeClr val="tx1"/>
                </a:solidFill>
                <a:latin typeface="+mn-lt"/>
                <a:ea typeface="+mn-ea"/>
                <a:cs typeface="+mn-cs"/>
              </a:rPr>
              <a:t>“标识的</a:t>
            </a:r>
            <a:r>
              <a:rPr lang="en-US" altLang="zh-CN" sz="1200" kern="1200" dirty="0" err="1" smtClean="0">
                <a:solidFill>
                  <a:schemeClr val="tx1"/>
                </a:solidFill>
                <a:latin typeface="+mn-lt"/>
                <a:ea typeface="+mn-ea"/>
                <a:cs typeface="+mn-cs"/>
              </a:rPr>
              <a:t>dxd</a:t>
            </a:r>
            <a:r>
              <a:rPr lang="zh-CN" altLang="en-US" sz="1200" kern="1200" dirty="0" smtClean="0">
                <a:solidFill>
                  <a:schemeClr val="tx1"/>
                </a:solidFill>
                <a:latin typeface="+mn-lt"/>
                <a:ea typeface="+mn-ea"/>
                <a:cs typeface="+mn-cs"/>
              </a:rPr>
              <a:t>维矩阵对特征提取有用。作者经验地发现</a:t>
            </a:r>
            <a:r>
              <a:rPr lang="en-US" altLang="zh-CN" sz="1200" kern="1200" dirty="0" smtClean="0">
                <a:solidFill>
                  <a:schemeClr val="tx1"/>
                </a:solidFill>
                <a:latin typeface="+mn-lt"/>
                <a:ea typeface="+mn-ea"/>
                <a:cs typeface="+mn-cs"/>
              </a:rPr>
              <a:t>L</a:t>
            </a:r>
            <a:r>
              <a:rPr lang="zh-CN" altLang="en-US" sz="1200" kern="1200" dirty="0" smtClean="0">
                <a:solidFill>
                  <a:schemeClr val="tx1"/>
                </a:solidFill>
                <a:latin typeface="+mn-lt"/>
                <a:ea typeface="+mn-ea"/>
                <a:cs typeface="+mn-cs"/>
              </a:rPr>
              <a:t>”能够从数据中提取“显着特征”（即面部眼睛等显着特征）。</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给定一个数据矩阵𝑋，</a:t>
            </a:r>
            <a:r>
              <a:rPr lang="en-US" altLang="zh-CN" sz="1200" kern="1200" dirty="0" err="1" smtClean="0">
                <a:solidFill>
                  <a:schemeClr val="tx1"/>
                </a:solidFill>
                <a:latin typeface="+mn-lt"/>
                <a:ea typeface="+mn-ea"/>
                <a:cs typeface="+mn-cs"/>
              </a:rPr>
              <a:t>LatLRR</a:t>
            </a:r>
            <a:r>
              <a:rPr lang="zh-CN" altLang="en-US" sz="1200" kern="1200" dirty="0" smtClean="0">
                <a:solidFill>
                  <a:schemeClr val="tx1"/>
                </a:solidFill>
                <a:latin typeface="+mn-lt"/>
                <a:ea typeface="+mn-ea"/>
                <a:cs typeface="+mn-cs"/>
              </a:rPr>
              <a:t>将其分解为代表主要特征的低秩部分，和一个表示显着特征的低秩部分。如图中所示。</a:t>
            </a:r>
            <a:endParaRPr lang="zh-CN" altLang="en-US" dirty="0"/>
          </a:p>
        </p:txBody>
      </p:sp>
      <p:sp>
        <p:nvSpPr>
          <p:cNvPr id="4" name="灯片编号占位符 3"/>
          <p:cNvSpPr>
            <a:spLocks noGrp="1"/>
          </p:cNvSpPr>
          <p:nvPr>
            <p:ph type="sldNum" sz="quarter" idx="10"/>
          </p:nvPr>
        </p:nvSpPr>
        <p:spPr/>
        <p:txBody>
          <a:bodyPr/>
          <a:lstStyle/>
          <a:p>
            <a:fld id="{5072DDB7-492C-491F-94E5-57C9E15EA321}" type="slidenum">
              <a:rPr lang="zh-CN" altLang="en-US" smtClean="0"/>
              <a:t>10</a:t>
            </a:fld>
            <a:endParaRPr lang="zh-CN" altLang="en-US"/>
          </a:p>
        </p:txBody>
      </p:sp>
    </p:spTree>
    <p:extLst>
      <p:ext uri="{BB962C8B-B14F-4D97-AF65-F5344CB8AC3E}">
        <p14:creationId xmlns:p14="http://schemas.microsoft.com/office/powerpoint/2010/main" val="3887644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根据这个想到 ：</a:t>
            </a:r>
          </a:p>
          <a:p>
            <a:r>
              <a:rPr lang="zh-CN" altLang="en-US" dirty="0" smtClean="0"/>
              <a:t>  𝑋</a:t>
            </a:r>
            <a:r>
              <a:rPr lang="en-US" altLang="zh-CN" dirty="0" smtClean="0"/>
              <a:t>_</a:t>
            </a:r>
            <a:r>
              <a:rPr lang="zh-CN" altLang="en-US" dirty="0" smtClean="0"/>
              <a:t>𝑂，𝑋</a:t>
            </a:r>
            <a:r>
              <a:rPr lang="en-US" altLang="zh-CN" dirty="0" smtClean="0"/>
              <a:t>_</a:t>
            </a:r>
            <a:r>
              <a:rPr lang="zh-CN" altLang="en-US" dirty="0" smtClean="0"/>
              <a:t>𝐻是从相同的低秩子空间集合中采样的，𝑋</a:t>
            </a:r>
            <a:r>
              <a:rPr lang="en-US" altLang="zh-CN" dirty="0" smtClean="0"/>
              <a:t>_</a:t>
            </a:r>
            <a:r>
              <a:rPr lang="zh-CN" altLang="en-US" dirty="0" smtClean="0"/>
              <a:t>𝐻的特定特征值是隐藏的，无法获得，也就是说，无法得到它的具体的真实值，但我们可以利用𝑋</a:t>
            </a:r>
            <a:r>
              <a:rPr lang="en-US" altLang="zh-CN" dirty="0" smtClean="0"/>
              <a:t>_</a:t>
            </a:r>
            <a:r>
              <a:rPr lang="zh-CN" altLang="en-US" dirty="0" smtClean="0"/>
              <a:t>𝑂，𝑋</a:t>
            </a:r>
            <a:r>
              <a:rPr lang="en-US" altLang="zh-CN" dirty="0" smtClean="0"/>
              <a:t>_</a:t>
            </a:r>
            <a:r>
              <a:rPr lang="zh-CN" altLang="en-US" dirty="0" smtClean="0"/>
              <a:t>𝐻是</a:t>
            </a:r>
            <a:r>
              <a:rPr lang="zh-CN" altLang="en-US" dirty="0" smtClean="0"/>
              <a:t>在同一空间中采样得到的这一假设</a:t>
            </a:r>
            <a:r>
              <a:rPr lang="zh-CN" altLang="en-US" dirty="0" smtClean="0"/>
              <a:t>，那么他们的局部结构信息应该是相似的，也就是说可以在非欧空间建立了两者之间的联系。从而加强</a:t>
            </a:r>
            <a:r>
              <a:rPr lang="en-US" altLang="zh-CN" dirty="0" smtClean="0"/>
              <a:t>XH</a:t>
            </a:r>
            <a:r>
              <a:rPr lang="zh-CN" altLang="en-US" dirty="0" smtClean="0"/>
              <a:t>对模型的作用，加强</a:t>
            </a:r>
            <a:r>
              <a:rPr lang="en-US" altLang="zh-CN" dirty="0" smtClean="0"/>
              <a:t>XH</a:t>
            </a:r>
            <a:r>
              <a:rPr lang="zh-CN" altLang="en-US" dirty="0" smtClean="0"/>
              <a:t>的估计作用。</a:t>
            </a:r>
            <a:endParaRPr lang="en-US" altLang="zh-CN" dirty="0" smtClean="0"/>
          </a:p>
          <a:p>
            <a:r>
              <a:rPr lang="zh-CN" altLang="en-US" dirty="0" smtClean="0"/>
              <a:t>使用图谱滤波器建立连接，使用𝑋</a:t>
            </a:r>
            <a:r>
              <a:rPr lang="en-US" altLang="zh-CN" dirty="0" smtClean="0"/>
              <a:t>_</a:t>
            </a:r>
            <a:r>
              <a:rPr lang="zh-CN" altLang="en-US" dirty="0" smtClean="0"/>
              <a:t>𝑂构建过滤器，并将其应用于𝑋</a:t>
            </a:r>
            <a:r>
              <a:rPr lang="en-US" altLang="zh-CN" dirty="0" smtClean="0"/>
              <a:t>_</a:t>
            </a:r>
            <a:r>
              <a:rPr lang="zh-CN" altLang="en-US" dirty="0" smtClean="0"/>
              <a:t>𝐻：提出了以下形式，并通过理论证明验证了有效性以及可行性，得到最终的模型形式如最下方所示。</a:t>
            </a:r>
            <a:endParaRPr lang="zh-CN" altLang="en-US" dirty="0"/>
          </a:p>
        </p:txBody>
      </p:sp>
      <p:sp>
        <p:nvSpPr>
          <p:cNvPr id="4" name="灯片编号占位符 3"/>
          <p:cNvSpPr>
            <a:spLocks noGrp="1"/>
          </p:cNvSpPr>
          <p:nvPr>
            <p:ph type="sldNum" sz="quarter" idx="10"/>
          </p:nvPr>
        </p:nvSpPr>
        <p:spPr/>
        <p:txBody>
          <a:bodyPr/>
          <a:lstStyle/>
          <a:p>
            <a:fld id="{5072DDB7-492C-491F-94E5-57C9E15EA321}" type="slidenum">
              <a:rPr lang="zh-CN" altLang="en-US" smtClean="0"/>
              <a:t>11</a:t>
            </a:fld>
            <a:endParaRPr lang="zh-CN" altLang="en-US"/>
          </a:p>
        </p:txBody>
      </p:sp>
    </p:spTree>
    <p:extLst>
      <p:ext uri="{BB962C8B-B14F-4D97-AF65-F5344CB8AC3E}">
        <p14:creationId xmlns:p14="http://schemas.microsoft.com/office/powerpoint/2010/main" val="3291439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对于无向连通图𝒢</a:t>
            </a:r>
            <a:r>
              <a:rPr lang="en-US" altLang="zh-CN" dirty="0" smtClean="0"/>
              <a:t>=</a:t>
            </a:r>
            <a:r>
              <a:rPr lang="zh-CN" altLang="en-US" dirty="0" smtClean="0"/>
              <a:t>（𝒱，</a:t>
            </a:r>
            <a:r>
              <a:rPr lang="en-US" altLang="zh-CN" dirty="0" smtClean="0"/>
              <a:t>ℰ</a:t>
            </a:r>
            <a:r>
              <a:rPr lang="zh-CN" altLang="en-US" dirty="0" smtClean="0"/>
              <a:t>，𝒲），构造拉普拉斯矩阵𝐿</a:t>
            </a:r>
            <a:r>
              <a:rPr lang="en-US" altLang="zh-CN" dirty="0" smtClean="0"/>
              <a:t>=</a:t>
            </a:r>
            <a:r>
              <a:rPr lang="zh-CN" altLang="en-US" dirty="0" smtClean="0"/>
              <a:t>𝐷</a:t>
            </a:r>
            <a:r>
              <a:rPr lang="en-US" altLang="zh-CN" dirty="0" smtClean="0"/>
              <a:t>-</a:t>
            </a:r>
            <a:r>
              <a:rPr lang="zh-CN" altLang="en-US" dirty="0" smtClean="0"/>
              <a:t>𝑊，或对拉普拉斯矩阵进行归一化𝐿</a:t>
            </a:r>
            <a:r>
              <a:rPr lang="en-US" altLang="zh-CN" dirty="0" smtClean="0"/>
              <a:t>=</a:t>
            </a:r>
            <a:r>
              <a:rPr lang="zh-CN" altLang="en-US" dirty="0" smtClean="0"/>
              <a:t>𝐼</a:t>
            </a:r>
            <a:r>
              <a:rPr lang="en-US" altLang="zh-CN" dirty="0" smtClean="0"/>
              <a:t>_</a:t>
            </a:r>
            <a:r>
              <a:rPr lang="zh-CN" altLang="en-US" dirty="0" smtClean="0"/>
              <a:t>𝑁</a:t>
            </a:r>
            <a:r>
              <a:rPr lang="en-US" altLang="zh-CN" dirty="0" smtClean="0"/>
              <a:t>-</a:t>
            </a:r>
            <a:r>
              <a:rPr lang="zh-CN" altLang="en-US" dirty="0" smtClean="0"/>
              <a:t>𝐷</a:t>
            </a:r>
            <a:r>
              <a:rPr lang="en-US" altLang="zh-CN" dirty="0" smtClean="0"/>
              <a:t>^</a:t>
            </a:r>
            <a:r>
              <a:rPr lang="zh-CN" altLang="en-US" dirty="0" smtClean="0"/>
              <a:t>（ </a:t>
            </a:r>
            <a:r>
              <a:rPr lang="en-US" altLang="zh-CN" dirty="0" smtClean="0"/>
              <a:t>-  1/2</a:t>
            </a:r>
            <a:r>
              <a:rPr lang="zh-CN" altLang="en-US" dirty="0" smtClean="0"/>
              <a:t>）𝑊𝐷</a:t>
            </a:r>
            <a:r>
              <a:rPr lang="en-US" altLang="zh-CN" dirty="0" smtClean="0"/>
              <a:t>^</a:t>
            </a:r>
            <a:r>
              <a:rPr lang="zh-CN" altLang="en-US" dirty="0" smtClean="0"/>
              <a:t>（ </a:t>
            </a:r>
            <a:r>
              <a:rPr lang="en-US" altLang="zh-CN" dirty="0" smtClean="0"/>
              <a:t>-  1/2</a:t>
            </a:r>
            <a:r>
              <a:rPr lang="zh-CN" altLang="en-US" dirty="0" smtClean="0"/>
              <a:t>）。</a:t>
            </a:r>
            <a:endParaRPr lang="en-US" altLang="zh-CN" dirty="0" smtClean="0"/>
          </a:p>
          <a:p>
            <a:r>
              <a:rPr lang="en-US" altLang="zh-CN" dirty="0" smtClean="0"/>
              <a:t>L</a:t>
            </a:r>
            <a:r>
              <a:rPr lang="zh-CN" altLang="en-US" dirty="0" smtClean="0"/>
              <a:t>是一个实对称半定矩阵，具有一组完整的标准正交特征向量</a:t>
            </a:r>
            <a:r>
              <a:rPr lang="en-US" altLang="zh-CN" dirty="0" smtClean="0"/>
              <a:t>{</a:t>
            </a:r>
            <a:r>
              <a:rPr lang="zh-CN" altLang="en-US" dirty="0" smtClean="0"/>
              <a:t>𝑢</a:t>
            </a:r>
            <a:r>
              <a:rPr lang="en-US" altLang="zh-CN" dirty="0" smtClean="0"/>
              <a:t>_</a:t>
            </a:r>
            <a:r>
              <a:rPr lang="zh-CN" altLang="en-US" dirty="0" smtClean="0"/>
              <a:t>𝑙</a:t>
            </a:r>
            <a:r>
              <a:rPr lang="en-US" altLang="zh-CN" dirty="0" smtClean="0"/>
              <a:t>} _</a:t>
            </a:r>
            <a:r>
              <a:rPr lang="zh-CN" altLang="en-US" dirty="0" smtClean="0"/>
              <a:t>（𝑙</a:t>
            </a:r>
            <a:r>
              <a:rPr lang="en-US" altLang="zh-CN" dirty="0" smtClean="0"/>
              <a:t>= 0</a:t>
            </a:r>
            <a:r>
              <a:rPr lang="zh-CN" altLang="en-US" dirty="0" smtClean="0"/>
              <a:t>）</a:t>
            </a:r>
            <a:r>
              <a:rPr lang="en-US" altLang="zh-CN" dirty="0" smtClean="0"/>
              <a:t>^</a:t>
            </a:r>
            <a:r>
              <a:rPr lang="zh-CN" altLang="en-US" dirty="0" smtClean="0"/>
              <a:t>（𝑛</a:t>
            </a:r>
            <a:r>
              <a:rPr lang="en-US" altLang="zh-CN" dirty="0" smtClean="0"/>
              <a:t>-1</a:t>
            </a:r>
            <a:r>
              <a:rPr lang="zh-CN" altLang="en-US" dirty="0" smtClean="0"/>
              <a:t>），将其作为图傅立叶变换的基</a:t>
            </a:r>
            <a:r>
              <a:rPr lang="en-US" altLang="zh-CN" dirty="0" smtClean="0"/>
              <a:t>; </a:t>
            </a:r>
            <a:r>
              <a:rPr lang="zh-CN" altLang="en-US" dirty="0" smtClean="0"/>
              <a:t>一组有序非负特征值</a:t>
            </a:r>
            <a:r>
              <a:rPr lang="en-US" altLang="zh-CN" dirty="0" smtClean="0"/>
              <a:t>{λ_</a:t>
            </a:r>
            <a:r>
              <a:rPr lang="zh-CN" altLang="en-US" dirty="0" smtClean="0"/>
              <a:t>𝑙</a:t>
            </a:r>
            <a:r>
              <a:rPr lang="en-US" altLang="zh-CN" dirty="0" smtClean="0"/>
              <a:t>} _</a:t>
            </a:r>
            <a:r>
              <a:rPr lang="zh-CN" altLang="en-US" dirty="0" smtClean="0"/>
              <a:t>（𝑙</a:t>
            </a:r>
            <a:r>
              <a:rPr lang="en-US" altLang="zh-CN" dirty="0" smtClean="0"/>
              <a:t>= 0</a:t>
            </a:r>
            <a:r>
              <a:rPr lang="zh-CN" altLang="en-US" dirty="0" smtClean="0"/>
              <a:t>）</a:t>
            </a:r>
            <a:r>
              <a:rPr lang="en-US" altLang="zh-CN" dirty="0" smtClean="0"/>
              <a:t>^</a:t>
            </a:r>
            <a:r>
              <a:rPr lang="zh-CN" altLang="en-US" dirty="0" smtClean="0"/>
              <a:t>（𝑛</a:t>
            </a:r>
            <a:r>
              <a:rPr lang="en-US" altLang="zh-CN" dirty="0" smtClean="0"/>
              <a:t>-1</a:t>
            </a:r>
            <a:r>
              <a:rPr lang="zh-CN" altLang="en-US" dirty="0" smtClean="0"/>
              <a:t>），作为频谱频率。 我们可以得到：</a:t>
            </a:r>
            <a:r>
              <a:rPr lang="en-US" altLang="zh-CN" dirty="0" smtClean="0"/>
              <a:t>L</a:t>
            </a:r>
            <a:r>
              <a:rPr lang="zh-CN" altLang="en-US" dirty="0" smtClean="0"/>
              <a:t>可以表示为特征值特征向量相乘的形式。</a:t>
            </a:r>
            <a:endParaRPr lang="en-US" altLang="zh-CN" dirty="0" smtClean="0"/>
          </a:p>
          <a:p>
            <a:r>
              <a:rPr lang="zh-CN" altLang="en-US" sz="1200" b="0" i="0" kern="1200" dirty="0" smtClean="0">
                <a:solidFill>
                  <a:schemeClr val="tx1"/>
                </a:solidFill>
                <a:effectLst/>
                <a:latin typeface="+mn-lt"/>
                <a:ea typeface="+mn-ea"/>
                <a:cs typeface="+mn-cs"/>
              </a:rPr>
              <a:t>基于此，进行了如下定义</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定义了图傅里叶变换、逆变换以及傅立叶域中的图上卷积算子</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在这些基础上，得到了一个信号</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在图上被滤波器</a:t>
            </a:r>
            <a:r>
              <a:rPr lang="en-US" altLang="zh-CN" sz="1200" b="0" i="0" kern="1200" dirty="0" smtClean="0">
                <a:solidFill>
                  <a:schemeClr val="tx1"/>
                </a:solidFill>
                <a:effectLst/>
                <a:latin typeface="+mn-lt"/>
                <a:ea typeface="+mn-ea"/>
                <a:cs typeface="+mn-cs"/>
              </a:rPr>
              <a:t>g</a:t>
            </a:r>
            <a:r>
              <a:rPr lang="zh-CN" altLang="en-US" sz="1200" b="0" i="0" kern="1200" dirty="0" smtClean="0">
                <a:solidFill>
                  <a:schemeClr val="tx1"/>
                </a:solidFill>
                <a:effectLst/>
                <a:latin typeface="+mn-lt"/>
                <a:ea typeface="+mn-ea"/>
                <a:cs typeface="+mn-cs"/>
              </a:rPr>
              <a:t>滤波的形式：</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072DDB7-492C-491F-94E5-57C9E15EA321}" type="slidenum">
              <a:rPr lang="zh-CN" altLang="en-US" smtClean="0"/>
              <a:t>12</a:t>
            </a:fld>
            <a:endParaRPr lang="zh-CN" altLang="en-US"/>
          </a:p>
        </p:txBody>
      </p:sp>
    </p:spTree>
    <p:extLst>
      <p:ext uri="{BB962C8B-B14F-4D97-AF65-F5344CB8AC3E}">
        <p14:creationId xmlns:p14="http://schemas.microsoft.com/office/powerpoint/2010/main" val="3407407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t"/>
            <a:r>
              <a:rPr lang="zh-CN" altLang="en-US" dirty="0" smtClean="0"/>
              <a:t>此滤波器是一个非参数滤波器，参数是自由的。然而直接使用这种形式的滤波器进行滤波操作存在以下问题：</a:t>
            </a: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计算复杂度很高。必须计算</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的所有特征向量和特征值，奇异值分解花费时间昂贵。存在与特征向量</a:t>
            </a:r>
            <a:r>
              <a:rPr lang="en-US" altLang="zh-CN" sz="1200" b="0" i="0" kern="1200" dirty="0" smtClean="0">
                <a:solidFill>
                  <a:schemeClr val="tx1"/>
                </a:solidFill>
                <a:effectLst/>
                <a:latin typeface="+mn-lt"/>
                <a:ea typeface="+mn-ea"/>
                <a:cs typeface="+mn-cs"/>
              </a:rPr>
              <a:t>U</a:t>
            </a:r>
            <a:r>
              <a:rPr lang="zh-CN" altLang="en-US" sz="1200" b="0" i="0" kern="1200" dirty="0" smtClean="0">
                <a:solidFill>
                  <a:schemeClr val="tx1"/>
                </a:solidFill>
                <a:effectLst/>
                <a:latin typeface="+mn-lt"/>
                <a:ea typeface="+mn-ea"/>
                <a:cs typeface="+mn-cs"/>
              </a:rPr>
              <a:t>相乘的运算。对于大型图来说更为困难。 </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因此需要找一个形式进行替代。通过证实，改滤波器可以通过</a:t>
            </a:r>
            <a:r>
              <a:rPr lang="en-US" altLang="zh-CN" dirty="0" err="1" smtClean="0"/>
              <a:t>Chebyshev</a:t>
            </a:r>
            <a:r>
              <a:rPr lang="zh-CN" altLang="en-US" dirty="0" smtClean="0"/>
              <a:t>多项式的截断展开很好地近似：</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下面就是切比雪夫多项式的形式，以及他的展开式。得到最终的滤波形式，可以看到不需要计算特征值以及特征分解的具体值。计算复杂度得到很大程度的降低。</a:t>
            </a:r>
            <a:endParaRPr lang="zh-CN" altLang="en-US" dirty="0"/>
          </a:p>
        </p:txBody>
      </p:sp>
      <p:sp>
        <p:nvSpPr>
          <p:cNvPr id="4" name="灯片编号占位符 3"/>
          <p:cNvSpPr>
            <a:spLocks noGrp="1"/>
          </p:cNvSpPr>
          <p:nvPr>
            <p:ph type="sldNum" sz="quarter" idx="10"/>
          </p:nvPr>
        </p:nvSpPr>
        <p:spPr/>
        <p:txBody>
          <a:bodyPr/>
          <a:lstStyle/>
          <a:p>
            <a:fld id="{5072DDB7-492C-491F-94E5-57C9E15EA321}" type="slidenum">
              <a:rPr lang="zh-CN" altLang="en-US" smtClean="0"/>
              <a:t>13</a:t>
            </a:fld>
            <a:endParaRPr lang="zh-CN" altLang="en-US"/>
          </a:p>
        </p:txBody>
      </p:sp>
    </p:spTree>
    <p:extLst>
      <p:ext uri="{BB962C8B-B14F-4D97-AF65-F5344CB8AC3E}">
        <p14:creationId xmlns:p14="http://schemas.microsoft.com/office/powerpoint/2010/main" val="2227806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这个表达式现在是𝐾阶</a:t>
            </a:r>
            <a:r>
              <a:rPr lang="en-US" altLang="zh-CN" dirty="0" smtClean="0"/>
              <a:t>-</a:t>
            </a:r>
            <a:r>
              <a:rPr lang="zh-CN" altLang="en-US" dirty="0" smtClean="0"/>
              <a:t>本地化的，因为它是拉普拉斯算子中的𝐾阶多项式，即。 它仅取决于距离中心节点最多𝐾步的节点也就是</a:t>
            </a:r>
            <a:r>
              <a:rPr lang="en-US" altLang="zh-CN" dirty="0" smtClean="0"/>
              <a:t>k</a:t>
            </a:r>
            <a:r>
              <a:rPr lang="zh-CN" altLang="en-US" dirty="0" smtClean="0"/>
              <a:t>阶邻域。</a:t>
            </a:r>
            <a:endParaRPr lang="en-US" altLang="zh-CN" dirty="0" smtClean="0"/>
          </a:p>
          <a:p>
            <a:r>
              <a:rPr lang="zh-CN" altLang="en-US" dirty="0" smtClean="0"/>
              <a:t>下面进行一个简单的推导看一下。假设最大的特征值为</a:t>
            </a:r>
            <a:r>
              <a:rPr lang="en-US" altLang="zh-CN" dirty="0" smtClean="0"/>
              <a:t>2,</a:t>
            </a:r>
            <a:r>
              <a:rPr lang="zh-CN" altLang="en-US" dirty="0" smtClean="0"/>
              <a:t>当最大阶次为</a:t>
            </a:r>
            <a:r>
              <a:rPr lang="en-US" altLang="zh-CN" dirty="0" smtClean="0"/>
              <a:t>0</a:t>
            </a:r>
            <a:r>
              <a:rPr lang="zh-CN" altLang="en-US" dirty="0" smtClean="0"/>
              <a:t>时，可以得到滤波后的信号为信号本身。最大阶次为</a:t>
            </a:r>
            <a:r>
              <a:rPr lang="en-US" altLang="zh-CN" dirty="0" smtClean="0"/>
              <a:t>1</a:t>
            </a:r>
            <a:r>
              <a:rPr lang="zh-CN" altLang="en-US" dirty="0" smtClean="0"/>
              <a:t>时，滤波后的信号为信号本身以及它的一阶图结构信息的加权和，最大阶次为</a:t>
            </a:r>
            <a:r>
              <a:rPr lang="en-US" altLang="zh-CN" dirty="0" smtClean="0"/>
              <a:t>2</a:t>
            </a:r>
            <a:r>
              <a:rPr lang="zh-CN" altLang="en-US" dirty="0" smtClean="0"/>
              <a:t>时，为</a:t>
            </a:r>
            <a:r>
              <a:rPr lang="zh-CN" altLang="en-US" dirty="0" smtClean="0"/>
              <a:t>信号本身以及它的一阶图结构信息、二阶图结构信息的加权和。以此类推</a:t>
            </a:r>
            <a:endParaRPr lang="zh-CN" altLang="en-US" dirty="0"/>
          </a:p>
        </p:txBody>
      </p:sp>
      <p:sp>
        <p:nvSpPr>
          <p:cNvPr id="4" name="灯片编号占位符 3"/>
          <p:cNvSpPr>
            <a:spLocks noGrp="1"/>
          </p:cNvSpPr>
          <p:nvPr>
            <p:ph type="sldNum" sz="quarter" idx="10"/>
          </p:nvPr>
        </p:nvSpPr>
        <p:spPr/>
        <p:txBody>
          <a:bodyPr/>
          <a:lstStyle/>
          <a:p>
            <a:fld id="{5072DDB7-492C-491F-94E5-57C9E15EA321}" type="slidenum">
              <a:rPr lang="zh-CN" altLang="en-US" smtClean="0"/>
              <a:t>14</a:t>
            </a:fld>
            <a:endParaRPr lang="zh-CN" altLang="en-US"/>
          </a:p>
        </p:txBody>
      </p:sp>
    </p:spTree>
    <p:extLst>
      <p:ext uri="{BB962C8B-B14F-4D97-AF65-F5344CB8AC3E}">
        <p14:creationId xmlns:p14="http://schemas.microsoft.com/office/powerpoint/2010/main" val="2903614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如图中所示，利用图谱滤波器对一个信号进行滤波后，得到的信号为</a:t>
            </a:r>
            <a:r>
              <a:rPr lang="en-US" altLang="zh-CN" dirty="0" smtClean="0"/>
              <a:t>k</a:t>
            </a:r>
            <a:r>
              <a:rPr lang="zh-CN" altLang="en-US" dirty="0" smtClean="0"/>
              <a:t>阶邻域信息的加权和。通过𝐾</a:t>
            </a:r>
            <a:r>
              <a:rPr lang="en-US" altLang="zh-CN" dirty="0" smtClean="0"/>
              <a:t>^</a:t>
            </a:r>
            <a:r>
              <a:rPr lang="zh-CN" altLang="en-US" dirty="0" smtClean="0"/>
              <a:t>𝑡</a:t>
            </a:r>
            <a:r>
              <a:rPr lang="en-US" altLang="zh-CN" dirty="0" smtClean="0"/>
              <a:t>ℎ</a:t>
            </a:r>
            <a:r>
              <a:rPr lang="zh-CN" altLang="en-US" dirty="0" smtClean="0"/>
              <a:t>阶</a:t>
            </a:r>
            <a:r>
              <a:rPr lang="en-US" altLang="zh-CN" dirty="0" err="1" smtClean="0"/>
              <a:t>Chebyshev</a:t>
            </a:r>
            <a:r>
              <a:rPr lang="zh-CN" altLang="en-US" dirty="0" smtClean="0"/>
              <a:t>多项式进行扩展，每个矩阵被重建为其自己的</a:t>
            </a:r>
            <a:r>
              <a:rPr lang="en-US" altLang="zh-CN" dirty="0" smtClean="0"/>
              <a:t>k</a:t>
            </a:r>
            <a:r>
              <a:rPr lang="zh-CN" altLang="en-US" dirty="0" smtClean="0"/>
              <a:t>级图结构知识的加权组合</a:t>
            </a:r>
            <a:endParaRPr lang="en-US" altLang="zh-CN" dirty="0" smtClean="0"/>
          </a:p>
          <a:p>
            <a:r>
              <a:rPr lang="zh-CN" altLang="en-US" dirty="0" smtClean="0"/>
              <a:t>通过用𝑋</a:t>
            </a:r>
            <a:r>
              <a:rPr lang="en-US" altLang="zh-CN" dirty="0" smtClean="0"/>
              <a:t>_</a:t>
            </a:r>
            <a:r>
              <a:rPr lang="zh-CN" altLang="en-US" dirty="0" smtClean="0"/>
              <a:t>𝑂构造滤波器并将其应用于𝑋</a:t>
            </a:r>
            <a:r>
              <a:rPr lang="en-US" altLang="zh-CN" dirty="0" smtClean="0"/>
              <a:t>_</a:t>
            </a:r>
            <a:r>
              <a:rPr lang="zh-CN" altLang="en-US" dirty="0" smtClean="0"/>
              <a:t>𝐻，可以建立两者之间在非欧空间下的联系。并且与流形正则化下的结构信息相比，它可以得到</a:t>
            </a:r>
            <a:r>
              <a:rPr lang="en-US" altLang="zh-CN" dirty="0" smtClean="0"/>
              <a:t>k</a:t>
            </a:r>
            <a:r>
              <a:rPr lang="zh-CN" altLang="en-US" dirty="0" smtClean="0"/>
              <a:t>阶的邻域信息，并且每个阶次的结构信息比重是可调整的。</a:t>
            </a:r>
            <a:endParaRPr lang="en-US" altLang="zh-CN" dirty="0" smtClean="0"/>
          </a:p>
          <a:p>
            <a:r>
              <a:rPr lang="zh-CN" altLang="en-US" dirty="0" smtClean="0"/>
              <a:t>同时可以将结构信息嵌入到两个低秩部分</a:t>
            </a:r>
            <a:r>
              <a:rPr lang="zh-CN" altLang="en-US" smtClean="0"/>
              <a:t>中，可以对实验的准确性进行</a:t>
            </a:r>
            <a:r>
              <a:rPr lang="zh-CN" altLang="en-US" dirty="0" smtClean="0"/>
              <a:t>提升。</a:t>
            </a:r>
            <a:endParaRPr lang="zh-CN" altLang="en-US" dirty="0"/>
          </a:p>
        </p:txBody>
      </p:sp>
      <p:sp>
        <p:nvSpPr>
          <p:cNvPr id="4" name="灯片编号占位符 3"/>
          <p:cNvSpPr>
            <a:spLocks noGrp="1"/>
          </p:cNvSpPr>
          <p:nvPr>
            <p:ph type="sldNum" sz="quarter" idx="10"/>
          </p:nvPr>
        </p:nvSpPr>
        <p:spPr/>
        <p:txBody>
          <a:bodyPr/>
          <a:lstStyle/>
          <a:p>
            <a:fld id="{5072DDB7-492C-491F-94E5-57C9E15EA321}" type="slidenum">
              <a:rPr lang="zh-CN" altLang="en-US" smtClean="0"/>
              <a:t>15</a:t>
            </a:fld>
            <a:endParaRPr lang="zh-CN" altLang="en-US"/>
          </a:p>
        </p:txBody>
      </p:sp>
    </p:spTree>
    <p:extLst>
      <p:ext uri="{BB962C8B-B14F-4D97-AF65-F5344CB8AC3E}">
        <p14:creationId xmlns:p14="http://schemas.microsoft.com/office/powerpoint/2010/main" val="3279287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73971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在模式分析和信号处理中</a:t>
            </a:r>
            <a:r>
              <a:rPr lang="zh-CN" altLang="en-US" dirty="0" smtClean="0"/>
              <a:t>，存在一</a:t>
            </a:r>
            <a:r>
              <a:rPr lang="zh-CN" altLang="en-US" dirty="0" smtClean="0"/>
              <a:t>个潜在的原则是数据通常包含某种类型的结构，可以实现智能表示和处理。 因此，通常</a:t>
            </a:r>
            <a:r>
              <a:rPr lang="zh-CN" altLang="en-US" dirty="0" smtClean="0"/>
              <a:t>需要参数模型</a:t>
            </a:r>
            <a:r>
              <a:rPr lang="zh-CN" altLang="en-US" dirty="0" smtClean="0"/>
              <a:t>来表征给定的数据集</a:t>
            </a:r>
            <a:r>
              <a:rPr lang="zh-CN" altLang="en-US" dirty="0" smtClean="0"/>
              <a:t>。</a:t>
            </a:r>
            <a:endParaRPr lang="en-US" altLang="zh-CN" dirty="0" smtClean="0"/>
          </a:p>
          <a:p>
            <a:r>
              <a:rPr lang="zh-CN" altLang="en-US" dirty="0" smtClean="0"/>
              <a:t>为此</a:t>
            </a:r>
            <a:r>
              <a:rPr lang="zh-CN" altLang="en-US" dirty="0" smtClean="0"/>
              <a:t>，众所周知的（线性）子空间可能是最常见的选择，主要是因为它们易于计算并且通常在实际应用中有效。 已知几种类型的视觉数据，例如运动，面部和纹理</a:t>
            </a:r>
            <a:r>
              <a:rPr lang="zh-CN" altLang="en-US" dirty="0" smtClean="0"/>
              <a:t>，都可以很好地通过子空间进行表征</a:t>
            </a:r>
            <a:r>
              <a:rPr lang="zh-CN" altLang="en-US" dirty="0" smtClean="0"/>
              <a:t>。</a:t>
            </a:r>
          </a:p>
          <a:p>
            <a:r>
              <a:rPr lang="zh-CN" altLang="en-US" dirty="0" smtClean="0"/>
              <a:t>因此，子空间方法近年来备受关注。</a:t>
            </a:r>
            <a:endParaRPr lang="zh-CN" altLang="en-US" dirty="0"/>
          </a:p>
        </p:txBody>
      </p:sp>
      <p:sp>
        <p:nvSpPr>
          <p:cNvPr id="4" name="灯片编号占位符 3"/>
          <p:cNvSpPr>
            <a:spLocks noGrp="1"/>
          </p:cNvSpPr>
          <p:nvPr>
            <p:ph type="sldNum" sz="quarter" idx="10"/>
          </p:nvPr>
        </p:nvSpPr>
        <p:spPr/>
        <p:txBody>
          <a:bodyPr/>
          <a:lstStyle/>
          <a:p>
            <a:fld id="{5072DDB7-492C-491F-94E5-57C9E15EA321}" type="slidenum">
              <a:rPr lang="zh-CN" altLang="en-US" smtClean="0"/>
              <a:t>2</a:t>
            </a:fld>
            <a:endParaRPr lang="zh-CN" altLang="en-US"/>
          </a:p>
        </p:txBody>
      </p:sp>
    </p:spTree>
    <p:extLst>
      <p:ext uri="{BB962C8B-B14F-4D97-AF65-F5344CB8AC3E}">
        <p14:creationId xmlns:p14="http://schemas.microsoft.com/office/powerpoint/2010/main" val="1995447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较为广泛使用的主成分分析（</a:t>
            </a:r>
            <a:r>
              <a:rPr lang="en-US" altLang="zh-CN" dirty="0" smtClean="0"/>
              <a:t>PCA</a:t>
            </a:r>
            <a:r>
              <a:rPr lang="zh-CN" altLang="en-US" dirty="0" smtClean="0"/>
              <a:t>）方法和鲁棒主成分分析（</a:t>
            </a:r>
            <a:r>
              <a:rPr lang="en-US" altLang="zh-CN" dirty="0" smtClean="0"/>
              <a:t>RPCA</a:t>
            </a:r>
            <a:r>
              <a:rPr lang="zh-CN" altLang="en-US" dirty="0" smtClean="0"/>
              <a:t>）方法基本上都是基于这样的假设：数据是从低秩子空间中提取到的。</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然而，一个给定的数据集很少能由单个数据集很好地描述。</a:t>
            </a:r>
            <a:r>
              <a:rPr lang="zh-CN" altLang="en-US" sz="1200" kern="1200" dirty="0" smtClean="0">
                <a:solidFill>
                  <a:schemeClr val="tx1"/>
                </a:solidFill>
                <a:latin typeface="+mn-lt"/>
                <a:ea typeface="+mn-ea"/>
                <a:cs typeface="+mn-cs"/>
              </a:rPr>
              <a:t>更合理的模型是将数据视为位于几个子空间附近，即数据被视为近似从几个低秩子空间的混合中提取的样本。</a:t>
            </a:r>
          </a:p>
          <a:p>
            <a:r>
              <a:rPr lang="zh-CN" altLang="en-US" dirty="0" smtClean="0"/>
              <a:t>当数据来自多个子空间的并集，表示为𝑆</a:t>
            </a:r>
            <a:r>
              <a:rPr lang="en-US" altLang="zh-CN" dirty="0" smtClean="0"/>
              <a:t>_1</a:t>
            </a:r>
            <a:r>
              <a:rPr lang="zh-CN" altLang="en-US" dirty="0" smtClean="0"/>
              <a:t>，𝑆</a:t>
            </a:r>
            <a:r>
              <a:rPr lang="en-US" altLang="zh-CN" dirty="0" smtClean="0"/>
              <a:t>_2</a:t>
            </a:r>
            <a:r>
              <a:rPr lang="zh-CN" altLang="en-US" dirty="0" smtClean="0"/>
              <a:t>，⋯，𝑆</a:t>
            </a:r>
            <a:r>
              <a:rPr lang="en-US" altLang="zh-CN" dirty="0" smtClean="0"/>
              <a:t>_</a:t>
            </a:r>
            <a:r>
              <a:rPr lang="zh-CN" altLang="en-US" dirty="0" smtClean="0"/>
              <a:t>𝑘时，它实际上是将数据视为从单个子空间中采样得到的，而单个的子空间定义为多个子空间的和</a:t>
            </a:r>
            <a:endParaRPr lang="zh-CN" altLang="en-US" dirty="0"/>
          </a:p>
        </p:txBody>
      </p:sp>
      <p:sp>
        <p:nvSpPr>
          <p:cNvPr id="4" name="灯片编号占位符 3"/>
          <p:cNvSpPr>
            <a:spLocks noGrp="1"/>
          </p:cNvSpPr>
          <p:nvPr>
            <p:ph type="sldNum" sz="quarter" idx="10"/>
          </p:nvPr>
        </p:nvSpPr>
        <p:spPr/>
        <p:txBody>
          <a:bodyPr/>
          <a:lstStyle/>
          <a:p>
            <a:fld id="{5072DDB7-492C-491F-94E5-57C9E15EA321}" type="slidenum">
              <a:rPr lang="zh-CN" altLang="en-US" smtClean="0"/>
              <a:t>3</a:t>
            </a:fld>
            <a:endParaRPr lang="zh-CN" altLang="en-US"/>
          </a:p>
        </p:txBody>
      </p:sp>
    </p:spTree>
    <p:extLst>
      <p:ext uri="{BB962C8B-B14F-4D97-AF65-F5344CB8AC3E}">
        <p14:creationId xmlns:p14="http://schemas.microsoft.com/office/powerpoint/2010/main" val="661107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由于子空间的求和可能远大于子空间的并集，因此在这样的假设下各个子空间的细节可能没有得到很好的考虑，因此进行的数据表示可能不准确</a:t>
            </a:r>
            <a:r>
              <a:rPr lang="en-US" altLang="zh-CN" dirty="0" smtClean="0"/>
              <a:t>.</a:t>
            </a:r>
          </a:p>
          <a:p>
            <a:r>
              <a:rPr lang="zh-CN" altLang="en-US" dirty="0" smtClean="0"/>
              <a:t>为了能更好地处理混合数据，作者提出了一个更一般的秩最小化问题，定义如下所示：</a:t>
            </a:r>
            <a:endParaRPr lang="en-US" altLang="zh-CN" dirty="0" smtClean="0"/>
          </a:p>
          <a:p>
            <a:endParaRPr lang="en-US" altLang="zh-CN" dirty="0" smtClean="0"/>
          </a:p>
          <a:p>
            <a:r>
              <a:rPr lang="zh-CN" altLang="en-US" dirty="0" smtClean="0"/>
              <a:t>这里的</a:t>
            </a:r>
            <a:r>
              <a:rPr lang="en-US" altLang="zh-CN" dirty="0" smtClean="0"/>
              <a:t>A</a:t>
            </a:r>
            <a:r>
              <a:rPr lang="zh-CN" altLang="en-US" dirty="0" smtClean="0"/>
              <a:t>是线性跨越数据空间的“字典”，</a:t>
            </a:r>
            <a:r>
              <a:rPr lang="en-US" altLang="zh-CN" dirty="0" smtClean="0"/>
              <a:t>Z</a:t>
            </a:r>
            <a:r>
              <a:rPr lang="zh-CN" altLang="en-US" dirty="0" smtClean="0"/>
              <a:t>被称作数据</a:t>
            </a:r>
            <a:r>
              <a:rPr lang="en-US" altLang="zh-CN" dirty="0" smtClean="0"/>
              <a:t>X</a:t>
            </a:r>
            <a:r>
              <a:rPr lang="zh-CN" altLang="en-US" dirty="0" smtClean="0"/>
              <a:t>相对于字典</a:t>
            </a:r>
            <a:r>
              <a:rPr lang="en-US" altLang="zh-CN" dirty="0" smtClean="0"/>
              <a:t>A</a:t>
            </a:r>
            <a:r>
              <a:rPr lang="zh-CN" altLang="en-US" dirty="0" smtClean="0"/>
              <a:t>的“最低等级表示”。通过</a:t>
            </a:r>
            <a:r>
              <a:rPr lang="en-US" altLang="zh-CN" dirty="0" smtClean="0"/>
              <a:t>A</a:t>
            </a:r>
            <a:r>
              <a:rPr lang="zh-CN" altLang="en-US" dirty="0" smtClean="0"/>
              <a:t>的引用，从而取消了数据来自单个子空间的限定，可以更好的适用于真实数据。</a:t>
            </a:r>
            <a:endParaRPr lang="en-US" altLang="zh-CN" dirty="0" smtClean="0"/>
          </a:p>
          <a:p>
            <a:r>
              <a:rPr lang="zh-CN" altLang="en-US" dirty="0" smtClean="0"/>
              <a:t>而低秩表示模型可以看做是鲁棒主成分分析的推广形式。当</a:t>
            </a:r>
            <a:r>
              <a:rPr lang="en-US" altLang="zh-CN" dirty="0" smtClean="0"/>
              <a:t>A</a:t>
            </a:r>
            <a:r>
              <a:rPr lang="zh-CN" altLang="en-US" dirty="0" smtClean="0"/>
              <a:t>等于单位阵时，低秩表示变为了鲁棒主成分分析。</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072DDB7-492C-491F-94E5-57C9E15EA321}" type="slidenum">
              <a:rPr lang="zh-CN" altLang="en-US" smtClean="0"/>
              <a:t>4</a:t>
            </a:fld>
            <a:endParaRPr lang="zh-CN" altLang="en-US"/>
          </a:p>
        </p:txBody>
      </p:sp>
    </p:spTree>
    <p:extLst>
      <p:ext uri="{BB962C8B-B14F-4D97-AF65-F5344CB8AC3E}">
        <p14:creationId xmlns:p14="http://schemas.microsoft.com/office/powerpoint/2010/main" val="1648072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当该模型被正确求解时，得到的解</a:t>
            </a:r>
            <a:r>
              <a:rPr lang="en-US" altLang="zh-CN" dirty="0" smtClean="0"/>
              <a:t>Z</a:t>
            </a:r>
            <a:r>
              <a:rPr lang="zh-CN" altLang="en-US" dirty="0" smtClean="0"/>
              <a:t>是一个块对角矩阵。 我们可以使用矩阵</a:t>
            </a:r>
            <a:r>
              <a:rPr lang="en-US" altLang="zh-CN" dirty="0" smtClean="0"/>
              <a:t>Z</a:t>
            </a:r>
            <a:r>
              <a:rPr lang="zh-CN" altLang="en-US" dirty="0" smtClean="0"/>
              <a:t>来构造亲和度矩阵进行</a:t>
            </a:r>
            <a:r>
              <a:rPr lang="zh-CN" altLang="en-US" dirty="0" smtClean="0"/>
              <a:t>子空间分割</a:t>
            </a:r>
            <a:r>
              <a:rPr lang="zh-CN" altLang="en-US" dirty="0" smtClean="0"/>
              <a:t>，或者使用</a:t>
            </a:r>
            <a:r>
              <a:rPr lang="en-US" altLang="zh-CN" dirty="0" smtClean="0"/>
              <a:t>AZ</a:t>
            </a:r>
            <a:r>
              <a:rPr lang="zh-CN" altLang="en-US" dirty="0" smtClean="0"/>
              <a:t>整体而代替原始数据</a:t>
            </a:r>
            <a:r>
              <a:rPr lang="en-US" altLang="zh-CN" dirty="0" smtClean="0"/>
              <a:t>X</a:t>
            </a:r>
            <a:r>
              <a:rPr lang="zh-CN" altLang="en-US" dirty="0" smtClean="0"/>
              <a:t>进行操作。</a:t>
            </a:r>
            <a:endParaRPr lang="en-US" altLang="zh-CN" dirty="0" smtClean="0"/>
          </a:p>
          <a:p>
            <a:r>
              <a:rPr lang="zh-CN" altLang="en-US" dirty="0" smtClean="0"/>
              <a:t>通过人为定义了</a:t>
            </a:r>
            <a:r>
              <a:rPr lang="en-US" altLang="zh-CN" dirty="0" smtClean="0"/>
              <a:t>10</a:t>
            </a:r>
            <a:r>
              <a:rPr lang="zh-CN" altLang="en-US" dirty="0" smtClean="0"/>
              <a:t>个低秩子空间，从每个子空间中分别采样得到数据，并按顺序进行排列，得到一组数据。</a:t>
            </a:r>
            <a:r>
              <a:rPr lang="zh-CN" altLang="en-US" dirty="0" smtClean="0"/>
              <a:t>如图所示，为</a:t>
            </a:r>
            <a:r>
              <a:rPr lang="zh-CN" altLang="en-US" dirty="0" smtClean="0"/>
              <a:t>对该组数据进行低秩表示得到的结果。可以看到可以很好的将数据按照所属的子空间进行划分。</a:t>
            </a:r>
            <a:endParaRPr lang="en-US" altLang="zh-CN" dirty="0" smtClean="0"/>
          </a:p>
          <a:p>
            <a:r>
              <a:rPr lang="zh-CN" altLang="en-US" dirty="0" smtClean="0"/>
              <a:t>并且由于稀疏矩阵</a:t>
            </a:r>
            <a:r>
              <a:rPr lang="en-US" altLang="zh-CN" dirty="0" smtClean="0"/>
              <a:t>E</a:t>
            </a:r>
            <a:r>
              <a:rPr lang="zh-CN" altLang="en-US" dirty="0" smtClean="0"/>
              <a:t>的引入，对其用不同的范数进行表征，可以分别针对不同情况下的数据错误。从而提高数据损坏情况下的实验正确性。</a:t>
            </a:r>
            <a:endParaRPr lang="zh-CN" altLang="en-US" dirty="0"/>
          </a:p>
        </p:txBody>
      </p:sp>
      <p:sp>
        <p:nvSpPr>
          <p:cNvPr id="4" name="灯片编号占位符 3"/>
          <p:cNvSpPr>
            <a:spLocks noGrp="1"/>
          </p:cNvSpPr>
          <p:nvPr>
            <p:ph type="sldNum" sz="quarter" idx="10"/>
          </p:nvPr>
        </p:nvSpPr>
        <p:spPr/>
        <p:txBody>
          <a:bodyPr/>
          <a:lstStyle/>
          <a:p>
            <a:fld id="{5072DDB7-492C-491F-94E5-57C9E15EA321}" type="slidenum">
              <a:rPr lang="zh-CN" altLang="en-US" smtClean="0"/>
              <a:t>5</a:t>
            </a:fld>
            <a:endParaRPr lang="zh-CN" altLang="en-US"/>
          </a:p>
        </p:txBody>
      </p:sp>
    </p:spTree>
    <p:extLst>
      <p:ext uri="{BB962C8B-B14F-4D97-AF65-F5344CB8AC3E}">
        <p14:creationId xmlns:p14="http://schemas.microsoft.com/office/powerpoint/2010/main" val="3579924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低秩表示（</a:t>
            </a:r>
            <a:r>
              <a:rPr lang="en-US" altLang="zh-CN" dirty="0" smtClean="0"/>
              <a:t>LRR</a:t>
            </a:r>
            <a:r>
              <a:rPr lang="zh-CN" altLang="en-US" dirty="0" smtClean="0"/>
              <a:t>）是探索数据的多子空间结构的有效方法。 通常，是将观察到的数据矩阵本身被选为字典，这是</a:t>
            </a:r>
            <a:r>
              <a:rPr lang="en-US" altLang="zh-CN" dirty="0" smtClean="0"/>
              <a:t>LRR</a:t>
            </a:r>
            <a:r>
              <a:rPr lang="zh-CN" altLang="en-US" dirty="0" smtClean="0"/>
              <a:t>的一个关键方面。</a:t>
            </a:r>
          </a:p>
          <a:p>
            <a:r>
              <a:rPr lang="zh-CN" altLang="en-US" dirty="0" smtClean="0"/>
              <a:t>而对于字典的选择，</a:t>
            </a:r>
            <a:r>
              <a:rPr lang="en-US" altLang="zh-CN" dirty="0" smtClean="0"/>
              <a:t>LRR</a:t>
            </a:r>
            <a:r>
              <a:rPr lang="zh-CN" altLang="en-US" dirty="0" smtClean="0"/>
              <a:t>算法存在一些潜在的假设：</a:t>
            </a:r>
          </a:p>
          <a:p>
            <a:r>
              <a:rPr lang="zh-CN" altLang="en-US" dirty="0" smtClean="0"/>
              <a:t>为了能够表示底层子空间，字典必须包含从子空间中采样的足够数据向量。</a:t>
            </a:r>
          </a:p>
          <a:p>
            <a:r>
              <a:rPr lang="zh-CN" altLang="en-US" dirty="0" smtClean="0"/>
              <a:t>为了实现稳健的分段，低秩表示要求字典中有足够的无噪声数据（只有一部分被破坏）。</a:t>
            </a:r>
            <a:endParaRPr lang="en-US" altLang="zh-CN" dirty="0" smtClean="0"/>
          </a:p>
          <a:p>
            <a:endParaRPr lang="en-US" altLang="zh-CN" dirty="0" smtClean="0"/>
          </a:p>
          <a:p>
            <a:r>
              <a:rPr lang="zh-CN" altLang="en-US" dirty="0" smtClean="0"/>
              <a:t>因此，</a:t>
            </a:r>
            <a:r>
              <a:rPr lang="zh-CN" altLang="en-US" dirty="0" smtClean="0"/>
              <a:t>将观察到的数据矩阵本身被选为字典，</a:t>
            </a:r>
            <a:r>
              <a:rPr lang="zh-CN" altLang="en-US" dirty="0" smtClean="0"/>
              <a:t>这样的策略可能会降低算法的性能，特别是当采样数据不充分或被严重损坏时。</a:t>
            </a:r>
          </a:p>
        </p:txBody>
      </p:sp>
      <p:sp>
        <p:nvSpPr>
          <p:cNvPr id="4" name="灯片编号占位符 3"/>
          <p:cNvSpPr>
            <a:spLocks noGrp="1"/>
          </p:cNvSpPr>
          <p:nvPr>
            <p:ph type="sldNum" sz="quarter" idx="10"/>
          </p:nvPr>
        </p:nvSpPr>
        <p:spPr/>
        <p:txBody>
          <a:bodyPr/>
          <a:lstStyle/>
          <a:p>
            <a:fld id="{5072DDB7-492C-491F-94E5-57C9E15EA321}" type="slidenum">
              <a:rPr lang="zh-CN" altLang="en-US" smtClean="0"/>
              <a:t>6</a:t>
            </a:fld>
            <a:endParaRPr lang="zh-CN" altLang="en-US"/>
          </a:p>
        </p:txBody>
      </p:sp>
    </p:spTree>
    <p:extLst>
      <p:ext uri="{BB962C8B-B14F-4D97-AF65-F5344CB8AC3E}">
        <p14:creationId xmlns:p14="http://schemas.microsoft.com/office/powerpoint/2010/main" val="1680280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如图所示，在采样不足的情况下，𝑍</a:t>
            </a:r>
            <a:r>
              <a:rPr lang="en-US" altLang="zh-CN" dirty="0" smtClean="0"/>
              <a:t>=</a:t>
            </a:r>
            <a:r>
              <a:rPr lang="zh-CN" altLang="en-US" dirty="0" smtClean="0"/>
              <a:t>𝐼（𝐼指的是单位矩阵）可能是低秩表示模型唯一可行的解决方案，因此</a:t>
            </a:r>
            <a:r>
              <a:rPr lang="en-US" altLang="zh-CN" dirty="0" smtClean="0"/>
              <a:t>LRR</a:t>
            </a:r>
            <a:r>
              <a:rPr lang="zh-CN" altLang="en-US" dirty="0" smtClean="0"/>
              <a:t>在这种情形下可能会失败。</a:t>
            </a:r>
            <a:endParaRPr lang="en-US" altLang="zh-CN" dirty="0" smtClean="0"/>
          </a:p>
          <a:p>
            <a:endParaRPr lang="en-US" altLang="zh-CN" dirty="0" smtClean="0"/>
          </a:p>
          <a:p>
            <a:r>
              <a:rPr lang="zh-CN" altLang="en-US" dirty="0" smtClean="0"/>
              <a:t>因此为了解决采样不足和提高噪声鲁棒性的问题，作者考虑了以下</a:t>
            </a:r>
            <a:r>
              <a:rPr lang="en-US" altLang="zh-CN" dirty="0" smtClean="0"/>
              <a:t>LRR</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5072DDB7-492C-491F-94E5-57C9E15EA321}" type="slidenum">
              <a:rPr lang="zh-CN" altLang="en-US" smtClean="0"/>
              <a:t>7</a:t>
            </a:fld>
            <a:endParaRPr lang="zh-CN" altLang="en-US"/>
          </a:p>
        </p:txBody>
      </p:sp>
    </p:spTree>
    <p:extLst>
      <p:ext uri="{BB962C8B-B14F-4D97-AF65-F5344CB8AC3E}">
        <p14:creationId xmlns:p14="http://schemas.microsoft.com/office/powerpoint/2010/main" val="1554353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在该模型中，当选择字典时，同时考虑观察到的数据</a:t>
                </a:r>
                <a:r>
                  <a:rPr lang="en-US" altLang="zh-CN" sz="1200" kern="1200" dirty="0" smtClean="0">
                    <a:solidFill>
                      <a:schemeClr val="tx1"/>
                    </a:solidFill>
                    <a:latin typeface="+mn-lt"/>
                    <a:ea typeface="+mn-ea"/>
                    <a:cs typeface="+mn-cs"/>
                  </a:rPr>
                  <a:t>XO</a:t>
                </a:r>
                <a:r>
                  <a:rPr lang="zh-CN" altLang="en-US" sz="1200" kern="1200" dirty="0" smtClean="0">
                    <a:solidFill>
                      <a:schemeClr val="tx1"/>
                    </a:solidFill>
                    <a:latin typeface="+mn-lt"/>
                    <a:ea typeface="+mn-ea"/>
                    <a:cs typeface="+mn-cs"/>
                  </a:rPr>
                  <a:t>和未观察到的隐藏数据</a:t>
                </a:r>
                <a:r>
                  <a:rPr lang="en-US" altLang="zh-CN" sz="1200" kern="1200" dirty="0" smtClean="0">
                    <a:solidFill>
                      <a:schemeClr val="tx1"/>
                    </a:solidFill>
                    <a:latin typeface="+mn-lt"/>
                    <a:ea typeface="+mn-ea"/>
                    <a:cs typeface="+mn-cs"/>
                  </a:rPr>
                  <a:t>XH</a:t>
                </a:r>
                <a:r>
                  <a:rPr lang="zh-CN" altLang="en-US" sz="1200" kern="1200" dirty="0" smtClean="0">
                    <a:solidFill>
                      <a:schemeClr val="tx1"/>
                    </a:solidFill>
                    <a:latin typeface="+mn-lt"/>
                    <a:ea typeface="+mn-ea"/>
                    <a:cs typeface="+mn-cs"/>
                  </a:rPr>
                  <a:t>。</a:t>
                </a:r>
                <a:r>
                  <a:rPr lang="zh-CN" altLang="zh-CN" sz="1200" kern="1200" dirty="0" smtClean="0">
                    <a:solidFill>
                      <a:schemeClr val="tx1"/>
                    </a:solidFill>
                    <a:effectLst/>
                    <a:latin typeface="+mn-lt"/>
                    <a:ea typeface="+mn-ea"/>
                    <a:cs typeface="+mn-cs"/>
                  </a:rPr>
                  <a:t>（未观察到的数据可以理解为在数据</a:t>
                </a:r>
                <a:r>
                  <a:rPr lang="zh-CN" altLang="en-US" sz="1200" kern="1200" dirty="0" smtClean="0">
                    <a:solidFill>
                      <a:schemeClr val="tx1"/>
                    </a:solidFill>
                    <a:effectLst/>
                    <a:latin typeface="+mn-lt"/>
                    <a:ea typeface="+mn-ea"/>
                    <a:cs typeface="+mn-cs"/>
                  </a:rPr>
                  <a:t>采样</a:t>
                </a:r>
                <a:r>
                  <a:rPr lang="zh-CN" altLang="zh-CN" sz="1200" kern="1200" dirty="0" smtClean="0">
                    <a:solidFill>
                      <a:schemeClr val="tx1"/>
                    </a:solidFill>
                    <a:effectLst/>
                    <a:latin typeface="+mn-lt"/>
                    <a:ea typeface="+mn-ea"/>
                    <a:cs typeface="+mn-cs"/>
                  </a:rPr>
                  <a:t>获取的过程中</a:t>
                </a:r>
                <a:r>
                  <a:rPr lang="zh-CN" altLang="en-US" sz="1200" kern="1200" dirty="0" smtClean="0">
                    <a:solidFill>
                      <a:schemeClr val="tx1"/>
                    </a:solidFill>
                    <a:effectLst/>
                    <a:latin typeface="+mn-lt"/>
                    <a:ea typeface="+mn-ea"/>
                    <a:cs typeface="+mn-cs"/>
                  </a:rPr>
                  <a:t>缺失了</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假设模型有最优解为此形式。那么解中的这两部分是与两种数据均有关的。然而</a:t>
                </a:r>
                <a:r>
                  <a:rPr lang="en-US" altLang="zh-CN" sz="1200" kern="1200" dirty="0" smtClean="0">
                    <a:solidFill>
                      <a:schemeClr val="tx1"/>
                    </a:solidFill>
                    <a:latin typeface="+mn-lt"/>
                    <a:ea typeface="+mn-ea"/>
                    <a:cs typeface="+mn-cs"/>
                  </a:rPr>
                  <a:t>XH</a:t>
                </a:r>
                <a:r>
                  <a:rPr lang="zh-CN" altLang="en-US" sz="1200" kern="1200" dirty="0" smtClean="0">
                    <a:solidFill>
                      <a:schemeClr val="tx1"/>
                    </a:solidFill>
                    <a:latin typeface="+mn-lt"/>
                    <a:ea typeface="+mn-ea"/>
                    <a:cs typeface="+mn-cs"/>
                  </a:rPr>
                  <a:t>是缺失的，因此本文的问题转化为了如何在隐藏数据缺失的情况下得到关联矩阵</a:t>
                </a:r>
                <a14:m>
                  <m:oMath xmlns:m="http://schemas.openxmlformats.org/officeDocument/2006/math">
                    <m:sSubSup>
                      <m:sSubSupPr>
                        <m:ctrlPr>
                          <a:rPr lang="zh-CN" altLang="en-US" i="1" smtClean="0">
                            <a:latin typeface="Cambria Math" panose="02040503050406030204" pitchFamily="18" charset="0"/>
                          </a:rPr>
                        </m:ctrlPr>
                      </m:sSubSupPr>
                      <m:e>
                        <m:r>
                          <a:rPr lang="zh-CN" altLang="en-US" i="1">
                            <a:latin typeface="Cambria Math" panose="02040503050406030204" pitchFamily="18" charset="0"/>
                          </a:rPr>
                          <m:t>𝑍</m:t>
                        </m:r>
                      </m:e>
                      <m:sub>
                        <m:r>
                          <a:rPr lang="zh-CN" altLang="en-US" i="1">
                            <a:latin typeface="Cambria Math" panose="02040503050406030204" pitchFamily="18" charset="0"/>
                          </a:rPr>
                          <m:t>𝑂</m:t>
                        </m:r>
                        <m:r>
                          <a:rPr lang="zh-CN" altLang="en-US">
                            <a:latin typeface="Cambria Math" panose="02040503050406030204" pitchFamily="18" charset="0"/>
                          </a:rPr>
                          <m:t>|</m:t>
                        </m:r>
                        <m:r>
                          <a:rPr lang="zh-CN" altLang="en-US" i="1">
                            <a:latin typeface="Cambria Math" panose="02040503050406030204" pitchFamily="18" charset="0"/>
                          </a:rPr>
                          <m:t>𝐻</m:t>
                        </m:r>
                      </m:sub>
                      <m:sup>
                        <m:r>
                          <a:rPr lang="zh-CN" altLang="en-US">
                            <a:latin typeface="Cambria Math" panose="02040503050406030204" pitchFamily="18" charset="0"/>
                          </a:rPr>
                          <m:t>∗</m:t>
                        </m:r>
                      </m:sup>
                    </m:sSubSup>
                  </m:oMath>
                </a14:m>
                <a:r>
                  <a:rPr lang="zh-CN" altLang="en-US"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在</a:t>
                </a:r>
                <a:r>
                  <a:rPr lang="zh-CN" altLang="en-US" sz="1200" kern="1200" dirty="0" smtClean="0">
                    <a:solidFill>
                      <a:schemeClr val="tx1"/>
                    </a:solidFill>
                    <a:latin typeface="+mn-lt"/>
                    <a:ea typeface="+mn-ea"/>
                    <a:cs typeface="+mn-cs"/>
                  </a:rPr>
                  <a:t>不对</a:t>
                </a:r>
                <a:r>
                  <a:rPr lang="en-US" altLang="zh-CN" sz="1200" kern="1200" dirty="0" smtClean="0">
                    <a:solidFill>
                      <a:schemeClr val="tx1"/>
                    </a:solidFill>
                    <a:latin typeface="+mn-lt"/>
                    <a:ea typeface="+mn-ea"/>
                    <a:cs typeface="+mn-cs"/>
                  </a:rPr>
                  <a:t>XO</a:t>
                </a:r>
                <a:r>
                  <a:rPr lang="zh-CN" altLang="en-US" sz="1200" kern="1200" dirty="0" smtClean="0">
                    <a:solidFill>
                      <a:schemeClr val="tx1"/>
                    </a:solidFill>
                    <a:latin typeface="+mn-lt"/>
                    <a:ea typeface="+mn-ea"/>
                    <a:cs typeface="+mn-cs"/>
                  </a:rPr>
                  <a:t>和</a:t>
                </a:r>
                <a:r>
                  <a:rPr lang="en-US" altLang="zh-CN" sz="1200" kern="1200" dirty="0" smtClean="0">
                    <a:solidFill>
                      <a:schemeClr val="tx1"/>
                    </a:solidFill>
                    <a:latin typeface="+mn-lt"/>
                    <a:ea typeface="+mn-ea"/>
                    <a:cs typeface="+mn-cs"/>
                  </a:rPr>
                  <a:t>XH</a:t>
                </a:r>
                <a:r>
                  <a:rPr lang="zh-CN" altLang="en-US" sz="1200" kern="1200" dirty="0" smtClean="0">
                    <a:solidFill>
                      <a:schemeClr val="tx1"/>
                    </a:solidFill>
                    <a:latin typeface="+mn-lt"/>
                    <a:ea typeface="+mn-ea"/>
                    <a:cs typeface="+mn-cs"/>
                  </a:rPr>
                  <a:t>施加</a:t>
                </a:r>
                <a:r>
                  <a:rPr lang="zh-CN" altLang="en-US" sz="1200" kern="1200" dirty="0" smtClean="0">
                    <a:solidFill>
                      <a:schemeClr val="tx1"/>
                    </a:solidFill>
                    <a:latin typeface="+mn-lt"/>
                    <a:ea typeface="+mn-ea"/>
                    <a:cs typeface="+mn-cs"/>
                  </a:rPr>
                  <a:t>任何限制的情况下，上述问题是“不适定的”，因为</a:t>
                </a:r>
                <a14:m>
                  <m:oMath xmlns:m="http://schemas.openxmlformats.org/officeDocument/2006/math">
                    <m:sSubSup>
                      <m:sSubSupPr>
                        <m:ctrlPr>
                          <a:rPr lang="zh-CN" altLang="en-US" i="1" smtClean="0">
                            <a:latin typeface="Cambria Math" panose="02040503050406030204" pitchFamily="18" charset="0"/>
                          </a:rPr>
                        </m:ctrlPr>
                      </m:sSubSupPr>
                      <m:e>
                        <m:r>
                          <a:rPr lang="zh-CN" altLang="en-US" i="1">
                            <a:latin typeface="Cambria Math" panose="02040503050406030204" pitchFamily="18" charset="0"/>
                          </a:rPr>
                          <m:t>𝑍</m:t>
                        </m:r>
                      </m:e>
                      <m:sub>
                        <m:r>
                          <a:rPr lang="zh-CN" altLang="en-US" i="1">
                            <a:latin typeface="Cambria Math" panose="02040503050406030204" pitchFamily="18" charset="0"/>
                          </a:rPr>
                          <m:t>𝑂</m:t>
                        </m:r>
                        <m:r>
                          <a:rPr lang="zh-CN" altLang="en-US">
                            <a:latin typeface="Cambria Math" panose="02040503050406030204" pitchFamily="18" charset="0"/>
                          </a:rPr>
                          <m:t>|</m:t>
                        </m:r>
                        <m:r>
                          <a:rPr lang="zh-CN" altLang="en-US" i="1">
                            <a:latin typeface="Cambria Math" panose="02040503050406030204" pitchFamily="18" charset="0"/>
                          </a:rPr>
                          <m:t>𝐻</m:t>
                        </m:r>
                      </m:sub>
                      <m:sup>
                        <m:r>
                          <a:rPr lang="zh-CN" altLang="en-US">
                            <a:latin typeface="Cambria Math" panose="02040503050406030204" pitchFamily="18" charset="0"/>
                          </a:rPr>
                          <m:t>∗</m:t>
                        </m:r>
                      </m:sup>
                    </m:sSubSup>
                  </m:oMath>
                </a14:m>
                <a:r>
                  <a:rPr lang="zh-CN" altLang="en-US" sz="1200" kern="1200" dirty="0" smtClean="0">
                    <a:solidFill>
                      <a:schemeClr val="tx1"/>
                    </a:solidFill>
                    <a:latin typeface="+mn-lt"/>
                    <a:ea typeface="+mn-ea"/>
                    <a:cs typeface="+mn-cs"/>
                  </a:rPr>
                  <a:t>是在</a:t>
                </a:r>
                <a:r>
                  <a:rPr lang="en-US" altLang="zh-CN" sz="1200" kern="1200" dirty="0" smtClean="0">
                    <a:solidFill>
                      <a:schemeClr val="tx1"/>
                    </a:solidFill>
                    <a:latin typeface="+mn-lt"/>
                    <a:ea typeface="+mn-ea"/>
                    <a:cs typeface="+mn-cs"/>
                  </a:rPr>
                  <a:t>Xo</a:t>
                </a:r>
                <a:r>
                  <a:rPr lang="zh-CN" altLang="en-US" sz="1200" kern="1200" dirty="0" smtClean="0">
                    <a:solidFill>
                      <a:schemeClr val="tx1"/>
                    </a:solidFill>
                    <a:latin typeface="+mn-lt"/>
                    <a:ea typeface="+mn-ea"/>
                    <a:cs typeface="+mn-cs"/>
                  </a:rPr>
                  <a:t>和</a:t>
                </a:r>
                <a:r>
                  <a:rPr lang="en-US" altLang="zh-CN" sz="1200" kern="1200" dirty="0" err="1" smtClean="0">
                    <a:solidFill>
                      <a:schemeClr val="tx1"/>
                    </a:solidFill>
                    <a:latin typeface="+mn-lt"/>
                    <a:ea typeface="+mn-ea"/>
                    <a:cs typeface="+mn-cs"/>
                  </a:rPr>
                  <a:t>Xa</a:t>
                </a:r>
                <a:r>
                  <a:rPr lang="zh-CN" altLang="en-US" sz="1200" kern="1200" dirty="0" smtClean="0">
                    <a:solidFill>
                      <a:schemeClr val="tx1"/>
                    </a:solidFill>
                    <a:latin typeface="+mn-lt"/>
                    <a:ea typeface="+mn-ea"/>
                    <a:cs typeface="+mn-cs"/>
                  </a:rPr>
                  <a:t>存在的情况下计算的。因此</a:t>
                </a:r>
                <a:r>
                  <a:rPr lang="zh-CN" altLang="en-US" sz="1200" kern="1200" dirty="0" smtClean="0">
                    <a:solidFill>
                      <a:schemeClr val="tx1"/>
                    </a:solidFill>
                    <a:latin typeface="+mn-lt"/>
                    <a:ea typeface="+mn-ea"/>
                    <a:cs typeface="+mn-cs"/>
                  </a:rPr>
                  <a:t>，在一个潜在的假设下研究此问题，就是观察到的和</a:t>
                </a:r>
                <a:r>
                  <a:rPr lang="zh-CN" altLang="en-US" sz="1200" kern="1200" dirty="0" smtClean="0">
                    <a:solidFill>
                      <a:schemeClr val="tx1"/>
                    </a:solidFill>
                    <a:latin typeface="+mn-lt"/>
                    <a:ea typeface="+mn-ea"/>
                    <a:cs typeface="+mn-cs"/>
                  </a:rPr>
                  <a:t>隐藏的数据都是从相同的低秩子空间集合中采样的。在这种情况下</a:t>
                </a:r>
                <a:r>
                  <a:rPr lang="zh-CN" altLang="en-US" sz="1200" kern="1200" dirty="0" smtClean="0">
                    <a:solidFill>
                      <a:schemeClr val="tx1"/>
                    </a:solidFill>
                    <a:latin typeface="+mn-lt"/>
                    <a:ea typeface="+mn-ea"/>
                    <a:cs typeface="+mn-cs"/>
                  </a:rPr>
                  <a:t>，该问题可以</a:t>
                </a:r>
                <a:r>
                  <a:rPr lang="zh-CN" altLang="en-US" sz="1200" kern="1200" dirty="0" smtClean="0">
                    <a:solidFill>
                      <a:schemeClr val="tx1"/>
                    </a:solidFill>
                    <a:latin typeface="+mn-lt"/>
                    <a:ea typeface="+mn-ea"/>
                    <a:cs typeface="+mn-cs"/>
                  </a:rPr>
                  <a:t>通过求解核范数最小化问题来近似恢复，该问题是凸的并且可以有效地求解</a:t>
                </a:r>
                <a:r>
                  <a:rPr lang="zh-CN" altLang="en-US"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下面是一个简单的求解化简步骤，通过解与两种数据的奇异值分解的关系，可以最终得到以下形式。在该形式下，隐藏数据</a:t>
                </a:r>
                <a:r>
                  <a:rPr lang="en-US" altLang="zh-CN" sz="1200" kern="1200" dirty="0" smtClean="0">
                    <a:solidFill>
                      <a:schemeClr val="tx1"/>
                    </a:solidFill>
                    <a:latin typeface="+mn-lt"/>
                    <a:ea typeface="+mn-ea"/>
                    <a:cs typeface="+mn-cs"/>
                  </a:rPr>
                  <a:t>XH</a:t>
                </a:r>
                <a:r>
                  <a:rPr lang="zh-CN" altLang="en-US" sz="1200" kern="1200" dirty="0" smtClean="0">
                    <a:solidFill>
                      <a:schemeClr val="tx1"/>
                    </a:solidFill>
                    <a:latin typeface="+mn-lt"/>
                    <a:ea typeface="+mn-ea"/>
                    <a:cs typeface="+mn-cs"/>
                  </a:rPr>
                  <a:t>被化简掉，可以只通过</a:t>
                </a:r>
                <a:r>
                  <a:rPr lang="en-US" altLang="zh-CN" sz="1200" kern="1200" dirty="0" smtClean="0">
                    <a:solidFill>
                      <a:schemeClr val="tx1"/>
                    </a:solidFill>
                    <a:latin typeface="+mn-lt"/>
                    <a:ea typeface="+mn-ea"/>
                    <a:cs typeface="+mn-cs"/>
                  </a:rPr>
                  <a:t>XO</a:t>
                </a:r>
                <a:r>
                  <a:rPr lang="zh-CN" altLang="en-US" sz="1200" kern="1200" dirty="0" smtClean="0">
                    <a:solidFill>
                      <a:schemeClr val="tx1"/>
                    </a:solidFill>
                    <a:latin typeface="+mn-lt"/>
                    <a:ea typeface="+mn-ea"/>
                    <a:cs typeface="+mn-cs"/>
                  </a:rPr>
                  <a:t>来进行求解该问题。</a:t>
                </a:r>
                <a:endParaRPr lang="zh-CN" altLang="en-US" dirty="0"/>
              </a:p>
            </p:txBody>
          </p:sp>
        </mc:Choice>
        <mc:Fallback>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在该模型中，当选择字典时，同时考虑观察到的数据</a:t>
                </a:r>
                <a:r>
                  <a:rPr lang="en-US" altLang="zh-CN" sz="1200" kern="1200" dirty="0" smtClean="0">
                    <a:solidFill>
                      <a:schemeClr val="tx1"/>
                    </a:solidFill>
                    <a:latin typeface="+mn-lt"/>
                    <a:ea typeface="+mn-ea"/>
                    <a:cs typeface="+mn-cs"/>
                  </a:rPr>
                  <a:t>XO</a:t>
                </a:r>
                <a:r>
                  <a:rPr lang="zh-CN" altLang="en-US" sz="1200" kern="1200" dirty="0" smtClean="0">
                    <a:solidFill>
                      <a:schemeClr val="tx1"/>
                    </a:solidFill>
                    <a:latin typeface="+mn-lt"/>
                    <a:ea typeface="+mn-ea"/>
                    <a:cs typeface="+mn-cs"/>
                  </a:rPr>
                  <a:t>和未观察到的隐藏数据</a:t>
                </a:r>
                <a:r>
                  <a:rPr lang="en-US" altLang="zh-CN" sz="1200" kern="1200" dirty="0" smtClean="0">
                    <a:solidFill>
                      <a:schemeClr val="tx1"/>
                    </a:solidFill>
                    <a:latin typeface="+mn-lt"/>
                    <a:ea typeface="+mn-ea"/>
                    <a:cs typeface="+mn-cs"/>
                  </a:rPr>
                  <a:t>XH</a:t>
                </a:r>
                <a:r>
                  <a:rPr lang="zh-CN" altLang="en-US" sz="1200" kern="1200" dirty="0" smtClean="0">
                    <a:solidFill>
                      <a:schemeClr val="tx1"/>
                    </a:solidFill>
                    <a:latin typeface="+mn-lt"/>
                    <a:ea typeface="+mn-ea"/>
                    <a:cs typeface="+mn-cs"/>
                  </a:rPr>
                  <a:t>。</a:t>
                </a:r>
                <a:r>
                  <a:rPr lang="zh-CN" altLang="zh-CN" sz="1200" kern="1200" dirty="0" smtClean="0">
                    <a:solidFill>
                      <a:schemeClr val="tx1"/>
                    </a:solidFill>
                    <a:effectLst/>
                    <a:latin typeface="+mn-lt"/>
                    <a:ea typeface="+mn-ea"/>
                    <a:cs typeface="+mn-cs"/>
                  </a:rPr>
                  <a:t>（未观察到的数据可以理解为在数据</a:t>
                </a:r>
                <a:r>
                  <a:rPr lang="zh-CN" altLang="en-US" sz="1200" kern="1200" dirty="0" smtClean="0">
                    <a:solidFill>
                      <a:schemeClr val="tx1"/>
                    </a:solidFill>
                    <a:effectLst/>
                    <a:latin typeface="+mn-lt"/>
                    <a:ea typeface="+mn-ea"/>
                    <a:cs typeface="+mn-cs"/>
                  </a:rPr>
                  <a:t>采样</a:t>
                </a:r>
                <a:r>
                  <a:rPr lang="zh-CN" altLang="zh-CN" sz="1200" kern="1200" dirty="0" smtClean="0">
                    <a:solidFill>
                      <a:schemeClr val="tx1"/>
                    </a:solidFill>
                    <a:effectLst/>
                    <a:latin typeface="+mn-lt"/>
                    <a:ea typeface="+mn-ea"/>
                    <a:cs typeface="+mn-cs"/>
                  </a:rPr>
                  <a:t>获取的过程中</a:t>
                </a:r>
                <a:r>
                  <a:rPr lang="zh-CN" altLang="en-US" sz="1200" kern="1200" dirty="0" smtClean="0">
                    <a:solidFill>
                      <a:schemeClr val="tx1"/>
                    </a:solidFill>
                    <a:effectLst/>
                    <a:latin typeface="+mn-lt"/>
                    <a:ea typeface="+mn-ea"/>
                    <a:cs typeface="+mn-cs"/>
                  </a:rPr>
                  <a:t>缺失了</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假设模型有最优解为此形式。那么解中的这两部分是与两种数据均有关的。然而</a:t>
                </a:r>
                <a:r>
                  <a:rPr lang="en-US" altLang="zh-CN" sz="1200" kern="1200" dirty="0" smtClean="0">
                    <a:solidFill>
                      <a:schemeClr val="tx1"/>
                    </a:solidFill>
                    <a:latin typeface="+mn-lt"/>
                    <a:ea typeface="+mn-ea"/>
                    <a:cs typeface="+mn-cs"/>
                  </a:rPr>
                  <a:t>XH</a:t>
                </a:r>
                <a:r>
                  <a:rPr lang="zh-CN" altLang="en-US" sz="1200" kern="1200" dirty="0" smtClean="0">
                    <a:solidFill>
                      <a:schemeClr val="tx1"/>
                    </a:solidFill>
                    <a:latin typeface="+mn-lt"/>
                    <a:ea typeface="+mn-ea"/>
                    <a:cs typeface="+mn-cs"/>
                  </a:rPr>
                  <a:t>是缺失的，因此本文的问题转化为了如何在隐藏数据缺失的情况下得到关联矩阵</a:t>
                </a:r>
                <a:r>
                  <a:rPr lang="zh-CN" altLang="en-US" i="0">
                    <a:latin typeface="Cambria Math" panose="02040503050406030204" pitchFamily="18" charset="0"/>
                  </a:rPr>
                  <a:t>𝑍</a:t>
                </a:r>
                <a:r>
                  <a:rPr lang="zh-CN" altLang="en-US" i="0" smtClean="0">
                    <a:latin typeface="Cambria Math" panose="02040503050406030204" pitchFamily="18" charset="0"/>
                  </a:rPr>
                  <a:t>_(</a:t>
                </a:r>
                <a:r>
                  <a:rPr lang="zh-CN" altLang="en-US" i="0">
                    <a:latin typeface="Cambria Math" panose="02040503050406030204" pitchFamily="18" charset="0"/>
                  </a:rPr>
                  <a:t>𝑂|𝐻</a:t>
                </a:r>
                <a:r>
                  <a:rPr lang="zh-CN" altLang="en-US" i="0" smtClean="0">
                    <a:latin typeface="Cambria Math" panose="02040503050406030204" pitchFamily="18" charset="0"/>
                  </a:rPr>
                  <a:t>)</a:t>
                </a:r>
                <a:r>
                  <a:rPr lang="zh-CN" altLang="en-US" i="0">
                    <a:latin typeface="Cambria Math" panose="02040503050406030204" pitchFamily="18" charset="0"/>
                  </a:rPr>
                  <a:t>^</a:t>
                </a:r>
                <a:r>
                  <a:rPr lang="zh-CN" altLang="en-US" i="0">
                    <a:latin typeface="Cambria Math" panose="02040503050406030204" pitchFamily="18" charset="0"/>
                  </a:rPr>
                  <a:t>∗</a:t>
                </a:r>
                <a:r>
                  <a:rPr lang="zh-CN" altLang="en-US"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在</a:t>
                </a:r>
                <a:r>
                  <a:rPr lang="zh-CN" altLang="en-US" sz="1200" kern="1200" dirty="0" smtClean="0">
                    <a:solidFill>
                      <a:schemeClr val="tx1"/>
                    </a:solidFill>
                    <a:latin typeface="+mn-lt"/>
                    <a:ea typeface="+mn-ea"/>
                    <a:cs typeface="+mn-cs"/>
                  </a:rPr>
                  <a:t>不对</a:t>
                </a:r>
                <a:r>
                  <a:rPr lang="en-US" altLang="zh-CN" sz="1200" kern="1200" dirty="0" smtClean="0">
                    <a:solidFill>
                      <a:schemeClr val="tx1"/>
                    </a:solidFill>
                    <a:latin typeface="+mn-lt"/>
                    <a:ea typeface="+mn-ea"/>
                    <a:cs typeface="+mn-cs"/>
                  </a:rPr>
                  <a:t>XO</a:t>
                </a:r>
                <a:r>
                  <a:rPr lang="zh-CN" altLang="en-US" sz="1200" kern="1200" dirty="0" smtClean="0">
                    <a:solidFill>
                      <a:schemeClr val="tx1"/>
                    </a:solidFill>
                    <a:latin typeface="+mn-lt"/>
                    <a:ea typeface="+mn-ea"/>
                    <a:cs typeface="+mn-cs"/>
                  </a:rPr>
                  <a:t>和</a:t>
                </a:r>
                <a:r>
                  <a:rPr lang="en-US" altLang="zh-CN" sz="1200" kern="1200" dirty="0" smtClean="0">
                    <a:solidFill>
                      <a:schemeClr val="tx1"/>
                    </a:solidFill>
                    <a:latin typeface="+mn-lt"/>
                    <a:ea typeface="+mn-ea"/>
                    <a:cs typeface="+mn-cs"/>
                  </a:rPr>
                  <a:t>XH</a:t>
                </a:r>
                <a:r>
                  <a:rPr lang="zh-CN" altLang="en-US" sz="1200" kern="1200" dirty="0" smtClean="0">
                    <a:solidFill>
                      <a:schemeClr val="tx1"/>
                    </a:solidFill>
                    <a:latin typeface="+mn-lt"/>
                    <a:ea typeface="+mn-ea"/>
                    <a:cs typeface="+mn-cs"/>
                  </a:rPr>
                  <a:t>施加</a:t>
                </a:r>
                <a:r>
                  <a:rPr lang="zh-CN" altLang="en-US" sz="1200" kern="1200" dirty="0" smtClean="0">
                    <a:solidFill>
                      <a:schemeClr val="tx1"/>
                    </a:solidFill>
                    <a:latin typeface="+mn-lt"/>
                    <a:ea typeface="+mn-ea"/>
                    <a:cs typeface="+mn-cs"/>
                  </a:rPr>
                  <a:t>任何限制的情况下，上述问题是“不适定的”，因为</a:t>
                </a:r>
                <a:r>
                  <a:rPr lang="zh-CN" altLang="en-US" i="0">
                    <a:latin typeface="Cambria Math" panose="02040503050406030204" pitchFamily="18" charset="0"/>
                  </a:rPr>
                  <a:t>𝑍</a:t>
                </a:r>
                <a:r>
                  <a:rPr lang="zh-CN" altLang="en-US" i="0" smtClean="0">
                    <a:latin typeface="Cambria Math" panose="02040503050406030204" pitchFamily="18" charset="0"/>
                  </a:rPr>
                  <a:t>_(</a:t>
                </a:r>
                <a:r>
                  <a:rPr lang="zh-CN" altLang="en-US" i="0">
                    <a:latin typeface="Cambria Math" panose="02040503050406030204" pitchFamily="18" charset="0"/>
                  </a:rPr>
                  <a:t>𝑂|𝐻</a:t>
                </a:r>
                <a:r>
                  <a:rPr lang="zh-CN" altLang="en-US" i="0" smtClean="0">
                    <a:latin typeface="Cambria Math" panose="02040503050406030204" pitchFamily="18" charset="0"/>
                  </a:rPr>
                  <a:t>)</a:t>
                </a:r>
                <a:r>
                  <a:rPr lang="zh-CN" altLang="en-US" i="0">
                    <a:latin typeface="Cambria Math" panose="02040503050406030204" pitchFamily="18" charset="0"/>
                  </a:rPr>
                  <a:t>^</a:t>
                </a:r>
                <a:r>
                  <a:rPr lang="zh-CN" altLang="en-US" i="0">
                    <a:latin typeface="Cambria Math" panose="02040503050406030204" pitchFamily="18" charset="0"/>
                  </a:rPr>
                  <a:t>∗</a:t>
                </a:r>
                <a:r>
                  <a:rPr lang="zh-CN" altLang="en-US" sz="1200" kern="1200" dirty="0" smtClean="0">
                    <a:solidFill>
                      <a:schemeClr val="tx1"/>
                    </a:solidFill>
                    <a:latin typeface="+mn-lt"/>
                    <a:ea typeface="+mn-ea"/>
                    <a:cs typeface="+mn-cs"/>
                  </a:rPr>
                  <a:t>是在</a:t>
                </a:r>
                <a:r>
                  <a:rPr lang="en-US" altLang="zh-CN" sz="1200" kern="1200" dirty="0" smtClean="0">
                    <a:solidFill>
                      <a:schemeClr val="tx1"/>
                    </a:solidFill>
                    <a:latin typeface="+mn-lt"/>
                    <a:ea typeface="+mn-ea"/>
                    <a:cs typeface="+mn-cs"/>
                  </a:rPr>
                  <a:t>Xo</a:t>
                </a:r>
                <a:r>
                  <a:rPr lang="zh-CN" altLang="en-US" sz="1200" kern="1200" dirty="0" smtClean="0">
                    <a:solidFill>
                      <a:schemeClr val="tx1"/>
                    </a:solidFill>
                    <a:latin typeface="+mn-lt"/>
                    <a:ea typeface="+mn-ea"/>
                    <a:cs typeface="+mn-cs"/>
                  </a:rPr>
                  <a:t>和</a:t>
                </a:r>
                <a:r>
                  <a:rPr lang="en-US" altLang="zh-CN" sz="1200" kern="1200" dirty="0" err="1" smtClean="0">
                    <a:solidFill>
                      <a:schemeClr val="tx1"/>
                    </a:solidFill>
                    <a:latin typeface="+mn-lt"/>
                    <a:ea typeface="+mn-ea"/>
                    <a:cs typeface="+mn-cs"/>
                  </a:rPr>
                  <a:t>Xa</a:t>
                </a:r>
                <a:r>
                  <a:rPr lang="zh-CN" altLang="en-US" sz="1200" kern="1200" dirty="0" smtClean="0">
                    <a:solidFill>
                      <a:schemeClr val="tx1"/>
                    </a:solidFill>
                    <a:latin typeface="+mn-lt"/>
                    <a:ea typeface="+mn-ea"/>
                    <a:cs typeface="+mn-cs"/>
                  </a:rPr>
                  <a:t>存在的情况下计算的。因此</a:t>
                </a:r>
                <a:r>
                  <a:rPr lang="zh-CN" altLang="en-US" sz="1200" kern="1200" dirty="0" smtClean="0">
                    <a:solidFill>
                      <a:schemeClr val="tx1"/>
                    </a:solidFill>
                    <a:latin typeface="+mn-lt"/>
                    <a:ea typeface="+mn-ea"/>
                    <a:cs typeface="+mn-cs"/>
                  </a:rPr>
                  <a:t>，在一个潜在的假设下研究此问题，就是观察到的和</a:t>
                </a:r>
                <a:r>
                  <a:rPr lang="zh-CN" altLang="en-US" sz="1200" kern="1200" dirty="0" smtClean="0">
                    <a:solidFill>
                      <a:schemeClr val="tx1"/>
                    </a:solidFill>
                    <a:latin typeface="+mn-lt"/>
                    <a:ea typeface="+mn-ea"/>
                    <a:cs typeface="+mn-cs"/>
                  </a:rPr>
                  <a:t>隐藏的数据都是从相同的低秩子空间集合中采样的。在这种情况下</a:t>
                </a:r>
                <a:r>
                  <a:rPr lang="zh-CN" altLang="en-US" sz="1200" kern="1200" dirty="0" smtClean="0">
                    <a:solidFill>
                      <a:schemeClr val="tx1"/>
                    </a:solidFill>
                    <a:latin typeface="+mn-lt"/>
                    <a:ea typeface="+mn-ea"/>
                    <a:cs typeface="+mn-cs"/>
                  </a:rPr>
                  <a:t>，该问题可以</a:t>
                </a:r>
                <a:r>
                  <a:rPr lang="zh-CN" altLang="en-US" sz="1200" kern="1200" dirty="0" smtClean="0">
                    <a:solidFill>
                      <a:schemeClr val="tx1"/>
                    </a:solidFill>
                    <a:latin typeface="+mn-lt"/>
                    <a:ea typeface="+mn-ea"/>
                    <a:cs typeface="+mn-cs"/>
                  </a:rPr>
                  <a:t>通过求解核范数最小化问题来近似恢复，该问题是凸的并且可以有效地求解</a:t>
                </a:r>
                <a:r>
                  <a:rPr lang="zh-CN" altLang="en-US"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下面是一个简单的求解化简步骤，通过解与两种数据的奇异值分解的关系，可以最终得到以下形式。在该形式下，隐藏数据</a:t>
                </a:r>
                <a:r>
                  <a:rPr lang="en-US" altLang="zh-CN" sz="1200" kern="1200" dirty="0" smtClean="0">
                    <a:solidFill>
                      <a:schemeClr val="tx1"/>
                    </a:solidFill>
                    <a:latin typeface="+mn-lt"/>
                    <a:ea typeface="+mn-ea"/>
                    <a:cs typeface="+mn-cs"/>
                  </a:rPr>
                  <a:t>XH</a:t>
                </a:r>
                <a:r>
                  <a:rPr lang="zh-CN" altLang="en-US" sz="1200" kern="1200" dirty="0" smtClean="0">
                    <a:solidFill>
                      <a:schemeClr val="tx1"/>
                    </a:solidFill>
                    <a:latin typeface="+mn-lt"/>
                    <a:ea typeface="+mn-ea"/>
                    <a:cs typeface="+mn-cs"/>
                  </a:rPr>
                  <a:t>被化简掉，可以只通过</a:t>
                </a:r>
                <a:r>
                  <a:rPr lang="en-US" altLang="zh-CN" sz="1200" kern="1200" dirty="0" smtClean="0">
                    <a:solidFill>
                      <a:schemeClr val="tx1"/>
                    </a:solidFill>
                    <a:latin typeface="+mn-lt"/>
                    <a:ea typeface="+mn-ea"/>
                    <a:cs typeface="+mn-cs"/>
                  </a:rPr>
                  <a:t>XO</a:t>
                </a:r>
                <a:r>
                  <a:rPr lang="zh-CN" altLang="en-US" sz="1200" kern="1200" dirty="0" smtClean="0">
                    <a:solidFill>
                      <a:schemeClr val="tx1"/>
                    </a:solidFill>
                    <a:latin typeface="+mn-lt"/>
                    <a:ea typeface="+mn-ea"/>
                    <a:cs typeface="+mn-cs"/>
                  </a:rPr>
                  <a:t>来进行求解该问题。</a:t>
                </a:r>
                <a:endParaRPr lang="zh-CN" altLang="en-US" dirty="0"/>
              </a:p>
            </p:txBody>
          </p:sp>
        </mc:Fallback>
      </mc:AlternateContent>
      <p:sp>
        <p:nvSpPr>
          <p:cNvPr id="4" name="灯片编号占位符 3"/>
          <p:cNvSpPr>
            <a:spLocks noGrp="1"/>
          </p:cNvSpPr>
          <p:nvPr>
            <p:ph type="sldNum" sz="quarter" idx="10"/>
          </p:nvPr>
        </p:nvSpPr>
        <p:spPr/>
        <p:txBody>
          <a:bodyPr/>
          <a:lstStyle/>
          <a:p>
            <a:fld id="{5072DDB7-492C-491F-94E5-57C9E15EA321}" type="slidenum">
              <a:rPr lang="zh-CN" altLang="en-US" smtClean="0"/>
              <a:t>8</a:t>
            </a:fld>
            <a:endParaRPr lang="zh-CN" altLang="en-US"/>
          </a:p>
        </p:txBody>
      </p:sp>
    </p:spTree>
    <p:extLst>
      <p:ext uri="{BB962C8B-B14F-4D97-AF65-F5344CB8AC3E}">
        <p14:creationId xmlns:p14="http://schemas.microsoft.com/office/powerpoint/2010/main" val="987913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𝑋</a:t>
            </a:r>
            <a:r>
              <a:rPr lang="en-US" altLang="zh-CN" dirty="0" smtClean="0"/>
              <a:t>_</a:t>
            </a:r>
            <a:r>
              <a:rPr lang="zh-CN" altLang="en-US" dirty="0" smtClean="0"/>
              <a:t>𝑂，𝑋</a:t>
            </a:r>
            <a:r>
              <a:rPr lang="en-US" altLang="zh-CN" dirty="0" smtClean="0"/>
              <a:t>_</a:t>
            </a:r>
            <a:r>
              <a:rPr lang="zh-CN" altLang="en-US" dirty="0" smtClean="0"/>
              <a:t>𝐻都是从相同的低秩子空间集合中采样的，并且子空间的并集的秩为</a:t>
            </a:r>
            <a:r>
              <a:rPr lang="en-US" altLang="zh-CN" dirty="0" smtClean="0"/>
              <a:t>r</a:t>
            </a:r>
            <a:r>
              <a:rPr lang="zh-CN" altLang="en-US" dirty="0" smtClean="0"/>
              <a:t>。 它可以推导出：</a:t>
            </a:r>
            <a:r>
              <a:rPr lang="en-US" altLang="zh-CN" dirty="0" smtClean="0"/>
              <a:t>Z</a:t>
            </a:r>
            <a:r>
              <a:rPr lang="zh-CN" altLang="en-US" dirty="0" smtClean="0"/>
              <a:t>、</a:t>
            </a:r>
            <a:r>
              <a:rPr lang="en-US" altLang="zh-CN" dirty="0" smtClean="0"/>
              <a:t>L</a:t>
            </a:r>
            <a:r>
              <a:rPr lang="zh-CN" altLang="en-US" dirty="0" smtClean="0"/>
              <a:t>两部分的秩均小于等于</a:t>
            </a:r>
            <a:r>
              <a:rPr lang="en-US" altLang="zh-CN" dirty="0" smtClean="0"/>
              <a:t>r.</a:t>
            </a:r>
          </a:p>
          <a:p>
            <a:r>
              <a:rPr lang="zh-CN" altLang="en-US" dirty="0" smtClean="0"/>
              <a:t>所以𝑍</a:t>
            </a:r>
            <a:r>
              <a:rPr lang="en-US" altLang="zh-CN" dirty="0" smtClean="0"/>
              <a:t>_</a:t>
            </a:r>
            <a:r>
              <a:rPr lang="zh-CN" altLang="en-US" dirty="0" smtClean="0"/>
              <a:t>（𝑂</a:t>
            </a:r>
            <a:r>
              <a:rPr lang="en-US" altLang="zh-CN" dirty="0" smtClean="0"/>
              <a:t>|</a:t>
            </a:r>
            <a:r>
              <a:rPr lang="zh-CN" altLang="en-US" dirty="0" smtClean="0"/>
              <a:t>𝐻）</a:t>
            </a:r>
            <a:r>
              <a:rPr lang="en-US" altLang="zh-CN" dirty="0" smtClean="0"/>
              <a:t>^ *</a:t>
            </a:r>
            <a:r>
              <a:rPr lang="zh-CN" altLang="en-US" dirty="0" smtClean="0"/>
              <a:t>和𝐿</a:t>
            </a:r>
            <a:r>
              <a:rPr lang="en-US" altLang="zh-CN" dirty="0" smtClean="0"/>
              <a:t>_</a:t>
            </a:r>
            <a:r>
              <a:rPr lang="zh-CN" altLang="en-US" dirty="0" smtClean="0"/>
              <a:t>（𝑂</a:t>
            </a:r>
            <a:r>
              <a:rPr lang="en-US" altLang="zh-CN" dirty="0" smtClean="0"/>
              <a:t>|</a:t>
            </a:r>
            <a:r>
              <a:rPr lang="zh-CN" altLang="en-US" dirty="0" smtClean="0"/>
              <a:t>𝐻）</a:t>
            </a:r>
            <a:r>
              <a:rPr lang="en-US" altLang="zh-CN" dirty="0" smtClean="0"/>
              <a:t>^ *</a:t>
            </a:r>
            <a:r>
              <a:rPr lang="zh-CN" altLang="en-US" dirty="0" smtClean="0"/>
              <a:t>都应该是低秩的，它们可以通过以下最小化形式来恢复：这就是潜在的低秩表示模型。</a:t>
            </a:r>
            <a:endParaRPr lang="en-US" altLang="zh-CN" dirty="0" smtClean="0"/>
          </a:p>
          <a:p>
            <a:r>
              <a:rPr lang="zh-CN" altLang="en-US" dirty="0" smtClean="0"/>
              <a:t>该模型不仅考虑了隐藏数据的问题，还将子空间分割和特征提取无缝集成到一个统一的框架中。</a:t>
            </a:r>
            <a:endParaRPr lang="zh-CN" altLang="en-US" dirty="0"/>
          </a:p>
        </p:txBody>
      </p:sp>
      <p:sp>
        <p:nvSpPr>
          <p:cNvPr id="4" name="灯片编号占位符 3"/>
          <p:cNvSpPr>
            <a:spLocks noGrp="1"/>
          </p:cNvSpPr>
          <p:nvPr>
            <p:ph type="sldNum" sz="quarter" idx="10"/>
          </p:nvPr>
        </p:nvSpPr>
        <p:spPr/>
        <p:txBody>
          <a:bodyPr/>
          <a:lstStyle/>
          <a:p>
            <a:fld id="{5072DDB7-492C-491F-94E5-57C9E15EA321}" type="slidenum">
              <a:rPr lang="zh-CN" altLang="en-US" smtClean="0"/>
              <a:t>9</a:t>
            </a:fld>
            <a:endParaRPr lang="zh-CN" altLang="en-US"/>
          </a:p>
        </p:txBody>
      </p:sp>
    </p:spTree>
    <p:extLst>
      <p:ext uri="{BB962C8B-B14F-4D97-AF65-F5344CB8AC3E}">
        <p14:creationId xmlns:p14="http://schemas.microsoft.com/office/powerpoint/2010/main" val="2060955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602F85A-54B3-4160-BE5D-F6AD644FF817}"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68C79D-3A05-4036-8453-702D33EC841D}" type="slidenum">
              <a:rPr lang="zh-CN" altLang="en-US" smtClean="0"/>
              <a:t>‹#›</a:t>
            </a:fld>
            <a:endParaRPr lang="zh-CN" altLang="en-US"/>
          </a:p>
        </p:txBody>
      </p:sp>
    </p:spTree>
    <p:extLst>
      <p:ext uri="{BB962C8B-B14F-4D97-AF65-F5344CB8AC3E}">
        <p14:creationId xmlns:p14="http://schemas.microsoft.com/office/powerpoint/2010/main" val="2879430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02F85A-54B3-4160-BE5D-F6AD644FF817}"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68C79D-3A05-4036-8453-702D33EC841D}" type="slidenum">
              <a:rPr lang="zh-CN" altLang="en-US" smtClean="0"/>
              <a:t>‹#›</a:t>
            </a:fld>
            <a:endParaRPr lang="zh-CN" altLang="en-US"/>
          </a:p>
        </p:txBody>
      </p:sp>
    </p:spTree>
    <p:extLst>
      <p:ext uri="{BB962C8B-B14F-4D97-AF65-F5344CB8AC3E}">
        <p14:creationId xmlns:p14="http://schemas.microsoft.com/office/powerpoint/2010/main" val="303758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02F85A-54B3-4160-BE5D-F6AD644FF817}"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68C79D-3A05-4036-8453-702D33EC841D}" type="slidenum">
              <a:rPr lang="zh-CN" altLang="en-US" smtClean="0"/>
              <a:t>‹#›</a:t>
            </a:fld>
            <a:endParaRPr lang="zh-CN" altLang="en-US"/>
          </a:p>
        </p:txBody>
      </p:sp>
    </p:spTree>
    <p:extLst>
      <p:ext uri="{BB962C8B-B14F-4D97-AF65-F5344CB8AC3E}">
        <p14:creationId xmlns:p14="http://schemas.microsoft.com/office/powerpoint/2010/main" val="212530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02F85A-54B3-4160-BE5D-F6AD644FF817}"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68C79D-3A05-4036-8453-702D33EC841D}" type="slidenum">
              <a:rPr lang="zh-CN" altLang="en-US" smtClean="0"/>
              <a:t>‹#›</a:t>
            </a:fld>
            <a:endParaRPr lang="zh-CN" altLang="en-US"/>
          </a:p>
        </p:txBody>
      </p:sp>
    </p:spTree>
    <p:extLst>
      <p:ext uri="{BB962C8B-B14F-4D97-AF65-F5344CB8AC3E}">
        <p14:creationId xmlns:p14="http://schemas.microsoft.com/office/powerpoint/2010/main" val="3388986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602F85A-54B3-4160-BE5D-F6AD644FF817}"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68C79D-3A05-4036-8453-702D33EC841D}" type="slidenum">
              <a:rPr lang="zh-CN" altLang="en-US" smtClean="0"/>
              <a:t>‹#›</a:t>
            </a:fld>
            <a:endParaRPr lang="zh-CN" altLang="en-US"/>
          </a:p>
        </p:txBody>
      </p:sp>
    </p:spTree>
    <p:extLst>
      <p:ext uri="{BB962C8B-B14F-4D97-AF65-F5344CB8AC3E}">
        <p14:creationId xmlns:p14="http://schemas.microsoft.com/office/powerpoint/2010/main" val="138071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02F85A-54B3-4160-BE5D-F6AD644FF817}" type="datetimeFigureOut">
              <a:rPr lang="zh-CN" altLang="en-US" smtClean="0"/>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68C79D-3A05-4036-8453-702D33EC841D}" type="slidenum">
              <a:rPr lang="zh-CN" altLang="en-US" smtClean="0"/>
              <a:t>‹#›</a:t>
            </a:fld>
            <a:endParaRPr lang="zh-CN" altLang="en-US"/>
          </a:p>
        </p:txBody>
      </p:sp>
    </p:spTree>
    <p:extLst>
      <p:ext uri="{BB962C8B-B14F-4D97-AF65-F5344CB8AC3E}">
        <p14:creationId xmlns:p14="http://schemas.microsoft.com/office/powerpoint/2010/main" val="386702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02F85A-54B3-4160-BE5D-F6AD644FF817}" type="datetimeFigureOut">
              <a:rPr lang="zh-CN" altLang="en-US" smtClean="0"/>
              <a:t>2019/8/14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68C79D-3A05-4036-8453-702D33EC841D}" type="slidenum">
              <a:rPr lang="zh-CN" altLang="en-US" smtClean="0"/>
              <a:t>‹#›</a:t>
            </a:fld>
            <a:endParaRPr lang="zh-CN" altLang="en-US"/>
          </a:p>
        </p:txBody>
      </p:sp>
    </p:spTree>
    <p:extLst>
      <p:ext uri="{BB962C8B-B14F-4D97-AF65-F5344CB8AC3E}">
        <p14:creationId xmlns:p14="http://schemas.microsoft.com/office/powerpoint/2010/main" val="3638657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02F85A-54B3-4160-BE5D-F6AD644FF817}" type="datetimeFigureOut">
              <a:rPr lang="zh-CN" altLang="en-US" smtClean="0"/>
              <a:t>2019/8/14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68C79D-3A05-4036-8453-702D33EC841D}" type="slidenum">
              <a:rPr lang="zh-CN" altLang="en-US" smtClean="0"/>
              <a:t>‹#›</a:t>
            </a:fld>
            <a:endParaRPr lang="zh-CN" altLang="en-US"/>
          </a:p>
        </p:txBody>
      </p:sp>
    </p:spTree>
    <p:extLst>
      <p:ext uri="{BB962C8B-B14F-4D97-AF65-F5344CB8AC3E}">
        <p14:creationId xmlns:p14="http://schemas.microsoft.com/office/powerpoint/2010/main" val="258885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02F85A-54B3-4160-BE5D-F6AD644FF817}" type="datetimeFigureOut">
              <a:rPr lang="zh-CN" altLang="en-US" smtClean="0"/>
              <a:t>2019/8/14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68C79D-3A05-4036-8453-702D33EC841D}" type="slidenum">
              <a:rPr lang="zh-CN" altLang="en-US" smtClean="0"/>
              <a:t>‹#›</a:t>
            </a:fld>
            <a:endParaRPr lang="zh-CN" altLang="en-US"/>
          </a:p>
        </p:txBody>
      </p:sp>
    </p:spTree>
    <p:extLst>
      <p:ext uri="{BB962C8B-B14F-4D97-AF65-F5344CB8AC3E}">
        <p14:creationId xmlns:p14="http://schemas.microsoft.com/office/powerpoint/2010/main" val="210353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602F85A-54B3-4160-BE5D-F6AD644FF817}" type="datetimeFigureOut">
              <a:rPr lang="zh-CN" altLang="en-US" smtClean="0"/>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68C79D-3A05-4036-8453-702D33EC841D}" type="slidenum">
              <a:rPr lang="zh-CN" altLang="en-US" smtClean="0"/>
              <a:t>‹#›</a:t>
            </a:fld>
            <a:endParaRPr lang="zh-CN" altLang="en-US"/>
          </a:p>
        </p:txBody>
      </p:sp>
    </p:spTree>
    <p:extLst>
      <p:ext uri="{BB962C8B-B14F-4D97-AF65-F5344CB8AC3E}">
        <p14:creationId xmlns:p14="http://schemas.microsoft.com/office/powerpoint/2010/main" val="310881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602F85A-54B3-4160-BE5D-F6AD644FF817}" type="datetimeFigureOut">
              <a:rPr lang="zh-CN" altLang="en-US" smtClean="0"/>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68C79D-3A05-4036-8453-702D33EC841D}" type="slidenum">
              <a:rPr lang="zh-CN" altLang="en-US" smtClean="0"/>
              <a:t>‹#›</a:t>
            </a:fld>
            <a:endParaRPr lang="zh-CN" altLang="en-US"/>
          </a:p>
        </p:txBody>
      </p:sp>
    </p:spTree>
    <p:extLst>
      <p:ext uri="{BB962C8B-B14F-4D97-AF65-F5344CB8AC3E}">
        <p14:creationId xmlns:p14="http://schemas.microsoft.com/office/powerpoint/2010/main" val="3623521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2F85A-54B3-4160-BE5D-F6AD644FF817}" type="datetimeFigureOut">
              <a:rPr lang="zh-CN" altLang="en-US" smtClean="0"/>
              <a:t>2019/8/14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8C79D-3A05-4036-8453-702D33EC841D}" type="slidenum">
              <a:rPr lang="zh-CN" altLang="en-US" smtClean="0"/>
              <a:t>‹#›</a:t>
            </a:fld>
            <a:endParaRPr lang="zh-CN" altLang="en-US"/>
          </a:p>
        </p:txBody>
      </p:sp>
    </p:spTree>
    <p:extLst>
      <p:ext uri="{BB962C8B-B14F-4D97-AF65-F5344CB8AC3E}">
        <p14:creationId xmlns:p14="http://schemas.microsoft.com/office/powerpoint/2010/main" val="2138876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4.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 Id="rId14" Type="http://schemas.openxmlformats.org/officeDocument/2006/relationships/image" Target="../media/image58.png"/></Relationships>
</file>

<file path=ppt/slides/_rels/slide15.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18" Type="http://schemas.openxmlformats.org/officeDocument/2006/relationships/image" Target="../media/image74.pn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 Type="http://schemas.openxmlformats.org/officeDocument/2006/relationships/notesSlide" Target="../notesSlides/notesSlide15.xml"/><Relationship Id="rId16" Type="http://schemas.openxmlformats.org/officeDocument/2006/relationships/image" Target="../media/image72.png"/><Relationship Id="rId1" Type="http://schemas.openxmlformats.org/officeDocument/2006/relationships/slideLayout" Target="../slideLayouts/slideLayout7.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5" Type="http://schemas.openxmlformats.org/officeDocument/2006/relationships/image" Target="../media/image7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81605" y="2407994"/>
            <a:ext cx="6810454" cy="1077218"/>
          </a:xfrm>
          <a:prstGeom prst="rect">
            <a:avLst/>
          </a:prstGeom>
        </p:spPr>
        <p:txBody>
          <a:bodyPr wrap="none">
            <a:spAutoFit/>
          </a:bodyPr>
          <a:lstStyle/>
          <a:p>
            <a:pPr algn="ctr"/>
            <a:r>
              <a:rPr lang="zh-CN" altLang="en-US" sz="3200" b="1" dirty="0">
                <a:latin typeface="Times New Roman" panose="02020603050405020304" pitchFamily="18" charset="0"/>
                <a:cs typeface="Times New Roman" panose="02020603050405020304" pitchFamily="18" charset="0"/>
              </a:rPr>
              <a:t>Latent Low-Rank Representation via </a:t>
            </a:r>
            <a:endParaRPr lang="en-US" altLang="zh-CN" sz="3200" b="1" dirty="0" smtClean="0">
              <a:latin typeface="Times New Roman" panose="02020603050405020304" pitchFamily="18" charset="0"/>
              <a:cs typeface="Times New Roman" panose="02020603050405020304" pitchFamily="18" charset="0"/>
            </a:endParaRPr>
          </a:p>
          <a:p>
            <a:pPr algn="ctr"/>
            <a:r>
              <a:rPr lang="en-US" altLang="zh-CN" sz="3200" b="1" dirty="0" smtClean="0">
                <a:latin typeface="Times New Roman" panose="02020603050405020304" pitchFamily="18" charset="0"/>
                <a:cs typeface="Times New Roman" panose="02020603050405020304" pitchFamily="18" charset="0"/>
              </a:rPr>
              <a:t>G</a:t>
            </a:r>
            <a:r>
              <a:rPr lang="zh-CN" altLang="en-US" sz="3200" b="1" dirty="0" smtClean="0">
                <a:latin typeface="Times New Roman" panose="02020603050405020304" pitchFamily="18" charset="0"/>
                <a:cs typeface="Times New Roman" panose="02020603050405020304" pitchFamily="18" charset="0"/>
              </a:rPr>
              <a:t>raph </a:t>
            </a:r>
            <a:r>
              <a:rPr lang="en-US" altLang="zh-CN" sz="3200" b="1" dirty="0" smtClean="0">
                <a:latin typeface="Times New Roman" panose="02020603050405020304" pitchFamily="18" charset="0"/>
                <a:cs typeface="Times New Roman" panose="02020603050405020304" pitchFamily="18" charset="0"/>
              </a:rPr>
              <a:t>S</a:t>
            </a:r>
            <a:r>
              <a:rPr lang="zh-CN" altLang="en-US" sz="3200" b="1" dirty="0" smtClean="0">
                <a:latin typeface="Times New Roman" panose="02020603050405020304" pitchFamily="18" charset="0"/>
                <a:cs typeface="Times New Roman" panose="02020603050405020304" pitchFamily="18" charset="0"/>
              </a:rPr>
              <a:t>pectral </a:t>
            </a:r>
            <a:r>
              <a:rPr lang="en-US" altLang="zh-CN" sz="3200" b="1" dirty="0" smtClean="0">
                <a:latin typeface="Times New Roman" panose="02020603050405020304" pitchFamily="18" charset="0"/>
                <a:cs typeface="Times New Roman" panose="02020603050405020304" pitchFamily="18" charset="0"/>
              </a:rPr>
              <a:t>F</a:t>
            </a:r>
            <a:r>
              <a:rPr lang="zh-CN" altLang="en-US" sz="3200" b="1" dirty="0" smtClean="0">
                <a:latin typeface="Times New Roman" panose="02020603050405020304" pitchFamily="18" charset="0"/>
                <a:cs typeface="Times New Roman" panose="02020603050405020304" pitchFamily="18" charset="0"/>
              </a:rPr>
              <a:t>ilter</a:t>
            </a:r>
            <a:endParaRPr lang="zh-CN" altLang="en-US" sz="3200" b="1"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8898673" y="4761570"/>
            <a:ext cx="2297151"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Pan </a:t>
            </a:r>
            <a:r>
              <a:rPr lang="en-US" altLang="zh-CN" sz="2400" b="1" dirty="0" err="1" smtClean="0">
                <a:latin typeface="Times New Roman" panose="02020603050405020304" pitchFamily="18" charset="0"/>
                <a:cs typeface="Times New Roman" panose="02020603050405020304" pitchFamily="18" charset="0"/>
              </a:rPr>
              <a:t>Yichen</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2839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矩形 3"/>
              <p:cNvSpPr/>
              <p:nvPr/>
            </p:nvSpPr>
            <p:spPr>
              <a:xfrm>
                <a:off x="5964195" y="2329181"/>
                <a:ext cx="5169242" cy="1754326"/>
              </a:xfrm>
              <a:prstGeom prst="rect">
                <a:avLst/>
              </a:prstGeom>
            </p:spPr>
            <p:txBody>
              <a:bodyPr wrap="square">
                <a:spAutoFit/>
              </a:bodyPr>
              <a:lstStyle/>
              <a:p>
                <a:pPr indent="457200">
                  <a:lnSpc>
                    <a:spcPct val="150000"/>
                  </a:lnSpc>
                </a:pPr>
                <a:r>
                  <a:rPr lang="en-US" altLang="zh-CN" dirty="0">
                    <a:latin typeface="Times New Roman" panose="02020603050405020304" pitchFamily="18" charset="0"/>
                  </a:rPr>
                  <a:t>Given a data </a:t>
                </a:r>
                <a:r>
                  <a:rPr lang="en-US" altLang="zh-CN" dirty="0" smtClean="0">
                    <a:latin typeface="Times New Roman" panose="02020603050405020304" pitchFamily="18" charset="0"/>
                  </a:rPr>
                  <a:t>matrix</a:t>
                </a:r>
                <a:r>
                  <a:rPr lang="en-US" altLang="zh-CN" kern="100" dirty="0">
                    <a:ea typeface="宋体" panose="02010600030101010101" pitchFamily="2" charset="-122"/>
                    <a:cs typeface="Times New Roman" panose="02020603050405020304" pitchFamily="18" charset="0"/>
                  </a:rPr>
                  <a:t> </a:t>
                </a:r>
                <a14:m>
                  <m:oMath xmlns:m="http://schemas.openxmlformats.org/officeDocument/2006/math">
                    <m:r>
                      <a:rPr lang="en-US" altLang="zh-CN" i="1" kern="100">
                        <a:latin typeface="Cambria Math" panose="02040503050406030204" pitchFamily="18" charset="0"/>
                        <a:ea typeface="宋体" panose="02010600030101010101" pitchFamily="2" charset="-122"/>
                        <a:cs typeface="Times New Roman" panose="02020603050405020304" pitchFamily="18" charset="0"/>
                      </a:rPr>
                      <m:t>𝑋</m:t>
                    </m:r>
                  </m:oMath>
                </a14:m>
                <a:r>
                  <a:rPr lang="en-US" altLang="zh-CN" dirty="0" smtClean="0">
                    <a:latin typeface="Times New Roman" panose="02020603050405020304" pitchFamily="18" charset="0"/>
                  </a:rPr>
                  <a:t>, </a:t>
                </a:r>
                <a:r>
                  <a:rPr lang="en-US" altLang="zh-CN" dirty="0" err="1">
                    <a:latin typeface="Times New Roman" panose="02020603050405020304" pitchFamily="18" charset="0"/>
                  </a:rPr>
                  <a:t>LatLRR</a:t>
                </a:r>
                <a:r>
                  <a:rPr lang="en-US" altLang="zh-CN" dirty="0">
                    <a:latin typeface="Times New Roman" panose="02020603050405020304" pitchFamily="18" charset="0"/>
                  </a:rPr>
                  <a:t> decomposes it into a low-rank part </a:t>
                </a:r>
                <a14:m>
                  <m:oMath xmlns:m="http://schemas.openxmlformats.org/officeDocument/2006/math">
                    <m:r>
                      <a:rPr lang="en-US" altLang="zh-CN" i="1" kern="100"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𝑋𝑍</m:t>
                    </m:r>
                  </m:oMath>
                </a14:m>
                <a:r>
                  <a:rPr lang="en-US" altLang="zh-CN" dirty="0" smtClean="0">
                    <a:latin typeface="Times New Roman" panose="02020603050405020304" pitchFamily="18" charset="0"/>
                  </a:rPr>
                  <a:t> </a:t>
                </a:r>
                <a:r>
                  <a:rPr lang="en-US" altLang="zh-CN" dirty="0">
                    <a:latin typeface="Times New Roman" panose="02020603050405020304" pitchFamily="18" charset="0"/>
                  </a:rPr>
                  <a:t>that represents the </a:t>
                </a:r>
                <a:r>
                  <a:rPr lang="en-US" altLang="zh-CN" dirty="0">
                    <a:solidFill>
                      <a:srgbClr val="FF0000"/>
                    </a:solidFill>
                    <a:latin typeface="Times New Roman" panose="02020603050405020304" pitchFamily="18" charset="0"/>
                  </a:rPr>
                  <a:t>principal </a:t>
                </a:r>
                <a:r>
                  <a:rPr lang="en-US" altLang="zh-CN" dirty="0" smtClean="0">
                    <a:solidFill>
                      <a:srgbClr val="FF0000"/>
                    </a:solidFill>
                    <a:latin typeface="Times New Roman" panose="02020603050405020304" pitchFamily="18" charset="0"/>
                  </a:rPr>
                  <a:t>features</a:t>
                </a:r>
                <a:r>
                  <a:rPr lang="en-US" altLang="zh-CN" dirty="0" smtClean="0">
                    <a:latin typeface="Times New Roman" panose="02020603050405020304" pitchFamily="18" charset="0"/>
                  </a:rPr>
                  <a:t>, a </a:t>
                </a:r>
                <a:r>
                  <a:rPr lang="en-US" altLang="zh-CN" dirty="0">
                    <a:latin typeface="Times New Roman" panose="02020603050405020304" pitchFamily="18" charset="0"/>
                  </a:rPr>
                  <a:t>low-rank part </a:t>
                </a:r>
                <a14:m>
                  <m:oMath xmlns:m="http://schemas.openxmlformats.org/officeDocument/2006/math">
                    <m:r>
                      <a:rPr lang="en-US" altLang="zh-CN" i="1" kern="100"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𝐿𝑋</m:t>
                    </m:r>
                  </m:oMath>
                </a14:m>
                <a:r>
                  <a:rPr lang="en-US" altLang="zh-CN" dirty="0" smtClean="0">
                    <a:latin typeface="Times New Roman" panose="02020603050405020304" pitchFamily="18" charset="0"/>
                  </a:rPr>
                  <a:t> that </a:t>
                </a:r>
                <a:r>
                  <a:rPr lang="en-US" altLang="zh-CN" dirty="0">
                    <a:latin typeface="Times New Roman" panose="02020603050405020304" pitchFamily="18" charset="0"/>
                  </a:rPr>
                  <a:t>encodes the </a:t>
                </a:r>
                <a:r>
                  <a:rPr lang="en-US" altLang="zh-CN" dirty="0">
                    <a:solidFill>
                      <a:srgbClr val="FF0000"/>
                    </a:solidFill>
                    <a:latin typeface="Times New Roman" panose="02020603050405020304" pitchFamily="18" charset="0"/>
                  </a:rPr>
                  <a:t>salient </a:t>
                </a:r>
                <a:r>
                  <a:rPr lang="en-US" altLang="zh-CN" dirty="0" smtClean="0">
                    <a:solidFill>
                      <a:srgbClr val="FF0000"/>
                    </a:solidFill>
                    <a:latin typeface="Times New Roman" panose="02020603050405020304" pitchFamily="18" charset="0"/>
                  </a:rPr>
                  <a:t>features.</a:t>
                </a:r>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5964195" y="2329181"/>
                <a:ext cx="5169242" cy="1754326"/>
              </a:xfrm>
              <a:prstGeom prst="rect">
                <a:avLst/>
              </a:prstGeom>
              <a:blipFill>
                <a:blip r:embed="rId3"/>
                <a:stretch>
                  <a:fillRect l="-943" b="-1736"/>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975142" y="775417"/>
            <a:ext cx="4065061" cy="5879111"/>
          </a:xfrm>
          <a:prstGeom prst="rect">
            <a:avLst/>
          </a:prstGeom>
        </p:spPr>
      </p:pic>
      <p:sp>
        <p:nvSpPr>
          <p:cNvPr id="5" name="矩形 4"/>
          <p:cNvSpPr/>
          <p:nvPr/>
        </p:nvSpPr>
        <p:spPr>
          <a:xfrm>
            <a:off x="3866311" y="869375"/>
            <a:ext cx="1173892" cy="7166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0700" y="263140"/>
            <a:ext cx="3701654" cy="400110"/>
          </a:xfrm>
          <a:prstGeom prst="rect">
            <a:avLst/>
          </a:prstGeom>
        </p:spPr>
        <p:txBody>
          <a:bodyPr wrap="none">
            <a:spAutoFit/>
          </a:bodyPr>
          <a:lstStyle/>
          <a:p>
            <a:r>
              <a:rPr lang="en-US" altLang="zh-CN" sz="2000" b="1" i="1" dirty="0" smtClean="0">
                <a:latin typeface="Times New Roman" panose="02020603050405020304" pitchFamily="18" charset="0"/>
                <a:cs typeface="Times New Roman" panose="02020603050405020304" pitchFamily="18" charset="0"/>
              </a:rPr>
              <a:t>Latent Low-Rank </a:t>
            </a:r>
            <a:r>
              <a:rPr lang="en-US" altLang="zh-CN" sz="2000" b="1" i="1" dirty="0">
                <a:latin typeface="Times New Roman" panose="02020603050405020304" pitchFamily="18" charset="0"/>
                <a:cs typeface="Times New Roman" panose="02020603050405020304" pitchFamily="18" charset="0"/>
              </a:rPr>
              <a:t>Representation</a:t>
            </a:r>
            <a:endParaRPr lang="zh-CN" altLang="en-US"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52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1911179" y="658681"/>
                <a:ext cx="8629135" cy="2585323"/>
              </a:xfrm>
              <a:prstGeom prst="rect">
                <a:avLst/>
              </a:prstGeom>
            </p:spPr>
            <p:txBody>
              <a:bodyPr wrap="square">
                <a:spAutoFit/>
              </a:bodyPr>
              <a:lstStyle/>
              <a:p>
                <a:pPr indent="457200">
                  <a:lnSpc>
                    <a:spcPct val="150000"/>
                  </a:lnSpc>
                </a:pPr>
                <a:r>
                  <a:rPr lang="zh-CN" altLang="en-US" dirty="0" smtClean="0">
                    <a:latin typeface="Times New Roman" panose="02020603050405020304" pitchFamily="18" charset="0"/>
                    <a:cs typeface="Times New Roman" panose="02020603050405020304" pitchFamily="18" charset="0"/>
                  </a:rPr>
                  <a:t> According </a:t>
                </a:r>
                <a:r>
                  <a:rPr lang="zh-CN" altLang="en-US" dirty="0">
                    <a:latin typeface="Times New Roman" panose="02020603050405020304" pitchFamily="18" charset="0"/>
                    <a:cs typeface="Times New Roman" panose="02020603050405020304" pitchFamily="18" charset="0"/>
                  </a:rPr>
                  <a:t>to this </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indent="457200">
                  <a:lnSpc>
                    <a:spcPct val="150000"/>
                  </a:lnSpc>
                </a:pPr>
                <a:r>
                  <a:rPr lang="zh-CN" altLang="en-US"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𝑂</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𝐻</m:t>
                        </m:r>
                      </m:sub>
                    </m:sSub>
                  </m:oMath>
                </a14:m>
                <a:r>
                  <a:rPr lang="zh-CN" altLang="en-US" dirty="0" smtClean="0">
                    <a:latin typeface="Times New Roman" panose="02020603050405020304" pitchFamily="18" charset="0"/>
                    <a:cs typeface="Times New Roman" panose="02020603050405020304" pitchFamily="18" charset="0"/>
                  </a:rPr>
                  <a:t> are </a:t>
                </a:r>
                <a:r>
                  <a:rPr lang="zh-CN" altLang="en-US" dirty="0">
                    <a:latin typeface="Times New Roman" panose="02020603050405020304" pitchFamily="18" charset="0"/>
                    <a:cs typeface="Times New Roman" panose="02020603050405020304" pitchFamily="18" charset="0"/>
                  </a:rPr>
                  <a:t>sampled from the same low-rank subspace collection, the specific eigenvalue of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𝐻</m:t>
                        </m:r>
                      </m:sub>
                    </m:sSub>
                  </m:oMath>
                </a14:m>
                <a:r>
                  <a:rPr lang="zh-CN" altLang="en-US" dirty="0">
                    <a:latin typeface="Times New Roman" panose="02020603050405020304" pitchFamily="18" charset="0"/>
                    <a:cs typeface="Times New Roman" panose="02020603050405020304" pitchFamily="18" charset="0"/>
                  </a:rPr>
                  <a:t> is hidden and cannot be obtained, that is, the specific value in Euclidean space cannot be obtained, but we </a:t>
                </a:r>
                <a:r>
                  <a:rPr lang="zh-CN" altLang="en-US" dirty="0" smtClean="0">
                    <a:latin typeface="Times New Roman" panose="02020603050405020304" pitchFamily="18" charset="0"/>
                    <a:cs typeface="Times New Roman" panose="02020603050405020304" pitchFamily="18" charset="0"/>
                  </a:rPr>
                  <a:t>can </a:t>
                </a:r>
                <a:r>
                  <a:rPr lang="en-US" altLang="zh-CN" dirty="0" smtClean="0">
                    <a:latin typeface="Times New Roman" panose="02020603050405020304" pitchFamily="18" charset="0"/>
                    <a:cs typeface="Times New Roman" panose="02020603050405020304" pitchFamily="18" charset="0"/>
                  </a:rPr>
                  <a:t>use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𝑂</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𝐻</m:t>
                        </m:r>
                      </m:sub>
                    </m:sSub>
                  </m:oMath>
                </a14:m>
                <a:r>
                  <a:rPr lang="zh-CN" altLang="en-US" dirty="0">
                    <a:latin typeface="Times New Roman" panose="02020603050405020304" pitchFamily="18" charset="0"/>
                    <a:cs typeface="Times New Roman" panose="02020603050405020304" pitchFamily="18" charset="0"/>
                  </a:rPr>
                  <a:t> in the same space, their local structural information should be similar, which establishes a connection between the two in non-European space.</a:t>
                </a:r>
              </a:p>
            </p:txBody>
          </p:sp>
        </mc:Choice>
        <mc:Fallback>
          <p:sp>
            <p:nvSpPr>
              <p:cNvPr id="2" name="矩形 1"/>
              <p:cNvSpPr>
                <a:spLocks noRot="1" noChangeAspect="1" noMove="1" noResize="1" noEditPoints="1" noAdjustHandles="1" noChangeArrowheads="1" noChangeShapeType="1" noTextEdit="1"/>
              </p:cNvSpPr>
              <p:nvPr/>
            </p:nvSpPr>
            <p:spPr>
              <a:xfrm>
                <a:off x="1911179" y="658681"/>
                <a:ext cx="8629135" cy="2585323"/>
              </a:xfrm>
              <a:prstGeom prst="rect">
                <a:avLst/>
              </a:prstGeom>
              <a:blipFill>
                <a:blip r:embed="rId3"/>
                <a:stretch>
                  <a:fillRect l="-636" b="-9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2170670" y="3328257"/>
                <a:ext cx="8110151" cy="923330"/>
              </a:xfrm>
              <a:prstGeom prst="rect">
                <a:avLst/>
              </a:prstGeom>
            </p:spPr>
            <p:txBody>
              <a:bodyPr wrap="square">
                <a:spAutoFit/>
              </a:bodyPr>
              <a:lstStyle/>
              <a:p>
                <a:pPr indent="457200">
                  <a:lnSpc>
                    <a:spcPct val="150000"/>
                  </a:lnSpc>
                </a:pPr>
                <a:r>
                  <a:rPr lang="zh-CN" altLang="en-US" dirty="0" smtClean="0">
                    <a:latin typeface="Times New Roman" panose="02020603050405020304" pitchFamily="18" charset="0"/>
                    <a:cs typeface="Times New Roman" panose="02020603050405020304" pitchFamily="18" charset="0"/>
                  </a:rPr>
                  <a:t>Use the </a:t>
                </a:r>
                <a:r>
                  <a:rPr lang="en-US" altLang="zh-CN" dirty="0" smtClean="0">
                    <a:latin typeface="Times New Roman" panose="02020603050405020304" pitchFamily="18" charset="0"/>
                    <a:cs typeface="Times New Roman" panose="02020603050405020304" pitchFamily="18" charset="0"/>
                  </a:rPr>
                  <a:t>graph </a:t>
                </a:r>
                <a:r>
                  <a:rPr lang="zh-CN" altLang="en-US" dirty="0" smtClean="0">
                    <a:latin typeface="Times New Roman" panose="02020603050405020304" pitchFamily="18" charset="0"/>
                    <a:cs typeface="Times New Roman" panose="02020603050405020304" pitchFamily="18" charset="0"/>
                  </a:rPr>
                  <a:t>spectral filter to establish the connection, build the filter with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𝑂</m:t>
                        </m:r>
                      </m:sub>
                    </m:sSub>
                  </m:oMath>
                </a14:m>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and apply it </a:t>
                </a:r>
                <a:r>
                  <a:rPr lang="zh-CN" altLang="en-US" dirty="0" smtClean="0">
                    <a:latin typeface="Times New Roman" panose="02020603050405020304" pitchFamily="18" charset="0"/>
                    <a:cs typeface="Times New Roman" panose="02020603050405020304" pitchFamily="18" charset="0"/>
                  </a:rPr>
                  <a:t>to</a:t>
                </a:r>
                <a14:m>
                  <m:oMath xmlns:m="http://schemas.openxmlformats.org/officeDocument/2006/math">
                    <m:r>
                      <a:rPr lang="en-US" altLang="zh-CN" b="0" i="0" smtClean="0">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𝐻</m:t>
                        </m:r>
                      </m:sub>
                    </m:sSub>
                  </m:oMath>
                </a14:m>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2170670" y="3328257"/>
                <a:ext cx="8110151" cy="923330"/>
              </a:xfrm>
              <a:prstGeom prst="rect">
                <a:avLst/>
              </a:prstGeom>
              <a:blipFill>
                <a:blip r:embed="rId4"/>
                <a:stretch>
                  <a:fillRect l="-602" b="-46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3554291" y="4518836"/>
                <a:ext cx="4292585" cy="45147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unc>
                        <m:funcPr>
                          <m:ctrlPr>
                            <a:rPr lang="zh-CN" altLang="en-US" smtClean="0">
                              <a:solidFill>
                                <a:srgbClr val="FF0000"/>
                              </a:solidFill>
                              <a:latin typeface="Cambria Math" panose="02040503050406030204" pitchFamily="18" charset="0"/>
                            </a:rPr>
                          </m:ctrlPr>
                        </m:funcPr>
                        <m:fName>
                          <m:limLow>
                            <m:limLowPr>
                              <m:ctrlPr>
                                <a:rPr lang="zh-CN" altLang="en-US">
                                  <a:solidFill>
                                    <a:srgbClr val="FF0000"/>
                                  </a:solidFill>
                                  <a:latin typeface="Cambria Math" panose="02040503050406030204" pitchFamily="18" charset="0"/>
                                </a:rPr>
                              </m:ctrlPr>
                            </m:limLowPr>
                            <m:e>
                              <m:r>
                                <m:rPr>
                                  <m:sty m:val="p"/>
                                </m:rPr>
                                <a:rPr lang="zh-CN" altLang="en-US">
                                  <a:solidFill>
                                    <a:srgbClr val="FF0000"/>
                                  </a:solidFill>
                                  <a:latin typeface="Cambria Math" panose="02040503050406030204" pitchFamily="18" charset="0"/>
                                </a:rPr>
                                <m:t>min</m:t>
                              </m:r>
                            </m:e>
                            <m:lim>
                              <m:r>
                                <a:rPr lang="zh-CN" altLang="en-US" i="1">
                                  <a:solidFill>
                                    <a:srgbClr val="FF0000"/>
                                  </a:solidFill>
                                  <a:latin typeface="Cambria Math" panose="02040503050406030204" pitchFamily="18" charset="0"/>
                                </a:rPr>
                                <m:t>𝑍</m:t>
                              </m:r>
                            </m:lim>
                          </m:limLow>
                        </m:fName>
                        <m:e>
                          <m:sSub>
                            <m:sSubPr>
                              <m:ctrlPr>
                                <a:rPr lang="zh-CN" altLang="en-US" i="1">
                                  <a:solidFill>
                                    <a:srgbClr val="FF0000"/>
                                  </a:solidFill>
                                  <a:latin typeface="Cambria Math" panose="02040503050406030204" pitchFamily="18" charset="0"/>
                                </a:rPr>
                              </m:ctrlPr>
                            </m:sSubPr>
                            <m:e>
                              <m:d>
                                <m:dPr>
                                  <m:begChr m:val="‖"/>
                                  <m:endChr m:val="‖"/>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𝑍</m:t>
                                  </m:r>
                                </m:e>
                              </m:d>
                            </m:e>
                            <m:sub>
                              <m:r>
                                <a:rPr lang="zh-CN" altLang="en-US" i="0">
                                  <a:solidFill>
                                    <a:srgbClr val="FF0000"/>
                                  </a:solidFill>
                                  <a:latin typeface="Cambria Math" panose="02040503050406030204" pitchFamily="18" charset="0"/>
                                </a:rPr>
                                <m:t>∗</m:t>
                              </m:r>
                            </m:sub>
                          </m:sSub>
                        </m:e>
                      </m:func>
                      <m:r>
                        <a:rPr lang="zh-CN" altLang="en-US" i="0">
                          <a:solidFill>
                            <a:srgbClr val="FF0000"/>
                          </a:solidFill>
                          <a:latin typeface="Cambria Math" panose="02040503050406030204" pitchFamily="18" charset="0"/>
                        </a:rPr>
                        <m:t> </m:t>
                      </m:r>
                      <m:r>
                        <a:rPr lang="zh-CN" altLang="en-US" i="1">
                          <a:solidFill>
                            <a:srgbClr val="FF0000"/>
                          </a:solidFill>
                          <a:latin typeface="Cambria Math" panose="02040503050406030204" pitchFamily="18" charset="0"/>
                        </a:rPr>
                        <m:t>𝑠</m:t>
                      </m:r>
                      <m:r>
                        <a:rPr lang="zh-CN" altLang="en-US" i="0">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𝑡</m:t>
                      </m:r>
                      <m:r>
                        <a:rPr lang="zh-CN" altLang="en-US" i="0">
                          <a:solidFill>
                            <a:srgbClr val="FF0000"/>
                          </a:solidFill>
                          <a:latin typeface="Cambria Math" panose="02040503050406030204" pitchFamily="18" charset="0"/>
                        </a:rPr>
                        <m:t>.  </m:t>
                      </m:r>
                      <m:sSub>
                        <m:sSubPr>
                          <m:ctrlPr>
                            <a:rPr lang="zh-CN" altLang="en-US"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𝑔</m:t>
                          </m:r>
                        </m:e>
                        <m:sub>
                          <m:r>
                            <a:rPr lang="zh-CN" altLang="en-US" i="1">
                              <a:solidFill>
                                <a:srgbClr val="FF0000"/>
                              </a:solidFill>
                              <a:latin typeface="Cambria Math" panose="02040503050406030204" pitchFamily="18" charset="0"/>
                            </a:rPr>
                            <m:t>𝜃</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𝐿</m:t>
                          </m:r>
                        </m:e>
                      </m:d>
                      <m:sSub>
                        <m:sSubPr>
                          <m:ctrlPr>
                            <a:rPr lang="zh-CN" altLang="en-US"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𝑋</m:t>
                          </m:r>
                        </m:e>
                        <m:sub>
                          <m:r>
                            <a:rPr lang="zh-CN" altLang="en-US" i="1">
                              <a:solidFill>
                                <a:srgbClr val="FF0000"/>
                              </a:solidFill>
                              <a:latin typeface="Cambria Math" panose="02040503050406030204" pitchFamily="18" charset="0"/>
                            </a:rPr>
                            <m:t>𝑂</m:t>
                          </m:r>
                        </m:sub>
                      </m:sSub>
                      <m:r>
                        <a:rPr lang="zh-CN" altLang="en-US" i="0">
                          <a:solidFill>
                            <a:srgbClr val="FF0000"/>
                          </a:solidFill>
                          <a:latin typeface="Cambria Math" panose="02040503050406030204" pitchFamily="18" charset="0"/>
                        </a:rPr>
                        <m:t>=</m:t>
                      </m:r>
                      <m:sSub>
                        <m:sSubPr>
                          <m:ctrlPr>
                            <a:rPr lang="zh-CN" altLang="en-US"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𝑔</m:t>
                          </m:r>
                        </m:e>
                        <m:sub>
                          <m:r>
                            <a:rPr lang="zh-CN" altLang="en-US" i="1">
                              <a:solidFill>
                                <a:srgbClr val="FF0000"/>
                              </a:solidFill>
                              <a:latin typeface="Cambria Math" panose="02040503050406030204" pitchFamily="18" charset="0"/>
                            </a:rPr>
                            <m:t>𝜃</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𝐿</m:t>
                          </m:r>
                        </m:e>
                      </m:d>
                      <m:d>
                        <m:dPr>
                          <m:begChr m:val="["/>
                          <m:endChr m:val="]"/>
                          <m:ctrlPr>
                            <a:rPr lang="zh-CN" altLang="en-US" i="1">
                              <a:solidFill>
                                <a:srgbClr val="FF0000"/>
                              </a:solidFill>
                              <a:latin typeface="Cambria Math" panose="02040503050406030204" pitchFamily="18" charset="0"/>
                            </a:rPr>
                          </m:ctrlPr>
                        </m:dPr>
                        <m:e>
                          <m:sSub>
                            <m:sSubPr>
                              <m:ctrlPr>
                                <a:rPr lang="zh-CN" altLang="en-US"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𝑋</m:t>
                              </m:r>
                            </m:e>
                            <m:sub>
                              <m:r>
                                <a:rPr lang="zh-CN" altLang="en-US" i="1">
                                  <a:solidFill>
                                    <a:srgbClr val="FF0000"/>
                                  </a:solidFill>
                                  <a:latin typeface="Cambria Math" panose="02040503050406030204" pitchFamily="18" charset="0"/>
                                </a:rPr>
                                <m:t>𝑂</m:t>
                              </m:r>
                            </m:sub>
                          </m:sSub>
                          <m:r>
                            <a:rPr lang="zh-CN" altLang="en-US" i="0">
                              <a:solidFill>
                                <a:srgbClr val="FF0000"/>
                              </a:solidFill>
                              <a:latin typeface="Cambria Math" panose="02040503050406030204" pitchFamily="18" charset="0"/>
                            </a:rPr>
                            <m:t>,</m:t>
                          </m:r>
                          <m:sSub>
                            <m:sSubPr>
                              <m:ctrlPr>
                                <a:rPr lang="zh-CN" altLang="en-US"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𝑋</m:t>
                              </m:r>
                            </m:e>
                            <m:sub>
                              <m:r>
                                <a:rPr lang="zh-CN" altLang="en-US" i="1">
                                  <a:solidFill>
                                    <a:srgbClr val="FF0000"/>
                                  </a:solidFill>
                                  <a:latin typeface="Cambria Math" panose="02040503050406030204" pitchFamily="18" charset="0"/>
                                </a:rPr>
                                <m:t>𝐻</m:t>
                              </m:r>
                            </m:sub>
                          </m:sSub>
                        </m:e>
                      </m:d>
                      <m:r>
                        <a:rPr lang="zh-CN" altLang="en-US" i="1">
                          <a:solidFill>
                            <a:srgbClr val="FF0000"/>
                          </a:solidFill>
                          <a:latin typeface="Cambria Math" panose="02040503050406030204" pitchFamily="18" charset="0"/>
                        </a:rPr>
                        <m:t>𝑍</m:t>
                      </m:r>
                    </m:oMath>
                  </m:oMathPara>
                </a14:m>
                <a:endParaRPr lang="zh-CN" altLang="en-US" dirty="0">
                  <a:solidFill>
                    <a:srgbClr val="FF0000"/>
                  </a:solidFill>
                </a:endParaRPr>
              </a:p>
            </p:txBody>
          </p:sp>
        </mc:Choice>
        <mc:Fallback>
          <p:sp>
            <p:nvSpPr>
              <p:cNvPr id="5" name="矩形 4"/>
              <p:cNvSpPr>
                <a:spLocks noRot="1" noChangeAspect="1" noMove="1" noResize="1" noEditPoints="1" noAdjustHandles="1" noChangeArrowheads="1" noChangeShapeType="1" noTextEdit="1"/>
              </p:cNvSpPr>
              <p:nvPr/>
            </p:nvSpPr>
            <p:spPr>
              <a:xfrm>
                <a:off x="3554291" y="4518836"/>
                <a:ext cx="4292585" cy="451470"/>
              </a:xfrm>
              <a:prstGeom prst="rect">
                <a:avLst/>
              </a:prstGeom>
              <a:blipFill>
                <a:blip r:embed="rId5"/>
                <a:stretch>
                  <a:fillRect b="-27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2029906" y="5373479"/>
                <a:ext cx="7984237" cy="811761"/>
              </a:xfrm>
              <a:prstGeom prst="rect">
                <a:avLst/>
              </a:prstGeom>
            </p:spPr>
            <p:txBody>
              <a:bodyPr wrap="none">
                <a:spAutoFit/>
              </a:bodyPr>
              <a:lstStyle/>
              <a:p>
                <a:pPr algn="just"/>
                <a14:m>
                  <m:oMathPara xmlns:m="http://schemas.openxmlformats.org/officeDocument/2006/math">
                    <m:oMathParaPr>
                      <m:jc m:val="centerGroup"/>
                    </m:oMathParaPr>
                    <m:oMath xmlns:m="http://schemas.openxmlformats.org/officeDocument/2006/math">
                      <m:func>
                        <m:func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min</m:t>
                              </m:r>
                            </m:e>
                            <m:lim>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𝑍</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𝑂</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sub>
                              </m:s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𝐿</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𝑂</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sub>
                              </m:sSub>
                            </m:lim>
                          </m:limLow>
                        </m:fName>
                        <m:e>
                          <m:r>
                            <m:rPr>
                              <m:sty m:val="p"/>
                            </m:rP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rank</m:t>
                          </m:r>
                          <m:d>
                            <m:d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𝑍</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𝑂</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sub>
                              </m:sSub>
                            </m:e>
                          </m:d>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rank</m:t>
                          </m:r>
                          <m:d>
                            <m:d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𝐿</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𝑂</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sub>
                              </m:sSub>
                            </m:e>
                          </m:d>
                        </m:e>
                      </m:func>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𝑠</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𝑡</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𝑔</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𝜃</m:t>
                          </m:r>
                        </m:sub>
                      </m:sSub>
                      <m:d>
                        <m:d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𝐿</m:t>
                          </m:r>
                        </m:e>
                      </m:d>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𝑋</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𝑂</m:t>
                          </m:r>
                        </m:sub>
                      </m:s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𝑔</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𝜃</m:t>
                          </m:r>
                        </m:sub>
                      </m:sSub>
                      <m:d>
                        <m:d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𝐿</m:t>
                          </m:r>
                        </m:e>
                      </m:d>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𝑋</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𝑂</m:t>
                          </m:r>
                        </m:sub>
                      </m:sSub>
                      <m:sSubSup>
                        <m:sSubSup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𝑍</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𝑂</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sub>
                        <m:sup>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𝐿</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𝑂</m:t>
                          </m:r>
                        </m:sub>
                        <m:sup>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p>
                      </m:sSubSup>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𝑔</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𝜃</m:t>
                          </m:r>
                        </m:sub>
                      </m:sSub>
                      <m:d>
                        <m:d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𝐿</m:t>
                          </m:r>
                        </m:e>
                      </m:d>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𝑋</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𝑂</m:t>
                          </m:r>
                        </m:sub>
                      </m:sSub>
                    </m:oMath>
                  </m:oMathPara>
                </a14:m>
                <a:endParaRPr lang="zh-CN" altLang="zh-CN" i="1" kern="100"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pPr algn="just">
                  <a:spcAft>
                    <a:spcPts val="0"/>
                  </a:spcAft>
                </a:pP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7" name="矩形 6"/>
              <p:cNvSpPr>
                <a:spLocks noRot="1" noChangeAspect="1" noMove="1" noResize="1" noEditPoints="1" noAdjustHandles="1" noChangeArrowheads="1" noChangeShapeType="1" noTextEdit="1"/>
              </p:cNvSpPr>
              <p:nvPr/>
            </p:nvSpPr>
            <p:spPr>
              <a:xfrm>
                <a:off x="2029906" y="5373479"/>
                <a:ext cx="7984237" cy="811761"/>
              </a:xfrm>
              <a:prstGeom prst="rect">
                <a:avLst/>
              </a:prstGeom>
              <a:blipFill>
                <a:blip r:embed="rId6"/>
                <a:stretch>
                  <a:fillRect/>
                </a:stretch>
              </a:blipFill>
            </p:spPr>
            <p:txBody>
              <a:bodyPr/>
              <a:lstStyle/>
              <a:p>
                <a:r>
                  <a:rPr lang="zh-CN" altLang="en-US">
                    <a:noFill/>
                  </a:rPr>
                  <a:t> </a:t>
                </a:r>
              </a:p>
            </p:txBody>
          </p:sp>
        </mc:Fallback>
      </mc:AlternateContent>
      <p:sp>
        <p:nvSpPr>
          <p:cNvPr id="8" name="下箭头 7"/>
          <p:cNvSpPr/>
          <p:nvPr/>
        </p:nvSpPr>
        <p:spPr>
          <a:xfrm>
            <a:off x="5700583" y="4868508"/>
            <a:ext cx="321276" cy="60676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00700" y="263140"/>
            <a:ext cx="2525050" cy="400110"/>
          </a:xfrm>
          <a:prstGeom prst="rect">
            <a:avLst/>
          </a:prstGeom>
        </p:spPr>
        <p:txBody>
          <a:bodyPr wrap="none">
            <a:spAutoFit/>
          </a:bodyPr>
          <a:lstStyle/>
          <a:p>
            <a:r>
              <a:rPr lang="en-US" altLang="zh-CN" sz="2000" b="1" i="1" dirty="0" smtClean="0">
                <a:latin typeface="Times New Roman" panose="02020603050405020304" pitchFamily="18" charset="0"/>
                <a:cs typeface="Times New Roman" panose="02020603050405020304" pitchFamily="18" charset="0"/>
              </a:rPr>
              <a:t>Graph Spectral Filter </a:t>
            </a:r>
            <a:endParaRPr lang="zh-CN" altLang="en-US" sz="2000" b="1"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3" name="矩形 12"/>
              <p:cNvSpPr/>
              <p:nvPr/>
            </p:nvSpPr>
            <p:spPr>
              <a:xfrm>
                <a:off x="2907271" y="6330169"/>
                <a:ext cx="5907899" cy="516488"/>
              </a:xfrm>
              <a:prstGeom prst="rect">
                <a:avLst/>
              </a:prstGeom>
            </p:spPr>
            <p:txBody>
              <a:bodyPr wrap="none">
                <a:spAutoFit/>
              </a:bodyPr>
              <a:lstStyle/>
              <a:p>
                <a:pPr algn="just">
                  <a:spcAft>
                    <a:spcPts val="0"/>
                  </a:spcAft>
                </a:pPr>
                <a14:m>
                  <m:oMathPara xmlns:m="http://schemas.openxmlformats.org/officeDocument/2006/math">
                    <m:oMathParaPr>
                      <m:jc m:val="centerGroup"/>
                    </m:oMathParaPr>
                    <m:oMath xmlns:m="http://schemas.openxmlformats.org/officeDocument/2006/math">
                      <m:func>
                        <m:funcPr>
                          <m:ctrlPr>
                            <a:rPr lang="zh-CN" altLang="zh-CN" sz="2000" i="1" kern="10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sz="2000"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2000"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𝑍</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𝐿</m:t>
                              </m:r>
                            </m:lim>
                          </m:limLow>
                        </m:fName>
                        <m:e>
                          <m:sSub>
                            <m:sSubPr>
                              <m:ctrlPr>
                                <a:rPr lang="zh-CN" altLang="zh-CN" sz="2000"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2000"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𝑍</m:t>
                                  </m:r>
                                </m:e>
                              </m:d>
                            </m:e>
                            <m:sub>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sub>
                          </m:sSub>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2000"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𝐿</m:t>
                                  </m:r>
                                </m:e>
                              </m:d>
                            </m:e>
                            <m:sub>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sub>
                          </m:sSub>
                        </m:e>
                      </m:func>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𝑡</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en-US" sz="2000" i="1">
                              <a:solidFill>
                                <a:srgbClr val="FF0000"/>
                              </a:solidFill>
                              <a:latin typeface="Cambria Math" panose="02040503050406030204" pitchFamily="18" charset="0"/>
                            </a:rPr>
                          </m:ctrlPr>
                        </m:sSubPr>
                        <m:e>
                          <m:r>
                            <a:rPr lang="zh-CN" altLang="en-US" sz="2000" i="1">
                              <a:solidFill>
                                <a:srgbClr val="FF0000"/>
                              </a:solidFill>
                              <a:latin typeface="Cambria Math" panose="02040503050406030204" pitchFamily="18" charset="0"/>
                            </a:rPr>
                            <m:t>𝑔</m:t>
                          </m:r>
                        </m:e>
                        <m:sub>
                          <m:r>
                            <a:rPr lang="zh-CN" altLang="en-US" sz="2000" i="1">
                              <a:solidFill>
                                <a:srgbClr val="FF0000"/>
                              </a:solidFill>
                              <a:latin typeface="Cambria Math" panose="02040503050406030204" pitchFamily="18" charset="0"/>
                            </a:rPr>
                            <m:t>𝜃</m:t>
                          </m:r>
                        </m:sub>
                      </m:sSub>
                      <m:d>
                        <m:dPr>
                          <m:ctrlPr>
                            <a:rPr lang="zh-CN" altLang="en-US" sz="2000" i="1">
                              <a:solidFill>
                                <a:srgbClr val="FF0000"/>
                              </a:solidFill>
                              <a:latin typeface="Cambria Math" panose="02040503050406030204" pitchFamily="18" charset="0"/>
                            </a:rPr>
                          </m:ctrlPr>
                        </m:dPr>
                        <m:e>
                          <m:r>
                            <a:rPr lang="zh-CN" altLang="en-US" sz="2000" i="1">
                              <a:solidFill>
                                <a:srgbClr val="FF0000"/>
                              </a:solidFill>
                              <a:latin typeface="Cambria Math" panose="02040503050406030204" pitchFamily="18" charset="0"/>
                            </a:rPr>
                            <m:t>𝐿</m:t>
                          </m:r>
                        </m:e>
                      </m:d>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en-US" sz="2000" i="1">
                              <a:solidFill>
                                <a:srgbClr val="FF0000"/>
                              </a:solidFill>
                              <a:latin typeface="Cambria Math" panose="02040503050406030204" pitchFamily="18" charset="0"/>
                            </a:rPr>
                          </m:ctrlPr>
                        </m:sSubPr>
                        <m:e>
                          <m:r>
                            <a:rPr lang="zh-CN" altLang="en-US" sz="2000" i="1">
                              <a:solidFill>
                                <a:srgbClr val="FF0000"/>
                              </a:solidFill>
                              <a:latin typeface="Cambria Math" panose="02040503050406030204" pitchFamily="18" charset="0"/>
                            </a:rPr>
                            <m:t>𝑔</m:t>
                          </m:r>
                        </m:e>
                        <m:sub>
                          <m:r>
                            <a:rPr lang="zh-CN" altLang="en-US" sz="2000" i="1">
                              <a:solidFill>
                                <a:srgbClr val="FF0000"/>
                              </a:solidFill>
                              <a:latin typeface="Cambria Math" panose="02040503050406030204" pitchFamily="18" charset="0"/>
                            </a:rPr>
                            <m:t>𝜃</m:t>
                          </m:r>
                        </m:sub>
                      </m:sSub>
                      <m:d>
                        <m:dPr>
                          <m:ctrlPr>
                            <a:rPr lang="zh-CN" altLang="en-US" sz="2000" i="1">
                              <a:solidFill>
                                <a:srgbClr val="FF0000"/>
                              </a:solidFill>
                              <a:latin typeface="Cambria Math" panose="02040503050406030204" pitchFamily="18" charset="0"/>
                            </a:rPr>
                          </m:ctrlPr>
                        </m:dPr>
                        <m:e>
                          <m:r>
                            <a:rPr lang="zh-CN" altLang="en-US" sz="2000" i="1">
                              <a:solidFill>
                                <a:srgbClr val="FF0000"/>
                              </a:solidFill>
                              <a:latin typeface="Cambria Math" panose="02040503050406030204" pitchFamily="18" charset="0"/>
                            </a:rPr>
                            <m:t>𝐿</m:t>
                          </m:r>
                        </m:e>
                      </m:d>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𝑋𝑍</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𝐿</m:t>
                      </m:r>
                      <m:sSub>
                        <m:sSubPr>
                          <m:ctrlPr>
                            <a:rPr lang="zh-CN" altLang="en-US" sz="2000" i="1">
                              <a:solidFill>
                                <a:srgbClr val="FF0000"/>
                              </a:solidFill>
                              <a:latin typeface="Cambria Math" panose="02040503050406030204" pitchFamily="18" charset="0"/>
                            </a:rPr>
                          </m:ctrlPr>
                        </m:sSubPr>
                        <m:e>
                          <m:r>
                            <a:rPr lang="zh-CN" altLang="en-US" sz="2000" i="1">
                              <a:solidFill>
                                <a:srgbClr val="FF0000"/>
                              </a:solidFill>
                              <a:latin typeface="Cambria Math" panose="02040503050406030204" pitchFamily="18" charset="0"/>
                            </a:rPr>
                            <m:t>𝑔</m:t>
                          </m:r>
                        </m:e>
                        <m:sub>
                          <m:r>
                            <a:rPr lang="zh-CN" altLang="en-US" sz="2000" i="1">
                              <a:solidFill>
                                <a:srgbClr val="FF0000"/>
                              </a:solidFill>
                              <a:latin typeface="Cambria Math" panose="02040503050406030204" pitchFamily="18" charset="0"/>
                            </a:rPr>
                            <m:t>𝜃</m:t>
                          </m:r>
                        </m:sub>
                      </m:sSub>
                      <m:d>
                        <m:dPr>
                          <m:ctrlPr>
                            <a:rPr lang="zh-CN" altLang="en-US" sz="2000" i="1">
                              <a:solidFill>
                                <a:srgbClr val="FF0000"/>
                              </a:solidFill>
                              <a:latin typeface="Cambria Math" panose="02040503050406030204" pitchFamily="18" charset="0"/>
                            </a:rPr>
                          </m:ctrlPr>
                        </m:dPr>
                        <m:e>
                          <m:r>
                            <a:rPr lang="zh-CN" altLang="en-US" sz="2000" i="1">
                              <a:solidFill>
                                <a:srgbClr val="FF0000"/>
                              </a:solidFill>
                              <a:latin typeface="Cambria Math" panose="02040503050406030204" pitchFamily="18" charset="0"/>
                            </a:rPr>
                            <m:t>𝐿</m:t>
                          </m:r>
                        </m:e>
                      </m:d>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𝑋</m:t>
                      </m:r>
                    </m:oMath>
                  </m:oMathPara>
                </a14:m>
                <a:endParaRPr lang="zh-CN" altLang="zh-CN" sz="2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3" name="矩形 12"/>
              <p:cNvSpPr>
                <a:spLocks noRot="1" noChangeAspect="1" noMove="1" noResize="1" noEditPoints="1" noAdjustHandles="1" noChangeArrowheads="1" noChangeShapeType="1" noTextEdit="1"/>
              </p:cNvSpPr>
              <p:nvPr/>
            </p:nvSpPr>
            <p:spPr>
              <a:xfrm>
                <a:off x="2907271" y="6330169"/>
                <a:ext cx="5907899" cy="516488"/>
              </a:xfrm>
              <a:prstGeom prst="rect">
                <a:avLst/>
              </a:prstGeom>
              <a:blipFill>
                <a:blip r:embed="rId7"/>
                <a:stretch>
                  <a:fillRect/>
                </a:stretch>
              </a:blipFill>
            </p:spPr>
            <p:txBody>
              <a:bodyPr/>
              <a:lstStyle/>
              <a:p>
                <a:r>
                  <a:rPr lang="zh-CN" altLang="en-US">
                    <a:noFill/>
                  </a:rPr>
                  <a:t> </a:t>
                </a:r>
              </a:p>
            </p:txBody>
          </p:sp>
        </mc:Fallback>
      </mc:AlternateContent>
      <p:sp>
        <p:nvSpPr>
          <p:cNvPr id="14" name="下箭头 13"/>
          <p:cNvSpPr/>
          <p:nvPr/>
        </p:nvSpPr>
        <p:spPr>
          <a:xfrm>
            <a:off x="5700583" y="5774293"/>
            <a:ext cx="321276" cy="60676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117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animBg="1"/>
      <p:bldP spid="13"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1528119" y="733337"/>
                <a:ext cx="8950411" cy="982513"/>
              </a:xfrm>
              <a:prstGeom prst="rect">
                <a:avLst/>
              </a:prstGeom>
            </p:spPr>
            <p:txBody>
              <a:bodyPr wrap="square">
                <a:spAutoFit/>
              </a:bodyPr>
              <a:lstStyle/>
              <a:p>
                <a:pPr indent="457200">
                  <a:lnSpc>
                    <a:spcPct val="150000"/>
                  </a:lnSpc>
                </a:pPr>
                <a:r>
                  <a:rPr lang="zh-CN" altLang="en-US" dirty="0">
                    <a:latin typeface="Times New Roman" panose="02020603050405020304" pitchFamily="18" charset="0"/>
                    <a:cs typeface="Times New Roman" panose="02020603050405020304" pitchFamily="18" charset="0"/>
                  </a:rPr>
                  <a:t>For undirected connected </a:t>
                </a:r>
                <a:r>
                  <a:rPr lang="zh-CN" altLang="en-US" dirty="0" smtClean="0">
                    <a:latin typeface="Times New Roman" panose="02020603050405020304" pitchFamily="18" charset="0"/>
                    <a:cs typeface="Times New Roman" panose="02020603050405020304" pitchFamily="18" charset="0"/>
                  </a:rPr>
                  <a:t>graphs </a:t>
                </a:r>
                <a14:m>
                  <m:oMath xmlns:m="http://schemas.openxmlformats.org/officeDocument/2006/math">
                    <m:r>
                      <a:rPr lang="en-US" altLang="zh-CN" i="1"/>
                      <m:t>𝒢</m:t>
                    </m:r>
                    <m:r>
                      <a:rPr lang="en-US" altLang="zh-CN"/>
                      <m:t>=</m:t>
                    </m:r>
                    <m:d>
                      <m:dPr>
                        <m:ctrlPr>
                          <a:rPr lang="zh-CN" altLang="zh-CN" i="1"/>
                        </m:ctrlPr>
                      </m:dPr>
                      <m:e>
                        <m:r>
                          <a:rPr lang="en-US" altLang="zh-CN" i="1"/>
                          <m:t>𝒱</m:t>
                        </m:r>
                        <m:r>
                          <a:rPr lang="en-US" altLang="zh-CN" i="1"/>
                          <m:t>,</m:t>
                        </m:r>
                        <m:r>
                          <a:rPr lang="en-US" altLang="zh-CN" i="1"/>
                          <m:t>ℰ</m:t>
                        </m:r>
                        <m:r>
                          <a:rPr lang="en-US" altLang="zh-CN" i="1"/>
                          <m:t>,</m:t>
                        </m:r>
                        <m:r>
                          <a:rPr lang="en-US" altLang="zh-CN" i="1"/>
                          <m:t>𝒲</m:t>
                        </m:r>
                      </m:e>
                    </m:d>
                  </m:oMath>
                </a14:m>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construct a Laplacian </a:t>
                </a:r>
                <a:r>
                  <a:rPr lang="zh-CN" altLang="en-US" dirty="0" smtClean="0">
                    <a:latin typeface="Times New Roman" panose="02020603050405020304" pitchFamily="18" charset="0"/>
                    <a:cs typeface="Times New Roman" panose="02020603050405020304" pitchFamily="18" charset="0"/>
                  </a:rPr>
                  <a:t>matrix </a:t>
                </a:r>
                <a14:m>
                  <m:oMath xmlns:m="http://schemas.openxmlformats.org/officeDocument/2006/math">
                    <m:r>
                      <a:rPr lang="en-US" altLang="zh-CN" i="1"/>
                      <m:t>𝐿</m:t>
                    </m:r>
                    <m:r>
                      <a:rPr lang="en-US" altLang="zh-CN" i="1"/>
                      <m:t>=</m:t>
                    </m:r>
                    <m:r>
                      <a:rPr lang="en-US" altLang="zh-CN" i="1"/>
                      <m:t>𝐷</m:t>
                    </m:r>
                    <m:r>
                      <a:rPr lang="en-US" altLang="zh-CN" i="1"/>
                      <m:t>−</m:t>
                    </m:r>
                    <m:r>
                      <a:rPr lang="en-US" altLang="zh-CN" i="1"/>
                      <m:t>𝑊</m:t>
                    </m:r>
                  </m:oMath>
                </a14:m>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or normalize the Laplacian </a:t>
                </a:r>
                <a:r>
                  <a:rPr lang="zh-CN" altLang="en-US" dirty="0" smtClean="0">
                    <a:latin typeface="Times New Roman" panose="02020603050405020304" pitchFamily="18" charset="0"/>
                    <a:cs typeface="Times New Roman" panose="02020603050405020304" pitchFamily="18" charset="0"/>
                  </a:rPr>
                  <a:t>matrix </a:t>
                </a:r>
                <a14:m>
                  <m:oMath xmlns:m="http://schemas.openxmlformats.org/officeDocument/2006/math">
                    <m:r>
                      <a:rPr lang="en-US" altLang="zh-CN" i="1"/>
                      <m:t>𝐿</m:t>
                    </m:r>
                    <m:r>
                      <a:rPr lang="en-US" altLang="zh-CN" i="1"/>
                      <m:t>=</m:t>
                    </m:r>
                    <m:sSub>
                      <m:sSubPr>
                        <m:ctrlPr>
                          <a:rPr lang="zh-CN" altLang="zh-CN" i="1"/>
                        </m:ctrlPr>
                      </m:sSubPr>
                      <m:e>
                        <m:r>
                          <a:rPr lang="en-US" altLang="zh-CN" i="1"/>
                          <m:t>𝐼</m:t>
                        </m:r>
                      </m:e>
                      <m:sub>
                        <m:r>
                          <a:rPr lang="en-US" altLang="zh-CN" i="1"/>
                          <m:t>𝑁</m:t>
                        </m:r>
                      </m:sub>
                    </m:sSub>
                    <m:r>
                      <a:rPr lang="en-US" altLang="zh-CN" i="1"/>
                      <m:t>−</m:t>
                    </m:r>
                    <m:sSup>
                      <m:sSupPr>
                        <m:ctrlPr>
                          <a:rPr lang="zh-CN" altLang="zh-CN" i="1"/>
                        </m:ctrlPr>
                      </m:sSupPr>
                      <m:e>
                        <m:r>
                          <a:rPr lang="en-US" altLang="zh-CN" i="1"/>
                          <m:t>𝐷</m:t>
                        </m:r>
                      </m:e>
                      <m:sup>
                        <m:r>
                          <a:rPr lang="en-US" altLang="zh-CN" i="1"/>
                          <m:t>−</m:t>
                        </m:r>
                        <m:f>
                          <m:fPr>
                            <m:type m:val="skw"/>
                            <m:ctrlPr>
                              <a:rPr lang="zh-CN" altLang="zh-CN" i="1"/>
                            </m:ctrlPr>
                          </m:fPr>
                          <m:num>
                            <m:r>
                              <a:rPr lang="en-US" altLang="zh-CN" i="1"/>
                              <m:t>1</m:t>
                            </m:r>
                          </m:num>
                          <m:den>
                            <m:r>
                              <a:rPr lang="en-US" altLang="zh-CN" i="1"/>
                              <m:t>2</m:t>
                            </m:r>
                          </m:den>
                        </m:f>
                      </m:sup>
                    </m:sSup>
                    <m:r>
                      <a:rPr lang="en-US" altLang="zh-CN" i="1"/>
                      <m:t>𝑊</m:t>
                    </m:r>
                    <m:sSup>
                      <m:sSupPr>
                        <m:ctrlPr>
                          <a:rPr lang="zh-CN" altLang="zh-CN" i="1"/>
                        </m:ctrlPr>
                      </m:sSupPr>
                      <m:e>
                        <m:r>
                          <a:rPr lang="en-US" altLang="zh-CN" i="1"/>
                          <m:t>𝐷</m:t>
                        </m:r>
                      </m:e>
                      <m:sup>
                        <m:r>
                          <a:rPr lang="en-US" altLang="zh-CN" i="1"/>
                          <m:t>−</m:t>
                        </m:r>
                        <m:f>
                          <m:fPr>
                            <m:type m:val="skw"/>
                            <m:ctrlPr>
                              <a:rPr lang="zh-CN" altLang="zh-CN" i="1"/>
                            </m:ctrlPr>
                          </m:fPr>
                          <m:num>
                            <m:r>
                              <a:rPr lang="en-US" altLang="zh-CN" i="1"/>
                              <m:t>1</m:t>
                            </m:r>
                          </m:num>
                          <m:den>
                            <m:r>
                              <a:rPr lang="en-US" altLang="zh-CN" i="1"/>
                              <m:t>2</m:t>
                            </m:r>
                          </m:den>
                        </m:f>
                      </m:sup>
                    </m:sSup>
                  </m:oMath>
                </a14:m>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1528119" y="733337"/>
                <a:ext cx="8950411" cy="982513"/>
              </a:xfrm>
              <a:prstGeom prst="rect">
                <a:avLst/>
              </a:prstGeom>
              <a:blipFill>
                <a:blip r:embed="rId3"/>
                <a:stretch>
                  <a:fillRect l="-613" r="-1771" b="-484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1528119" y="1704062"/>
                <a:ext cx="8857018" cy="1412310"/>
              </a:xfrm>
              <a:prstGeom prst="rect">
                <a:avLst/>
              </a:prstGeom>
            </p:spPr>
            <p:txBody>
              <a:bodyPr wrap="square">
                <a:spAutoFit/>
              </a:bodyPr>
              <a:lstStyle/>
              <a:p>
                <a:pPr indent="457200">
                  <a:lnSpc>
                    <a:spcPct val="150000"/>
                  </a:lnSpc>
                </a:pPr>
                <a:r>
                  <a:rPr lang="zh-CN" altLang="en-US" dirty="0">
                    <a:latin typeface="Times New Roman" panose="02020603050405020304" pitchFamily="18" charset="0"/>
                    <a:cs typeface="Times New Roman" panose="02020603050405020304" pitchFamily="18" charset="0"/>
                  </a:rPr>
                  <a:t>L is a real symmetric semi-definite matrix with a complete set of standard orthogonal </a:t>
                </a:r>
                <a:r>
                  <a:rPr lang="zh-CN" altLang="en-US" dirty="0" smtClean="0">
                    <a:latin typeface="Times New Roman" panose="02020603050405020304" pitchFamily="18" charset="0"/>
                    <a:cs typeface="Times New Roman" panose="02020603050405020304" pitchFamily="18" charset="0"/>
                  </a:rPr>
                  <a:t>eigenvectors </a:t>
                </a:r>
                <a14:m>
                  <m:oMath xmlns:m="http://schemas.openxmlformats.org/officeDocument/2006/math">
                    <m:sSubSup>
                      <m:sSubSupPr>
                        <m:ctrlPr>
                          <a:rPr lang="zh-CN" altLang="zh-CN" i="1"/>
                        </m:ctrlPr>
                      </m:sSubSupPr>
                      <m:e>
                        <m:d>
                          <m:dPr>
                            <m:begChr m:val="{"/>
                            <m:endChr m:val="}"/>
                            <m:ctrlPr>
                              <a:rPr lang="zh-CN" altLang="zh-CN" i="1"/>
                            </m:ctrlPr>
                          </m:dPr>
                          <m:e>
                            <m:sSub>
                              <m:sSubPr>
                                <m:ctrlPr>
                                  <a:rPr lang="zh-CN" altLang="zh-CN" i="1"/>
                                </m:ctrlPr>
                              </m:sSubPr>
                              <m:e>
                                <m:r>
                                  <a:rPr lang="en-US" altLang="zh-CN" i="1"/>
                                  <m:t>𝑢</m:t>
                                </m:r>
                              </m:e>
                              <m:sub>
                                <m:r>
                                  <a:rPr lang="en-US" altLang="zh-CN" i="1"/>
                                  <m:t>𝑙</m:t>
                                </m:r>
                              </m:sub>
                            </m:sSub>
                          </m:e>
                        </m:d>
                      </m:e>
                      <m:sub>
                        <m:r>
                          <a:rPr lang="en-US" altLang="zh-CN" i="1"/>
                          <m:t>𝑙</m:t>
                        </m:r>
                        <m:r>
                          <a:rPr lang="en-US" altLang="zh-CN" i="1"/>
                          <m:t>=0</m:t>
                        </m:r>
                      </m:sub>
                      <m:sup>
                        <m:r>
                          <a:rPr lang="en-US" altLang="zh-CN" i="1"/>
                          <m:t>𝑛</m:t>
                        </m:r>
                        <m:r>
                          <a:rPr lang="en-US" altLang="zh-CN" i="1"/>
                          <m:t>−1</m:t>
                        </m:r>
                      </m:sup>
                    </m:sSubSup>
                  </m:oMath>
                </a14:m>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as the basis of the Fourier transform of the graph; ordered non-negative </a:t>
                </a:r>
                <a:r>
                  <a:rPr lang="zh-CN" altLang="en-US" dirty="0" smtClean="0">
                    <a:latin typeface="Times New Roman" panose="02020603050405020304" pitchFamily="18" charset="0"/>
                    <a:cs typeface="Times New Roman" panose="02020603050405020304" pitchFamily="18" charset="0"/>
                  </a:rPr>
                  <a:t>eigenvalues </a:t>
                </a:r>
                <a14:m>
                  <m:oMath xmlns:m="http://schemas.openxmlformats.org/officeDocument/2006/math">
                    <m:sSubSup>
                      <m:sSubSupPr>
                        <m:ctrlPr>
                          <a:rPr lang="zh-CN" altLang="zh-CN" i="1"/>
                        </m:ctrlPr>
                      </m:sSubSupPr>
                      <m:e>
                        <m:d>
                          <m:dPr>
                            <m:begChr m:val="{"/>
                            <m:endChr m:val="}"/>
                            <m:ctrlPr>
                              <a:rPr lang="zh-CN" altLang="zh-CN" i="1"/>
                            </m:ctrlPr>
                          </m:dPr>
                          <m:e>
                            <m:sSub>
                              <m:sSubPr>
                                <m:ctrlPr>
                                  <a:rPr lang="zh-CN" altLang="zh-CN" i="1"/>
                                </m:ctrlPr>
                              </m:sSubPr>
                              <m:e>
                                <m:r>
                                  <a:rPr lang="en-US" altLang="zh-CN" i="1"/>
                                  <m:t>𝜆</m:t>
                                </m:r>
                              </m:e>
                              <m:sub>
                                <m:r>
                                  <a:rPr lang="en-US" altLang="zh-CN" i="1"/>
                                  <m:t>𝑙</m:t>
                                </m:r>
                              </m:sub>
                            </m:sSub>
                          </m:e>
                        </m:d>
                      </m:e>
                      <m:sub>
                        <m:r>
                          <a:rPr lang="en-US" altLang="zh-CN" i="1"/>
                          <m:t>𝑙</m:t>
                        </m:r>
                        <m:r>
                          <a:rPr lang="en-US" altLang="zh-CN" i="1"/>
                          <m:t>=0</m:t>
                        </m:r>
                      </m:sub>
                      <m:sup>
                        <m:r>
                          <a:rPr lang="en-US" altLang="zh-CN" i="1"/>
                          <m:t>𝑛</m:t>
                        </m:r>
                        <m:r>
                          <a:rPr lang="en-US" altLang="zh-CN" i="1"/>
                          <m:t>−1</m:t>
                        </m:r>
                      </m:sup>
                    </m:sSubSup>
                  </m:oMath>
                </a14:m>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as the spectral frequency</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We can get:</a:t>
                </a:r>
                <a:r>
                  <a:rPr lang="zh-CN" altLang="zh-CN" dirty="0"/>
                  <a:t> </a:t>
                </a:r>
                <a14:m>
                  <m:oMath xmlns:m="http://schemas.openxmlformats.org/officeDocument/2006/math">
                    <m:sSup>
                      <m:sSupPr>
                        <m:ctrlPr>
                          <a:rPr lang="zh-CN" altLang="zh-CN" i="1"/>
                        </m:ctrlPr>
                      </m:sSupPr>
                      <m:e>
                        <m:r>
                          <a:rPr lang="en-US" altLang="zh-CN" i="1"/>
                          <m:t>𝐿</m:t>
                        </m:r>
                        <m:r>
                          <a:rPr lang="en-US" altLang="zh-CN" i="1"/>
                          <m:t>=</m:t>
                        </m:r>
                        <m:r>
                          <a:rPr lang="en-US" altLang="zh-CN" i="1"/>
                          <m:t>𝑈</m:t>
                        </m:r>
                        <m:r>
                          <m:rPr>
                            <m:sty m:val="p"/>
                          </m:rPr>
                          <a:rPr lang="en-US" altLang="zh-CN"/>
                          <m:t>Λ</m:t>
                        </m:r>
                        <m:r>
                          <a:rPr lang="en-US" altLang="zh-CN" i="1"/>
                          <m:t>𝑈</m:t>
                        </m:r>
                      </m:e>
                      <m:sup>
                        <m:r>
                          <a:rPr lang="en-US" altLang="zh-CN" i="1"/>
                          <m:t>𝑇</m:t>
                        </m:r>
                      </m:sup>
                    </m:sSup>
                  </m:oMath>
                </a14:m>
                <a:endParaRPr lang="zh-CN" altLang="en-US" dirty="0">
                  <a:latin typeface="Times New Roman" panose="02020603050405020304" pitchFamily="18" charset="0"/>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1528119" y="1704062"/>
                <a:ext cx="8857018" cy="1412310"/>
              </a:xfrm>
              <a:prstGeom prst="rect">
                <a:avLst/>
              </a:prstGeom>
              <a:blipFill>
                <a:blip r:embed="rId4"/>
                <a:stretch>
                  <a:fillRect l="-619" b="-2165"/>
                </a:stretch>
              </a:blipFill>
            </p:spPr>
            <p:txBody>
              <a:bodyPr/>
              <a:lstStyle/>
              <a:p>
                <a:r>
                  <a:rPr lang="zh-CN" altLang="en-US">
                    <a:noFill/>
                  </a:rPr>
                  <a:t> </a:t>
                </a:r>
              </a:p>
            </p:txBody>
          </p:sp>
        </mc:Fallback>
      </mc:AlternateContent>
      <p:sp>
        <p:nvSpPr>
          <p:cNvPr id="7" name="矩形 6"/>
          <p:cNvSpPr/>
          <p:nvPr/>
        </p:nvSpPr>
        <p:spPr>
          <a:xfrm>
            <a:off x="1528119" y="3184209"/>
            <a:ext cx="4788490" cy="369332"/>
          </a:xfrm>
          <a:prstGeom prst="rect">
            <a:avLst/>
          </a:prstGeom>
        </p:spPr>
        <p:txBody>
          <a:bodyPr wrap="none">
            <a:spAutoFit/>
          </a:bodyPr>
          <a:lstStyle/>
          <a:p>
            <a:r>
              <a:rPr lang="zh-CN" altLang="en-US" dirty="0">
                <a:latin typeface="Times New Roman" panose="02020603050405020304" pitchFamily="18" charset="0"/>
                <a:cs typeface="Times New Roman" panose="02020603050405020304" pitchFamily="18" charset="0"/>
              </a:rPr>
              <a:t>Based on this, the following definitions are made:</a:t>
            </a:r>
          </a:p>
        </p:txBody>
      </p:sp>
      <mc:AlternateContent xmlns:mc="http://schemas.openxmlformats.org/markup-compatibility/2006">
        <mc:Choice xmlns:a14="http://schemas.microsoft.com/office/drawing/2010/main" Requires="a14">
          <p:sp>
            <p:nvSpPr>
              <p:cNvPr id="8" name="矩形 7"/>
              <p:cNvSpPr/>
              <p:nvPr/>
            </p:nvSpPr>
            <p:spPr>
              <a:xfrm>
                <a:off x="3794576" y="3571367"/>
                <a:ext cx="3472874" cy="374270"/>
              </a:xfrm>
              <a:prstGeom prst="rect">
                <a:avLst/>
              </a:prstGeom>
            </p:spPr>
            <p:txBody>
              <a:bodyPr wrap="none">
                <a:spAutoFit/>
              </a:bodyPr>
              <a:lstStyle/>
              <a:p>
                <a:r>
                  <a:rPr lang="zh-CN" altLang="en-US" dirty="0">
                    <a:latin typeface="Times New Roman" panose="02020603050405020304" pitchFamily="18" charset="0"/>
                    <a:cs typeface="Times New Roman" panose="02020603050405020304" pitchFamily="18" charset="0"/>
                  </a:rPr>
                  <a:t>Graph Fourier </a:t>
                </a:r>
                <a:r>
                  <a:rPr lang="zh-CN" altLang="en-US" dirty="0" smtClean="0">
                    <a:latin typeface="Times New Roman" panose="02020603050405020304" pitchFamily="18" charset="0"/>
                    <a:cs typeface="Times New Roman" panose="02020603050405020304" pitchFamily="18" charset="0"/>
                  </a:rPr>
                  <a:t>transform</a:t>
                </a:r>
                <a:r>
                  <a:rPr lang="en-US" altLang="zh-CN" dirty="0" smtClean="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zh-CN" altLang="zh-CN" i="1"/>
                        </m:ctrlPr>
                      </m:accPr>
                      <m:e>
                        <m:r>
                          <a:rPr lang="en-US" altLang="zh-CN" i="1"/>
                          <m:t>𝑥</m:t>
                        </m:r>
                      </m:e>
                    </m:acc>
                    <m:r>
                      <a:rPr lang="en-US" altLang="zh-CN" i="1"/>
                      <m:t>=</m:t>
                    </m:r>
                    <m:sSup>
                      <m:sSupPr>
                        <m:ctrlPr>
                          <a:rPr lang="zh-CN" altLang="zh-CN" i="1"/>
                        </m:ctrlPr>
                      </m:sSupPr>
                      <m:e>
                        <m:r>
                          <a:rPr lang="en-US" altLang="zh-CN" i="1"/>
                          <m:t>𝑈</m:t>
                        </m:r>
                      </m:e>
                      <m:sup>
                        <m:r>
                          <a:rPr lang="en-US" altLang="zh-CN" i="1"/>
                          <m:t>𝑇</m:t>
                        </m:r>
                      </m:sup>
                    </m:sSup>
                    <m:r>
                      <a:rPr lang="en-US" altLang="zh-CN" i="1"/>
                      <m:t>𝑥</m:t>
                    </m:r>
                  </m:oMath>
                </a14:m>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3794576" y="3571367"/>
                <a:ext cx="3472874" cy="374270"/>
              </a:xfrm>
              <a:prstGeom prst="rect">
                <a:avLst/>
              </a:prstGeom>
              <a:blipFill>
                <a:blip r:embed="rId5"/>
                <a:stretch>
                  <a:fillRect l="-1404" t="-9836"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3958528" y="3963463"/>
                <a:ext cx="3187924" cy="646331"/>
              </a:xfrm>
              <a:prstGeom prst="rect">
                <a:avLst/>
              </a:prstGeom>
            </p:spPr>
            <p:txBody>
              <a:bodyPr wrap="none">
                <a:spAutoFit/>
              </a:bodyPr>
              <a:lstStyle/>
              <a:p>
                <a:r>
                  <a:rPr lang="zh-CN" altLang="en-US" dirty="0" smtClean="0">
                    <a:latin typeface="Times New Roman" panose="02020603050405020304" pitchFamily="18" charset="0"/>
                    <a:cs typeface="Times New Roman" panose="02020603050405020304" pitchFamily="18" charset="0"/>
                  </a:rPr>
                  <a:t>Inverse transformation</a:t>
                </a:r>
                <a:r>
                  <a:rPr lang="en-US" altLang="zh-CN"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𝑈</m:t>
                    </m:r>
                    <m:acc>
                      <m:accPr>
                        <m:chr m:val="̂"/>
                        <m:ctrlPr>
                          <a:rPr lang="zh-CN" altLang="zh-CN" i="1">
                            <a:latin typeface="Cambria Math" panose="02040503050406030204" pitchFamily="18" charset="0"/>
                          </a:rPr>
                        </m:ctrlPr>
                      </m:accPr>
                      <m:e>
                        <m:r>
                          <a:rPr lang="en-US" altLang="zh-CN" i="1" smtClean="0">
                            <a:latin typeface="Cambria Math" panose="02040503050406030204" pitchFamily="18" charset="0"/>
                          </a:rPr>
                          <m:t>𝑥</m:t>
                        </m:r>
                      </m:e>
                    </m:acc>
                  </m:oMath>
                </a14:m>
                <a:endParaRPr lang="zh-CN" altLang="en-US" dirty="0"/>
              </a:p>
              <a:p>
                <a:endParaRPr lang="zh-CN" altLang="en-US" dirty="0"/>
              </a:p>
            </p:txBody>
          </p:sp>
        </mc:Choice>
        <mc:Fallback>
          <p:sp>
            <p:nvSpPr>
              <p:cNvPr id="9" name="矩形 8"/>
              <p:cNvSpPr>
                <a:spLocks noRot="1" noChangeAspect="1" noMove="1" noResize="1" noEditPoints="1" noAdjustHandles="1" noChangeArrowheads="1" noChangeShapeType="1" noTextEdit="1"/>
              </p:cNvSpPr>
              <p:nvPr/>
            </p:nvSpPr>
            <p:spPr>
              <a:xfrm>
                <a:off x="3958528" y="3963463"/>
                <a:ext cx="3187924" cy="646331"/>
              </a:xfrm>
              <a:prstGeom prst="rect">
                <a:avLst/>
              </a:prstGeom>
              <a:blipFill>
                <a:blip r:embed="rId6"/>
                <a:stretch>
                  <a:fillRect l="-1530" t="-5660" r="-63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2216509" y="4354758"/>
                <a:ext cx="6096000" cy="369332"/>
              </a:xfrm>
              <a:prstGeom prst="rect">
                <a:avLst/>
              </a:prstGeom>
            </p:spPr>
            <p:txBody>
              <a:bodyPr>
                <a:spAutoFit/>
              </a:bodyPr>
              <a:lstStyle/>
              <a:p>
                <a:r>
                  <a:rPr lang="en-US" altLang="zh-CN" dirty="0" smtClean="0">
                    <a:latin typeface="Times New Roman" panose="02020603050405020304" pitchFamily="18" charset="0"/>
                    <a:cs typeface="Times New Roman" panose="02020603050405020304" pitchFamily="18" charset="0"/>
                  </a:rPr>
                  <a:t>C</a:t>
                </a:r>
                <a:r>
                  <a:rPr lang="zh-CN" altLang="en-US" dirty="0" smtClean="0">
                    <a:latin typeface="Times New Roman" panose="02020603050405020304" pitchFamily="18" charset="0"/>
                    <a:cs typeface="Times New Roman" panose="02020603050405020304" pitchFamily="18" charset="0"/>
                  </a:rPr>
                  <a:t>onvolution </a:t>
                </a:r>
                <a:r>
                  <a:rPr lang="zh-CN" altLang="en-US" dirty="0">
                    <a:latin typeface="Times New Roman" panose="02020603050405020304" pitchFamily="18" charset="0"/>
                    <a:cs typeface="Times New Roman" panose="02020603050405020304" pitchFamily="18" charset="0"/>
                  </a:rPr>
                  <a:t>operator </a:t>
                </a:r>
                <a:r>
                  <a:rPr lang="en-US" altLang="zh-CN" dirty="0" smtClean="0">
                    <a:latin typeface="Times New Roman" panose="02020603050405020304" pitchFamily="18" charset="0"/>
                    <a:cs typeface="Times New Roman" panose="02020603050405020304" pitchFamily="18" charset="0"/>
                  </a:rPr>
                  <a:t>on </a:t>
                </a:r>
                <a:r>
                  <a:rPr lang="zh-CN" altLang="en-US" dirty="0">
                    <a:latin typeface="Times New Roman" panose="02020603050405020304" pitchFamily="18" charset="0"/>
                    <a:cs typeface="Times New Roman" panose="02020603050405020304" pitchFamily="18" charset="0"/>
                  </a:rPr>
                  <a:t>graph </a:t>
                </a:r>
                <a:r>
                  <a:rPr lang="zh-CN" altLang="en-US" dirty="0" smtClean="0">
                    <a:latin typeface="Times New Roman" panose="02020603050405020304" pitchFamily="18" charset="0"/>
                    <a:cs typeface="Times New Roman" panose="02020603050405020304" pitchFamily="18" charset="0"/>
                  </a:rPr>
                  <a:t>in </a:t>
                </a:r>
                <a:r>
                  <a:rPr lang="zh-CN" altLang="en-US" dirty="0">
                    <a:latin typeface="Times New Roman" panose="02020603050405020304" pitchFamily="18" charset="0"/>
                    <a:cs typeface="Times New Roman" panose="02020603050405020304" pitchFamily="18" charset="0"/>
                  </a:rPr>
                  <a:t>the Fourier </a:t>
                </a:r>
                <a:r>
                  <a:rPr lang="zh-CN" altLang="en-US" dirty="0" smtClean="0">
                    <a:latin typeface="Times New Roman" panose="02020603050405020304" pitchFamily="18" charset="0"/>
                    <a:cs typeface="Times New Roman" panose="02020603050405020304" pitchFamily="18" charset="0"/>
                  </a:rPr>
                  <a:t>domain</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𝒢</m:t>
                    </m:r>
                    <m:r>
                      <a:rPr lang="en-US" altLang="zh-CN" b="0" i="1" smtClean="0">
                        <a:latin typeface="Cambria Math" panose="02040503050406030204" pitchFamily="18" charset="0"/>
                        <a:ea typeface="Cambria Math" panose="02040503050406030204" pitchFamily="18" charset="0"/>
                      </a:rPr>
                      <m:t> </m:t>
                    </m:r>
                  </m:oMath>
                </a14:m>
                <a:r>
                  <a:rPr lang="en-US" altLang="zh-CN" dirty="0" smtClean="0"/>
                  <a:t>:</a:t>
                </a:r>
                <a:endParaRPr lang="zh-CN" altLang="en-US" dirty="0"/>
              </a:p>
            </p:txBody>
          </p:sp>
        </mc:Choice>
        <mc:Fallback>
          <p:sp>
            <p:nvSpPr>
              <p:cNvPr id="10" name="矩形 9"/>
              <p:cNvSpPr>
                <a:spLocks noRot="1" noChangeAspect="1" noMove="1" noResize="1" noEditPoints="1" noAdjustHandles="1" noChangeArrowheads="1" noChangeShapeType="1" noTextEdit="1"/>
              </p:cNvSpPr>
              <p:nvPr/>
            </p:nvSpPr>
            <p:spPr>
              <a:xfrm>
                <a:off x="2216509" y="4354758"/>
                <a:ext cx="6096000" cy="369332"/>
              </a:xfrm>
              <a:prstGeom prst="rect">
                <a:avLst/>
              </a:prstGeom>
              <a:blipFill>
                <a:blip r:embed="rId7"/>
                <a:stretch>
                  <a:fillRect l="-900" t="-9836" b="-24590"/>
                </a:stretch>
              </a:blipFill>
            </p:spPr>
            <p:txBody>
              <a:bodyPr/>
              <a:lstStyle/>
              <a:p>
                <a:r>
                  <a:rPr lang="zh-CN" altLang="en-US">
                    <a:noFill/>
                  </a:rPr>
                  <a:t> </a:t>
                </a:r>
              </a:p>
            </p:txBody>
          </p:sp>
        </mc:Fallback>
      </mc:AlternateContent>
      <p:sp>
        <p:nvSpPr>
          <p:cNvPr id="13" name="矩形 12"/>
          <p:cNvSpPr/>
          <p:nvPr/>
        </p:nvSpPr>
        <p:spPr>
          <a:xfrm>
            <a:off x="2029094" y="5038383"/>
            <a:ext cx="6470829" cy="400110"/>
          </a:xfrm>
          <a:prstGeom prst="rect">
            <a:avLst/>
          </a:prstGeom>
        </p:spPr>
        <p:txBody>
          <a:bodyPr wrap="square">
            <a:spAutoFit/>
          </a:bodyPr>
          <a:lstStyle/>
          <a:p>
            <a:r>
              <a:rPr lang="en-US" altLang="zh-CN" sz="2000" dirty="0" smtClean="0">
                <a:solidFill>
                  <a:srgbClr val="FF0000"/>
                </a:solidFill>
                <a:latin typeface="Times New Roman" panose="02020603050405020304" pitchFamily="18" charset="0"/>
                <a:cs typeface="Times New Roman" panose="02020603050405020304" pitchFamily="18" charset="0"/>
              </a:rPr>
              <a:t>S</a:t>
            </a:r>
            <a:r>
              <a:rPr lang="zh-CN" altLang="en-US" sz="2000" dirty="0" smtClean="0">
                <a:solidFill>
                  <a:srgbClr val="FF0000"/>
                </a:solidFill>
                <a:latin typeface="Times New Roman" panose="02020603050405020304" pitchFamily="18" charset="0"/>
                <a:cs typeface="Times New Roman" panose="02020603050405020304" pitchFamily="18" charset="0"/>
              </a:rPr>
              <a:t>pectral </a:t>
            </a:r>
            <a:r>
              <a:rPr lang="zh-CN" altLang="en-US" sz="2000" dirty="0">
                <a:solidFill>
                  <a:srgbClr val="FF0000"/>
                </a:solidFill>
                <a:latin typeface="Times New Roman" panose="02020603050405020304" pitchFamily="18" charset="0"/>
                <a:cs typeface="Times New Roman" panose="02020603050405020304" pitchFamily="18" charset="0"/>
              </a:rPr>
              <a:t>convolution (spectrum filter) on the graph:</a:t>
            </a:r>
          </a:p>
        </p:txBody>
      </p:sp>
      <mc:AlternateContent xmlns:mc="http://schemas.openxmlformats.org/markup-compatibility/2006">
        <mc:Choice xmlns:a14="http://schemas.microsoft.com/office/drawing/2010/main" Requires="a14">
          <p:sp>
            <p:nvSpPr>
              <p:cNvPr id="14" name="矩形 13"/>
              <p:cNvSpPr/>
              <p:nvPr/>
            </p:nvSpPr>
            <p:spPr>
              <a:xfrm>
                <a:off x="4073350" y="5525307"/>
                <a:ext cx="4768228"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2000" i="1" smtClean="0">
                          <a:solidFill>
                            <a:srgbClr val="FF0000"/>
                          </a:solidFill>
                          <a:latin typeface="Cambria Math" panose="02040503050406030204" pitchFamily="18" charset="0"/>
                        </a:rPr>
                        <m:t>𝑦</m:t>
                      </m:r>
                      <m:r>
                        <a:rPr lang="zh-CN" altLang="en-US" sz="2000" i="0">
                          <a:solidFill>
                            <a:srgbClr val="FF0000"/>
                          </a:solidFill>
                          <a:latin typeface="Cambria Math" panose="02040503050406030204" pitchFamily="18" charset="0"/>
                        </a:rPr>
                        <m:t>=</m:t>
                      </m:r>
                      <m:sSub>
                        <m:sSubPr>
                          <m:ctrlPr>
                            <a:rPr lang="zh-CN" altLang="en-US" sz="2000" i="1">
                              <a:solidFill>
                                <a:srgbClr val="FF0000"/>
                              </a:solidFill>
                              <a:latin typeface="Cambria Math" panose="02040503050406030204" pitchFamily="18" charset="0"/>
                            </a:rPr>
                          </m:ctrlPr>
                        </m:sSubPr>
                        <m:e>
                          <m:r>
                            <a:rPr lang="zh-CN" altLang="en-US" sz="2000" i="1">
                              <a:solidFill>
                                <a:srgbClr val="FF0000"/>
                              </a:solidFill>
                              <a:latin typeface="Cambria Math" panose="02040503050406030204" pitchFamily="18" charset="0"/>
                            </a:rPr>
                            <m:t>𝑔</m:t>
                          </m:r>
                        </m:e>
                        <m:sub>
                          <m:r>
                            <a:rPr lang="zh-CN" altLang="en-US" sz="2000" i="1">
                              <a:solidFill>
                                <a:srgbClr val="FF0000"/>
                              </a:solidFill>
                              <a:latin typeface="Cambria Math" panose="02040503050406030204" pitchFamily="18" charset="0"/>
                            </a:rPr>
                            <m:t>𝜃</m:t>
                          </m:r>
                        </m:sub>
                      </m:sSub>
                      <m:d>
                        <m:dPr>
                          <m:ctrlPr>
                            <a:rPr lang="zh-CN" altLang="en-US" sz="2000" i="1">
                              <a:solidFill>
                                <a:srgbClr val="FF0000"/>
                              </a:solidFill>
                              <a:latin typeface="Cambria Math" panose="02040503050406030204" pitchFamily="18" charset="0"/>
                            </a:rPr>
                          </m:ctrlPr>
                        </m:dPr>
                        <m:e>
                          <m:r>
                            <a:rPr lang="zh-CN" altLang="en-US" sz="2000" i="1">
                              <a:solidFill>
                                <a:srgbClr val="FF0000"/>
                              </a:solidFill>
                              <a:latin typeface="Cambria Math" panose="02040503050406030204" pitchFamily="18" charset="0"/>
                            </a:rPr>
                            <m:t>𝐿</m:t>
                          </m:r>
                        </m:e>
                      </m:d>
                      <m:r>
                        <a:rPr lang="zh-CN" altLang="en-US" sz="2000" i="1">
                          <a:solidFill>
                            <a:srgbClr val="FF0000"/>
                          </a:solidFill>
                          <a:latin typeface="Cambria Math" panose="02040503050406030204" pitchFamily="18" charset="0"/>
                        </a:rPr>
                        <m:t>𝑥</m:t>
                      </m:r>
                      <m:r>
                        <a:rPr lang="zh-CN" altLang="en-US" sz="2000" i="0">
                          <a:solidFill>
                            <a:srgbClr val="FF0000"/>
                          </a:solidFill>
                          <a:latin typeface="Cambria Math" panose="02040503050406030204" pitchFamily="18" charset="0"/>
                        </a:rPr>
                        <m:t>=</m:t>
                      </m:r>
                      <m:sSub>
                        <m:sSubPr>
                          <m:ctrlPr>
                            <a:rPr lang="zh-CN" altLang="en-US" sz="2000" i="1">
                              <a:solidFill>
                                <a:srgbClr val="FF0000"/>
                              </a:solidFill>
                              <a:latin typeface="Cambria Math" panose="02040503050406030204" pitchFamily="18" charset="0"/>
                            </a:rPr>
                          </m:ctrlPr>
                        </m:sSubPr>
                        <m:e>
                          <m:r>
                            <a:rPr lang="zh-CN" altLang="en-US" sz="2000" i="1">
                              <a:solidFill>
                                <a:srgbClr val="FF0000"/>
                              </a:solidFill>
                              <a:latin typeface="Cambria Math" panose="02040503050406030204" pitchFamily="18" charset="0"/>
                            </a:rPr>
                            <m:t>𝑔</m:t>
                          </m:r>
                        </m:e>
                        <m:sub>
                          <m:r>
                            <a:rPr lang="zh-CN" altLang="en-US" sz="2000" i="1">
                              <a:solidFill>
                                <a:srgbClr val="FF0000"/>
                              </a:solidFill>
                              <a:latin typeface="Cambria Math" panose="02040503050406030204" pitchFamily="18" charset="0"/>
                            </a:rPr>
                            <m:t>𝜃</m:t>
                          </m:r>
                        </m:sub>
                      </m:sSub>
                      <m:d>
                        <m:dPr>
                          <m:ctrlPr>
                            <a:rPr lang="zh-CN" altLang="en-US" sz="2000" i="1">
                              <a:solidFill>
                                <a:srgbClr val="FF0000"/>
                              </a:solidFill>
                              <a:latin typeface="Cambria Math" panose="02040503050406030204" pitchFamily="18" charset="0"/>
                            </a:rPr>
                          </m:ctrlPr>
                        </m:dPr>
                        <m:e>
                          <m:r>
                            <a:rPr lang="zh-CN" altLang="en-US" sz="2000" i="1">
                              <a:solidFill>
                                <a:srgbClr val="FF0000"/>
                              </a:solidFill>
                              <a:latin typeface="Cambria Math" panose="02040503050406030204" pitchFamily="18" charset="0"/>
                            </a:rPr>
                            <m:t>𝑈</m:t>
                          </m:r>
                          <m:r>
                            <m:rPr>
                              <m:sty m:val="p"/>
                            </m:rPr>
                            <a:rPr lang="zh-CN" altLang="en-US" sz="2000" i="0">
                              <a:solidFill>
                                <a:srgbClr val="FF0000"/>
                              </a:solidFill>
                              <a:latin typeface="Cambria Math" panose="02040503050406030204" pitchFamily="18" charset="0"/>
                            </a:rPr>
                            <m:t>Λ</m:t>
                          </m:r>
                          <m:sSup>
                            <m:sSupPr>
                              <m:ctrlPr>
                                <a:rPr lang="zh-CN" altLang="en-US" sz="2000" i="1">
                                  <a:solidFill>
                                    <a:srgbClr val="FF0000"/>
                                  </a:solidFill>
                                  <a:latin typeface="Cambria Math" panose="02040503050406030204" pitchFamily="18" charset="0"/>
                                </a:rPr>
                              </m:ctrlPr>
                            </m:sSupPr>
                            <m:e>
                              <m:r>
                                <a:rPr lang="zh-CN" altLang="en-US" sz="2000" i="1">
                                  <a:solidFill>
                                    <a:srgbClr val="FF0000"/>
                                  </a:solidFill>
                                  <a:latin typeface="Cambria Math" panose="02040503050406030204" pitchFamily="18" charset="0"/>
                                </a:rPr>
                                <m:t>𝑈</m:t>
                              </m:r>
                            </m:e>
                            <m:sup>
                              <m:r>
                                <a:rPr lang="zh-CN" altLang="en-US" sz="2000" i="1">
                                  <a:solidFill>
                                    <a:srgbClr val="FF0000"/>
                                  </a:solidFill>
                                  <a:latin typeface="Cambria Math" panose="02040503050406030204" pitchFamily="18" charset="0"/>
                                </a:rPr>
                                <m:t>𝑇</m:t>
                              </m:r>
                            </m:sup>
                          </m:sSup>
                        </m:e>
                      </m:d>
                      <m:r>
                        <a:rPr lang="zh-CN" altLang="en-US" sz="2000" i="1">
                          <a:solidFill>
                            <a:srgbClr val="FF0000"/>
                          </a:solidFill>
                          <a:latin typeface="Cambria Math" panose="02040503050406030204" pitchFamily="18" charset="0"/>
                        </a:rPr>
                        <m:t>𝑥</m:t>
                      </m:r>
                      <m:r>
                        <a:rPr lang="zh-CN" altLang="en-US" sz="2000" i="0">
                          <a:solidFill>
                            <a:srgbClr val="FF0000"/>
                          </a:solidFill>
                          <a:latin typeface="Cambria Math" panose="02040503050406030204" pitchFamily="18" charset="0"/>
                        </a:rPr>
                        <m:t>=</m:t>
                      </m:r>
                      <m:sSub>
                        <m:sSubPr>
                          <m:ctrlPr>
                            <a:rPr lang="zh-CN" altLang="en-US" sz="2000" i="1">
                              <a:solidFill>
                                <a:srgbClr val="FF0000"/>
                              </a:solidFill>
                              <a:latin typeface="Cambria Math" panose="02040503050406030204" pitchFamily="18" charset="0"/>
                            </a:rPr>
                          </m:ctrlPr>
                        </m:sSubPr>
                        <m:e>
                          <m:r>
                            <a:rPr lang="zh-CN" altLang="en-US" sz="2000" i="1">
                              <a:solidFill>
                                <a:srgbClr val="FF0000"/>
                              </a:solidFill>
                              <a:latin typeface="Cambria Math" panose="02040503050406030204" pitchFamily="18" charset="0"/>
                            </a:rPr>
                            <m:t>𝑈𝑔</m:t>
                          </m:r>
                        </m:e>
                        <m:sub>
                          <m:r>
                            <a:rPr lang="zh-CN" altLang="en-US" sz="2000" i="1">
                              <a:solidFill>
                                <a:srgbClr val="FF0000"/>
                              </a:solidFill>
                              <a:latin typeface="Cambria Math" panose="02040503050406030204" pitchFamily="18" charset="0"/>
                            </a:rPr>
                            <m:t>𝜃</m:t>
                          </m:r>
                        </m:sub>
                      </m:sSub>
                      <m:d>
                        <m:dPr>
                          <m:ctrlPr>
                            <a:rPr lang="zh-CN" altLang="en-US" sz="2000" i="1">
                              <a:solidFill>
                                <a:srgbClr val="FF0000"/>
                              </a:solidFill>
                              <a:latin typeface="Cambria Math" panose="02040503050406030204" pitchFamily="18" charset="0"/>
                            </a:rPr>
                          </m:ctrlPr>
                        </m:dPr>
                        <m:e>
                          <m:r>
                            <m:rPr>
                              <m:sty m:val="p"/>
                            </m:rPr>
                            <a:rPr lang="zh-CN" altLang="en-US" sz="2000" i="0">
                              <a:solidFill>
                                <a:srgbClr val="FF0000"/>
                              </a:solidFill>
                              <a:latin typeface="Cambria Math" panose="02040503050406030204" pitchFamily="18" charset="0"/>
                            </a:rPr>
                            <m:t>Λ</m:t>
                          </m:r>
                        </m:e>
                      </m:d>
                      <m:sSup>
                        <m:sSupPr>
                          <m:ctrlPr>
                            <a:rPr lang="zh-CN" altLang="en-US" sz="2000" i="1">
                              <a:solidFill>
                                <a:srgbClr val="FF0000"/>
                              </a:solidFill>
                              <a:latin typeface="Cambria Math" panose="02040503050406030204" pitchFamily="18" charset="0"/>
                            </a:rPr>
                          </m:ctrlPr>
                        </m:sSupPr>
                        <m:e>
                          <m:r>
                            <a:rPr lang="zh-CN" altLang="en-US" sz="2000" i="1">
                              <a:solidFill>
                                <a:srgbClr val="FF0000"/>
                              </a:solidFill>
                              <a:latin typeface="Cambria Math" panose="02040503050406030204" pitchFamily="18" charset="0"/>
                            </a:rPr>
                            <m:t>𝑈</m:t>
                          </m:r>
                        </m:e>
                        <m:sup>
                          <m:r>
                            <a:rPr lang="zh-CN" altLang="en-US" sz="2000" i="1">
                              <a:solidFill>
                                <a:srgbClr val="FF0000"/>
                              </a:solidFill>
                              <a:latin typeface="Cambria Math" panose="02040503050406030204" pitchFamily="18" charset="0"/>
                            </a:rPr>
                            <m:t>𝑇</m:t>
                          </m:r>
                        </m:sup>
                      </m:sSup>
                      <m:r>
                        <a:rPr lang="zh-CN" altLang="en-US" sz="2000" i="1">
                          <a:solidFill>
                            <a:srgbClr val="FF0000"/>
                          </a:solidFill>
                          <a:latin typeface="Cambria Math" panose="02040503050406030204" pitchFamily="18" charset="0"/>
                        </a:rPr>
                        <m:t>𝑥</m:t>
                      </m:r>
                    </m:oMath>
                  </m:oMathPara>
                </a14:m>
                <a:endParaRPr lang="zh-CN" altLang="en-US" sz="2000" dirty="0">
                  <a:solidFill>
                    <a:srgbClr val="FF0000"/>
                  </a:solidFill>
                </a:endParaRPr>
              </a:p>
            </p:txBody>
          </p:sp>
        </mc:Choice>
        <mc:Fallback>
          <p:sp>
            <p:nvSpPr>
              <p:cNvPr id="14" name="矩形 13"/>
              <p:cNvSpPr>
                <a:spLocks noRot="1" noChangeAspect="1" noMove="1" noResize="1" noEditPoints="1" noAdjustHandles="1" noChangeArrowheads="1" noChangeShapeType="1" noTextEdit="1"/>
              </p:cNvSpPr>
              <p:nvPr/>
            </p:nvSpPr>
            <p:spPr>
              <a:xfrm>
                <a:off x="4073350" y="5525307"/>
                <a:ext cx="4768228" cy="400110"/>
              </a:xfrm>
              <a:prstGeom prst="rect">
                <a:avLst/>
              </a:prstGeom>
              <a:blipFill>
                <a:blip r:embed="rId8"/>
                <a:stretch>
                  <a:fillRect b="-136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14"/>
              <p:cNvSpPr/>
              <p:nvPr/>
            </p:nvSpPr>
            <p:spPr>
              <a:xfrm>
                <a:off x="7627086" y="4336933"/>
                <a:ext cx="3008965" cy="4049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𝑥</m:t>
                      </m:r>
                      <m:r>
                        <a:rPr lang="zh-CN" altLang="en-US" i="0">
                          <a:latin typeface="Cambria Math" panose="02040503050406030204" pitchFamily="18" charset="0"/>
                        </a:rPr>
                        <m:t>∗</m:t>
                      </m:r>
                      <m:r>
                        <a:rPr lang="zh-CN" altLang="en-US" i="0">
                          <a:latin typeface="Cambria Math" panose="02040503050406030204" pitchFamily="18" charset="0"/>
                        </a:rPr>
                        <m:t>𝒢</m:t>
                      </m:r>
                      <m:r>
                        <a:rPr lang="zh-CN" altLang="en-US" i="0">
                          <a:latin typeface="Cambria Math" panose="02040503050406030204" pitchFamily="18" charset="0"/>
                        </a:rPr>
                        <m:t> </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𝑈</m:t>
                      </m:r>
                      <m:d>
                        <m:dPr>
                          <m:ctrlPr>
                            <a:rPr lang="zh-CN" altLang="en-US" i="1">
                              <a:latin typeface="Cambria Math" panose="02040503050406030204" pitchFamily="18" charset="0"/>
                            </a:rPr>
                          </m:ctrlPr>
                        </m:dPr>
                        <m:e>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𝑈</m:t>
                                  </m:r>
                                </m:e>
                                <m:sup>
                                  <m:r>
                                    <a:rPr lang="zh-CN" altLang="en-US" i="1">
                                      <a:latin typeface="Cambria Math" panose="02040503050406030204" pitchFamily="18" charset="0"/>
                                    </a:rPr>
                                    <m:t>𝑇</m:t>
                                  </m:r>
                                </m:sup>
                              </m:sSup>
                              <m:r>
                                <a:rPr lang="zh-CN" altLang="en-US" i="1">
                                  <a:latin typeface="Cambria Math" panose="02040503050406030204" pitchFamily="18" charset="0"/>
                                </a:rPr>
                                <m:t>𝑥</m:t>
                              </m:r>
                            </m:e>
                          </m:d>
                          <m:r>
                            <a:rPr lang="zh-CN" altLang="en-US" i="1" smtClean="0">
                              <a:latin typeface="Cambria Math" panose="02040503050406030204" pitchFamily="18" charset="0"/>
                            </a:rPr>
                            <m:t>⨀</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𝑈</m:t>
                                  </m:r>
                                </m:e>
                                <m:sup>
                                  <m:r>
                                    <a:rPr lang="zh-CN" altLang="en-US" i="1">
                                      <a:latin typeface="Cambria Math" panose="02040503050406030204" pitchFamily="18" charset="0"/>
                                    </a:rPr>
                                    <m:t>𝑇</m:t>
                                  </m:r>
                                </m:sup>
                              </m:sSup>
                              <m:r>
                                <a:rPr lang="en-US" altLang="zh-CN" b="0" i="1" smtClean="0">
                                  <a:latin typeface="Cambria Math" panose="02040503050406030204" pitchFamily="18" charset="0"/>
                                </a:rPr>
                                <m:t>𝑦</m:t>
                              </m:r>
                            </m:e>
                          </m:d>
                        </m:e>
                      </m:d>
                    </m:oMath>
                  </m:oMathPara>
                </a14:m>
                <a:endParaRPr lang="zh-CN" altLang="en-US" sz="2000" dirty="0"/>
              </a:p>
            </p:txBody>
          </p:sp>
        </mc:Choice>
        <mc:Fallback>
          <p:sp>
            <p:nvSpPr>
              <p:cNvPr id="15" name="矩形 14"/>
              <p:cNvSpPr>
                <a:spLocks noRot="1" noChangeAspect="1" noMove="1" noResize="1" noEditPoints="1" noAdjustHandles="1" noChangeArrowheads="1" noChangeShapeType="1" noTextEdit="1"/>
              </p:cNvSpPr>
              <p:nvPr/>
            </p:nvSpPr>
            <p:spPr>
              <a:xfrm>
                <a:off x="7627086" y="4336933"/>
                <a:ext cx="3008965" cy="404983"/>
              </a:xfrm>
              <a:prstGeom prst="rect">
                <a:avLst/>
              </a:prstGeom>
              <a:blipFill>
                <a:blip r:embed="rId9"/>
                <a:stretch>
                  <a:fillRect b="-7463"/>
                </a:stretch>
              </a:blipFill>
            </p:spPr>
            <p:txBody>
              <a:bodyPr/>
              <a:lstStyle/>
              <a:p>
                <a:r>
                  <a:rPr lang="zh-CN" altLang="en-US">
                    <a:noFill/>
                  </a:rPr>
                  <a:t> </a:t>
                </a:r>
              </a:p>
            </p:txBody>
          </p:sp>
        </mc:Fallback>
      </mc:AlternateContent>
      <p:sp>
        <p:nvSpPr>
          <p:cNvPr id="16" name="矩形 15"/>
          <p:cNvSpPr/>
          <p:nvPr/>
        </p:nvSpPr>
        <p:spPr>
          <a:xfrm>
            <a:off x="500700" y="263140"/>
            <a:ext cx="2525050" cy="400110"/>
          </a:xfrm>
          <a:prstGeom prst="rect">
            <a:avLst/>
          </a:prstGeom>
        </p:spPr>
        <p:txBody>
          <a:bodyPr wrap="none">
            <a:spAutoFit/>
          </a:bodyPr>
          <a:lstStyle/>
          <a:p>
            <a:r>
              <a:rPr lang="en-US" altLang="zh-CN" sz="2000" b="1" i="1" dirty="0" smtClean="0">
                <a:latin typeface="Times New Roman" panose="02020603050405020304" pitchFamily="18" charset="0"/>
                <a:cs typeface="Times New Roman" panose="02020603050405020304" pitchFamily="18" charset="0"/>
              </a:rPr>
              <a:t>Graph Spectral Filter </a:t>
            </a:r>
            <a:endParaRPr lang="zh-CN" altLang="en-US"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90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P spid="10"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3264840" y="721448"/>
                <a:ext cx="4307974" cy="369332"/>
              </a:xfrm>
              <a:prstGeom prst="rect">
                <a:avLst/>
              </a:prstGeom>
            </p:spPr>
            <p:txBody>
              <a:bodyPr wrap="none">
                <a:spAutoFit/>
              </a:bodyPr>
              <a:lstStyle/>
              <a:p>
                <a14:m>
                  <m:oMath xmlns:m="http://schemas.openxmlformats.org/officeDocument/2006/math">
                    <m:r>
                      <a:rPr lang="en-US" altLang="zh-CN" i="1">
                        <a:latin typeface="Cambria Math" panose="02040503050406030204" pitchFamily="18" charset="0"/>
                        <a:cs typeface="Times New Roman" panose="02020603050405020304" pitchFamily="18" charset="0"/>
                      </a:rPr>
                      <m:t>𝑦</m:t>
                    </m:r>
                    <m:r>
                      <a:rPr lang="en-US" altLang="zh-CN" i="1">
                        <a:latin typeface="Cambria Math" panose="02040503050406030204" pitchFamily="18" charset="0"/>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𝑔</m:t>
                        </m:r>
                      </m:e>
                      <m:sub>
                        <m:r>
                          <a:rPr lang="en-US" altLang="zh-CN" i="1">
                            <a:latin typeface="Cambria Math" panose="02040503050406030204" pitchFamily="18" charset="0"/>
                            <a:cs typeface="Times New Roman" panose="02020603050405020304" pitchFamily="18" charset="0"/>
                          </a:rPr>
                          <m:t>𝜃</m:t>
                        </m:r>
                      </m:sub>
                    </m:sSub>
                    <m:d>
                      <m:dPr>
                        <m:ctrlPr>
                          <a:rPr lang="zh-CN" altLang="zh-CN" i="1">
                            <a:effectLst/>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cs typeface="Times New Roman" panose="02020603050405020304" pitchFamily="18" charset="0"/>
                          </a:rPr>
                          <m:t>𝐿</m:t>
                        </m:r>
                      </m:e>
                    </m:d>
                    <m:r>
                      <a:rPr lang="en-US" altLang="zh-CN" i="1">
                        <a:latin typeface="Cambria Math" panose="02040503050406030204" pitchFamily="18" charset="0"/>
                        <a:cs typeface="Times New Roman" panose="02020603050405020304" pitchFamily="18" charset="0"/>
                      </a:rPr>
                      <m:t>𝑥</m:t>
                    </m:r>
                    <m:r>
                      <a:rPr lang="en-US" altLang="zh-CN">
                        <a:latin typeface="Cambria Math" panose="02040503050406030204" pitchFamily="18" charset="0"/>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𝑔</m:t>
                        </m:r>
                      </m:e>
                      <m:sub>
                        <m:r>
                          <a:rPr lang="en-US" altLang="zh-CN" i="1">
                            <a:latin typeface="Cambria Math" panose="02040503050406030204" pitchFamily="18" charset="0"/>
                            <a:cs typeface="Times New Roman" panose="02020603050405020304" pitchFamily="18" charset="0"/>
                          </a:rPr>
                          <m:t>𝜃</m:t>
                        </m:r>
                      </m:sub>
                    </m:sSub>
                    <m:d>
                      <m:dPr>
                        <m:ctrlPr>
                          <a:rPr lang="zh-CN" altLang="zh-CN" i="1">
                            <a:effectLst/>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cs typeface="Times New Roman" panose="02020603050405020304" pitchFamily="18" charset="0"/>
                          </a:rPr>
                          <m:t>𝑈</m:t>
                        </m:r>
                        <m:r>
                          <m:rPr>
                            <m:sty m:val="p"/>
                          </m:rPr>
                          <a:rPr lang="en-US" altLang="zh-CN">
                            <a:latin typeface="Cambria Math" panose="02040503050406030204" pitchFamily="18" charset="0"/>
                            <a:cs typeface="Times New Roman" panose="02020603050405020304" pitchFamily="18" charset="0"/>
                          </a:rPr>
                          <m:t>Λ</m:t>
                        </m:r>
                        <m:sSup>
                          <m:sSupPr>
                            <m:ctrlPr>
                              <a:rPr lang="zh-CN" altLang="zh-CN" i="1">
                                <a:effectLst/>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cs typeface="Times New Roman" panose="02020603050405020304" pitchFamily="18" charset="0"/>
                              </a:rPr>
                              <m:t>𝑈</m:t>
                            </m:r>
                          </m:e>
                          <m:sup>
                            <m:r>
                              <a:rPr lang="en-US" altLang="zh-CN" i="1">
                                <a:latin typeface="Cambria Math" panose="02040503050406030204" pitchFamily="18" charset="0"/>
                                <a:cs typeface="Times New Roman" panose="02020603050405020304" pitchFamily="18" charset="0"/>
                              </a:rPr>
                              <m:t>𝑇</m:t>
                            </m:r>
                          </m:sup>
                        </m:sSup>
                      </m:e>
                    </m:d>
                    <m:r>
                      <a:rPr lang="en-US" altLang="zh-CN" i="1">
                        <a:latin typeface="Cambria Math" panose="02040503050406030204" pitchFamily="18" charset="0"/>
                        <a:cs typeface="Times New Roman" panose="02020603050405020304" pitchFamily="18" charset="0"/>
                      </a:rPr>
                      <m:t>𝑥</m:t>
                    </m:r>
                    <m:r>
                      <a:rPr lang="en-US" altLang="zh-CN">
                        <a:latin typeface="Cambria Math" panose="02040503050406030204" pitchFamily="18" charset="0"/>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𝑈𝑔</m:t>
                        </m:r>
                      </m:e>
                      <m:sub>
                        <m:r>
                          <a:rPr lang="en-US" altLang="zh-CN" i="1">
                            <a:latin typeface="Cambria Math" panose="02040503050406030204" pitchFamily="18" charset="0"/>
                            <a:cs typeface="Times New Roman" panose="02020603050405020304" pitchFamily="18" charset="0"/>
                          </a:rPr>
                          <m:t>𝜃</m:t>
                        </m:r>
                      </m:sub>
                    </m:sSub>
                    <m:d>
                      <m:dPr>
                        <m:ctrlPr>
                          <a:rPr lang="zh-CN" altLang="zh-CN" i="1">
                            <a:effectLst/>
                            <a:latin typeface="Cambria Math" panose="02040503050406030204" pitchFamily="18" charset="0"/>
                            <a:ea typeface="Cambria Math" panose="02040503050406030204" pitchFamily="18" charset="0"/>
                          </a:rPr>
                        </m:ctrlPr>
                      </m:dPr>
                      <m:e>
                        <m:r>
                          <m:rPr>
                            <m:sty m:val="p"/>
                          </m:rPr>
                          <a:rPr lang="en-US" altLang="zh-CN">
                            <a:latin typeface="Cambria Math" panose="02040503050406030204" pitchFamily="18" charset="0"/>
                            <a:cs typeface="Times New Roman" panose="02020603050405020304" pitchFamily="18" charset="0"/>
                          </a:rPr>
                          <m:t>Λ</m:t>
                        </m:r>
                      </m:e>
                    </m:d>
                    <m:sSup>
                      <m:sSupPr>
                        <m:ctrlPr>
                          <a:rPr lang="zh-CN" altLang="zh-CN" i="1">
                            <a:effectLst/>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cs typeface="Times New Roman" panose="02020603050405020304" pitchFamily="18" charset="0"/>
                          </a:rPr>
                          <m:t>𝑈</m:t>
                        </m:r>
                      </m:e>
                      <m:sup>
                        <m:r>
                          <a:rPr lang="en-US" altLang="zh-CN" i="1">
                            <a:latin typeface="Cambria Math" panose="02040503050406030204" pitchFamily="18" charset="0"/>
                            <a:cs typeface="Times New Roman" panose="02020603050405020304" pitchFamily="18" charset="0"/>
                          </a:rPr>
                          <m:t>𝑇</m:t>
                        </m:r>
                      </m:sup>
                    </m:sSup>
                    <m:r>
                      <a:rPr lang="en-US" altLang="zh-CN" i="1">
                        <a:latin typeface="Cambria Math" panose="02040503050406030204" pitchFamily="18" charset="0"/>
                        <a:cs typeface="Times New Roman" panose="02020603050405020304" pitchFamily="18" charset="0"/>
                      </a:rPr>
                      <m:t>𝑥</m:t>
                    </m:r>
                  </m:oMath>
                </a14:m>
                <a:r>
                  <a:rPr lang="en-US" altLang="zh-CN" dirty="0">
                    <a:latin typeface="Times New Roman" panose="02020603050405020304" pitchFamily="18" charset="0"/>
                    <a:ea typeface="宋体" panose="02010600030101010101" pitchFamily="2" charset="-122"/>
                  </a:rPr>
                  <a:t> </a:t>
                </a:r>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3264840" y="721448"/>
                <a:ext cx="4307974" cy="369332"/>
              </a:xfrm>
              <a:prstGeom prst="rect">
                <a:avLst/>
              </a:prstGeom>
              <a:blipFill>
                <a:blip r:embed="rId3"/>
                <a:stretch>
                  <a:fillRect b="-11475"/>
                </a:stretch>
              </a:blipFill>
            </p:spPr>
            <p:txBody>
              <a:bodyPr/>
              <a:lstStyle/>
              <a:p>
                <a:r>
                  <a:rPr lang="zh-CN" altLang="en-US">
                    <a:noFill/>
                  </a:rPr>
                  <a:t> </a:t>
                </a:r>
              </a:p>
            </p:txBody>
          </p:sp>
        </mc:Fallback>
      </mc:AlternateContent>
      <p:sp>
        <p:nvSpPr>
          <p:cNvPr id="3" name="矩形 2"/>
          <p:cNvSpPr/>
          <p:nvPr/>
        </p:nvSpPr>
        <p:spPr>
          <a:xfrm>
            <a:off x="2674208" y="1179764"/>
            <a:ext cx="6652054" cy="369332"/>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This filter is a </a:t>
            </a:r>
            <a:r>
              <a:rPr lang="zh-CN" altLang="en-US" dirty="0">
                <a:solidFill>
                  <a:srgbClr val="FF0000"/>
                </a:solidFill>
                <a:latin typeface="Times New Roman" panose="02020603050405020304" pitchFamily="18" charset="0"/>
                <a:cs typeface="Times New Roman" panose="02020603050405020304" pitchFamily="18" charset="0"/>
              </a:rPr>
              <a:t>non-parametric filter</a:t>
            </a:r>
            <a:r>
              <a:rPr lang="zh-CN" altLang="en-US"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the </a:t>
            </a:r>
            <a:r>
              <a:rPr lang="zh-CN" altLang="en-US" dirty="0">
                <a:latin typeface="Times New Roman" panose="02020603050405020304" pitchFamily="18" charset="0"/>
                <a:cs typeface="Times New Roman" panose="02020603050405020304" pitchFamily="18" charset="0"/>
              </a:rPr>
              <a:t>parameters are </a:t>
            </a:r>
            <a:r>
              <a:rPr lang="zh-CN" altLang="en-US" dirty="0" smtClean="0">
                <a:latin typeface="Times New Roman" panose="02020603050405020304" pitchFamily="18" charset="0"/>
                <a:cs typeface="Times New Roman" panose="02020603050405020304" pitchFamily="18" charset="0"/>
              </a:rPr>
              <a:t>free</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4" name="矩形 3"/>
          <p:cNvSpPr/>
          <p:nvPr/>
        </p:nvSpPr>
        <p:spPr>
          <a:xfrm>
            <a:off x="1634494" y="1607088"/>
            <a:ext cx="8731481" cy="1754326"/>
          </a:xfrm>
          <a:prstGeom prst="rect">
            <a:avLst/>
          </a:prstGeom>
        </p:spPr>
        <p:txBody>
          <a:bodyPr wrap="square">
            <a:spAutoFit/>
          </a:bodyPr>
          <a:lstStyle/>
          <a:p>
            <a:pPr indent="457200">
              <a:lnSpc>
                <a:spcPct val="150000"/>
              </a:lnSpc>
            </a:pPr>
            <a:r>
              <a:rPr lang="en-US" altLang="zh-CN" dirty="0" smtClean="0">
                <a:latin typeface="Times New Roman" panose="02020603050405020304" pitchFamily="18" charset="0"/>
                <a:cs typeface="Times New Roman" panose="02020603050405020304" pitchFamily="18" charset="0"/>
              </a:rPr>
              <a:t>Shortcoming: </a:t>
            </a:r>
            <a:r>
              <a:rPr lang="zh-CN" altLang="en-US" dirty="0" smtClean="0">
                <a:latin typeface="Times New Roman" panose="02020603050405020304" pitchFamily="18" charset="0"/>
                <a:cs typeface="Times New Roman" panose="02020603050405020304" pitchFamily="18" charset="0"/>
              </a:rPr>
              <a:t>The </a:t>
            </a:r>
            <a:r>
              <a:rPr lang="zh-CN" altLang="en-US" dirty="0">
                <a:latin typeface="Times New Roman" panose="02020603050405020304" pitchFamily="18" charset="0"/>
                <a:cs typeface="Times New Roman" panose="02020603050405020304" pitchFamily="18" charset="0"/>
              </a:rPr>
              <a:t>computational complexity is high. </a:t>
            </a:r>
            <a:endParaRPr lang="en-US" altLang="zh-CN" dirty="0" smtClean="0">
              <a:latin typeface="Times New Roman" panose="02020603050405020304" pitchFamily="18" charset="0"/>
              <a:cs typeface="Times New Roman" panose="02020603050405020304" pitchFamily="18" charset="0"/>
            </a:endParaRPr>
          </a:p>
          <a:p>
            <a:pPr indent="457200">
              <a:lnSpc>
                <a:spcPct val="150000"/>
              </a:lnSpc>
            </a:pPr>
            <a:r>
              <a:rPr lang="zh-CN" altLang="en-US" dirty="0" smtClean="0">
                <a:latin typeface="Times New Roman" panose="02020603050405020304" pitchFamily="18" charset="0"/>
                <a:cs typeface="Times New Roman" panose="02020603050405020304" pitchFamily="18" charset="0"/>
              </a:rPr>
              <a:t>                       It </a:t>
            </a:r>
            <a:r>
              <a:rPr lang="zh-CN" altLang="en-US" dirty="0">
                <a:latin typeface="Times New Roman" panose="02020603050405020304" pitchFamily="18" charset="0"/>
                <a:cs typeface="Times New Roman" panose="02020603050405020304" pitchFamily="18" charset="0"/>
              </a:rPr>
              <a:t>is necessary to calculate all the eigenvectors and eigenvalues of </a:t>
            </a:r>
            <a:r>
              <a:rPr lang="zh-CN" altLang="en-US" dirty="0" smtClean="0">
                <a:latin typeface="Times New Roman" panose="02020603050405020304" pitchFamily="18" charset="0"/>
                <a:cs typeface="Times New Roman" panose="02020603050405020304" pitchFamily="18" charset="0"/>
              </a:rPr>
              <a:t>L. </a:t>
            </a:r>
            <a:endParaRPr lang="en-US" altLang="zh-CN" dirty="0" smtClean="0">
              <a:latin typeface="Times New Roman" panose="02020603050405020304" pitchFamily="18" charset="0"/>
              <a:cs typeface="Times New Roman" panose="02020603050405020304" pitchFamily="18" charset="0"/>
            </a:endParaRPr>
          </a:p>
          <a:p>
            <a:pPr indent="457200">
              <a:lnSpc>
                <a:spcPct val="150000"/>
              </a:lnSpc>
            </a:pPr>
            <a:r>
              <a:rPr lang="zh-CN" altLang="en-US" dirty="0" smtClean="0">
                <a:latin typeface="Times New Roman" panose="02020603050405020304" pitchFamily="18" charset="0"/>
                <a:cs typeface="Times New Roman" panose="02020603050405020304" pitchFamily="18" charset="0"/>
              </a:rPr>
              <a:t>                       It </a:t>
            </a:r>
            <a:r>
              <a:rPr lang="zh-CN" altLang="en-US" dirty="0">
                <a:latin typeface="Times New Roman" panose="02020603050405020304" pitchFamily="18" charset="0"/>
                <a:cs typeface="Times New Roman" panose="02020603050405020304" pitchFamily="18" charset="0"/>
              </a:rPr>
              <a:t>is more difficult for large </a:t>
            </a:r>
            <a:r>
              <a:rPr lang="zh-CN" altLang="en-US" dirty="0" smtClean="0">
                <a:latin typeface="Times New Roman" panose="02020603050405020304" pitchFamily="18" charset="0"/>
                <a:cs typeface="Times New Roman" panose="02020603050405020304" pitchFamily="18" charset="0"/>
              </a:rPr>
              <a:t>graphs</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indent="457200">
              <a:lnSpc>
                <a:spcPct val="150000"/>
              </a:lnSpc>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T</a:t>
            </a:r>
            <a:r>
              <a:rPr lang="zh-CN" altLang="en-US" dirty="0" smtClean="0">
                <a:latin typeface="Times New Roman" panose="02020603050405020304" pitchFamily="18" charset="0"/>
                <a:cs typeface="Times New Roman" panose="02020603050405020304" pitchFamily="18" charset="0"/>
              </a:rPr>
              <a:t>here </a:t>
            </a:r>
            <a:r>
              <a:rPr lang="zh-CN" altLang="en-US" dirty="0">
                <a:latin typeface="Times New Roman" panose="02020603050405020304" pitchFamily="18" charset="0"/>
                <a:cs typeface="Times New Roman" panose="02020603050405020304" pitchFamily="18" charset="0"/>
              </a:rPr>
              <a:t>is multiplication with eigenvector U.</a:t>
            </a:r>
          </a:p>
        </p:txBody>
      </p:sp>
      <mc:AlternateContent xmlns:mc="http://schemas.openxmlformats.org/markup-compatibility/2006">
        <mc:Choice xmlns:a14="http://schemas.microsoft.com/office/drawing/2010/main" Requires="a14">
          <p:sp>
            <p:nvSpPr>
              <p:cNvPr id="5" name="矩形 4"/>
              <p:cNvSpPr/>
              <p:nvPr/>
            </p:nvSpPr>
            <p:spPr>
              <a:xfrm>
                <a:off x="2105797" y="3513608"/>
                <a:ext cx="7788876" cy="923330"/>
              </a:xfrm>
              <a:prstGeom prst="rect">
                <a:avLst/>
              </a:prstGeom>
            </p:spPr>
            <p:txBody>
              <a:bodyPr wrap="square">
                <a:spAutoFit/>
              </a:bodyPr>
              <a:lstStyle/>
              <a:p>
                <a:pPr indent="457200">
                  <a:lnSpc>
                    <a:spcPct val="150000"/>
                  </a:lnSpc>
                </a:pP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𝑔</m:t>
                        </m:r>
                      </m:e>
                      <m:sub>
                        <m:r>
                          <a:rPr lang="en-US" altLang="zh-CN" i="1">
                            <a:latin typeface="Cambria Math" panose="02040503050406030204" pitchFamily="18" charset="0"/>
                            <a:cs typeface="Times New Roman" panose="02020603050405020304" pitchFamily="18" charset="0"/>
                          </a:rPr>
                          <m:t>𝜃</m:t>
                        </m:r>
                      </m:sub>
                    </m:sSub>
                    <m:d>
                      <m:dPr>
                        <m:ctrlPr>
                          <a:rPr lang="zh-CN" altLang="zh-CN" i="1">
                            <a:latin typeface="Cambria Math" panose="02040503050406030204" pitchFamily="18" charset="0"/>
                            <a:ea typeface="Cambria Math" panose="02040503050406030204" pitchFamily="18" charset="0"/>
                          </a:rPr>
                        </m:ctrlPr>
                      </m:dPr>
                      <m:e>
                        <m:r>
                          <m:rPr>
                            <m:sty m:val="p"/>
                          </m:rPr>
                          <a:rPr lang="el-GR" altLang="zh-CN" i="1" smtClean="0">
                            <a:latin typeface="Cambria Math" panose="02040503050406030204" pitchFamily="18" charset="0"/>
                            <a:ea typeface="Cambria Math" panose="02040503050406030204" pitchFamily="18" charset="0"/>
                            <a:cs typeface="Times New Roman" panose="02020603050405020304" pitchFamily="18" charset="0"/>
                          </a:rPr>
                          <m:t>Λ</m:t>
                        </m:r>
                      </m:e>
                    </m:d>
                  </m:oMath>
                </a14:m>
                <a:r>
                  <a:rPr lang="zh-CN" altLang="en-US" dirty="0" smtClean="0">
                    <a:latin typeface="Times New Roman" panose="02020603050405020304" pitchFamily="18" charset="0"/>
                    <a:cs typeface="Times New Roman" panose="02020603050405020304" pitchFamily="18" charset="0"/>
                  </a:rPr>
                  <a:t> can </a:t>
                </a:r>
                <a:r>
                  <a:rPr lang="zh-CN" altLang="en-US" dirty="0">
                    <a:latin typeface="Times New Roman" panose="02020603050405020304" pitchFamily="18" charset="0"/>
                    <a:cs typeface="Times New Roman" panose="02020603050405020304" pitchFamily="18" charset="0"/>
                  </a:rPr>
                  <a:t>be well-approximated by a truncated expansion in terms of Chebyshev </a:t>
                </a:r>
                <a:r>
                  <a:rPr lang="zh-CN" altLang="en-US" dirty="0" smtClean="0">
                    <a:latin typeface="Times New Roman" panose="02020603050405020304" pitchFamily="18" charset="0"/>
                    <a:cs typeface="Times New Roman" panose="02020603050405020304" pitchFamily="18" charset="0"/>
                  </a:rPr>
                  <a:t>polynomials</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p:sp>
            <p:nvSpPr>
              <p:cNvPr id="5" name="矩形 4"/>
              <p:cNvSpPr>
                <a:spLocks noRot="1" noChangeAspect="1" noMove="1" noResize="1" noEditPoints="1" noAdjustHandles="1" noChangeArrowheads="1" noChangeShapeType="1" noTextEdit="1"/>
              </p:cNvSpPr>
              <p:nvPr/>
            </p:nvSpPr>
            <p:spPr>
              <a:xfrm>
                <a:off x="2105797" y="3513608"/>
                <a:ext cx="7788876" cy="923330"/>
              </a:xfrm>
              <a:prstGeom prst="rect">
                <a:avLst/>
              </a:prstGeom>
              <a:blipFill>
                <a:blip r:embed="rId4"/>
                <a:stretch>
                  <a:fillRect l="-626" b="-3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4558381" y="4223675"/>
                <a:ext cx="2580322" cy="65947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𝑔</m:t>
                          </m:r>
                        </m:e>
                        <m:sub>
                          <m:r>
                            <a:rPr lang="en-US" altLang="zh-CN" i="1">
                              <a:latin typeface="Cambria Math" panose="02040503050406030204" pitchFamily="18" charset="0"/>
                              <a:cs typeface="Times New Roman" panose="02020603050405020304" pitchFamily="18" charset="0"/>
                            </a:rPr>
                            <m:t>𝜃</m:t>
                          </m:r>
                        </m:sub>
                      </m:sSub>
                      <m:d>
                        <m:dPr>
                          <m:ctrlPr>
                            <a:rPr lang="zh-CN" altLang="zh-CN" i="1">
                              <a:latin typeface="Cambria Math" panose="02040503050406030204" pitchFamily="18" charset="0"/>
                              <a:ea typeface="Cambria Math" panose="02040503050406030204" pitchFamily="18" charset="0"/>
                            </a:rPr>
                          </m:ctrlPr>
                        </m:dPr>
                        <m:e>
                          <m:r>
                            <m:rPr>
                              <m:sty m:val="p"/>
                            </m:rPr>
                            <a:rPr lang="el-GR" altLang="zh-CN" i="1">
                              <a:latin typeface="Cambria Math" panose="02040503050406030204" pitchFamily="18" charset="0"/>
                              <a:ea typeface="Cambria Math" panose="02040503050406030204" pitchFamily="18" charset="0"/>
                              <a:cs typeface="Times New Roman" panose="02020603050405020304" pitchFamily="18" charset="0"/>
                            </a:rPr>
                            <m:t>Λ</m:t>
                          </m:r>
                        </m:e>
                      </m:d>
                      <m:r>
                        <a:rPr lang="el-GR" altLang="zh-CN"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limLoc m:val="subSup"/>
                          <m:ctrlPr>
                            <a:rPr lang="el-GR" altLang="zh-CN"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5"/>
                            </m:r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=0</m:t>
                          </m:r>
                        </m:sub>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𝐾</m:t>
                          </m:r>
                        </m:sup>
                        <m:e>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l-GR" i="1">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𝑘</m:t>
                              </m:r>
                            </m:sub>
                          </m:sSub>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𝑇</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𝑘</m:t>
                              </m:r>
                            </m:sub>
                          </m:sSub>
                          <m:d>
                            <m:d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l-GR" altLang="zh-CN" i="1">
                                      <a:latin typeface="Cambria Math" panose="02040503050406030204" pitchFamily="18" charset="0"/>
                                      <a:ea typeface="Cambria Math" panose="02040503050406030204" pitchFamily="18" charset="0"/>
                                      <a:cs typeface="Times New Roman" panose="02020603050405020304" pitchFamily="18" charset="0"/>
                                    </a:rPr>
                                    <m:t>Λ</m:t>
                                  </m:r>
                                </m:e>
                              </m:acc>
                            </m:e>
                          </m:d>
                        </m:e>
                      </m:nary>
                    </m:oMath>
                  </m:oMathPara>
                </a14:m>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4558381" y="4223675"/>
                <a:ext cx="2580322" cy="65947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2674208" y="4860411"/>
                <a:ext cx="1471685" cy="56720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m:rPr>
                              <m:sty m:val="p"/>
                            </m:rPr>
                            <a:rPr lang="el-GR" altLang="zh-CN" i="1" smtClean="0">
                              <a:latin typeface="Cambria Math" panose="02040503050406030204" pitchFamily="18" charset="0"/>
                              <a:ea typeface="Cambria Math" panose="02040503050406030204" pitchFamily="18" charset="0"/>
                            </a:rPr>
                            <m:t>Λ</m:t>
                          </m:r>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m:rPr>
                              <m:sty m:val="p"/>
                            </m:rPr>
                            <a:rPr lang="el-GR" altLang="zh-CN" b="0" i="1" smtClean="0">
                              <a:latin typeface="Cambria Math" panose="02040503050406030204" pitchFamily="18" charset="0"/>
                              <a:ea typeface="Cambria Math" panose="02040503050406030204" pitchFamily="18" charset="0"/>
                            </a:rPr>
                            <m:t>Λ</m:t>
                          </m:r>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𝜆</m:t>
                              </m:r>
                            </m:e>
                            <m:sub>
                              <m:r>
                                <a:rPr lang="en-US" altLang="zh-CN" b="0" i="1" smtClean="0">
                                  <a:latin typeface="Cambria Math" panose="02040503050406030204" pitchFamily="18" charset="0"/>
                                </a:rPr>
                                <m:t>𝑚𝑎𝑥</m:t>
                              </m:r>
                            </m:sub>
                          </m:sSub>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𝑛</m:t>
                          </m:r>
                        </m:sub>
                      </m:sSub>
                    </m:oMath>
                  </m:oMathPara>
                </a14:m>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2674208" y="4860411"/>
                <a:ext cx="1471685" cy="567207"/>
              </a:xfrm>
              <a:prstGeom prst="rect">
                <a:avLst/>
              </a:prstGeom>
              <a:blipFill>
                <a:blip r:embed="rId6"/>
                <a:stretch>
                  <a:fillRect/>
                </a:stretch>
              </a:blipFill>
            </p:spPr>
            <p:txBody>
              <a:bodyPr/>
              <a:lstStyle/>
              <a:p>
                <a:r>
                  <a:rPr lang="zh-CN" altLang="en-US">
                    <a:noFill/>
                  </a:rPr>
                  <a:t> </a:t>
                </a:r>
              </a:p>
            </p:txBody>
          </p:sp>
        </mc:Fallback>
      </mc:AlternateContent>
      <p:sp>
        <p:nvSpPr>
          <p:cNvPr id="9" name="矩形 8"/>
          <p:cNvSpPr/>
          <p:nvPr/>
        </p:nvSpPr>
        <p:spPr>
          <a:xfrm>
            <a:off x="2213046" y="5836954"/>
            <a:ext cx="4591321" cy="400110"/>
          </a:xfrm>
          <a:prstGeom prst="rect">
            <a:avLst/>
          </a:prstGeom>
        </p:spPr>
        <p:txBody>
          <a:bodyPr wrap="none">
            <a:spAutoFit/>
          </a:bodyPr>
          <a:lstStyle/>
          <a:p>
            <a:r>
              <a:rPr lang="en-US" altLang="zh-CN" sz="2000" dirty="0">
                <a:solidFill>
                  <a:srgbClr val="FF0000"/>
                </a:solidFill>
                <a:latin typeface="Times New Roman" panose="02020603050405020304" pitchFamily="18" charset="0"/>
                <a:cs typeface="Times New Roman" panose="02020603050405020304" pitchFamily="18" charset="0"/>
              </a:rPr>
              <a:t>The filtering operation can then be </a:t>
            </a:r>
            <a:r>
              <a:rPr lang="en-US" altLang="zh-CN" sz="2000" dirty="0" smtClean="0">
                <a:solidFill>
                  <a:srgbClr val="FF0000"/>
                </a:solidFill>
                <a:latin typeface="Times New Roman" panose="02020603050405020304" pitchFamily="18" charset="0"/>
                <a:cs typeface="Times New Roman" panose="02020603050405020304" pitchFamily="18" charset="0"/>
              </a:rPr>
              <a:t>written:</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矩形 9"/>
              <p:cNvSpPr/>
              <p:nvPr/>
            </p:nvSpPr>
            <p:spPr>
              <a:xfrm>
                <a:off x="6649258" y="5531168"/>
                <a:ext cx="3295005" cy="9580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2000" i="1" smtClean="0">
                          <a:solidFill>
                            <a:srgbClr val="FF0000"/>
                          </a:solidFill>
                          <a:latin typeface="Cambria Math" panose="02040503050406030204" pitchFamily="18" charset="0"/>
                          <a:cs typeface="Times New Roman" panose="02020603050405020304" pitchFamily="18" charset="0"/>
                        </a:rPr>
                        <m:t>𝑦</m:t>
                      </m:r>
                      <m:r>
                        <a:rPr lang="en-US" altLang="zh-CN" sz="2000" i="1" smtClean="0">
                          <a:solidFill>
                            <a:srgbClr val="FF0000"/>
                          </a:solidFill>
                          <a:latin typeface="Cambria Math" panose="02040503050406030204" pitchFamily="18" charset="0"/>
                          <a:cs typeface="Times New Roman" panose="02020603050405020304" pitchFamily="18" charset="0"/>
                        </a:rPr>
                        <m:t>=</m:t>
                      </m:r>
                      <m:sSub>
                        <m:sSubPr>
                          <m:ctrlPr>
                            <a:rPr lang="zh-CN" altLang="zh-CN" sz="2000" i="1">
                              <a:solidFill>
                                <a:srgbClr val="FF0000"/>
                              </a:solidFill>
                              <a:latin typeface="Cambria Math" panose="02040503050406030204" pitchFamily="18" charset="0"/>
                              <a:ea typeface="Cambria Math" panose="02040503050406030204" pitchFamily="18" charset="0"/>
                            </a:rPr>
                          </m:ctrlPr>
                        </m:sSubPr>
                        <m:e>
                          <m:r>
                            <a:rPr lang="en-US" altLang="zh-CN" sz="2000" i="1">
                              <a:solidFill>
                                <a:srgbClr val="FF0000"/>
                              </a:solidFill>
                              <a:latin typeface="Cambria Math" panose="02040503050406030204" pitchFamily="18" charset="0"/>
                              <a:cs typeface="Times New Roman" panose="02020603050405020304" pitchFamily="18" charset="0"/>
                            </a:rPr>
                            <m:t>𝑔</m:t>
                          </m:r>
                        </m:e>
                        <m:sub>
                          <m:r>
                            <a:rPr lang="en-US" altLang="zh-CN" sz="2000" i="1">
                              <a:solidFill>
                                <a:srgbClr val="FF0000"/>
                              </a:solidFill>
                              <a:latin typeface="Cambria Math" panose="02040503050406030204" pitchFamily="18" charset="0"/>
                              <a:cs typeface="Times New Roman" panose="02020603050405020304" pitchFamily="18" charset="0"/>
                            </a:rPr>
                            <m:t>𝜃</m:t>
                          </m:r>
                        </m:sub>
                      </m:sSub>
                      <m:d>
                        <m:dPr>
                          <m:ctrlPr>
                            <a:rPr lang="zh-CN" altLang="zh-CN" sz="2000" i="1">
                              <a:solidFill>
                                <a:srgbClr val="FF0000"/>
                              </a:solidFill>
                              <a:latin typeface="Cambria Math" panose="02040503050406030204" pitchFamily="18" charset="0"/>
                              <a:ea typeface="Cambria Math" panose="02040503050406030204" pitchFamily="18" charset="0"/>
                            </a:rPr>
                          </m:ctrlPr>
                        </m:dPr>
                        <m:e>
                          <m:r>
                            <a:rPr lang="en-US" altLang="zh-CN" sz="2000" i="1">
                              <a:solidFill>
                                <a:srgbClr val="FF0000"/>
                              </a:solidFill>
                              <a:latin typeface="Cambria Math" panose="02040503050406030204" pitchFamily="18" charset="0"/>
                              <a:cs typeface="Times New Roman" panose="02020603050405020304" pitchFamily="18" charset="0"/>
                            </a:rPr>
                            <m:t>𝐿</m:t>
                          </m:r>
                        </m:e>
                      </m:d>
                      <m:r>
                        <a:rPr lang="en-US" altLang="zh-CN" sz="2000" i="1">
                          <a:solidFill>
                            <a:srgbClr val="FF0000"/>
                          </a:solidFill>
                          <a:latin typeface="Cambria Math" panose="02040503050406030204" pitchFamily="18" charset="0"/>
                          <a:cs typeface="Times New Roman" panose="02020603050405020304" pitchFamily="18" charset="0"/>
                        </a:rPr>
                        <m:t>𝑥</m:t>
                      </m:r>
                      <m:r>
                        <a:rPr lang="el-GR"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nary>
                        <m:naryPr>
                          <m:chr m:val="∑"/>
                          <m:ctrlPr>
                            <a:rPr lang="el-GR"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r>
                            <a:rPr lang="en-US"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m:t>
                          </m:r>
                        </m:sub>
                        <m:sup>
                          <m:r>
                            <a:rPr lang="en-US"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𝐾</m:t>
                          </m:r>
                        </m:sup>
                        <m:e>
                          <m:sSub>
                            <m:sSubPr>
                              <m:ctrlPr>
                                <a:rPr lang="el-GR"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l-GR"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sub>
                          </m:sSub>
                          <m:sSub>
                            <m:sSubPr>
                              <m:ctrlPr>
                                <a:rPr lang="el-GR"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𝑇</m:t>
                              </m:r>
                            </m:e>
                            <m:sub>
                              <m:r>
                                <a:rPr lang="en-US"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sub>
                          </m:sSub>
                          <m:d>
                            <m:dPr>
                              <m:ctrlPr>
                                <a:rPr lang="el-GR"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l-GR"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𝐿</m:t>
                                  </m:r>
                                </m:e>
                              </m:acc>
                            </m:e>
                          </m:d>
                          <m:r>
                            <a:rPr lang="en-US" altLang="zh-CN"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𝑥</m:t>
                          </m:r>
                        </m:e>
                      </m:nary>
                    </m:oMath>
                  </m:oMathPara>
                </a14:m>
                <a:endParaRPr lang="zh-CN" altLang="en-US" sz="2000" i="1" dirty="0">
                  <a:solidFill>
                    <a:srgbClr val="FF0000"/>
                  </a:solidFill>
                </a:endParaRPr>
              </a:p>
            </p:txBody>
          </p:sp>
        </mc:Choice>
        <mc:Fallback>
          <p:sp>
            <p:nvSpPr>
              <p:cNvPr id="10" name="矩形 9"/>
              <p:cNvSpPr>
                <a:spLocks noRot="1" noChangeAspect="1" noMove="1" noResize="1" noEditPoints="1" noAdjustHandles="1" noChangeArrowheads="1" noChangeShapeType="1" noTextEdit="1"/>
              </p:cNvSpPr>
              <p:nvPr/>
            </p:nvSpPr>
            <p:spPr>
              <a:xfrm>
                <a:off x="6649258" y="5531168"/>
                <a:ext cx="3295005" cy="95808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4352658" y="5001982"/>
                <a:ext cx="2771080" cy="276999"/>
              </a:xfrm>
              <a:prstGeom prst="rect">
                <a:avLst/>
              </a:prstGeom>
              <a:noFill/>
            </p:spPr>
            <p:txBody>
              <a:bodyPr wrap="none" lIns="0" tIns="0" rIns="0" bIns="0" rtlCol="0">
                <a:spAutoFit/>
              </a:bodyPr>
              <a:lstStyle/>
              <a:p>
                <a14:m>
                  <m:oMath xmlns:m="http://schemas.openxmlformats.org/officeDocument/2006/math">
                    <m:sSub>
                      <m:sSubPr>
                        <m:ctrlPr>
                          <a:rPr lang="el-GR"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𝑇</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𝑘</m:t>
                        </m:r>
                      </m:sub>
                    </m:sSub>
                    <m:d>
                      <m:d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e>
                    </m:d>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𝑇</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sub>
                    </m:sSub>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𝑥</m:t>
                        </m:r>
                      </m:e>
                    </m:d>
                  </m:oMath>
                </a14:m>
                <a:r>
                  <a:rPr lang="en-US" altLang="zh-CN" dirty="0" smtClean="0"/>
                  <a:t>-</a:t>
                </a:r>
                <a14:m>
                  <m:oMath xmlns:m="http://schemas.openxmlformats.org/officeDocument/2006/math">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𝑇</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ub>
                    </m:sSub>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𝑥</m:t>
                        </m:r>
                      </m:e>
                    </m:d>
                  </m:oMath>
                </a14:m>
                <a:endParaRPr lang="zh-CN" altLang="en-US" dirty="0"/>
              </a:p>
            </p:txBody>
          </p:sp>
        </mc:Choice>
        <mc:Fallback>
          <p:sp>
            <p:nvSpPr>
              <p:cNvPr id="11" name="文本框 10"/>
              <p:cNvSpPr txBox="1">
                <a:spLocks noRot="1" noChangeAspect="1" noMove="1" noResize="1" noEditPoints="1" noAdjustHandles="1" noChangeArrowheads="1" noChangeShapeType="1" noTextEdit="1"/>
              </p:cNvSpPr>
              <p:nvPr/>
            </p:nvSpPr>
            <p:spPr>
              <a:xfrm>
                <a:off x="4352658" y="5001982"/>
                <a:ext cx="2771080" cy="276999"/>
              </a:xfrm>
              <a:prstGeom prst="rect">
                <a:avLst/>
              </a:prstGeom>
              <a:blipFill>
                <a:blip r:embed="rId8"/>
                <a:stretch>
                  <a:fillRect l="-2857" t="-28889" b="-511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8261452" y="4976046"/>
                <a:ext cx="70936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m:oMathPara>
                </a14:m>
                <a:endParaRPr lang="zh-CN" altLang="en-US" dirty="0"/>
              </a:p>
            </p:txBody>
          </p:sp>
        </mc:Choice>
        <mc:Fallback>
          <p:sp>
            <p:nvSpPr>
              <p:cNvPr id="12" name="文本框 11"/>
              <p:cNvSpPr txBox="1">
                <a:spLocks noRot="1" noChangeAspect="1" noMove="1" noResize="1" noEditPoints="1" noAdjustHandles="1" noChangeArrowheads="1" noChangeShapeType="1" noTextEdit="1"/>
              </p:cNvSpPr>
              <p:nvPr/>
            </p:nvSpPr>
            <p:spPr>
              <a:xfrm>
                <a:off x="8261452" y="4976046"/>
                <a:ext cx="709361" cy="276999"/>
              </a:xfrm>
              <a:prstGeom prst="rect">
                <a:avLst/>
              </a:prstGeom>
              <a:blipFill>
                <a:blip r:embed="rId9"/>
                <a:stretch>
                  <a:fillRect l="-5983" r="-1709" b="-152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7330503" y="5001982"/>
                <a:ext cx="71250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=1</m:t>
                      </m:r>
                    </m:oMath>
                  </m:oMathPara>
                </a14:m>
                <a:endParaRPr lang="zh-CN" altLang="en-US" dirty="0"/>
              </a:p>
            </p:txBody>
          </p:sp>
        </mc:Choice>
        <mc:Fallback>
          <p:sp>
            <p:nvSpPr>
              <p:cNvPr id="13" name="文本框 12"/>
              <p:cNvSpPr txBox="1">
                <a:spLocks noRot="1" noChangeAspect="1" noMove="1" noResize="1" noEditPoints="1" noAdjustHandles="1" noChangeArrowheads="1" noChangeShapeType="1" noTextEdit="1"/>
              </p:cNvSpPr>
              <p:nvPr/>
            </p:nvSpPr>
            <p:spPr>
              <a:xfrm>
                <a:off x="7330503" y="5001982"/>
                <a:ext cx="712503" cy="276999"/>
              </a:xfrm>
              <a:prstGeom prst="rect">
                <a:avLst/>
              </a:prstGeom>
              <a:blipFill>
                <a:blip r:embed="rId10"/>
                <a:stretch>
                  <a:fillRect l="-6897" r="-6897" b="-15556"/>
                </a:stretch>
              </a:blipFill>
            </p:spPr>
            <p:txBody>
              <a:bodyPr/>
              <a:lstStyle/>
              <a:p>
                <a:r>
                  <a:rPr lang="zh-CN" altLang="en-US">
                    <a:noFill/>
                  </a:rPr>
                  <a:t> </a:t>
                </a:r>
              </a:p>
            </p:txBody>
          </p:sp>
        </mc:Fallback>
      </mc:AlternateContent>
      <p:sp>
        <p:nvSpPr>
          <p:cNvPr id="15" name="文本框 14"/>
          <p:cNvSpPr txBox="1"/>
          <p:nvPr/>
        </p:nvSpPr>
        <p:spPr>
          <a:xfrm>
            <a:off x="7115199" y="4976046"/>
            <a:ext cx="198783" cy="369332"/>
          </a:xfrm>
          <a:prstGeom prst="rect">
            <a:avLst/>
          </a:prstGeom>
          <a:noFill/>
        </p:spPr>
        <p:txBody>
          <a:bodyPr wrap="square" rtlCol="0">
            <a:spAutoFit/>
          </a:bodyPr>
          <a:lstStyle/>
          <a:p>
            <a:r>
              <a:rPr lang="en-US" altLang="zh-CN" dirty="0" smtClean="0"/>
              <a:t>,</a:t>
            </a:r>
            <a:endParaRPr lang="zh-CN" altLang="en-US" dirty="0"/>
          </a:p>
        </p:txBody>
      </p:sp>
      <p:sp>
        <p:nvSpPr>
          <p:cNvPr id="16" name="文本框 15"/>
          <p:cNvSpPr txBox="1"/>
          <p:nvPr/>
        </p:nvSpPr>
        <p:spPr>
          <a:xfrm>
            <a:off x="4106639" y="4976046"/>
            <a:ext cx="198783" cy="369332"/>
          </a:xfrm>
          <a:prstGeom prst="rect">
            <a:avLst/>
          </a:prstGeom>
          <a:noFill/>
        </p:spPr>
        <p:txBody>
          <a:bodyPr wrap="square" rtlCol="0">
            <a:spAutoFit/>
          </a:bodyPr>
          <a:lstStyle/>
          <a:p>
            <a:r>
              <a:rPr lang="en-US" altLang="zh-CN" dirty="0" smtClean="0"/>
              <a:t>,</a:t>
            </a:r>
            <a:endParaRPr lang="zh-CN" altLang="en-US" dirty="0"/>
          </a:p>
        </p:txBody>
      </p:sp>
      <p:sp>
        <p:nvSpPr>
          <p:cNvPr id="17" name="文本框 14"/>
          <p:cNvSpPr txBox="1"/>
          <p:nvPr/>
        </p:nvSpPr>
        <p:spPr>
          <a:xfrm>
            <a:off x="8043006" y="4955815"/>
            <a:ext cx="19878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a:t>
            </a:r>
            <a:endParaRPr lang="zh-CN" altLang="en-US" dirty="0"/>
          </a:p>
        </p:txBody>
      </p:sp>
      <p:sp>
        <p:nvSpPr>
          <p:cNvPr id="18" name="矩形 17"/>
          <p:cNvSpPr/>
          <p:nvPr/>
        </p:nvSpPr>
        <p:spPr>
          <a:xfrm>
            <a:off x="500700" y="263140"/>
            <a:ext cx="2525050" cy="400110"/>
          </a:xfrm>
          <a:prstGeom prst="rect">
            <a:avLst/>
          </a:prstGeom>
        </p:spPr>
        <p:txBody>
          <a:bodyPr wrap="none">
            <a:spAutoFit/>
          </a:bodyPr>
          <a:lstStyle/>
          <a:p>
            <a:r>
              <a:rPr lang="en-US" altLang="zh-CN" sz="2000" b="1" i="1" dirty="0" smtClean="0">
                <a:latin typeface="Times New Roman" panose="02020603050405020304" pitchFamily="18" charset="0"/>
                <a:cs typeface="Times New Roman" panose="02020603050405020304" pitchFamily="18" charset="0"/>
              </a:rPr>
              <a:t>Graph Spectral Filter </a:t>
            </a:r>
            <a:endParaRPr lang="zh-CN" altLang="en-US"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72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8" grpId="0"/>
      <p:bldP spid="9" grpId="0"/>
      <p:bldP spid="10" grpId="0"/>
      <p:bldP spid="11" grpId="0"/>
      <p:bldP spid="12" grpId="0"/>
      <p:bldP spid="13" grpId="0"/>
      <p:bldP spid="15" grpId="0"/>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2396172" y="662246"/>
                <a:ext cx="3069686" cy="87145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cs typeface="Times New Roman" panose="02020603050405020304" pitchFamily="18" charset="0"/>
                        </a:rPr>
                        <m:t>𝑦</m:t>
                      </m:r>
                      <m:r>
                        <a:rPr lang="en-US" altLang="zh-CN" i="1" smtClean="0">
                          <a:latin typeface="Cambria Math" panose="02040503050406030204" pitchFamily="18" charset="0"/>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𝑔</m:t>
                          </m:r>
                        </m:e>
                        <m:sub>
                          <m:r>
                            <a:rPr lang="en-US" altLang="zh-CN" i="1">
                              <a:latin typeface="Cambria Math" panose="02040503050406030204" pitchFamily="18" charset="0"/>
                              <a:cs typeface="Times New Roman" panose="02020603050405020304" pitchFamily="18" charset="0"/>
                            </a:rPr>
                            <m:t>𝜃</m:t>
                          </m:r>
                        </m:sub>
                      </m:sSub>
                      <m:d>
                        <m:dPr>
                          <m:ctrlPr>
                            <a:rPr lang="zh-CN"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cs typeface="Times New Roman" panose="02020603050405020304" pitchFamily="18" charset="0"/>
                            </a:rPr>
                            <m:t>𝐿</m:t>
                          </m:r>
                        </m:e>
                      </m:d>
                      <m:r>
                        <a:rPr lang="en-US" altLang="zh-CN" i="1">
                          <a:latin typeface="Cambria Math" panose="02040503050406030204" pitchFamily="18" charset="0"/>
                          <a:cs typeface="Times New Roman" panose="02020603050405020304" pitchFamily="18" charset="0"/>
                        </a:rPr>
                        <m:t>𝑥</m:t>
                      </m:r>
                      <m:r>
                        <a:rPr lang="el-GR" altLang="zh-CN" i="1">
                          <a:latin typeface="Cambria Math" panose="02040503050406030204" pitchFamily="18" charset="0"/>
                          <a:ea typeface="Cambria Math" panose="02040503050406030204" pitchFamily="18" charset="0"/>
                          <a:cs typeface="Times New Roman" panose="02020603050405020304" pitchFamily="18" charset="0"/>
                        </a:rPr>
                        <m:t>≈</m:t>
                      </m:r>
                      <m:nary>
                        <m:naryPr>
                          <m:chr m:val="∑"/>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i="1">
                              <a:latin typeface="Cambria Math" panose="02040503050406030204" pitchFamily="18" charset="0"/>
                              <a:ea typeface="Cambria Math" panose="02040503050406030204" pitchFamily="18" charset="0"/>
                              <a:cs typeface="Times New Roman" panose="02020603050405020304" pitchFamily="18" charset="0"/>
                            </a:rPr>
                            <m:t>𝑘</m:t>
                          </m:r>
                          <m:r>
                            <a:rPr lang="en-US" altLang="zh-CN" i="1">
                              <a:latin typeface="Cambria Math" panose="02040503050406030204" pitchFamily="18" charset="0"/>
                              <a:ea typeface="Cambria Math" panose="02040503050406030204" pitchFamily="18" charset="0"/>
                              <a:cs typeface="Times New Roman" panose="02020603050405020304" pitchFamily="18" charset="0"/>
                            </a:rPr>
                            <m:t>=0</m:t>
                          </m:r>
                        </m:sub>
                        <m:sup>
                          <m:r>
                            <a:rPr lang="en-US" altLang="zh-CN" i="1">
                              <a:latin typeface="Cambria Math" panose="02040503050406030204" pitchFamily="18" charset="0"/>
                              <a:ea typeface="Cambria Math" panose="02040503050406030204" pitchFamily="18" charset="0"/>
                              <a:cs typeface="Times New Roman" panose="02020603050405020304" pitchFamily="18" charset="0"/>
                            </a:rPr>
                            <m:t>𝐾</m:t>
                          </m:r>
                        </m:sup>
                        <m:e>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l-GR" i="1">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𝑘</m:t>
                              </m:r>
                            </m:sub>
                          </m:sSub>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𝑇</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𝑘</m:t>
                              </m:r>
                            </m:sub>
                          </m:sSub>
                          <m:d>
                            <m:d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𝐿</m:t>
                                  </m:r>
                                </m:e>
                              </m:acc>
                            </m:e>
                          </m:d>
                          <m:r>
                            <a:rPr lang="en-US" altLang="zh-CN" i="1">
                              <a:latin typeface="Cambria Math" panose="02040503050406030204" pitchFamily="18" charset="0"/>
                              <a:ea typeface="Cambria Math" panose="02040503050406030204" pitchFamily="18" charset="0"/>
                              <a:cs typeface="Times New Roman" panose="02020603050405020304" pitchFamily="18" charset="0"/>
                            </a:rPr>
                            <m:t>𝑥</m:t>
                          </m:r>
                        </m:e>
                      </m:nary>
                    </m:oMath>
                  </m:oMathPara>
                </a14:m>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2396172" y="662246"/>
                <a:ext cx="3069686" cy="87145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6299067" y="570262"/>
                <a:ext cx="2771080" cy="276999"/>
              </a:xfrm>
              <a:prstGeom prst="rect">
                <a:avLst/>
              </a:prstGeom>
              <a:noFill/>
            </p:spPr>
            <p:txBody>
              <a:bodyPr wrap="none" lIns="0" tIns="0" rIns="0" bIns="0" rtlCol="0">
                <a:spAutoFit/>
              </a:bodyPr>
              <a:lstStyle/>
              <a:p>
                <a14:m>
                  <m:oMath xmlns:m="http://schemas.openxmlformats.org/officeDocument/2006/math">
                    <m:sSub>
                      <m:sSubPr>
                        <m:ctrlPr>
                          <a:rPr lang="el-GR"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𝑇</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𝑘</m:t>
                        </m:r>
                      </m:sub>
                    </m:sSub>
                    <m:d>
                      <m:d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e>
                    </m:d>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𝑇</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sub>
                    </m:sSub>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𝑥</m:t>
                        </m:r>
                      </m:e>
                    </m:d>
                  </m:oMath>
                </a14:m>
                <a:r>
                  <a:rPr lang="en-US" altLang="zh-CN" dirty="0" smtClean="0"/>
                  <a:t>-</a:t>
                </a:r>
                <a14:m>
                  <m:oMath xmlns:m="http://schemas.openxmlformats.org/officeDocument/2006/math">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𝑇</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ub>
                    </m:sSub>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𝑥</m:t>
                        </m:r>
                      </m:e>
                    </m:d>
                  </m:oMath>
                </a14:m>
                <a:endParaRPr lang="zh-CN" altLang="en-US" dirty="0"/>
              </a:p>
            </p:txBody>
          </p:sp>
        </mc:Choice>
        <mc:Fallback>
          <p:sp>
            <p:nvSpPr>
              <p:cNvPr id="3" name="文本框 2"/>
              <p:cNvSpPr txBox="1">
                <a:spLocks noRot="1" noChangeAspect="1" noMove="1" noResize="1" noEditPoints="1" noAdjustHandles="1" noChangeArrowheads="1" noChangeShapeType="1" noTextEdit="1"/>
              </p:cNvSpPr>
              <p:nvPr/>
            </p:nvSpPr>
            <p:spPr>
              <a:xfrm>
                <a:off x="6299067" y="570262"/>
                <a:ext cx="2771080" cy="276999"/>
              </a:xfrm>
              <a:prstGeom prst="rect">
                <a:avLst/>
              </a:prstGeom>
              <a:blipFill>
                <a:blip r:embed="rId4"/>
                <a:stretch>
                  <a:fillRect l="-2857" t="-28889" b="-511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6299067" y="1319134"/>
                <a:ext cx="70936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m:oMathPara>
                </a14:m>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6299067" y="1319134"/>
                <a:ext cx="709361" cy="276999"/>
              </a:xfrm>
              <a:prstGeom prst="rect">
                <a:avLst/>
              </a:prstGeom>
              <a:blipFill>
                <a:blip r:embed="rId5"/>
                <a:stretch>
                  <a:fillRect l="-5983" r="-1709" b="-152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6299067" y="936245"/>
                <a:ext cx="71250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=1</m:t>
                      </m:r>
                    </m:oMath>
                  </m:oMathPara>
                </a14:m>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6299067" y="936245"/>
                <a:ext cx="712503" cy="276999"/>
              </a:xfrm>
              <a:prstGeom prst="rect">
                <a:avLst/>
              </a:prstGeom>
              <a:blipFill>
                <a:blip r:embed="rId6"/>
                <a:stretch>
                  <a:fillRect l="-5983" r="-6838" b="-155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3270632" y="3654372"/>
                <a:ext cx="1593450"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rPr>
                        <m:t>=0:</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l-GR" i="1">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0</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𝑥</m:t>
                      </m:r>
                    </m:oMath>
                  </m:oMathPara>
                </a14:m>
                <a:endParaRPr lang="en-US" altLang="zh-CN" i="1" dirty="0" smtClean="0">
                  <a:latin typeface="Cambria Math" panose="02040503050406030204" pitchFamily="18" charset="0"/>
                  <a:ea typeface="Cambria Math" panose="02040503050406030204" pitchFamily="18" charset="0"/>
                  <a:cs typeface="Times New Roman" panose="02020603050405020304" pitchFamily="18" charset="0"/>
                </a:endParaRPr>
              </a:p>
              <a:p>
                <a:r>
                  <a:rPr lang="en-US" altLang="zh-CN" b="0" dirty="0" smtClean="0">
                    <a:ea typeface="Cambria Math" panose="020405030504060302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m:t>
                        </m:r>
                      </m:sub>
                    </m:sSub>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𝑥</m:t>
                    </m:r>
                  </m:oMath>
                </a14:m>
                <a:endParaRPr lang="zh-CN" altLang="en-US" dirty="0">
                  <a:solidFill>
                    <a:srgbClr val="FF0000"/>
                  </a:solidFill>
                </a:endParaRPr>
              </a:p>
            </p:txBody>
          </p:sp>
        </mc:Choice>
        <mc:Fallback>
          <p:sp>
            <p:nvSpPr>
              <p:cNvPr id="6" name="文本框 5"/>
              <p:cNvSpPr txBox="1">
                <a:spLocks noRot="1" noChangeAspect="1" noMove="1" noResize="1" noEditPoints="1" noAdjustHandles="1" noChangeArrowheads="1" noChangeShapeType="1" noTextEdit="1"/>
              </p:cNvSpPr>
              <p:nvPr/>
            </p:nvSpPr>
            <p:spPr>
              <a:xfrm>
                <a:off x="3270632" y="3654372"/>
                <a:ext cx="1593450" cy="553998"/>
              </a:xfrm>
              <a:prstGeom prst="rect">
                <a:avLst/>
              </a:prstGeom>
              <a:blipFill>
                <a:blip r:embed="rId7"/>
                <a:stretch>
                  <a:fillRect l="-1916" b="-76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3206899" y="4332822"/>
                <a:ext cx="5119991"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rPr>
                        <m:t>=1:</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l-GR" i="1">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0</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l-GR" i="1">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sub>
                      </m:sSub>
                      <m:d>
                        <m:d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rPr>
                            <m:t>𝐿</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𝑛</m:t>
                              </m:r>
                            </m:sub>
                          </m:sSub>
                        </m:e>
                      </m:d>
                      <m:r>
                        <a:rPr lang="en-US" altLang="zh-CN" i="1">
                          <a:latin typeface="Cambria Math" panose="02040503050406030204" pitchFamily="18" charset="0"/>
                          <a:ea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l-GR" i="1">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0</m:t>
                              </m:r>
                            </m:sub>
                          </m:s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l-GR" i="1">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1</m:t>
                              </m:r>
                            </m:sub>
                          </m:sSub>
                        </m:e>
                      </m:d>
                      <m:r>
                        <a:rPr lang="en-US" altLang="zh-CN" i="1">
                          <a:latin typeface="Cambria Math" panose="02040503050406030204" pitchFamily="18" charset="0"/>
                          <a:ea typeface="Cambria Math" panose="02040503050406030204" pitchFamily="18" charset="0"/>
                          <a:cs typeface="Times New Roman" panose="02020603050405020304" pitchFamily="18" charset="0"/>
                        </a:rPr>
                        <m:t>𝑥</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l-GR" i="1">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𝐿</m:t>
                      </m:r>
                      <m:r>
                        <a:rPr lang="en-US" altLang="zh-CN" i="1">
                          <a:latin typeface="Cambria Math" panose="02040503050406030204" pitchFamily="18" charset="0"/>
                          <a:ea typeface="Cambria Math" panose="02040503050406030204" pitchFamily="18" charset="0"/>
                          <a:cs typeface="Times New Roman" panose="02020603050405020304" pitchFamily="18" charset="0"/>
                        </a:rPr>
                        <m:t>𝑥</m:t>
                      </m:r>
                    </m:oMath>
                  </m:oMathPara>
                </a14:m>
                <a:endParaRPr lang="en-US" altLang="zh-CN" i="1" dirty="0" smtClean="0">
                  <a:latin typeface="Cambria Math" panose="02040503050406030204" pitchFamily="18" charset="0"/>
                  <a:ea typeface="Cambria Math" panose="02040503050406030204" pitchFamily="18" charset="0"/>
                  <a:cs typeface="Times New Roman" panose="02020603050405020304" pitchFamily="18" charset="0"/>
                </a:endParaRPr>
              </a:p>
              <a:p>
                <a:pPr/>
                <a:r>
                  <a:rPr lang="en-US" altLang="zh-CN" b="0" dirty="0" smtClean="0">
                    <a:ea typeface="Cambria Math" panose="020405030504060302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𝑥</m:t>
                    </m:r>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𝑏</m:t>
                        </m:r>
                      </m:e>
                      <m:sub>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𝐿𝑥</m:t>
                    </m:r>
                  </m:oMath>
                </a14:m>
                <a:endParaRPr lang="zh-CN" altLang="en-US" dirty="0">
                  <a:solidFill>
                    <a:srgbClr val="FF0000"/>
                  </a:solidFill>
                </a:endParaRPr>
              </a:p>
            </p:txBody>
          </p:sp>
        </mc:Choice>
        <mc:Fallback>
          <p:sp>
            <p:nvSpPr>
              <p:cNvPr id="7" name="文本框 6"/>
              <p:cNvSpPr txBox="1">
                <a:spLocks noRot="1" noChangeAspect="1" noMove="1" noResize="1" noEditPoints="1" noAdjustHandles="1" noChangeArrowheads="1" noChangeShapeType="1" noTextEdit="1"/>
              </p:cNvSpPr>
              <p:nvPr/>
            </p:nvSpPr>
            <p:spPr>
              <a:xfrm>
                <a:off x="3206899" y="4332822"/>
                <a:ext cx="5119991" cy="553998"/>
              </a:xfrm>
              <a:prstGeom prst="rect">
                <a:avLst/>
              </a:prstGeom>
              <a:blipFill>
                <a:blip r:embed="rId8"/>
                <a:stretch>
                  <a:fillRect l="-119" b="-65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9542218" y="814372"/>
                <a:ext cx="1460400" cy="56720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𝐿</m:t>
                          </m:r>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𝐿</m:t>
                          </m:r>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𝜆</m:t>
                              </m:r>
                            </m:e>
                            <m:sub>
                              <m:r>
                                <a:rPr lang="en-US" altLang="zh-CN" b="0" i="1" smtClean="0">
                                  <a:latin typeface="Cambria Math" panose="02040503050406030204" pitchFamily="18" charset="0"/>
                                </a:rPr>
                                <m:t>𝑚𝑎𝑥</m:t>
                              </m:r>
                            </m:sub>
                          </m:sSub>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𝑛</m:t>
                          </m:r>
                        </m:sub>
                      </m:sSub>
                    </m:oMath>
                  </m:oMathPara>
                </a14:m>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9542218" y="814372"/>
                <a:ext cx="1460400" cy="567207"/>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4212262" y="3180722"/>
                <a:ext cx="988669" cy="276999"/>
              </a:xfrm>
              <a:prstGeom prst="rect">
                <a:avLst/>
              </a:prstGeom>
              <a:noFill/>
            </p:spPr>
            <p:txBody>
              <a:bodyPr wrap="none" lIns="0" tIns="0" rIns="0" bIns="0"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𝜆</m:t>
                        </m:r>
                      </m:e>
                      <m:sub>
                        <m:r>
                          <a:rPr lang="en-US" altLang="zh-CN" b="0" i="1" smtClean="0">
                            <a:latin typeface="Cambria Math" panose="02040503050406030204" pitchFamily="18" charset="0"/>
                          </a:rPr>
                          <m:t>𝑚𝑎𝑥</m:t>
                        </m:r>
                      </m:sub>
                    </m:sSub>
                    <m:r>
                      <a:rPr lang="en-US" altLang="zh-CN" b="0" i="1" smtClean="0">
                        <a:latin typeface="Cambria Math" panose="02040503050406030204" pitchFamily="18" charset="0"/>
                      </a:rPr>
                      <m:t>=2</m:t>
                    </m:r>
                  </m:oMath>
                </a14:m>
                <a:r>
                  <a:rPr lang="en-US" altLang="zh-CN" dirty="0" smtClean="0"/>
                  <a:t>,</a:t>
                </a:r>
                <a:endParaRPr lang="zh-CN" alt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4212262" y="3180722"/>
                <a:ext cx="988669" cy="276999"/>
              </a:xfrm>
              <a:prstGeom prst="rect">
                <a:avLst/>
              </a:prstGeom>
              <a:blipFill>
                <a:blip r:embed="rId10"/>
                <a:stretch>
                  <a:fillRect l="-8642" t="-28889" r="-11728" b="-511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5304063" y="3150090"/>
                <a:ext cx="1276696" cy="37427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i="1">
                              <a:latin typeface="Cambria Math" panose="02040503050406030204" pitchFamily="18" charset="0"/>
                            </a:rPr>
                            <m:t>𝐿</m:t>
                          </m:r>
                        </m:e>
                      </m:acc>
                      <m:r>
                        <a:rPr lang="en-US" altLang="zh-CN" i="1">
                          <a:latin typeface="Cambria Math" panose="02040503050406030204" pitchFamily="18" charset="0"/>
                        </a:rPr>
                        <m:t>=</m:t>
                      </m:r>
                      <m:r>
                        <a:rPr lang="en-US" altLang="zh-CN" b="0" i="1" smtClean="0">
                          <a:latin typeface="Cambria Math" panose="02040503050406030204" pitchFamily="18" charset="0"/>
                        </a:rPr>
                        <m:t>𝐿</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𝑛</m:t>
                          </m:r>
                        </m:sub>
                      </m:sSub>
                    </m:oMath>
                  </m:oMathPara>
                </a14:m>
                <a:endParaRPr lang="zh-CN" altLang="en-US" dirty="0"/>
              </a:p>
            </p:txBody>
          </p:sp>
        </mc:Choice>
        <mc:Fallback>
          <p:sp>
            <p:nvSpPr>
              <p:cNvPr id="11" name="矩形 10"/>
              <p:cNvSpPr>
                <a:spLocks noRot="1" noChangeAspect="1" noMove="1" noResize="1" noEditPoints="1" noAdjustHandles="1" noChangeArrowheads="1" noChangeShapeType="1" noTextEdit="1"/>
              </p:cNvSpPr>
              <p:nvPr/>
            </p:nvSpPr>
            <p:spPr>
              <a:xfrm>
                <a:off x="5304063" y="3150090"/>
                <a:ext cx="1276696" cy="374270"/>
              </a:xfrm>
              <a:prstGeom prst="rect">
                <a:avLst/>
              </a:prstGeom>
              <a:blipFill>
                <a:blip r:embed="rId11"/>
                <a:stretch>
                  <a:fillRect t="-49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2149371" y="5098794"/>
                <a:ext cx="7777872" cy="110799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𝐾</m:t>
                      </m:r>
                      <m:r>
                        <a:rPr lang="en-US" altLang="zh-CN" b="0" i="1" smtClean="0">
                          <a:latin typeface="Cambria Math" panose="02040503050406030204" pitchFamily="18" charset="0"/>
                        </a:rPr>
                        <m:t>=2:</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l-GR" i="1">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0</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l-GR" i="1">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sub>
                      </m:sSub>
                      <m:d>
                        <m:d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rPr>
                            <m:t>𝐿</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𝑛</m:t>
                              </m:r>
                            </m:sub>
                          </m:sSub>
                        </m:e>
                      </m:d>
                      <m:r>
                        <a:rPr lang="en-US" altLang="zh-CN" i="1">
                          <a:latin typeface="Cambria Math" panose="02040503050406030204" pitchFamily="18" charset="0"/>
                          <a:ea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l-GR" i="1">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ub>
                      </m:sSub>
                      <m:d>
                        <m:d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rPr>
                                <m:t>𝐿</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𝑛</m:t>
                                  </m:r>
                                </m:sub>
                              </m:sSub>
                            </m:e>
                          </m:d>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rPr>
                                <m:t>𝐿</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𝑛</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𝑛</m:t>
                              </m:r>
                            </m:sub>
                          </m:sSub>
                        </m:e>
                      </m:d>
                    </m:oMath>
                  </m:oMathPara>
                </a14:m>
                <a:endParaRPr lang="en-US" altLang="zh-CN" i="1" dirty="0" smtClean="0">
                  <a:latin typeface="Cambria Math" panose="02040503050406030204" pitchFamily="18" charset="0"/>
                  <a:ea typeface="Cambria Math" panose="02040503050406030204" pitchFamily="18" charset="0"/>
                  <a:cs typeface="Times New Roman" panose="02020603050405020304" pitchFamily="18" charset="0"/>
                </a:endParaRPr>
              </a:p>
              <a:p>
                <a:r>
                  <a:rPr lang="en-US" altLang="zh-CN" i="1"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i="1" dirty="0" smtClean="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 </m:t>
                        </m:r>
                        <m:r>
                          <a:rPr lang="zh-CN" altLang="el-GR" i="1">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0</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𝑥</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l-GR" i="1">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1</m:t>
                        </m:r>
                      </m:sub>
                    </m:sSub>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rPr>
                          <m:t>𝐿</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𝑛</m:t>
                            </m:r>
                          </m:sub>
                        </m:sSub>
                      </m:e>
                    </m:d>
                    <m:r>
                      <a:rPr lang="en-US" altLang="zh-CN" i="1">
                        <a:latin typeface="Cambria Math" panose="02040503050406030204" pitchFamily="18" charset="0"/>
                        <a:ea typeface="Cambria Math" panose="02040503050406030204" pitchFamily="18" charset="0"/>
                        <a:cs typeface="Times New Roman" panose="02020603050405020304" pitchFamily="18" charset="0"/>
                      </a:rPr>
                      <m:t>𝑥</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l-GR" i="1">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2</m:t>
                        </m:r>
                      </m:sub>
                    </m:sSub>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Sup>
                          <m:s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𝐿</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−4</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𝐿</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𝑛</m:t>
                            </m:r>
                          </m:sub>
                        </m:sSub>
                      </m:e>
                    </m:d>
                  </m:oMath>
                </a14:m>
                <a:endParaRPr lang="en-US" altLang="zh-CN" i="1" dirty="0" smtClean="0">
                  <a:latin typeface="Cambria Math" panose="02040503050406030204" pitchFamily="18" charset="0"/>
                </a:endParaRPr>
              </a:p>
              <a:p>
                <a:pPr/>
                <a:r>
                  <a:rPr lang="en-US" altLang="zh-CN" b="0" dirty="0" smtClean="0">
                    <a:ea typeface="Cambria Math" panose="02040503050406030204" pitchFamily="18" charset="0"/>
                    <a:cs typeface="Times New Roman" panose="02020603050405020304" pitchFamily="18" charset="0"/>
                  </a:rPr>
                  <a:t>                                 </a:t>
                </a:r>
                <a14:m>
                  <m:oMath xmlns:m="http://schemas.openxmlformats.org/officeDocument/2006/math">
                    <m:r>
                      <a:rPr lang="en-US" altLang="zh-CN" b="0" i="0"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l-GR" i="1">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0</m:t>
                            </m:r>
                          </m:sub>
                        </m:s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l-GR" i="1">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l-GR" i="1">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2</m:t>
                            </m:r>
                          </m:sub>
                        </m:sSub>
                      </m:e>
                    </m:d>
                    <m:r>
                      <a:rPr lang="en-US" altLang="zh-CN" i="1">
                        <a:latin typeface="Cambria Math" panose="02040503050406030204" pitchFamily="18" charset="0"/>
                        <a:ea typeface="Cambria Math" panose="02040503050406030204" pitchFamily="18" charset="0"/>
                        <a:cs typeface="Times New Roman" panose="02020603050405020304" pitchFamily="18" charset="0"/>
                      </a:rPr>
                      <m:t>𝑥</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l-GR" i="1">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−4</m:t>
                        </m:r>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l-GR" i="1">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2</m:t>
                            </m:r>
                          </m:sub>
                        </m:sSub>
                      </m:e>
                    </m:d>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𝐿</m:t>
                    </m:r>
                    <m:r>
                      <a:rPr lang="en-US" altLang="zh-CN" i="1">
                        <a:latin typeface="Cambria Math" panose="02040503050406030204" pitchFamily="18" charset="0"/>
                        <a:ea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0" smtClean="0">
                        <a:latin typeface="Cambria Math" panose="02040503050406030204" pitchFamily="18" charset="0"/>
                        <a:ea typeface="Cambria Math" panose="02040503050406030204" pitchFamily="18" charset="0"/>
                        <a:cs typeface="Times New Roman" panose="02020603050405020304" pitchFamily="18" charset="0"/>
                      </a:rPr>
                      <m:t>2</m:t>
                    </m:r>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l-GR" i="1">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2</m:t>
                        </m:r>
                      </m:sub>
                    </m:sSub>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𝐿</m:t>
                        </m:r>
                      </m:e>
                      <m:sup>
                        <m:r>
                          <a:rPr lang="en-US" altLang="zh-CN" i="1">
                            <a:latin typeface="Cambria Math" panose="02040503050406030204" pitchFamily="18" charset="0"/>
                            <a:ea typeface="Cambria Math" panose="02040503050406030204" pitchFamily="18" charset="0"/>
                            <a:cs typeface="Times New Roman" panose="02020603050405020304" pitchFamily="18" charset="0"/>
                          </a:rPr>
                          <m:t>2</m:t>
                        </m:r>
                      </m:sup>
                    </m:s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oMath>
                </a14:m>
                <a:endPar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endParaRPr>
              </a:p>
              <a:p>
                <a:pPr/>
                <a:r>
                  <a:rPr lang="en-US" altLang="zh-CN" b="0" dirty="0" smtClean="0">
                    <a:ea typeface="Cambria Math" panose="020405030504060302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sub>
                    </m:sSub>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𝑥</m:t>
                    </m:r>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𝑏</m:t>
                        </m:r>
                      </m:e>
                      <m:sub>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sub>
                    </m:sSub>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𝐿𝑥</m:t>
                    </m:r>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l-GR"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𝑐</m:t>
                        </m:r>
                      </m:e>
                      <m:sub>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sub>
                    </m:sSub>
                    <m:sSup>
                      <m:sSupPr>
                        <m:ctrlP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𝐿</m:t>
                        </m:r>
                      </m:e>
                      <m:sup>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𝑥</m:t>
                    </m:r>
                  </m:oMath>
                </a14:m>
                <a:endParaRPr lang="en-US" altLang="zh-CN" b="0" dirty="0" smtClean="0">
                  <a:solidFill>
                    <a:srgbClr val="FF0000"/>
                  </a:solidFill>
                  <a:ea typeface="Cambria Math" panose="02040503050406030204" pitchFamily="18" charset="0"/>
                  <a:cs typeface="Times New Roman" panose="02020603050405020304" pitchFamily="18" charset="0"/>
                </a:endParaRPr>
              </a:p>
            </p:txBody>
          </p:sp>
        </mc:Choice>
        <mc:Fallback>
          <p:sp>
            <p:nvSpPr>
              <p:cNvPr id="12" name="文本框 11"/>
              <p:cNvSpPr txBox="1">
                <a:spLocks noRot="1" noChangeAspect="1" noMove="1" noResize="1" noEditPoints="1" noAdjustHandles="1" noChangeArrowheads="1" noChangeShapeType="1" noTextEdit="1"/>
              </p:cNvSpPr>
              <p:nvPr/>
            </p:nvSpPr>
            <p:spPr>
              <a:xfrm>
                <a:off x="2149371" y="5098794"/>
                <a:ext cx="7777872" cy="1107996"/>
              </a:xfrm>
              <a:prstGeom prst="rect">
                <a:avLst/>
              </a:prstGeom>
              <a:blipFill>
                <a:blip r:embed="rId12"/>
                <a:stretch>
                  <a:fillRect b="-32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p:cNvSpPr/>
              <p:nvPr/>
            </p:nvSpPr>
            <p:spPr>
              <a:xfrm>
                <a:off x="2329156" y="1651482"/>
                <a:ext cx="8457136" cy="1353704"/>
              </a:xfrm>
              <a:prstGeom prst="rect">
                <a:avLst/>
              </a:prstGeom>
            </p:spPr>
            <p:txBody>
              <a:bodyPr wrap="square">
                <a:spAutoFit/>
              </a:bodyPr>
              <a:lstStyle/>
              <a:p>
                <a:pPr indent="457200">
                  <a:lnSpc>
                    <a:spcPct val="150000"/>
                  </a:lnSpc>
                </a:pPr>
                <a:r>
                  <a:rPr lang="zh-CN" altLang="en-US" dirty="0" smtClean="0">
                    <a:latin typeface="Times New Roman" panose="02020603050405020304" pitchFamily="18" charset="0"/>
                    <a:cs typeface="Times New Roman" panose="02020603050405020304" pitchFamily="18" charset="0"/>
                  </a:rPr>
                  <a:t> Note that this expression is now </a:t>
                </a:r>
                <a14:m>
                  <m:oMath xmlns:m="http://schemas.openxmlformats.org/officeDocument/2006/math">
                    <m:r>
                      <a:rPr lang="en-US" altLang="zh-CN" i="1">
                        <a:latin typeface="Cambria Math" panose="02040503050406030204" pitchFamily="18" charset="0"/>
                        <a:cs typeface="Times New Roman" panose="02020603050405020304" pitchFamily="18" charset="0"/>
                      </a:rPr>
                      <m:t>𝐾</m:t>
                    </m:r>
                    <m:r>
                      <a:rPr lang="en-US" altLang="zh-CN" i="1">
                        <a:latin typeface="Cambria Math" panose="02040503050406030204" pitchFamily="18" charset="0"/>
                        <a:cs typeface="Times New Roman" panose="02020603050405020304" pitchFamily="18" charset="0"/>
                      </a:rPr>
                      <m:t> </m:t>
                    </m:r>
                  </m:oMath>
                </a14:m>
                <a:r>
                  <a:rPr lang="zh-CN" altLang="en-US" dirty="0" smtClean="0">
                    <a:latin typeface="Times New Roman" panose="02020603050405020304" pitchFamily="18" charset="0"/>
                    <a:cs typeface="Times New Roman" panose="02020603050405020304" pitchFamily="18" charset="0"/>
                  </a:rPr>
                  <a:t>-localized since it is a </a:t>
                </a:r>
                <a14:m>
                  <m:oMath xmlns:m="http://schemas.openxmlformats.org/officeDocument/2006/math">
                    <m:sSup>
                      <m:sSupPr>
                        <m:ctrlPr>
                          <a:rPr lang="en-US" altLang="zh-CN"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𝐾</m:t>
                        </m:r>
                      </m:e>
                      <m:sup>
                        <m:r>
                          <a:rPr lang="en-US" altLang="zh-CN" b="0" i="1" smtClean="0">
                            <a:latin typeface="Cambria Math" panose="02040503050406030204" pitchFamily="18" charset="0"/>
                            <a:cs typeface="Times New Roman" panose="02020603050405020304" pitchFamily="18" charset="0"/>
                          </a:rPr>
                          <m:t>𝑡h</m:t>
                        </m:r>
                      </m:sup>
                    </m:sSup>
                  </m:oMath>
                </a14:m>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order polynomial in the Laplacian,i.e. it depends only on nodes that are at maximum </a:t>
                </a:r>
                <a14:m>
                  <m:oMath xmlns:m="http://schemas.openxmlformats.org/officeDocument/2006/math">
                    <m:r>
                      <a:rPr lang="en-US" altLang="zh-CN" i="1">
                        <a:latin typeface="Cambria Math" panose="02040503050406030204" pitchFamily="18" charset="0"/>
                        <a:cs typeface="Times New Roman" panose="02020603050405020304" pitchFamily="18" charset="0"/>
                      </a:rPr>
                      <m:t>𝐾</m:t>
                    </m:r>
                  </m:oMath>
                </a14:m>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steps away from the central node</a:t>
                </a:r>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𝐾</m:t>
                        </m:r>
                      </m:e>
                      <m:sup>
                        <m:r>
                          <a:rPr lang="en-US" altLang="zh-CN" i="1">
                            <a:latin typeface="Cambria Math" panose="02040503050406030204" pitchFamily="18" charset="0"/>
                            <a:cs typeface="Times New Roman" panose="02020603050405020304" pitchFamily="18" charset="0"/>
                          </a:rPr>
                          <m:t>𝑡h</m:t>
                        </m:r>
                      </m:sup>
                    </m:sSup>
                  </m:oMath>
                </a14:m>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order neighborhood). </a:t>
                </a:r>
                <a:endParaRPr lang="zh-CN" altLang="en-US" dirty="0">
                  <a:latin typeface="Times New Roman" panose="02020603050405020304" pitchFamily="18" charset="0"/>
                  <a:cs typeface="Times New Roman" panose="02020603050405020304" pitchFamily="18" charset="0"/>
                </a:endParaRPr>
              </a:p>
            </p:txBody>
          </p:sp>
        </mc:Choice>
        <mc:Fallback>
          <p:sp>
            <p:nvSpPr>
              <p:cNvPr id="14" name="矩形 13"/>
              <p:cNvSpPr>
                <a:spLocks noRot="1" noChangeAspect="1" noMove="1" noResize="1" noEditPoints="1" noAdjustHandles="1" noChangeArrowheads="1" noChangeShapeType="1" noTextEdit="1"/>
              </p:cNvSpPr>
              <p:nvPr/>
            </p:nvSpPr>
            <p:spPr>
              <a:xfrm>
                <a:off x="2329156" y="1651482"/>
                <a:ext cx="8457136" cy="1353704"/>
              </a:xfrm>
              <a:prstGeom prst="rect">
                <a:avLst/>
              </a:prstGeom>
              <a:blipFill>
                <a:blip r:embed="rId13"/>
                <a:stretch>
                  <a:fillRect l="-577" b="-27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3522531" y="6280264"/>
                <a:ext cx="173935"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p:sp>
            <p:nvSpPr>
              <p:cNvPr id="15" name="文本框 14"/>
              <p:cNvSpPr txBox="1">
                <a:spLocks noRot="1" noChangeAspect="1" noMove="1" noResize="1" noEditPoints="1" noAdjustHandles="1" noChangeArrowheads="1" noChangeShapeType="1" noTextEdit="1"/>
              </p:cNvSpPr>
              <p:nvPr/>
            </p:nvSpPr>
            <p:spPr>
              <a:xfrm>
                <a:off x="3522531" y="6280264"/>
                <a:ext cx="173935" cy="276999"/>
              </a:xfrm>
              <a:prstGeom prst="rect">
                <a:avLst/>
              </a:prstGeom>
              <a:blipFill>
                <a:blip r:embed="rId14"/>
                <a:stretch>
                  <a:fillRect l="-17857" r="-17857" b="-4348"/>
                </a:stretch>
              </a:blipFill>
            </p:spPr>
            <p:txBody>
              <a:bodyPr/>
              <a:lstStyle/>
              <a:p>
                <a:r>
                  <a:rPr lang="zh-CN" altLang="en-US">
                    <a:noFill/>
                  </a:rPr>
                  <a:t> </a:t>
                </a:r>
              </a:p>
            </p:txBody>
          </p:sp>
        </mc:Fallback>
      </mc:AlternateContent>
      <p:sp>
        <p:nvSpPr>
          <p:cNvPr id="16" name="矩形 15"/>
          <p:cNvSpPr/>
          <p:nvPr/>
        </p:nvSpPr>
        <p:spPr>
          <a:xfrm>
            <a:off x="3200177" y="3134555"/>
            <a:ext cx="992579" cy="369332"/>
          </a:xfrm>
          <a:prstGeom prst="rect">
            <a:avLst/>
          </a:prstGeom>
        </p:spPr>
        <p:txBody>
          <a:bodyPr wrap="none">
            <a:spAutoFit/>
          </a:bodyPr>
          <a:lstStyle/>
          <a:p>
            <a:r>
              <a:rPr lang="zh-CN" altLang="en-US" dirty="0" smtClean="0">
                <a:latin typeface="Times New Roman" panose="02020603050405020304" pitchFamily="18" charset="0"/>
                <a:cs typeface="Times New Roman" panose="02020603050405020304" pitchFamily="18" charset="0"/>
              </a:rPr>
              <a:t>Assume</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7" name="矩形 16"/>
          <p:cNvSpPr/>
          <p:nvPr/>
        </p:nvSpPr>
        <p:spPr>
          <a:xfrm>
            <a:off x="2329156" y="3129810"/>
            <a:ext cx="941476" cy="400110"/>
          </a:xfrm>
          <a:prstGeom prst="rect">
            <a:avLst/>
          </a:prstGeom>
        </p:spPr>
        <p:txBody>
          <a:bodyPr wrap="none">
            <a:spAutoFit/>
          </a:bodyPr>
          <a:lstStyle/>
          <a:p>
            <a:r>
              <a:rPr lang="en-US" altLang="zh-CN" sz="2000" b="1" i="1" dirty="0" smtClean="0">
                <a:latin typeface="Times New Roman" panose="02020603050405020304" pitchFamily="18" charset="0"/>
                <a:cs typeface="Times New Roman" panose="02020603050405020304" pitchFamily="18" charset="0"/>
              </a:rPr>
              <a:t>Proof </a:t>
            </a:r>
            <a:r>
              <a:rPr lang="en-US" altLang="zh-CN" sz="2000" b="1" i="1" dirty="0">
                <a:latin typeface="Times New Roman" panose="02020603050405020304" pitchFamily="18" charset="0"/>
                <a:cs typeface="Times New Roman" panose="02020603050405020304" pitchFamily="18" charset="0"/>
              </a:rPr>
              <a:t>:</a:t>
            </a:r>
            <a:endParaRPr lang="zh-CN" altLang="en-US" sz="2000" b="1" i="1" dirty="0">
              <a:latin typeface="Times New Roman" panose="02020603050405020304" pitchFamily="18" charset="0"/>
              <a:cs typeface="Times New Roman" panose="02020603050405020304" pitchFamily="18" charset="0"/>
            </a:endParaRPr>
          </a:p>
        </p:txBody>
      </p:sp>
      <p:sp>
        <p:nvSpPr>
          <p:cNvPr id="20" name="矩形 19"/>
          <p:cNvSpPr/>
          <p:nvPr/>
        </p:nvSpPr>
        <p:spPr>
          <a:xfrm>
            <a:off x="500700" y="263140"/>
            <a:ext cx="2525050" cy="400110"/>
          </a:xfrm>
          <a:prstGeom prst="rect">
            <a:avLst/>
          </a:prstGeom>
        </p:spPr>
        <p:txBody>
          <a:bodyPr wrap="none">
            <a:spAutoFit/>
          </a:bodyPr>
          <a:lstStyle/>
          <a:p>
            <a:r>
              <a:rPr lang="en-US" altLang="zh-CN" sz="2000" b="1" i="1" dirty="0" smtClean="0">
                <a:latin typeface="Times New Roman" panose="02020603050405020304" pitchFamily="18" charset="0"/>
                <a:cs typeface="Times New Roman" panose="02020603050405020304" pitchFamily="18" charset="0"/>
              </a:rPr>
              <a:t>Graph Spectral Filter </a:t>
            </a:r>
            <a:endParaRPr lang="zh-CN" altLang="en-US"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69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10" grpId="0"/>
      <p:bldP spid="11" grpId="0"/>
      <p:bldP spid="12" grpId="0"/>
      <p:bldP spid="14" grpId="0"/>
      <p:bldP spid="15"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09634" y="1489271"/>
            <a:ext cx="347870" cy="44726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413825" y="1058576"/>
            <a:ext cx="881270" cy="13086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379577" y="1061889"/>
            <a:ext cx="347870" cy="13086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矩形 5"/>
              <p:cNvSpPr/>
              <p:nvPr/>
            </p:nvSpPr>
            <p:spPr>
              <a:xfrm>
                <a:off x="2931065" y="1489271"/>
                <a:ext cx="45743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𝜉</m:t>
                          </m:r>
                        </m:e>
                        <m:sub>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m:t>
                          </m:r>
                        </m:sub>
                      </m:sSub>
                    </m:oMath>
                  </m:oMathPara>
                </a14:m>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2931065" y="1489271"/>
                <a:ext cx="457433" cy="369332"/>
              </a:xfrm>
              <a:prstGeom prst="rect">
                <a:avLst/>
              </a:prstGeom>
              <a:blipFill>
                <a:blip r:embed="rId3"/>
                <a:stretch>
                  <a:fillRect b="-131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4349844" y="1489271"/>
                <a:ext cx="37760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𝑥</m:t>
                      </m:r>
                    </m:oMath>
                  </m:oMathPara>
                </a14:m>
                <a:endParaRPr lang="zh-CN" altLang="en-US" dirty="0"/>
              </a:p>
            </p:txBody>
          </p:sp>
        </mc:Choice>
        <mc:Fallback>
          <p:sp>
            <p:nvSpPr>
              <p:cNvPr id="7" name="矩形 6"/>
              <p:cNvSpPr>
                <a:spLocks noRot="1" noChangeAspect="1" noMove="1" noResize="1" noEditPoints="1" noAdjustHandles="1" noChangeArrowheads="1" noChangeShapeType="1" noTextEdit="1"/>
              </p:cNvSpPr>
              <p:nvPr/>
            </p:nvSpPr>
            <p:spPr>
              <a:xfrm>
                <a:off x="4349844" y="1489271"/>
                <a:ext cx="37760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3413825" y="2055669"/>
                <a:ext cx="937591" cy="311560"/>
              </a:xfrm>
              <a:prstGeom prst="rect">
                <a:avLst/>
              </a:prstGeom>
            </p:spPr>
            <p:txBody>
              <a:bodyPr wrap="square">
                <a:spAutoFit/>
              </a:bodyPr>
              <a:lstStyle/>
              <a:p>
                <a14:m>
                  <m:oMath xmlns:m="http://schemas.openxmlformats.org/officeDocument/2006/math">
                    <m:sSup>
                      <m:sSupPr>
                        <m:ctrlPr>
                          <a:rPr lang="en-US" altLang="zh-CN" sz="1400" i="1" smtClean="0">
                            <a:latin typeface="Cambria Math" panose="02040503050406030204" pitchFamily="18" charset="0"/>
                            <a:cs typeface="Times New Roman" panose="02020603050405020304" pitchFamily="18" charset="0"/>
                          </a:rPr>
                        </m:ctrlPr>
                      </m:sSupPr>
                      <m:e>
                        <m:r>
                          <a:rPr lang="en-US" altLang="zh-CN" sz="1400" b="0" i="1" smtClean="0">
                            <a:latin typeface="Cambria Math" panose="02040503050406030204" pitchFamily="18" charset="0"/>
                            <a:cs typeface="Times New Roman" panose="02020603050405020304" pitchFamily="18" charset="0"/>
                          </a:rPr>
                          <m:t>0</m:t>
                        </m:r>
                      </m:e>
                      <m:sup>
                        <m:r>
                          <a:rPr lang="en-US" altLang="zh-CN" sz="1400" i="1">
                            <a:latin typeface="Cambria Math" panose="02040503050406030204" pitchFamily="18" charset="0"/>
                            <a:cs typeface="Times New Roman" panose="02020603050405020304" pitchFamily="18" charset="0"/>
                          </a:rPr>
                          <m:t>𝑡h</m:t>
                        </m:r>
                      </m:sup>
                    </m:sSup>
                  </m:oMath>
                </a14:m>
                <a:r>
                  <a:rPr lang="zh-CN" altLang="en-US" sz="1400" dirty="0">
                    <a:latin typeface="Times New Roman" panose="02020603050405020304" pitchFamily="18" charset="0"/>
                    <a:cs typeface="Times New Roman" panose="02020603050405020304" pitchFamily="18" charset="0"/>
                  </a:rPr>
                  <a:t>-</a:t>
                </a:r>
                <a:r>
                  <a:rPr lang="zh-CN" altLang="en-US" sz="1400" dirty="0" smtClean="0">
                    <a:latin typeface="Times New Roman" panose="02020603050405020304" pitchFamily="18" charset="0"/>
                    <a:cs typeface="Times New Roman" panose="02020603050405020304" pitchFamily="18" charset="0"/>
                  </a:rPr>
                  <a:t>order</a:t>
                </a:r>
                <a:endParaRPr lang="zh-CN" altLang="en-US" sz="1400" dirty="0"/>
              </a:p>
            </p:txBody>
          </p:sp>
        </mc:Choice>
        <mc:Fallback>
          <p:sp>
            <p:nvSpPr>
              <p:cNvPr id="8" name="矩形 7"/>
              <p:cNvSpPr>
                <a:spLocks noRot="1" noChangeAspect="1" noMove="1" noResize="1" noEditPoints="1" noAdjustHandles="1" noChangeArrowheads="1" noChangeShapeType="1" noTextEdit="1"/>
              </p:cNvSpPr>
              <p:nvPr/>
            </p:nvSpPr>
            <p:spPr>
              <a:xfrm>
                <a:off x="3413825" y="2055669"/>
                <a:ext cx="937591" cy="311560"/>
              </a:xfrm>
              <a:prstGeom prst="rect">
                <a:avLst/>
              </a:prstGeom>
              <a:blipFill>
                <a:blip r:embed="rId5"/>
                <a:stretch>
                  <a:fillRect t="-3922" b="-19608"/>
                </a:stretch>
              </a:blipFill>
            </p:spPr>
            <p:txBody>
              <a:bodyPr/>
              <a:lstStyle/>
              <a:p>
                <a:r>
                  <a:rPr lang="zh-CN" altLang="en-US">
                    <a:noFill/>
                  </a:rPr>
                  <a:t> </a:t>
                </a:r>
              </a:p>
            </p:txBody>
          </p:sp>
        </mc:Fallback>
      </mc:AlternateContent>
      <p:sp>
        <p:nvSpPr>
          <p:cNvPr id="9" name="矩形 8"/>
          <p:cNvSpPr/>
          <p:nvPr/>
        </p:nvSpPr>
        <p:spPr>
          <a:xfrm>
            <a:off x="3468297" y="1096676"/>
            <a:ext cx="782072" cy="920893"/>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接点 10"/>
          <p:cNvSpPr/>
          <p:nvPr/>
        </p:nvSpPr>
        <p:spPr>
          <a:xfrm>
            <a:off x="9309994" y="1178314"/>
            <a:ext cx="79513" cy="8945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408557" y="1229590"/>
            <a:ext cx="141426" cy="5907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349750" y="1288665"/>
            <a:ext cx="0" cy="12798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9164118" y="1235657"/>
            <a:ext cx="116473" cy="10601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4" name="流程图: 接点 23"/>
          <p:cNvSpPr/>
          <p:nvPr/>
        </p:nvSpPr>
        <p:spPr>
          <a:xfrm>
            <a:off x="3826972" y="1199182"/>
            <a:ext cx="79513" cy="8945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a:off x="3925535" y="1250458"/>
            <a:ext cx="141426" cy="5907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866728" y="1309533"/>
            <a:ext cx="0" cy="12798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3681096" y="1256525"/>
            <a:ext cx="116473" cy="10601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8" name="流程图: 接点 27"/>
          <p:cNvSpPr/>
          <p:nvPr/>
        </p:nvSpPr>
        <p:spPr>
          <a:xfrm>
            <a:off x="9084605" y="1360722"/>
            <a:ext cx="79513" cy="8945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流程图: 接点 28"/>
          <p:cNvSpPr/>
          <p:nvPr/>
        </p:nvSpPr>
        <p:spPr>
          <a:xfrm>
            <a:off x="9309994" y="1450175"/>
            <a:ext cx="79513" cy="8945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流程图: 接点 29"/>
          <p:cNvSpPr/>
          <p:nvPr/>
        </p:nvSpPr>
        <p:spPr>
          <a:xfrm>
            <a:off x="9569032" y="1277300"/>
            <a:ext cx="79513" cy="8945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 name="矩形 30"/>
          <p:cNvSpPr/>
          <p:nvPr/>
        </p:nvSpPr>
        <p:spPr>
          <a:xfrm>
            <a:off x="5523046" y="1489271"/>
            <a:ext cx="347870" cy="44726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927237" y="1058576"/>
            <a:ext cx="881270" cy="13086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6892989" y="1061889"/>
            <a:ext cx="347870" cy="13086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4" name="矩形 33"/>
              <p:cNvSpPr/>
              <p:nvPr/>
            </p:nvSpPr>
            <p:spPr>
              <a:xfrm>
                <a:off x="5444477" y="1489271"/>
                <a:ext cx="467179"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𝜉</m:t>
                          </m:r>
                        </m:e>
                        <m:sub>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sub>
                      </m:sSub>
                    </m:oMath>
                  </m:oMathPara>
                </a14:m>
                <a:endParaRPr lang="zh-CN" altLang="en-US" dirty="0"/>
              </a:p>
            </p:txBody>
          </p:sp>
        </mc:Choice>
        <mc:Fallback>
          <p:sp>
            <p:nvSpPr>
              <p:cNvPr id="34" name="矩形 33"/>
              <p:cNvSpPr>
                <a:spLocks noRot="1" noChangeAspect="1" noMove="1" noResize="1" noEditPoints="1" noAdjustHandles="1" noChangeArrowheads="1" noChangeShapeType="1" noTextEdit="1"/>
              </p:cNvSpPr>
              <p:nvPr/>
            </p:nvSpPr>
            <p:spPr>
              <a:xfrm>
                <a:off x="5444477" y="1489271"/>
                <a:ext cx="467179" cy="369332"/>
              </a:xfrm>
              <a:prstGeom prst="rect">
                <a:avLst/>
              </a:prstGeom>
              <a:blipFill>
                <a:blip r:embed="rId6"/>
                <a:stretch>
                  <a:fillRect b="-131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矩形 34"/>
              <p:cNvSpPr/>
              <p:nvPr/>
            </p:nvSpPr>
            <p:spPr>
              <a:xfrm>
                <a:off x="6863256" y="1489271"/>
                <a:ext cx="37760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𝑥</m:t>
                      </m:r>
                    </m:oMath>
                  </m:oMathPara>
                </a14:m>
                <a:endParaRPr lang="zh-CN" altLang="en-US" dirty="0"/>
              </a:p>
            </p:txBody>
          </p:sp>
        </mc:Choice>
        <mc:Fallback>
          <p:sp>
            <p:nvSpPr>
              <p:cNvPr id="35" name="矩形 34"/>
              <p:cNvSpPr>
                <a:spLocks noRot="1" noChangeAspect="1" noMove="1" noResize="1" noEditPoints="1" noAdjustHandles="1" noChangeArrowheads="1" noChangeShapeType="1" noTextEdit="1"/>
              </p:cNvSpPr>
              <p:nvPr/>
            </p:nvSpPr>
            <p:spPr>
              <a:xfrm>
                <a:off x="6863256" y="1489271"/>
                <a:ext cx="377603"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矩形 35"/>
              <p:cNvSpPr/>
              <p:nvPr/>
            </p:nvSpPr>
            <p:spPr>
              <a:xfrm>
                <a:off x="5927237" y="2055669"/>
                <a:ext cx="937591" cy="311560"/>
              </a:xfrm>
              <a:prstGeom prst="rect">
                <a:avLst/>
              </a:prstGeom>
            </p:spPr>
            <p:txBody>
              <a:bodyPr wrap="square">
                <a:spAutoFit/>
              </a:bodyPr>
              <a:lstStyle/>
              <a:p>
                <a14:m>
                  <m:oMath xmlns:m="http://schemas.openxmlformats.org/officeDocument/2006/math">
                    <m:sSup>
                      <m:sSupPr>
                        <m:ctrlPr>
                          <a:rPr lang="en-US" altLang="zh-CN" sz="1400" i="1" smtClean="0">
                            <a:latin typeface="Cambria Math" panose="02040503050406030204" pitchFamily="18" charset="0"/>
                            <a:cs typeface="Times New Roman" panose="02020603050405020304" pitchFamily="18" charset="0"/>
                          </a:rPr>
                        </m:ctrlPr>
                      </m:sSupPr>
                      <m:e>
                        <m:r>
                          <a:rPr lang="en-US" altLang="zh-CN" sz="1400" b="0" i="1" smtClean="0">
                            <a:latin typeface="Cambria Math" panose="02040503050406030204" pitchFamily="18" charset="0"/>
                            <a:cs typeface="Times New Roman" panose="02020603050405020304" pitchFamily="18" charset="0"/>
                          </a:rPr>
                          <m:t>1</m:t>
                        </m:r>
                      </m:e>
                      <m:sup>
                        <m:r>
                          <a:rPr lang="en-US" altLang="zh-CN" sz="1400" i="1">
                            <a:latin typeface="Cambria Math" panose="02040503050406030204" pitchFamily="18" charset="0"/>
                            <a:cs typeface="Times New Roman" panose="02020603050405020304" pitchFamily="18" charset="0"/>
                          </a:rPr>
                          <m:t>𝑡h</m:t>
                        </m:r>
                      </m:sup>
                    </m:sSup>
                  </m:oMath>
                </a14:m>
                <a:r>
                  <a:rPr lang="zh-CN" altLang="en-US" sz="1400" dirty="0">
                    <a:latin typeface="Times New Roman" panose="02020603050405020304" pitchFamily="18" charset="0"/>
                    <a:cs typeface="Times New Roman" panose="02020603050405020304" pitchFamily="18" charset="0"/>
                  </a:rPr>
                  <a:t>-</a:t>
                </a:r>
                <a:r>
                  <a:rPr lang="zh-CN" altLang="en-US" sz="1400" dirty="0" smtClean="0">
                    <a:latin typeface="Times New Roman" panose="02020603050405020304" pitchFamily="18" charset="0"/>
                    <a:cs typeface="Times New Roman" panose="02020603050405020304" pitchFamily="18" charset="0"/>
                  </a:rPr>
                  <a:t>order</a:t>
                </a:r>
                <a:endParaRPr lang="zh-CN" altLang="en-US" sz="1400" dirty="0"/>
              </a:p>
            </p:txBody>
          </p:sp>
        </mc:Choice>
        <mc:Fallback>
          <p:sp>
            <p:nvSpPr>
              <p:cNvPr id="36" name="矩形 35"/>
              <p:cNvSpPr>
                <a:spLocks noRot="1" noChangeAspect="1" noMove="1" noResize="1" noEditPoints="1" noAdjustHandles="1" noChangeArrowheads="1" noChangeShapeType="1" noTextEdit="1"/>
              </p:cNvSpPr>
              <p:nvPr/>
            </p:nvSpPr>
            <p:spPr>
              <a:xfrm>
                <a:off x="5927237" y="2055669"/>
                <a:ext cx="937591" cy="311560"/>
              </a:xfrm>
              <a:prstGeom prst="rect">
                <a:avLst/>
              </a:prstGeom>
              <a:blipFill>
                <a:blip r:embed="rId8"/>
                <a:stretch>
                  <a:fillRect t="-3922" b="-19608"/>
                </a:stretch>
              </a:blipFill>
            </p:spPr>
            <p:txBody>
              <a:bodyPr/>
              <a:lstStyle/>
              <a:p>
                <a:r>
                  <a:rPr lang="zh-CN" altLang="en-US">
                    <a:noFill/>
                  </a:rPr>
                  <a:t> </a:t>
                </a:r>
              </a:p>
            </p:txBody>
          </p:sp>
        </mc:Fallback>
      </mc:AlternateContent>
      <p:sp>
        <p:nvSpPr>
          <p:cNvPr id="37" name="矩形 36"/>
          <p:cNvSpPr/>
          <p:nvPr/>
        </p:nvSpPr>
        <p:spPr>
          <a:xfrm>
            <a:off x="5981709" y="1096676"/>
            <a:ext cx="782072" cy="920893"/>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接点 48"/>
          <p:cNvSpPr/>
          <p:nvPr/>
        </p:nvSpPr>
        <p:spPr>
          <a:xfrm>
            <a:off x="6356950" y="1185529"/>
            <a:ext cx="79513" cy="8945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50" name="直接连接符 49"/>
          <p:cNvCxnSpPr/>
          <p:nvPr/>
        </p:nvCxnSpPr>
        <p:spPr>
          <a:xfrm>
            <a:off x="6455513" y="1236805"/>
            <a:ext cx="141426" cy="5907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396706" y="1295880"/>
            <a:ext cx="0" cy="12798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6211074" y="1242872"/>
            <a:ext cx="116473" cy="10601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3" name="流程图: 接点 52"/>
          <p:cNvSpPr/>
          <p:nvPr/>
        </p:nvSpPr>
        <p:spPr>
          <a:xfrm>
            <a:off x="6131561" y="1367937"/>
            <a:ext cx="79513" cy="8945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流程图: 接点 53"/>
          <p:cNvSpPr/>
          <p:nvPr/>
        </p:nvSpPr>
        <p:spPr>
          <a:xfrm>
            <a:off x="6356950" y="1457390"/>
            <a:ext cx="79513" cy="8945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流程图: 接点 54"/>
          <p:cNvSpPr/>
          <p:nvPr/>
        </p:nvSpPr>
        <p:spPr>
          <a:xfrm>
            <a:off x="6615988" y="1284515"/>
            <a:ext cx="79513" cy="8945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矩形 55"/>
          <p:cNvSpPr/>
          <p:nvPr/>
        </p:nvSpPr>
        <p:spPr>
          <a:xfrm>
            <a:off x="9101501" y="1493421"/>
            <a:ext cx="45719"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9101501" y="1585166"/>
            <a:ext cx="45719"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9101501" y="1670531"/>
            <a:ext cx="45719"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 name="矩形 61"/>
          <p:cNvSpPr/>
          <p:nvPr/>
        </p:nvSpPr>
        <p:spPr>
          <a:xfrm>
            <a:off x="9326890" y="1573156"/>
            <a:ext cx="45719"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9326890" y="1664901"/>
            <a:ext cx="45719"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9326890" y="1750266"/>
            <a:ext cx="45719"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矩形 64"/>
          <p:cNvSpPr/>
          <p:nvPr/>
        </p:nvSpPr>
        <p:spPr>
          <a:xfrm>
            <a:off x="9602826" y="1427315"/>
            <a:ext cx="45719"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矩形 65"/>
          <p:cNvSpPr/>
          <p:nvPr/>
        </p:nvSpPr>
        <p:spPr>
          <a:xfrm>
            <a:off x="9602826" y="1519060"/>
            <a:ext cx="45719"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矩形 66"/>
          <p:cNvSpPr/>
          <p:nvPr/>
        </p:nvSpPr>
        <p:spPr>
          <a:xfrm>
            <a:off x="9602826" y="1604425"/>
            <a:ext cx="45719"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流程图: 接点 67"/>
          <p:cNvSpPr/>
          <p:nvPr/>
        </p:nvSpPr>
        <p:spPr>
          <a:xfrm>
            <a:off x="9081197" y="1780308"/>
            <a:ext cx="79513" cy="8945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流程图: 接点 68"/>
          <p:cNvSpPr/>
          <p:nvPr/>
        </p:nvSpPr>
        <p:spPr>
          <a:xfrm>
            <a:off x="9309994" y="1837507"/>
            <a:ext cx="79513" cy="8945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0" name="流程图: 接点 69"/>
          <p:cNvSpPr/>
          <p:nvPr/>
        </p:nvSpPr>
        <p:spPr>
          <a:xfrm>
            <a:off x="9585928" y="1690855"/>
            <a:ext cx="79513" cy="8945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矩形 70"/>
          <p:cNvSpPr/>
          <p:nvPr/>
        </p:nvSpPr>
        <p:spPr>
          <a:xfrm>
            <a:off x="8508294" y="1489271"/>
            <a:ext cx="347870" cy="44726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8912485" y="1058576"/>
            <a:ext cx="881270" cy="13086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9878237" y="1061889"/>
            <a:ext cx="347870" cy="13086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4" name="矩形 73"/>
              <p:cNvSpPr/>
              <p:nvPr/>
            </p:nvSpPr>
            <p:spPr>
              <a:xfrm>
                <a:off x="8429725" y="1489271"/>
                <a:ext cx="467179"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𝜉</m:t>
                          </m:r>
                        </m:e>
                        <m:sub>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sub>
                      </m:sSub>
                    </m:oMath>
                  </m:oMathPara>
                </a14:m>
                <a:endParaRPr lang="zh-CN" altLang="en-US" dirty="0"/>
              </a:p>
            </p:txBody>
          </p:sp>
        </mc:Choice>
        <mc:Fallback>
          <p:sp>
            <p:nvSpPr>
              <p:cNvPr id="74" name="矩形 73"/>
              <p:cNvSpPr>
                <a:spLocks noRot="1" noChangeAspect="1" noMove="1" noResize="1" noEditPoints="1" noAdjustHandles="1" noChangeArrowheads="1" noChangeShapeType="1" noTextEdit="1"/>
              </p:cNvSpPr>
              <p:nvPr/>
            </p:nvSpPr>
            <p:spPr>
              <a:xfrm>
                <a:off x="8429725" y="1489271"/>
                <a:ext cx="467179" cy="369332"/>
              </a:xfrm>
              <a:prstGeom prst="rect">
                <a:avLst/>
              </a:prstGeom>
              <a:blipFill>
                <a:blip r:embed="rId9"/>
                <a:stretch>
                  <a:fillRect b="-131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5" name="矩形 74"/>
              <p:cNvSpPr/>
              <p:nvPr/>
            </p:nvSpPr>
            <p:spPr>
              <a:xfrm>
                <a:off x="9848504" y="1489271"/>
                <a:ext cx="37760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𝑥</m:t>
                      </m:r>
                    </m:oMath>
                  </m:oMathPara>
                </a14:m>
                <a:endParaRPr lang="zh-CN" altLang="en-US" dirty="0"/>
              </a:p>
            </p:txBody>
          </p:sp>
        </mc:Choice>
        <mc:Fallback>
          <p:sp>
            <p:nvSpPr>
              <p:cNvPr id="75" name="矩形 74"/>
              <p:cNvSpPr>
                <a:spLocks noRot="1" noChangeAspect="1" noMove="1" noResize="1" noEditPoints="1" noAdjustHandles="1" noChangeArrowheads="1" noChangeShapeType="1" noTextEdit="1"/>
              </p:cNvSpPr>
              <p:nvPr/>
            </p:nvSpPr>
            <p:spPr>
              <a:xfrm>
                <a:off x="9848504" y="1489271"/>
                <a:ext cx="377603"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6" name="矩形 75"/>
              <p:cNvSpPr/>
              <p:nvPr/>
            </p:nvSpPr>
            <p:spPr>
              <a:xfrm>
                <a:off x="8912485" y="2055669"/>
                <a:ext cx="937591" cy="311560"/>
              </a:xfrm>
              <a:prstGeom prst="rect">
                <a:avLst/>
              </a:prstGeom>
            </p:spPr>
            <p:txBody>
              <a:bodyPr wrap="square">
                <a:spAutoFit/>
              </a:bodyPr>
              <a:lstStyle/>
              <a:p>
                <a14:m>
                  <m:oMath xmlns:m="http://schemas.openxmlformats.org/officeDocument/2006/math">
                    <m:sSup>
                      <m:sSupPr>
                        <m:ctrlPr>
                          <a:rPr lang="en-US" altLang="zh-CN" sz="1400" i="1" smtClean="0">
                            <a:latin typeface="Cambria Math" panose="02040503050406030204" pitchFamily="18" charset="0"/>
                            <a:cs typeface="Times New Roman" panose="02020603050405020304" pitchFamily="18" charset="0"/>
                          </a:rPr>
                        </m:ctrlPr>
                      </m:sSupPr>
                      <m:e>
                        <m:r>
                          <a:rPr lang="en-US" altLang="zh-CN" sz="1400" b="0" i="1" smtClean="0">
                            <a:latin typeface="Cambria Math" panose="02040503050406030204" pitchFamily="18" charset="0"/>
                            <a:cs typeface="Times New Roman" panose="02020603050405020304" pitchFamily="18" charset="0"/>
                          </a:rPr>
                          <m:t>𝐾</m:t>
                        </m:r>
                      </m:e>
                      <m:sup>
                        <m:r>
                          <a:rPr lang="en-US" altLang="zh-CN" sz="1400" i="1">
                            <a:latin typeface="Cambria Math" panose="02040503050406030204" pitchFamily="18" charset="0"/>
                            <a:cs typeface="Times New Roman" panose="02020603050405020304" pitchFamily="18" charset="0"/>
                          </a:rPr>
                          <m:t>𝑡h</m:t>
                        </m:r>
                      </m:sup>
                    </m:sSup>
                  </m:oMath>
                </a14:m>
                <a:r>
                  <a:rPr lang="zh-CN" altLang="en-US" sz="1400" dirty="0">
                    <a:latin typeface="Times New Roman" panose="02020603050405020304" pitchFamily="18" charset="0"/>
                    <a:cs typeface="Times New Roman" panose="02020603050405020304" pitchFamily="18" charset="0"/>
                  </a:rPr>
                  <a:t>-</a:t>
                </a:r>
                <a:r>
                  <a:rPr lang="zh-CN" altLang="en-US" sz="1400" dirty="0" smtClean="0">
                    <a:latin typeface="Times New Roman" panose="02020603050405020304" pitchFamily="18" charset="0"/>
                    <a:cs typeface="Times New Roman" panose="02020603050405020304" pitchFamily="18" charset="0"/>
                  </a:rPr>
                  <a:t>order</a:t>
                </a:r>
                <a:endParaRPr lang="zh-CN" altLang="en-US" sz="1400" dirty="0"/>
              </a:p>
            </p:txBody>
          </p:sp>
        </mc:Choice>
        <mc:Fallback>
          <p:sp>
            <p:nvSpPr>
              <p:cNvPr id="76" name="矩形 75"/>
              <p:cNvSpPr>
                <a:spLocks noRot="1" noChangeAspect="1" noMove="1" noResize="1" noEditPoints="1" noAdjustHandles="1" noChangeArrowheads="1" noChangeShapeType="1" noTextEdit="1"/>
              </p:cNvSpPr>
              <p:nvPr/>
            </p:nvSpPr>
            <p:spPr>
              <a:xfrm>
                <a:off x="8912485" y="2055669"/>
                <a:ext cx="937591" cy="311560"/>
              </a:xfrm>
              <a:prstGeom prst="rect">
                <a:avLst/>
              </a:prstGeom>
              <a:blipFill>
                <a:blip r:embed="rId11"/>
                <a:stretch>
                  <a:fillRect t="-3922" b="-19608"/>
                </a:stretch>
              </a:blipFill>
            </p:spPr>
            <p:txBody>
              <a:bodyPr/>
              <a:lstStyle/>
              <a:p>
                <a:r>
                  <a:rPr lang="zh-CN" altLang="en-US">
                    <a:noFill/>
                  </a:rPr>
                  <a:t> </a:t>
                </a:r>
              </a:p>
            </p:txBody>
          </p:sp>
        </mc:Fallback>
      </mc:AlternateContent>
      <p:sp>
        <p:nvSpPr>
          <p:cNvPr id="77" name="矩形 76"/>
          <p:cNvSpPr/>
          <p:nvPr/>
        </p:nvSpPr>
        <p:spPr>
          <a:xfrm>
            <a:off x="8966957" y="1096676"/>
            <a:ext cx="782072" cy="920893"/>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714373" y="1687760"/>
            <a:ext cx="47012"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7839954" y="1687759"/>
            <a:ext cx="47012"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7968607" y="1687758"/>
            <a:ext cx="47012"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mc:AlternateContent xmlns:mc="http://schemas.openxmlformats.org/markup-compatibility/2006">
        <mc:Choice xmlns:a14="http://schemas.microsoft.com/office/drawing/2010/main" Requires="a14">
          <p:sp>
            <p:nvSpPr>
              <p:cNvPr id="91" name="文本框 90"/>
              <p:cNvSpPr txBox="1"/>
              <p:nvPr/>
            </p:nvSpPr>
            <p:spPr>
              <a:xfrm>
                <a:off x="4985000" y="1550826"/>
                <a:ext cx="26289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p:sp>
            <p:nvSpPr>
              <p:cNvPr id="91" name="文本框 90"/>
              <p:cNvSpPr txBox="1">
                <a:spLocks noRot="1" noChangeAspect="1" noMove="1" noResize="1" noEditPoints="1" noAdjustHandles="1" noChangeArrowheads="1" noChangeShapeType="1" noTextEdit="1"/>
              </p:cNvSpPr>
              <p:nvPr/>
            </p:nvSpPr>
            <p:spPr>
              <a:xfrm>
                <a:off x="4985000" y="1550826"/>
                <a:ext cx="262892" cy="307777"/>
              </a:xfrm>
              <a:prstGeom prst="rect">
                <a:avLst/>
              </a:prstGeom>
              <a:blipFill>
                <a:blip r:embed="rId12"/>
                <a:stretch>
                  <a:fillRect l="-18605" r="-18605" b="-58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2" name="文本框 91"/>
              <p:cNvSpPr txBox="1"/>
              <p:nvPr/>
            </p:nvSpPr>
            <p:spPr>
              <a:xfrm>
                <a:off x="7322732" y="1544951"/>
                <a:ext cx="26289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p:sp>
            <p:nvSpPr>
              <p:cNvPr id="92" name="文本框 91"/>
              <p:cNvSpPr txBox="1">
                <a:spLocks noRot="1" noChangeAspect="1" noMove="1" noResize="1" noEditPoints="1" noAdjustHandles="1" noChangeArrowheads="1" noChangeShapeType="1" noTextEdit="1"/>
              </p:cNvSpPr>
              <p:nvPr/>
            </p:nvSpPr>
            <p:spPr>
              <a:xfrm>
                <a:off x="7322732" y="1544951"/>
                <a:ext cx="262892" cy="307777"/>
              </a:xfrm>
              <a:prstGeom prst="rect">
                <a:avLst/>
              </a:prstGeom>
              <a:blipFill>
                <a:blip r:embed="rId13"/>
                <a:stretch>
                  <a:fillRect l="-18605" r="-18605" b="-58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3" name="文本框 92"/>
              <p:cNvSpPr txBox="1"/>
              <p:nvPr/>
            </p:nvSpPr>
            <p:spPr>
              <a:xfrm>
                <a:off x="8142017" y="1546843"/>
                <a:ext cx="26289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p:sp>
            <p:nvSpPr>
              <p:cNvPr id="93" name="文本框 92"/>
              <p:cNvSpPr txBox="1">
                <a:spLocks noRot="1" noChangeAspect="1" noMove="1" noResize="1" noEditPoints="1" noAdjustHandles="1" noChangeArrowheads="1" noChangeShapeType="1" noTextEdit="1"/>
              </p:cNvSpPr>
              <p:nvPr/>
            </p:nvSpPr>
            <p:spPr>
              <a:xfrm>
                <a:off x="8142017" y="1546843"/>
                <a:ext cx="262892" cy="307777"/>
              </a:xfrm>
              <a:prstGeom prst="rect">
                <a:avLst/>
              </a:prstGeom>
              <a:blipFill>
                <a:blip r:embed="rId14"/>
                <a:stretch>
                  <a:fillRect l="-18605" r="-18605" b="-8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4" name="矩形 93"/>
              <p:cNvSpPr/>
              <p:nvPr/>
            </p:nvSpPr>
            <p:spPr>
              <a:xfrm>
                <a:off x="1435070" y="1514173"/>
                <a:ext cx="162486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cs typeface="Times New Roman" panose="02020603050405020304" pitchFamily="18" charset="0"/>
                        </a:rPr>
                        <m:t>𝑦</m:t>
                      </m:r>
                      <m:r>
                        <a:rPr lang="en-US" altLang="zh-CN" i="1" smtClean="0">
                          <a:latin typeface="Cambria Math" panose="02040503050406030204" pitchFamily="18" charset="0"/>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𝑔</m:t>
                          </m:r>
                        </m:e>
                        <m:sub>
                          <m:r>
                            <a:rPr lang="en-US" altLang="zh-CN" i="1">
                              <a:latin typeface="Cambria Math" panose="02040503050406030204" pitchFamily="18" charset="0"/>
                              <a:cs typeface="Times New Roman" panose="02020603050405020304" pitchFamily="18" charset="0"/>
                            </a:rPr>
                            <m:t>𝜃</m:t>
                          </m:r>
                        </m:sub>
                      </m:sSub>
                      <m:d>
                        <m:dPr>
                          <m:ctrlPr>
                            <a:rPr lang="zh-CN"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cs typeface="Times New Roman" panose="02020603050405020304" pitchFamily="18" charset="0"/>
                            </a:rPr>
                            <m:t>𝐿</m:t>
                          </m:r>
                        </m:e>
                      </m:d>
                      <m:r>
                        <a:rPr lang="en-US" altLang="zh-CN" i="1">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m:t>
                      </m:r>
                    </m:oMath>
                  </m:oMathPara>
                </a14:m>
                <a:endParaRPr lang="zh-CN" altLang="en-US" dirty="0"/>
              </a:p>
            </p:txBody>
          </p:sp>
        </mc:Choice>
        <mc:Fallback>
          <p:sp>
            <p:nvSpPr>
              <p:cNvPr id="94" name="矩形 93"/>
              <p:cNvSpPr>
                <a:spLocks noRot="1" noChangeAspect="1" noMove="1" noResize="1" noEditPoints="1" noAdjustHandles="1" noChangeArrowheads="1" noChangeShapeType="1" noTextEdit="1"/>
              </p:cNvSpPr>
              <p:nvPr/>
            </p:nvSpPr>
            <p:spPr>
              <a:xfrm>
                <a:off x="1435070" y="1514173"/>
                <a:ext cx="1624868" cy="369332"/>
              </a:xfrm>
              <a:prstGeom prst="rect">
                <a:avLst/>
              </a:prstGeom>
              <a:blipFill>
                <a:blip r:embed="rId15"/>
                <a:stretch>
                  <a:fillRect b="-65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5" name="矩形 94"/>
              <p:cNvSpPr/>
              <p:nvPr/>
            </p:nvSpPr>
            <p:spPr>
              <a:xfrm>
                <a:off x="1867539" y="2961408"/>
                <a:ext cx="8228339" cy="966290"/>
              </a:xfrm>
              <a:prstGeom prst="rect">
                <a:avLst/>
              </a:prstGeom>
            </p:spPr>
            <p:txBody>
              <a:bodyPr wrap="square">
                <a:spAutoFit/>
              </a:bodyPr>
              <a:lstStyle/>
              <a:p>
                <a:pPr indent="457200">
                  <a:lnSpc>
                    <a:spcPct val="150000"/>
                  </a:lnSpc>
                </a:pPr>
                <a:r>
                  <a:rPr lang="en-US" altLang="zh-CN" dirty="0">
                    <a:solidFill>
                      <a:srgbClr val="000000"/>
                    </a:solidFill>
                    <a:latin typeface="Times New Roman" panose="02020603050405020304" pitchFamily="18" charset="0"/>
                  </a:rPr>
                  <a:t>Being expanded by </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𝐾</m:t>
                        </m:r>
                      </m:e>
                      <m:sup>
                        <m:r>
                          <a:rPr lang="en-US" altLang="zh-CN" i="1">
                            <a:latin typeface="Cambria Math" panose="02040503050406030204" pitchFamily="18" charset="0"/>
                            <a:cs typeface="Times New Roman" panose="02020603050405020304" pitchFamily="18" charset="0"/>
                          </a:rPr>
                          <m:t>𝑡h</m:t>
                        </m:r>
                      </m:sup>
                    </m:sSup>
                    <m:r>
                      <a:rPr lang="en-US" altLang="zh-CN" i="1">
                        <a:latin typeface="Cambria Math" panose="02040503050406030204" pitchFamily="18" charset="0"/>
                        <a:cs typeface="Times New Roman" panose="02020603050405020304" pitchFamily="18" charset="0"/>
                      </a:rPr>
                      <m:t> </m:t>
                    </m:r>
                  </m:oMath>
                </a14:m>
                <a:r>
                  <a:rPr lang="en-US" altLang="zh-CN" dirty="0" smtClean="0">
                    <a:solidFill>
                      <a:srgbClr val="000000"/>
                    </a:solidFill>
                    <a:latin typeface="Times New Roman" panose="02020603050405020304" pitchFamily="18" charset="0"/>
                  </a:rPr>
                  <a:t>order </a:t>
                </a:r>
                <a:r>
                  <a:rPr lang="en-US" altLang="zh-CN" dirty="0" err="1">
                    <a:solidFill>
                      <a:srgbClr val="000000"/>
                    </a:solidFill>
                    <a:latin typeface="Times New Roman" panose="02020603050405020304" pitchFamily="18" charset="0"/>
                  </a:rPr>
                  <a:t>Chebyshev</a:t>
                </a:r>
                <a:r>
                  <a:rPr lang="en-US" altLang="zh-CN" dirty="0">
                    <a:solidFill>
                      <a:srgbClr val="000000"/>
                    </a:solidFill>
                    <a:latin typeface="Times New Roman" panose="02020603050405020304" pitchFamily="18" charset="0"/>
                  </a:rPr>
                  <a:t> polynomial, each matrix is reconstructed as the weighted combination of its own graph structure knowledge from </a:t>
                </a:r>
                <a14:m>
                  <m:oMath xmlns:m="http://schemas.openxmlformats.org/officeDocument/2006/math">
                    <m:r>
                      <a:rPr lang="en-US" altLang="zh-CN" i="1">
                        <a:latin typeface="Cambria Math" panose="02040503050406030204" pitchFamily="18" charset="0"/>
                        <a:cs typeface="Times New Roman" panose="02020603050405020304" pitchFamily="18" charset="0"/>
                      </a:rPr>
                      <m:t>𝐾</m:t>
                    </m:r>
                    <m:r>
                      <a:rPr lang="en-US" altLang="zh-CN" i="1">
                        <a:latin typeface="Cambria Math" panose="02040503050406030204" pitchFamily="18" charset="0"/>
                        <a:cs typeface="Times New Roman" panose="02020603050405020304" pitchFamily="18" charset="0"/>
                      </a:rPr>
                      <m:t> </m:t>
                    </m:r>
                  </m:oMath>
                </a14:m>
                <a:r>
                  <a:rPr lang="en-US" altLang="zh-CN" dirty="0" smtClean="0">
                    <a:solidFill>
                      <a:srgbClr val="000000"/>
                    </a:solidFill>
                    <a:latin typeface="Times New Roman" panose="02020603050405020304" pitchFamily="18" charset="0"/>
                  </a:rPr>
                  <a:t>level.</a:t>
                </a:r>
                <a:endParaRPr lang="zh-CN" altLang="en-US" dirty="0"/>
              </a:p>
            </p:txBody>
          </p:sp>
        </mc:Choice>
        <mc:Fallback>
          <p:sp>
            <p:nvSpPr>
              <p:cNvPr id="95" name="矩形 94"/>
              <p:cNvSpPr>
                <a:spLocks noRot="1" noChangeAspect="1" noMove="1" noResize="1" noEditPoints="1" noAdjustHandles="1" noChangeArrowheads="1" noChangeShapeType="1" noTextEdit="1"/>
              </p:cNvSpPr>
              <p:nvPr/>
            </p:nvSpPr>
            <p:spPr>
              <a:xfrm>
                <a:off x="1867539" y="2961408"/>
                <a:ext cx="8228339" cy="966290"/>
              </a:xfrm>
              <a:prstGeom prst="rect">
                <a:avLst/>
              </a:prstGeom>
              <a:blipFill>
                <a:blip r:embed="rId16"/>
                <a:stretch>
                  <a:fillRect l="-593" r="-1185" b="-6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6" name="矩形 95"/>
              <p:cNvSpPr/>
              <p:nvPr/>
            </p:nvSpPr>
            <p:spPr>
              <a:xfrm>
                <a:off x="2030079" y="4429262"/>
                <a:ext cx="7984237" cy="811761"/>
              </a:xfrm>
              <a:prstGeom prst="rect">
                <a:avLst/>
              </a:prstGeom>
            </p:spPr>
            <p:txBody>
              <a:bodyPr wrap="none">
                <a:spAutoFit/>
              </a:bodyPr>
              <a:lstStyle/>
              <a:p>
                <a:pPr algn="just"/>
                <a14:m>
                  <m:oMathPara xmlns:m="http://schemas.openxmlformats.org/officeDocument/2006/math">
                    <m:oMathParaPr>
                      <m:jc m:val="centerGroup"/>
                    </m:oMathParaPr>
                    <m:oMath xmlns:m="http://schemas.openxmlformats.org/officeDocument/2006/math">
                      <m:func>
                        <m:func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min</m:t>
                              </m:r>
                            </m:e>
                            <m:lim>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𝑍</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𝑂</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sub>
                              </m:s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𝐿</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𝑂</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sub>
                              </m:sSub>
                            </m:lim>
                          </m:limLow>
                        </m:fName>
                        <m:e>
                          <m:r>
                            <m:rPr>
                              <m:sty m:val="p"/>
                            </m:rP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rank</m:t>
                          </m:r>
                          <m:d>
                            <m:d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𝑍</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𝑂</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sub>
                              </m:sSub>
                            </m:e>
                          </m:d>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rank</m:t>
                          </m:r>
                          <m:d>
                            <m:d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𝐿</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𝑂</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sub>
                              </m:sSub>
                            </m:e>
                          </m:d>
                        </m:e>
                      </m:func>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𝑠</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𝑡</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𝑔</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𝜃</m:t>
                          </m:r>
                        </m:sub>
                      </m:sSub>
                      <m:d>
                        <m:d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𝐿</m:t>
                          </m:r>
                        </m:e>
                      </m:d>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𝑋</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𝑂</m:t>
                          </m:r>
                        </m:sub>
                      </m:s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𝑔</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𝜃</m:t>
                          </m:r>
                        </m:sub>
                      </m:sSub>
                      <m:d>
                        <m:d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𝐿</m:t>
                          </m:r>
                        </m:e>
                      </m:d>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𝑋</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𝑂</m:t>
                          </m:r>
                        </m:sub>
                      </m:sSub>
                      <m:sSubSup>
                        <m:sSubSup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𝑍</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𝑂</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sub>
                        <m:sup>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𝐿</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𝑂</m:t>
                          </m:r>
                        </m:sub>
                        <m:sup>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p>
                      </m:sSubSup>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𝑔</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𝜃</m:t>
                          </m:r>
                        </m:sub>
                      </m:sSub>
                      <m:d>
                        <m:d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𝐿</m:t>
                          </m:r>
                        </m:e>
                      </m:d>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𝑋</m:t>
                          </m:r>
                        </m:e>
                        <m:sub>
                          <m:r>
                            <a:rPr lang="en-US"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𝑂</m:t>
                          </m:r>
                        </m:sub>
                      </m:sSub>
                    </m:oMath>
                  </m:oMathPara>
                </a14:m>
                <a:endParaRPr lang="zh-CN" altLang="zh-CN" i="1" kern="100"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pPr algn="just">
                  <a:spcAft>
                    <a:spcPts val="0"/>
                  </a:spcAft>
                </a:pP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96" name="矩形 95"/>
              <p:cNvSpPr>
                <a:spLocks noRot="1" noChangeAspect="1" noMove="1" noResize="1" noEditPoints="1" noAdjustHandles="1" noChangeArrowheads="1" noChangeShapeType="1" noTextEdit="1"/>
              </p:cNvSpPr>
              <p:nvPr/>
            </p:nvSpPr>
            <p:spPr>
              <a:xfrm>
                <a:off x="2030079" y="4429262"/>
                <a:ext cx="7984237" cy="811761"/>
              </a:xfrm>
              <a:prstGeom prst="rect">
                <a:avLst/>
              </a:prstGeom>
              <a:blipFill>
                <a:blip r:embed="rId17"/>
                <a:stretch>
                  <a:fillRect/>
                </a:stretch>
              </a:blipFill>
            </p:spPr>
            <p:txBody>
              <a:bodyPr/>
              <a:lstStyle/>
              <a:p>
                <a:r>
                  <a:rPr lang="zh-CN" altLang="en-US">
                    <a:noFill/>
                  </a:rPr>
                  <a:t> </a:t>
                </a:r>
              </a:p>
            </p:txBody>
          </p:sp>
        </mc:Fallback>
      </mc:AlternateContent>
      <p:sp>
        <p:nvSpPr>
          <p:cNvPr id="97" name="矩形 96"/>
          <p:cNvSpPr/>
          <p:nvPr/>
        </p:nvSpPr>
        <p:spPr>
          <a:xfrm>
            <a:off x="2361886" y="5742587"/>
            <a:ext cx="184731" cy="369332"/>
          </a:xfrm>
          <a:prstGeom prst="rect">
            <a:avLst/>
          </a:prstGeom>
        </p:spPr>
        <p:txBody>
          <a:bodyPr wrap="none">
            <a:spAutoFit/>
          </a:bodyPr>
          <a:lstStyle/>
          <a:p>
            <a:endParaRPr lang="zh-CN" altLang="en-US" dirty="0"/>
          </a:p>
        </p:txBody>
      </p:sp>
      <mc:AlternateContent xmlns:mc="http://schemas.openxmlformats.org/markup-compatibility/2006">
        <mc:Choice xmlns:a14="http://schemas.microsoft.com/office/drawing/2010/main" Requires="a14">
          <p:sp>
            <p:nvSpPr>
              <p:cNvPr id="99" name="矩形 98"/>
              <p:cNvSpPr/>
              <p:nvPr/>
            </p:nvSpPr>
            <p:spPr>
              <a:xfrm>
                <a:off x="2041622" y="5005601"/>
                <a:ext cx="8054256" cy="923330"/>
              </a:xfrm>
              <a:prstGeom prst="rect">
                <a:avLst/>
              </a:prstGeom>
            </p:spPr>
            <p:txBody>
              <a:bodyPr wrap="square">
                <a:spAutoFit/>
              </a:bodyPr>
              <a:lstStyle/>
              <a:p>
                <a:pPr indent="457200">
                  <a:lnSpc>
                    <a:spcPct val="150000"/>
                  </a:lnSpc>
                </a:pPr>
                <a:r>
                  <a:rPr lang="zh-CN" altLang="en-US" dirty="0">
                    <a:latin typeface="Times New Roman" panose="02020603050405020304" pitchFamily="18" charset="0"/>
                    <a:cs typeface="Times New Roman" panose="02020603050405020304" pitchFamily="18" charset="0"/>
                  </a:rPr>
                  <a:t>By constructing the filter </a:t>
                </a:r>
                <a:r>
                  <a:rPr lang="en-US" altLang="zh-CN" dirty="0" smtClean="0">
                    <a:latin typeface="Times New Roman" panose="02020603050405020304" pitchFamily="18" charset="0"/>
                    <a:cs typeface="Times New Roman" panose="02020603050405020304" pitchFamily="18" charset="0"/>
                  </a:rPr>
                  <a:t>with</a:t>
                </a:r>
                <a:r>
                  <a:rPr lang="zh-CN" altLang="zh-CN" kern="1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zh-CN" altLang="zh-CN"/>
                        </m:ctrlPr>
                      </m:sSubPr>
                      <m:e>
                        <m:r>
                          <a:rPr lang="en-US" altLang="zh-CN"/>
                          <m:t>𝑋</m:t>
                        </m:r>
                      </m:e>
                      <m:sub>
                        <m:r>
                          <a:rPr lang="en-US" altLang="zh-CN"/>
                          <m:t>𝑂</m:t>
                        </m:r>
                      </m:sub>
                    </m:sSub>
                  </m:oMath>
                </a14:m>
                <a:r>
                  <a:rPr lang="zh-CN" altLang="en-US" dirty="0" smtClean="0">
                    <a:latin typeface="Times New Roman" panose="02020603050405020304" pitchFamily="18" charset="0"/>
                    <a:cs typeface="Times New Roman" panose="02020603050405020304" pitchFamily="18" charset="0"/>
                  </a:rPr>
                  <a:t> and</a:t>
                </a:r>
                <a:r>
                  <a:rPr lang="zh-CN" altLang="en-US"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apply</a:t>
                </a:r>
                <a:r>
                  <a:rPr lang="en-US" altLang="zh-CN" dirty="0" err="1" smtClean="0">
                    <a:latin typeface="Times New Roman" panose="02020603050405020304" pitchFamily="18" charset="0"/>
                    <a:cs typeface="Times New Roman" panose="02020603050405020304" pitchFamily="18" charset="0"/>
                  </a:rPr>
                  <a:t>ing</a:t>
                </a:r>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it to</a:t>
                </a:r>
                <a14:m>
                  <m:oMath xmlns:m="http://schemas.openxmlformats.org/officeDocument/2006/math">
                    <m:r>
                      <a:rPr lang="en-US"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𝐻</m:t>
                        </m:r>
                      </m:sub>
                    </m:sSub>
                  </m:oMath>
                </a14:m>
                <a:r>
                  <a:rPr lang="zh-CN" altLang="en-US" dirty="0" smtClean="0">
                    <a:latin typeface="Times New Roman" panose="02020603050405020304" pitchFamily="18" charset="0"/>
                    <a:cs typeface="Times New Roman" panose="02020603050405020304" pitchFamily="18" charset="0"/>
                  </a:rPr>
                  <a:t>, so </a:t>
                </a:r>
                <a:r>
                  <a:rPr lang="zh-CN" altLang="en-US" dirty="0">
                    <a:latin typeface="Times New Roman" panose="02020603050405020304" pitchFamily="18" charset="0"/>
                    <a:cs typeface="Times New Roman" panose="02020603050405020304" pitchFamily="18" charset="0"/>
                  </a:rPr>
                  <a:t>as to strengthen the </a:t>
                </a:r>
                <a:r>
                  <a:rPr lang="zh-CN" altLang="en-US" dirty="0" smtClean="0">
                    <a:latin typeface="Times New Roman" panose="02020603050405020304" pitchFamily="18" charset="0"/>
                    <a:cs typeface="Times New Roman" panose="02020603050405020304" pitchFamily="18" charset="0"/>
                  </a:rPr>
                  <a:t>estimate </a:t>
                </a:r>
                <a:r>
                  <a:rPr lang="en-US" altLang="zh-CN" dirty="0" smtClean="0">
                    <a:latin typeface="Times New Roman" panose="02020603050405020304" pitchFamily="18" charset="0"/>
                    <a:cs typeface="Times New Roman" panose="02020603050405020304" pitchFamily="18" charset="0"/>
                  </a:rPr>
                  <a:t>of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𝐻</m:t>
                        </m:r>
                      </m:sub>
                    </m:sSub>
                  </m:oMath>
                </a14:m>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And the proportion of each level of information is adjustable.</a:t>
                </a:r>
                <a:endParaRPr lang="zh-CN" altLang="en-US" dirty="0">
                  <a:latin typeface="Times New Roman" panose="02020603050405020304" pitchFamily="18" charset="0"/>
                  <a:cs typeface="Times New Roman" panose="02020603050405020304" pitchFamily="18" charset="0"/>
                </a:endParaRPr>
              </a:p>
            </p:txBody>
          </p:sp>
        </mc:Choice>
        <mc:Fallback>
          <p:sp>
            <p:nvSpPr>
              <p:cNvPr id="99" name="矩形 98"/>
              <p:cNvSpPr>
                <a:spLocks noRot="1" noChangeAspect="1" noMove="1" noResize="1" noEditPoints="1" noAdjustHandles="1" noChangeArrowheads="1" noChangeShapeType="1" noTextEdit="1"/>
              </p:cNvSpPr>
              <p:nvPr/>
            </p:nvSpPr>
            <p:spPr>
              <a:xfrm>
                <a:off x="2041622" y="5005601"/>
                <a:ext cx="8054256" cy="923330"/>
              </a:xfrm>
              <a:prstGeom prst="rect">
                <a:avLst/>
              </a:prstGeom>
              <a:blipFill>
                <a:blip r:embed="rId18"/>
                <a:stretch>
                  <a:fillRect l="-681" b="-3947"/>
                </a:stretch>
              </a:blipFill>
            </p:spPr>
            <p:txBody>
              <a:bodyPr/>
              <a:lstStyle/>
              <a:p>
                <a:r>
                  <a:rPr lang="zh-CN" altLang="en-US">
                    <a:noFill/>
                  </a:rPr>
                  <a:t> </a:t>
                </a:r>
              </a:p>
            </p:txBody>
          </p:sp>
        </mc:Fallback>
      </mc:AlternateContent>
      <p:sp>
        <p:nvSpPr>
          <p:cNvPr id="100" name="矩形 99"/>
          <p:cNvSpPr/>
          <p:nvPr/>
        </p:nvSpPr>
        <p:spPr>
          <a:xfrm>
            <a:off x="500700" y="263140"/>
            <a:ext cx="2525050" cy="400110"/>
          </a:xfrm>
          <a:prstGeom prst="rect">
            <a:avLst/>
          </a:prstGeom>
        </p:spPr>
        <p:txBody>
          <a:bodyPr wrap="none">
            <a:spAutoFit/>
          </a:bodyPr>
          <a:lstStyle/>
          <a:p>
            <a:r>
              <a:rPr lang="en-US" altLang="zh-CN" sz="2000" b="1" i="1" dirty="0" smtClean="0">
                <a:latin typeface="Times New Roman" panose="02020603050405020304" pitchFamily="18" charset="0"/>
                <a:cs typeface="Times New Roman" panose="02020603050405020304" pitchFamily="18" charset="0"/>
              </a:rPr>
              <a:t>Graph Spectral Filter </a:t>
            </a:r>
            <a:endParaRPr lang="zh-CN" altLang="en-US"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360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9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9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9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9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6"/>
                                        </p:tgtEl>
                                        <p:attrNameLst>
                                          <p:attrName>style.visibility</p:attrName>
                                        </p:attrNameLst>
                                      </p:cBhvr>
                                      <p:to>
                                        <p:strVal val="visible"/>
                                      </p:to>
                                    </p:set>
                                  </p:childTnLst>
                                </p:cTn>
                              </p:par>
                              <p:par>
                                <p:cTn id="129" presetID="1" presetClass="entr" presetSubtype="0" fill="hold" grpId="0" nodeType="withEffect" nodePh="1">
                                  <p:stCondLst>
                                    <p:cond delay="0"/>
                                  </p:stCondLst>
                                  <p:endCondLst>
                                    <p:cond evt="begin" delay="0">
                                      <p:tn val="129"/>
                                    </p:cond>
                                  </p:endCondLst>
                                  <p:childTnLst>
                                    <p:set>
                                      <p:cBhvr>
                                        <p:cTn id="130" dur="1" fill="hold">
                                          <p:stCondLst>
                                            <p:cond delay="0"/>
                                          </p:stCondLst>
                                        </p:cTn>
                                        <p:tgtEl>
                                          <p:spTgt spid="9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P spid="8" grpId="0"/>
      <p:bldP spid="9" grpId="0" animBg="1"/>
      <p:bldP spid="11" grpId="0" animBg="1"/>
      <p:bldP spid="24" grpId="0" animBg="1"/>
      <p:bldP spid="28" grpId="0" animBg="1"/>
      <p:bldP spid="29" grpId="0" animBg="1"/>
      <p:bldP spid="30" grpId="0" animBg="1"/>
      <p:bldP spid="31" grpId="0" animBg="1"/>
      <p:bldP spid="32" grpId="0" animBg="1"/>
      <p:bldP spid="33" grpId="0" animBg="1"/>
      <p:bldP spid="34" grpId="0"/>
      <p:bldP spid="35" grpId="0"/>
      <p:bldP spid="36" grpId="0"/>
      <p:bldP spid="37" grpId="0" animBg="1"/>
      <p:bldP spid="49" grpId="0" animBg="1"/>
      <p:bldP spid="53" grpId="0" animBg="1"/>
      <p:bldP spid="54" grpId="0" animBg="1"/>
      <p:bldP spid="55" grpId="0" animBg="1"/>
      <p:bldP spid="56" grpId="0" animBg="1"/>
      <p:bldP spid="58" grpId="0" animBg="1"/>
      <p:bldP spid="60"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p:bldP spid="75" grpId="0"/>
      <p:bldP spid="76" grpId="0"/>
      <p:bldP spid="77" grpId="0" animBg="1"/>
      <p:bldP spid="88" grpId="0" animBg="1"/>
      <p:bldP spid="89" grpId="0" animBg="1"/>
      <p:bldP spid="90" grpId="0" animBg="1"/>
      <p:bldP spid="91" grpId="0"/>
      <p:bldP spid="92" grpId="0"/>
      <p:bldP spid="93" grpId="0"/>
      <p:bldP spid="94" grpId="0"/>
      <p:bldP spid="95" grpId="0"/>
      <p:bldP spid="96" grpId="0"/>
      <p:bldP spid="97" grpId="0"/>
      <p:bldP spid="9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AEE89B9-A8CA-4DC3-94D2-87ADE999DBC8}"/>
              </a:ext>
            </a:extLst>
          </p:cNvPr>
          <p:cNvSpPr/>
          <p:nvPr/>
        </p:nvSpPr>
        <p:spPr>
          <a:xfrm>
            <a:off x="3280528" y="1800519"/>
            <a:ext cx="5193113" cy="3046988"/>
          </a:xfrm>
          <a:prstGeom prst="rect">
            <a:avLst/>
          </a:prstGeom>
          <a:noFill/>
        </p:spPr>
        <p:txBody>
          <a:bodyPr wrap="square" lIns="91440" tIns="45720" rIns="91440" bIns="45720">
            <a:spAutoFit/>
          </a:bodyPr>
          <a:lstStyle/>
          <a:p>
            <a:pPr algn="ctr">
              <a:defRPr/>
            </a:pPr>
            <a:r>
              <a:rPr lang="en-US" altLang="zh-CN" sz="9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lt"/>
              </a:rPr>
              <a:t>THANK</a:t>
            </a:r>
          </a:p>
          <a:p>
            <a:pPr algn="ctr">
              <a:defRPr/>
            </a:pPr>
            <a:r>
              <a:rPr lang="en-US" altLang="zh-CN" sz="9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lt"/>
              </a:rPr>
              <a:t>YOU</a:t>
            </a:r>
            <a:endParaRPr lang="zh-CN" altLang="en-US" sz="9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945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63038" y="1216087"/>
            <a:ext cx="8820614" cy="3970318"/>
          </a:xfrm>
          <a:prstGeom prst="rect">
            <a:avLst/>
          </a:prstGeom>
          <a:noFill/>
        </p:spPr>
        <p:txBody>
          <a:bodyPr wrap="square" rtlCol="0">
            <a:spAutoFit/>
          </a:bodyPr>
          <a:lstStyle/>
          <a:p>
            <a:pPr indent="457200" algn="just">
              <a:lnSpc>
                <a:spcPct val="150000"/>
              </a:lnSpc>
            </a:pPr>
            <a:r>
              <a:rPr lang="en-US" altLang="zh-CN" dirty="0">
                <a:latin typeface="Times New Roman" panose="02020603050405020304" pitchFamily="18" charset="0"/>
                <a:cs typeface="Times New Roman" panose="02020603050405020304" pitchFamily="18" charset="0"/>
              </a:rPr>
              <a:t>In pattern analysis and signal processing, an underlying tenet is that the data often contains some type of structure that enables intelligent representation and processing. </a:t>
            </a:r>
            <a:r>
              <a:rPr lang="en-US" altLang="zh-CN" dirty="0" smtClean="0">
                <a:latin typeface="Times New Roman" panose="02020603050405020304" pitchFamily="18" charset="0"/>
                <a:cs typeface="Times New Roman" panose="02020603050405020304" pitchFamily="18" charset="0"/>
              </a:rPr>
              <a:t>So </a:t>
            </a:r>
            <a:r>
              <a:rPr lang="en-US" altLang="zh-CN" dirty="0">
                <a:latin typeface="Times New Roman" panose="02020603050405020304" pitchFamily="18" charset="0"/>
                <a:cs typeface="Times New Roman" panose="02020603050405020304" pitchFamily="18" charset="0"/>
              </a:rPr>
              <a:t>one usually needs a parametric model to characterize a given set of data. </a:t>
            </a:r>
            <a:endParaRPr lang="en-US" altLang="zh-CN" dirty="0" smtClean="0">
              <a:latin typeface="Times New Roman" panose="02020603050405020304" pitchFamily="18" charset="0"/>
              <a:cs typeface="Times New Roman" panose="02020603050405020304" pitchFamily="18" charset="0"/>
            </a:endParaRPr>
          </a:p>
          <a:p>
            <a:pPr indent="457200" algn="just">
              <a:lnSpc>
                <a:spcPct val="150000"/>
              </a:lnSpc>
            </a:pPr>
            <a:endParaRPr lang="en-US" altLang="zh-CN" dirty="0">
              <a:latin typeface="Times New Roman" panose="02020603050405020304" pitchFamily="18" charset="0"/>
              <a:cs typeface="Times New Roman" panose="02020603050405020304" pitchFamily="18" charset="0"/>
            </a:endParaRPr>
          </a:p>
          <a:p>
            <a:pPr indent="457200" algn="just">
              <a:lnSpc>
                <a:spcPct val="150000"/>
              </a:lnSpc>
            </a:pPr>
            <a:r>
              <a:rPr lang="en-US" altLang="zh-CN" dirty="0" smtClean="0">
                <a:latin typeface="Times New Roman" panose="02020603050405020304" pitchFamily="18" charset="0"/>
                <a:cs typeface="Times New Roman" panose="02020603050405020304" pitchFamily="18" charset="0"/>
              </a:rPr>
              <a:t>To </a:t>
            </a:r>
            <a:r>
              <a:rPr lang="en-US" altLang="zh-CN" dirty="0">
                <a:latin typeface="Times New Roman" panose="02020603050405020304" pitchFamily="18" charset="0"/>
                <a:cs typeface="Times New Roman" panose="02020603050405020304" pitchFamily="18" charset="0"/>
              </a:rPr>
              <a:t>this end, the </a:t>
            </a:r>
            <a:r>
              <a:rPr lang="en-US" altLang="zh-CN" dirty="0" smtClean="0">
                <a:latin typeface="Times New Roman" panose="02020603050405020304" pitchFamily="18" charset="0"/>
                <a:cs typeface="Times New Roman" panose="02020603050405020304" pitchFamily="18" charset="0"/>
              </a:rPr>
              <a:t>well-known </a:t>
            </a:r>
            <a:r>
              <a:rPr lang="en-US" altLang="zh-CN" sz="2000" dirty="0" smtClean="0">
                <a:solidFill>
                  <a:srgbClr val="FF0000"/>
                </a:solidFill>
                <a:latin typeface="Times New Roman" panose="02020603050405020304" pitchFamily="18" charset="0"/>
                <a:cs typeface="Times New Roman" panose="02020603050405020304" pitchFamily="18" charset="0"/>
              </a:rPr>
              <a:t>(linear) subspaces </a:t>
            </a:r>
            <a:r>
              <a:rPr lang="en-US" altLang="zh-CN" dirty="0" smtClean="0">
                <a:latin typeface="Times New Roman" panose="02020603050405020304" pitchFamily="18" charset="0"/>
                <a:cs typeface="Times New Roman" panose="02020603050405020304" pitchFamily="18" charset="0"/>
              </a:rPr>
              <a:t>are </a:t>
            </a:r>
            <a:r>
              <a:rPr lang="en-US" altLang="zh-CN" dirty="0">
                <a:latin typeface="Times New Roman" panose="02020603050405020304" pitchFamily="18" charset="0"/>
                <a:cs typeface="Times New Roman" panose="02020603050405020304" pitchFamily="18" charset="0"/>
              </a:rPr>
              <a:t>possibly the most common choice, mainly because they </a:t>
            </a:r>
            <a:r>
              <a:rPr lang="en-US" altLang="zh-CN" dirty="0" smtClean="0">
                <a:latin typeface="Times New Roman" panose="02020603050405020304" pitchFamily="18" charset="0"/>
                <a:cs typeface="Times New Roman" panose="02020603050405020304" pitchFamily="18" charset="0"/>
              </a:rPr>
              <a:t>are </a:t>
            </a:r>
            <a:r>
              <a:rPr lang="en-US" altLang="zh-CN" sz="2000" dirty="0" smtClean="0">
                <a:solidFill>
                  <a:srgbClr val="FF0000"/>
                </a:solidFill>
                <a:latin typeface="Times New Roman" panose="02020603050405020304" pitchFamily="18" charset="0"/>
                <a:cs typeface="Times New Roman" panose="02020603050405020304" pitchFamily="18" charset="0"/>
              </a:rPr>
              <a:t>easy to compute </a:t>
            </a:r>
            <a:r>
              <a:rPr lang="en-US" altLang="zh-CN" dirty="0" smtClean="0">
                <a:latin typeface="Times New Roman" panose="02020603050405020304" pitchFamily="18" charset="0"/>
                <a:cs typeface="Times New Roman" panose="02020603050405020304" pitchFamily="18" charset="0"/>
              </a:rPr>
              <a:t>and </a:t>
            </a:r>
            <a:r>
              <a:rPr lang="en-US" altLang="zh-CN" dirty="0">
                <a:latin typeface="Times New Roman" panose="02020603050405020304" pitchFamily="18" charset="0"/>
                <a:cs typeface="Times New Roman" panose="02020603050405020304" pitchFamily="18" charset="0"/>
              </a:rPr>
              <a:t>often </a:t>
            </a:r>
            <a:r>
              <a:rPr lang="en-US" altLang="zh-CN" sz="2000" dirty="0">
                <a:solidFill>
                  <a:srgbClr val="FF0000"/>
                </a:solidFill>
                <a:latin typeface="Times New Roman" panose="02020603050405020304" pitchFamily="18" charset="0"/>
                <a:cs typeface="Times New Roman" panose="02020603050405020304" pitchFamily="18" charset="0"/>
              </a:rPr>
              <a:t>effective in real applications</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Several </a:t>
            </a:r>
            <a:r>
              <a:rPr lang="en-US" altLang="zh-CN" dirty="0">
                <a:latin typeface="Times New Roman" panose="02020603050405020304" pitchFamily="18" charset="0"/>
                <a:cs typeface="Times New Roman" panose="02020603050405020304" pitchFamily="18" charset="0"/>
              </a:rPr>
              <a:t>types of visual data, </a:t>
            </a:r>
            <a:r>
              <a:rPr lang="en-US" altLang="zh-CN" dirty="0" smtClean="0">
                <a:latin typeface="Times New Roman" panose="02020603050405020304" pitchFamily="18" charset="0"/>
                <a:cs typeface="Times New Roman" panose="02020603050405020304" pitchFamily="18" charset="0"/>
              </a:rPr>
              <a:t>such </a:t>
            </a:r>
            <a:r>
              <a:rPr lang="en-US" altLang="zh-CN" dirty="0">
                <a:latin typeface="Times New Roman" panose="02020603050405020304" pitchFamily="18" charset="0"/>
                <a:cs typeface="Times New Roman" panose="02020603050405020304" pitchFamily="18" charset="0"/>
              </a:rPr>
              <a:t>as </a:t>
            </a:r>
            <a:r>
              <a:rPr lang="en-US" altLang="zh-CN" dirty="0" smtClean="0">
                <a:latin typeface="Times New Roman" panose="02020603050405020304" pitchFamily="18" charset="0"/>
                <a:cs typeface="Times New Roman" panose="02020603050405020304" pitchFamily="18" charset="0"/>
              </a:rPr>
              <a:t>motion, face and texture, </a:t>
            </a:r>
            <a:r>
              <a:rPr lang="en-US" altLang="zh-CN" dirty="0">
                <a:latin typeface="Times New Roman" panose="02020603050405020304" pitchFamily="18" charset="0"/>
                <a:cs typeface="Times New Roman" panose="02020603050405020304" pitchFamily="18" charset="0"/>
              </a:rPr>
              <a:t>have been known to be well characterized by subspaces. </a:t>
            </a:r>
            <a:endParaRPr lang="en-US" altLang="zh-CN" dirty="0" smtClean="0">
              <a:latin typeface="Times New Roman" panose="02020603050405020304" pitchFamily="18" charset="0"/>
              <a:cs typeface="Times New Roman" panose="02020603050405020304" pitchFamily="18" charset="0"/>
            </a:endParaRPr>
          </a:p>
          <a:p>
            <a:pPr indent="457200" algn="just">
              <a:lnSpc>
                <a:spcPct val="150000"/>
              </a:lnSpc>
            </a:pPr>
            <a:r>
              <a:rPr lang="en-US" altLang="zh-CN" dirty="0" smtClean="0">
                <a:latin typeface="Times New Roman" panose="02020603050405020304" pitchFamily="18" charset="0"/>
                <a:cs typeface="Times New Roman" panose="02020603050405020304" pitchFamily="18" charset="0"/>
              </a:rPr>
              <a:t>So </a:t>
            </a:r>
            <a:r>
              <a:rPr lang="en-US" altLang="zh-CN" dirty="0">
                <a:latin typeface="Times New Roman" panose="02020603050405020304" pitchFamily="18" charset="0"/>
                <a:cs typeface="Times New Roman" panose="02020603050405020304" pitchFamily="18" charset="0"/>
              </a:rPr>
              <a:t>the </a:t>
            </a:r>
            <a:r>
              <a:rPr lang="en-US" altLang="zh-CN" sz="2000" dirty="0">
                <a:solidFill>
                  <a:srgbClr val="FF0000"/>
                </a:solidFill>
                <a:latin typeface="Times New Roman" panose="02020603050405020304" pitchFamily="18" charset="0"/>
                <a:cs typeface="Times New Roman" panose="02020603050405020304" pitchFamily="18" charset="0"/>
              </a:rPr>
              <a:t>subspace methods </a:t>
            </a:r>
            <a:r>
              <a:rPr lang="en-US" altLang="zh-CN" dirty="0">
                <a:latin typeface="Times New Roman" panose="02020603050405020304" pitchFamily="18" charset="0"/>
                <a:cs typeface="Times New Roman" panose="02020603050405020304" pitchFamily="18" charset="0"/>
              </a:rPr>
              <a:t>have been gaining much attention in recent years. </a:t>
            </a:r>
            <a:endParaRPr lang="en-US" altLang="zh-CN" dirty="0" smtClean="0">
              <a:latin typeface="Times New Roman" panose="02020603050405020304" pitchFamily="18" charset="0"/>
              <a:cs typeface="Times New Roman" panose="02020603050405020304" pitchFamily="18" charset="0"/>
            </a:endParaRPr>
          </a:p>
        </p:txBody>
      </p:sp>
      <p:sp>
        <p:nvSpPr>
          <p:cNvPr id="2" name="矩形 1"/>
          <p:cNvSpPr/>
          <p:nvPr/>
        </p:nvSpPr>
        <p:spPr>
          <a:xfrm>
            <a:off x="500700" y="263140"/>
            <a:ext cx="2542684" cy="400110"/>
          </a:xfrm>
          <a:prstGeom prst="rect">
            <a:avLst/>
          </a:prstGeom>
        </p:spPr>
        <p:txBody>
          <a:bodyPr wrap="none">
            <a:spAutoFit/>
          </a:bodyPr>
          <a:lstStyle/>
          <a:p>
            <a:r>
              <a:rPr lang="zh-CN" altLang="en-US" sz="2000" b="1" i="1" dirty="0">
                <a:latin typeface="Times New Roman" panose="02020603050405020304" pitchFamily="18" charset="0"/>
                <a:cs typeface="Times New Roman" panose="02020603050405020304" pitchFamily="18" charset="0"/>
              </a:rPr>
              <a:t>Research Background</a:t>
            </a:r>
          </a:p>
        </p:txBody>
      </p:sp>
    </p:spTree>
    <p:extLst>
      <p:ext uri="{BB962C8B-B14F-4D97-AF65-F5344CB8AC3E}">
        <p14:creationId xmlns:p14="http://schemas.microsoft.com/office/powerpoint/2010/main" val="179054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74409" y="1168689"/>
            <a:ext cx="8183991" cy="1375826"/>
          </a:xfrm>
          <a:prstGeom prst="rect">
            <a:avLst/>
          </a:prstGeom>
        </p:spPr>
        <p:txBody>
          <a:bodyPr wrap="square">
            <a:spAutoFit/>
          </a:bodyPr>
          <a:lstStyle/>
          <a:p>
            <a:pPr indent="457200" algn="just">
              <a:lnSpc>
                <a:spcPct val="150000"/>
              </a:lnSpc>
            </a:pPr>
            <a:r>
              <a:rPr lang="en-US" altLang="zh-CN" dirty="0">
                <a:latin typeface="Times New Roman" panose="02020603050405020304" pitchFamily="18" charset="0"/>
                <a:cs typeface="Times New Roman" panose="02020603050405020304" pitchFamily="18" charset="0"/>
              </a:rPr>
              <a:t>T</a:t>
            </a:r>
            <a:r>
              <a:rPr lang="en-US" altLang="zh-CN" dirty="0" smtClean="0">
                <a:latin typeface="Times New Roman" panose="02020603050405020304" pitchFamily="18" charset="0"/>
                <a:cs typeface="Times New Roman" panose="02020603050405020304" pitchFamily="18" charset="0"/>
              </a:rPr>
              <a:t>he </a:t>
            </a:r>
            <a:r>
              <a:rPr lang="en-US" altLang="zh-CN" dirty="0">
                <a:latin typeface="Times New Roman" panose="02020603050405020304" pitchFamily="18" charset="0"/>
                <a:cs typeface="Times New Roman" panose="02020603050405020304" pitchFamily="18" charset="0"/>
              </a:rPr>
              <a:t>widely used Principal Component Analysis(PCA) method and Robust Principal Component Analysis(RPCA) </a:t>
            </a:r>
            <a:r>
              <a:rPr lang="en-US" altLang="zh-CN" dirty="0" smtClean="0">
                <a:latin typeface="Times New Roman" panose="02020603050405020304" pitchFamily="18" charset="0"/>
                <a:cs typeface="Times New Roman" panose="02020603050405020304" pitchFamily="18" charset="0"/>
              </a:rPr>
              <a:t>method </a:t>
            </a:r>
            <a:r>
              <a:rPr lang="en-US" altLang="zh-CN" dirty="0">
                <a:latin typeface="Times New Roman" panose="02020603050405020304" pitchFamily="18" charset="0"/>
                <a:cs typeface="Times New Roman" panose="02020603050405020304" pitchFamily="18" charset="0"/>
              </a:rPr>
              <a:t>are essentially based on </a:t>
            </a:r>
            <a:r>
              <a:rPr lang="en-US" altLang="zh-CN" sz="2000" dirty="0">
                <a:solidFill>
                  <a:srgbClr val="FF0000"/>
                </a:solidFill>
                <a:latin typeface="Times New Roman" panose="02020603050405020304" pitchFamily="18" charset="0"/>
                <a:cs typeface="Times New Roman" panose="02020603050405020304" pitchFamily="18" charset="0"/>
              </a:rPr>
              <a:t>the hypothesis that the data is approximately drawn from a low-rank subspace</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矩形 5"/>
              <p:cNvSpPr/>
              <p:nvPr/>
            </p:nvSpPr>
            <p:spPr>
              <a:xfrm>
                <a:off x="3356460" y="2726147"/>
                <a:ext cx="3724418" cy="484107"/>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PCA:  </a:t>
                </a:r>
                <a14:m>
                  <m:oMath xmlns:m="http://schemas.openxmlformats.org/officeDocument/2006/math">
                    <m:func>
                      <m:func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i="1" kern="100">
                                <a:latin typeface="Cambria Math" panose="02040503050406030204" pitchFamily="18" charset="0"/>
                                <a:ea typeface="宋体" panose="02010600030101010101" pitchFamily="2" charset="-122"/>
                                <a:cs typeface="Times New Roman" panose="02020603050405020304" pitchFamily="18" charset="0"/>
                              </a:rPr>
                              <m:t>𝑈</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𝑉</m:t>
                            </m:r>
                          </m:lim>
                        </m:limLow>
                      </m:fName>
                      <m:e>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𝑋</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𝑈𝑉</m:t>
                                </m:r>
                              </m:e>
                            </m:d>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𝐹</m:t>
                            </m:r>
                          </m:sub>
                          <m:sup>
                            <m:r>
                              <a:rPr lang="en-US" altLang="zh-CN" i="1" kern="100">
                                <a:latin typeface="Cambria Math" panose="02040503050406030204" pitchFamily="18" charset="0"/>
                                <a:ea typeface="宋体" panose="02010600030101010101" pitchFamily="2" charset="-122"/>
                                <a:cs typeface="Times New Roman" panose="02020603050405020304" pitchFamily="18" charset="0"/>
                              </a:rPr>
                              <m:t>2</m:t>
                            </m:r>
                          </m:sup>
                        </m:sSubSup>
                      </m:e>
                    </m:func>
                    <m:r>
                      <a:rPr lang="en-US" altLang="zh-CN" kern="100">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𝑠</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i="1" kern="100">
                        <a:latin typeface="Cambria Math" panose="02040503050406030204" pitchFamily="18" charset="0"/>
                        <a:ea typeface="宋体" panose="02010600030101010101" pitchFamily="2" charset="-122"/>
                        <a:cs typeface="Times New Roman" panose="02020603050405020304" pitchFamily="18" charset="0"/>
                      </a:rPr>
                      <m:t>.   </m:t>
                    </m:r>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𝑈</m:t>
                        </m:r>
                      </m:e>
                      <m:sup>
                        <m:r>
                          <a:rPr lang="en-US" altLang="zh-CN" i="1" kern="100">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i="1" kern="100">
                        <a:latin typeface="Cambria Math" panose="02040503050406030204" pitchFamily="18" charset="0"/>
                        <a:ea typeface="宋体" panose="02010600030101010101" pitchFamily="2" charset="-122"/>
                        <a:cs typeface="Times New Roman" panose="02020603050405020304" pitchFamily="18" charset="0"/>
                      </a:rPr>
                      <m:t>𝑈</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𝐼</m:t>
                    </m:r>
                  </m:oMath>
                </a14:m>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3356460" y="2726147"/>
                <a:ext cx="3724418" cy="484107"/>
              </a:xfrm>
              <a:prstGeom prst="rect">
                <a:avLst/>
              </a:prstGeom>
              <a:blipFill>
                <a:blip r:embed="rId3"/>
                <a:stretch>
                  <a:fillRect l="-1473" t="-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356460" y="3657661"/>
                <a:ext cx="4738541" cy="474169"/>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Robust PCA: </a:t>
                </a:r>
                <a14:m>
                  <m:oMath xmlns:m="http://schemas.openxmlformats.org/officeDocument/2006/math">
                    <m:func>
                      <m:func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i="1" kern="100">
                                <a:latin typeface="Cambria Math" panose="02040503050406030204" pitchFamily="18" charset="0"/>
                                <a:ea typeface="宋体" panose="02010600030101010101" pitchFamily="2" charset="-122"/>
                                <a:cs typeface="Times New Roman" panose="02020603050405020304" pitchFamily="18" charset="0"/>
                              </a:rPr>
                              <m:t>𝐷</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𝑆</m:t>
                            </m:r>
                          </m:lim>
                        </m:limLow>
                      </m:fName>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𝐷</m:t>
                                </m:r>
                              </m:e>
                            </m:d>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𝜆</m:t>
                            </m:r>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𝑆</m:t>
                                </m:r>
                              </m:e>
                            </m:d>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𝜄</m:t>
                            </m:r>
                          </m:sub>
                        </m:sSub>
                      </m:e>
                    </m:func>
                    <m:r>
                      <a:rPr lang="en-US" altLang="zh-CN"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𝑠</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𝑋</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𝐷</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𝑆</m:t>
                    </m:r>
                  </m:oMath>
                </a14:m>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3356460" y="3657661"/>
                <a:ext cx="4738541" cy="474169"/>
              </a:xfrm>
              <a:prstGeom prst="rect">
                <a:avLst/>
              </a:prstGeom>
              <a:blipFill>
                <a:blip r:embed="rId4"/>
                <a:stretch>
                  <a:fillRect l="-1158" t="-64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750841" y="4268065"/>
                <a:ext cx="8702975" cy="1514454"/>
              </a:xfrm>
              <a:prstGeom prst="rect">
                <a:avLst/>
              </a:prstGeom>
            </p:spPr>
            <p:txBody>
              <a:bodyPr wrap="square">
                <a:spAutoFit/>
              </a:bodyPr>
              <a:lstStyle/>
              <a:p>
                <a:pPr indent="457200">
                  <a:lnSpc>
                    <a:spcPct val="150000"/>
                  </a:lnSpc>
                </a:pPr>
                <a:r>
                  <a:rPr lang="en-US" altLang="zh-CN" dirty="0" smtClean="0">
                    <a:latin typeface="Times New Roman" panose="02020603050405020304" pitchFamily="18" charset="0"/>
                    <a:cs typeface="Times New Roman" panose="02020603050405020304" pitchFamily="18" charset="0"/>
                  </a:rPr>
                  <a:t>When the data is drawn from </a:t>
                </a:r>
                <a:r>
                  <a:rPr lang="en-US" altLang="zh-CN" sz="2000" dirty="0" smtClean="0">
                    <a:solidFill>
                      <a:srgbClr val="FF0000"/>
                    </a:solidFill>
                    <a:latin typeface="Times New Roman" panose="02020603050405020304" pitchFamily="18" charset="0"/>
                    <a:cs typeface="Times New Roman" panose="02020603050405020304" pitchFamily="18" charset="0"/>
                  </a:rPr>
                  <a:t>a union of multiple subspaces</a:t>
                </a:r>
                <a:r>
                  <a:rPr lang="en-US" altLang="zh-CN" dirty="0" smtClean="0">
                    <a:latin typeface="Times New Roman" panose="02020603050405020304" pitchFamily="18" charset="0"/>
                    <a:cs typeface="Times New Roman" panose="02020603050405020304" pitchFamily="18" charset="0"/>
                  </a:rPr>
                  <a:t>, denoted as </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𝑆</m:t>
                        </m:r>
                      </m:e>
                      <m:sub>
                        <m:r>
                          <a:rPr lang="en-US" altLang="zh-CN" i="1">
                            <a:latin typeface="Cambria Math" panose="02040503050406030204" pitchFamily="18" charset="0"/>
                            <a:cs typeface="Times New Roman" panose="02020603050405020304" pitchFamily="18" charset="0"/>
                          </a:rPr>
                          <m:t>1</m:t>
                        </m:r>
                      </m:sub>
                    </m:sSub>
                    <m:r>
                      <a:rPr lang="en-US" altLang="zh-CN" b="0" i="1" smtClean="0">
                        <a:latin typeface="Cambria Math" panose="02040503050406030204" pitchFamily="18" charset="0"/>
                        <a:cs typeface="Times New Roman" panose="02020603050405020304" pitchFamily="18" charset="0"/>
                      </a:rPr>
                      <m:t>, </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𝑆</m:t>
                        </m:r>
                      </m:e>
                      <m:sub>
                        <m:r>
                          <a:rPr lang="en-US" altLang="zh-CN" b="0" i="1" smtClean="0">
                            <a:latin typeface="Cambria Math" panose="02040503050406030204" pitchFamily="18" charset="0"/>
                            <a:cs typeface="Times New Roman" panose="02020603050405020304" pitchFamily="18" charset="0"/>
                          </a:rPr>
                          <m:t>2</m:t>
                        </m:r>
                      </m:sub>
                    </m:sSub>
                    <m:r>
                      <a:rPr lang="en-US" altLang="zh-CN" b="0" i="0"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𝑆</m:t>
                        </m:r>
                      </m:e>
                      <m:sub>
                        <m:r>
                          <a:rPr lang="en-US" altLang="zh-CN" b="0" i="1" smtClean="0">
                            <a:latin typeface="Cambria Math" panose="02040503050406030204" pitchFamily="18" charset="0"/>
                            <a:cs typeface="Times New Roman" panose="02020603050405020304" pitchFamily="18" charset="0"/>
                          </a:rPr>
                          <m:t>𝑘</m:t>
                        </m:r>
                      </m:sub>
                    </m:sSub>
                  </m:oMath>
                </a14:m>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it actually treats the data as being sampled from </a:t>
                </a:r>
                <a:r>
                  <a:rPr lang="en-US" altLang="zh-CN" sz="2000" dirty="0">
                    <a:solidFill>
                      <a:srgbClr val="FF0000"/>
                    </a:solidFill>
                    <a:latin typeface="Times New Roman" panose="02020603050405020304" pitchFamily="18" charset="0"/>
                    <a:cs typeface="Times New Roman" panose="02020603050405020304" pitchFamily="18" charset="0"/>
                  </a:rPr>
                  <a:t>a single subspace </a:t>
                </a:r>
                <a:r>
                  <a:rPr lang="en-US" altLang="zh-CN" dirty="0">
                    <a:latin typeface="Times New Roman" panose="02020603050405020304" pitchFamily="18" charset="0"/>
                    <a:cs typeface="Times New Roman" panose="02020603050405020304" pitchFamily="18" charset="0"/>
                  </a:rPr>
                  <a:t>defined </a:t>
                </a:r>
                <a:r>
                  <a:rPr lang="en-US" altLang="zh-CN" sz="2000" dirty="0" smtClean="0">
                    <a:latin typeface="Times New Roman" panose="02020603050405020304" pitchFamily="18" charset="0"/>
                    <a:cs typeface="Times New Roman" panose="02020603050405020304" pitchFamily="18" charset="0"/>
                  </a:rPr>
                  <a:t>by</a:t>
                </a:r>
              </a:p>
              <a:p>
                <a:pPr indent="457200">
                  <a:lnSpc>
                    <a:spcPct val="150000"/>
                  </a:lnSpc>
                </a:pP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2000" b="0" i="1" smtClean="0">
                        <a:solidFill>
                          <a:srgbClr val="FF0000"/>
                        </a:solidFill>
                        <a:latin typeface="Cambria Math" panose="02040503050406030204" pitchFamily="18" charset="0"/>
                        <a:cs typeface="Times New Roman" panose="02020603050405020304" pitchFamily="18" charset="0"/>
                      </a:rPr>
                      <m:t>𝑆</m:t>
                    </m:r>
                    <m:r>
                      <a:rPr lang="en-US" altLang="zh-CN" sz="2000" b="0" i="1" smtClean="0">
                        <a:solidFill>
                          <a:srgbClr val="FF0000"/>
                        </a:solidFill>
                        <a:latin typeface="Cambria Math" panose="02040503050406030204" pitchFamily="18" charset="0"/>
                        <a:cs typeface="Times New Roman" panose="02020603050405020304" pitchFamily="18" charset="0"/>
                      </a:rPr>
                      <m:t>=</m:t>
                    </m:r>
                    <m:nary>
                      <m:naryPr>
                        <m:chr m:val="∑"/>
                        <m:ctrlPr>
                          <a:rPr lang="en-US" altLang="zh-CN" sz="2000" b="0" i="1" smtClean="0">
                            <a:solidFill>
                              <a:srgbClr val="FF0000"/>
                            </a:solidFill>
                            <a:latin typeface="Cambria Math" panose="02040503050406030204" pitchFamily="18" charset="0"/>
                            <a:cs typeface="Times New Roman" panose="02020603050405020304" pitchFamily="18" charset="0"/>
                          </a:rPr>
                        </m:ctrlPr>
                      </m:naryPr>
                      <m:sub>
                        <m:r>
                          <m:rPr>
                            <m:brk m:alnAt="23"/>
                          </m:rPr>
                          <a:rPr lang="en-US" altLang="zh-CN" sz="2000" b="0" i="1" smtClean="0">
                            <a:solidFill>
                              <a:srgbClr val="FF0000"/>
                            </a:solidFill>
                            <a:latin typeface="Cambria Math" panose="02040503050406030204" pitchFamily="18" charset="0"/>
                            <a:cs typeface="Times New Roman" panose="02020603050405020304" pitchFamily="18" charset="0"/>
                          </a:rPr>
                          <m:t>𝑖</m:t>
                        </m:r>
                        <m:r>
                          <a:rPr lang="en-US" altLang="zh-CN" sz="2000" b="0" i="1" smtClean="0">
                            <a:solidFill>
                              <a:srgbClr val="FF0000"/>
                            </a:solidFill>
                            <a:latin typeface="Cambria Math" panose="02040503050406030204" pitchFamily="18" charset="0"/>
                            <a:cs typeface="Times New Roman" panose="02020603050405020304" pitchFamily="18" charset="0"/>
                          </a:rPr>
                          <m:t>=1</m:t>
                        </m:r>
                      </m:sub>
                      <m:sup>
                        <m:r>
                          <a:rPr lang="en-US" altLang="zh-CN" sz="2000" b="0" i="1" smtClean="0">
                            <a:solidFill>
                              <a:srgbClr val="FF0000"/>
                            </a:solidFill>
                            <a:latin typeface="Cambria Math" panose="02040503050406030204" pitchFamily="18" charset="0"/>
                            <a:cs typeface="Times New Roman" panose="02020603050405020304" pitchFamily="18" charset="0"/>
                          </a:rPr>
                          <m:t>𝑘</m:t>
                        </m:r>
                      </m:sup>
                      <m:e>
                        <m:sSub>
                          <m:sSubPr>
                            <m:ctrlPr>
                              <a:rPr lang="en-US" altLang="zh-CN" sz="2000" i="1">
                                <a:solidFill>
                                  <a:srgbClr val="FF0000"/>
                                </a:solidFill>
                                <a:latin typeface="Cambria Math" panose="02040503050406030204" pitchFamily="18" charset="0"/>
                                <a:cs typeface="Times New Roman" panose="02020603050405020304" pitchFamily="18" charset="0"/>
                              </a:rPr>
                            </m:ctrlPr>
                          </m:sSubPr>
                          <m:e>
                            <m:r>
                              <a:rPr lang="en-US" altLang="zh-CN" sz="2000" i="1">
                                <a:solidFill>
                                  <a:srgbClr val="FF0000"/>
                                </a:solidFill>
                                <a:latin typeface="Cambria Math" panose="02040503050406030204" pitchFamily="18" charset="0"/>
                                <a:cs typeface="Times New Roman" panose="02020603050405020304" pitchFamily="18" charset="0"/>
                              </a:rPr>
                              <m:t>𝑆</m:t>
                            </m:r>
                          </m:e>
                          <m:sub>
                            <m:r>
                              <a:rPr lang="en-US" altLang="zh-CN" sz="2000" b="0" i="1" smtClean="0">
                                <a:solidFill>
                                  <a:srgbClr val="FF0000"/>
                                </a:solidFill>
                                <a:latin typeface="Cambria Math" panose="02040503050406030204" pitchFamily="18" charset="0"/>
                                <a:cs typeface="Times New Roman" panose="02020603050405020304" pitchFamily="18" charset="0"/>
                              </a:rPr>
                              <m:t>𝑖</m:t>
                            </m:r>
                          </m:sub>
                        </m:sSub>
                      </m:e>
                    </m:nary>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1750841" y="4268065"/>
                <a:ext cx="8702975" cy="1514454"/>
              </a:xfrm>
              <a:prstGeom prst="rect">
                <a:avLst/>
              </a:prstGeom>
              <a:blipFill>
                <a:blip r:embed="rId5"/>
                <a:stretch>
                  <a:fillRect l="-560" r="-1891" b="-43775"/>
                </a:stretch>
              </a:blipFill>
            </p:spPr>
            <p:txBody>
              <a:bodyPr/>
              <a:lstStyle/>
              <a:p>
                <a:r>
                  <a:rPr lang="zh-CN" altLang="en-US">
                    <a:noFill/>
                  </a:rPr>
                  <a:t> </a:t>
                </a:r>
              </a:p>
            </p:txBody>
          </p:sp>
        </mc:Fallback>
      </mc:AlternateContent>
      <p:sp>
        <p:nvSpPr>
          <p:cNvPr id="7" name="矩形 6"/>
          <p:cNvSpPr/>
          <p:nvPr/>
        </p:nvSpPr>
        <p:spPr>
          <a:xfrm>
            <a:off x="500700" y="263140"/>
            <a:ext cx="2542684" cy="400110"/>
          </a:xfrm>
          <a:prstGeom prst="rect">
            <a:avLst/>
          </a:prstGeom>
        </p:spPr>
        <p:txBody>
          <a:bodyPr wrap="none">
            <a:spAutoFit/>
          </a:bodyPr>
          <a:lstStyle/>
          <a:p>
            <a:r>
              <a:rPr lang="zh-CN" altLang="en-US" sz="2000" b="1" i="1" dirty="0">
                <a:latin typeface="Times New Roman" panose="02020603050405020304" pitchFamily="18" charset="0"/>
                <a:cs typeface="Times New Roman" panose="02020603050405020304" pitchFamily="18" charset="0"/>
              </a:rPr>
              <a:t>Research Background</a:t>
            </a:r>
          </a:p>
        </p:txBody>
      </p:sp>
    </p:spTree>
    <p:extLst>
      <p:ext uri="{BB962C8B-B14F-4D97-AF65-F5344CB8AC3E}">
        <p14:creationId xmlns:p14="http://schemas.microsoft.com/office/powerpoint/2010/main" val="60062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1911178" y="780189"/>
                <a:ext cx="8307860" cy="1422121"/>
              </a:xfrm>
              <a:prstGeom prst="rect">
                <a:avLst/>
              </a:prstGeom>
            </p:spPr>
            <p:txBody>
              <a:bodyPr wrap="square">
                <a:spAutoFit/>
              </a:bodyPr>
              <a:lstStyle/>
              <a:p>
                <a:pPr indent="457200" algn="just">
                  <a:lnSpc>
                    <a:spcPct val="150000"/>
                  </a:lnSpc>
                </a:pPr>
                <a:r>
                  <a:rPr lang="en-US" altLang="zh-CN" dirty="0">
                    <a:latin typeface="Times New Roman" panose="02020603050405020304" pitchFamily="18" charset="0"/>
                  </a:rPr>
                  <a:t>Since the </a:t>
                </a:r>
                <a:r>
                  <a:rPr lang="en-US" altLang="zh-CN" sz="2000" dirty="0" smtClean="0">
                    <a:solidFill>
                      <a:srgbClr val="FF0000"/>
                    </a:solidFill>
                    <a:latin typeface="Times New Roman" panose="02020603050405020304" pitchFamily="18" charset="0"/>
                  </a:rPr>
                  <a:t>sum </a:t>
                </a:r>
                <a14:m>
                  <m:oMath xmlns:m="http://schemas.openxmlformats.org/officeDocument/2006/math">
                    <m:nary>
                      <m:naryPr>
                        <m:chr m:val="∑"/>
                        <m:ctrlPr>
                          <a:rPr lang="en-US" altLang="zh-CN" sz="2000" i="1">
                            <a:solidFill>
                              <a:srgbClr val="FF0000"/>
                            </a:solidFill>
                            <a:latin typeface="Cambria Math" panose="02040503050406030204" pitchFamily="18" charset="0"/>
                            <a:cs typeface="Times New Roman" panose="02020603050405020304" pitchFamily="18" charset="0"/>
                          </a:rPr>
                        </m:ctrlPr>
                      </m:naryPr>
                      <m:sub>
                        <m:r>
                          <m:rPr>
                            <m:brk m:alnAt="23"/>
                          </m:rPr>
                          <a:rPr lang="en-US" altLang="zh-CN" sz="2000" i="1">
                            <a:solidFill>
                              <a:srgbClr val="FF0000"/>
                            </a:solidFill>
                            <a:latin typeface="Cambria Math" panose="02040503050406030204" pitchFamily="18" charset="0"/>
                            <a:cs typeface="Times New Roman" panose="02020603050405020304" pitchFamily="18" charset="0"/>
                          </a:rPr>
                          <m:t>𝑖</m:t>
                        </m:r>
                        <m:r>
                          <a:rPr lang="en-US" altLang="zh-CN" sz="2000" i="1">
                            <a:solidFill>
                              <a:srgbClr val="FF0000"/>
                            </a:solidFill>
                            <a:latin typeface="Cambria Math" panose="02040503050406030204" pitchFamily="18" charset="0"/>
                            <a:cs typeface="Times New Roman" panose="02020603050405020304" pitchFamily="18" charset="0"/>
                          </a:rPr>
                          <m:t>=1</m:t>
                        </m:r>
                      </m:sub>
                      <m:sup>
                        <m:r>
                          <a:rPr lang="en-US" altLang="zh-CN" sz="2000" i="1">
                            <a:solidFill>
                              <a:srgbClr val="FF0000"/>
                            </a:solidFill>
                            <a:latin typeface="Cambria Math" panose="02040503050406030204" pitchFamily="18" charset="0"/>
                            <a:cs typeface="Times New Roman" panose="02020603050405020304" pitchFamily="18" charset="0"/>
                          </a:rPr>
                          <m:t>𝑘</m:t>
                        </m:r>
                      </m:sup>
                      <m:e>
                        <m:sSub>
                          <m:sSubPr>
                            <m:ctrlPr>
                              <a:rPr lang="en-US" altLang="zh-CN" sz="2000" i="1">
                                <a:solidFill>
                                  <a:srgbClr val="FF0000"/>
                                </a:solidFill>
                                <a:latin typeface="Cambria Math" panose="02040503050406030204" pitchFamily="18" charset="0"/>
                                <a:cs typeface="Times New Roman" panose="02020603050405020304" pitchFamily="18" charset="0"/>
                              </a:rPr>
                            </m:ctrlPr>
                          </m:sSubPr>
                          <m:e>
                            <m:r>
                              <a:rPr lang="en-US" altLang="zh-CN" sz="2000" i="1">
                                <a:solidFill>
                                  <a:srgbClr val="FF0000"/>
                                </a:solidFill>
                                <a:latin typeface="Cambria Math" panose="02040503050406030204" pitchFamily="18" charset="0"/>
                                <a:cs typeface="Times New Roman" panose="02020603050405020304" pitchFamily="18" charset="0"/>
                              </a:rPr>
                              <m:t>𝑆</m:t>
                            </m:r>
                          </m:e>
                          <m:sub>
                            <m:r>
                              <a:rPr lang="en-US" altLang="zh-CN" sz="2000" i="1">
                                <a:solidFill>
                                  <a:srgbClr val="FF0000"/>
                                </a:solidFill>
                                <a:latin typeface="Cambria Math" panose="02040503050406030204" pitchFamily="18" charset="0"/>
                                <a:cs typeface="Times New Roman" panose="02020603050405020304" pitchFamily="18" charset="0"/>
                              </a:rPr>
                              <m:t>𝑖</m:t>
                            </m:r>
                          </m:sub>
                        </m:sSub>
                      </m:e>
                    </m:nary>
                  </m:oMath>
                </a14:m>
                <a:r>
                  <a:rPr lang="en-US" altLang="zh-CN" dirty="0" smtClean="0">
                    <a:latin typeface="Times New Roman" panose="02020603050405020304" pitchFamily="18" charset="0"/>
                  </a:rPr>
                  <a:t> </a:t>
                </a:r>
                <a:r>
                  <a:rPr lang="en-US" altLang="zh-CN" dirty="0">
                    <a:latin typeface="Times New Roman" panose="02020603050405020304" pitchFamily="18" charset="0"/>
                  </a:rPr>
                  <a:t>can be much larger than the </a:t>
                </a:r>
                <a:r>
                  <a:rPr lang="en-US" altLang="zh-CN" sz="2000" dirty="0" smtClean="0">
                    <a:solidFill>
                      <a:srgbClr val="FF0000"/>
                    </a:solidFill>
                    <a:latin typeface="Times New Roman" panose="02020603050405020304" pitchFamily="18" charset="0"/>
                  </a:rPr>
                  <a:t>union </a:t>
                </a:r>
                <a14:m>
                  <m:oMath xmlns:m="http://schemas.openxmlformats.org/officeDocument/2006/math">
                    <m:nary>
                      <m:naryPr>
                        <m:chr m:val="⋃"/>
                        <m:ctrlPr>
                          <a:rPr lang="en-US" altLang="zh-CN" sz="2000" i="1" smtClean="0">
                            <a:solidFill>
                              <a:srgbClr val="FF0000"/>
                            </a:solidFill>
                            <a:latin typeface="Cambria Math" panose="02040503050406030204" pitchFamily="18" charset="0"/>
                            <a:cs typeface="Times New Roman" panose="02020603050405020304" pitchFamily="18" charset="0"/>
                          </a:rPr>
                        </m:ctrlPr>
                      </m:naryPr>
                      <m:sub>
                        <m:r>
                          <m:rPr>
                            <m:brk m:alnAt="23"/>
                          </m:rPr>
                          <a:rPr lang="en-US" altLang="zh-CN" sz="2000" i="1">
                            <a:solidFill>
                              <a:srgbClr val="FF0000"/>
                            </a:solidFill>
                            <a:latin typeface="Cambria Math" panose="02040503050406030204" pitchFamily="18" charset="0"/>
                            <a:cs typeface="Times New Roman" panose="02020603050405020304" pitchFamily="18" charset="0"/>
                          </a:rPr>
                          <m:t>𝑖</m:t>
                        </m:r>
                        <m:r>
                          <a:rPr lang="en-US" altLang="zh-CN" sz="2000" i="1">
                            <a:solidFill>
                              <a:srgbClr val="FF0000"/>
                            </a:solidFill>
                            <a:latin typeface="Cambria Math" panose="02040503050406030204" pitchFamily="18" charset="0"/>
                            <a:cs typeface="Times New Roman" panose="02020603050405020304" pitchFamily="18" charset="0"/>
                          </a:rPr>
                          <m:t>=1</m:t>
                        </m:r>
                      </m:sub>
                      <m:sup>
                        <m:r>
                          <a:rPr lang="en-US" altLang="zh-CN" sz="2000" i="1">
                            <a:solidFill>
                              <a:srgbClr val="FF0000"/>
                            </a:solidFill>
                            <a:latin typeface="Cambria Math" panose="02040503050406030204" pitchFamily="18" charset="0"/>
                            <a:cs typeface="Times New Roman" panose="02020603050405020304" pitchFamily="18" charset="0"/>
                          </a:rPr>
                          <m:t>𝑘</m:t>
                        </m:r>
                      </m:sup>
                      <m:e>
                        <m:sSub>
                          <m:sSubPr>
                            <m:ctrlPr>
                              <a:rPr lang="en-US" altLang="zh-CN" sz="2000" i="1">
                                <a:solidFill>
                                  <a:srgbClr val="FF0000"/>
                                </a:solidFill>
                                <a:latin typeface="Cambria Math" panose="02040503050406030204" pitchFamily="18" charset="0"/>
                                <a:cs typeface="Times New Roman" panose="02020603050405020304" pitchFamily="18" charset="0"/>
                              </a:rPr>
                            </m:ctrlPr>
                          </m:sSubPr>
                          <m:e>
                            <m:r>
                              <a:rPr lang="en-US" altLang="zh-CN" sz="2000" i="1">
                                <a:solidFill>
                                  <a:srgbClr val="FF0000"/>
                                </a:solidFill>
                                <a:latin typeface="Cambria Math" panose="02040503050406030204" pitchFamily="18" charset="0"/>
                                <a:cs typeface="Times New Roman" panose="02020603050405020304" pitchFamily="18" charset="0"/>
                              </a:rPr>
                              <m:t>𝑆</m:t>
                            </m:r>
                          </m:e>
                          <m:sub>
                            <m:r>
                              <a:rPr lang="en-US" altLang="zh-CN" sz="2000" i="1">
                                <a:solidFill>
                                  <a:srgbClr val="FF0000"/>
                                </a:solidFill>
                                <a:latin typeface="Cambria Math" panose="02040503050406030204" pitchFamily="18" charset="0"/>
                                <a:cs typeface="Times New Roman" panose="02020603050405020304" pitchFamily="18" charset="0"/>
                              </a:rPr>
                              <m:t>𝑖</m:t>
                            </m:r>
                          </m:sub>
                        </m:sSub>
                      </m:e>
                    </m:nary>
                  </m:oMath>
                </a14:m>
                <a:r>
                  <a:rPr lang="en-US" altLang="zh-CN" dirty="0">
                    <a:latin typeface="Times New Roman" panose="02020603050405020304" pitchFamily="18" charset="0"/>
                  </a:rPr>
                  <a:t>, the specifics of the individual subspaces are not well considered and so the recovery may be inaccurate.</a:t>
                </a:r>
                <a:endParaRPr lang="zh-CN" altLang="en-US" dirty="0">
                  <a:latin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1911178" y="780189"/>
                <a:ext cx="8307860" cy="1422121"/>
              </a:xfrm>
              <a:prstGeom prst="rect">
                <a:avLst/>
              </a:prstGeom>
              <a:blipFill>
                <a:blip r:embed="rId3"/>
                <a:stretch>
                  <a:fillRect l="-661" t="-25322" r="-661" b="-2575"/>
                </a:stretch>
              </a:blipFill>
            </p:spPr>
            <p:txBody>
              <a:bodyPr/>
              <a:lstStyle/>
              <a:p>
                <a:r>
                  <a:rPr lang="zh-CN" altLang="en-US">
                    <a:noFill/>
                  </a:rPr>
                  <a:t> </a:t>
                </a:r>
              </a:p>
            </p:txBody>
          </p:sp>
        </mc:Fallback>
      </mc:AlternateContent>
      <p:sp>
        <p:nvSpPr>
          <p:cNvPr id="3" name="矩形 2"/>
          <p:cNvSpPr/>
          <p:nvPr/>
        </p:nvSpPr>
        <p:spPr>
          <a:xfrm>
            <a:off x="1911178" y="2549781"/>
            <a:ext cx="8307860" cy="923330"/>
          </a:xfrm>
          <a:prstGeom prst="rect">
            <a:avLst/>
          </a:prstGeom>
        </p:spPr>
        <p:txBody>
          <a:bodyPr wrap="square">
            <a:spAutoFit/>
          </a:bodyPr>
          <a:lstStyle/>
          <a:p>
            <a:pPr indent="457200">
              <a:lnSpc>
                <a:spcPct val="150000"/>
              </a:lnSpc>
            </a:pPr>
            <a:r>
              <a:rPr lang="en-US" altLang="zh-CN" dirty="0">
                <a:latin typeface="Times New Roman" panose="02020603050405020304" pitchFamily="18" charset="0"/>
              </a:rPr>
              <a:t>To better handle the mixed data, </a:t>
            </a:r>
            <a:r>
              <a:rPr lang="en-US" altLang="zh-CN" dirty="0" err="1">
                <a:latin typeface="Times New Roman" panose="02020603050405020304" pitchFamily="18" charset="0"/>
              </a:rPr>
              <a:t>Guangcan</a:t>
            </a:r>
            <a:r>
              <a:rPr lang="en-US" altLang="zh-CN" dirty="0">
                <a:latin typeface="Times New Roman" panose="02020603050405020304" pitchFamily="18" charset="0"/>
              </a:rPr>
              <a:t> </a:t>
            </a:r>
            <a:r>
              <a:rPr lang="en-US" altLang="zh-CN" dirty="0" smtClean="0">
                <a:latin typeface="Times New Roman" panose="02020603050405020304" pitchFamily="18" charset="0"/>
              </a:rPr>
              <a:t>Liu suggest </a:t>
            </a:r>
            <a:r>
              <a:rPr lang="en-US" altLang="zh-CN" dirty="0">
                <a:latin typeface="Times New Roman" panose="02020603050405020304" pitchFamily="18" charset="0"/>
              </a:rPr>
              <a:t>a more general rank minimization problem defined as follows:</a:t>
            </a:r>
            <a:endParaRPr lang="zh-CN" altLang="en-US"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2615513" y="3820582"/>
                <a:ext cx="6899190" cy="516488"/>
              </a:xfrm>
              <a:prstGeom prst="rect">
                <a:avLst/>
              </a:prstGeom>
            </p:spPr>
            <p:txBody>
              <a:bodyPr wrap="square">
                <a:spAutoFit/>
              </a:bodyPr>
              <a:lstStyle/>
              <a:p>
                <a:pPr algn="just">
                  <a:spcAft>
                    <a:spcPts val="0"/>
                  </a:spcAft>
                </a:pPr>
                <a:r>
                  <a:rPr lang="en-US" altLang="zh-CN" sz="2000"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Low-Rank Representation: </a:t>
                </a:r>
                <a14:m>
                  <m:oMath xmlns:m="http://schemas.openxmlformats.org/officeDocument/2006/math">
                    <m:func>
                      <m:funcPr>
                        <m:ctrlPr>
                          <a:rPr lang="zh-CN" altLang="zh-CN" sz="2000"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sz="2000"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2000"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𝑍</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𝐸</m:t>
                            </m:r>
                          </m:lim>
                        </m:limLow>
                      </m:fName>
                      <m:e>
                        <m:sSub>
                          <m:sSubPr>
                            <m:ctrlPr>
                              <a:rPr lang="zh-CN" altLang="zh-CN" sz="2000"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2000"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𝑍</m:t>
                                </m:r>
                              </m:e>
                            </m:d>
                          </m:e>
                          <m:sub>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sub>
                        </m:sSub>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𝜆</m:t>
                            </m:r>
                            <m:d>
                              <m:dPr>
                                <m:begChr m:val="‖"/>
                                <m:endChr m:val="‖"/>
                                <m:ctrlPr>
                                  <a:rPr lang="zh-CN" altLang="zh-CN" sz="2000"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𝐸</m:t>
                                </m:r>
                              </m:e>
                            </m:d>
                          </m:e>
                          <m:sub>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𝜄</m:t>
                            </m:r>
                          </m:sub>
                        </m:sSub>
                      </m:e>
                    </m:func>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𝑡</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kern="100"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𝐴</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𝑍</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𝐸</m:t>
                    </m:r>
                  </m:oMath>
                </a14:m>
                <a:endParaRPr lang="zh-CN" altLang="zh-CN" sz="2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2615513" y="3820582"/>
                <a:ext cx="6899190" cy="516488"/>
              </a:xfrm>
              <a:prstGeom prst="rect">
                <a:avLst/>
              </a:prstGeom>
              <a:blipFill>
                <a:blip r:embed="rId4"/>
                <a:stretch>
                  <a:fillRect l="-883" t="-7143"/>
                </a:stretch>
              </a:blipFill>
            </p:spPr>
            <p:txBody>
              <a:bodyPr/>
              <a:lstStyle/>
              <a:p>
                <a:r>
                  <a:rPr lang="zh-CN" altLang="en-US">
                    <a:noFill/>
                  </a:rPr>
                  <a:t> </a:t>
                </a:r>
              </a:p>
            </p:txBody>
          </p:sp>
        </mc:Fallback>
      </mc:AlternateContent>
      <p:sp>
        <p:nvSpPr>
          <p:cNvPr id="5" name="矩形 4"/>
          <p:cNvSpPr/>
          <p:nvPr/>
        </p:nvSpPr>
        <p:spPr>
          <a:xfrm>
            <a:off x="1911178" y="4469709"/>
            <a:ext cx="8307860" cy="923330"/>
          </a:xfrm>
          <a:prstGeom prst="rect">
            <a:avLst/>
          </a:prstGeom>
        </p:spPr>
        <p:txBody>
          <a:bodyPr wrap="square">
            <a:spAutoFit/>
          </a:bodyPr>
          <a:lstStyle/>
          <a:p>
            <a:pPr indent="457200">
              <a:lnSpc>
                <a:spcPct val="150000"/>
              </a:lnSpc>
            </a:pPr>
            <a:r>
              <a:rPr lang="en-US" altLang="zh-CN" dirty="0">
                <a:latin typeface="Times New Roman" panose="02020603050405020304" pitchFamily="18" charset="0"/>
              </a:rPr>
              <a:t>where A is </a:t>
            </a:r>
            <a:r>
              <a:rPr lang="en-US" altLang="zh-CN" dirty="0" smtClean="0">
                <a:latin typeface="Times New Roman" panose="02020603050405020304" pitchFamily="18" charset="0"/>
              </a:rPr>
              <a:t>a “dictionary” that </a:t>
            </a:r>
            <a:r>
              <a:rPr lang="en-US" altLang="zh-CN" dirty="0">
                <a:latin typeface="Times New Roman" panose="02020603050405020304" pitchFamily="18" charset="0"/>
              </a:rPr>
              <a:t>linearly spans the data </a:t>
            </a:r>
            <a:r>
              <a:rPr lang="en-US" altLang="zh-CN" dirty="0" smtClean="0">
                <a:latin typeface="Times New Roman" panose="02020603050405020304" pitchFamily="18" charset="0"/>
              </a:rPr>
              <a:t>space, Z is the “lowest-rank representation” of </a:t>
            </a:r>
            <a:r>
              <a:rPr lang="en-US" altLang="zh-CN" dirty="0">
                <a:latin typeface="Times New Roman" panose="02020603050405020304" pitchFamily="18" charset="0"/>
              </a:rPr>
              <a:t>data X with respect to a dictionary A. </a:t>
            </a:r>
            <a:endParaRPr lang="zh-CN" altLang="en-US" dirty="0"/>
          </a:p>
        </p:txBody>
      </p:sp>
      <p:sp>
        <p:nvSpPr>
          <p:cNvPr id="8" name="矩形 7"/>
          <p:cNvSpPr/>
          <p:nvPr/>
        </p:nvSpPr>
        <p:spPr>
          <a:xfrm>
            <a:off x="500700" y="263140"/>
            <a:ext cx="2954655" cy="400110"/>
          </a:xfrm>
          <a:prstGeom prst="rect">
            <a:avLst/>
          </a:prstGeom>
        </p:spPr>
        <p:txBody>
          <a:bodyPr wrap="none">
            <a:spAutoFit/>
          </a:bodyPr>
          <a:lstStyle/>
          <a:p>
            <a:r>
              <a:rPr lang="en-US" altLang="zh-CN" sz="2000" b="1" i="1" dirty="0">
                <a:latin typeface="Times New Roman" panose="02020603050405020304" pitchFamily="18" charset="0"/>
                <a:cs typeface="Times New Roman" panose="02020603050405020304" pitchFamily="18" charset="0"/>
              </a:rPr>
              <a:t>Low-Rank Representation</a:t>
            </a:r>
            <a:endParaRPr lang="zh-CN" altLang="en-US"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79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257071" y="4034415"/>
            <a:ext cx="7404691" cy="2797666"/>
          </a:xfrm>
          <a:prstGeom prst="rect">
            <a:avLst/>
          </a:prstGeom>
        </p:spPr>
      </p:pic>
      <mc:AlternateContent xmlns:mc="http://schemas.openxmlformats.org/markup-compatibility/2006" xmlns:a14="http://schemas.microsoft.com/office/drawing/2010/main">
        <mc:Choice Requires="a14">
          <p:sp>
            <p:nvSpPr>
              <p:cNvPr id="5" name="矩形 4"/>
              <p:cNvSpPr/>
              <p:nvPr/>
            </p:nvSpPr>
            <p:spPr>
              <a:xfrm>
                <a:off x="5516891" y="5238322"/>
                <a:ext cx="885050"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kern="10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𝐸</m:t>
                              </m:r>
                            </m:e>
                          </m:d>
                        </m:e>
                        <m:sub>
                          <m:r>
                            <a:rPr lang="en-US" altLang="zh-CN"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2</m:t>
                          </m:r>
                          <m:r>
                            <a:rPr lang="en-US" altLang="zh-CN" b="0" i="1" kern="100"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5516891" y="5238322"/>
                <a:ext cx="885050" cy="38151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164673" y="5246658"/>
                <a:ext cx="765786" cy="373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rgbClr val="FF0000"/>
                              </a:solidFill>
                              <a:latin typeface="Cambria Math" panose="02040503050406030204" pitchFamily="18" charset="0"/>
                            </a:rPr>
                          </m:ctrlPr>
                        </m:sSubSupPr>
                        <m:e>
                          <m:d>
                            <m:dPr>
                              <m:begChr m:val="‖"/>
                              <m:endChr m:val="‖"/>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𝐸</m:t>
                              </m:r>
                            </m:e>
                          </m:d>
                        </m:e>
                        <m:sub>
                          <m:r>
                            <a:rPr lang="en-US" altLang="zh-CN" b="0" i="1" smtClean="0">
                              <a:solidFill>
                                <a:srgbClr val="FF0000"/>
                              </a:solidFill>
                              <a:latin typeface="Cambria Math" panose="02040503050406030204" pitchFamily="18" charset="0"/>
                            </a:rPr>
                            <m:t>𝐹</m:t>
                          </m:r>
                        </m:sub>
                        <m:sup>
                          <m:r>
                            <a:rPr lang="en-US" altLang="zh-CN" b="0" i="1" smtClean="0">
                              <a:solidFill>
                                <a:srgbClr val="FF0000"/>
                              </a:solidFill>
                              <a:latin typeface="Cambria Math" panose="02040503050406030204" pitchFamily="18" charset="0"/>
                            </a:rPr>
                            <m:t>2</m:t>
                          </m:r>
                        </m:sup>
                      </m:sSubSup>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3164673" y="5246658"/>
                <a:ext cx="765786" cy="373179"/>
              </a:xfrm>
              <a:prstGeom prst="rect">
                <a:avLst/>
              </a:prstGeom>
              <a:blipFill>
                <a:blip r:embed="rId5"/>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7761913" y="5294893"/>
                <a:ext cx="7466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kern="10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𝐸</m:t>
                              </m:r>
                            </m:e>
                          </m:d>
                        </m:e>
                        <m:sub>
                          <m:r>
                            <a:rPr lang="en-US" altLang="zh-CN" b="0" i="1" kern="100"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7761913" y="5294893"/>
                <a:ext cx="746679"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2509821" y="721329"/>
                <a:ext cx="6899190" cy="516488"/>
              </a:xfrm>
              <a:prstGeom prst="rect">
                <a:avLst/>
              </a:prstGeom>
            </p:spPr>
            <p:txBody>
              <a:bodyPr wrap="square">
                <a:spAutoFit/>
              </a:bodyPr>
              <a:lstStyle/>
              <a:p>
                <a:pPr algn="just">
                  <a:spcAft>
                    <a:spcPts val="0"/>
                  </a:spcAft>
                </a:pPr>
                <a:r>
                  <a:rPr lang="en-US" altLang="zh-CN" sz="2000"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Low-Rank Representation: </a:t>
                </a:r>
                <a14:m>
                  <m:oMath xmlns:m="http://schemas.openxmlformats.org/officeDocument/2006/math">
                    <m:func>
                      <m:funcPr>
                        <m:ctrlPr>
                          <a:rPr lang="zh-CN" altLang="zh-CN" sz="2000"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sz="2000"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2000"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𝑍</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𝐸</m:t>
                            </m:r>
                          </m:lim>
                        </m:limLow>
                      </m:fName>
                      <m:e>
                        <m:sSub>
                          <m:sSubPr>
                            <m:ctrlPr>
                              <a:rPr lang="zh-CN" altLang="zh-CN" sz="2000"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2000"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𝑍</m:t>
                                </m:r>
                              </m:e>
                            </m:d>
                          </m:e>
                          <m:sub>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sub>
                        </m:sSub>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𝜆</m:t>
                            </m:r>
                            <m:d>
                              <m:dPr>
                                <m:begChr m:val="‖"/>
                                <m:endChr m:val="‖"/>
                                <m:ctrlPr>
                                  <a:rPr lang="zh-CN" altLang="zh-CN" sz="2000"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𝐸</m:t>
                                </m:r>
                              </m:e>
                            </m:d>
                          </m:e>
                          <m:sub>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𝜄</m:t>
                            </m:r>
                          </m:sub>
                        </m:sSub>
                      </m:e>
                    </m:func>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𝑡</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kern="100"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𝐴</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𝑍</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𝐸</m:t>
                    </m:r>
                  </m:oMath>
                </a14:m>
                <a:endParaRPr lang="zh-CN" altLang="zh-CN" sz="2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8" name="矩形 7"/>
              <p:cNvSpPr>
                <a:spLocks noRot="1" noChangeAspect="1" noMove="1" noResize="1" noEditPoints="1" noAdjustHandles="1" noChangeArrowheads="1" noChangeShapeType="1" noTextEdit="1"/>
              </p:cNvSpPr>
              <p:nvPr/>
            </p:nvSpPr>
            <p:spPr>
              <a:xfrm>
                <a:off x="2509821" y="721329"/>
                <a:ext cx="6899190" cy="516488"/>
              </a:xfrm>
              <a:prstGeom prst="rect">
                <a:avLst/>
              </a:prstGeom>
              <a:blipFill>
                <a:blip r:embed="rId7"/>
                <a:stretch>
                  <a:fillRect l="-973" t="-5882"/>
                </a:stretch>
              </a:blipFill>
            </p:spPr>
            <p:txBody>
              <a:bodyPr/>
              <a:lstStyle/>
              <a:p>
                <a:r>
                  <a:rPr lang="zh-CN" altLang="en-US">
                    <a:noFill/>
                  </a:rPr>
                  <a:t> </a:t>
                </a:r>
              </a:p>
            </p:txBody>
          </p:sp>
        </mc:Fallback>
      </mc:AlternateContent>
      <p:sp>
        <p:nvSpPr>
          <p:cNvPr id="10" name="矩形 9"/>
          <p:cNvSpPr/>
          <p:nvPr/>
        </p:nvSpPr>
        <p:spPr>
          <a:xfrm>
            <a:off x="1622071" y="1121790"/>
            <a:ext cx="9195090" cy="923330"/>
          </a:xfrm>
          <a:prstGeom prst="rect">
            <a:avLst/>
          </a:prstGeom>
        </p:spPr>
        <p:txBody>
          <a:bodyPr wrap="square">
            <a:spAutoFit/>
          </a:bodyPr>
          <a:lstStyle/>
          <a:p>
            <a:pPr indent="457200">
              <a:lnSpc>
                <a:spcPct val="150000"/>
              </a:lnSpc>
            </a:pPr>
            <a:r>
              <a:rPr lang="en-US" altLang="zh-CN" dirty="0" smtClean="0">
                <a:latin typeface="Times New Roman" panose="02020603050405020304" pitchFamily="18" charset="0"/>
                <a:cs typeface="Times New Roman" panose="02020603050405020304" pitchFamily="18" charset="0"/>
              </a:rPr>
              <a:t>When </a:t>
            </a:r>
            <a:r>
              <a:rPr lang="en-US" altLang="zh-CN" dirty="0">
                <a:latin typeface="Times New Roman" panose="02020603050405020304" pitchFamily="18" charset="0"/>
                <a:cs typeface="Times New Roman" panose="02020603050405020304" pitchFamily="18" charset="0"/>
              </a:rPr>
              <a:t>the model is correctly solved, </a:t>
            </a:r>
            <a:r>
              <a:rPr lang="zh-CN" altLang="en-US" dirty="0" smtClean="0">
                <a:latin typeface="Times New Roman" panose="02020603050405020304" pitchFamily="18" charset="0"/>
                <a:cs typeface="Times New Roman" panose="02020603050405020304" pitchFamily="18" charset="0"/>
              </a:rPr>
              <a:t>Z </a:t>
            </a:r>
            <a:r>
              <a:rPr lang="zh-CN" altLang="en-US" dirty="0">
                <a:latin typeface="Times New Roman" panose="02020603050405020304" pitchFamily="18" charset="0"/>
                <a:cs typeface="Times New Roman" panose="02020603050405020304" pitchFamily="18" charset="0"/>
              </a:rPr>
              <a:t>is a block diagonal </a:t>
            </a:r>
            <a:r>
              <a:rPr lang="zh-CN" altLang="en-US" dirty="0" smtClean="0">
                <a:latin typeface="Times New Roman" panose="02020603050405020304" pitchFamily="18" charset="0"/>
                <a:cs typeface="Times New Roman" panose="02020603050405020304" pitchFamily="18" charset="0"/>
              </a:rPr>
              <a:t>matrix</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We </a:t>
            </a:r>
            <a:r>
              <a:rPr lang="en-US" altLang="zh-CN" dirty="0">
                <a:latin typeface="Times New Roman" panose="02020603050405020304" pitchFamily="18" charset="0"/>
                <a:cs typeface="Times New Roman" panose="02020603050405020304" pitchFamily="18" charset="0"/>
              </a:rPr>
              <a:t>can use Z </a:t>
            </a:r>
            <a:r>
              <a:rPr lang="en-US" altLang="zh-CN" dirty="0" smtClean="0">
                <a:latin typeface="Times New Roman" panose="02020603050405020304" pitchFamily="18" charset="0"/>
                <a:cs typeface="Times New Roman" panose="02020603050405020304" pitchFamily="18" charset="0"/>
              </a:rPr>
              <a:t>to construct </a:t>
            </a:r>
            <a:r>
              <a:rPr lang="en-US" altLang="zh-CN" dirty="0">
                <a:latin typeface="Times New Roman" panose="02020603050405020304" pitchFamily="18" charset="0"/>
                <a:cs typeface="Times New Roman" panose="02020603050405020304" pitchFamily="18" charset="0"/>
              </a:rPr>
              <a:t>the affinity matrix for subspace segmentation, </a:t>
            </a:r>
            <a:r>
              <a:rPr lang="en-US" altLang="zh-CN" dirty="0" smtClean="0">
                <a:latin typeface="Times New Roman" panose="02020603050405020304" pitchFamily="18" charset="0"/>
                <a:cs typeface="Times New Roman" panose="02020603050405020304" pitchFamily="18" charset="0"/>
              </a:rPr>
              <a:t>or </a:t>
            </a:r>
            <a:r>
              <a:rPr lang="en-US" altLang="zh-CN" dirty="0">
                <a:latin typeface="Times New Roman" panose="02020603050405020304" pitchFamily="18" charset="0"/>
                <a:cs typeface="Times New Roman" panose="02020603050405020304" pitchFamily="18" charset="0"/>
              </a:rPr>
              <a:t>use AZ instead of X for other </a:t>
            </a:r>
            <a:r>
              <a:rPr lang="en-US" altLang="zh-CN" dirty="0" smtClean="0">
                <a:latin typeface="Times New Roman" panose="02020603050405020304" pitchFamily="18" charset="0"/>
                <a:cs typeface="Times New Roman" panose="02020603050405020304" pitchFamily="18" charset="0"/>
              </a:rPr>
              <a:t>operations</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pic>
        <p:nvPicPr>
          <p:cNvPr id="11" name="图片 10"/>
          <p:cNvPicPr>
            <a:picLocks noChangeAspect="1"/>
          </p:cNvPicPr>
          <p:nvPr/>
        </p:nvPicPr>
        <p:blipFill>
          <a:blip r:embed="rId8"/>
          <a:stretch>
            <a:fillRect/>
          </a:stretch>
        </p:blipFill>
        <p:spPr>
          <a:xfrm>
            <a:off x="2257071" y="2338355"/>
            <a:ext cx="2402686" cy="2128962"/>
          </a:xfrm>
          <a:prstGeom prst="rect">
            <a:avLst/>
          </a:prstGeom>
        </p:spPr>
      </p:pic>
      <p:sp>
        <p:nvSpPr>
          <p:cNvPr id="12" name="矩形 11"/>
          <p:cNvSpPr/>
          <p:nvPr/>
        </p:nvSpPr>
        <p:spPr>
          <a:xfrm>
            <a:off x="4576230" y="2687250"/>
            <a:ext cx="6654987" cy="1338828"/>
          </a:xfrm>
          <a:prstGeom prst="rect">
            <a:avLst/>
          </a:prstGeom>
        </p:spPr>
        <p:txBody>
          <a:bodyPr wrap="square">
            <a:spAutoFit/>
          </a:bodyPr>
          <a:lstStyle/>
          <a:p>
            <a:pPr indent="457200">
              <a:lnSpc>
                <a:spcPct val="150000"/>
              </a:lnSpc>
            </a:pPr>
            <a:r>
              <a:rPr lang="en-US" altLang="zh-CN" dirty="0">
                <a:latin typeface="Times New Roman" panose="02020603050405020304" pitchFamily="18" charset="0"/>
                <a:cs typeface="Times New Roman" panose="02020603050405020304" pitchFamily="18" charset="0"/>
              </a:rPr>
              <a:t>As shown in the figure, it is an artificially defined 10 subspaces, and data is sampled from each subspace and arranged in subspace order. The result of performing LRR on the data.</a:t>
            </a:r>
            <a:endParaRPr lang="zh-CN" altLang="en-US" dirty="0">
              <a:latin typeface="Times New Roman" panose="02020603050405020304" pitchFamily="18" charset="0"/>
              <a:cs typeface="Times New Roman" panose="02020603050405020304" pitchFamily="18" charset="0"/>
            </a:endParaRPr>
          </a:p>
        </p:txBody>
      </p:sp>
      <p:sp>
        <p:nvSpPr>
          <p:cNvPr id="13" name="矩形 12"/>
          <p:cNvSpPr/>
          <p:nvPr/>
        </p:nvSpPr>
        <p:spPr>
          <a:xfrm>
            <a:off x="500700" y="263140"/>
            <a:ext cx="2954655" cy="400110"/>
          </a:xfrm>
          <a:prstGeom prst="rect">
            <a:avLst/>
          </a:prstGeom>
        </p:spPr>
        <p:txBody>
          <a:bodyPr wrap="none">
            <a:spAutoFit/>
          </a:bodyPr>
          <a:lstStyle/>
          <a:p>
            <a:r>
              <a:rPr lang="en-US" altLang="zh-CN" sz="2000" b="1" i="1" dirty="0">
                <a:latin typeface="Times New Roman" panose="02020603050405020304" pitchFamily="18" charset="0"/>
                <a:cs typeface="Times New Roman" panose="02020603050405020304" pitchFamily="18" charset="0"/>
              </a:rPr>
              <a:t>Low-Rank Representation</a:t>
            </a:r>
            <a:endParaRPr lang="zh-CN" altLang="en-US"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7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39330" y="673610"/>
            <a:ext cx="9209903" cy="3970318"/>
          </a:xfrm>
          <a:prstGeom prst="rect">
            <a:avLst/>
          </a:prstGeom>
        </p:spPr>
        <p:txBody>
          <a:bodyPr wrap="square">
            <a:spAutoFit/>
          </a:bodyPr>
          <a:lstStyle/>
          <a:p>
            <a:pPr indent="457200">
              <a:lnSpc>
                <a:spcPct val="150000"/>
              </a:lnSpc>
            </a:pPr>
            <a:r>
              <a:rPr lang="en-US" altLang="zh-CN" dirty="0">
                <a:latin typeface="Times New Roman" panose="02020603050405020304" pitchFamily="18" charset="0"/>
              </a:rPr>
              <a:t>Low-Rank Representation(LRR</a:t>
            </a:r>
            <a:r>
              <a:rPr lang="en-US" altLang="zh-CN" dirty="0" smtClean="0">
                <a:latin typeface="Times New Roman" panose="02020603050405020304" pitchFamily="18" charset="0"/>
              </a:rPr>
              <a:t>) </a:t>
            </a:r>
            <a:r>
              <a:rPr lang="en-US" altLang="zh-CN" dirty="0">
                <a:latin typeface="Times New Roman" panose="02020603050405020304" pitchFamily="18" charset="0"/>
              </a:rPr>
              <a:t>is an effective method for exploring the multiple subspace structures of data. </a:t>
            </a:r>
            <a:r>
              <a:rPr lang="en-US" altLang="zh-CN" dirty="0" smtClean="0">
                <a:latin typeface="Times New Roman" panose="02020603050405020304" pitchFamily="18" charset="0"/>
              </a:rPr>
              <a:t>Usually</a:t>
            </a:r>
            <a:r>
              <a:rPr lang="en-US" altLang="zh-CN" dirty="0">
                <a:latin typeface="Times New Roman" panose="02020603050405020304" pitchFamily="18" charset="0"/>
              </a:rPr>
              <a:t>, </a:t>
            </a:r>
            <a:r>
              <a:rPr lang="en-US" altLang="zh-CN" dirty="0">
                <a:solidFill>
                  <a:srgbClr val="FF0000"/>
                </a:solidFill>
                <a:latin typeface="Times New Roman" panose="02020603050405020304" pitchFamily="18" charset="0"/>
              </a:rPr>
              <a:t>the observed data matrix itself is chosen as the </a:t>
            </a:r>
            <a:r>
              <a:rPr lang="en-US" altLang="zh-CN" dirty="0" smtClean="0">
                <a:solidFill>
                  <a:srgbClr val="FF0000"/>
                </a:solidFill>
                <a:latin typeface="Times New Roman" panose="02020603050405020304" pitchFamily="18" charset="0"/>
              </a:rPr>
              <a:t>dictionary</a:t>
            </a:r>
            <a:r>
              <a:rPr lang="en-US" altLang="zh-CN" dirty="0" smtClean="0">
                <a:latin typeface="Times New Roman" panose="02020603050405020304" pitchFamily="18" charset="0"/>
              </a:rPr>
              <a:t>, </a:t>
            </a:r>
            <a:r>
              <a:rPr lang="en-US" altLang="zh-CN" dirty="0">
                <a:latin typeface="Times New Roman" panose="02020603050405020304" pitchFamily="18" charset="0"/>
              </a:rPr>
              <a:t>which is a key aspect of LRR. </a:t>
            </a:r>
            <a:endParaRPr lang="en-US" altLang="zh-CN" dirty="0" smtClean="0">
              <a:latin typeface="Times New Roman" panose="02020603050405020304" pitchFamily="18" charset="0"/>
            </a:endParaRPr>
          </a:p>
          <a:p>
            <a:pPr indent="457200">
              <a:lnSpc>
                <a:spcPct val="150000"/>
              </a:lnSpc>
            </a:pPr>
            <a:endParaRPr lang="en-US" altLang="zh-CN" dirty="0" smtClean="0">
              <a:latin typeface="Times New Roman" panose="02020603050405020304" pitchFamily="18" charset="0"/>
            </a:endParaRPr>
          </a:p>
          <a:p>
            <a:pPr indent="457200">
              <a:lnSpc>
                <a:spcPct val="150000"/>
              </a:lnSpc>
            </a:pPr>
            <a:r>
              <a:rPr lang="en-US" altLang="zh-CN" dirty="0" smtClean="0">
                <a:latin typeface="Times New Roman" panose="02020603050405020304" pitchFamily="18" charset="0"/>
              </a:rPr>
              <a:t>There </a:t>
            </a:r>
            <a:r>
              <a:rPr lang="en-US" altLang="zh-CN" dirty="0">
                <a:latin typeface="Times New Roman" panose="02020603050405020304" pitchFamily="18" charset="0"/>
              </a:rPr>
              <a:t>are certain assumptions about this approach</a:t>
            </a:r>
            <a:r>
              <a:rPr lang="en-US" altLang="zh-CN" dirty="0" smtClean="0">
                <a:latin typeface="Times New Roman" panose="02020603050405020304" pitchFamily="18" charset="0"/>
              </a:rPr>
              <a:t>:</a:t>
            </a:r>
          </a:p>
          <a:p>
            <a:pPr marL="342900" indent="-342900">
              <a:lnSpc>
                <a:spcPct val="150000"/>
              </a:lnSpc>
              <a:buAutoNum type="arabicPeriod"/>
            </a:pPr>
            <a:r>
              <a:rPr lang="en-US" altLang="zh-CN" dirty="0" smtClean="0">
                <a:latin typeface="Times New Roman" panose="02020603050405020304" pitchFamily="18" charset="0"/>
              </a:rPr>
              <a:t>To </a:t>
            </a:r>
            <a:r>
              <a:rPr lang="en-US" altLang="zh-CN" dirty="0">
                <a:latin typeface="Times New Roman" panose="02020603050405020304" pitchFamily="18" charset="0"/>
              </a:rPr>
              <a:t>enable the </a:t>
            </a:r>
            <a:r>
              <a:rPr lang="en-US" altLang="zh-CN" dirty="0" smtClean="0">
                <a:latin typeface="Times New Roman" panose="02020603050405020304" pitchFamily="18" charset="0"/>
              </a:rPr>
              <a:t>ability </a:t>
            </a:r>
            <a:r>
              <a:rPr lang="en-US" altLang="zh-CN" dirty="0">
                <a:latin typeface="Times New Roman" panose="02020603050405020304" pitchFamily="18" charset="0"/>
              </a:rPr>
              <a:t>of representing the underlying subspaces, the </a:t>
            </a:r>
            <a:r>
              <a:rPr lang="en-US" altLang="zh-CN" dirty="0" smtClean="0">
                <a:latin typeface="Times New Roman" panose="02020603050405020304" pitchFamily="18" charset="0"/>
              </a:rPr>
              <a:t>dictionary </a:t>
            </a:r>
            <a:r>
              <a:rPr lang="en-US" altLang="zh-CN" sz="2000" dirty="0">
                <a:solidFill>
                  <a:srgbClr val="FF0000"/>
                </a:solidFill>
                <a:latin typeface="Times New Roman" panose="02020603050405020304" pitchFamily="18" charset="0"/>
              </a:rPr>
              <a:t>must contain sufficient data vectors </a:t>
            </a:r>
            <a:r>
              <a:rPr lang="en-US" altLang="zh-CN" dirty="0">
                <a:latin typeface="Times New Roman" panose="02020603050405020304" pitchFamily="18" charset="0"/>
              </a:rPr>
              <a:t>sampled from the subspaces</a:t>
            </a:r>
            <a:r>
              <a:rPr lang="en-US" altLang="zh-CN" dirty="0" smtClean="0">
                <a:latin typeface="Times New Roman" panose="02020603050405020304" pitchFamily="18" charset="0"/>
              </a:rPr>
              <a:t>.</a:t>
            </a:r>
          </a:p>
          <a:p>
            <a:pPr marL="342900" indent="-342900">
              <a:lnSpc>
                <a:spcPct val="150000"/>
              </a:lnSpc>
              <a:buAutoNum type="arabicPeriod"/>
            </a:pPr>
            <a:r>
              <a:rPr lang="en-US" altLang="zh-CN" dirty="0" smtClean="0">
                <a:latin typeface="Times New Roman" panose="02020603050405020304" pitchFamily="18" charset="0"/>
              </a:rPr>
              <a:t>In </a:t>
            </a:r>
            <a:r>
              <a:rPr lang="en-US" altLang="zh-CN" dirty="0">
                <a:latin typeface="Times New Roman" panose="02020603050405020304" pitchFamily="18" charset="0"/>
              </a:rPr>
              <a:t>order to achieve robust </a:t>
            </a:r>
            <a:r>
              <a:rPr lang="en-US" altLang="zh-CN" dirty="0" smtClean="0">
                <a:latin typeface="Times New Roman" panose="02020603050405020304" pitchFamily="18" charset="0"/>
              </a:rPr>
              <a:t>segmentation</a:t>
            </a:r>
            <a:r>
              <a:rPr lang="en-US" altLang="zh-CN" dirty="0">
                <a:latin typeface="Times New Roman" panose="02020603050405020304" pitchFamily="18" charset="0"/>
              </a:rPr>
              <a:t>, LRR requires that </a:t>
            </a:r>
            <a:r>
              <a:rPr lang="en-US" altLang="zh-CN" sz="2000" dirty="0">
                <a:solidFill>
                  <a:srgbClr val="FF0000"/>
                </a:solidFill>
                <a:latin typeface="Times New Roman" panose="02020603050405020304" pitchFamily="18" charset="0"/>
              </a:rPr>
              <a:t>sufficient noiseless data </a:t>
            </a:r>
            <a:r>
              <a:rPr lang="en-US" altLang="zh-CN" dirty="0">
                <a:latin typeface="Times New Roman" panose="02020603050405020304" pitchFamily="18" charset="0"/>
              </a:rPr>
              <a:t>is available in the dictionary (</a:t>
            </a:r>
            <a:r>
              <a:rPr lang="en-US" altLang="zh-CN" dirty="0" smtClean="0">
                <a:latin typeface="Times New Roman" panose="02020603050405020304" pitchFamily="18" charset="0"/>
              </a:rPr>
              <a:t>only </a:t>
            </a:r>
            <a:r>
              <a:rPr lang="en-US" altLang="zh-CN" dirty="0">
                <a:latin typeface="Times New Roman" panose="02020603050405020304" pitchFamily="18" charset="0"/>
              </a:rPr>
              <a:t>a part </a:t>
            </a:r>
            <a:r>
              <a:rPr lang="en-US" altLang="zh-CN" dirty="0" smtClean="0">
                <a:latin typeface="Times New Roman" panose="02020603050405020304" pitchFamily="18" charset="0"/>
              </a:rPr>
              <a:t>is corrupted</a:t>
            </a:r>
            <a:r>
              <a:rPr lang="en-US" altLang="zh-CN" dirty="0" smtClean="0">
                <a:latin typeface="Times New Roman" panose="02020603050405020304" pitchFamily="18" charset="0"/>
              </a:rPr>
              <a:t>)</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 name="矩形 3"/>
          <p:cNvSpPr/>
          <p:nvPr/>
        </p:nvSpPr>
        <p:spPr>
          <a:xfrm>
            <a:off x="1639330" y="4904336"/>
            <a:ext cx="8394357" cy="923330"/>
          </a:xfrm>
          <a:prstGeom prst="rect">
            <a:avLst/>
          </a:prstGeom>
        </p:spPr>
        <p:txBody>
          <a:bodyPr wrap="square">
            <a:spAutoFit/>
          </a:bodyPr>
          <a:lstStyle/>
          <a:p>
            <a:pPr indent="457200">
              <a:lnSpc>
                <a:spcPct val="150000"/>
              </a:lnSpc>
            </a:pPr>
            <a:r>
              <a:rPr lang="en-US" altLang="zh-CN" dirty="0">
                <a:latin typeface="Times New Roman" panose="02020603050405020304" pitchFamily="18" charset="0"/>
              </a:rPr>
              <a:t>So, such a strategy may depress the performance, especially </a:t>
            </a:r>
            <a:r>
              <a:rPr lang="en-US" altLang="zh-CN" dirty="0">
                <a:solidFill>
                  <a:srgbClr val="FF0000"/>
                </a:solidFill>
                <a:latin typeface="Times New Roman" panose="02020603050405020304" pitchFamily="18" charset="0"/>
              </a:rPr>
              <a:t>when the observations are insufficient or grossly corrupted</a:t>
            </a:r>
            <a:r>
              <a:rPr lang="en-US" altLang="zh-CN" dirty="0">
                <a:latin typeface="Times New Roman" panose="02020603050405020304" pitchFamily="18" charset="0"/>
              </a:rPr>
              <a:t>. </a:t>
            </a:r>
            <a:endParaRPr lang="zh-CN" altLang="en-US" dirty="0"/>
          </a:p>
        </p:txBody>
      </p:sp>
      <p:sp>
        <p:nvSpPr>
          <p:cNvPr id="5" name="矩形 4"/>
          <p:cNvSpPr/>
          <p:nvPr/>
        </p:nvSpPr>
        <p:spPr>
          <a:xfrm>
            <a:off x="500700" y="263140"/>
            <a:ext cx="2954655" cy="400110"/>
          </a:xfrm>
          <a:prstGeom prst="rect">
            <a:avLst/>
          </a:prstGeom>
        </p:spPr>
        <p:txBody>
          <a:bodyPr wrap="none">
            <a:spAutoFit/>
          </a:bodyPr>
          <a:lstStyle/>
          <a:p>
            <a:r>
              <a:rPr lang="en-US" altLang="zh-CN" sz="2000" b="1" i="1" dirty="0">
                <a:latin typeface="Times New Roman" panose="02020603050405020304" pitchFamily="18" charset="0"/>
                <a:cs typeface="Times New Roman" panose="02020603050405020304" pitchFamily="18" charset="0"/>
              </a:rPr>
              <a:t>Low-Rank Representation</a:t>
            </a:r>
            <a:endParaRPr lang="zh-CN" altLang="en-US"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2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1954428" y="607195"/>
                <a:ext cx="8480854" cy="873572"/>
              </a:xfrm>
              <a:prstGeom prst="rect">
                <a:avLst/>
              </a:prstGeom>
            </p:spPr>
            <p:txBody>
              <a:bodyPr wrap="square">
                <a:spAutoFit/>
              </a:bodyPr>
              <a:lstStyle/>
              <a:p>
                <a:pPr indent="457200">
                  <a:lnSpc>
                    <a:spcPct val="150000"/>
                  </a:lnSpc>
                </a:pPr>
                <a:r>
                  <a:rPr lang="zh-CN" altLang="en-US" dirty="0" smtClean="0">
                    <a:latin typeface="Times New Roman" panose="02020603050405020304" pitchFamily="18" charset="0"/>
                    <a:cs typeface="Times New Roman" panose="02020603050405020304" pitchFamily="18" charset="0"/>
                  </a:rPr>
                  <a:t>When the sampling is insufficient,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𝑍</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𝐼</m:t>
                    </m:r>
                  </m:oMath>
                </a14:m>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i="1">
                        <a:latin typeface="Cambria Math" panose="02040503050406030204" pitchFamily="18" charset="0"/>
                        <a:cs typeface="Times New Roman" panose="02020603050405020304" pitchFamily="18" charset="0"/>
                      </a:rPr>
                      <m:t>𝐼</m:t>
                    </m:r>
                  </m:oMath>
                </a14:m>
                <a:r>
                  <a:rPr lang="zh-CN" altLang="en-US" dirty="0">
                    <a:latin typeface="Times New Roman" panose="02020603050405020304" pitchFamily="18" charset="0"/>
                    <a:cs typeface="Times New Roman" panose="02020603050405020304" pitchFamily="18" charset="0"/>
                  </a:rPr>
                  <a:t> refers to the identity matrix) is probably the only feasible </a:t>
                </a:r>
                <a:r>
                  <a:rPr lang="zh-CN" altLang="en-US" dirty="0" smtClean="0">
                    <a:latin typeface="Times New Roman" panose="02020603050405020304" pitchFamily="18" charset="0"/>
                    <a:cs typeface="Times New Roman" panose="02020603050405020304" pitchFamily="18" charset="0"/>
                  </a:rPr>
                  <a:t>solution </a:t>
                </a:r>
                <a:r>
                  <a:rPr lang="en-US" altLang="zh-CN" dirty="0" smtClean="0">
                    <a:latin typeface="Times New Roman" panose="02020603050405020304" pitchFamily="18" charset="0"/>
                    <a:cs typeface="Times New Roman" panose="02020603050405020304" pitchFamily="18" charset="0"/>
                  </a:rPr>
                  <a:t>for LRR</a:t>
                </a:r>
                <a:r>
                  <a:rPr lang="zh-CN" altLang="en-US" dirty="0" smtClean="0">
                    <a:latin typeface="Times New Roman" panose="02020603050405020304" pitchFamily="18" charset="0"/>
                    <a:cs typeface="Times New Roman" panose="02020603050405020304" pitchFamily="18" charset="0"/>
                  </a:rPr>
                  <a:t> and </a:t>
                </a:r>
                <a:r>
                  <a:rPr lang="zh-CN" altLang="en-US" dirty="0">
                    <a:latin typeface="Times New Roman" panose="02020603050405020304" pitchFamily="18" charset="0"/>
                    <a:cs typeface="Times New Roman" panose="02020603050405020304" pitchFamily="18" charset="0"/>
                  </a:rPr>
                  <a:t>thus LRR may fail.</a:t>
                </a:r>
              </a:p>
            </p:txBody>
          </p:sp>
        </mc:Choice>
        <mc:Fallback>
          <p:sp>
            <p:nvSpPr>
              <p:cNvPr id="2" name="矩形 1"/>
              <p:cNvSpPr>
                <a:spLocks noRot="1" noChangeAspect="1" noMove="1" noResize="1" noEditPoints="1" noAdjustHandles="1" noChangeArrowheads="1" noChangeShapeType="1" noTextEdit="1"/>
              </p:cNvSpPr>
              <p:nvPr/>
            </p:nvSpPr>
            <p:spPr>
              <a:xfrm>
                <a:off x="1954428" y="607195"/>
                <a:ext cx="8480854" cy="873572"/>
              </a:xfrm>
              <a:prstGeom prst="rect">
                <a:avLst/>
              </a:prstGeom>
              <a:blipFill>
                <a:blip r:embed="rId3"/>
                <a:stretch>
                  <a:fillRect l="-647" b="-10490"/>
                </a:stretch>
              </a:blipFill>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3236956" y="1530525"/>
            <a:ext cx="5610482" cy="2592723"/>
          </a:xfrm>
          <a:prstGeom prst="rect">
            <a:avLst/>
          </a:prstGeom>
        </p:spPr>
      </p:pic>
      <p:sp>
        <p:nvSpPr>
          <p:cNvPr id="4" name="矩形 3"/>
          <p:cNvSpPr/>
          <p:nvPr/>
        </p:nvSpPr>
        <p:spPr>
          <a:xfrm>
            <a:off x="1571368" y="4287369"/>
            <a:ext cx="9463216" cy="923330"/>
          </a:xfrm>
          <a:prstGeom prst="rect">
            <a:avLst/>
          </a:prstGeom>
        </p:spPr>
        <p:txBody>
          <a:bodyPr wrap="square">
            <a:spAutoFit/>
          </a:bodyPr>
          <a:lstStyle/>
          <a:p>
            <a:pPr indent="457200">
              <a:lnSpc>
                <a:spcPct val="150000"/>
              </a:lnSpc>
            </a:pPr>
            <a:r>
              <a:rPr lang="zh-CN" altLang="en-US" dirty="0">
                <a:latin typeface="Times New Roman" panose="02020603050405020304" pitchFamily="18" charset="0"/>
                <a:cs typeface="Times New Roman" panose="02020603050405020304" pitchFamily="18" charset="0"/>
              </a:rPr>
              <a:t>To resolve the issue of insufficient sampling and improve the robustness to noise</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 </a:t>
            </a:r>
            <a:r>
              <a:rPr lang="en-US" altLang="zh-CN" dirty="0" err="1">
                <a:latin typeface="Times New Roman" panose="02020603050405020304" pitchFamily="18" charset="0"/>
              </a:rPr>
              <a:t>Guangcan</a:t>
            </a:r>
            <a:r>
              <a:rPr lang="en-US" altLang="zh-CN" dirty="0">
                <a:latin typeface="Times New Roman" panose="02020603050405020304" pitchFamily="18" charset="0"/>
              </a:rPr>
              <a:t> Liu</a:t>
            </a:r>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consider the following LRR problem:</a:t>
            </a:r>
          </a:p>
        </p:txBody>
      </p:sp>
      <mc:AlternateContent xmlns:mc="http://schemas.openxmlformats.org/markup-compatibility/2006" xmlns:a14="http://schemas.microsoft.com/office/drawing/2010/main">
        <mc:Choice Requires="a14">
          <p:sp>
            <p:nvSpPr>
              <p:cNvPr id="5" name="矩形 4"/>
              <p:cNvSpPr/>
              <p:nvPr/>
            </p:nvSpPr>
            <p:spPr>
              <a:xfrm>
                <a:off x="3979677" y="5522732"/>
                <a:ext cx="4125040" cy="571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zh-CN" altLang="en-US" sz="2400" i="1">
                              <a:latin typeface="Cambria Math" panose="02040503050406030204" pitchFamily="18" charset="0"/>
                            </a:rPr>
                          </m:ctrlPr>
                        </m:funcPr>
                        <m:fName>
                          <m:limLow>
                            <m:limLowPr>
                              <m:ctrlPr>
                                <a:rPr lang="zh-CN" altLang="en-US" sz="2400" i="1">
                                  <a:latin typeface="Cambria Math" panose="02040503050406030204" pitchFamily="18" charset="0"/>
                                </a:rPr>
                              </m:ctrlPr>
                            </m:limLowPr>
                            <m:e>
                              <m:r>
                                <m:rPr>
                                  <m:sty m:val="p"/>
                                </m:rPr>
                                <a:rPr lang="zh-CN" altLang="en-US" sz="2400">
                                  <a:latin typeface="Cambria Math" panose="02040503050406030204" pitchFamily="18" charset="0"/>
                                </a:rPr>
                                <m:t>min</m:t>
                              </m:r>
                            </m:e>
                            <m:lim>
                              <m:r>
                                <a:rPr lang="zh-CN" altLang="en-US" sz="2400" i="1">
                                  <a:latin typeface="Cambria Math" panose="02040503050406030204" pitchFamily="18" charset="0"/>
                                </a:rPr>
                                <m:t>𝑍</m:t>
                              </m:r>
                            </m:lim>
                          </m:limLow>
                        </m:fName>
                        <m:e>
                          <m:sSub>
                            <m:sSubPr>
                              <m:ctrlPr>
                                <a:rPr lang="zh-CN" altLang="en-US" sz="2400" i="1">
                                  <a:latin typeface="Cambria Math" panose="02040503050406030204" pitchFamily="18" charset="0"/>
                                </a:rPr>
                              </m:ctrlPr>
                            </m:sSubPr>
                            <m:e>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𝑍</m:t>
                                  </m:r>
                                </m:e>
                              </m:d>
                            </m:e>
                            <m:sub>
                              <m:r>
                                <a:rPr lang="zh-CN" altLang="en-US" sz="2400" i="0">
                                  <a:latin typeface="Cambria Math" panose="02040503050406030204" pitchFamily="18" charset="0"/>
                                </a:rPr>
                                <m:t>∗</m:t>
                              </m:r>
                            </m:sub>
                          </m:sSub>
                        </m:e>
                      </m:func>
                      <m:r>
                        <a:rPr lang="zh-CN" altLang="en-US" sz="2400" i="0">
                          <a:latin typeface="Cambria Math" panose="02040503050406030204" pitchFamily="18" charset="0"/>
                        </a:rPr>
                        <m:t> </m:t>
                      </m:r>
                      <m:r>
                        <a:rPr lang="zh-CN" altLang="en-US" sz="2400" i="1">
                          <a:latin typeface="Cambria Math" panose="02040503050406030204" pitchFamily="18" charset="0"/>
                        </a:rPr>
                        <m:t>𝑠</m:t>
                      </m:r>
                      <m:r>
                        <a:rPr lang="zh-CN" altLang="en-US" sz="2400" i="0">
                          <a:latin typeface="Cambria Math" panose="02040503050406030204" pitchFamily="18" charset="0"/>
                        </a:rPr>
                        <m:t>.</m:t>
                      </m:r>
                      <m:r>
                        <a:rPr lang="zh-CN" altLang="en-US" sz="2400" i="1">
                          <a:latin typeface="Cambria Math" panose="02040503050406030204" pitchFamily="18" charset="0"/>
                        </a:rPr>
                        <m:t>𝑡</m:t>
                      </m:r>
                      <m:r>
                        <a:rPr lang="zh-CN" altLang="en-US" sz="2400" i="0">
                          <a:latin typeface="Cambria Math" panose="02040503050406030204" pitchFamily="18" charset="0"/>
                        </a:rPr>
                        <m:t>.  </m:t>
                      </m:r>
                      <m:sSub>
                        <m:sSubPr>
                          <m:ctrlPr>
                            <a:rPr lang="zh-CN" altLang="en-US" sz="2400" i="1" smtClean="0">
                              <a:solidFill>
                                <a:srgbClr val="FF0000"/>
                              </a:solidFill>
                              <a:latin typeface="Cambria Math" panose="02040503050406030204" pitchFamily="18" charset="0"/>
                            </a:rPr>
                          </m:ctrlPr>
                        </m:sSubPr>
                        <m:e>
                          <m:r>
                            <a:rPr lang="zh-CN" altLang="en-US" sz="2400" i="1">
                              <a:solidFill>
                                <a:srgbClr val="FF0000"/>
                              </a:solidFill>
                              <a:latin typeface="Cambria Math" panose="02040503050406030204" pitchFamily="18" charset="0"/>
                            </a:rPr>
                            <m:t>𝑋</m:t>
                          </m:r>
                        </m:e>
                        <m:sub>
                          <m:r>
                            <a:rPr lang="zh-CN" altLang="en-US" sz="2400" i="1">
                              <a:solidFill>
                                <a:srgbClr val="FF0000"/>
                              </a:solidFill>
                              <a:latin typeface="Cambria Math" panose="02040503050406030204" pitchFamily="18" charset="0"/>
                            </a:rPr>
                            <m:t>𝑂</m:t>
                          </m:r>
                        </m:sub>
                      </m:sSub>
                      <m:r>
                        <a:rPr lang="zh-CN" altLang="en-US" sz="2400" i="0">
                          <a:latin typeface="Cambria Math" panose="02040503050406030204" pitchFamily="18" charset="0"/>
                        </a:rPr>
                        <m:t>=</m:t>
                      </m:r>
                      <m:d>
                        <m:dPr>
                          <m:begChr m:val="["/>
                          <m:endChr m:val="]"/>
                          <m:ctrlPr>
                            <a:rPr lang="zh-CN" altLang="en-US" sz="2400" i="1" smtClean="0">
                              <a:solidFill>
                                <a:srgbClr val="FF0000"/>
                              </a:solidFill>
                              <a:latin typeface="Cambria Math" panose="02040503050406030204" pitchFamily="18" charset="0"/>
                            </a:rPr>
                          </m:ctrlPr>
                        </m:dPr>
                        <m:e>
                          <m:sSub>
                            <m:sSubPr>
                              <m:ctrlPr>
                                <a:rPr lang="zh-CN" altLang="en-US" sz="2400" i="1">
                                  <a:solidFill>
                                    <a:srgbClr val="FF0000"/>
                                  </a:solidFill>
                                  <a:latin typeface="Cambria Math" panose="02040503050406030204" pitchFamily="18" charset="0"/>
                                </a:rPr>
                              </m:ctrlPr>
                            </m:sSubPr>
                            <m:e>
                              <m:r>
                                <a:rPr lang="zh-CN" altLang="en-US" sz="2400" i="1">
                                  <a:solidFill>
                                    <a:srgbClr val="FF0000"/>
                                  </a:solidFill>
                                  <a:latin typeface="Cambria Math" panose="02040503050406030204" pitchFamily="18" charset="0"/>
                                </a:rPr>
                                <m:t>𝑋</m:t>
                              </m:r>
                            </m:e>
                            <m:sub>
                              <m:r>
                                <a:rPr lang="zh-CN" altLang="en-US" sz="2400" i="1">
                                  <a:solidFill>
                                    <a:srgbClr val="FF0000"/>
                                  </a:solidFill>
                                  <a:latin typeface="Cambria Math" panose="02040503050406030204" pitchFamily="18" charset="0"/>
                                </a:rPr>
                                <m:t>𝑂</m:t>
                              </m:r>
                            </m:sub>
                          </m:sSub>
                          <m:r>
                            <a:rPr lang="zh-CN" altLang="en-US" sz="2400" i="0">
                              <a:solidFill>
                                <a:srgbClr val="FF0000"/>
                              </a:solidFill>
                              <a:latin typeface="Cambria Math" panose="02040503050406030204" pitchFamily="18" charset="0"/>
                            </a:rPr>
                            <m:t>,</m:t>
                          </m:r>
                          <m:sSub>
                            <m:sSubPr>
                              <m:ctrlPr>
                                <a:rPr lang="zh-CN" altLang="en-US" sz="2400" i="1">
                                  <a:solidFill>
                                    <a:srgbClr val="FF0000"/>
                                  </a:solidFill>
                                  <a:latin typeface="Cambria Math" panose="02040503050406030204" pitchFamily="18" charset="0"/>
                                </a:rPr>
                              </m:ctrlPr>
                            </m:sSubPr>
                            <m:e>
                              <m:r>
                                <a:rPr lang="zh-CN" altLang="en-US" sz="2400" i="1">
                                  <a:solidFill>
                                    <a:srgbClr val="FF0000"/>
                                  </a:solidFill>
                                  <a:latin typeface="Cambria Math" panose="02040503050406030204" pitchFamily="18" charset="0"/>
                                </a:rPr>
                                <m:t>𝑋</m:t>
                              </m:r>
                            </m:e>
                            <m:sub>
                              <m:r>
                                <a:rPr lang="zh-CN" altLang="en-US" sz="2400" i="1">
                                  <a:solidFill>
                                    <a:srgbClr val="FF0000"/>
                                  </a:solidFill>
                                  <a:latin typeface="Cambria Math" panose="02040503050406030204" pitchFamily="18" charset="0"/>
                                </a:rPr>
                                <m:t>𝐻</m:t>
                              </m:r>
                            </m:sub>
                          </m:sSub>
                        </m:e>
                      </m:d>
                      <m:r>
                        <a:rPr lang="zh-CN" altLang="en-US" sz="2400" i="1">
                          <a:latin typeface="Cambria Math" panose="02040503050406030204" pitchFamily="18" charset="0"/>
                        </a:rPr>
                        <m:t>𝑍</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3979677" y="5522732"/>
                <a:ext cx="4125040" cy="571118"/>
              </a:xfrm>
              <a:prstGeom prst="rect">
                <a:avLst/>
              </a:prstGeom>
              <a:blipFill>
                <a:blip r:embed="rId5"/>
                <a:stretch>
                  <a:fillRect b="-3191"/>
                </a:stretch>
              </a:blipFill>
            </p:spPr>
            <p:txBody>
              <a:bodyPr/>
              <a:lstStyle/>
              <a:p>
                <a:r>
                  <a:rPr lang="zh-CN" altLang="en-US">
                    <a:noFill/>
                  </a:rPr>
                  <a:t> </a:t>
                </a:r>
              </a:p>
            </p:txBody>
          </p:sp>
        </mc:Fallback>
      </mc:AlternateContent>
      <p:sp>
        <p:nvSpPr>
          <p:cNvPr id="6" name="矩形 5"/>
          <p:cNvSpPr/>
          <p:nvPr/>
        </p:nvSpPr>
        <p:spPr>
          <a:xfrm>
            <a:off x="500700" y="263140"/>
            <a:ext cx="3701654" cy="400110"/>
          </a:xfrm>
          <a:prstGeom prst="rect">
            <a:avLst/>
          </a:prstGeom>
        </p:spPr>
        <p:txBody>
          <a:bodyPr wrap="none">
            <a:spAutoFit/>
          </a:bodyPr>
          <a:lstStyle/>
          <a:p>
            <a:r>
              <a:rPr lang="en-US" altLang="zh-CN" sz="2000" b="1" i="1" dirty="0" smtClean="0">
                <a:latin typeface="Times New Roman" panose="02020603050405020304" pitchFamily="18" charset="0"/>
                <a:cs typeface="Times New Roman" panose="02020603050405020304" pitchFamily="18" charset="0"/>
              </a:rPr>
              <a:t>Latent Low-Rank </a:t>
            </a:r>
            <a:r>
              <a:rPr lang="en-US" altLang="zh-CN" sz="2000" b="1" i="1" dirty="0">
                <a:latin typeface="Times New Roman" panose="02020603050405020304" pitchFamily="18" charset="0"/>
                <a:cs typeface="Times New Roman" panose="02020603050405020304" pitchFamily="18" charset="0"/>
              </a:rPr>
              <a:t>Representation</a:t>
            </a:r>
            <a:endParaRPr lang="zh-CN" altLang="en-US"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319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3834612" y="679982"/>
                <a:ext cx="4125040" cy="571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zh-CN" altLang="en-US" sz="2400" i="1">
                              <a:latin typeface="Cambria Math" panose="02040503050406030204" pitchFamily="18" charset="0"/>
                            </a:rPr>
                          </m:ctrlPr>
                        </m:funcPr>
                        <m:fName>
                          <m:limLow>
                            <m:limLowPr>
                              <m:ctrlPr>
                                <a:rPr lang="zh-CN" altLang="en-US" sz="2400" i="1">
                                  <a:latin typeface="Cambria Math" panose="02040503050406030204" pitchFamily="18" charset="0"/>
                                </a:rPr>
                              </m:ctrlPr>
                            </m:limLowPr>
                            <m:e>
                              <m:r>
                                <m:rPr>
                                  <m:sty m:val="p"/>
                                </m:rPr>
                                <a:rPr lang="zh-CN" altLang="en-US" sz="2400">
                                  <a:latin typeface="Cambria Math" panose="02040503050406030204" pitchFamily="18" charset="0"/>
                                </a:rPr>
                                <m:t>min</m:t>
                              </m:r>
                            </m:e>
                            <m:lim>
                              <m:r>
                                <a:rPr lang="zh-CN" altLang="en-US" sz="2400" i="1">
                                  <a:latin typeface="Cambria Math" panose="02040503050406030204" pitchFamily="18" charset="0"/>
                                </a:rPr>
                                <m:t>𝑍</m:t>
                              </m:r>
                            </m:lim>
                          </m:limLow>
                        </m:fName>
                        <m:e>
                          <m:sSub>
                            <m:sSubPr>
                              <m:ctrlPr>
                                <a:rPr lang="zh-CN" altLang="en-US" sz="2400" i="1">
                                  <a:latin typeface="Cambria Math" panose="02040503050406030204" pitchFamily="18" charset="0"/>
                                </a:rPr>
                              </m:ctrlPr>
                            </m:sSubPr>
                            <m:e>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𝑍</m:t>
                                  </m:r>
                                </m:e>
                              </m:d>
                            </m:e>
                            <m:sub>
                              <m:r>
                                <a:rPr lang="zh-CN" altLang="en-US" sz="2400" i="0">
                                  <a:latin typeface="Cambria Math" panose="02040503050406030204" pitchFamily="18" charset="0"/>
                                </a:rPr>
                                <m:t>∗</m:t>
                              </m:r>
                            </m:sub>
                          </m:sSub>
                        </m:e>
                      </m:func>
                      <m:r>
                        <a:rPr lang="zh-CN" altLang="en-US" sz="2400" i="0">
                          <a:latin typeface="Cambria Math" panose="02040503050406030204" pitchFamily="18" charset="0"/>
                        </a:rPr>
                        <m:t> </m:t>
                      </m:r>
                      <m:r>
                        <a:rPr lang="zh-CN" altLang="en-US" sz="2400" i="1">
                          <a:latin typeface="Cambria Math" panose="02040503050406030204" pitchFamily="18" charset="0"/>
                        </a:rPr>
                        <m:t>𝑠</m:t>
                      </m:r>
                      <m:r>
                        <a:rPr lang="zh-CN" altLang="en-US" sz="2400" i="0">
                          <a:latin typeface="Cambria Math" panose="02040503050406030204" pitchFamily="18" charset="0"/>
                        </a:rPr>
                        <m:t>.</m:t>
                      </m:r>
                      <m:r>
                        <a:rPr lang="zh-CN" altLang="en-US" sz="2400" i="1">
                          <a:latin typeface="Cambria Math" panose="02040503050406030204" pitchFamily="18" charset="0"/>
                        </a:rPr>
                        <m:t>𝑡</m:t>
                      </m:r>
                      <m:r>
                        <a:rPr lang="zh-CN" altLang="en-US" sz="2400" i="0">
                          <a:latin typeface="Cambria Math" panose="02040503050406030204" pitchFamily="18" charset="0"/>
                        </a:rPr>
                        <m:t>.  </m:t>
                      </m:r>
                      <m:sSub>
                        <m:sSubPr>
                          <m:ctrlPr>
                            <a:rPr lang="zh-CN" altLang="en-US" sz="2400" i="1" smtClean="0">
                              <a:solidFill>
                                <a:srgbClr val="FF0000"/>
                              </a:solidFill>
                              <a:latin typeface="Cambria Math" panose="02040503050406030204" pitchFamily="18" charset="0"/>
                            </a:rPr>
                          </m:ctrlPr>
                        </m:sSubPr>
                        <m:e>
                          <m:r>
                            <a:rPr lang="zh-CN" altLang="en-US" sz="2400" i="1">
                              <a:solidFill>
                                <a:srgbClr val="FF0000"/>
                              </a:solidFill>
                              <a:latin typeface="Cambria Math" panose="02040503050406030204" pitchFamily="18" charset="0"/>
                            </a:rPr>
                            <m:t>𝑋</m:t>
                          </m:r>
                        </m:e>
                        <m:sub>
                          <m:r>
                            <a:rPr lang="zh-CN" altLang="en-US" sz="2400" i="1">
                              <a:solidFill>
                                <a:srgbClr val="FF0000"/>
                              </a:solidFill>
                              <a:latin typeface="Cambria Math" panose="02040503050406030204" pitchFamily="18" charset="0"/>
                            </a:rPr>
                            <m:t>𝑂</m:t>
                          </m:r>
                        </m:sub>
                      </m:sSub>
                      <m:r>
                        <a:rPr lang="zh-CN" altLang="en-US" sz="2400" i="0">
                          <a:latin typeface="Cambria Math" panose="02040503050406030204" pitchFamily="18" charset="0"/>
                        </a:rPr>
                        <m:t>=</m:t>
                      </m:r>
                      <m:d>
                        <m:dPr>
                          <m:begChr m:val="["/>
                          <m:endChr m:val="]"/>
                          <m:ctrlPr>
                            <a:rPr lang="zh-CN" altLang="en-US" sz="2400" i="1" smtClean="0">
                              <a:solidFill>
                                <a:srgbClr val="FF0000"/>
                              </a:solidFill>
                              <a:latin typeface="Cambria Math" panose="02040503050406030204" pitchFamily="18" charset="0"/>
                            </a:rPr>
                          </m:ctrlPr>
                        </m:dPr>
                        <m:e>
                          <m:sSub>
                            <m:sSubPr>
                              <m:ctrlPr>
                                <a:rPr lang="zh-CN" altLang="en-US" sz="2400" i="1">
                                  <a:solidFill>
                                    <a:srgbClr val="FF0000"/>
                                  </a:solidFill>
                                  <a:latin typeface="Cambria Math" panose="02040503050406030204" pitchFamily="18" charset="0"/>
                                </a:rPr>
                              </m:ctrlPr>
                            </m:sSubPr>
                            <m:e>
                              <m:r>
                                <a:rPr lang="zh-CN" altLang="en-US" sz="2400" i="1">
                                  <a:solidFill>
                                    <a:srgbClr val="FF0000"/>
                                  </a:solidFill>
                                  <a:latin typeface="Cambria Math" panose="02040503050406030204" pitchFamily="18" charset="0"/>
                                </a:rPr>
                                <m:t>𝑋</m:t>
                              </m:r>
                            </m:e>
                            <m:sub>
                              <m:r>
                                <a:rPr lang="zh-CN" altLang="en-US" sz="2400" i="1">
                                  <a:solidFill>
                                    <a:srgbClr val="FF0000"/>
                                  </a:solidFill>
                                  <a:latin typeface="Cambria Math" panose="02040503050406030204" pitchFamily="18" charset="0"/>
                                </a:rPr>
                                <m:t>𝑂</m:t>
                              </m:r>
                            </m:sub>
                          </m:sSub>
                          <m:r>
                            <a:rPr lang="zh-CN" altLang="en-US" sz="2400" i="0">
                              <a:solidFill>
                                <a:srgbClr val="FF0000"/>
                              </a:solidFill>
                              <a:latin typeface="Cambria Math" panose="02040503050406030204" pitchFamily="18" charset="0"/>
                            </a:rPr>
                            <m:t>,</m:t>
                          </m:r>
                          <m:sSub>
                            <m:sSubPr>
                              <m:ctrlPr>
                                <a:rPr lang="zh-CN" altLang="en-US" sz="2400" i="1" smtClean="0">
                                  <a:solidFill>
                                    <a:srgbClr val="0070C0"/>
                                  </a:solidFill>
                                  <a:latin typeface="Cambria Math" panose="02040503050406030204" pitchFamily="18" charset="0"/>
                                </a:rPr>
                              </m:ctrlPr>
                            </m:sSubPr>
                            <m:e>
                              <m:r>
                                <a:rPr lang="zh-CN" altLang="en-US" sz="2400" i="1">
                                  <a:solidFill>
                                    <a:srgbClr val="0070C0"/>
                                  </a:solidFill>
                                  <a:latin typeface="Cambria Math" panose="02040503050406030204" pitchFamily="18" charset="0"/>
                                </a:rPr>
                                <m:t>𝑋</m:t>
                              </m:r>
                            </m:e>
                            <m:sub>
                              <m:r>
                                <a:rPr lang="zh-CN" altLang="en-US" sz="2400" i="1">
                                  <a:solidFill>
                                    <a:srgbClr val="0070C0"/>
                                  </a:solidFill>
                                  <a:latin typeface="Cambria Math" panose="02040503050406030204" pitchFamily="18" charset="0"/>
                                </a:rPr>
                                <m:t>𝐻</m:t>
                              </m:r>
                            </m:sub>
                          </m:sSub>
                        </m:e>
                      </m:d>
                      <m:r>
                        <a:rPr lang="zh-CN" altLang="en-US" sz="2400" i="1">
                          <a:latin typeface="Cambria Math" panose="02040503050406030204" pitchFamily="18" charset="0"/>
                        </a:rPr>
                        <m:t>𝑍</m:t>
                      </m:r>
                    </m:oMath>
                  </m:oMathPara>
                </a14:m>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3834612" y="679982"/>
                <a:ext cx="4125040" cy="571118"/>
              </a:xfrm>
              <a:prstGeom prst="rect">
                <a:avLst/>
              </a:prstGeom>
              <a:blipFill>
                <a:blip r:embed="rId3"/>
                <a:stretch>
                  <a:fillRect b="-430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矩形 2"/>
              <p:cNvSpPr/>
              <p:nvPr/>
            </p:nvSpPr>
            <p:spPr>
              <a:xfrm>
                <a:off x="1042730" y="1346025"/>
                <a:ext cx="10238989" cy="1912511"/>
              </a:xfrm>
              <a:prstGeom prst="rect">
                <a:avLst/>
              </a:prstGeom>
            </p:spPr>
            <p:txBody>
              <a:bodyPr wrap="square">
                <a:spAutoFit/>
              </a:bodyPr>
              <a:lstStyle/>
              <a:p>
                <a:pPr indent="457200">
                  <a:lnSpc>
                    <a:spcPct val="150000"/>
                  </a:lnSpc>
                </a:pPr>
                <a:r>
                  <a:rPr lang="zh-CN" altLang="en-US" dirty="0" smtClean="0">
                    <a:latin typeface="Times New Roman" panose="02020603050405020304" pitchFamily="18" charset="0"/>
                    <a:cs typeface="Times New Roman" panose="02020603050405020304" pitchFamily="18" charset="0"/>
                  </a:rPr>
                  <a:t>In this model, when selecting a dictionary, both </a:t>
                </a:r>
                <a:r>
                  <a:rPr lang="zh-CN" altLang="en-US" sz="2000" dirty="0">
                    <a:solidFill>
                      <a:srgbClr val="FF0000"/>
                    </a:solidFill>
                    <a:latin typeface="Times New Roman" panose="02020603050405020304" pitchFamily="18" charset="0"/>
                    <a:cs typeface="Times New Roman" panose="02020603050405020304" pitchFamily="18" charset="0"/>
                  </a:rPr>
                  <a:t>the observed data </a:t>
                </a:r>
                <a:r>
                  <a:rPr lang="zh-CN" altLang="en-US" dirty="0">
                    <a:latin typeface="Times New Roman" panose="02020603050405020304" pitchFamily="18" charset="0"/>
                    <a:cs typeface="Times New Roman" panose="02020603050405020304" pitchFamily="18" charset="0"/>
                  </a:rPr>
                  <a:t>and the </a:t>
                </a:r>
                <a:r>
                  <a:rPr lang="zh-CN" altLang="en-US" sz="2000" dirty="0">
                    <a:solidFill>
                      <a:srgbClr val="0070C0"/>
                    </a:solidFill>
                    <a:latin typeface="Times New Roman" panose="02020603050405020304" pitchFamily="18" charset="0"/>
                    <a:cs typeface="Times New Roman" panose="02020603050405020304" pitchFamily="18" charset="0"/>
                  </a:rPr>
                  <a:t>unobserved hidden data </a:t>
                </a:r>
                <a:r>
                  <a:rPr lang="zh-CN" altLang="en-US" dirty="0">
                    <a:latin typeface="Times New Roman" panose="02020603050405020304" pitchFamily="18" charset="0"/>
                    <a:cs typeface="Times New Roman" panose="02020603050405020304" pitchFamily="18" charset="0"/>
                  </a:rPr>
                  <a:t>are </a:t>
                </a:r>
                <a:r>
                  <a:rPr lang="zh-CN" altLang="en-US" dirty="0" smtClean="0">
                    <a:latin typeface="Times New Roman" panose="02020603050405020304" pitchFamily="18" charset="0"/>
                    <a:cs typeface="Times New Roman" panose="02020603050405020304" pitchFamily="18" charset="0"/>
                  </a:rPr>
                  <a:t>considered</a:t>
                </a:r>
                <a:r>
                  <a:rPr lang="en-US" altLang="zh-CN" dirty="0" smtClean="0">
                    <a:latin typeface="Times New Roman" panose="02020603050405020304" pitchFamily="18" charset="0"/>
                    <a:cs typeface="Times New Roman" panose="02020603050405020304" pitchFamily="18" charset="0"/>
                  </a:rPr>
                  <a:t>.</a:t>
                </a:r>
              </a:p>
              <a:p>
                <a:pPr indent="457200">
                  <a:lnSpc>
                    <a:spcPct val="150000"/>
                  </a:lnSpc>
                </a:pPr>
                <a:r>
                  <a:rPr lang="en-US" altLang="zh-CN" b="1" dirty="0" smtClean="0">
                    <a:latin typeface="Times New Roman" panose="02020603050405020304" pitchFamily="18" charset="0"/>
                    <a:cs typeface="Times New Roman" panose="02020603050405020304" pitchFamily="18" charset="0"/>
                  </a:rPr>
                  <a:t>Definition:</a:t>
                </a:r>
                <a:r>
                  <a:rPr lang="zh-CN" altLang="en-US" dirty="0" smtClean="0"/>
                  <a:t> </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𝑍</m:t>
                        </m:r>
                      </m:e>
                      <m:sub>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a:latin typeface="Cambria Math" panose="02040503050406030204" pitchFamily="18" charset="0"/>
                          </a:rPr>
                          <m:t>𝐻</m:t>
                        </m:r>
                      </m:sub>
                      <m:sup>
                        <m:r>
                          <a:rPr lang="en-US" altLang="zh-CN" i="1">
                            <a:latin typeface="Cambria Math" panose="02040503050406030204" pitchFamily="18" charset="0"/>
                          </a:rPr>
                          <m:t>∗</m:t>
                        </m:r>
                      </m:sup>
                    </m:sSubSup>
                    <m:r>
                      <a:rPr lang="en-US" altLang="zh-CN" i="1">
                        <a:latin typeface="Cambria Math" panose="02040503050406030204" pitchFamily="18" charset="0"/>
                      </a:rPr>
                      <m:t> </m:t>
                    </m:r>
                  </m:oMath>
                </a14:m>
                <a:r>
                  <a:rPr lang="en-US" altLang="zh-CN" dirty="0" smtClean="0">
                    <a:latin typeface="Times New Roman" panose="02020603050405020304" pitchFamily="18" charset="0"/>
                    <a:cs typeface="Times New Roman" panose="02020603050405020304" pitchFamily="18" charset="0"/>
                  </a:rPr>
                  <a:t>be </a:t>
                </a:r>
                <a:r>
                  <a:rPr lang="en-US" altLang="zh-CN" dirty="0">
                    <a:latin typeface="Times New Roman" panose="02020603050405020304" pitchFamily="18" charset="0"/>
                    <a:cs typeface="Times New Roman" panose="02020603050405020304" pitchFamily="18" charset="0"/>
                  </a:rPr>
                  <a:t>the optimal solution </a:t>
                </a:r>
                <a:endParaRPr lang="en-US" altLang="zh-CN" dirty="0" smtClean="0">
                  <a:latin typeface="Times New Roman" panose="02020603050405020304" pitchFamily="18" charset="0"/>
                  <a:cs typeface="Times New Roman" panose="02020603050405020304" pitchFamily="18" charset="0"/>
                </a:endParaRPr>
              </a:p>
              <a:p>
                <a:pPr indent="457200">
                  <a:lnSpc>
                    <a:spcPct val="150000"/>
                  </a:lnSpc>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𝑍</m:t>
                        </m:r>
                      </m:e>
                      <m:sub>
                        <m:r>
                          <a:rPr lang="zh-CN" altLang="en-US" i="1">
                            <a:latin typeface="Cambria Math" panose="02040503050406030204" pitchFamily="18" charset="0"/>
                          </a:rPr>
                          <m:t>𝑂</m:t>
                        </m:r>
                        <m:r>
                          <a:rPr lang="zh-CN" altLang="en-US">
                            <a:latin typeface="Cambria Math" panose="02040503050406030204" pitchFamily="18" charset="0"/>
                          </a:rPr>
                          <m:t>,</m:t>
                        </m:r>
                        <m:r>
                          <a:rPr lang="zh-CN" altLang="en-US" i="1">
                            <a:latin typeface="Cambria Math" panose="02040503050406030204" pitchFamily="18" charset="0"/>
                          </a:rPr>
                          <m:t>𝐻</m:t>
                        </m:r>
                      </m:sub>
                      <m:sup>
                        <m:r>
                          <a:rPr lang="zh-CN" altLang="en-US">
                            <a:latin typeface="Cambria Math" panose="02040503050406030204" pitchFamily="18" charset="0"/>
                          </a:rPr>
                          <m:t>∗</m:t>
                        </m:r>
                      </m:sup>
                    </m:sSubSup>
                    <m:r>
                      <a:rPr lang="zh-CN" altLang="en-US">
                        <a:latin typeface="Cambria Math" panose="02040503050406030204" pitchFamily="18" charset="0"/>
                      </a:rPr>
                      <m:t>=</m:t>
                    </m:r>
                    <m:d>
                      <m:dPr>
                        <m:begChr m:val="["/>
                        <m:endChr m:val="]"/>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𝑍</m:t>
                            </m:r>
                          </m:e>
                          <m:sub>
                            <m:r>
                              <a:rPr lang="zh-CN" altLang="en-US" i="1">
                                <a:latin typeface="Cambria Math" panose="02040503050406030204" pitchFamily="18" charset="0"/>
                              </a:rPr>
                              <m:t>𝑂</m:t>
                            </m:r>
                            <m:r>
                              <a:rPr lang="zh-CN" altLang="en-US">
                                <a:latin typeface="Cambria Math" panose="02040503050406030204" pitchFamily="18" charset="0"/>
                              </a:rPr>
                              <m:t>|</m:t>
                            </m:r>
                            <m:r>
                              <a:rPr lang="zh-CN" altLang="en-US" i="1">
                                <a:latin typeface="Cambria Math" panose="02040503050406030204" pitchFamily="18" charset="0"/>
                              </a:rPr>
                              <m:t>𝐻</m:t>
                            </m:r>
                          </m:sub>
                          <m:sup>
                            <m:r>
                              <a:rPr lang="zh-CN" altLang="en-US">
                                <a:latin typeface="Cambria Math" panose="02040503050406030204" pitchFamily="18" charset="0"/>
                              </a:rPr>
                              <m:t>∗</m:t>
                            </m:r>
                          </m:sup>
                        </m:sSubSup>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𝑍</m:t>
                            </m:r>
                          </m:e>
                          <m:sub>
                            <m:r>
                              <a:rPr lang="zh-CN" altLang="en-US" i="1">
                                <a:latin typeface="Cambria Math" panose="02040503050406030204" pitchFamily="18" charset="0"/>
                              </a:rPr>
                              <m:t>𝐻</m:t>
                            </m:r>
                            <m:r>
                              <a:rPr lang="zh-CN" altLang="en-US">
                                <a:latin typeface="Cambria Math" panose="02040503050406030204" pitchFamily="18" charset="0"/>
                              </a:rPr>
                              <m:t>|</m:t>
                            </m:r>
                            <m:r>
                              <a:rPr lang="zh-CN" altLang="en-US" i="1">
                                <a:latin typeface="Cambria Math" panose="02040503050406030204" pitchFamily="18" charset="0"/>
                              </a:rPr>
                              <m:t>𝑂</m:t>
                            </m:r>
                          </m:sub>
                          <m:sup>
                            <m:r>
                              <a:rPr lang="zh-CN" altLang="en-US">
                                <a:latin typeface="Cambria Math" panose="02040503050406030204" pitchFamily="18" charset="0"/>
                              </a:rPr>
                              <m:t>∗</m:t>
                            </m:r>
                          </m:sup>
                        </m:sSubSup>
                      </m:e>
                    </m:d>
                  </m:oMath>
                </a14:m>
                <a:r>
                  <a:rPr lang="en-US" altLang="zh-CN" dirty="0" smtClean="0">
                    <a:latin typeface="Times New Roman" panose="02020603050405020304" pitchFamily="18" charset="0"/>
                    <a:cs typeface="Times New Roman" panose="02020603050405020304" pitchFamily="18" charset="0"/>
                  </a:rPr>
                  <a:t> , </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𝑍</m:t>
                        </m:r>
                      </m:e>
                      <m:sub>
                        <m:r>
                          <a:rPr lang="zh-CN" altLang="en-US" i="1">
                            <a:latin typeface="Cambria Math" panose="02040503050406030204" pitchFamily="18" charset="0"/>
                          </a:rPr>
                          <m:t>𝑂</m:t>
                        </m:r>
                        <m:r>
                          <a:rPr lang="zh-CN" altLang="en-US">
                            <a:latin typeface="Cambria Math" panose="02040503050406030204" pitchFamily="18" charset="0"/>
                          </a:rPr>
                          <m:t>|</m:t>
                        </m:r>
                        <m:r>
                          <a:rPr lang="zh-CN" altLang="en-US" i="1">
                            <a:latin typeface="Cambria Math" panose="02040503050406030204" pitchFamily="18" charset="0"/>
                          </a:rPr>
                          <m:t>𝐻</m:t>
                        </m:r>
                      </m:sub>
                      <m:sup>
                        <m:r>
                          <a:rPr lang="zh-CN" altLang="en-US">
                            <a:latin typeface="Cambria Math" panose="02040503050406030204" pitchFamily="18" charset="0"/>
                          </a:rPr>
                          <m:t>∗</m:t>
                        </m:r>
                      </m:sup>
                    </m:sSubSup>
                    <m:r>
                      <a:rPr lang="en-US" altLang="zh-CN" b="0" i="1" smtClean="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𝑍</m:t>
                        </m:r>
                      </m:e>
                      <m:sub>
                        <m:r>
                          <a:rPr lang="zh-CN" altLang="en-US" i="1">
                            <a:latin typeface="Cambria Math" panose="02040503050406030204" pitchFamily="18" charset="0"/>
                          </a:rPr>
                          <m:t>𝐻</m:t>
                        </m:r>
                        <m:r>
                          <a:rPr lang="zh-CN" altLang="en-US">
                            <a:latin typeface="Cambria Math" panose="02040503050406030204" pitchFamily="18" charset="0"/>
                          </a:rPr>
                          <m:t>|</m:t>
                        </m:r>
                        <m:r>
                          <a:rPr lang="zh-CN" altLang="en-US" i="1">
                            <a:latin typeface="Cambria Math" panose="02040503050406030204" pitchFamily="18" charset="0"/>
                          </a:rPr>
                          <m:t>𝑂</m:t>
                        </m:r>
                      </m:sub>
                      <m:sup>
                        <m:r>
                          <a:rPr lang="zh-CN" altLang="en-US">
                            <a:latin typeface="Cambria Math" panose="02040503050406030204" pitchFamily="18" charset="0"/>
                          </a:rPr>
                          <m:t>∗</m:t>
                        </m:r>
                      </m:sup>
                    </m:sSubSup>
                  </m:oMath>
                </a14:m>
                <a:r>
                  <a:rPr lang="en-US" altLang="zh-CN" dirty="0" smtClean="0">
                    <a:latin typeface="Times New Roman" panose="02020603050405020304" pitchFamily="18" charset="0"/>
                    <a:cs typeface="Times New Roman" panose="02020603050405020304" pitchFamily="18" charset="0"/>
                  </a:rPr>
                  <a:t> correspond to</a:t>
                </a:r>
                <a:r>
                  <a:rPr lang="zh-CN" altLang="en-US" dirty="0">
                    <a:solidFill>
                      <a:srgbClr val="FF0000"/>
                    </a:solidFill>
                  </a:rPr>
                  <a:t> </a:t>
                </a:r>
                <a14:m>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𝑋</m:t>
                        </m:r>
                      </m:e>
                      <m:sub>
                        <m:r>
                          <a:rPr lang="zh-CN" altLang="en-US" i="1">
                            <a:solidFill>
                              <a:schemeClr val="tx1"/>
                            </a:solidFill>
                            <a:latin typeface="Cambria Math" panose="02040503050406030204" pitchFamily="18" charset="0"/>
                          </a:rPr>
                          <m:t>𝑂</m:t>
                        </m:r>
                      </m:sub>
                    </m:sSub>
                    <m:r>
                      <a:rPr lang="zh-CN" altLang="en-US">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𝑋</m:t>
                        </m:r>
                      </m:e>
                      <m:sub>
                        <m:r>
                          <a:rPr lang="zh-CN" altLang="en-US" i="1">
                            <a:solidFill>
                              <a:schemeClr val="tx1"/>
                            </a:solidFill>
                            <a:latin typeface="Cambria Math" panose="02040503050406030204" pitchFamily="18" charset="0"/>
                          </a:rPr>
                          <m:t>𝐻</m:t>
                        </m:r>
                      </m:sub>
                    </m:sSub>
                  </m:oMath>
                </a14:m>
                <a:r>
                  <a:rPr lang="en-US" altLang="zh-CN" dirty="0" smtClean="0">
                    <a:solidFill>
                      <a:schemeClr val="tx1"/>
                    </a:solidFill>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1042730" y="1346025"/>
                <a:ext cx="10238989" cy="1912511"/>
              </a:xfrm>
              <a:prstGeom prst="rect">
                <a:avLst/>
              </a:prstGeom>
              <a:blipFill>
                <a:blip r:embed="rId4"/>
                <a:stretch>
                  <a:fillRect l="-476"/>
                </a:stretch>
              </a:blipFill>
            </p:spPr>
            <p:txBody>
              <a:bodyPr/>
              <a:lstStyle/>
              <a:p>
                <a:r>
                  <a:rPr lang="zh-CN" altLang="en-US">
                    <a:noFill/>
                  </a:rPr>
                  <a:t> </a:t>
                </a:r>
              </a:p>
            </p:txBody>
          </p:sp>
        </mc:Fallback>
      </mc:AlternateContent>
      <p:cxnSp>
        <p:nvCxnSpPr>
          <p:cNvPr id="5" name="直接箭头连接符 4"/>
          <p:cNvCxnSpPr/>
          <p:nvPr/>
        </p:nvCxnSpPr>
        <p:spPr>
          <a:xfrm flipV="1">
            <a:off x="6796216" y="1072715"/>
            <a:ext cx="42995" cy="50304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a:xfrm flipH="1" flipV="1">
            <a:off x="7464177" y="1109371"/>
            <a:ext cx="1708744" cy="46639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矩形 9"/>
              <p:cNvSpPr/>
              <p:nvPr/>
            </p:nvSpPr>
            <p:spPr>
              <a:xfrm>
                <a:off x="1537659" y="3478127"/>
                <a:ext cx="9249129" cy="681149"/>
              </a:xfrm>
              <a:prstGeom prst="rect">
                <a:avLst/>
              </a:prstGeom>
            </p:spPr>
            <p:txBody>
              <a:bodyPr wrap="square">
                <a:spAutoFit/>
              </a:bodyPr>
              <a:lstStyle/>
              <a:p>
                <a:r>
                  <a:rPr lang="zh-CN" altLang="en-US" b="1" dirty="0" smtClean="0">
                    <a:latin typeface="Times New Roman" panose="02020603050405020304" pitchFamily="18" charset="0"/>
                    <a:cs typeface="Times New Roman" panose="02020603050405020304" pitchFamily="18" charset="0"/>
                  </a:rPr>
                  <a:t>Problem (</a:t>
                </a:r>
                <a:r>
                  <a:rPr lang="zh-CN" altLang="en-US" b="1" dirty="0">
                    <a:latin typeface="Times New Roman" panose="02020603050405020304" pitchFamily="18" charset="0"/>
                    <a:cs typeface="Times New Roman" panose="02020603050405020304" pitchFamily="18" charset="0"/>
                  </a:rPr>
                  <a:t>Hidden Effects Recovery) Given an </a:t>
                </a:r>
                <a:r>
                  <a:rPr lang="zh-CN" altLang="en-US" b="1" dirty="0" smtClean="0">
                    <a:latin typeface="Times New Roman" panose="02020603050405020304" pitchFamily="18" charset="0"/>
                    <a:cs typeface="Times New Roman" panose="02020603050405020304" pitchFamily="18" charset="0"/>
                  </a:rPr>
                  <a:t>observed </a:t>
                </a:r>
                <a:r>
                  <a:rPr lang="zh-CN" altLang="en-US" b="1" dirty="0">
                    <a:latin typeface="Times New Roman" panose="02020603050405020304" pitchFamily="18" charset="0"/>
                    <a:cs typeface="Times New Roman" panose="02020603050405020304" pitchFamily="18" charset="0"/>
                  </a:rPr>
                  <a:t>data </a:t>
                </a:r>
                <a:r>
                  <a:rPr lang="zh-CN" altLang="en-US" b="1" dirty="0" smtClean="0">
                    <a:latin typeface="Times New Roman" panose="02020603050405020304" pitchFamily="18" charset="0"/>
                    <a:cs typeface="Times New Roman" panose="02020603050405020304" pitchFamily="18" charset="0"/>
                  </a:rPr>
                  <a:t>matrix</a:t>
                </a:r>
                <a:r>
                  <a:rPr lang="zh-CN" altLang="en-US" dirty="0">
                    <a:solidFill>
                      <a:srgbClr val="FF0000"/>
                    </a:solidFill>
                  </a:rPr>
                  <a:t> </a:t>
                </a:r>
                <a14:m>
                  <m:oMath xmlns:m="http://schemas.openxmlformats.org/officeDocument/2006/math">
                    <m:sSub>
                      <m:sSubPr>
                        <m:ctrlPr>
                          <a:rPr lang="zh-CN" altLang="en-US" b="1" i="1" smtClean="0">
                            <a:solidFill>
                              <a:schemeClr val="tx1"/>
                            </a:solidFill>
                            <a:latin typeface="Cambria Math" panose="02040503050406030204" pitchFamily="18" charset="0"/>
                          </a:rPr>
                        </m:ctrlPr>
                      </m:sSubPr>
                      <m:e>
                        <m:r>
                          <a:rPr lang="zh-CN" altLang="en-US" b="1" i="1">
                            <a:solidFill>
                              <a:schemeClr val="tx1"/>
                            </a:solidFill>
                            <a:latin typeface="Cambria Math" panose="02040503050406030204" pitchFamily="18" charset="0"/>
                          </a:rPr>
                          <m:t>𝑿</m:t>
                        </m:r>
                      </m:e>
                      <m:sub>
                        <m:r>
                          <a:rPr lang="zh-CN" altLang="en-US" b="1" i="1">
                            <a:solidFill>
                              <a:schemeClr val="tx1"/>
                            </a:solidFill>
                            <a:latin typeface="Cambria Math" panose="02040503050406030204" pitchFamily="18" charset="0"/>
                          </a:rPr>
                          <m:t>𝑶</m:t>
                        </m:r>
                      </m:sub>
                    </m:sSub>
                  </m:oMath>
                </a14:m>
                <a:r>
                  <a:rPr lang="zh-CN" altLang="en-US" b="1"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the</a:t>
                </a:r>
                <a:r>
                  <a:rPr lang="zh-CN" altLang="en-US" b="1" dirty="0" smtClean="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goal is to recover </a:t>
                </a:r>
                <a14:m>
                  <m:oMath xmlns:m="http://schemas.openxmlformats.org/officeDocument/2006/math">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𝒁</m:t>
                        </m:r>
                      </m:e>
                      <m:sub>
                        <m:r>
                          <a:rPr lang="zh-CN" altLang="en-US" b="1" i="1">
                            <a:latin typeface="Cambria Math" panose="02040503050406030204" pitchFamily="18" charset="0"/>
                          </a:rPr>
                          <m:t>𝑶</m:t>
                        </m:r>
                        <m:r>
                          <a:rPr lang="zh-CN" altLang="en-US" b="1">
                            <a:latin typeface="Cambria Math" panose="02040503050406030204" pitchFamily="18" charset="0"/>
                          </a:rPr>
                          <m:t>|</m:t>
                        </m:r>
                        <m:r>
                          <a:rPr lang="zh-CN" altLang="en-US" b="1" i="1">
                            <a:latin typeface="Cambria Math" panose="02040503050406030204" pitchFamily="18" charset="0"/>
                          </a:rPr>
                          <m:t>𝑯</m:t>
                        </m:r>
                      </m:sub>
                      <m:sup>
                        <m:r>
                          <a:rPr lang="zh-CN" altLang="en-US" b="1">
                            <a:latin typeface="Cambria Math" panose="02040503050406030204" pitchFamily="18" charset="0"/>
                          </a:rPr>
                          <m:t>∗</m:t>
                        </m:r>
                      </m:sup>
                    </m:sSubSup>
                  </m:oMath>
                </a14:m>
                <a:r>
                  <a:rPr lang="zh-CN" altLang="en-US" b="1" dirty="0" smtClean="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in the absence of the hidden </a:t>
                </a:r>
                <a:r>
                  <a:rPr lang="zh-CN" altLang="en-US" b="1" dirty="0" smtClean="0">
                    <a:latin typeface="Times New Roman" panose="02020603050405020304" pitchFamily="18" charset="0"/>
                    <a:cs typeface="Times New Roman" panose="02020603050405020304" pitchFamily="18" charset="0"/>
                  </a:rPr>
                  <a:t>data </a:t>
                </a:r>
                <a14:m>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𝑿</m:t>
                        </m:r>
                      </m:e>
                      <m:sub>
                        <m:r>
                          <a:rPr lang="zh-CN" altLang="en-US" b="1" i="1">
                            <a:latin typeface="Cambria Math" panose="02040503050406030204" pitchFamily="18" charset="0"/>
                          </a:rPr>
                          <m:t>𝑯</m:t>
                        </m:r>
                      </m:sub>
                    </m:sSub>
                  </m:oMath>
                </a14:m>
                <a:r>
                  <a:rPr lang="en-US" altLang="zh-CN" b="1" i="1" dirty="0" smtClean="0">
                    <a:latin typeface="Cambria Math" panose="02040503050406030204" pitchFamily="18" charset="0"/>
                  </a:rPr>
                  <a:t>.</a:t>
                </a:r>
                <a:endParaRPr lang="zh-CN" altLang="en-US" b="1" i="1" dirty="0">
                  <a:latin typeface="Cambria Math" panose="02040503050406030204" pitchFamily="18"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1537659" y="3478127"/>
                <a:ext cx="9249129" cy="681149"/>
              </a:xfrm>
              <a:prstGeom prst="rect">
                <a:avLst/>
              </a:prstGeom>
              <a:blipFill>
                <a:blip r:embed="rId5"/>
                <a:stretch>
                  <a:fillRect l="-527" t="-6306" r="-857" b="-90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475214" y="4378867"/>
                <a:ext cx="6367848" cy="1797993"/>
              </a:xfrm>
              <a:prstGeom prst="rect">
                <a:avLst/>
              </a:prstGeom>
            </p:spPr>
            <p:txBody>
              <a:bodyPr wrap="square">
                <a:spAutoFit/>
              </a:bodyPr>
              <a:lstStyle/>
              <a:p>
                <a:pPr algn="just">
                  <a:spcAft>
                    <a:spcPts val="0"/>
                  </a:spcAft>
                </a:pPr>
                <a14:m>
                  <m:oMath xmlns:m="http://schemas.openxmlformats.org/officeDocument/2006/math">
                    <m:sSub>
                      <m:sSubPr>
                        <m:ctrlPr>
                          <a:rPr lang="zh-CN" altLang="zh-CN" sz="2400" i="1" kern="10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𝑂</m:t>
                        </m:r>
                      </m:sub>
                    </m:s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𝑂</m:t>
                            </m:r>
                          </m:sub>
                        </m:s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𝐻</m:t>
                            </m:r>
                          </m:sub>
                        </m:sSub>
                      </m:e>
                    </m:d>
                    <m:sSubSup>
                      <m:sSub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𝑂</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𝐻</m:t>
                        </m:r>
                      </m:sub>
                      <m:sup>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𝑂</m:t>
                        </m:r>
                      </m:sub>
                    </m:sSub>
                    <m:sSubSup>
                      <m:sSub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𝑂</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𝐻</m:t>
                        </m:r>
                      </m:sub>
                      <m:sup>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SupPr>
                      <m:e>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𝐻</m:t>
                            </m:r>
                          </m:sub>
                        </m:s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𝐻</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𝑂</m:t>
                        </m:r>
                      </m:sub>
                      <m:sup>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sup>
                    </m:sSubSup>
                  </m:oMath>
                </a14:m>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14:m>
                  <m:oMath xmlns:m="http://schemas.openxmlformats.org/officeDocument/2006/math">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2400" b="0" i="1" kern="10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𝑂</m:t>
                        </m:r>
                      </m:sub>
                    </m:sSub>
                    <m:sSubSup>
                      <m:sSub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𝑂</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𝐻</m:t>
                        </m:r>
                      </m:sub>
                      <m:sup>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𝐻</m:t>
                        </m:r>
                      </m:sub>
                    </m:sSub>
                    <m:sSubSup>
                      <m:sSub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SupPr>
                      <m:e>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𝐻</m:t>
                            </m:r>
                          </m:sub>
                        </m:s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𝑂</m:t>
                        </m:r>
                      </m:sub>
                      <m:sup>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𝑇</m:t>
                        </m:r>
                      </m:sup>
                    </m:sSubSup>
                  </m:oMath>
                </a14:m>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14:m>
                  <m:oMath xmlns:m="http://schemas.openxmlformats.org/officeDocument/2006/math">
                    <m:r>
                      <a:rPr lang="en-US" altLang="zh-CN" sz="2400"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2400" b="0" i="0" kern="10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𝑂</m:t>
                        </m:r>
                      </m:sub>
                    </m:sSub>
                    <m:sSubSup>
                      <m:sSub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𝑂</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𝐻</m:t>
                        </m:r>
                      </m:sub>
                      <m:sup>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kern="100">
                        <a:latin typeface="Cambria Math" panose="02040503050406030204" pitchFamily="18" charset="0"/>
                        <a:ea typeface="宋体" panose="02010600030101010101" pitchFamily="2" charset="-122"/>
                        <a:cs typeface="Times New Roman" panose="02020603050405020304" pitchFamily="18" charset="0"/>
                      </a:rPr>
                      <m:t>UΣ</m:t>
                    </m:r>
                    <m:sSubSup>
                      <m:sSub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𝐻</m:t>
                        </m:r>
                      </m:sub>
                      <m:sup>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𝑇</m:t>
                        </m:r>
                      </m:sup>
                    </m:sSubSup>
                    <m:sSubSup>
                      <m:sSub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SupPr>
                      <m:e>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𝐻</m:t>
                            </m:r>
                          </m:sub>
                        </m:s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𝑂</m:t>
                        </m:r>
                      </m:sub>
                      <m:sup>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𝑇</m:t>
                        </m:r>
                      </m:sup>
                    </m:sSubSup>
                  </m:oMath>
                </a14:m>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14:m>
                  <m:oMath xmlns:m="http://schemas.openxmlformats.org/officeDocument/2006/math">
                    <m:r>
                      <a:rPr lang="en-US" altLang="zh-CN" sz="2400" i="1">
                        <a:latin typeface="Cambria Math" panose="02040503050406030204" pitchFamily="18" charset="0"/>
                        <a:ea typeface="宋体" panose="02010600030101010101" pitchFamily="2" charset="-122"/>
                        <a:cs typeface="Times New Roman" panose="02020603050405020304" pitchFamily="18" charset="0"/>
                      </a:rPr>
                      <m:t>   </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smtClean="0">
                            <a:solidFill>
                              <a:schemeClr val="tx1"/>
                            </a:solidFill>
                            <a:effectLst/>
                            <a:latin typeface="Cambria Math" panose="02040503050406030204" pitchFamily="18" charset="0"/>
                            <a:ea typeface="Cambria Math" panose="02040503050406030204" pitchFamily="18" charset="0"/>
                          </a:rPr>
                        </m:ctrlPr>
                      </m:sSubPr>
                      <m:e>
                        <m:r>
                          <a:rPr lang="en-US" altLang="zh-CN" sz="24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4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𝑂</m:t>
                        </m:r>
                      </m:sub>
                    </m:sSub>
                    <m:sSubSup>
                      <m:sSubSupPr>
                        <m:ctrlPr>
                          <a:rPr lang="zh-CN" altLang="zh-CN" sz="2400" i="1">
                            <a:solidFill>
                              <a:srgbClr val="FF0000"/>
                            </a:solidFill>
                            <a:effectLst/>
                            <a:latin typeface="Cambria Math" panose="02040503050406030204" pitchFamily="18" charset="0"/>
                            <a:ea typeface="Cambria Math" panose="02040503050406030204" pitchFamily="18" charset="0"/>
                          </a:rPr>
                        </m:ctrlPr>
                      </m:sSubSupPr>
                      <m:e>
                        <m:r>
                          <a:rPr lang="en-US" altLang="zh-CN" sz="2400" i="1">
                            <a:solidFill>
                              <a:srgbClr val="FF0000"/>
                            </a:solidFill>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2400" i="1">
                            <a:solidFill>
                              <a:srgbClr val="FF0000"/>
                            </a:solidFill>
                            <a:latin typeface="Cambria Math" panose="02040503050406030204" pitchFamily="18" charset="0"/>
                            <a:ea typeface="宋体" panose="02010600030101010101" pitchFamily="2" charset="-122"/>
                            <a:cs typeface="Times New Roman" panose="02020603050405020304" pitchFamily="18" charset="0"/>
                          </a:rPr>
                          <m:t>𝑂</m:t>
                        </m:r>
                        <m:r>
                          <a:rPr lang="en-US" altLang="zh-CN" sz="2400" i="1">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solidFill>
                              <a:srgbClr val="FF0000"/>
                            </a:solidFill>
                            <a:latin typeface="Cambria Math" panose="02040503050406030204" pitchFamily="18" charset="0"/>
                            <a:ea typeface="宋体" panose="02010600030101010101" pitchFamily="2" charset="-122"/>
                            <a:cs typeface="Times New Roman" panose="02020603050405020304" pitchFamily="18" charset="0"/>
                          </a:rPr>
                          <m:t>𝐻</m:t>
                        </m:r>
                      </m:sub>
                      <m:sup>
                        <m:r>
                          <a:rPr lang="en-US" altLang="zh-CN" sz="2400" i="1">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t>UΣ</m:t>
                    </m:r>
                    <m:sSubSup>
                      <m:sSubSupPr>
                        <m:ctrlPr>
                          <a:rPr lang="zh-CN" altLang="zh-CN" sz="2400" i="1">
                            <a:solidFill>
                              <a:srgbClr val="0070C0"/>
                            </a:solidFill>
                            <a:effectLst/>
                            <a:latin typeface="Cambria Math" panose="02040503050406030204" pitchFamily="18" charset="0"/>
                            <a:ea typeface="Cambria Math" panose="02040503050406030204" pitchFamily="18" charset="0"/>
                          </a:rPr>
                        </m:ctrlPr>
                      </m:sSubSupPr>
                      <m:e>
                        <m:r>
                          <a:rPr lang="en-US" altLang="zh-CN" sz="2400" i="1">
                            <a:solidFill>
                              <a:srgbClr val="0070C0"/>
                            </a:solidFill>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sz="2400" i="1">
                            <a:solidFill>
                              <a:srgbClr val="0070C0"/>
                            </a:solidFill>
                            <a:latin typeface="Cambria Math" panose="02040503050406030204" pitchFamily="18" charset="0"/>
                            <a:ea typeface="宋体" panose="02010600030101010101" pitchFamily="2" charset="-122"/>
                            <a:cs typeface="Times New Roman" panose="02020603050405020304" pitchFamily="18" charset="0"/>
                          </a:rPr>
                          <m:t>𝐻</m:t>
                        </m:r>
                      </m:sub>
                      <m:sup>
                        <m:r>
                          <a:rPr lang="en-US" altLang="zh-CN" sz="2400" i="1">
                            <a:solidFill>
                              <a:srgbClr val="0070C0"/>
                            </a:solidFill>
                            <a:latin typeface="Cambria Math" panose="02040503050406030204" pitchFamily="18" charset="0"/>
                            <a:ea typeface="宋体" panose="02010600030101010101" pitchFamily="2" charset="-122"/>
                            <a:cs typeface="Times New Roman" panose="02020603050405020304" pitchFamily="18" charset="0"/>
                          </a:rPr>
                          <m:t>𝑇</m:t>
                        </m:r>
                      </m:sup>
                    </m:sSubSup>
                    <m:sSub>
                      <m:sSubPr>
                        <m:ctrlPr>
                          <a:rPr lang="zh-CN" altLang="zh-CN" sz="2400" i="1">
                            <a:solidFill>
                              <a:srgbClr val="0070C0"/>
                            </a:solidFill>
                            <a:effectLst/>
                            <a:latin typeface="Cambria Math" panose="02040503050406030204" pitchFamily="18" charset="0"/>
                            <a:ea typeface="Cambria Math" panose="02040503050406030204" pitchFamily="18" charset="0"/>
                          </a:rPr>
                        </m:ctrlPr>
                      </m:sSubPr>
                      <m:e>
                        <m:r>
                          <a:rPr lang="en-US" altLang="zh-CN" sz="2400" i="1">
                            <a:solidFill>
                              <a:srgbClr val="0070C0"/>
                            </a:solidFill>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sz="2400" i="1">
                            <a:solidFill>
                              <a:srgbClr val="0070C0"/>
                            </a:solidFill>
                            <a:latin typeface="Cambria Math" panose="02040503050406030204" pitchFamily="18" charset="0"/>
                            <a:ea typeface="宋体" panose="02010600030101010101" pitchFamily="2" charset="-122"/>
                            <a:cs typeface="Times New Roman" panose="02020603050405020304" pitchFamily="18" charset="0"/>
                          </a:rPr>
                          <m:t>𝐻</m:t>
                        </m:r>
                      </m:sub>
                    </m:sSub>
                    <m:sSup>
                      <m:sSupPr>
                        <m:ctrlPr>
                          <a:rPr lang="zh-CN" altLang="zh-CN" sz="2400" i="1">
                            <a:solidFill>
                              <a:srgbClr val="0070C0"/>
                            </a:solidFill>
                            <a:effectLst/>
                            <a:latin typeface="Cambria Math" panose="02040503050406030204" pitchFamily="18" charset="0"/>
                            <a:ea typeface="Cambria Math" panose="02040503050406030204" pitchFamily="18" charset="0"/>
                          </a:rPr>
                        </m:ctrlPr>
                      </m:sSupPr>
                      <m:e>
                        <m:r>
                          <m:rPr>
                            <m:sty m:val="p"/>
                          </m:rPr>
                          <a:rPr lang="en-US" altLang="zh-CN" sz="2400">
                            <a:solidFill>
                              <a:srgbClr val="0070C0"/>
                            </a:solidFill>
                            <a:latin typeface="Cambria Math" panose="02040503050406030204" pitchFamily="18" charset="0"/>
                            <a:ea typeface="宋体" panose="02010600030101010101" pitchFamily="2" charset="-122"/>
                            <a:cs typeface="Times New Roman" panose="02020603050405020304" pitchFamily="18" charset="0"/>
                          </a:rPr>
                          <m:t>Σ</m:t>
                        </m:r>
                      </m:e>
                      <m:sup>
                        <m:r>
                          <a:rPr lang="en-US" altLang="zh-CN" sz="2400" i="1">
                            <a:solidFill>
                              <a:srgbClr val="0070C0"/>
                            </a:solidFill>
                            <a:latin typeface="Cambria Math" panose="02040503050406030204" pitchFamily="18" charset="0"/>
                            <a:ea typeface="宋体" panose="02010600030101010101" pitchFamily="2" charset="-122"/>
                            <a:cs typeface="Times New Roman" panose="02020603050405020304" pitchFamily="18" charset="0"/>
                          </a:rPr>
                          <m:t>−1</m:t>
                        </m:r>
                      </m:sup>
                    </m:sSup>
                    <m:sSup>
                      <m:sSupPr>
                        <m:ctrlPr>
                          <a:rPr lang="zh-CN" altLang="zh-CN" sz="2400" i="1">
                            <a:solidFill>
                              <a:srgbClr val="0070C0"/>
                            </a:solidFill>
                            <a:effectLst/>
                            <a:latin typeface="Cambria Math" panose="02040503050406030204" pitchFamily="18" charset="0"/>
                            <a:ea typeface="Cambria Math" panose="02040503050406030204" pitchFamily="18" charset="0"/>
                          </a:rPr>
                        </m:ctrlPr>
                      </m:sSupPr>
                      <m:e>
                        <m:r>
                          <a:rPr lang="en-US" altLang="zh-CN" sz="2400" i="1">
                            <a:solidFill>
                              <a:srgbClr val="0070C0"/>
                            </a:solidFill>
                            <a:latin typeface="Cambria Math" panose="02040503050406030204" pitchFamily="18" charset="0"/>
                            <a:ea typeface="宋体" panose="02010600030101010101" pitchFamily="2" charset="-122"/>
                            <a:cs typeface="Times New Roman" panose="02020603050405020304" pitchFamily="18" charset="0"/>
                          </a:rPr>
                          <m:t>𝑈</m:t>
                        </m:r>
                      </m:e>
                      <m:sup>
                        <m:r>
                          <a:rPr lang="en-US" altLang="zh-CN" sz="2400" i="1">
                            <a:solidFill>
                              <a:srgbClr val="0070C0"/>
                            </a:solidFill>
                            <a:latin typeface="Cambria Math" panose="02040503050406030204" pitchFamily="18" charset="0"/>
                            <a:ea typeface="宋体" panose="02010600030101010101" pitchFamily="2" charset="-122"/>
                            <a:cs typeface="Times New Roman" panose="02020603050405020304" pitchFamily="18" charset="0"/>
                          </a:rPr>
                          <m:t>𝑇</m:t>
                        </m:r>
                      </m:sup>
                    </m:sSup>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𝑂</m:t>
                        </m:r>
                      </m:sub>
                    </m:sSub>
                  </m:oMath>
                </a14:m>
                <a:r>
                  <a:rPr lang="en-US" altLang="zh-CN" sz="2400" dirty="0">
                    <a:latin typeface="Times New Roman" panose="02020603050405020304" pitchFamily="18" charset="0"/>
                    <a:ea typeface="宋体" panose="02010600030101010101" pitchFamily="2" charset="-122"/>
                  </a:rPr>
                  <a:t> </a:t>
                </a:r>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2475214" y="4378867"/>
                <a:ext cx="6367848" cy="1797993"/>
              </a:xfrm>
              <a:prstGeom prst="rect">
                <a:avLst/>
              </a:prstGeom>
              <a:blipFill>
                <a:blip r:embed="rId6"/>
                <a:stretch>
                  <a:fillRect l="-191" b="-2712"/>
                </a:stretch>
              </a:blipFill>
            </p:spPr>
            <p:txBody>
              <a:bodyPr/>
              <a:lstStyle/>
              <a:p>
                <a:r>
                  <a:rPr lang="zh-CN" altLang="en-US">
                    <a:noFill/>
                  </a:rPr>
                  <a:t> </a:t>
                </a:r>
              </a:p>
            </p:txBody>
          </p:sp>
        </mc:Fallback>
      </mc:AlternateContent>
      <p:cxnSp>
        <p:nvCxnSpPr>
          <p:cNvPr id="14" name="直接箭头连接符 13"/>
          <p:cNvCxnSpPr/>
          <p:nvPr/>
        </p:nvCxnSpPr>
        <p:spPr>
          <a:xfrm>
            <a:off x="5770605" y="6037007"/>
            <a:ext cx="932936" cy="46955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矩形 14"/>
              <p:cNvSpPr/>
              <p:nvPr/>
            </p:nvSpPr>
            <p:spPr>
              <a:xfrm>
                <a:off x="6610866" y="6271785"/>
                <a:ext cx="853311" cy="5080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smtClean="0">
                              <a:solidFill>
                                <a:srgbClr val="0070C0"/>
                              </a:solidFill>
                              <a:latin typeface="Cambria Math" panose="02040503050406030204" pitchFamily="18" charset="0"/>
                            </a:rPr>
                          </m:ctrlPr>
                        </m:sSubSupPr>
                        <m:e>
                          <m:r>
                            <a:rPr lang="zh-CN" altLang="en-US" sz="2400" i="1">
                              <a:solidFill>
                                <a:srgbClr val="0070C0"/>
                              </a:solidFill>
                              <a:latin typeface="Cambria Math" panose="02040503050406030204" pitchFamily="18" charset="0"/>
                            </a:rPr>
                            <m:t>𝐿</m:t>
                          </m:r>
                        </m:e>
                        <m:sub>
                          <m:r>
                            <a:rPr lang="zh-CN" altLang="en-US" sz="2400" i="1">
                              <a:solidFill>
                                <a:srgbClr val="0070C0"/>
                              </a:solidFill>
                              <a:latin typeface="Cambria Math" panose="02040503050406030204" pitchFamily="18" charset="0"/>
                            </a:rPr>
                            <m:t>𝐻</m:t>
                          </m:r>
                          <m:r>
                            <a:rPr lang="zh-CN" altLang="en-US" sz="2400" i="0">
                              <a:solidFill>
                                <a:srgbClr val="0070C0"/>
                              </a:solidFill>
                              <a:latin typeface="Cambria Math" panose="02040503050406030204" pitchFamily="18" charset="0"/>
                            </a:rPr>
                            <m:t>|</m:t>
                          </m:r>
                          <m:r>
                            <a:rPr lang="zh-CN" altLang="en-US" sz="2400" i="1">
                              <a:solidFill>
                                <a:srgbClr val="0070C0"/>
                              </a:solidFill>
                              <a:latin typeface="Cambria Math" panose="02040503050406030204" pitchFamily="18" charset="0"/>
                            </a:rPr>
                            <m:t>𝑂</m:t>
                          </m:r>
                        </m:sub>
                        <m:sup>
                          <m:r>
                            <a:rPr lang="zh-CN" altLang="en-US" sz="2400" i="0">
                              <a:solidFill>
                                <a:srgbClr val="0070C0"/>
                              </a:solidFill>
                              <a:latin typeface="Cambria Math" panose="02040503050406030204" pitchFamily="18" charset="0"/>
                            </a:rPr>
                            <m:t>∗</m:t>
                          </m:r>
                        </m:sup>
                      </m:sSubSup>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6610866" y="6271785"/>
                <a:ext cx="853311" cy="508088"/>
              </a:xfrm>
              <a:prstGeom prst="rect">
                <a:avLst/>
              </a:prstGeom>
              <a:blipFill>
                <a:blip r:embed="rId7"/>
                <a:stretch>
                  <a:fillRect b="-132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8519087" y="5023819"/>
                <a:ext cx="3295069" cy="5080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𝑋</m:t>
                          </m:r>
                        </m:e>
                        <m:sub>
                          <m:r>
                            <a:rPr lang="zh-CN" altLang="en-US" sz="2400" i="1">
                              <a:latin typeface="Cambria Math" panose="02040503050406030204" pitchFamily="18" charset="0"/>
                            </a:rPr>
                            <m:t>𝑂</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𝑋</m:t>
                          </m:r>
                        </m:e>
                        <m:sub>
                          <m:r>
                            <a:rPr lang="zh-CN" altLang="en-US" sz="2400" i="1">
                              <a:latin typeface="Cambria Math" panose="02040503050406030204" pitchFamily="18" charset="0"/>
                            </a:rPr>
                            <m:t>𝑂</m:t>
                          </m:r>
                        </m:sub>
                      </m:sSub>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𝑍</m:t>
                          </m:r>
                        </m:e>
                        <m:sub>
                          <m:r>
                            <a:rPr lang="zh-CN" altLang="en-US" sz="2400" i="1">
                              <a:latin typeface="Cambria Math" panose="02040503050406030204" pitchFamily="18" charset="0"/>
                            </a:rPr>
                            <m:t>𝑂</m:t>
                          </m:r>
                          <m:r>
                            <a:rPr lang="zh-CN" altLang="en-US" sz="2400" i="0">
                              <a:latin typeface="Cambria Math" panose="02040503050406030204" pitchFamily="18" charset="0"/>
                            </a:rPr>
                            <m:t>|</m:t>
                          </m:r>
                          <m:r>
                            <a:rPr lang="zh-CN" altLang="en-US" sz="2400" i="1">
                              <a:latin typeface="Cambria Math" panose="02040503050406030204" pitchFamily="18" charset="0"/>
                            </a:rPr>
                            <m:t>𝐻</m:t>
                          </m:r>
                        </m:sub>
                        <m:sup>
                          <m:r>
                            <a:rPr lang="zh-CN" altLang="en-US" sz="2400" i="0">
                              <a:latin typeface="Cambria Math" panose="02040503050406030204" pitchFamily="18" charset="0"/>
                            </a:rPr>
                            <m:t>∗</m:t>
                          </m:r>
                        </m:sup>
                      </m:sSubSup>
                      <m:r>
                        <a:rPr lang="zh-CN" altLang="en-US" sz="2400" i="0">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𝐿</m:t>
                          </m:r>
                        </m:e>
                        <m:sub>
                          <m:r>
                            <a:rPr lang="zh-CN" altLang="en-US" sz="2400" i="1">
                              <a:latin typeface="Cambria Math" panose="02040503050406030204" pitchFamily="18" charset="0"/>
                            </a:rPr>
                            <m:t>𝐻</m:t>
                          </m:r>
                          <m:r>
                            <a:rPr lang="zh-CN" altLang="en-US" sz="2400" i="0">
                              <a:latin typeface="Cambria Math" panose="02040503050406030204" pitchFamily="18" charset="0"/>
                            </a:rPr>
                            <m:t>|</m:t>
                          </m:r>
                          <m:r>
                            <a:rPr lang="zh-CN" altLang="en-US" sz="2400" i="1">
                              <a:latin typeface="Cambria Math" panose="02040503050406030204" pitchFamily="18" charset="0"/>
                            </a:rPr>
                            <m:t>𝑂</m:t>
                          </m:r>
                        </m:sub>
                        <m:sup>
                          <m:r>
                            <a:rPr lang="zh-CN" altLang="en-US" sz="2400" i="0">
                              <a:latin typeface="Cambria Math" panose="02040503050406030204" pitchFamily="18" charset="0"/>
                            </a:rPr>
                            <m:t>∗</m:t>
                          </m:r>
                        </m:sup>
                      </m:sSubSup>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𝑋</m:t>
                          </m:r>
                        </m:e>
                        <m:sub>
                          <m:r>
                            <a:rPr lang="zh-CN" altLang="en-US" sz="2400" i="1">
                              <a:latin typeface="Cambria Math" panose="02040503050406030204" pitchFamily="18" charset="0"/>
                            </a:rPr>
                            <m:t>𝑂</m:t>
                          </m:r>
                        </m:sub>
                      </m:sSub>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8519087" y="5023819"/>
                <a:ext cx="3295069" cy="508088"/>
              </a:xfrm>
              <a:prstGeom prst="rect">
                <a:avLst/>
              </a:prstGeom>
              <a:blipFill>
                <a:blip r:embed="rId8"/>
                <a:stretch>
                  <a:fillRect b="-13253"/>
                </a:stretch>
              </a:blipFill>
            </p:spPr>
            <p:txBody>
              <a:bodyPr/>
              <a:lstStyle/>
              <a:p>
                <a:r>
                  <a:rPr lang="zh-CN" altLang="en-US">
                    <a:noFill/>
                  </a:rPr>
                  <a:t> </a:t>
                </a:r>
              </a:p>
            </p:txBody>
          </p:sp>
        </mc:Fallback>
      </mc:AlternateContent>
      <p:cxnSp>
        <p:nvCxnSpPr>
          <p:cNvPr id="19" name="直接箭头连接符 18"/>
          <p:cNvCxnSpPr/>
          <p:nvPr/>
        </p:nvCxnSpPr>
        <p:spPr>
          <a:xfrm flipV="1">
            <a:off x="6944497" y="5295667"/>
            <a:ext cx="1574590" cy="55871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矩形 12"/>
          <p:cNvSpPr/>
          <p:nvPr/>
        </p:nvSpPr>
        <p:spPr>
          <a:xfrm>
            <a:off x="500700" y="263140"/>
            <a:ext cx="3701654" cy="400110"/>
          </a:xfrm>
          <a:prstGeom prst="rect">
            <a:avLst/>
          </a:prstGeom>
        </p:spPr>
        <p:txBody>
          <a:bodyPr wrap="none">
            <a:spAutoFit/>
          </a:bodyPr>
          <a:lstStyle/>
          <a:p>
            <a:r>
              <a:rPr lang="en-US" altLang="zh-CN" sz="2000" b="1" i="1" dirty="0" smtClean="0">
                <a:latin typeface="Times New Roman" panose="02020603050405020304" pitchFamily="18" charset="0"/>
                <a:cs typeface="Times New Roman" panose="02020603050405020304" pitchFamily="18" charset="0"/>
              </a:rPr>
              <a:t>Latent Low-Rank </a:t>
            </a:r>
            <a:r>
              <a:rPr lang="en-US" altLang="zh-CN" sz="2000" b="1" i="1" dirty="0">
                <a:latin typeface="Times New Roman" panose="02020603050405020304" pitchFamily="18" charset="0"/>
                <a:cs typeface="Times New Roman" panose="02020603050405020304" pitchFamily="18" charset="0"/>
              </a:rPr>
              <a:t>Representation</a:t>
            </a:r>
            <a:endParaRPr lang="zh-CN" altLang="en-US"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60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2" grpId="0"/>
      <p:bldP spid="15"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矩形 2"/>
              <p:cNvSpPr/>
              <p:nvPr/>
            </p:nvSpPr>
            <p:spPr>
              <a:xfrm>
                <a:off x="1948247" y="829616"/>
                <a:ext cx="8394358" cy="923330"/>
              </a:xfrm>
              <a:prstGeom prst="rect">
                <a:avLst/>
              </a:prstGeom>
            </p:spPr>
            <p:txBody>
              <a:bodyPr wrap="square">
                <a:spAutoFit/>
              </a:bodyPr>
              <a:lstStyle/>
              <a:p>
                <a:pPr indent="457200">
                  <a:lnSpc>
                    <a:spcPct val="150000"/>
                  </a:lnSpc>
                </a:pPr>
                <a:r>
                  <a:rPr lang="en-US" altLang="zh-CN" dirty="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oth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𝑂</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𝐻</m:t>
                        </m:r>
                      </m:sub>
                    </m:sSub>
                    <m:r>
                      <a:rPr lang="zh-CN" altLang="en-US" i="1">
                        <a:latin typeface="Cambria Math" panose="02040503050406030204" pitchFamily="18" charset="0"/>
                      </a:rPr>
                      <m:t> </m:t>
                    </m:r>
                  </m:oMath>
                </a14:m>
                <a:r>
                  <a:rPr lang="zh-CN" altLang="en-US" dirty="0" smtClean="0">
                    <a:latin typeface="Times New Roman" panose="02020603050405020304" pitchFamily="18" charset="0"/>
                    <a:cs typeface="Times New Roman" panose="02020603050405020304" pitchFamily="18" charset="0"/>
                  </a:rPr>
                  <a:t>are </a:t>
                </a:r>
                <a:r>
                  <a:rPr lang="zh-CN" altLang="en-US" dirty="0">
                    <a:latin typeface="Times New Roman" panose="02020603050405020304" pitchFamily="18" charset="0"/>
                    <a:cs typeface="Times New Roman" panose="02020603050405020304" pitchFamily="18" charset="0"/>
                  </a:rPr>
                  <a:t>sampled from the same </a:t>
                </a:r>
                <a:r>
                  <a:rPr lang="zh-CN" altLang="en-US" dirty="0" smtClean="0">
                    <a:latin typeface="Times New Roman" panose="02020603050405020304" pitchFamily="18" charset="0"/>
                    <a:cs typeface="Times New Roman" panose="02020603050405020304" pitchFamily="18" charset="0"/>
                  </a:rPr>
                  <a:t>collection </a:t>
                </a:r>
                <a:r>
                  <a:rPr lang="zh-CN" altLang="en-US" dirty="0">
                    <a:latin typeface="Times New Roman" panose="02020603050405020304" pitchFamily="18" charset="0"/>
                    <a:cs typeface="Times New Roman" panose="02020603050405020304" pitchFamily="18" charset="0"/>
                  </a:rPr>
                  <a:t>of low-rank subspaces, and the union of the </a:t>
                </a:r>
                <a:r>
                  <a:rPr lang="zh-CN" altLang="en-US" dirty="0" smtClean="0">
                    <a:latin typeface="Times New Roman" panose="02020603050405020304" pitchFamily="18" charset="0"/>
                    <a:cs typeface="Times New Roman" panose="02020603050405020304" pitchFamily="18" charset="0"/>
                  </a:rPr>
                  <a:t>subspaces </a:t>
                </a:r>
                <a:r>
                  <a:rPr lang="zh-CN" altLang="en-US" dirty="0">
                    <a:latin typeface="Times New Roman" panose="02020603050405020304" pitchFamily="18" charset="0"/>
                    <a:cs typeface="Times New Roman" panose="02020603050405020304" pitchFamily="18" charset="0"/>
                  </a:rPr>
                  <a:t>has a rank of r. </a:t>
                </a:r>
                <a:r>
                  <a:rPr lang="en-US" altLang="zh-CN" dirty="0" smtClean="0">
                    <a:latin typeface="Times New Roman" panose="02020603050405020304" pitchFamily="18" charset="0"/>
                    <a:cs typeface="Times New Roman" panose="02020603050405020304" pitchFamily="18" charset="0"/>
                  </a:rPr>
                  <a:t>It </a:t>
                </a:r>
                <a:r>
                  <a:rPr lang="en-US" altLang="zh-CN" dirty="0">
                    <a:latin typeface="Times New Roman" panose="02020603050405020304" pitchFamily="18" charset="0"/>
                    <a:cs typeface="Times New Roman" panose="02020603050405020304" pitchFamily="18" charset="0"/>
                  </a:rPr>
                  <a:t>can be derived </a:t>
                </a:r>
                <a:r>
                  <a:rPr lang="en-US" altLang="zh-CN" dirty="0" smtClean="0">
                    <a:latin typeface="Times New Roman" panose="02020603050405020304" pitchFamily="18" charset="0"/>
                    <a:cs typeface="Times New Roman" panose="02020603050405020304" pitchFamily="18" charset="0"/>
                  </a:rPr>
                  <a:t>that:</a:t>
                </a:r>
                <a:endParaRPr lang="zh-CN" altLang="en-US" dirty="0">
                  <a:latin typeface="Times New Roman" panose="02020603050405020304" pitchFamily="18" charset="0"/>
                  <a:cs typeface="Times New Roman" panose="020206030504050203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1948247" y="829616"/>
                <a:ext cx="8394358" cy="923330"/>
              </a:xfrm>
              <a:prstGeom prst="rect">
                <a:avLst/>
              </a:prstGeom>
              <a:blipFill>
                <a:blip r:embed="rId3"/>
                <a:stretch>
                  <a:fillRect l="-654" b="-3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4139651" y="1885801"/>
                <a:ext cx="3368999" cy="4238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mtClean="0">
                          <a:latin typeface="Cambria Math" panose="02040503050406030204" pitchFamily="18" charset="0"/>
                        </a:rPr>
                        <m:t>r</m:t>
                      </m:r>
                      <m:r>
                        <m:rPr>
                          <m:sty m:val="p"/>
                        </m:rPr>
                        <a:rPr lang="zh-CN" altLang="en-US" i="0">
                          <a:latin typeface="Cambria Math" panose="02040503050406030204" pitchFamily="18" charset="0"/>
                        </a:rPr>
                        <m:t>ank</m:t>
                      </m:r>
                      <m:d>
                        <m:dPr>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𝑍</m:t>
                              </m:r>
                            </m:e>
                            <m:sub>
                              <m:r>
                                <a:rPr lang="zh-CN" altLang="en-US" i="1">
                                  <a:latin typeface="Cambria Math" panose="02040503050406030204" pitchFamily="18" charset="0"/>
                                </a:rPr>
                                <m:t>𝑂</m:t>
                              </m:r>
                              <m:r>
                                <a:rPr lang="zh-CN" altLang="en-US" i="0">
                                  <a:latin typeface="Cambria Math" panose="02040503050406030204" pitchFamily="18" charset="0"/>
                                </a:rPr>
                                <m:t>|</m:t>
                              </m:r>
                              <m:r>
                                <a:rPr lang="zh-CN" altLang="en-US" i="1">
                                  <a:latin typeface="Cambria Math" panose="02040503050406030204" pitchFamily="18" charset="0"/>
                                </a:rPr>
                                <m:t>𝐻</m:t>
                              </m:r>
                            </m:sub>
                            <m:sup>
                              <m:r>
                                <a:rPr lang="zh-CN" altLang="en-US" i="0">
                                  <a:latin typeface="Cambria Math" panose="02040503050406030204" pitchFamily="18" charset="0"/>
                                </a:rPr>
                                <m:t>∗</m:t>
                              </m:r>
                            </m:sup>
                          </m:sSubSup>
                        </m:e>
                      </m:d>
                      <m:r>
                        <a:rPr lang="zh-CN" altLang="en-US" i="0">
                          <a:latin typeface="Cambria Math" panose="02040503050406030204" pitchFamily="18" charset="0"/>
                        </a:rPr>
                        <m:t>≤</m:t>
                      </m:r>
                      <m:r>
                        <a:rPr lang="zh-CN" altLang="en-US" i="1">
                          <a:latin typeface="Cambria Math" panose="02040503050406030204" pitchFamily="18" charset="0"/>
                        </a:rPr>
                        <m:t>𝑟</m:t>
                      </m:r>
                      <m:r>
                        <a:rPr lang="zh-CN" altLang="en-US" i="0">
                          <a:latin typeface="Cambria Math" panose="02040503050406030204" pitchFamily="18" charset="0"/>
                        </a:rPr>
                        <m:t>,</m:t>
                      </m:r>
                      <m:r>
                        <m:rPr>
                          <m:sty m:val="p"/>
                        </m:rPr>
                        <a:rPr lang="zh-CN" altLang="en-US" i="0">
                          <a:latin typeface="Cambria Math" panose="02040503050406030204" pitchFamily="18" charset="0"/>
                        </a:rPr>
                        <m:t>rank</m:t>
                      </m:r>
                      <m:d>
                        <m:dPr>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𝐿</m:t>
                              </m:r>
                            </m:e>
                            <m:sub>
                              <m:r>
                                <a:rPr lang="en-US" altLang="zh-CN" b="0" i="1" smtClean="0">
                                  <a:latin typeface="Cambria Math" panose="02040503050406030204" pitchFamily="18" charset="0"/>
                                </a:rPr>
                                <m:t>𝐻</m:t>
                              </m:r>
                              <m:r>
                                <a:rPr lang="zh-CN" altLang="en-US" i="1">
                                  <a:latin typeface="Cambria Math" panose="02040503050406030204" pitchFamily="18" charset="0"/>
                                </a:rPr>
                                <m:t>|</m:t>
                              </m:r>
                              <m:r>
                                <a:rPr lang="en-US" altLang="zh-CN" b="0" i="1" smtClean="0">
                                  <a:latin typeface="Cambria Math" panose="02040503050406030204" pitchFamily="18" charset="0"/>
                                </a:rPr>
                                <m:t>𝑂</m:t>
                              </m:r>
                            </m:sub>
                            <m:sup>
                              <m:r>
                                <a:rPr lang="zh-CN" altLang="en-US" i="0">
                                  <a:latin typeface="Cambria Math" panose="02040503050406030204" pitchFamily="18" charset="0"/>
                                </a:rPr>
                                <m:t>∗</m:t>
                              </m:r>
                            </m:sup>
                          </m:sSubSup>
                        </m:e>
                      </m:d>
                      <m:r>
                        <a:rPr lang="zh-CN" altLang="en-US" i="0">
                          <a:latin typeface="Cambria Math" panose="02040503050406030204" pitchFamily="18" charset="0"/>
                        </a:rPr>
                        <m:t>≤</m:t>
                      </m:r>
                      <m:r>
                        <a:rPr lang="zh-CN" altLang="en-US" i="1">
                          <a:latin typeface="Cambria Math" panose="02040503050406030204" pitchFamily="18" charset="0"/>
                        </a:rPr>
                        <m:t>𝑟</m:t>
                      </m:r>
                    </m:oMath>
                  </m:oMathPara>
                </a14:m>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4139651" y="1885801"/>
                <a:ext cx="3368999" cy="423899"/>
              </a:xfrm>
              <a:prstGeom prst="rect">
                <a:avLst/>
              </a:prstGeom>
              <a:blipFill>
                <a:blip r:embed="rId4"/>
                <a:stretch>
                  <a:fillRect b="-85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2145956" y="3158620"/>
                <a:ext cx="7924800" cy="53476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zh-CN" altLang="en-US" i="1">
                              <a:latin typeface="Cambria Math" panose="02040503050406030204" pitchFamily="18" charset="0"/>
                            </a:rPr>
                          </m:ctrlPr>
                        </m:funcPr>
                        <m:fName>
                          <m:limLow>
                            <m:limLowPr>
                              <m:ctrlPr>
                                <a:rPr lang="zh-CN" altLang="en-US" i="1">
                                  <a:latin typeface="Cambria Math" panose="02040503050406030204" pitchFamily="18" charset="0"/>
                                </a:rPr>
                              </m:ctrlPr>
                            </m:limLowPr>
                            <m:e>
                              <m:r>
                                <m:rPr>
                                  <m:sty m:val="p"/>
                                </m:rPr>
                                <a:rPr lang="zh-CN" altLang="en-US">
                                  <a:latin typeface="Cambria Math" panose="02040503050406030204" pitchFamily="18" charset="0"/>
                                </a:rPr>
                                <m:t>min</m:t>
                              </m:r>
                            </m:e>
                            <m:lim>
                              <m:sSub>
                                <m:sSubPr>
                                  <m:ctrlPr>
                                    <a:rPr lang="zh-CN" altLang="en-US" i="1">
                                      <a:latin typeface="Cambria Math" panose="02040503050406030204" pitchFamily="18" charset="0"/>
                                    </a:rPr>
                                  </m:ctrlPr>
                                </m:sSubPr>
                                <m:e>
                                  <m:r>
                                    <a:rPr lang="zh-CN" altLang="en-US" i="1">
                                      <a:latin typeface="Cambria Math" panose="02040503050406030204" pitchFamily="18" charset="0"/>
                                    </a:rPr>
                                    <m:t>𝑍</m:t>
                                  </m:r>
                                </m:e>
                                <m:sub>
                                  <m:r>
                                    <a:rPr lang="zh-CN" altLang="en-US" i="1">
                                      <a:latin typeface="Cambria Math" panose="02040503050406030204" pitchFamily="18" charset="0"/>
                                    </a:rPr>
                                    <m:t>𝑂</m:t>
                                  </m:r>
                                  <m:r>
                                    <a:rPr lang="zh-CN" altLang="en-US" i="0">
                                      <a:latin typeface="Cambria Math" panose="02040503050406030204" pitchFamily="18" charset="0"/>
                                    </a:rPr>
                                    <m:t>|</m:t>
                                  </m:r>
                                  <m:r>
                                    <a:rPr lang="zh-CN" altLang="en-US" i="1">
                                      <a:latin typeface="Cambria Math" panose="02040503050406030204" pitchFamily="18" charset="0"/>
                                    </a:rPr>
                                    <m:t>𝐻</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𝑂</m:t>
                                  </m:r>
                                  <m:r>
                                    <a:rPr lang="zh-CN" altLang="en-US" i="0">
                                      <a:latin typeface="Cambria Math" panose="02040503050406030204" pitchFamily="18" charset="0"/>
                                    </a:rPr>
                                    <m:t>|</m:t>
                                  </m:r>
                                  <m:r>
                                    <a:rPr lang="zh-CN" altLang="en-US" i="1">
                                      <a:latin typeface="Cambria Math" panose="02040503050406030204" pitchFamily="18" charset="0"/>
                                    </a:rPr>
                                    <m:t>𝐻</m:t>
                                  </m:r>
                                </m:sub>
                              </m:sSub>
                            </m:lim>
                          </m:limLow>
                        </m:fName>
                        <m:e>
                          <m:r>
                            <m:rPr>
                              <m:sty m:val="p"/>
                            </m:rPr>
                            <a:rPr lang="zh-CN" altLang="en-US" i="0">
                              <a:latin typeface="Cambria Math" panose="02040503050406030204" pitchFamily="18" charset="0"/>
                            </a:rPr>
                            <m:t>rank</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𝑍</m:t>
                                  </m:r>
                                </m:e>
                                <m:sub>
                                  <m:r>
                                    <a:rPr lang="zh-CN" altLang="en-US" i="1">
                                      <a:latin typeface="Cambria Math" panose="02040503050406030204" pitchFamily="18" charset="0"/>
                                    </a:rPr>
                                    <m:t>𝑂</m:t>
                                  </m:r>
                                  <m:r>
                                    <a:rPr lang="zh-CN" altLang="en-US" i="0">
                                      <a:latin typeface="Cambria Math" panose="02040503050406030204" pitchFamily="18" charset="0"/>
                                    </a:rPr>
                                    <m:t>|</m:t>
                                  </m:r>
                                  <m:r>
                                    <a:rPr lang="zh-CN" altLang="en-US" i="1">
                                      <a:latin typeface="Cambria Math" panose="02040503050406030204" pitchFamily="18" charset="0"/>
                                    </a:rPr>
                                    <m:t>𝐻</m:t>
                                  </m:r>
                                </m:sub>
                              </m:sSub>
                            </m:e>
                          </m:d>
                          <m:r>
                            <a:rPr lang="zh-CN" altLang="en-US" i="0">
                              <a:latin typeface="Cambria Math" panose="02040503050406030204" pitchFamily="18" charset="0"/>
                            </a:rPr>
                            <m:t>+</m:t>
                          </m:r>
                          <m:r>
                            <m:rPr>
                              <m:sty m:val="p"/>
                            </m:rPr>
                            <a:rPr lang="zh-CN" altLang="en-US" i="0">
                              <a:latin typeface="Cambria Math" panose="02040503050406030204" pitchFamily="18" charset="0"/>
                            </a:rPr>
                            <m:t>rank</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en-US" altLang="zh-CN" i="1">
                                      <a:latin typeface="Cambria Math" panose="02040503050406030204" pitchFamily="18" charset="0"/>
                                    </a:rPr>
                                    <m:t>𝐻</m:t>
                                  </m:r>
                                  <m:r>
                                    <a:rPr lang="zh-CN" altLang="en-US" i="1">
                                      <a:latin typeface="Cambria Math" panose="02040503050406030204" pitchFamily="18" charset="0"/>
                                    </a:rPr>
                                    <m:t>|</m:t>
                                  </m:r>
                                  <m:r>
                                    <a:rPr lang="en-US" altLang="zh-CN" i="1">
                                      <a:latin typeface="Cambria Math" panose="02040503050406030204" pitchFamily="18" charset="0"/>
                                    </a:rPr>
                                    <m:t>𝑂</m:t>
                                  </m:r>
                                </m:sub>
                              </m:sSub>
                            </m:e>
                          </m:d>
                        </m:e>
                      </m:func>
                      <m:r>
                        <a:rPr lang="zh-CN" altLang="en-US" i="0">
                          <a:latin typeface="Cambria Math" panose="02040503050406030204" pitchFamily="18" charset="0"/>
                        </a:rPr>
                        <m:t> </m:t>
                      </m:r>
                      <m:r>
                        <a:rPr lang="zh-CN" altLang="en-US" i="1">
                          <a:latin typeface="Cambria Math" panose="02040503050406030204" pitchFamily="18" charset="0"/>
                        </a:rPr>
                        <m:t>𝑠</m:t>
                      </m:r>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 </m:t>
                      </m:r>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𝑂</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𝑂</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𝑍</m:t>
                          </m:r>
                        </m:e>
                        <m:sub>
                          <m:r>
                            <a:rPr lang="zh-CN" altLang="en-US" i="1">
                              <a:latin typeface="Cambria Math" panose="02040503050406030204" pitchFamily="18" charset="0"/>
                            </a:rPr>
                            <m:t>𝑂</m:t>
                          </m:r>
                          <m:r>
                            <a:rPr lang="zh-CN" altLang="en-US" i="0">
                              <a:latin typeface="Cambria Math" panose="02040503050406030204" pitchFamily="18" charset="0"/>
                            </a:rPr>
                            <m:t>|</m:t>
                          </m:r>
                          <m:r>
                            <a:rPr lang="zh-CN" altLang="en-US" i="1">
                              <a:latin typeface="Cambria Math" panose="02040503050406030204" pitchFamily="18" charset="0"/>
                            </a:rPr>
                            <m:t>𝐻</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en-US" altLang="zh-CN" i="1">
                              <a:latin typeface="Cambria Math" panose="02040503050406030204" pitchFamily="18" charset="0"/>
                            </a:rPr>
                            <m:t>𝐻</m:t>
                          </m:r>
                          <m:r>
                            <a:rPr lang="zh-CN" altLang="en-US" i="1">
                              <a:latin typeface="Cambria Math" panose="02040503050406030204" pitchFamily="18" charset="0"/>
                            </a:rPr>
                            <m:t>|</m:t>
                          </m:r>
                          <m:r>
                            <a:rPr lang="en-US" altLang="zh-CN" i="1">
                              <a:latin typeface="Cambria Math" panose="02040503050406030204" pitchFamily="18" charset="0"/>
                            </a:rPr>
                            <m:t>𝑂</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𝑂</m:t>
                          </m:r>
                        </m:sub>
                      </m:sSub>
                    </m:oMath>
                  </m:oMathPara>
                </a14:m>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2145956" y="3158620"/>
                <a:ext cx="7924800" cy="534762"/>
              </a:xfrm>
              <a:prstGeom prst="rect">
                <a:avLst/>
              </a:prstGeom>
              <a:blipFill>
                <a:blip r:embed="rId5"/>
                <a:stretch>
                  <a:fillRect b="-45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1948247" y="2520437"/>
                <a:ext cx="8122509" cy="560090"/>
              </a:xfrm>
              <a:prstGeom prst="rect">
                <a:avLst/>
              </a:prstGeom>
            </p:spPr>
            <p:txBody>
              <a:bodyPr wrap="square">
                <a:spAutoFit/>
              </a:bodyPr>
              <a:lstStyle/>
              <a:p>
                <a:pPr indent="457200">
                  <a:lnSpc>
                    <a:spcPct val="150000"/>
                  </a:lnSpc>
                </a:pPr>
                <a:r>
                  <a:rPr lang="zh-CN" altLang="en-US" dirty="0">
                    <a:latin typeface="Times New Roman" panose="02020603050405020304" pitchFamily="18" charset="0"/>
                    <a:cs typeface="Times New Roman" panose="02020603050405020304" pitchFamily="18" charset="0"/>
                  </a:rPr>
                  <a:t>So both </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𝑍</m:t>
                        </m:r>
                      </m:e>
                      <m:sub>
                        <m:r>
                          <a:rPr lang="zh-CN" altLang="en-US" i="1">
                            <a:latin typeface="Cambria Math" panose="02040503050406030204" pitchFamily="18" charset="0"/>
                          </a:rPr>
                          <m:t>𝑂</m:t>
                        </m:r>
                        <m:r>
                          <a:rPr lang="zh-CN" altLang="en-US">
                            <a:latin typeface="Cambria Math" panose="02040503050406030204" pitchFamily="18" charset="0"/>
                          </a:rPr>
                          <m:t>|</m:t>
                        </m:r>
                        <m:r>
                          <a:rPr lang="zh-CN" altLang="en-US" i="1">
                            <a:latin typeface="Cambria Math" panose="02040503050406030204" pitchFamily="18" charset="0"/>
                          </a:rPr>
                          <m:t>𝐻</m:t>
                        </m:r>
                      </m:sub>
                      <m:sup>
                        <m:r>
                          <a:rPr lang="zh-CN" altLang="en-US">
                            <a:latin typeface="Cambria Math" panose="02040503050406030204" pitchFamily="18" charset="0"/>
                          </a:rPr>
                          <m:t>∗</m:t>
                        </m:r>
                      </m:sup>
                    </m:sSubSup>
                    <m:r>
                      <a:rPr lang="zh-CN" altLang="en-US" i="1">
                        <a:latin typeface="Cambria Math" panose="02040503050406030204" pitchFamily="18" charset="0"/>
                      </a:rPr>
                      <m:t> </m:t>
                    </m:r>
                  </m:oMath>
                </a14:m>
                <a:r>
                  <a:rPr lang="zh-CN" altLang="en-US" dirty="0" smtClean="0">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𝐿</m:t>
                        </m:r>
                      </m:e>
                      <m:sub>
                        <m:r>
                          <a:rPr lang="zh-CN" altLang="en-US" i="1">
                            <a:latin typeface="Cambria Math" panose="02040503050406030204" pitchFamily="18" charset="0"/>
                          </a:rPr>
                          <m:t>𝑂</m:t>
                        </m:r>
                        <m:r>
                          <a:rPr lang="zh-CN" altLang="en-US">
                            <a:latin typeface="Cambria Math" panose="02040503050406030204" pitchFamily="18" charset="0"/>
                          </a:rPr>
                          <m:t>|</m:t>
                        </m:r>
                        <m:r>
                          <a:rPr lang="zh-CN" altLang="en-US" i="1">
                            <a:latin typeface="Cambria Math" panose="02040503050406030204" pitchFamily="18" charset="0"/>
                          </a:rPr>
                          <m:t>𝐻</m:t>
                        </m:r>
                      </m:sub>
                      <m:sup>
                        <m:r>
                          <a:rPr lang="zh-CN" altLang="en-US">
                            <a:latin typeface="Cambria Math" panose="02040503050406030204" pitchFamily="18" charset="0"/>
                          </a:rPr>
                          <m:t>∗</m:t>
                        </m:r>
                      </m:sup>
                    </m:sSubSup>
                    <m:r>
                      <a:rPr lang="zh-CN" altLang="en-US" i="1">
                        <a:latin typeface="Cambria Math" panose="02040503050406030204" pitchFamily="18" charset="0"/>
                      </a:rPr>
                      <m:t> </m:t>
                    </m:r>
                  </m:oMath>
                </a14:m>
                <a:r>
                  <a:rPr lang="zh-CN" altLang="en-US" dirty="0" smtClean="0">
                    <a:latin typeface="Times New Roman" panose="02020603050405020304" pitchFamily="18" charset="0"/>
                    <a:cs typeface="Times New Roman" panose="02020603050405020304" pitchFamily="18" charset="0"/>
                  </a:rPr>
                  <a:t>should </a:t>
                </a:r>
                <a:r>
                  <a:rPr lang="zh-CN" altLang="en-US" dirty="0">
                    <a:latin typeface="Times New Roman" panose="02020603050405020304" pitchFamily="18" charset="0"/>
                    <a:cs typeface="Times New Roman" panose="02020603050405020304" pitchFamily="18" charset="0"/>
                  </a:rPr>
                  <a:t>be </a:t>
                </a:r>
                <a:r>
                  <a:rPr lang="zh-CN" altLang="en-US" dirty="0" smtClean="0">
                    <a:latin typeface="Times New Roman" panose="02020603050405020304" pitchFamily="18" charset="0"/>
                    <a:cs typeface="Times New Roman" panose="02020603050405020304" pitchFamily="18" charset="0"/>
                  </a:rPr>
                  <a:t>low</a:t>
                </a:r>
                <a:r>
                  <a:rPr lang="zh-CN" altLang="en-US" dirty="0">
                    <a:latin typeface="Times New Roman" panose="02020603050405020304" pitchFamily="18" charset="0"/>
                    <a:cs typeface="Times New Roman" panose="02020603050405020304" pitchFamily="18" charset="0"/>
                  </a:rPr>
                  <a:t>-rank and </a:t>
                </a:r>
                <a:r>
                  <a:rPr lang="en-US" altLang="zh-CN" dirty="0" smtClean="0">
                    <a:latin typeface="Times New Roman" panose="02020603050405020304" pitchFamily="18" charset="0"/>
                    <a:cs typeface="Times New Roman" panose="02020603050405020304" pitchFamily="18" charset="0"/>
                  </a:rPr>
                  <a:t>they</a:t>
                </a:r>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may recover </a:t>
                </a:r>
                <a:r>
                  <a:rPr lang="zh-CN" altLang="en-US" dirty="0" smtClean="0">
                    <a:latin typeface="Times New Roman" panose="02020603050405020304" pitchFamily="18" charset="0"/>
                    <a:cs typeface="Times New Roman" panose="02020603050405020304" pitchFamily="18" charset="0"/>
                  </a:rPr>
                  <a:t>by </a:t>
                </a:r>
                <a:r>
                  <a:rPr lang="zh-CN" altLang="en-US" dirty="0" smtClean="0">
                    <a:latin typeface="Times New Roman" panose="02020603050405020304" pitchFamily="18" charset="0"/>
                    <a:cs typeface="Times New Roman" panose="02020603050405020304" pitchFamily="18" charset="0"/>
                  </a:rPr>
                  <a:t>minimizing</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p:sp>
            <p:nvSpPr>
              <p:cNvPr id="7" name="矩形 6"/>
              <p:cNvSpPr>
                <a:spLocks noRot="1" noChangeAspect="1" noMove="1" noResize="1" noEditPoints="1" noAdjustHandles="1" noChangeArrowheads="1" noChangeShapeType="1" noTextEdit="1"/>
              </p:cNvSpPr>
              <p:nvPr/>
            </p:nvSpPr>
            <p:spPr>
              <a:xfrm>
                <a:off x="1948247" y="2520437"/>
                <a:ext cx="8122509" cy="560090"/>
              </a:xfrm>
              <a:prstGeom prst="rect">
                <a:avLst/>
              </a:prstGeom>
              <a:blipFill>
                <a:blip r:embed="rId6"/>
                <a:stretch>
                  <a:fillRect b="-3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828502" y="4192813"/>
                <a:ext cx="6361998" cy="601383"/>
              </a:xfrm>
              <a:prstGeom prst="rect">
                <a:avLst/>
              </a:prstGeom>
            </p:spPr>
            <p:txBody>
              <a:bodyPr wrap="none">
                <a:spAutoFit/>
              </a:bodyPr>
              <a:lstStyle/>
              <a:p>
                <a:pPr algn="just">
                  <a:spcAft>
                    <a:spcPts val="0"/>
                  </a:spcAft>
                </a:pPr>
                <a:r>
                  <a:rPr lang="en-US" altLang="zh-CN" sz="2400"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Latent LRR:</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func>
                      <m:func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2400" kern="100">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𝑍</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𝐿</m:t>
                            </m:r>
                          </m:lim>
                        </m:limLow>
                      </m:fName>
                      <m:e>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𝑍</m:t>
                                </m:r>
                              </m:e>
                            </m:d>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sub>
                        </m:s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kern="100" smtClean="0">
                                    <a:latin typeface="Cambria Math" panose="02040503050406030204" pitchFamily="18" charset="0"/>
                                    <a:ea typeface="宋体" panose="02010600030101010101" pitchFamily="2" charset="-122"/>
                                    <a:cs typeface="Times New Roman" panose="02020603050405020304" pitchFamily="18" charset="0"/>
                                  </a:rPr>
                                  <m:t>𝐿</m:t>
                                </m:r>
                              </m:e>
                            </m:d>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sub>
                        </m:sSub>
                      </m:e>
                    </m:func>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𝑠</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𝑋</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𝑋𝑍</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𝐿𝑋</m:t>
                    </m:r>
                  </m:oMath>
                </a14:m>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2828502" y="4192813"/>
                <a:ext cx="6361998" cy="601383"/>
              </a:xfrm>
              <a:prstGeom prst="rect">
                <a:avLst/>
              </a:prstGeom>
              <a:blipFill>
                <a:blip r:embed="rId7"/>
                <a:stretch>
                  <a:fillRect l="-1533" t="-8163"/>
                </a:stretch>
              </a:blipFill>
            </p:spPr>
            <p:txBody>
              <a:bodyPr/>
              <a:lstStyle/>
              <a:p>
                <a:r>
                  <a:rPr lang="zh-CN" altLang="en-US">
                    <a:noFill/>
                  </a:rPr>
                  <a:t> </a:t>
                </a:r>
              </a:p>
            </p:txBody>
          </p:sp>
        </mc:Fallback>
      </mc:AlternateContent>
      <p:sp>
        <p:nvSpPr>
          <p:cNvPr id="9" name="下箭头 8"/>
          <p:cNvSpPr/>
          <p:nvPr/>
        </p:nvSpPr>
        <p:spPr>
          <a:xfrm>
            <a:off x="5824150" y="3620066"/>
            <a:ext cx="321276" cy="60676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250987" y="5095274"/>
            <a:ext cx="8548817" cy="969496"/>
          </a:xfrm>
          <a:prstGeom prst="rect">
            <a:avLst/>
          </a:prstGeom>
        </p:spPr>
        <p:txBody>
          <a:bodyPr wrap="square">
            <a:spAutoFit/>
          </a:bodyPr>
          <a:lstStyle/>
          <a:p>
            <a:pPr indent="457200">
              <a:lnSpc>
                <a:spcPct val="150000"/>
              </a:lnSpc>
            </a:pPr>
            <a:r>
              <a:rPr lang="en-US" altLang="zh-CN" dirty="0">
                <a:latin typeface="Times New Roman" panose="02020603050405020304" pitchFamily="18" charset="0"/>
                <a:cs typeface="Times New Roman" panose="02020603050405020304" pitchFamily="18" charset="0"/>
              </a:rPr>
              <a:t>This model not only considers the problem of hiding data, but also seamlessly </a:t>
            </a:r>
            <a:r>
              <a:rPr lang="en-US" altLang="zh-CN" dirty="0" smtClean="0">
                <a:latin typeface="Times New Roman" panose="02020603050405020304" pitchFamily="18" charset="0"/>
                <a:cs typeface="Times New Roman" panose="02020603050405020304" pitchFamily="18" charset="0"/>
              </a:rPr>
              <a:t>integrates </a:t>
            </a:r>
            <a:r>
              <a:rPr lang="en-US" altLang="zh-CN" sz="2000" dirty="0">
                <a:solidFill>
                  <a:srgbClr val="FF0000"/>
                </a:solidFill>
                <a:latin typeface="Times New Roman" panose="02020603050405020304" pitchFamily="18" charset="0"/>
                <a:cs typeface="Times New Roman" panose="02020603050405020304" pitchFamily="18" charset="0"/>
              </a:rPr>
              <a:t>subspace segmentation </a:t>
            </a:r>
            <a:r>
              <a:rPr lang="en-US" altLang="zh-CN" dirty="0">
                <a:latin typeface="Times New Roman" panose="02020603050405020304" pitchFamily="18" charset="0"/>
                <a:cs typeface="Times New Roman" panose="02020603050405020304" pitchFamily="18" charset="0"/>
              </a:rPr>
              <a:t>and </a:t>
            </a:r>
            <a:r>
              <a:rPr lang="en-US" altLang="zh-CN" sz="2000" dirty="0">
                <a:solidFill>
                  <a:srgbClr val="FF0000"/>
                </a:solidFill>
                <a:latin typeface="Times New Roman" panose="02020603050405020304" pitchFamily="18" charset="0"/>
                <a:cs typeface="Times New Roman" panose="02020603050405020304" pitchFamily="18" charset="0"/>
              </a:rPr>
              <a:t>feature extraction </a:t>
            </a:r>
            <a:r>
              <a:rPr lang="en-US" altLang="zh-CN" dirty="0">
                <a:latin typeface="Times New Roman" panose="02020603050405020304" pitchFamily="18" charset="0"/>
                <a:cs typeface="Times New Roman" panose="02020603050405020304" pitchFamily="18" charset="0"/>
              </a:rPr>
              <a:t>into a unified </a:t>
            </a:r>
            <a:r>
              <a:rPr lang="en-US" altLang="zh-CN" dirty="0" smtClean="0">
                <a:latin typeface="Times New Roman" panose="02020603050405020304" pitchFamily="18" charset="0"/>
                <a:cs typeface="Times New Roman" panose="02020603050405020304" pitchFamily="18" charset="0"/>
              </a:rPr>
              <a:t>framework.</a:t>
            </a:r>
            <a:endParaRPr lang="zh-CN" altLang="en-US" dirty="0">
              <a:latin typeface="Times New Roman" panose="02020603050405020304" pitchFamily="18" charset="0"/>
              <a:cs typeface="Times New Roman" panose="02020603050405020304" pitchFamily="18" charset="0"/>
            </a:endParaRPr>
          </a:p>
        </p:txBody>
      </p:sp>
      <p:cxnSp>
        <p:nvCxnSpPr>
          <p:cNvPr id="12" name="直接箭头连接符 11"/>
          <p:cNvCxnSpPr/>
          <p:nvPr/>
        </p:nvCxnSpPr>
        <p:spPr>
          <a:xfrm flipV="1">
            <a:off x="5078627" y="4609070"/>
            <a:ext cx="2990335" cy="10997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flipV="1">
            <a:off x="7508650" y="4609070"/>
            <a:ext cx="1256339" cy="11756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00700" y="263140"/>
            <a:ext cx="3701654" cy="400110"/>
          </a:xfrm>
          <a:prstGeom prst="rect">
            <a:avLst/>
          </a:prstGeom>
        </p:spPr>
        <p:txBody>
          <a:bodyPr wrap="none">
            <a:spAutoFit/>
          </a:bodyPr>
          <a:lstStyle/>
          <a:p>
            <a:r>
              <a:rPr lang="en-US" altLang="zh-CN" sz="2000" b="1" i="1" dirty="0" smtClean="0">
                <a:latin typeface="Times New Roman" panose="02020603050405020304" pitchFamily="18" charset="0"/>
                <a:cs typeface="Times New Roman" panose="02020603050405020304" pitchFamily="18" charset="0"/>
              </a:rPr>
              <a:t>Latent Low-Rank </a:t>
            </a:r>
            <a:r>
              <a:rPr lang="en-US" altLang="zh-CN" sz="2000" b="1" i="1" dirty="0">
                <a:latin typeface="Times New Roman" panose="02020603050405020304" pitchFamily="18" charset="0"/>
                <a:cs typeface="Times New Roman" panose="02020603050405020304" pitchFamily="18" charset="0"/>
              </a:rPr>
              <a:t>Representation</a:t>
            </a:r>
            <a:endParaRPr lang="zh-CN" altLang="en-US"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29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animBg="1"/>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TotalTime>
  <Words>2944</Words>
  <Application>Microsoft Office PowerPoint</Application>
  <PresentationFormat>宽屏</PresentationFormat>
  <Paragraphs>196</Paragraphs>
  <Slides>16</Slides>
  <Notes>16</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4" baseType="lpstr">
      <vt:lpstr>等线</vt:lpstr>
      <vt:lpstr>等线 Light</vt:lpstr>
      <vt:lpstr>宋体</vt:lpstr>
      <vt:lpstr>Arial</vt:lpstr>
      <vt:lpstr>Cambria Math</vt:lpstr>
      <vt:lpstr>Times New Roman</vt:lpstr>
      <vt:lpstr>Office 主题​​</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184</cp:revision>
  <dcterms:created xsi:type="dcterms:W3CDTF">2019-08-14T04:10:35Z</dcterms:created>
  <dcterms:modified xsi:type="dcterms:W3CDTF">2019-08-14T17:04:43Z</dcterms:modified>
</cp:coreProperties>
</file>