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79" r:id="rId4"/>
    <p:sldId id="257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81" r:id="rId13"/>
    <p:sldId id="264" r:id="rId14"/>
    <p:sldId id="273" r:id="rId15"/>
    <p:sldId id="272" r:id="rId16"/>
    <p:sldId id="274" r:id="rId17"/>
    <p:sldId id="266" r:id="rId18"/>
    <p:sldId id="271" r:id="rId19"/>
    <p:sldId id="268" r:id="rId20"/>
    <p:sldId id="269" r:id="rId21"/>
    <p:sldId id="267" r:id="rId22"/>
    <p:sldId id="270" r:id="rId23"/>
    <p:sldId id="282" r:id="rId24"/>
    <p:sldId id="275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BAB6-6CA8-4FEA-814B-7F404F9B78D8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5060B-3235-4115-A3EB-172B4E745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7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060B-3235-4115-A3EB-172B4E7455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5060B-3235-4115-A3EB-172B4E7455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0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39CF-A0F7-4AD0-912B-50E74DFD508A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8C4A-6A31-4550-995B-EE779819C828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B412-F7CC-44B1-9F23-A9CB1A1EBBD8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5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14A6-5868-48DD-AFF2-EB9F689C0427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9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992B-9011-4821-8733-2E8F280F9EF7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9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A3D0-056B-4232-85C9-F6CF86923F5F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1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01A0-452B-4318-A63A-C001EFA4BF48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560F-BA94-4156-B18B-F0647AB55937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6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1EC5-AB9F-49C1-B2D6-A1224062E81F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0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44AE-347B-411B-9781-56B0D3986547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D34-0658-4797-BFA6-26FCBEF0B601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D612-A646-4850-869D-D7492F165BC3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8D9B-354B-4742-B856-5BB8C9BDD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0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4000" dirty="0">
                <a:latin typeface="+mj-ea"/>
              </a:rPr>
              <a:t>基于图卷积神经网络的半监督分类算法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680"/>
            <a:ext cx="9144000" cy="1655762"/>
          </a:xfrm>
        </p:spPr>
        <p:txBody>
          <a:bodyPr>
            <a:normAutofit fontScale="4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r"/>
            <a:r>
              <a:rPr lang="zh-CN" altLang="en-US" sz="3800" dirty="0">
                <a:latin typeface="+mj-ea"/>
                <a:ea typeface="+mj-ea"/>
              </a:rPr>
              <a:t>汇报人：傅司超</a:t>
            </a:r>
          </a:p>
          <a:p>
            <a:pPr algn="r"/>
            <a:r>
              <a:rPr lang="en-US" altLang="zh-CN" sz="3800" dirty="0">
                <a:latin typeface="+mj-ea"/>
                <a:ea typeface="+mj-ea"/>
              </a:rPr>
              <a:t>2019</a:t>
            </a:r>
            <a:r>
              <a:rPr lang="zh-CN" altLang="en-US" sz="3800" dirty="0">
                <a:latin typeface="+mj-ea"/>
                <a:ea typeface="+mj-ea"/>
              </a:rPr>
              <a:t>年</a:t>
            </a:r>
            <a:r>
              <a:rPr lang="en-US" altLang="zh-CN" sz="3800" dirty="0">
                <a:latin typeface="+mj-ea"/>
                <a:ea typeface="+mj-ea"/>
              </a:rPr>
              <a:t>1</a:t>
            </a:r>
            <a:r>
              <a:rPr lang="zh-CN" altLang="en-US" sz="3800" dirty="0">
                <a:latin typeface="+mj-ea"/>
                <a:ea typeface="+mj-ea"/>
              </a:rPr>
              <a:t>月</a:t>
            </a:r>
            <a:r>
              <a:rPr lang="en-US" altLang="zh-CN" sz="3800" dirty="0">
                <a:latin typeface="+mj-ea"/>
                <a:ea typeface="+mj-ea"/>
              </a:rPr>
              <a:t>25</a:t>
            </a:r>
            <a:r>
              <a:rPr lang="zh-CN" altLang="en-US" sz="3800" dirty="0">
                <a:latin typeface="+mj-ea"/>
                <a:ea typeface="+mj-ea"/>
              </a:rPr>
              <a:t>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28B8D9B-354B-4742-B856-5BB8C9BDD3E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FE75E89-AA8F-409D-98BB-0DC4DEABB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161000"/>
            <a:ext cx="4334464" cy="2697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36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zh-CN" altLang="en-US" sz="2800" dirty="0"/>
              <a:t>实际开展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912812" y="1593758"/>
            <a:ext cx="11054616" cy="4101770"/>
            <a:chOff x="912812" y="1593758"/>
            <a:chExt cx="11054616" cy="4101770"/>
          </a:xfrm>
        </p:grpSpPr>
        <p:sp>
          <p:nvSpPr>
            <p:cNvPr id="73" name="矩形 72"/>
            <p:cNvSpPr/>
            <p:nvPr/>
          </p:nvSpPr>
          <p:spPr>
            <a:xfrm>
              <a:off x="4180852" y="2124075"/>
              <a:ext cx="2944812" cy="3231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12813" y="2697981"/>
              <a:ext cx="1282847" cy="528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输入样本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特征信息</a:t>
              </a:r>
            </a:p>
          </p:txBody>
        </p:sp>
        <p:sp>
          <p:nvSpPr>
            <p:cNvPr id="75" name="下箭头 74"/>
            <p:cNvSpPr/>
            <p:nvPr/>
          </p:nvSpPr>
          <p:spPr>
            <a:xfrm>
              <a:off x="1465243" y="3226791"/>
              <a:ext cx="88993" cy="5740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12812" y="3814063"/>
              <a:ext cx="1282847" cy="528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构造样本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流形结构信息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2509399" y="3236564"/>
              <a:ext cx="1282847" cy="528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原始样本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78" name="减号 77"/>
            <p:cNvSpPr/>
            <p:nvPr/>
          </p:nvSpPr>
          <p:spPr>
            <a:xfrm>
              <a:off x="2017572" y="2912855"/>
              <a:ext cx="1263637" cy="972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减号 78"/>
            <p:cNvSpPr/>
            <p:nvPr/>
          </p:nvSpPr>
          <p:spPr>
            <a:xfrm>
              <a:off x="2017571" y="4025654"/>
              <a:ext cx="1263637" cy="12928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上箭头 79"/>
            <p:cNvSpPr/>
            <p:nvPr/>
          </p:nvSpPr>
          <p:spPr>
            <a:xfrm>
              <a:off x="3105104" y="3765375"/>
              <a:ext cx="45719" cy="318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下箭头 80"/>
            <p:cNvSpPr/>
            <p:nvPr/>
          </p:nvSpPr>
          <p:spPr>
            <a:xfrm>
              <a:off x="3073706" y="2943749"/>
              <a:ext cx="77117" cy="295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右箭头 81"/>
            <p:cNvSpPr/>
            <p:nvPr/>
          </p:nvSpPr>
          <p:spPr>
            <a:xfrm>
              <a:off x="3792246" y="3468658"/>
              <a:ext cx="746703" cy="957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538949" y="3226791"/>
              <a:ext cx="1282847" cy="528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第一层卷积</a:t>
              </a:r>
            </a:p>
          </p:txBody>
        </p:sp>
        <p:sp>
          <p:nvSpPr>
            <p:cNvPr id="84" name="右箭头 83"/>
            <p:cNvSpPr/>
            <p:nvPr/>
          </p:nvSpPr>
          <p:spPr>
            <a:xfrm>
              <a:off x="5821796" y="3468658"/>
              <a:ext cx="746703" cy="666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568499" y="3236564"/>
              <a:ext cx="1282847" cy="528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第二层卷积</a:t>
              </a: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891564" y="3248320"/>
              <a:ext cx="607166" cy="187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7851346" y="3456396"/>
              <a:ext cx="746703" cy="957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8598049" y="3256271"/>
              <a:ext cx="1282847" cy="528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提取的样本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89" name="下箭头 88"/>
            <p:cNvSpPr/>
            <p:nvPr/>
          </p:nvSpPr>
          <p:spPr>
            <a:xfrm>
              <a:off x="11253303" y="3787133"/>
              <a:ext cx="88135" cy="9231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0626577" y="3259338"/>
              <a:ext cx="1282847" cy="528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Softmax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分类器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0684581" y="4723567"/>
              <a:ext cx="1282847" cy="528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分类结果</a:t>
              </a:r>
            </a:p>
          </p:txBody>
        </p:sp>
        <p:sp>
          <p:nvSpPr>
            <p:cNvPr id="92" name="右箭头 91"/>
            <p:cNvSpPr/>
            <p:nvPr/>
          </p:nvSpPr>
          <p:spPr>
            <a:xfrm>
              <a:off x="9880896" y="3453092"/>
              <a:ext cx="746703" cy="957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981986" y="4415220"/>
                  <a:ext cx="1035585" cy="315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AU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acc>
                          <m:accPr>
                            <m:chr m:val="̃"/>
                            <m:ctrlPr>
                              <a:rPr lang="zh-CN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sSup>
                          <m:sSupPr>
                            <m:ctrlPr>
                              <a:rPr lang="zh-CN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AU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986" y="4415220"/>
                  <a:ext cx="1035585" cy="315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文本框 93"/>
            <p:cNvSpPr txBox="1"/>
            <p:nvPr/>
          </p:nvSpPr>
          <p:spPr>
            <a:xfrm>
              <a:off x="991946" y="2413384"/>
              <a:ext cx="10355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Cambria Math" panose="02040503050406030204" pitchFamily="18" charset="0"/>
                </a:rPr>
                <a:t>X</a:t>
              </a:r>
              <a:endParaRPr lang="zh-CN" altLang="en-US" sz="10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/>
                <p:cNvSpPr/>
                <p:nvPr/>
              </p:nvSpPr>
              <p:spPr>
                <a:xfrm>
                  <a:off x="4701523" y="2910256"/>
                  <a:ext cx="951735" cy="256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1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1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altLang="zh-CN" sz="1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523" y="2910256"/>
                  <a:ext cx="951735" cy="25660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6687727" y="2937197"/>
                  <a:ext cx="1032462" cy="256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1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727" y="2937197"/>
                  <a:ext cx="1032462" cy="2566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矩形 96"/>
            <p:cNvSpPr/>
            <p:nvPr/>
          </p:nvSpPr>
          <p:spPr>
            <a:xfrm>
              <a:off x="962541" y="159375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训练过程</a:t>
              </a:r>
            </a:p>
          </p:txBody>
        </p:sp>
        <p:sp>
          <p:nvSpPr>
            <p:cNvPr id="98" name="左箭头 97"/>
            <p:cNvSpPr/>
            <p:nvPr/>
          </p:nvSpPr>
          <p:spPr>
            <a:xfrm flipV="1">
              <a:off x="7007508" y="4931127"/>
              <a:ext cx="3672483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709652" y="4712441"/>
              <a:ext cx="1282847" cy="528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loss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5709652" y="5318758"/>
                  <a:ext cx="1297856" cy="37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652" y="5318758"/>
                  <a:ext cx="1297856" cy="3767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47" t="-143548" r="-22066" b="-2080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上箭头 100"/>
            <p:cNvSpPr/>
            <p:nvPr/>
          </p:nvSpPr>
          <p:spPr>
            <a:xfrm>
              <a:off x="6610117" y="3782567"/>
              <a:ext cx="53810" cy="88174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5379829" y="3893861"/>
                  <a:ext cx="348942" cy="7552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更新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00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a14:m>
                  <a:endPara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829" y="3893861"/>
                  <a:ext cx="348942" cy="7552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/>
                <p:cNvSpPr txBox="1"/>
                <p:nvPr/>
              </p:nvSpPr>
              <p:spPr>
                <a:xfrm>
                  <a:off x="6687727" y="3904214"/>
                  <a:ext cx="348942" cy="78556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更新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a14:m>
                  <a:endPara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727" y="3904214"/>
                  <a:ext cx="348942" cy="78556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上箭头 103"/>
            <p:cNvSpPr/>
            <p:nvPr/>
          </p:nvSpPr>
          <p:spPr>
            <a:xfrm>
              <a:off x="5769909" y="3782568"/>
              <a:ext cx="53810" cy="88174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6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970000" y="904875"/>
            <a:ext cx="9844716" cy="5047913"/>
            <a:chOff x="1970000" y="1690688"/>
            <a:chExt cx="9844716" cy="4262100"/>
          </a:xfrm>
        </p:grpSpPr>
        <p:grpSp>
          <p:nvGrpSpPr>
            <p:cNvPr id="5" name="组合 4"/>
            <p:cNvGrpSpPr/>
            <p:nvPr/>
          </p:nvGrpSpPr>
          <p:grpSpPr>
            <a:xfrm>
              <a:off x="1970000" y="1690688"/>
              <a:ext cx="9844716" cy="4262100"/>
              <a:chOff x="2034546" y="1656471"/>
              <a:chExt cx="9844716" cy="426210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076264" y="1656471"/>
                <a:ext cx="6096000" cy="4262100"/>
                <a:chOff x="-836041" y="1164036"/>
                <a:chExt cx="6096000" cy="426210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-836041" y="1164036"/>
                  <a:ext cx="6096000" cy="4262100"/>
                  <a:chOff x="-74488" y="1012203"/>
                  <a:chExt cx="6096000" cy="4262100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841534" y="1012203"/>
                    <a:ext cx="3941411" cy="4262100"/>
                    <a:chOff x="841534" y="1012203"/>
                    <a:chExt cx="3941411" cy="4262100"/>
                  </a:xfrm>
                </p:grpSpPr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841534" y="1012203"/>
                      <a:ext cx="3941411" cy="3459288"/>
                      <a:chOff x="3021215" y="1307565"/>
                      <a:chExt cx="3941411" cy="3459288"/>
                    </a:xfrm>
                  </p:grpSpPr>
                  <p:sp>
                    <p:nvSpPr>
                      <p:cNvPr id="19" name="矩形 18"/>
                      <p:cNvSpPr/>
                      <p:nvPr/>
                    </p:nvSpPr>
                    <p:spPr>
                      <a:xfrm>
                        <a:off x="3181171" y="1307565"/>
                        <a:ext cx="3744000" cy="3899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文本框 19"/>
                          <p:cNvSpPr txBox="1"/>
                          <p:nvPr/>
                        </p:nvSpPr>
                        <p:spPr>
                          <a:xfrm>
                            <a:off x="3360995" y="1368847"/>
                            <a:ext cx="3459260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/>
                                      <m:t>U</m:t>
                                    </m:r>
                                    <m:r>
                                      <a:rPr lang="el-GR" altLang="zh-CN" sz="1200" i="1">
                                        <a:latin typeface="Cambria Math" panose="02040503050406030204" pitchFamily="18" charset="0"/>
                                      </a:rPr>
                                      <m:t>𝛬</m:t>
                                    </m:r>
                                    <m:sSup>
                                      <m:sSupPr>
                                        <m:ctrlPr>
                                          <a:rPr lang="el-GR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dirty="0"/>
                                  <m:t>U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altLang="zh-CN" sz="1200" i="1">
                                        <a:latin typeface="Cambria Math" panose="02040503050406030204" pitchFamily="18" charset="0"/>
                                      </a:rPr>
                                      <m:t>𝛬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l-GR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a14:m>
                            <a:r>
                              <a:rPr lang="zh-CN" altLang="en-US" sz="1200" dirty="0"/>
                              <a:t>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a14:m>
                            <a:endParaRPr lang="en-US" altLang="zh-CN" sz="1200" dirty="0"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文本框 6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360995" y="1368847"/>
                            <a:ext cx="3459260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1" name="直接箭头连接符 20"/>
                      <p:cNvCxnSpPr/>
                      <p:nvPr/>
                    </p:nvCxnSpPr>
                    <p:spPr>
                      <a:xfrm flipH="1">
                        <a:off x="4834671" y="1713490"/>
                        <a:ext cx="2" cy="30445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" name="矩形 21"/>
                      <p:cNvSpPr/>
                      <p:nvPr/>
                    </p:nvSpPr>
                    <p:spPr>
                      <a:xfrm>
                        <a:off x="3181171" y="2024383"/>
                        <a:ext cx="3744000" cy="432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3" name="文本框 22"/>
                          <p:cNvSpPr txBox="1"/>
                          <p:nvPr/>
                        </p:nvSpPr>
                        <p:spPr>
                          <a:xfrm>
                            <a:off x="3096776" y="2028091"/>
                            <a:ext cx="3752339" cy="52815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e>
                                    <m:sub>
                                      <m:r>
                                        <a:rPr lang="zh-CN" altLang="en-US" sz="1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altLang="zh-CN" sz="1000" i="1">
                                          <a:latin typeface="Cambria Math" panose="02040503050406030204" pitchFamily="18" charset="0"/>
                                        </a:rPr>
                                        <m:t>𝛬</m:t>
                                      </m:r>
                                    </m:e>
                                  </m:d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0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l-GR" altLang="zh-CN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𝛬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altLang="zh-CN" sz="1000" dirty="0"/>
                                        <m:t> </m:t>
                                      </m:r>
                                    </m:e>
                                  </m:nary>
                                </m:oMath>
                              </m:oMathPara>
                            </a14:m>
                            <a:endParaRPr lang="en-US" altLang="zh-CN" sz="1000" i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3" name="文本框 2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96776" y="2028091"/>
                            <a:ext cx="3752339" cy="528158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 t="-72816" b="-10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4" name="直接箭头连接符 23"/>
                      <p:cNvCxnSpPr/>
                      <p:nvPr/>
                    </p:nvCxnSpPr>
                    <p:spPr>
                      <a:xfrm>
                        <a:off x="4847960" y="2440123"/>
                        <a:ext cx="6320" cy="36957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3172831" y="2816663"/>
                        <a:ext cx="3744000" cy="432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文本框 25"/>
                          <p:cNvSpPr txBox="1"/>
                          <p:nvPr/>
                        </p:nvSpPr>
                        <p:spPr>
                          <a:xfrm>
                            <a:off x="3367729" y="2788042"/>
                            <a:ext cx="3445327" cy="52815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e>
                                    <m:sub>
                                      <m:r>
                                        <a:rPr lang="zh-CN" altLang="en-US" sz="1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0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altLang="zh-CN" sz="10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000" dirty="0"/>
                                        <m:t> </m:t>
                                      </m:r>
                                    </m:e>
                                  </m:nary>
                                </m:oMath>
                              </m:oMathPara>
                            </a14:m>
                            <a:endParaRPr lang="zh-CN" altLang="en-US" sz="1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文本框 2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367729" y="2788042"/>
                            <a:ext cx="3445327" cy="528158"/>
                          </a:xfrm>
                          <a:prstGeom prst="rect">
                            <a:avLst/>
                          </a:prstGeom>
                          <a:blipFill rotWithShape="0">
                            <a:blip r:embed="rId7"/>
                            <a:stretch>
                              <a:fillRect t="-72816" b="-10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3169490" y="3588448"/>
                        <a:ext cx="3744000" cy="432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8" name="直接箭头连接符 27"/>
                      <p:cNvCxnSpPr/>
                      <p:nvPr/>
                    </p:nvCxnSpPr>
                    <p:spPr>
                      <a:xfrm>
                        <a:off x="4844966" y="3256593"/>
                        <a:ext cx="2994" cy="34115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" name="文本框 20"/>
                          <p:cNvSpPr txBox="1"/>
                          <p:nvPr/>
                        </p:nvSpPr>
                        <p:spPr>
                          <a:xfrm>
                            <a:off x="3021215" y="3685349"/>
                            <a:ext cx="3923308" cy="28392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a14:m>
                            <a:r>
                              <a:rPr lang="en-US" altLang="zh-CN" sz="1200" dirty="0"/>
                              <a:t>=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a14:m>
                            <a:r>
                              <a:rPr lang="en-US" altLang="zh-CN" sz="1200" dirty="0"/>
                              <a:t>X=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1200" dirty="0"/>
                                  <m:t>A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a14:m>
                            <a:r>
                              <a:rPr lang="en-US" altLang="zh-CN" sz="1200" dirty="0"/>
                              <a:t> </a:t>
                            </a:r>
                            <a:endParaRPr lang="zh-CN" altLang="en-US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文本框 2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21215" y="3685349"/>
                            <a:ext cx="3923308" cy="283924"/>
                          </a:xfrm>
                          <a:prstGeom prst="rect">
                            <a:avLst/>
                          </a:prstGeom>
                          <a:blipFill rotWithShape="0"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0" name="直接箭头连接符 29"/>
                      <p:cNvCxnSpPr/>
                      <p:nvPr/>
                    </p:nvCxnSpPr>
                    <p:spPr>
                      <a:xfrm flipH="1">
                        <a:off x="4865369" y="4034798"/>
                        <a:ext cx="2" cy="39389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矩形 30"/>
                      <p:cNvSpPr/>
                      <p:nvPr/>
                    </p:nvSpPr>
                    <p:spPr>
                      <a:xfrm>
                        <a:off x="3169490" y="4412186"/>
                        <a:ext cx="3744000" cy="35466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文本框 24"/>
                          <p:cNvSpPr txBox="1"/>
                          <p:nvPr/>
                        </p:nvSpPr>
                        <p:spPr>
                          <a:xfrm>
                            <a:off x="3218626" y="4425967"/>
                            <a:ext cx="3744000" cy="31579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a14:m>
                            <a:r>
                              <a:rPr lang="en-US" altLang="zh-CN" sz="1400" dirty="0"/>
                              <a:t>= </a:t>
                            </a:r>
                            <a14:m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1400" dirty="0"/>
                                  <m:t>A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a14:m>
                            <a:endParaRPr lang="en-US" altLang="zh-CN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文本框 2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18626" y="4425967"/>
                            <a:ext cx="3744000" cy="315792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 b="-161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998410" y="4871623"/>
                      <a:ext cx="3744000" cy="40268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8" name="直接箭头连接符 17"/>
                    <p:cNvCxnSpPr/>
                    <p:nvPr/>
                  </p:nvCxnSpPr>
                  <p:spPr>
                    <a:xfrm flipH="1">
                      <a:off x="2674599" y="4471491"/>
                      <a:ext cx="1" cy="39173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-74488" y="4877010"/>
                        <a:ext cx="6096000" cy="344582"/>
                      </a:xfrm>
                      <a:prstGeom prst="rect">
                        <a:avLst/>
                      </a:prstGeom>
                    </p:spPr>
                    <p:txBody>
                      <a:bodyPr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oMath>
                        </a14:m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=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altLang="zh-CN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oMath>
                        </a14:m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X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oMath>
                        </a14:m>
                        <a:endParaRPr lang="en-US" altLang="zh-CN" sz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矩形 5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4488" y="4877010"/>
                        <a:ext cx="6096000" cy="34458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3" name="文本框 12"/>
                <p:cNvSpPr txBox="1"/>
                <p:nvPr/>
              </p:nvSpPr>
              <p:spPr>
                <a:xfrm>
                  <a:off x="1884158" y="3142126"/>
                  <a:ext cx="7369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i="1" dirty="0"/>
                    <a:t>K=1</a:t>
                  </a:r>
                  <a:endParaRPr lang="zh-CN" altLang="en-US" sz="1200" i="1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8204173" y="2303144"/>
                    <a:ext cx="3675089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Chebyshev polynomial</a:t>
                    </a:r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定义：</a:t>
                    </a:r>
                    <a:endPara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just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altLang="zh-CN" i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just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4173" y="2303144"/>
                    <a:ext cx="3675089" cy="923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493" t="-39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文本框 8"/>
              <p:cNvSpPr txBox="1"/>
              <p:nvPr/>
            </p:nvSpPr>
            <p:spPr>
              <a:xfrm>
                <a:off x="2034546" y="2818337"/>
                <a:ext cx="15858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体现局部性</a:t>
                </a:r>
              </a:p>
            </p:txBody>
          </p:sp>
          <p:sp>
            <p:nvSpPr>
              <p:cNvPr id="10" name="左大括号 9"/>
              <p:cNvSpPr/>
              <p:nvPr/>
            </p:nvSpPr>
            <p:spPr>
              <a:xfrm>
                <a:off x="3525398" y="4147779"/>
                <a:ext cx="566027" cy="158700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158470" y="4725996"/>
                <a:ext cx="1366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优化参数</a:t>
                </a:r>
              </a:p>
            </p:txBody>
          </p:sp>
        </p:grpSp>
        <p:sp>
          <p:nvSpPr>
            <p:cNvPr id="33" name="左大括号 32"/>
            <p:cNvSpPr/>
            <p:nvPr/>
          </p:nvSpPr>
          <p:spPr>
            <a:xfrm>
              <a:off x="3647222" y="2553226"/>
              <a:ext cx="465718" cy="105374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7851048" y="5563928"/>
                  <a:ext cx="2571078" cy="375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048" y="5563928"/>
                  <a:ext cx="2571078" cy="37503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2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90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CBC411C-6DE0-4ADC-BDF6-1951B26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49"/>
            <a:ext cx="10515600" cy="4367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+mj-ea"/>
                <a:ea typeface="+mj-ea"/>
              </a:rPr>
              <a:t>研究背景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+mj-ea"/>
                <a:ea typeface="+mj-ea"/>
              </a:rPr>
              <a:t>研究内容介绍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个人研究内容</a:t>
            </a:r>
            <a:endParaRPr lang="en-US" altLang="zh-CN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工作安排与难点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F74D63F-59B4-45F4-A8FA-056EBA6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5094369"/>
            <a:ext cx="2158171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2800" dirty="0">
                <a:latin typeface="+mj-ea"/>
              </a:rPr>
              <a:t>整体脉络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55688" y="693187"/>
            <a:ext cx="11880623" cy="5691678"/>
            <a:chOff x="268988" y="847234"/>
            <a:chExt cx="11880623" cy="5691678"/>
          </a:xfrm>
        </p:grpSpPr>
        <p:sp>
          <p:nvSpPr>
            <p:cNvPr id="3" name="矩形 2"/>
            <p:cNvSpPr/>
            <p:nvPr/>
          </p:nvSpPr>
          <p:spPr>
            <a:xfrm>
              <a:off x="268988" y="4549719"/>
              <a:ext cx="216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Convolutional Networks (GCN)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980503" y="4013885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Polynomials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80503" y="3023587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Static Manifold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72270" y="5040563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</a:t>
              </a:r>
            </a:p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GCN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980503" y="5998912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Generalization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68037" y="3120879"/>
              <a:ext cx="252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Hypergraph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p-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Laplacian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GCN  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80503" y="5040563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Manifold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4037" y="847234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Two-order GCN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64037" y="1599343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Hessian GCN 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964037" y="2334511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p-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Laplacian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GCN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64037" y="5998912"/>
              <a:ext cx="270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Graph Convolutional GAN (DGCGCN) 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64037" y="3841177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 GCN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>
              <a:stCxn id="3" idx="3"/>
              <a:endCxn id="5" idx="1"/>
            </p:cNvCxnSpPr>
            <p:nvPr/>
          </p:nvCxnSpPr>
          <p:spPr>
            <a:xfrm flipV="1">
              <a:off x="2428988" y="3293587"/>
              <a:ext cx="551515" cy="1526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3" idx="3"/>
            </p:cNvCxnSpPr>
            <p:nvPr/>
          </p:nvCxnSpPr>
          <p:spPr>
            <a:xfrm>
              <a:off x="2428988" y="4819719"/>
              <a:ext cx="551515" cy="1526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3"/>
              <a:endCxn id="15" idx="1"/>
            </p:cNvCxnSpPr>
            <p:nvPr/>
          </p:nvCxnSpPr>
          <p:spPr>
            <a:xfrm>
              <a:off x="4708503" y="6268912"/>
              <a:ext cx="5555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5" idx="3"/>
              <a:endCxn id="12" idx="1"/>
            </p:cNvCxnSpPr>
            <p:nvPr/>
          </p:nvCxnSpPr>
          <p:spPr>
            <a:xfrm flipV="1">
              <a:off x="4708503" y="1117234"/>
              <a:ext cx="3255534" cy="217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5" idx="3"/>
              <a:endCxn id="13" idx="1"/>
            </p:cNvCxnSpPr>
            <p:nvPr/>
          </p:nvCxnSpPr>
          <p:spPr>
            <a:xfrm flipV="1">
              <a:off x="4708503" y="1869343"/>
              <a:ext cx="3255534" cy="1424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5" idx="3"/>
              <a:endCxn id="14" idx="1"/>
            </p:cNvCxnSpPr>
            <p:nvPr/>
          </p:nvCxnSpPr>
          <p:spPr>
            <a:xfrm flipV="1">
              <a:off x="4708503" y="2604511"/>
              <a:ext cx="3255534" cy="689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5" idx="3"/>
              <a:endCxn id="10" idx="1"/>
            </p:cNvCxnSpPr>
            <p:nvPr/>
          </p:nvCxnSpPr>
          <p:spPr>
            <a:xfrm>
              <a:off x="4708503" y="3293587"/>
              <a:ext cx="2859534" cy="97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5" idx="3"/>
              <a:endCxn id="16" idx="1"/>
            </p:cNvCxnSpPr>
            <p:nvPr/>
          </p:nvCxnSpPr>
          <p:spPr>
            <a:xfrm>
              <a:off x="4708503" y="3293587"/>
              <a:ext cx="3255534" cy="817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双括号 38"/>
            <p:cNvSpPr/>
            <p:nvPr/>
          </p:nvSpPr>
          <p:spPr>
            <a:xfrm>
              <a:off x="9989611" y="937234"/>
              <a:ext cx="2160000" cy="3600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不同邻接矩阵</a:t>
              </a:r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的构造方法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5472270" y="4013288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Polynomial</a:t>
              </a:r>
            </a:p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GCN</a:t>
              </a:r>
            </a:p>
          </p:txBody>
        </p:sp>
        <p:cxnSp>
          <p:nvCxnSpPr>
            <p:cNvPr id="44" name="直接箭头连接符 43"/>
            <p:cNvCxnSpPr>
              <a:stCxn id="3" idx="3"/>
              <a:endCxn id="4" idx="1"/>
            </p:cNvCxnSpPr>
            <p:nvPr/>
          </p:nvCxnSpPr>
          <p:spPr>
            <a:xfrm flipV="1">
              <a:off x="2428988" y="4283885"/>
              <a:ext cx="551515" cy="535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" idx="3"/>
              <a:endCxn id="40" idx="1"/>
            </p:cNvCxnSpPr>
            <p:nvPr/>
          </p:nvCxnSpPr>
          <p:spPr>
            <a:xfrm flipV="1">
              <a:off x="4708503" y="4283288"/>
              <a:ext cx="763767" cy="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" idx="3"/>
              <a:endCxn id="11" idx="1"/>
            </p:cNvCxnSpPr>
            <p:nvPr/>
          </p:nvCxnSpPr>
          <p:spPr>
            <a:xfrm>
              <a:off x="2428988" y="4819719"/>
              <a:ext cx="551515" cy="49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1" idx="3"/>
              <a:endCxn id="7" idx="1"/>
            </p:cNvCxnSpPr>
            <p:nvPr/>
          </p:nvCxnSpPr>
          <p:spPr>
            <a:xfrm>
              <a:off x="4708503" y="5310563"/>
              <a:ext cx="763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双括号 52"/>
            <p:cNvSpPr/>
            <p:nvPr/>
          </p:nvSpPr>
          <p:spPr>
            <a:xfrm>
              <a:off x="7680960" y="5089719"/>
              <a:ext cx="3463962" cy="407439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p-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Laplacian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值的自动学习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第二层网络以后的结构信息自动的构造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双括号 54"/>
            <p:cNvSpPr/>
            <p:nvPr/>
          </p:nvSpPr>
          <p:spPr>
            <a:xfrm>
              <a:off x="8102301" y="6068261"/>
              <a:ext cx="3463962" cy="407439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CNN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替换成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GCN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并与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GAN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结合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0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TGCN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28725"/>
            <a:ext cx="8953500" cy="4447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50723" y="5822901"/>
                <a:ext cx="2490554" cy="386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TGCN: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AU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zh-CN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zh-CN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zh-CN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sz="1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723" y="5822901"/>
                <a:ext cx="2490554" cy="386516"/>
              </a:xfrm>
              <a:prstGeom prst="rect">
                <a:avLst/>
              </a:prstGeom>
              <a:blipFill rotWithShape="0">
                <a:blip r:embed="rId3"/>
                <a:stretch>
                  <a:fillRect l="-735" r="-2941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6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TGCN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8953"/>
              </p:ext>
            </p:extLst>
          </p:nvPr>
        </p:nvGraphicFramePr>
        <p:xfrm>
          <a:off x="838200" y="1991177"/>
          <a:ext cx="463684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0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0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Dataset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Citeseer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</a:t>
                      </a:r>
                      <a:r>
                        <a:rPr lang="en-US" altLang="zh-CN" sz="16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Rate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72.28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72.58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73.44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GCN-3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71.68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71.84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72.46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71.52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73.52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70.66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71.72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72.24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71.22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71.94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72.32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69.92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70.72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70.82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73.12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73.62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74.02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79861"/>
              </p:ext>
            </p:extLst>
          </p:nvPr>
        </p:nvGraphicFramePr>
        <p:xfrm>
          <a:off x="6658984" y="1991177"/>
          <a:ext cx="469481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0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Dataset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</a:t>
                      </a:r>
                      <a:r>
                        <a:rPr lang="en-US" altLang="zh-CN" sz="16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Rate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80.26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80.44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80.68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GCN-3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76.76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80.38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79.84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81.72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82.42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78.82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80.64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80.76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81.86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82.84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81.62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82.94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83.64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6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TGCN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61494"/>
              </p:ext>
            </p:extLst>
          </p:nvPr>
        </p:nvGraphicFramePr>
        <p:xfrm>
          <a:off x="838200" y="1914526"/>
          <a:ext cx="4669119" cy="352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0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1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Dataset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Pubmed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</a:t>
                      </a:r>
                      <a:r>
                        <a:rPr lang="en-US" altLang="zh-CN" sz="16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Rate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80.86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80.94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81.12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GCN-3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79.32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78.08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79.44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79.68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80.28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80.26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80.56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80.94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TGCN-4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79.12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80.14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80.98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81.34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81.54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81.98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35417"/>
              </p:ext>
            </p:extLst>
          </p:nvPr>
        </p:nvGraphicFramePr>
        <p:xfrm>
          <a:off x="6088828" y="1355915"/>
          <a:ext cx="5264972" cy="421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7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9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69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6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Citeseer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Pubmed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 Rate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0.3%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ManiReg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SemiEmb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6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LP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6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DeepWalk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62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8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Planetoid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64.7(26s)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75.7(13s)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77.2(25s)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98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70.3(7s)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81.5(4s)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79(38s)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98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TGCN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71.4(3s)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82(2s)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79.5(14s)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38200" y="5778162"/>
            <a:ext cx="10515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j-ea"/>
                <a:ea typeface="+mj-ea"/>
              </a:rPr>
              <a:t>GCN</a:t>
            </a:r>
            <a:r>
              <a:rPr lang="zh-CN" altLang="en-US" sz="1400" dirty="0">
                <a:latin typeface="+mj-ea"/>
                <a:ea typeface="+mj-ea"/>
              </a:rPr>
              <a:t>模型只考虑每个样本直接邻居的结构信息，忽略了间接邻居的信息（</a:t>
            </a:r>
            <a:r>
              <a:rPr lang="en-US" altLang="zh-CN" sz="1400" dirty="0">
                <a:latin typeface="+mj-ea"/>
                <a:ea typeface="+mj-ea"/>
              </a:rPr>
              <a:t>K=1</a:t>
            </a:r>
            <a:r>
              <a:rPr lang="zh-CN" altLang="en-US" sz="1400" dirty="0">
                <a:latin typeface="+mj-ea"/>
                <a:ea typeface="+mj-ea"/>
              </a:rPr>
              <a:t>）。</a:t>
            </a:r>
            <a:endParaRPr lang="en-US" altLang="zh-CN" sz="1400" dirty="0">
              <a:latin typeface="+mj-ea"/>
              <a:ea typeface="+mj-ea"/>
            </a:endParaRPr>
          </a:p>
          <a:p>
            <a:pPr algn="ctr"/>
            <a:r>
              <a:rPr lang="en-US" altLang="zh-CN" sz="1400" dirty="0">
                <a:latin typeface="+mj-ea"/>
                <a:ea typeface="+mj-ea"/>
              </a:rPr>
              <a:t>TGCN</a:t>
            </a:r>
            <a:r>
              <a:rPr lang="zh-CN" altLang="en-US" sz="1400" dirty="0">
                <a:latin typeface="+mj-ea"/>
                <a:ea typeface="+mj-ea"/>
              </a:rPr>
              <a:t>模型考虑每个样本直接邻居和间接邻居的结构信息（</a:t>
            </a:r>
            <a:r>
              <a:rPr lang="en-US" altLang="zh-CN" sz="1400" dirty="0">
                <a:latin typeface="+mj-ea"/>
                <a:ea typeface="+mj-ea"/>
              </a:rPr>
              <a:t>K=2</a:t>
            </a:r>
            <a:r>
              <a:rPr lang="zh-CN" altLang="en-US" sz="1400" dirty="0">
                <a:latin typeface="+mj-ea"/>
                <a:ea typeface="+mj-ea"/>
              </a:rPr>
              <a:t>）。</a:t>
            </a:r>
            <a:endParaRPr lang="en-US" altLang="zh-CN" sz="1400" dirty="0"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latin typeface="+mj-ea"/>
                <a:ea typeface="+mj-ea"/>
              </a:rPr>
              <a:t>实验结果表明：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TGCN</a:t>
            </a:r>
            <a:r>
              <a:rPr lang="zh-CN" altLang="en-US" sz="1400" dirty="0">
                <a:latin typeface="+mj-ea"/>
                <a:ea typeface="+mj-ea"/>
                <a:cs typeface="Times New Roman" panose="02020603050405020304" pitchFamily="18" charset="0"/>
              </a:rPr>
              <a:t>模型优于</a:t>
            </a:r>
            <a:r>
              <a:rPr lang="en-US" altLang="zh-CN" sz="1400" dirty="0">
                <a:latin typeface="+mj-ea"/>
                <a:ea typeface="+mj-ea"/>
                <a:cs typeface="Times New Roman" panose="02020603050405020304" pitchFamily="18" charset="0"/>
              </a:rPr>
              <a:t>GCN</a:t>
            </a:r>
            <a:r>
              <a:rPr lang="zh-CN" altLang="en-US" sz="1400" dirty="0">
                <a:latin typeface="+mj-ea"/>
                <a:ea typeface="+mj-ea"/>
                <a:cs typeface="Times New Roman" panose="02020603050405020304" pitchFamily="18" charset="0"/>
              </a:rPr>
              <a:t>模型</a:t>
            </a:r>
            <a:r>
              <a:rPr lang="zh-CN" altLang="en-US" sz="14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94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HesGCN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3970" y="1355969"/>
            <a:ext cx="7200000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185576" y="5671900"/>
                <a:ext cx="2076787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HesGCN: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  <m:r>
                      <a:rPr lang="en-US" altLang="zh-CN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76" y="5671900"/>
                <a:ext cx="2076787" cy="424732"/>
              </a:xfrm>
              <a:prstGeom prst="rect">
                <a:avLst/>
              </a:prstGeom>
              <a:blipFill rotWithShape="0">
                <a:blip r:embed="rId3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3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HesGCN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355969"/>
            <a:ext cx="3200400" cy="32004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95800" y="1355969"/>
            <a:ext cx="3200400" cy="32004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0" y="1355969"/>
            <a:ext cx="3200400" cy="3200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72419" y="4556369"/>
            <a:ext cx="107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37139" y="4556369"/>
            <a:ext cx="71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02555" y="4556369"/>
            <a:ext cx="109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5402243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j-ea"/>
                <a:ea typeface="+mj-ea"/>
              </a:rPr>
              <a:t>GCN</a:t>
            </a:r>
            <a:r>
              <a:rPr lang="zh-CN" altLang="en-US" sz="1400" dirty="0">
                <a:latin typeface="+mj-ea"/>
                <a:ea typeface="+mj-ea"/>
              </a:rPr>
              <a:t>使用拉普拉斯矩阵表示数据的流形结构，但是拉普拉斯矩阵采用一级梯度。</a:t>
            </a:r>
            <a:endParaRPr lang="en-US" altLang="zh-CN" sz="1400" dirty="0">
              <a:latin typeface="+mj-ea"/>
              <a:ea typeface="+mj-ea"/>
            </a:endParaRPr>
          </a:p>
          <a:p>
            <a:pPr algn="ctr"/>
            <a:r>
              <a:rPr lang="en-US" altLang="zh-CN" sz="1400" dirty="0" err="1">
                <a:latin typeface="+mj-ea"/>
                <a:ea typeface="+mj-ea"/>
              </a:rPr>
              <a:t>HesGCN</a:t>
            </a:r>
            <a:r>
              <a:rPr lang="zh-CN" altLang="en-US" sz="1400" dirty="0">
                <a:latin typeface="+mj-ea"/>
                <a:ea typeface="+mj-ea"/>
              </a:rPr>
              <a:t>使用</a:t>
            </a:r>
            <a:r>
              <a:rPr lang="en-US" altLang="zh-CN" sz="1400" dirty="0">
                <a:latin typeface="+mj-ea"/>
                <a:ea typeface="+mj-ea"/>
              </a:rPr>
              <a:t>Hessian</a:t>
            </a:r>
            <a:r>
              <a:rPr lang="zh-CN" altLang="en-US" sz="1400" dirty="0">
                <a:latin typeface="+mj-ea"/>
                <a:ea typeface="+mj-ea"/>
              </a:rPr>
              <a:t>矩阵，其采用了更高的二阶梯度，能够反应出更精细的局部结构。</a:t>
            </a:r>
            <a:endParaRPr lang="en-US" altLang="zh-CN" sz="1400" dirty="0"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latin typeface="+mj-ea"/>
                <a:ea typeface="+mj-ea"/>
              </a:rPr>
              <a:t>实验结果表明：</a:t>
            </a:r>
            <a:r>
              <a:rPr lang="en-US" altLang="zh-CN" sz="1400" dirty="0" err="1">
                <a:latin typeface="+mj-ea"/>
                <a:ea typeface="+mj-ea"/>
              </a:rPr>
              <a:t>HesGCN</a:t>
            </a:r>
            <a:r>
              <a:rPr lang="zh-CN" altLang="en-US" sz="1400" dirty="0">
                <a:latin typeface="+mj-ea"/>
                <a:ea typeface="+mj-ea"/>
              </a:rPr>
              <a:t>模型优于</a:t>
            </a:r>
            <a:r>
              <a:rPr lang="en-US" altLang="zh-CN" sz="1400" dirty="0">
                <a:latin typeface="+mj-ea"/>
                <a:ea typeface="+mj-ea"/>
              </a:rPr>
              <a:t>GCN</a:t>
            </a:r>
            <a:r>
              <a:rPr lang="zh-CN" altLang="en-US" sz="1400" dirty="0">
                <a:latin typeface="+mj-ea"/>
                <a:ea typeface="+mj-ea"/>
              </a:rPr>
              <a:t>模型。</a:t>
            </a:r>
            <a:endParaRPr lang="en-US" altLang="zh-CN" sz="1400" dirty="0">
              <a:latin typeface="+mj-ea"/>
              <a:ea typeface="+mj-ea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pLapGCN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82200" y="1423136"/>
            <a:ext cx="7200000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3944" y="5693416"/>
                <a:ext cx="2221634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pLapGCN: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44" y="5693416"/>
                <a:ext cx="2221634" cy="424732"/>
              </a:xfrm>
              <a:prstGeom prst="rect">
                <a:avLst/>
              </a:prstGeom>
              <a:blipFill rotWithShape="0">
                <a:blip r:embed="rId3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CBC411C-6DE0-4ADC-BDF6-1951B26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49"/>
            <a:ext cx="10515600" cy="4367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研究背景</a:t>
            </a:r>
            <a:endParaRPr lang="en-US" altLang="zh-CN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研究内容介绍</a:t>
            </a:r>
            <a:endParaRPr lang="en-US" altLang="zh-CN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个人研究内容</a:t>
            </a:r>
            <a:endParaRPr lang="en-US" altLang="zh-CN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工作安排与难点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F74D63F-59B4-45F4-A8FA-056EBA6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096350"/>
            <a:ext cx="21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pLapGCN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6105" r="8410" b="1391"/>
          <a:stretch/>
        </p:blipFill>
        <p:spPr bwMode="auto">
          <a:xfrm>
            <a:off x="633804" y="1688951"/>
            <a:ext cx="32004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5654" r="8029" b="1612"/>
          <a:stretch/>
        </p:blipFill>
        <p:spPr bwMode="auto">
          <a:xfrm>
            <a:off x="4495800" y="1686261"/>
            <a:ext cx="32004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696623" y="4900108"/>
            <a:ext cx="107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37139" y="4900108"/>
            <a:ext cx="71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33614" y="4900108"/>
            <a:ext cx="109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4295" y="5434790"/>
                <a:ext cx="11123407" cy="1423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+mj-ea"/>
                    <a:ea typeface="+mj-ea"/>
                  </a:rPr>
                  <a:t>拉普拉斯内积：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&lt;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&gt;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+mj-ea"/>
                    <a:ea typeface="+mj-ea"/>
                  </a:rPr>
                  <a:t> </a:t>
                </a:r>
              </a:p>
              <a:p>
                <a:pPr algn="ctr"/>
                <a:r>
                  <a:rPr lang="en-US" altLang="zh-CN" sz="1400" dirty="0">
                    <a:latin typeface="+mj-ea"/>
                    <a:ea typeface="+mj-ea"/>
                  </a:rPr>
                  <a:t>p-</a:t>
                </a:r>
                <a:r>
                  <a:rPr lang="zh-CN" altLang="en-US" sz="1400" dirty="0">
                    <a:latin typeface="+mj-ea"/>
                    <a:ea typeface="+mj-ea"/>
                  </a:rPr>
                  <a:t>拉普拉斯内积：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&lt;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&gt;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sup>
                    </m:sSup>
                  </m:oMath>
                </a14:m>
                <a:endParaRPr lang="en-US" altLang="zh-CN" sz="1400" dirty="0">
                  <a:latin typeface="+mj-ea"/>
                  <a:ea typeface="+mj-ea"/>
                </a:endParaRPr>
              </a:p>
              <a:p>
                <a:pPr algn="ctr"/>
                <a:r>
                  <a:rPr lang="en-US" altLang="zh-CN" sz="1400" dirty="0">
                    <a:latin typeface="+mj-ea"/>
                    <a:ea typeface="+mj-ea"/>
                  </a:rPr>
                  <a:t>p-</a:t>
                </a:r>
                <a:r>
                  <a:rPr lang="zh-CN" altLang="en-US" sz="1400" dirty="0">
                    <a:latin typeface="+mj-ea"/>
                    <a:ea typeface="+mj-ea"/>
                  </a:rPr>
                  <a:t>拉普拉斯矩阵是拉普拉斯矩阵的非线性扩展，能够反应出更精细的局部结构。</a:t>
                </a:r>
                <a:endParaRPr lang="en-US" altLang="zh-CN" sz="1400" dirty="0">
                  <a:latin typeface="+mj-ea"/>
                  <a:ea typeface="+mj-ea"/>
                </a:endParaRPr>
              </a:p>
              <a:p>
                <a:pPr algn="ctr"/>
                <a:r>
                  <a:rPr lang="zh-CN" altLang="en-US" sz="1400" dirty="0">
                    <a:latin typeface="+mj-ea"/>
                    <a:ea typeface="+mj-ea"/>
                  </a:rPr>
                  <a:t>实验结果表明：</a:t>
                </a:r>
                <a:r>
                  <a:rPr lang="en-US" altLang="zh-CN" sz="1400" dirty="0">
                    <a:latin typeface="+mj-ea"/>
                    <a:ea typeface="+mj-ea"/>
                  </a:rPr>
                  <a:t>pLapGCN(p=2)</a:t>
                </a:r>
                <a:r>
                  <a:rPr lang="zh-CN" altLang="en-US" sz="1400" dirty="0">
                    <a:latin typeface="+mj-ea"/>
                    <a:ea typeface="+mj-ea"/>
                  </a:rPr>
                  <a:t>模型和</a:t>
                </a:r>
                <a:r>
                  <a:rPr lang="en-US" altLang="zh-CN" sz="1400" dirty="0">
                    <a:latin typeface="+mj-ea"/>
                    <a:ea typeface="+mj-ea"/>
                  </a:rPr>
                  <a:t>GCN</a:t>
                </a:r>
                <a:r>
                  <a:rPr lang="zh-CN" altLang="en-US" sz="1400" dirty="0">
                    <a:latin typeface="+mj-ea"/>
                    <a:ea typeface="+mj-ea"/>
                  </a:rPr>
                  <a:t>模型在误差允许范围具体相同的效果。</a:t>
                </a:r>
                <a:r>
                  <a:rPr lang="en-US" altLang="zh-CN" sz="1400" dirty="0">
                    <a:latin typeface="+mj-ea"/>
                    <a:ea typeface="+mj-ea"/>
                  </a:rPr>
                  <a:t>p</a:t>
                </a:r>
                <a:r>
                  <a:rPr lang="zh-CN" altLang="en-US" sz="1400" dirty="0">
                    <a:latin typeface="+mj-ea"/>
                    <a:ea typeface="+mj-ea"/>
                  </a:rPr>
                  <a:t>在合数的数值下的</a:t>
                </a:r>
                <a:r>
                  <a:rPr lang="en-US" altLang="zh-CN" sz="1400" dirty="0">
                    <a:latin typeface="+mj-ea"/>
                    <a:ea typeface="+mj-ea"/>
                  </a:rPr>
                  <a:t>pLapGCN</a:t>
                </a:r>
                <a:r>
                  <a:rPr lang="zh-CN" altLang="en-US" sz="1400" dirty="0">
                    <a:latin typeface="+mj-ea"/>
                    <a:ea typeface="+mj-ea"/>
                  </a:rPr>
                  <a:t>模型优于</a:t>
                </a:r>
                <a:r>
                  <a:rPr lang="en-US" altLang="zh-CN" sz="1400" dirty="0">
                    <a:latin typeface="+mj-ea"/>
                    <a:ea typeface="+mj-ea"/>
                  </a:rPr>
                  <a:t>GCN</a:t>
                </a:r>
                <a:r>
                  <a:rPr lang="zh-CN" altLang="en-US" sz="1400" dirty="0">
                    <a:latin typeface="+mj-ea"/>
                    <a:ea typeface="+mj-ea"/>
                  </a:rPr>
                  <a:t>模型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5" y="5434790"/>
                <a:ext cx="11123407" cy="1423210"/>
              </a:xfrm>
              <a:prstGeom prst="rect">
                <a:avLst/>
              </a:prstGeom>
              <a:blipFill>
                <a:blip r:embed="rId4"/>
                <a:stretch>
                  <a:fillRect t="-17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246" y="1490541"/>
            <a:ext cx="3299906" cy="33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HpLapGCN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82200" y="1355969"/>
            <a:ext cx="7200000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006698" y="5675969"/>
                <a:ext cx="2476512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HpLapGCN: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98" y="5675969"/>
                <a:ext cx="2476512" cy="424732"/>
              </a:xfrm>
              <a:prstGeom prst="rect">
                <a:avLst/>
              </a:prstGeom>
              <a:blipFill rotWithShape="0">
                <a:blip r:embed="rId3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0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HpLapGCN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3907" r="7292" b="1823"/>
          <a:stretch/>
        </p:blipFill>
        <p:spPr bwMode="auto">
          <a:xfrm>
            <a:off x="1958162" y="1497360"/>
            <a:ext cx="32004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4535" r="5068" b="1170"/>
          <a:stretch/>
        </p:blipFill>
        <p:spPr>
          <a:xfrm>
            <a:off x="6742200" y="1477560"/>
            <a:ext cx="3240000" cy="324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20981" y="4697760"/>
            <a:ext cx="107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03339" y="4697760"/>
            <a:ext cx="71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9153" y="5525569"/>
            <a:ext cx="78936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超图</a:t>
            </a:r>
            <a:r>
              <a:rPr lang="en-US" altLang="zh-CN" sz="1400" dirty="0">
                <a:latin typeface="+mj-ea"/>
                <a:ea typeface="+mj-ea"/>
              </a:rPr>
              <a:t>p-</a:t>
            </a:r>
            <a:r>
              <a:rPr lang="zh-CN" altLang="en-US" sz="1400" dirty="0">
                <a:latin typeface="+mj-ea"/>
                <a:ea typeface="+mj-ea"/>
              </a:rPr>
              <a:t>拉普拉斯矩阵是超图理论和拉普拉斯矩阵集合，</a:t>
            </a:r>
            <a:r>
              <a:rPr lang="en-US" altLang="zh-CN" sz="1400" dirty="0">
                <a:latin typeface="+mj-ea"/>
                <a:ea typeface="+mj-ea"/>
              </a:rPr>
              <a:t>HpLapGCN</a:t>
            </a:r>
            <a:r>
              <a:rPr lang="zh-CN" altLang="en-US" sz="1400" dirty="0">
                <a:latin typeface="+mj-ea"/>
                <a:ea typeface="+mj-ea"/>
              </a:rPr>
              <a:t>能够利用样本更加全面的信息。</a:t>
            </a:r>
            <a:endParaRPr lang="en-US" altLang="zh-CN" sz="1400" dirty="0"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latin typeface="+mj-ea"/>
                <a:ea typeface="+mj-ea"/>
              </a:rPr>
              <a:t>实验结果表明：</a:t>
            </a:r>
            <a:r>
              <a:rPr lang="en-US" altLang="zh-CN" sz="1400" dirty="0">
                <a:latin typeface="+mj-ea"/>
                <a:ea typeface="+mj-ea"/>
              </a:rPr>
              <a:t>HpLapGCN</a:t>
            </a:r>
            <a:r>
              <a:rPr lang="zh-CN" altLang="en-US" sz="1400" dirty="0">
                <a:latin typeface="+mj-ea"/>
                <a:ea typeface="+mj-ea"/>
              </a:rPr>
              <a:t>模型中</a:t>
            </a:r>
            <a:r>
              <a:rPr lang="en-US" altLang="zh-CN" sz="1400" dirty="0">
                <a:latin typeface="+mj-ea"/>
                <a:ea typeface="+mj-ea"/>
              </a:rPr>
              <a:t>p</a:t>
            </a:r>
            <a:r>
              <a:rPr lang="zh-CN" altLang="en-US" sz="1400" dirty="0">
                <a:latin typeface="+mj-ea"/>
                <a:ea typeface="+mj-ea"/>
              </a:rPr>
              <a:t>在合数的数值下的</a:t>
            </a:r>
            <a:r>
              <a:rPr lang="en-US" altLang="zh-CN" sz="1400" dirty="0">
                <a:latin typeface="+mj-ea"/>
                <a:ea typeface="+mj-ea"/>
              </a:rPr>
              <a:t>HpLapGCN</a:t>
            </a:r>
            <a:r>
              <a:rPr lang="zh-CN" altLang="en-US" sz="1400" dirty="0">
                <a:latin typeface="+mj-ea"/>
                <a:ea typeface="+mj-ea"/>
              </a:rPr>
              <a:t>模型优于</a:t>
            </a:r>
            <a:r>
              <a:rPr lang="en-US" altLang="zh-CN" sz="1400" dirty="0">
                <a:latin typeface="+mj-ea"/>
                <a:ea typeface="+mj-ea"/>
              </a:rPr>
              <a:t>pLapGCN</a:t>
            </a:r>
            <a:r>
              <a:rPr lang="zh-CN" altLang="en-US" sz="1400" dirty="0">
                <a:latin typeface="+mj-ea"/>
                <a:ea typeface="+mj-ea"/>
              </a:rPr>
              <a:t>和</a:t>
            </a:r>
            <a:r>
              <a:rPr lang="en-US" altLang="zh-CN" sz="1400" dirty="0">
                <a:latin typeface="+mj-ea"/>
                <a:ea typeface="+mj-ea"/>
              </a:rPr>
              <a:t>GCN</a:t>
            </a:r>
            <a:r>
              <a:rPr lang="zh-CN" altLang="en-US" sz="1400" dirty="0">
                <a:latin typeface="+mj-ea"/>
                <a:ea typeface="+mj-ea"/>
              </a:rPr>
              <a:t>模型。</a:t>
            </a:r>
            <a:endParaRPr lang="en-US" altLang="zh-CN" sz="1400" dirty="0">
              <a:latin typeface="+mj-ea"/>
              <a:ea typeface="+mj-ea"/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78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CBC411C-6DE0-4ADC-BDF6-1951B26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49"/>
            <a:ext cx="10515600" cy="4367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+mj-ea"/>
                <a:ea typeface="+mj-ea"/>
              </a:rPr>
              <a:t>研究背景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+mj-ea"/>
                <a:ea typeface="+mj-ea"/>
              </a:rPr>
              <a:t>研究内容介绍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+mj-ea"/>
                <a:ea typeface="+mj-ea"/>
              </a:rPr>
              <a:t>个人研究内容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工作安排与难点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F74D63F-59B4-45F4-A8FA-056EBA6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70" y="4914981"/>
            <a:ext cx="2158171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Static Manifold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Tensor GCN 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将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矩阵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的网络结构推广到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Tensor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的网络结构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Dynamic Manifold: Dynamic GCN 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第二层网络以后的结构信息进行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自动的学习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Different Polynomials : Polynomial GCN 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选取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恰当的多项式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提高模型运算效率以及精确的表示数据流形结构信息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Dynamic Manifold: Dynamic GCN 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p-Laplacian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值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自动的优化调整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 Generalization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Deep Graph Convolutional GAN (DGCGCN) 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替换成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GCN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GAN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结合</a:t>
            </a:r>
            <a:r>
              <a:rPr lang="en-US" altLang="zh-CN" sz="18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部分的工作正在整理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其中第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部分理论成熟，技术实现是难点。第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部分技术实现成熟，理论部分是难点。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在第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部分的基础上，第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和第</a:t>
            </a:r>
            <a:r>
              <a:rPr lang="en-US" altLang="zh-CN" sz="2000" dirty="0"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+mj-ea"/>
                <a:ea typeface="+mj-ea"/>
                <a:cs typeface="Times New Roman" panose="02020603050405020304" pitchFamily="18" charset="0"/>
              </a:rPr>
              <a:t>部分技术实现和理论部分没有太大问题。</a:t>
            </a:r>
            <a:endParaRPr lang="en-US" altLang="zh-CN" sz="2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2334" y="2531615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CBC411C-6DE0-4ADC-BDF6-1951B26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49"/>
            <a:ext cx="10515600" cy="4367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研究背景</a:t>
            </a:r>
            <a:endParaRPr lang="en-US" altLang="zh-CN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研究内容介绍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个人研究内容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工作安排与难点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F74D63F-59B4-45F4-A8FA-056EBA6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886" y="5094369"/>
            <a:ext cx="2158171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29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随着样本数据采集手段的多样化和数据存取技术的迅速提高，使大量无标记样本很容易获得，而获得大量有标记样本，需要耗费很多人力、物力和财力，所以获得起来比较困难。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研究如何更好结合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大量无标记样本</a:t>
            </a:r>
            <a:r>
              <a:rPr lang="zh-CN" altLang="en-US" sz="2400" dirty="0">
                <a:latin typeface="+mj-ea"/>
                <a:ea typeface="+mj-ea"/>
              </a:rPr>
              <a:t>的特点以及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少量有标记样本</a:t>
            </a:r>
            <a:r>
              <a:rPr lang="zh-CN" altLang="en-US" sz="2400" dirty="0">
                <a:latin typeface="+mj-ea"/>
                <a:ea typeface="+mj-ea"/>
              </a:rPr>
              <a:t>的优势，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从海量数据中充分发掘数据蕴含的有价值的信息</a:t>
            </a:r>
            <a:r>
              <a:rPr lang="zh-CN" altLang="en-US" sz="2400" dirty="0">
                <a:latin typeface="+mj-ea"/>
                <a:ea typeface="+mj-ea"/>
              </a:rPr>
              <a:t>就成为了目前机器学习和模式识别的重要研究领域之一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目前，大部分数据问题中都可以将数据表示成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向量</a:t>
            </a:r>
            <a:r>
              <a:rPr lang="zh-CN" altLang="en-US" sz="2400" dirty="0">
                <a:latin typeface="+mj-ea"/>
                <a:ea typeface="+mj-ea"/>
              </a:rPr>
              <a:t>的形式，但对于一些图像、视频等较为复杂的数据，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向量往往会丢失数据间的结构信息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保留其固有的结构信息，</a:t>
            </a:r>
            <a:r>
              <a:rPr lang="zh-CN" altLang="en-US" sz="2400" dirty="0">
                <a:latin typeface="+mj-ea"/>
                <a:ea typeface="+mj-ea"/>
              </a:rPr>
              <a:t>更有益于发现数据间的内在</a:t>
            </a:r>
            <a:r>
              <a:rPr lang="zh-CN" altLang="en-US" sz="2400" dirty="0" smtClean="0">
                <a:latin typeface="+mj-ea"/>
                <a:ea typeface="+mj-ea"/>
              </a:rPr>
              <a:t>关联</a:t>
            </a:r>
            <a:r>
              <a:rPr lang="en-US" altLang="zh-CN" sz="2400" dirty="0" smtClean="0">
                <a:latin typeface="+mj-ea"/>
                <a:ea typeface="+mj-ea"/>
              </a:rPr>
              <a:t>,</a:t>
            </a:r>
            <a:r>
              <a:rPr lang="zh-CN" altLang="en-US" sz="2400" dirty="0" smtClean="0">
                <a:latin typeface="+mj-ea"/>
                <a:ea typeface="+mj-ea"/>
              </a:rPr>
              <a:t>提取到丰富的</a:t>
            </a:r>
            <a:r>
              <a:rPr lang="zh-CN" altLang="en-US" sz="2400" dirty="0">
                <a:latin typeface="+mj-ea"/>
                <a:ea typeface="+mj-ea"/>
              </a:rPr>
              <a:t>信息</a:t>
            </a:r>
            <a:r>
              <a:rPr lang="zh-CN" altLang="en-US" sz="2400" dirty="0" smtClean="0">
                <a:latin typeface="+mj-ea"/>
                <a:ea typeface="+mj-ea"/>
              </a:rPr>
              <a:t>。同时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相关算法在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半监督学习领域已取得了良好的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效果，具有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广阔的研究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空间。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4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CBC411C-6DE0-4ADC-BDF6-1951B267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49"/>
            <a:ext cx="10515600" cy="4367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+mj-ea"/>
                <a:ea typeface="+mj-ea"/>
              </a:rPr>
              <a:t>研究背景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latin typeface="+mj-ea"/>
                <a:ea typeface="+mj-ea"/>
              </a:rPr>
              <a:t>研究内容介绍</a:t>
            </a:r>
            <a:endParaRPr lang="en-US" altLang="zh-CN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个人研究内容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总结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+mj-ea"/>
                <a:ea typeface="+mj-ea"/>
              </a:rPr>
              <a:t>工作安排与难点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F74D63F-59B4-45F4-A8FA-056EBA6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71" y="4914981"/>
            <a:ext cx="2158171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zh-CN" altLang="en-US" sz="2800" dirty="0">
                <a:latin typeface="+mj-ea"/>
              </a:rPr>
              <a:t>整体架构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81497" y="1776610"/>
            <a:ext cx="11623537" cy="4393707"/>
            <a:chOff x="80283" y="1908342"/>
            <a:chExt cx="11623537" cy="4261975"/>
          </a:xfrm>
        </p:grpSpPr>
        <p:sp>
          <p:nvSpPr>
            <p:cNvPr id="3" name="矩形 2"/>
            <p:cNvSpPr/>
            <p:nvPr/>
          </p:nvSpPr>
          <p:spPr>
            <a:xfrm>
              <a:off x="80283" y="3899866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Semi-supervised Learning (SSL)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58128" y="3899866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Graph-based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SSL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58128" y="1908342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Multi-view Learning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58128" y="2936246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Generative Models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58128" y="4750689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Self-training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58128" y="5630317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SSL SVM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69781" y="4749588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Assumption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69781" y="2936246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Manifold Assumption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67349" y="1908342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Regularization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67349" y="2935654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Embedding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67349" y="3899866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975820" y="3359866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Convolution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975820" y="4439866"/>
              <a:ext cx="1728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Spectral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>
              <a:stCxn id="3" idx="3"/>
              <a:endCxn id="5" idx="1"/>
            </p:cNvCxnSpPr>
            <p:nvPr/>
          </p:nvCxnSpPr>
          <p:spPr>
            <a:xfrm flipV="1">
              <a:off x="1808283" y="2178342"/>
              <a:ext cx="749845" cy="199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3" idx="3"/>
              <a:endCxn id="7" idx="1"/>
            </p:cNvCxnSpPr>
            <p:nvPr/>
          </p:nvCxnSpPr>
          <p:spPr>
            <a:xfrm flipV="1">
              <a:off x="1808283" y="3206246"/>
              <a:ext cx="749845" cy="963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3"/>
              <a:endCxn id="4" idx="1"/>
            </p:cNvCxnSpPr>
            <p:nvPr/>
          </p:nvCxnSpPr>
          <p:spPr>
            <a:xfrm>
              <a:off x="1808283" y="4169866"/>
              <a:ext cx="749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3" idx="3"/>
              <a:endCxn id="8" idx="1"/>
            </p:cNvCxnSpPr>
            <p:nvPr/>
          </p:nvCxnSpPr>
          <p:spPr>
            <a:xfrm>
              <a:off x="1808283" y="4169866"/>
              <a:ext cx="749845" cy="850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3" idx="3"/>
              <a:endCxn id="9" idx="1"/>
            </p:cNvCxnSpPr>
            <p:nvPr/>
          </p:nvCxnSpPr>
          <p:spPr>
            <a:xfrm>
              <a:off x="1808283" y="4169866"/>
              <a:ext cx="749845" cy="173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4" idx="3"/>
              <a:endCxn id="11" idx="1"/>
            </p:cNvCxnSpPr>
            <p:nvPr/>
          </p:nvCxnSpPr>
          <p:spPr>
            <a:xfrm flipV="1">
              <a:off x="4286128" y="3206246"/>
              <a:ext cx="683653" cy="963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4" idx="3"/>
              <a:endCxn id="10" idx="1"/>
            </p:cNvCxnSpPr>
            <p:nvPr/>
          </p:nvCxnSpPr>
          <p:spPr>
            <a:xfrm>
              <a:off x="4286128" y="4169866"/>
              <a:ext cx="683653" cy="849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3"/>
              <a:endCxn id="13" idx="1"/>
            </p:cNvCxnSpPr>
            <p:nvPr/>
          </p:nvCxnSpPr>
          <p:spPr>
            <a:xfrm flipV="1">
              <a:off x="6697781" y="3205654"/>
              <a:ext cx="769568" cy="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3"/>
              <a:endCxn id="12" idx="1"/>
            </p:cNvCxnSpPr>
            <p:nvPr/>
          </p:nvCxnSpPr>
          <p:spPr>
            <a:xfrm flipV="1">
              <a:off x="6697781" y="2178342"/>
              <a:ext cx="769568" cy="1027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3"/>
              <a:endCxn id="14" idx="1"/>
            </p:cNvCxnSpPr>
            <p:nvPr/>
          </p:nvCxnSpPr>
          <p:spPr>
            <a:xfrm>
              <a:off x="6697781" y="3206246"/>
              <a:ext cx="769568" cy="963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4" idx="3"/>
              <a:endCxn id="15" idx="1"/>
            </p:cNvCxnSpPr>
            <p:nvPr/>
          </p:nvCxnSpPr>
          <p:spPr>
            <a:xfrm flipV="1">
              <a:off x="9195349" y="3629866"/>
              <a:ext cx="780471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4" idx="3"/>
              <a:endCxn id="16" idx="1"/>
            </p:cNvCxnSpPr>
            <p:nvPr/>
          </p:nvCxnSpPr>
          <p:spPr>
            <a:xfrm>
              <a:off x="9195349" y="4169866"/>
              <a:ext cx="780471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10248149" y="5081390"/>
            <a:ext cx="178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Networks (GCN)</a:t>
            </a:r>
            <a:endParaRPr lang="zh-CN" alt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zh-CN" altLang="en-US" sz="2800" dirty="0">
                <a:latin typeface="+mj-ea"/>
              </a:rPr>
              <a:t>数据类型</a:t>
            </a: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0" y="1887480"/>
            <a:ext cx="3960000" cy="2520000"/>
          </a:xfrm>
          <a:prstGeom prst="rect">
            <a:avLst/>
          </a:prstGeom>
        </p:spPr>
      </p:pic>
      <p:pic>
        <p:nvPicPr>
          <p:cNvPr id="4" name="图片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19" y="4103556"/>
            <a:ext cx="5400675" cy="21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4460" y="4450383"/>
            <a:ext cx="39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欧氏（欧几里德）数据（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Euclidean Data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22770" y="3795779"/>
            <a:ext cx="214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不规则数据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="" xmlns:a16="http://schemas.microsoft.com/office/drawing/2014/main" id="{182F6D40-686A-4A46-968B-83D2FE6E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12037"/>
              </p:ext>
            </p:extLst>
          </p:nvPr>
        </p:nvGraphicFramePr>
        <p:xfrm>
          <a:off x="1967526" y="1943961"/>
          <a:ext cx="825694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1662655486"/>
                    </a:ext>
                  </a:extLst>
                </a:gridCol>
                <a:gridCol w="3518790">
                  <a:extLst>
                    <a:ext uri="{9D8B030D-6E8A-4147-A177-3AD203B41FA5}">
                      <a16:colId xmlns="" xmlns:a16="http://schemas.microsoft.com/office/drawing/2014/main" val="2207369778"/>
                    </a:ext>
                  </a:extLst>
                </a:gridCol>
                <a:gridCol w="2028825">
                  <a:extLst>
                    <a:ext uri="{9D8B030D-6E8A-4147-A177-3AD203B41FA5}">
                      <a16:colId xmlns="" xmlns:a16="http://schemas.microsoft.com/office/drawing/2014/main" val="198222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节点信息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59871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标准的网格状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图像像素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47420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每个节点的邻居数目是固定的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25748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固有的节点顺序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704923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任意的图结构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每个节点上的特征向量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99266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每个节点的邻居数目是可变的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0494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没有节点顺序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7451403"/>
                  </a:ext>
                </a:extLst>
              </a:tr>
            </a:tbl>
          </a:graphicData>
        </a:graphic>
      </p:graphicFrame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DF704566-EDA0-48E1-9E9C-5B554155B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64" y="2679599"/>
            <a:ext cx="768163" cy="6279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F30CBDC-7381-4F59-9ECB-7F05634E5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34" y="3736095"/>
            <a:ext cx="1981372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zh-CN" altLang="en-US" sz="2800" dirty="0"/>
              <a:t>理论工作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9750"/>
                <a:ext cx="10515600" cy="4367213"/>
              </a:xfrm>
            </p:spPr>
            <p:txBody>
              <a:bodyPr>
                <a:normAutofit fontScale="85000" lnSpcReduction="20000"/>
              </a:bodyPr>
              <a:lstStyle/>
              <a:p>
                <a:pPr marL="571500" indent="-342900">
                  <a:lnSpc>
                    <a:spcPct val="11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j-ea"/>
                    <a:ea typeface="+mj-ea"/>
                  </a:rPr>
                  <a:t>由于传统的离散卷积在</a:t>
                </a:r>
                <a:r>
                  <a:rPr lang="en-US" altLang="zh-CN" sz="2200" dirty="0">
                    <a:latin typeface="+mj-ea"/>
                    <a:ea typeface="+mj-ea"/>
                  </a:rPr>
                  <a:t>Graph Structure</a:t>
                </a:r>
                <a:r>
                  <a:rPr lang="zh-CN" altLang="en-US" sz="2200" dirty="0">
                    <a:latin typeface="+mj-ea"/>
                    <a:ea typeface="+mj-ea"/>
                  </a:rPr>
                  <a:t>的数据上无法保持平移不变性，因此，</a:t>
                </a:r>
                <a:r>
                  <a:rPr lang="en-US" altLang="zh-CN" sz="2200" dirty="0">
                    <a:latin typeface="+mj-ea"/>
                    <a:ea typeface="+mj-ea"/>
                  </a:rPr>
                  <a:t>CNN</a:t>
                </a:r>
                <a:r>
                  <a:rPr lang="zh-CN" altLang="en-US" sz="2200" dirty="0">
                    <a:latin typeface="+mj-ea"/>
                    <a:ea typeface="+mj-ea"/>
                  </a:rPr>
                  <a:t>无法处理</a:t>
                </a:r>
                <a:r>
                  <a:rPr lang="en-US" altLang="zh-CN" sz="2200" dirty="0">
                    <a:latin typeface="+mj-ea"/>
                    <a:ea typeface="+mj-ea"/>
                  </a:rPr>
                  <a:t>Graph Structure</a:t>
                </a:r>
                <a:r>
                  <a:rPr lang="zh-CN" altLang="en-US" sz="2200" dirty="0">
                    <a:latin typeface="+mj-ea"/>
                    <a:ea typeface="+mj-ea"/>
                  </a:rPr>
                  <a:t>的数据。</a:t>
                </a:r>
                <a:r>
                  <a:rPr lang="en-US" altLang="zh-CN" sz="2200" dirty="0">
                    <a:latin typeface="+mj-ea"/>
                    <a:ea typeface="+mj-ea"/>
                  </a:rPr>
                  <a:t>(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j-ea"/>
                    <a:ea typeface="+mj-ea"/>
                  </a:rPr>
                  <a:t>在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j-ea"/>
                    <a:ea typeface="+mj-ea"/>
                  </a:rPr>
                  <a:t>Graph Structure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j-ea"/>
                    <a:ea typeface="+mj-ea"/>
                  </a:rPr>
                  <a:t>数据中每个顶点的相邻顶点数目都可能不同，无法用一个同样尺寸的卷积核来进行卷积运算。</a:t>
                </a:r>
                <a:r>
                  <a:rPr lang="en-US" altLang="zh-CN" sz="2200" dirty="0">
                    <a:latin typeface="+mj-ea"/>
                    <a:ea typeface="+mj-ea"/>
                  </a:rPr>
                  <a:t>)</a:t>
                </a:r>
                <a:r>
                  <a:rPr lang="en-US" altLang="zh-CN" sz="2200" dirty="0">
                    <a:solidFill>
                      <a:srgbClr val="7030A0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22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571500" indent="-342900">
                  <a:lnSpc>
                    <a:spcPct val="110000"/>
                  </a:lnSpc>
                  <a:buFont typeface="Wingdings" panose="05000000000000000000" pitchFamily="2" charset="2"/>
                  <a:buChar char="n"/>
                </a:pPr>
                <a:endParaRPr lang="en-US" altLang="zh-CN" sz="22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+mj-ea"/>
                    <a:ea typeface="+mj-ea"/>
                  </a:rPr>
                  <a:t>提取</a:t>
                </a:r>
                <a:r>
                  <a:rPr lang="en-US" altLang="zh-CN" sz="2400" b="1" dirty="0">
                    <a:latin typeface="+mj-ea"/>
                    <a:ea typeface="+mj-ea"/>
                  </a:rPr>
                  <a:t>Graph Structure</a:t>
                </a:r>
                <a:r>
                  <a:rPr lang="zh-CN" altLang="en-US" sz="2400" b="1" dirty="0">
                    <a:latin typeface="+mj-ea"/>
                    <a:ea typeface="+mj-ea"/>
                  </a:rPr>
                  <a:t>数据空间特征的两种方式</a:t>
                </a:r>
                <a:endParaRPr lang="en-US" altLang="zh-CN" sz="2400" b="1" dirty="0">
                  <a:latin typeface="+mj-ea"/>
                  <a:ea typeface="+mj-ea"/>
                </a:endParaRPr>
              </a:p>
              <a:p>
                <a:endParaRPr lang="en-US" altLang="zh-CN" sz="18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+mj-ea"/>
                    <a:ea typeface="+mj-ea"/>
                  </a:rPr>
                  <a:t>基于空间的</a:t>
                </a:r>
                <a:r>
                  <a:rPr lang="en-US" altLang="zh-CN" sz="1800" dirty="0">
                    <a:latin typeface="+mj-ea"/>
                    <a:ea typeface="+mj-ea"/>
                  </a:rPr>
                  <a:t>Spatial filtering: A. </a:t>
                </a:r>
                <a:r>
                  <a:rPr lang="zh-CN" altLang="en-US" sz="1800" dirty="0">
                    <a:latin typeface="+mj-ea"/>
                    <a:ea typeface="+mj-ea"/>
                  </a:rPr>
                  <a:t>确定寻找每个顶点的</a:t>
                </a:r>
                <a:r>
                  <a:rPr lang="en-US" altLang="zh-CN" sz="1800" dirty="0">
                    <a:latin typeface="+mj-ea"/>
                    <a:ea typeface="+mj-ea"/>
                  </a:rPr>
                  <a:t>neighbors</a:t>
                </a:r>
                <a:r>
                  <a:rPr lang="zh-CN" altLang="en-US" sz="1800" dirty="0">
                    <a:latin typeface="+mj-ea"/>
                    <a:ea typeface="+mj-ea"/>
                  </a:rPr>
                  <a:t>的方式</a:t>
                </a:r>
                <a:r>
                  <a:rPr lang="en-US" altLang="zh-CN" sz="1800" dirty="0">
                    <a:latin typeface="+mj-ea"/>
                    <a:ea typeface="+mj-ea"/>
                  </a:rPr>
                  <a:t>(</a:t>
                </a:r>
                <a:r>
                  <a:rPr lang="zh-CN" altLang="en-US" sz="1800" dirty="0">
                    <a:latin typeface="+mj-ea"/>
                    <a:ea typeface="+mj-ea"/>
                  </a:rPr>
                  <a:t>如何确定</a:t>
                </a:r>
                <a:r>
                  <a:rPr lang="en-US" altLang="zh-CN" sz="1800" dirty="0">
                    <a:latin typeface="+mj-ea"/>
                    <a:ea typeface="+mj-ea"/>
                  </a:rPr>
                  <a:t>receptive field)</a:t>
                </a:r>
                <a:endParaRPr lang="zh-CN" altLang="en-US" sz="1800" dirty="0">
                  <a:latin typeface="+mj-ea"/>
                  <a:ea typeface="+mj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 dirty="0">
                    <a:latin typeface="+mj-ea"/>
                    <a:ea typeface="+mj-ea"/>
                  </a:rPr>
                  <a:t>                                 </a:t>
                </a:r>
                <a:r>
                  <a:rPr lang="en-US" altLang="zh-CN" sz="1800" dirty="0">
                    <a:latin typeface="+mj-ea"/>
                    <a:ea typeface="+mj-ea"/>
                  </a:rPr>
                  <a:t>B. </a:t>
                </a:r>
                <a:r>
                  <a:rPr lang="zh-CN" altLang="en-US" sz="1800" dirty="0">
                    <a:latin typeface="+mj-ea"/>
                    <a:ea typeface="+mj-ea"/>
                  </a:rPr>
                  <a:t>确定处理融合不同数目</a:t>
                </a:r>
                <a:r>
                  <a:rPr lang="en-US" altLang="zh-CN" sz="1800" dirty="0">
                    <a:latin typeface="+mj-ea"/>
                    <a:ea typeface="+mj-ea"/>
                  </a:rPr>
                  <a:t>neighbors</a:t>
                </a:r>
                <a:r>
                  <a:rPr lang="zh-CN" altLang="en-US" sz="1800" dirty="0">
                    <a:latin typeface="+mj-ea"/>
                    <a:ea typeface="+mj-ea"/>
                  </a:rPr>
                  <a:t>的特征的方式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30400" indent="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900" dirty="0">
                    <a:solidFill>
                      <a:srgbClr val="FF0000"/>
                    </a:solidFill>
                    <a:latin typeface="+mn-ea"/>
                  </a:rPr>
                  <a:t>需要定义邻接系统和节点顺序，没有统一的理论。</a:t>
                </a:r>
                <a:endParaRPr lang="en-US" altLang="zh-CN" sz="1900" dirty="0">
                  <a:solidFill>
                    <a:srgbClr val="FF0000"/>
                  </a:solidFill>
                  <a:latin typeface="+mn-ea"/>
                </a:endParaRPr>
              </a:p>
              <a:p>
                <a:pPr marL="230400" indent="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+mj-ea"/>
                    <a:ea typeface="+mj-ea"/>
                  </a:rPr>
                  <a:t>基于频域的</a:t>
                </a:r>
                <a:r>
                  <a:rPr lang="en-US" altLang="zh-CN" sz="1800" dirty="0">
                    <a:latin typeface="+mj-ea"/>
                    <a:ea typeface="+mj-ea"/>
                  </a:rPr>
                  <a:t>Spectral filtering: </a:t>
                </a:r>
                <a:r>
                  <a:rPr lang="zh-CN" altLang="en-US" sz="1800" dirty="0">
                    <a:latin typeface="+mj-ea"/>
                    <a:ea typeface="+mj-ea"/>
                  </a:rPr>
                  <a:t>将时域的卷积转换为频域的点乘</a:t>
                </a:r>
                <a:r>
                  <a:rPr lang="en-US" altLang="zh-CN" sz="18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1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𝑩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9750"/>
                <a:ext cx="10515600" cy="4367213"/>
              </a:xfrm>
              <a:blipFill>
                <a:blip r:embed="rId2"/>
                <a:stretch>
                  <a:fillRect t="-139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8D9B-354B-4742-B856-5BB8C9BDD3EA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1063</Words>
  <Application>Microsoft Office PowerPoint</Application>
  <PresentationFormat>宽屏</PresentationFormat>
  <Paragraphs>362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基于图卷积神经网络的半监督分类算法  </vt:lpstr>
      <vt:lpstr>PowerPoint 演示文稿</vt:lpstr>
      <vt:lpstr>PowerPoint 演示文稿</vt:lpstr>
      <vt:lpstr>PowerPoint 演示文稿</vt:lpstr>
      <vt:lpstr>PowerPoint 演示文稿</vt:lpstr>
      <vt:lpstr>整体架构</vt:lpstr>
      <vt:lpstr>数据类型</vt:lpstr>
      <vt:lpstr>PowerPoint 演示文稿</vt:lpstr>
      <vt:lpstr>理论工作</vt:lpstr>
      <vt:lpstr>实际开展</vt:lpstr>
      <vt:lpstr>PowerPoint 演示文稿</vt:lpstr>
      <vt:lpstr>PowerPoint 演示文稿</vt:lpstr>
      <vt:lpstr>整体脉络</vt:lpstr>
      <vt:lpstr>TGCN</vt:lpstr>
      <vt:lpstr>TGCN</vt:lpstr>
      <vt:lpstr>TGCN</vt:lpstr>
      <vt:lpstr>HesGCN</vt:lpstr>
      <vt:lpstr>HesGCN</vt:lpstr>
      <vt:lpstr>pLapGCN</vt:lpstr>
      <vt:lpstr>pLapGCN</vt:lpstr>
      <vt:lpstr>HpLapGCN</vt:lpstr>
      <vt:lpstr>HpLapGCN</vt:lpstr>
      <vt:lpstr>PowerPoint 演示文稿</vt:lpstr>
      <vt:lpstr>PowerPoint 演示文稿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FuSichao</dc:creator>
  <cp:lastModifiedBy>FuSichao</cp:lastModifiedBy>
  <cp:revision>188</cp:revision>
  <dcterms:created xsi:type="dcterms:W3CDTF">2019-01-21T07:58:53Z</dcterms:created>
  <dcterms:modified xsi:type="dcterms:W3CDTF">2019-02-21T08:09:51Z</dcterms:modified>
</cp:coreProperties>
</file>