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61" r:id="rId6"/>
    <p:sldId id="262" r:id="rId7"/>
    <p:sldId id="268" r:id="rId8"/>
    <p:sldId id="265" r:id="rId9"/>
    <p:sldId id="266" r:id="rId10"/>
    <p:sldId id="267" r:id="rId11"/>
    <p:sldId id="269" r:id="rId12"/>
    <p:sldId id="272" r:id="rId13"/>
    <p:sldId id="270" r:id="rId14"/>
    <p:sldId id="271" r:id="rId15"/>
    <p:sldId id="27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7727742-8907-41E2-94D9-2F5B0EE3FBD7}">
          <p14:sldIdLst>
            <p14:sldId id="256"/>
            <p14:sldId id="257"/>
            <p14:sldId id="258"/>
            <p14:sldId id="260"/>
            <p14:sldId id="261"/>
            <p14:sldId id="262"/>
            <p14:sldId id="268"/>
            <p14:sldId id="265"/>
            <p14:sldId id="266"/>
            <p14:sldId id="267"/>
            <p14:sldId id="269"/>
            <p14:sldId id="272"/>
            <p14:sldId id="270"/>
            <p14:sldId id="271"/>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DC1827-E70F-4A01-A347-725C5FA423C0}" type="datetimeFigureOut">
              <a:rPr lang="zh-CN" altLang="en-US" smtClean="0"/>
              <a:t>2020/5/14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06C9B-157D-4561-AD9B-A117CE181F80}" type="slidenum">
              <a:rPr lang="zh-CN" altLang="en-US" smtClean="0"/>
              <a:t>‹#›</a:t>
            </a:fld>
            <a:endParaRPr lang="zh-CN" altLang="en-US"/>
          </a:p>
        </p:txBody>
      </p:sp>
    </p:spTree>
    <p:extLst>
      <p:ext uri="{BB962C8B-B14F-4D97-AF65-F5344CB8AC3E}">
        <p14:creationId xmlns:p14="http://schemas.microsoft.com/office/powerpoint/2010/main" val="327790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acc>
                      <m:accPr>
                        <m:chr m:val="̂"/>
                        <m:ctrlPr>
                          <a:rPr lang="en-US" altLang="zh-CN" b="0" i="1" smtClean="0">
                            <a:latin typeface="Cambria Math" panose="02040503050406030204" pitchFamily="18" charset="0"/>
                            <a:cs typeface="Times New Roman" panose="02020603050405020304" pitchFamily="18" charset="0"/>
                          </a:rPr>
                        </m:ctrlPr>
                      </m:accPr>
                      <m:e>
                        <m:r>
                          <a:rPr lang="en-US" altLang="zh-CN" b="0" i="1" smtClean="0">
                            <a:latin typeface="Cambria Math" panose="02040503050406030204" pitchFamily="18" charset="0"/>
                            <a:cs typeface="Times New Roman" panose="02020603050405020304" pitchFamily="18" charset="0"/>
                          </a:rPr>
                          <m:t>𝑝</m:t>
                        </m:r>
                      </m:e>
                    </m:acc>
                  </m:oMath>
                </a14:m>
                <a:r>
                  <a:rPr lang="en-US" altLang="zh-CN" dirty="0">
                    <a:latin typeface="Times New Roman" panose="02020603050405020304" pitchFamily="18" charset="0"/>
                    <a:cs typeface="Times New Roman" panose="02020603050405020304" pitchFamily="18" charset="0"/>
                  </a:rPr>
                  <a:t>: empirical distribution F represents a combine distribution</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备注占位符 2"/>
              <p:cNvSpPr>
                <a:spLocks noGrp="1"/>
              </p:cNvSpPr>
              <p:nvPr>
                <p:ph type="body" idx="1"/>
              </p:nvPr>
            </p:nvSpPr>
            <p:spPr/>
            <p:txBody>
              <a:bodyPr/>
              <a:lstStyle/>
              <a:p>
                <a:r>
                  <a:rPr lang="en-US" altLang="zh-CN" b="0" i="0">
                    <a:latin typeface="Cambria Math" panose="02040503050406030204" pitchFamily="18" charset="0"/>
                    <a:cs typeface="Times New Roman" panose="02020603050405020304" pitchFamily="18" charset="0"/>
                  </a:rPr>
                  <a:t>𝑝 ̂</a:t>
                </a:r>
                <a:r>
                  <a:rPr lang="en-US" altLang="zh-CN" dirty="0">
                    <a:latin typeface="Times New Roman" panose="02020603050405020304" pitchFamily="18" charset="0"/>
                    <a:cs typeface="Times New Roman" panose="02020603050405020304" pitchFamily="18" charset="0"/>
                  </a:rPr>
                  <a:t>: empirical distribution F represents a combine distribution</a:t>
                </a:r>
                <a:endParaRPr lang="zh-CN" altLang="en-US" dirty="0">
                  <a:latin typeface="Times New Roman" panose="02020603050405020304" pitchFamily="18" charset="0"/>
                  <a:cs typeface="Times New Roman" panose="02020603050405020304" pitchFamily="18" charset="0"/>
                </a:endParaRPr>
              </a:p>
            </p:txBody>
          </p:sp>
        </mc:Fallback>
      </mc:AlternateContent>
      <p:sp>
        <p:nvSpPr>
          <p:cNvPr id="4" name="灯片编号占位符 3"/>
          <p:cNvSpPr>
            <a:spLocks noGrp="1"/>
          </p:cNvSpPr>
          <p:nvPr>
            <p:ph type="sldNum" sz="quarter" idx="5"/>
          </p:nvPr>
        </p:nvSpPr>
        <p:spPr/>
        <p:txBody>
          <a:bodyPr/>
          <a:lstStyle/>
          <a:p>
            <a:fld id="{A2F06C9B-157D-4561-AD9B-A117CE181F80}" type="slidenum">
              <a:rPr lang="zh-CN" altLang="en-US" smtClean="0"/>
              <a:t>8</a:t>
            </a:fld>
            <a:endParaRPr lang="zh-CN" altLang="en-US"/>
          </a:p>
        </p:txBody>
      </p:sp>
    </p:spTree>
    <p:extLst>
      <p:ext uri="{BB962C8B-B14F-4D97-AF65-F5344CB8AC3E}">
        <p14:creationId xmlns:p14="http://schemas.microsoft.com/office/powerpoint/2010/main" val="1695791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If the classiﬁcation performance for a given task does not depend strongly on a parameter, the corresponding entries in the FIM will be small. </a:t>
            </a:r>
            <a:endParaRPr lang="zh-CN" altLang="en-US"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A2F06C9B-157D-4561-AD9B-A117CE181F80}" type="slidenum">
              <a:rPr lang="zh-CN" altLang="en-US" smtClean="0"/>
              <a:t>9</a:t>
            </a:fld>
            <a:endParaRPr lang="zh-CN" altLang="en-US"/>
          </a:p>
        </p:txBody>
      </p:sp>
    </p:spTree>
    <p:extLst>
      <p:ext uri="{BB962C8B-B14F-4D97-AF65-F5344CB8AC3E}">
        <p14:creationId xmlns:p14="http://schemas.microsoft.com/office/powerpoint/2010/main" val="188727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B254D-59A0-4A47-A8EA-831FDAE6227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CF739F2-D9B5-41B3-93A1-F6F4E1578F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A4412C7-E080-4AF8-A704-CCDFB41CBB84}"/>
              </a:ext>
            </a:extLst>
          </p:cNvPr>
          <p:cNvSpPr>
            <a:spLocks noGrp="1"/>
          </p:cNvSpPr>
          <p:nvPr>
            <p:ph type="dt" sz="half" idx="10"/>
          </p:nvPr>
        </p:nvSpPr>
        <p:spPr/>
        <p:txBody>
          <a:bodyPr/>
          <a:lstStyle/>
          <a:p>
            <a:fld id="{B45E2F28-F84A-4F7D-9452-0A0BAF5346CB}" type="datetimeFigureOut">
              <a:rPr lang="zh-CN" altLang="en-US" smtClean="0"/>
              <a:t>2020/5/14 Thursday</a:t>
            </a:fld>
            <a:endParaRPr lang="zh-CN" altLang="en-US"/>
          </a:p>
        </p:txBody>
      </p:sp>
      <p:sp>
        <p:nvSpPr>
          <p:cNvPr id="5" name="页脚占位符 4">
            <a:extLst>
              <a:ext uri="{FF2B5EF4-FFF2-40B4-BE49-F238E27FC236}">
                <a16:creationId xmlns:a16="http://schemas.microsoft.com/office/drawing/2014/main" id="{48E12126-C995-478E-BE9D-E840C3573B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AD0AA6-6FC6-409C-A991-2187FC3FFCA5}"/>
              </a:ext>
            </a:extLst>
          </p:cNvPr>
          <p:cNvSpPr>
            <a:spLocks noGrp="1"/>
          </p:cNvSpPr>
          <p:nvPr>
            <p:ph type="sldNum" sz="quarter" idx="12"/>
          </p:nvPr>
        </p:nvSpPr>
        <p:spPr/>
        <p:txBody>
          <a:bodyPr/>
          <a:lstStyle/>
          <a:p>
            <a:fld id="{3D76DE17-E27F-437D-9E30-4AF63F48AA60}" type="slidenum">
              <a:rPr lang="zh-CN" altLang="en-US" smtClean="0"/>
              <a:t>‹#›</a:t>
            </a:fld>
            <a:endParaRPr lang="zh-CN" altLang="en-US"/>
          </a:p>
        </p:txBody>
      </p:sp>
    </p:spTree>
    <p:extLst>
      <p:ext uri="{BB962C8B-B14F-4D97-AF65-F5344CB8AC3E}">
        <p14:creationId xmlns:p14="http://schemas.microsoft.com/office/powerpoint/2010/main" val="10085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D28EB-3F8A-4438-B6B6-EE05B86471E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7B5210C-31F0-4E2F-B2F9-26C57646D26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894B00-7245-46C7-AE85-83B0F62854AC}"/>
              </a:ext>
            </a:extLst>
          </p:cNvPr>
          <p:cNvSpPr>
            <a:spLocks noGrp="1"/>
          </p:cNvSpPr>
          <p:nvPr>
            <p:ph type="dt" sz="half" idx="10"/>
          </p:nvPr>
        </p:nvSpPr>
        <p:spPr/>
        <p:txBody>
          <a:bodyPr/>
          <a:lstStyle/>
          <a:p>
            <a:fld id="{B45E2F28-F84A-4F7D-9452-0A0BAF5346CB}" type="datetimeFigureOut">
              <a:rPr lang="zh-CN" altLang="en-US" smtClean="0"/>
              <a:t>2020/5/14 Thursday</a:t>
            </a:fld>
            <a:endParaRPr lang="zh-CN" altLang="en-US"/>
          </a:p>
        </p:txBody>
      </p:sp>
      <p:sp>
        <p:nvSpPr>
          <p:cNvPr id="5" name="页脚占位符 4">
            <a:extLst>
              <a:ext uri="{FF2B5EF4-FFF2-40B4-BE49-F238E27FC236}">
                <a16:creationId xmlns:a16="http://schemas.microsoft.com/office/drawing/2014/main" id="{6E0B9CCE-343E-42BB-96AF-E256B54117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8E9882-6098-487C-92D1-91AAFCD22CF9}"/>
              </a:ext>
            </a:extLst>
          </p:cNvPr>
          <p:cNvSpPr>
            <a:spLocks noGrp="1"/>
          </p:cNvSpPr>
          <p:nvPr>
            <p:ph type="sldNum" sz="quarter" idx="12"/>
          </p:nvPr>
        </p:nvSpPr>
        <p:spPr/>
        <p:txBody>
          <a:bodyPr/>
          <a:lstStyle/>
          <a:p>
            <a:fld id="{3D76DE17-E27F-437D-9E30-4AF63F48AA60}" type="slidenum">
              <a:rPr lang="zh-CN" altLang="en-US" smtClean="0"/>
              <a:t>‹#›</a:t>
            </a:fld>
            <a:endParaRPr lang="zh-CN" altLang="en-US"/>
          </a:p>
        </p:txBody>
      </p:sp>
    </p:spTree>
    <p:extLst>
      <p:ext uri="{BB962C8B-B14F-4D97-AF65-F5344CB8AC3E}">
        <p14:creationId xmlns:p14="http://schemas.microsoft.com/office/powerpoint/2010/main" val="224343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BE0F764-7BD2-451B-AA2C-7160EB1661F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F3D08D-5A1D-4CE4-9083-4B8C2607C40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D29252-5A0D-4C87-A3E0-1ACF74107823}"/>
              </a:ext>
            </a:extLst>
          </p:cNvPr>
          <p:cNvSpPr>
            <a:spLocks noGrp="1"/>
          </p:cNvSpPr>
          <p:nvPr>
            <p:ph type="dt" sz="half" idx="10"/>
          </p:nvPr>
        </p:nvSpPr>
        <p:spPr/>
        <p:txBody>
          <a:bodyPr/>
          <a:lstStyle/>
          <a:p>
            <a:fld id="{B45E2F28-F84A-4F7D-9452-0A0BAF5346CB}" type="datetimeFigureOut">
              <a:rPr lang="zh-CN" altLang="en-US" smtClean="0"/>
              <a:t>2020/5/14 Thursday</a:t>
            </a:fld>
            <a:endParaRPr lang="zh-CN" altLang="en-US"/>
          </a:p>
        </p:txBody>
      </p:sp>
      <p:sp>
        <p:nvSpPr>
          <p:cNvPr id="5" name="页脚占位符 4">
            <a:extLst>
              <a:ext uri="{FF2B5EF4-FFF2-40B4-BE49-F238E27FC236}">
                <a16:creationId xmlns:a16="http://schemas.microsoft.com/office/drawing/2014/main" id="{F8897314-E97D-4D10-81B8-F52BE97CE0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70BF37-28BD-482A-87BA-3403B419A7C6}"/>
              </a:ext>
            </a:extLst>
          </p:cNvPr>
          <p:cNvSpPr>
            <a:spLocks noGrp="1"/>
          </p:cNvSpPr>
          <p:nvPr>
            <p:ph type="sldNum" sz="quarter" idx="12"/>
          </p:nvPr>
        </p:nvSpPr>
        <p:spPr/>
        <p:txBody>
          <a:bodyPr/>
          <a:lstStyle/>
          <a:p>
            <a:fld id="{3D76DE17-E27F-437D-9E30-4AF63F48AA60}" type="slidenum">
              <a:rPr lang="zh-CN" altLang="en-US" smtClean="0"/>
              <a:t>‹#›</a:t>
            </a:fld>
            <a:endParaRPr lang="zh-CN" altLang="en-US"/>
          </a:p>
        </p:txBody>
      </p:sp>
    </p:spTree>
    <p:extLst>
      <p:ext uri="{BB962C8B-B14F-4D97-AF65-F5344CB8AC3E}">
        <p14:creationId xmlns:p14="http://schemas.microsoft.com/office/powerpoint/2010/main" val="1120996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80D14-7108-4E6B-B9C5-7AFFD1094A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F0A90A-08FA-4053-92B0-DD199C74BF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43140D-5C6C-4CAE-B6E3-1EBEDB78A9FA}"/>
              </a:ext>
            </a:extLst>
          </p:cNvPr>
          <p:cNvSpPr>
            <a:spLocks noGrp="1"/>
          </p:cNvSpPr>
          <p:nvPr>
            <p:ph type="dt" sz="half" idx="10"/>
          </p:nvPr>
        </p:nvSpPr>
        <p:spPr/>
        <p:txBody>
          <a:bodyPr/>
          <a:lstStyle/>
          <a:p>
            <a:fld id="{B45E2F28-F84A-4F7D-9452-0A0BAF5346CB}" type="datetimeFigureOut">
              <a:rPr lang="zh-CN" altLang="en-US" smtClean="0"/>
              <a:t>2020/5/14 Thursday</a:t>
            </a:fld>
            <a:endParaRPr lang="zh-CN" altLang="en-US"/>
          </a:p>
        </p:txBody>
      </p:sp>
      <p:sp>
        <p:nvSpPr>
          <p:cNvPr id="5" name="页脚占位符 4">
            <a:extLst>
              <a:ext uri="{FF2B5EF4-FFF2-40B4-BE49-F238E27FC236}">
                <a16:creationId xmlns:a16="http://schemas.microsoft.com/office/drawing/2014/main" id="{5A324F71-B555-4A6D-9D11-EB71DB288B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AAB044-185C-47A2-B807-50AF67556BC9}"/>
              </a:ext>
            </a:extLst>
          </p:cNvPr>
          <p:cNvSpPr>
            <a:spLocks noGrp="1"/>
          </p:cNvSpPr>
          <p:nvPr>
            <p:ph type="sldNum" sz="quarter" idx="12"/>
          </p:nvPr>
        </p:nvSpPr>
        <p:spPr/>
        <p:txBody>
          <a:bodyPr/>
          <a:lstStyle/>
          <a:p>
            <a:fld id="{3D76DE17-E27F-437D-9E30-4AF63F48AA60}" type="slidenum">
              <a:rPr lang="zh-CN" altLang="en-US" smtClean="0"/>
              <a:t>‹#›</a:t>
            </a:fld>
            <a:endParaRPr lang="zh-CN" altLang="en-US"/>
          </a:p>
        </p:txBody>
      </p:sp>
    </p:spTree>
    <p:extLst>
      <p:ext uri="{BB962C8B-B14F-4D97-AF65-F5344CB8AC3E}">
        <p14:creationId xmlns:p14="http://schemas.microsoft.com/office/powerpoint/2010/main" val="370690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2978D-F0E8-4E02-97C3-7F20300AB26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FE1163A-3364-4BA5-9915-6A5C7FF93E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F349E60-25EF-4C7C-BBE0-96883E7139C2}"/>
              </a:ext>
            </a:extLst>
          </p:cNvPr>
          <p:cNvSpPr>
            <a:spLocks noGrp="1"/>
          </p:cNvSpPr>
          <p:nvPr>
            <p:ph type="dt" sz="half" idx="10"/>
          </p:nvPr>
        </p:nvSpPr>
        <p:spPr/>
        <p:txBody>
          <a:bodyPr/>
          <a:lstStyle/>
          <a:p>
            <a:fld id="{B45E2F28-F84A-4F7D-9452-0A0BAF5346CB}" type="datetimeFigureOut">
              <a:rPr lang="zh-CN" altLang="en-US" smtClean="0"/>
              <a:t>2020/5/14 Thursday</a:t>
            </a:fld>
            <a:endParaRPr lang="zh-CN" altLang="en-US"/>
          </a:p>
        </p:txBody>
      </p:sp>
      <p:sp>
        <p:nvSpPr>
          <p:cNvPr id="5" name="页脚占位符 4">
            <a:extLst>
              <a:ext uri="{FF2B5EF4-FFF2-40B4-BE49-F238E27FC236}">
                <a16:creationId xmlns:a16="http://schemas.microsoft.com/office/drawing/2014/main" id="{4297A097-7DDE-48EC-B1BE-D0858D0F75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EB3751-55BC-4BA2-80D5-CFF2546712B2}"/>
              </a:ext>
            </a:extLst>
          </p:cNvPr>
          <p:cNvSpPr>
            <a:spLocks noGrp="1"/>
          </p:cNvSpPr>
          <p:nvPr>
            <p:ph type="sldNum" sz="quarter" idx="12"/>
          </p:nvPr>
        </p:nvSpPr>
        <p:spPr/>
        <p:txBody>
          <a:bodyPr/>
          <a:lstStyle/>
          <a:p>
            <a:fld id="{3D76DE17-E27F-437D-9E30-4AF63F48AA60}" type="slidenum">
              <a:rPr lang="zh-CN" altLang="en-US" smtClean="0"/>
              <a:t>‹#›</a:t>
            </a:fld>
            <a:endParaRPr lang="zh-CN" altLang="en-US"/>
          </a:p>
        </p:txBody>
      </p:sp>
    </p:spTree>
    <p:extLst>
      <p:ext uri="{BB962C8B-B14F-4D97-AF65-F5344CB8AC3E}">
        <p14:creationId xmlns:p14="http://schemas.microsoft.com/office/powerpoint/2010/main" val="112450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CE8F0-2968-4D26-A7BD-DF05541A30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A34C768-134F-4F05-A416-5C520DE183A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1C901B9-D21B-40DB-84ED-6F77D5DE7A8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91F37A2-2994-408D-9B03-9C48D97AFF86}"/>
              </a:ext>
            </a:extLst>
          </p:cNvPr>
          <p:cNvSpPr>
            <a:spLocks noGrp="1"/>
          </p:cNvSpPr>
          <p:nvPr>
            <p:ph type="dt" sz="half" idx="10"/>
          </p:nvPr>
        </p:nvSpPr>
        <p:spPr/>
        <p:txBody>
          <a:bodyPr/>
          <a:lstStyle/>
          <a:p>
            <a:fld id="{B45E2F28-F84A-4F7D-9452-0A0BAF5346CB}" type="datetimeFigureOut">
              <a:rPr lang="zh-CN" altLang="en-US" smtClean="0"/>
              <a:t>2020/5/14 Thursday</a:t>
            </a:fld>
            <a:endParaRPr lang="zh-CN" altLang="en-US"/>
          </a:p>
        </p:txBody>
      </p:sp>
      <p:sp>
        <p:nvSpPr>
          <p:cNvPr id="6" name="页脚占位符 5">
            <a:extLst>
              <a:ext uri="{FF2B5EF4-FFF2-40B4-BE49-F238E27FC236}">
                <a16:creationId xmlns:a16="http://schemas.microsoft.com/office/drawing/2014/main" id="{D2C34FD2-10A4-402D-9437-DB05316D8D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47375D-31A8-442B-B1FF-65B5B3F8E074}"/>
              </a:ext>
            </a:extLst>
          </p:cNvPr>
          <p:cNvSpPr>
            <a:spLocks noGrp="1"/>
          </p:cNvSpPr>
          <p:nvPr>
            <p:ph type="sldNum" sz="quarter" idx="12"/>
          </p:nvPr>
        </p:nvSpPr>
        <p:spPr/>
        <p:txBody>
          <a:bodyPr/>
          <a:lstStyle/>
          <a:p>
            <a:fld id="{3D76DE17-E27F-437D-9E30-4AF63F48AA60}" type="slidenum">
              <a:rPr lang="zh-CN" altLang="en-US" smtClean="0"/>
              <a:t>‹#›</a:t>
            </a:fld>
            <a:endParaRPr lang="zh-CN" altLang="en-US"/>
          </a:p>
        </p:txBody>
      </p:sp>
    </p:spTree>
    <p:extLst>
      <p:ext uri="{BB962C8B-B14F-4D97-AF65-F5344CB8AC3E}">
        <p14:creationId xmlns:p14="http://schemas.microsoft.com/office/powerpoint/2010/main" val="1322649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6943F5-05D8-4705-AC34-8AE44328D1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91991BB-DDCD-4E2E-A62C-745C3B4490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9913B3B-4450-4848-BC14-D8BBE0F2C2D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6027A35-AE97-4849-B41B-3991D9882B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1CBC732-FEA8-4401-A8FE-33F173E6310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572F20D-C31E-48CD-B29B-A0C0A24C650F}"/>
              </a:ext>
            </a:extLst>
          </p:cNvPr>
          <p:cNvSpPr>
            <a:spLocks noGrp="1"/>
          </p:cNvSpPr>
          <p:nvPr>
            <p:ph type="dt" sz="half" idx="10"/>
          </p:nvPr>
        </p:nvSpPr>
        <p:spPr/>
        <p:txBody>
          <a:bodyPr/>
          <a:lstStyle/>
          <a:p>
            <a:fld id="{B45E2F28-F84A-4F7D-9452-0A0BAF5346CB}" type="datetimeFigureOut">
              <a:rPr lang="zh-CN" altLang="en-US" smtClean="0"/>
              <a:t>2020/5/14 Thursday</a:t>
            </a:fld>
            <a:endParaRPr lang="zh-CN" altLang="en-US"/>
          </a:p>
        </p:txBody>
      </p:sp>
      <p:sp>
        <p:nvSpPr>
          <p:cNvPr id="8" name="页脚占位符 7">
            <a:extLst>
              <a:ext uri="{FF2B5EF4-FFF2-40B4-BE49-F238E27FC236}">
                <a16:creationId xmlns:a16="http://schemas.microsoft.com/office/drawing/2014/main" id="{28D388B7-5C06-4313-B4EF-BD04843BB0F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3EACE5-505C-4D39-B900-F7C8FF75EE96}"/>
              </a:ext>
            </a:extLst>
          </p:cNvPr>
          <p:cNvSpPr>
            <a:spLocks noGrp="1"/>
          </p:cNvSpPr>
          <p:nvPr>
            <p:ph type="sldNum" sz="quarter" idx="12"/>
          </p:nvPr>
        </p:nvSpPr>
        <p:spPr/>
        <p:txBody>
          <a:bodyPr/>
          <a:lstStyle/>
          <a:p>
            <a:fld id="{3D76DE17-E27F-437D-9E30-4AF63F48AA60}" type="slidenum">
              <a:rPr lang="zh-CN" altLang="en-US" smtClean="0"/>
              <a:t>‹#›</a:t>
            </a:fld>
            <a:endParaRPr lang="zh-CN" altLang="en-US"/>
          </a:p>
        </p:txBody>
      </p:sp>
    </p:spTree>
    <p:extLst>
      <p:ext uri="{BB962C8B-B14F-4D97-AF65-F5344CB8AC3E}">
        <p14:creationId xmlns:p14="http://schemas.microsoft.com/office/powerpoint/2010/main" val="387301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36F21-5DC5-403E-9129-9645E8E145A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2EC719C-DC22-46B6-8134-14244314BE5F}"/>
              </a:ext>
            </a:extLst>
          </p:cNvPr>
          <p:cNvSpPr>
            <a:spLocks noGrp="1"/>
          </p:cNvSpPr>
          <p:nvPr>
            <p:ph type="dt" sz="half" idx="10"/>
          </p:nvPr>
        </p:nvSpPr>
        <p:spPr/>
        <p:txBody>
          <a:bodyPr/>
          <a:lstStyle/>
          <a:p>
            <a:fld id="{B45E2F28-F84A-4F7D-9452-0A0BAF5346CB}" type="datetimeFigureOut">
              <a:rPr lang="zh-CN" altLang="en-US" smtClean="0"/>
              <a:t>2020/5/14 Thursday</a:t>
            </a:fld>
            <a:endParaRPr lang="zh-CN" altLang="en-US"/>
          </a:p>
        </p:txBody>
      </p:sp>
      <p:sp>
        <p:nvSpPr>
          <p:cNvPr id="4" name="页脚占位符 3">
            <a:extLst>
              <a:ext uri="{FF2B5EF4-FFF2-40B4-BE49-F238E27FC236}">
                <a16:creationId xmlns:a16="http://schemas.microsoft.com/office/drawing/2014/main" id="{991C1703-2020-4BE9-9C25-91AA08BEDF4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89FEBC7-FFA0-4615-8EF4-ACF123027D69}"/>
              </a:ext>
            </a:extLst>
          </p:cNvPr>
          <p:cNvSpPr>
            <a:spLocks noGrp="1"/>
          </p:cNvSpPr>
          <p:nvPr>
            <p:ph type="sldNum" sz="quarter" idx="12"/>
          </p:nvPr>
        </p:nvSpPr>
        <p:spPr/>
        <p:txBody>
          <a:bodyPr/>
          <a:lstStyle/>
          <a:p>
            <a:fld id="{3D76DE17-E27F-437D-9E30-4AF63F48AA60}" type="slidenum">
              <a:rPr lang="zh-CN" altLang="en-US" smtClean="0"/>
              <a:t>‹#›</a:t>
            </a:fld>
            <a:endParaRPr lang="zh-CN" altLang="en-US"/>
          </a:p>
        </p:txBody>
      </p:sp>
    </p:spTree>
    <p:extLst>
      <p:ext uri="{BB962C8B-B14F-4D97-AF65-F5344CB8AC3E}">
        <p14:creationId xmlns:p14="http://schemas.microsoft.com/office/powerpoint/2010/main" val="2348870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027C097-141E-48C6-B758-5C27C58DBC8F}"/>
              </a:ext>
            </a:extLst>
          </p:cNvPr>
          <p:cNvSpPr>
            <a:spLocks noGrp="1"/>
          </p:cNvSpPr>
          <p:nvPr>
            <p:ph type="dt" sz="half" idx="10"/>
          </p:nvPr>
        </p:nvSpPr>
        <p:spPr/>
        <p:txBody>
          <a:bodyPr/>
          <a:lstStyle/>
          <a:p>
            <a:fld id="{B45E2F28-F84A-4F7D-9452-0A0BAF5346CB}" type="datetimeFigureOut">
              <a:rPr lang="zh-CN" altLang="en-US" smtClean="0"/>
              <a:t>2020/5/14 Thursday</a:t>
            </a:fld>
            <a:endParaRPr lang="zh-CN" altLang="en-US"/>
          </a:p>
        </p:txBody>
      </p:sp>
      <p:sp>
        <p:nvSpPr>
          <p:cNvPr id="3" name="页脚占位符 2">
            <a:extLst>
              <a:ext uri="{FF2B5EF4-FFF2-40B4-BE49-F238E27FC236}">
                <a16:creationId xmlns:a16="http://schemas.microsoft.com/office/drawing/2014/main" id="{702F5FBB-27BE-473D-91DD-9A031632120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A1591D0-BE86-45CA-9257-E5DFD374F8A9}"/>
              </a:ext>
            </a:extLst>
          </p:cNvPr>
          <p:cNvSpPr>
            <a:spLocks noGrp="1"/>
          </p:cNvSpPr>
          <p:nvPr>
            <p:ph type="sldNum" sz="quarter" idx="12"/>
          </p:nvPr>
        </p:nvSpPr>
        <p:spPr/>
        <p:txBody>
          <a:bodyPr/>
          <a:lstStyle/>
          <a:p>
            <a:fld id="{3D76DE17-E27F-437D-9E30-4AF63F48AA60}" type="slidenum">
              <a:rPr lang="zh-CN" altLang="en-US" smtClean="0"/>
              <a:t>‹#›</a:t>
            </a:fld>
            <a:endParaRPr lang="zh-CN" altLang="en-US"/>
          </a:p>
        </p:txBody>
      </p:sp>
    </p:spTree>
    <p:extLst>
      <p:ext uri="{BB962C8B-B14F-4D97-AF65-F5344CB8AC3E}">
        <p14:creationId xmlns:p14="http://schemas.microsoft.com/office/powerpoint/2010/main" val="279177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C3BE7-6087-4375-A8AB-6D15C7F5AD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D94D28F-7303-4468-BFE4-7CA2F1F84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826D821-8181-4E8E-95AE-EEDD145FB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A7985D-9137-448B-8B61-6ED17EB946D5}"/>
              </a:ext>
            </a:extLst>
          </p:cNvPr>
          <p:cNvSpPr>
            <a:spLocks noGrp="1"/>
          </p:cNvSpPr>
          <p:nvPr>
            <p:ph type="dt" sz="half" idx="10"/>
          </p:nvPr>
        </p:nvSpPr>
        <p:spPr/>
        <p:txBody>
          <a:bodyPr/>
          <a:lstStyle/>
          <a:p>
            <a:fld id="{B45E2F28-F84A-4F7D-9452-0A0BAF5346CB}" type="datetimeFigureOut">
              <a:rPr lang="zh-CN" altLang="en-US" smtClean="0"/>
              <a:t>2020/5/14 Thursday</a:t>
            </a:fld>
            <a:endParaRPr lang="zh-CN" altLang="en-US"/>
          </a:p>
        </p:txBody>
      </p:sp>
      <p:sp>
        <p:nvSpPr>
          <p:cNvPr id="6" name="页脚占位符 5">
            <a:extLst>
              <a:ext uri="{FF2B5EF4-FFF2-40B4-BE49-F238E27FC236}">
                <a16:creationId xmlns:a16="http://schemas.microsoft.com/office/drawing/2014/main" id="{C38CDB9B-6C9D-4784-9966-7ECA3C9064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D5EFA4-BE2C-414D-A9C4-1A92AC02D37B}"/>
              </a:ext>
            </a:extLst>
          </p:cNvPr>
          <p:cNvSpPr>
            <a:spLocks noGrp="1"/>
          </p:cNvSpPr>
          <p:nvPr>
            <p:ph type="sldNum" sz="quarter" idx="12"/>
          </p:nvPr>
        </p:nvSpPr>
        <p:spPr/>
        <p:txBody>
          <a:bodyPr/>
          <a:lstStyle/>
          <a:p>
            <a:fld id="{3D76DE17-E27F-437D-9E30-4AF63F48AA60}" type="slidenum">
              <a:rPr lang="zh-CN" altLang="en-US" smtClean="0"/>
              <a:t>‹#›</a:t>
            </a:fld>
            <a:endParaRPr lang="zh-CN" altLang="en-US"/>
          </a:p>
        </p:txBody>
      </p:sp>
    </p:spTree>
    <p:extLst>
      <p:ext uri="{BB962C8B-B14F-4D97-AF65-F5344CB8AC3E}">
        <p14:creationId xmlns:p14="http://schemas.microsoft.com/office/powerpoint/2010/main" val="245491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88CFA-7FED-44DF-98E1-7E32F443F8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2E91113-BA2B-4656-9AD3-844423A8AC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86F1465-DF12-4120-B6D8-81B4C6DDBC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486AE21-67AD-42A8-9ACF-E1F827F81AAB}"/>
              </a:ext>
            </a:extLst>
          </p:cNvPr>
          <p:cNvSpPr>
            <a:spLocks noGrp="1"/>
          </p:cNvSpPr>
          <p:nvPr>
            <p:ph type="dt" sz="half" idx="10"/>
          </p:nvPr>
        </p:nvSpPr>
        <p:spPr/>
        <p:txBody>
          <a:bodyPr/>
          <a:lstStyle/>
          <a:p>
            <a:fld id="{B45E2F28-F84A-4F7D-9452-0A0BAF5346CB}" type="datetimeFigureOut">
              <a:rPr lang="zh-CN" altLang="en-US" smtClean="0"/>
              <a:t>2020/5/14 Thursday</a:t>
            </a:fld>
            <a:endParaRPr lang="zh-CN" altLang="en-US"/>
          </a:p>
        </p:txBody>
      </p:sp>
      <p:sp>
        <p:nvSpPr>
          <p:cNvPr id="6" name="页脚占位符 5">
            <a:extLst>
              <a:ext uri="{FF2B5EF4-FFF2-40B4-BE49-F238E27FC236}">
                <a16:creationId xmlns:a16="http://schemas.microsoft.com/office/drawing/2014/main" id="{F06DAB95-0235-4C25-B7CB-E79824E183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3CBE0D-EAA5-4BB6-85FF-0505D6836AAB}"/>
              </a:ext>
            </a:extLst>
          </p:cNvPr>
          <p:cNvSpPr>
            <a:spLocks noGrp="1"/>
          </p:cNvSpPr>
          <p:nvPr>
            <p:ph type="sldNum" sz="quarter" idx="12"/>
          </p:nvPr>
        </p:nvSpPr>
        <p:spPr/>
        <p:txBody>
          <a:bodyPr/>
          <a:lstStyle/>
          <a:p>
            <a:fld id="{3D76DE17-E27F-437D-9E30-4AF63F48AA60}" type="slidenum">
              <a:rPr lang="zh-CN" altLang="en-US" smtClean="0"/>
              <a:t>‹#›</a:t>
            </a:fld>
            <a:endParaRPr lang="zh-CN" altLang="en-US"/>
          </a:p>
        </p:txBody>
      </p:sp>
    </p:spTree>
    <p:extLst>
      <p:ext uri="{BB962C8B-B14F-4D97-AF65-F5344CB8AC3E}">
        <p14:creationId xmlns:p14="http://schemas.microsoft.com/office/powerpoint/2010/main" val="370507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529F200-FA9A-4336-83B6-A637846C0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F89A6C6-D24F-4703-AA45-8CCC4B7F7A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F5EB23-857D-4192-93DA-DBBDF62FBF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5E2F28-F84A-4F7D-9452-0A0BAF5346CB}" type="datetimeFigureOut">
              <a:rPr lang="zh-CN" altLang="en-US" smtClean="0"/>
              <a:t>2020/5/14 Thursday</a:t>
            </a:fld>
            <a:endParaRPr lang="zh-CN" altLang="en-US"/>
          </a:p>
        </p:txBody>
      </p:sp>
      <p:sp>
        <p:nvSpPr>
          <p:cNvPr id="5" name="页脚占位符 4">
            <a:extLst>
              <a:ext uri="{FF2B5EF4-FFF2-40B4-BE49-F238E27FC236}">
                <a16:creationId xmlns:a16="http://schemas.microsoft.com/office/drawing/2014/main" id="{B949A156-4BCC-48CF-AEF7-4968230CBF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747EB78-9DF4-4FC7-86F7-0B80EAECD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6DE17-E27F-437D-9E30-4AF63F48AA60}" type="slidenum">
              <a:rPr lang="zh-CN" altLang="en-US" smtClean="0"/>
              <a:t>‹#›</a:t>
            </a:fld>
            <a:endParaRPr lang="zh-CN" altLang="en-US"/>
          </a:p>
        </p:txBody>
      </p:sp>
    </p:spTree>
    <p:extLst>
      <p:ext uri="{BB962C8B-B14F-4D97-AF65-F5344CB8AC3E}">
        <p14:creationId xmlns:p14="http://schemas.microsoft.com/office/powerpoint/2010/main" val="1495824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09F88-C3D5-43C5-B749-2A22796A4CBF}"/>
              </a:ext>
            </a:extLst>
          </p:cNvPr>
          <p:cNvSpPr>
            <a:spLocks noGrp="1"/>
          </p:cNvSpPr>
          <p:nvPr>
            <p:ph type="ctrTitle"/>
          </p:nvPr>
        </p:nvSpPr>
        <p:spPr/>
        <p:txBody>
          <a:bodyPr/>
          <a:lstStyle/>
          <a:p>
            <a:r>
              <a:rPr lang="en-US" altLang="zh-CN" dirty="0">
                <a:latin typeface="Times New Roman" panose="02020603050405020304" pitchFamily="18" charset="0"/>
                <a:cs typeface="Times New Roman" panose="02020603050405020304" pitchFamily="18" charset="0"/>
              </a:rPr>
              <a:t>Parameters-GAN</a:t>
            </a:r>
            <a:endParaRPr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54F1ED22-88FA-453E-ACF4-6799D55B62AD}"/>
              </a:ext>
            </a:extLst>
          </p:cNvPr>
          <p:cNvSpPr>
            <a:spLocks noGrp="1"/>
          </p:cNvSpPr>
          <p:nvPr>
            <p:ph type="subTitle" idx="1"/>
          </p:nvPr>
        </p:nvSpPr>
        <p:spPr/>
        <p:txBody>
          <a:bodyPr/>
          <a:lstStyle/>
          <a:p>
            <a:endParaRPr lang="zh-CN" altLang="en-US" dirty="0"/>
          </a:p>
        </p:txBody>
      </p:sp>
      <p:sp>
        <p:nvSpPr>
          <p:cNvPr id="4" name="文本框 3">
            <a:extLst>
              <a:ext uri="{FF2B5EF4-FFF2-40B4-BE49-F238E27FC236}">
                <a16:creationId xmlns:a16="http://schemas.microsoft.com/office/drawing/2014/main" id="{694A52FB-1B79-4FF5-BF1C-FFBCFFEE848E}"/>
              </a:ext>
            </a:extLst>
          </p:cNvPr>
          <p:cNvSpPr txBox="1"/>
          <p:nvPr/>
        </p:nvSpPr>
        <p:spPr>
          <a:xfrm>
            <a:off x="8993172" y="5816338"/>
            <a:ext cx="230014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Peng </a:t>
            </a:r>
            <a:r>
              <a:rPr lang="en-US" altLang="zh-CN" dirty="0" err="1">
                <a:latin typeface="Times New Roman" panose="02020603050405020304" pitchFamily="18" charset="0"/>
                <a:cs typeface="Times New Roman" panose="02020603050405020304" pitchFamily="18" charset="0"/>
              </a:rPr>
              <a:t>Xuyang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826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66EEB-416F-41BD-8DD6-E841672DB548}"/>
              </a:ext>
            </a:extLst>
          </p:cNvPr>
          <p:cNvSpPr>
            <a:spLocks noGrp="1"/>
          </p:cNvSpPr>
          <p:nvPr>
            <p:ph type="title"/>
          </p:nvPr>
        </p:nvSpPr>
        <p:spPr/>
        <p:txBody>
          <a:bodyPr>
            <a:normAutofit/>
          </a:bodyPr>
          <a:lstStyle/>
          <a:p>
            <a:r>
              <a:rPr lang="en-US" altLang="zh-CN" sz="4000" dirty="0">
                <a:solidFill>
                  <a:prstClr val="black"/>
                </a:solidFill>
                <a:latin typeface="Times New Roman" panose="02020603050405020304" pitchFamily="18" charset="0"/>
                <a:cs typeface="Times New Roman" panose="02020603050405020304" pitchFamily="18" charset="0"/>
              </a:rPr>
              <a:t>3. Our work</a:t>
            </a:r>
            <a:endParaRPr lang="zh-CN" altLang="en-US" sz="4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1A6632-0D96-4A09-940B-2C0E59A30C2A}"/>
                  </a:ext>
                </a:extLst>
              </p:cNvPr>
              <p:cNvSpPr>
                <a:spLocks noGrp="1"/>
              </p:cNvSpPr>
              <p:nvPr>
                <p:ph idx="1"/>
              </p:nvPr>
            </p:nvSpPr>
            <p:spPr/>
            <p:txBody>
              <a:bodyPr/>
              <a:lstStyle/>
              <a:p>
                <a:pPr marL="0" indent="457200" algn="just">
                  <a:lnSpc>
                    <a:spcPct val="120000"/>
                  </a:lnSpc>
                  <a:buNone/>
                </a:pPr>
                <a:r>
                  <a:rPr lang="en-US" altLang="zh-CN" dirty="0">
                    <a:latin typeface="Times New Roman" panose="02020603050405020304" pitchFamily="18" charset="0"/>
                    <a:cs typeface="Times New Roman" panose="02020603050405020304" pitchFamily="18" charset="0"/>
                  </a:rPr>
                  <a:t>In order to make the size of FIM consistent, all our models use the same multilayer neural network. The loss function is shown below:</a:t>
                </a:r>
              </a:p>
              <a:p>
                <a:pPr marL="0" indent="0" algn="just">
                  <a:lnSpc>
                    <a:spcPct val="120000"/>
                  </a:lnSpc>
                  <a:buNone/>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𝐿</m:t>
                          </m:r>
                        </m:e>
                        <m:sub>
                          <m:r>
                            <a:rPr lang="en-US" altLang="zh-CN" sz="2000" b="0" i="1" smtClean="0">
                              <a:latin typeface="Cambria Math" panose="02040503050406030204" pitchFamily="18" charset="0"/>
                              <a:cs typeface="Times New Roman" panose="02020603050405020304" pitchFamily="18" charset="0"/>
                            </a:rPr>
                            <m:t>𝐷</m:t>
                          </m:r>
                        </m:sub>
                      </m:sSub>
                      <m:r>
                        <a:rPr lang="en-US" altLang="zh-CN" sz="2000" b="0" i="1" smtClean="0">
                          <a:latin typeface="Cambria Math" panose="02040503050406030204" pitchFamily="18" charset="0"/>
                          <a:cs typeface="Times New Roman" panose="02020603050405020304" pitchFamily="18" charset="0"/>
                        </a:rPr>
                        <m:t>=</m:t>
                      </m:r>
                      <m:func>
                        <m:funcPr>
                          <m:ctrlPr>
                            <a:rPr lang="en-US" altLang="zh-CN" sz="2000" b="0" i="1" smtClean="0">
                              <a:latin typeface="Cambria Math" panose="02040503050406030204" pitchFamily="18" charset="0"/>
                              <a:cs typeface="Times New Roman" panose="02020603050405020304" pitchFamily="18" charset="0"/>
                            </a:rPr>
                          </m:ctrlPr>
                        </m:funcPr>
                        <m:fName>
                          <m:limLow>
                            <m:limLowPr>
                              <m:ctrlPr>
                                <a:rPr lang="en-US" altLang="zh-CN" sz="2000" b="0" i="1" smtClean="0">
                                  <a:latin typeface="Cambria Math" panose="02040503050406030204" pitchFamily="18" charset="0"/>
                                  <a:cs typeface="Times New Roman" panose="02020603050405020304" pitchFamily="18" charset="0"/>
                                </a:rPr>
                              </m:ctrlPr>
                            </m:limLowPr>
                            <m:e>
                              <m:r>
                                <a:rPr lang="en-US" altLang="zh-CN" sz="2000" b="0" i="1" smtClean="0">
                                  <a:latin typeface="Cambria Math" panose="02040503050406030204" pitchFamily="18" charset="0"/>
                                  <a:cs typeface="Times New Roman" panose="02020603050405020304" pitchFamily="18" charset="0"/>
                                </a:rPr>
                                <m:t>𝑚𝑎𝑥</m:t>
                              </m:r>
                            </m:e>
                            <m:lim>
                              <m:r>
                                <a:rPr lang="en-US" altLang="zh-CN" sz="2000" b="0" i="1" smtClean="0">
                                  <a:latin typeface="Cambria Math" panose="02040503050406030204" pitchFamily="18" charset="0"/>
                                  <a:cs typeface="Times New Roman" panose="02020603050405020304" pitchFamily="18" charset="0"/>
                                </a:rPr>
                                <m:t>𝐷</m:t>
                              </m:r>
                            </m:lim>
                          </m:limLow>
                        </m:fName>
                        <m:e>
                          <m:sSub>
                            <m:sSubPr>
                              <m:ctrlPr>
                                <a:rPr lang="en-US" altLang="zh-CN" sz="2000" b="0" i="1" smtClean="0">
                                  <a:latin typeface="Cambria Math" panose="02040503050406030204" pitchFamily="18" charset="0"/>
                                  <a:cs typeface="Times New Roman" panose="02020603050405020304" pitchFamily="18" charset="0"/>
                                </a:rPr>
                              </m:ctrlPr>
                            </m:sSubPr>
                            <m:e>
                              <m:r>
                                <a:rPr lang="zh-CN" altLang="en-US" sz="2000" b="0" i="1" smtClean="0">
                                  <a:latin typeface="Cambria Math" panose="02040503050406030204" pitchFamily="18" charset="0"/>
                                  <a:cs typeface="Times New Roman" panose="02020603050405020304" pitchFamily="18" charset="0"/>
                                </a:rPr>
                                <m:t>𝔼</m:t>
                              </m:r>
                            </m:e>
                            <m:sub>
                              <m:r>
                                <a:rPr lang="en-US" altLang="zh-CN" sz="2000" b="0" i="1" smtClean="0">
                                  <a:latin typeface="Cambria Math" panose="02040503050406030204" pitchFamily="18" charset="0"/>
                                  <a:cs typeface="Times New Roman" panose="02020603050405020304" pitchFamily="18" charset="0"/>
                                </a:rPr>
                                <m:t>𝑥</m:t>
                              </m:r>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𝑝</m:t>
                                  </m:r>
                                </m:e>
                                <m:sub>
                                  <m:r>
                                    <a:rPr lang="en-US" altLang="zh-CN" sz="2000" b="0" i="1" smtClean="0">
                                      <a:latin typeface="Cambria Math" panose="02040503050406030204" pitchFamily="18" charset="0"/>
                                      <a:cs typeface="Times New Roman" panose="02020603050405020304" pitchFamily="18" charset="0"/>
                                    </a:rPr>
                                    <m:t>𝑑𝑎𝑡𝑎</m:t>
                                  </m:r>
                                </m:sub>
                              </m:sSub>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𝑥</m:t>
                                  </m:r>
                                </m:e>
                              </m:d>
                            </m:sub>
                          </m:sSub>
                        </m:e>
                      </m:func>
                      <m:d>
                        <m:dPr>
                          <m:begChr m:val="["/>
                          <m:endChr m:val="]"/>
                          <m:ctrlPr>
                            <a:rPr lang="en-US" altLang="zh-CN" sz="2000" b="0" i="1" smtClean="0">
                              <a:latin typeface="Cambria Math" panose="02040503050406030204" pitchFamily="18" charset="0"/>
                              <a:cs typeface="Times New Roman" panose="02020603050405020304" pitchFamily="18" charset="0"/>
                            </a:rPr>
                          </m:ctrlPr>
                        </m:dPr>
                        <m:e>
                          <m:func>
                            <m:funcPr>
                              <m:ctrlPr>
                                <a:rPr lang="en-US" altLang="zh-CN" sz="2000" b="0" i="1" smtClean="0">
                                  <a:latin typeface="Cambria Math" panose="02040503050406030204" pitchFamily="18" charset="0"/>
                                  <a:cs typeface="Times New Roman" panose="02020603050405020304" pitchFamily="18" charset="0"/>
                                </a:rPr>
                              </m:ctrlPr>
                            </m:funcPr>
                            <m:fName>
                              <m:r>
                                <m:rPr>
                                  <m:sty m:val="p"/>
                                </m:rPr>
                                <a:rPr lang="en-US" altLang="zh-CN" sz="2000" b="0" i="0" smtClean="0">
                                  <a:latin typeface="Cambria Math" panose="02040503050406030204" pitchFamily="18" charset="0"/>
                                  <a:cs typeface="Times New Roman" panose="02020603050405020304" pitchFamily="18" charset="0"/>
                                </a:rPr>
                                <m:t>log</m:t>
                              </m:r>
                            </m:fName>
                            <m:e>
                              <m:r>
                                <a:rPr lang="en-US" altLang="zh-CN" sz="2000" b="0" i="1" smtClean="0">
                                  <a:latin typeface="Cambria Math" panose="02040503050406030204" pitchFamily="18" charset="0"/>
                                  <a:cs typeface="Times New Roman" panose="02020603050405020304" pitchFamily="18" charset="0"/>
                                </a:rPr>
                                <m:t>𝐷</m:t>
                              </m:r>
                            </m:e>
                          </m:func>
                        </m:e>
                      </m:d>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zh-CN" altLang="en-US" sz="2000" b="0" i="1" smtClean="0">
                              <a:latin typeface="Cambria Math" panose="02040503050406030204" pitchFamily="18" charset="0"/>
                              <a:cs typeface="Times New Roman" panose="02020603050405020304" pitchFamily="18" charset="0"/>
                            </a:rPr>
                            <m:t>𝔼</m:t>
                          </m:r>
                        </m:e>
                        <m:sub>
                          <m:r>
                            <a:rPr lang="en-US" altLang="zh-CN" sz="2000" b="0" i="1" smtClean="0">
                              <a:latin typeface="Cambria Math" panose="02040503050406030204" pitchFamily="18" charset="0"/>
                              <a:cs typeface="Times New Roman" panose="02020603050405020304" pitchFamily="18" charset="0"/>
                            </a:rPr>
                            <m:t>𝑧</m:t>
                          </m:r>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𝑝</m:t>
                              </m:r>
                            </m:e>
                            <m:sub>
                              <m:r>
                                <a:rPr lang="en-US" altLang="zh-CN" sz="2000" b="0" i="1" smtClean="0">
                                  <a:latin typeface="Cambria Math" panose="02040503050406030204" pitchFamily="18" charset="0"/>
                                  <a:cs typeface="Times New Roman" panose="02020603050405020304" pitchFamily="18" charset="0"/>
                                </a:rPr>
                                <m:t>𝑧</m:t>
                              </m:r>
                            </m:sub>
                          </m:sSub>
                        </m:sub>
                      </m:sSub>
                      <m:d>
                        <m:dPr>
                          <m:begChr m:val="["/>
                          <m:endChr m:val="]"/>
                          <m:ctrlPr>
                            <a:rPr lang="en-US" altLang="zh-CN" sz="2000" b="0" i="1" smtClean="0">
                              <a:latin typeface="Cambria Math" panose="02040503050406030204" pitchFamily="18" charset="0"/>
                              <a:cs typeface="Times New Roman" panose="02020603050405020304" pitchFamily="18" charset="0"/>
                            </a:rPr>
                          </m:ctrlPr>
                        </m:dPr>
                        <m:e>
                          <m:func>
                            <m:funcPr>
                              <m:ctrlPr>
                                <a:rPr lang="en-US" altLang="zh-CN" sz="2000" b="0" i="1" smtClean="0">
                                  <a:latin typeface="Cambria Math" panose="02040503050406030204" pitchFamily="18" charset="0"/>
                                  <a:cs typeface="Times New Roman" panose="02020603050405020304" pitchFamily="18" charset="0"/>
                                </a:rPr>
                              </m:ctrlPr>
                            </m:funcPr>
                            <m:fName>
                              <m:r>
                                <m:rPr>
                                  <m:sty m:val="p"/>
                                </m:rPr>
                                <a:rPr lang="en-US" altLang="zh-CN" sz="2000" b="0" i="0" smtClean="0">
                                  <a:latin typeface="Cambria Math" panose="02040503050406030204" pitchFamily="18" charset="0"/>
                                  <a:cs typeface="Times New Roman" panose="02020603050405020304" pitchFamily="18" charset="0"/>
                                </a:rPr>
                                <m:t>log</m:t>
                              </m:r>
                            </m:fName>
                            <m:e>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1−</m:t>
                                  </m:r>
                                  <m:r>
                                    <a:rPr lang="en-US" altLang="zh-CN" sz="2000" b="0" i="1" smtClean="0">
                                      <a:latin typeface="Cambria Math" panose="02040503050406030204" pitchFamily="18" charset="0"/>
                                      <a:cs typeface="Times New Roman" panose="02020603050405020304" pitchFamily="18" charset="0"/>
                                    </a:rPr>
                                    <m:t>𝐷</m:t>
                                  </m:r>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𝐺</m:t>
                                      </m:r>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𝑍</m:t>
                                          </m:r>
                                        </m:e>
                                      </m:d>
                                    </m:e>
                                  </m:d>
                                </m:e>
                              </m:d>
                            </m:e>
                          </m:func>
                        </m:e>
                      </m:d>
                    </m:oMath>
                  </m:oMathPara>
                </a14:m>
                <a:endParaRPr lang="en-US" altLang="zh-CN" sz="2000" dirty="0">
                  <a:latin typeface="Times New Roman" panose="02020603050405020304" pitchFamily="18" charset="0"/>
                  <a:cs typeface="Times New Roman" panose="02020603050405020304" pitchFamily="18" charset="0"/>
                </a:endParaRPr>
              </a:p>
              <a:p>
                <a:pPr marL="0" indent="0" algn="just">
                  <a:lnSpc>
                    <a:spcPct val="120000"/>
                  </a:lnSpc>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𝐿</m:t>
                          </m:r>
                        </m:e>
                        <m:sub>
                          <m:r>
                            <a:rPr lang="en-US" altLang="zh-CN" sz="2000" b="0" i="1" smtClean="0">
                              <a:latin typeface="Cambria Math" panose="02040503050406030204" pitchFamily="18" charset="0"/>
                              <a:cs typeface="Times New Roman" panose="02020603050405020304" pitchFamily="18" charset="0"/>
                            </a:rPr>
                            <m:t>𝐺</m:t>
                          </m:r>
                        </m:sub>
                      </m:sSub>
                      <m:r>
                        <a:rPr lang="en-US" altLang="zh-CN" sz="2000" i="1">
                          <a:latin typeface="Cambria Math" panose="02040503050406030204" pitchFamily="18" charset="0"/>
                          <a:cs typeface="Times New Roman" panose="02020603050405020304" pitchFamily="18" charset="0"/>
                        </a:rPr>
                        <m:t>=</m:t>
                      </m:r>
                      <m:func>
                        <m:funcPr>
                          <m:ctrlPr>
                            <a:rPr lang="en-US" altLang="zh-CN" sz="2000" i="1">
                              <a:latin typeface="Cambria Math" panose="02040503050406030204" pitchFamily="18" charset="0"/>
                              <a:cs typeface="Times New Roman" panose="02020603050405020304" pitchFamily="18" charset="0"/>
                            </a:rPr>
                          </m:ctrlPr>
                        </m:funcPr>
                        <m:fName>
                          <m:limLow>
                            <m:limLowPr>
                              <m:ctrlPr>
                                <a:rPr lang="en-US" altLang="zh-CN" sz="2000" i="1" smtClean="0">
                                  <a:latin typeface="Cambria Math" panose="02040503050406030204" pitchFamily="18" charset="0"/>
                                  <a:cs typeface="Times New Roman" panose="02020603050405020304" pitchFamily="18" charset="0"/>
                                </a:rPr>
                              </m:ctrlPr>
                            </m:limLowPr>
                            <m:e>
                              <m:r>
                                <a:rPr lang="en-US" altLang="zh-CN" sz="2000" i="1">
                                  <a:latin typeface="Cambria Math" panose="02040503050406030204" pitchFamily="18" charset="0"/>
                                  <a:cs typeface="Times New Roman" panose="02020603050405020304" pitchFamily="18" charset="0"/>
                                </a:rPr>
                                <m:t>𝑚</m:t>
                              </m:r>
                              <m:r>
                                <a:rPr lang="en-US" altLang="zh-CN" sz="2000" b="0" i="1" smtClean="0">
                                  <a:latin typeface="Cambria Math" panose="02040503050406030204" pitchFamily="18" charset="0"/>
                                  <a:cs typeface="Times New Roman" panose="02020603050405020304" pitchFamily="18" charset="0"/>
                                </a:rPr>
                                <m:t>𝑖𝑛</m:t>
                              </m:r>
                            </m:e>
                            <m:lim>
                              <m:r>
                                <a:rPr lang="en-US" altLang="zh-CN" sz="2000" b="0" i="1" smtClean="0">
                                  <a:latin typeface="Cambria Math" panose="02040503050406030204" pitchFamily="18" charset="0"/>
                                  <a:cs typeface="Times New Roman" panose="02020603050405020304" pitchFamily="18" charset="0"/>
                                </a:rPr>
                                <m:t>𝐺</m:t>
                              </m:r>
                            </m:lim>
                          </m:limLow>
                        </m:fName>
                        <m:e>
                          <m:sSub>
                            <m:sSubPr>
                              <m:ctrlPr>
                                <a:rPr lang="en-US" altLang="zh-CN" sz="2000" i="1">
                                  <a:latin typeface="Cambria Math" panose="02040503050406030204" pitchFamily="18" charset="0"/>
                                  <a:cs typeface="Times New Roman" panose="02020603050405020304" pitchFamily="18" charset="0"/>
                                </a:rPr>
                              </m:ctrlPr>
                            </m:sSubPr>
                            <m:e>
                              <m:r>
                                <a:rPr lang="zh-CN" altLang="en-US" sz="2000" i="1">
                                  <a:latin typeface="Cambria Math" panose="02040503050406030204" pitchFamily="18" charset="0"/>
                                  <a:cs typeface="Times New Roman" panose="02020603050405020304" pitchFamily="18" charset="0"/>
                                </a:rPr>
                                <m:t>𝔼</m:t>
                              </m:r>
                            </m:e>
                            <m:sub>
                              <m:r>
                                <a:rPr lang="en-US" altLang="zh-CN" sz="2000" i="1">
                                  <a:latin typeface="Cambria Math" panose="02040503050406030204" pitchFamily="18" charset="0"/>
                                  <a:cs typeface="Times New Roman" panose="02020603050405020304" pitchFamily="18" charset="0"/>
                                </a:rPr>
                                <m:t>𝑥</m:t>
                              </m:r>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𝑝</m:t>
                                  </m:r>
                                </m:e>
                                <m:sub>
                                  <m:r>
                                    <a:rPr lang="en-US" altLang="zh-CN" sz="2000" i="1">
                                      <a:latin typeface="Cambria Math" panose="02040503050406030204" pitchFamily="18" charset="0"/>
                                      <a:cs typeface="Times New Roman" panose="02020603050405020304" pitchFamily="18" charset="0"/>
                                    </a:rPr>
                                    <m:t>𝑑𝑎𝑡𝑎</m:t>
                                  </m:r>
                                </m:sub>
                              </m:sSub>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𝑥</m:t>
                                  </m:r>
                                </m:e>
                              </m:d>
                            </m:sub>
                          </m:sSub>
                        </m:e>
                      </m:func>
                      <m:d>
                        <m:dPr>
                          <m:begChr m:val="["/>
                          <m:endChr m:val="]"/>
                          <m:ctrlPr>
                            <a:rPr lang="en-US" altLang="zh-CN" sz="2000" i="1">
                              <a:latin typeface="Cambria Math" panose="02040503050406030204" pitchFamily="18" charset="0"/>
                              <a:cs typeface="Times New Roman" panose="02020603050405020304" pitchFamily="18" charset="0"/>
                            </a:rPr>
                          </m:ctrlPr>
                        </m:dPr>
                        <m:e>
                          <m:func>
                            <m:funcPr>
                              <m:ctrlPr>
                                <a:rPr lang="en-US" altLang="zh-CN" sz="2000" i="1">
                                  <a:latin typeface="Cambria Math" panose="02040503050406030204" pitchFamily="18" charset="0"/>
                                  <a:cs typeface="Times New Roman" panose="02020603050405020304" pitchFamily="18" charset="0"/>
                                </a:rPr>
                              </m:ctrlPr>
                            </m:funcPr>
                            <m:fName>
                              <m:r>
                                <m:rPr>
                                  <m:sty m:val="p"/>
                                </m:rPr>
                                <a:rPr lang="en-US" altLang="zh-CN" sz="2000">
                                  <a:latin typeface="Cambria Math" panose="02040503050406030204" pitchFamily="18" charset="0"/>
                                  <a:cs typeface="Times New Roman" panose="02020603050405020304" pitchFamily="18" charset="0"/>
                                </a:rPr>
                                <m:t>log</m:t>
                              </m:r>
                            </m:fName>
                            <m:e>
                              <m:r>
                                <a:rPr lang="en-US" altLang="zh-CN" sz="2000" i="1">
                                  <a:latin typeface="Cambria Math" panose="02040503050406030204" pitchFamily="18" charset="0"/>
                                  <a:cs typeface="Times New Roman" panose="02020603050405020304" pitchFamily="18" charset="0"/>
                                </a:rPr>
                                <m:t>𝐷</m:t>
                              </m:r>
                            </m:e>
                          </m:func>
                        </m:e>
                      </m:d>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zh-CN" altLang="en-US" sz="2000" i="1">
                              <a:latin typeface="Cambria Math" panose="02040503050406030204" pitchFamily="18" charset="0"/>
                              <a:cs typeface="Times New Roman" panose="02020603050405020304" pitchFamily="18" charset="0"/>
                            </a:rPr>
                            <m:t>𝔼</m:t>
                          </m:r>
                        </m:e>
                        <m:sub>
                          <m:r>
                            <a:rPr lang="en-US" altLang="zh-CN" sz="2000" i="1">
                              <a:latin typeface="Cambria Math" panose="02040503050406030204" pitchFamily="18" charset="0"/>
                              <a:cs typeface="Times New Roman" panose="02020603050405020304" pitchFamily="18" charset="0"/>
                            </a:rPr>
                            <m:t>𝑧</m:t>
                          </m:r>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𝑝</m:t>
                              </m:r>
                            </m:e>
                            <m:sub>
                              <m:r>
                                <a:rPr lang="en-US" altLang="zh-CN" sz="2000" i="1">
                                  <a:latin typeface="Cambria Math" panose="02040503050406030204" pitchFamily="18" charset="0"/>
                                  <a:cs typeface="Times New Roman" panose="02020603050405020304" pitchFamily="18" charset="0"/>
                                </a:rPr>
                                <m:t>𝑧</m:t>
                              </m:r>
                            </m:sub>
                          </m:sSub>
                        </m:sub>
                      </m:sSub>
                      <m:d>
                        <m:dPr>
                          <m:begChr m:val="["/>
                          <m:endChr m:val="]"/>
                          <m:ctrlPr>
                            <a:rPr lang="en-US" altLang="zh-CN" sz="2000" i="1">
                              <a:latin typeface="Cambria Math" panose="02040503050406030204" pitchFamily="18" charset="0"/>
                              <a:cs typeface="Times New Roman" panose="02020603050405020304" pitchFamily="18" charset="0"/>
                            </a:rPr>
                          </m:ctrlPr>
                        </m:dPr>
                        <m:e>
                          <m:func>
                            <m:funcPr>
                              <m:ctrlPr>
                                <a:rPr lang="en-US" altLang="zh-CN" sz="2000" i="1">
                                  <a:latin typeface="Cambria Math" panose="02040503050406030204" pitchFamily="18" charset="0"/>
                                  <a:cs typeface="Times New Roman" panose="02020603050405020304" pitchFamily="18" charset="0"/>
                                </a:rPr>
                              </m:ctrlPr>
                            </m:funcPr>
                            <m:fName>
                              <m:r>
                                <m:rPr>
                                  <m:sty m:val="p"/>
                                </m:rPr>
                                <a:rPr lang="en-US" altLang="zh-CN" sz="2000">
                                  <a:latin typeface="Cambria Math" panose="02040503050406030204" pitchFamily="18" charset="0"/>
                                  <a:cs typeface="Times New Roman" panose="02020603050405020304" pitchFamily="18" charset="0"/>
                                </a:rPr>
                                <m:t>log</m:t>
                              </m:r>
                            </m:fName>
                            <m:e>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1−</m:t>
                                  </m:r>
                                  <m:r>
                                    <a:rPr lang="en-US" altLang="zh-CN" sz="2000" i="1">
                                      <a:latin typeface="Cambria Math" panose="02040503050406030204" pitchFamily="18" charset="0"/>
                                      <a:cs typeface="Times New Roman" panose="02020603050405020304" pitchFamily="18" charset="0"/>
                                    </a:rPr>
                                    <m:t>𝐷</m:t>
                                  </m:r>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𝐺</m:t>
                                      </m:r>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𝑍</m:t>
                                          </m:r>
                                        </m:e>
                                      </m:d>
                                    </m:e>
                                  </m:d>
                                </m:e>
                              </m:d>
                            </m:e>
                          </m:func>
                        </m:e>
                      </m:d>
                      <m:r>
                        <a:rPr lang="en-US" altLang="zh-CN" sz="2000" b="0" i="1" smtClean="0">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𝐾𝐿</m:t>
                      </m:r>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𝐹</m:t>
                              </m:r>
                            </m:e>
                            <m:sub>
                              <m:r>
                                <a:rPr lang="en-US" altLang="zh-CN" sz="2000" i="1">
                                  <a:latin typeface="Cambria Math" panose="02040503050406030204" pitchFamily="18" charset="0"/>
                                  <a:cs typeface="Times New Roman" panose="02020603050405020304" pitchFamily="18" charset="0"/>
                                </a:rPr>
                                <m:t>𝑓𝑎𝑘𝑒</m:t>
                              </m:r>
                            </m:sub>
                          </m:sSub>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𝐹</m:t>
                              </m:r>
                            </m:e>
                            <m:sub>
                              <m:r>
                                <a:rPr lang="en-US" altLang="zh-CN" sz="2000" i="1">
                                  <a:latin typeface="Cambria Math" panose="02040503050406030204" pitchFamily="18" charset="0"/>
                                  <a:cs typeface="Times New Roman" panose="02020603050405020304" pitchFamily="18" charset="0"/>
                                </a:rPr>
                                <m:t>𝑟𝑒𝑎𝑙</m:t>
                              </m:r>
                            </m:sub>
                          </m:sSub>
                        </m:e>
                      </m:d>
                    </m:oMath>
                  </m:oMathPara>
                </a14:m>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751A6632-0D96-4A09-940B-2C0E59A30C2A}"/>
                  </a:ext>
                </a:extLst>
              </p:cNvPr>
              <p:cNvSpPr>
                <a:spLocks noGrp="1" noRot="1" noChangeAspect="1" noMove="1" noResize="1" noEditPoints="1" noAdjustHandles="1" noChangeArrowheads="1" noChangeShapeType="1" noTextEdit="1"/>
              </p:cNvSpPr>
              <p:nvPr>
                <p:ph idx="1"/>
              </p:nvPr>
            </p:nvSpPr>
            <p:spPr>
              <a:blipFill>
                <a:blip r:embed="rId2"/>
                <a:stretch>
                  <a:fillRect l="-1217" t="-420"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6402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6A8A1-8E55-49D6-A820-BBCCC33A39D3}"/>
              </a:ext>
            </a:extLst>
          </p:cNvPr>
          <p:cNvSpPr>
            <a:spLocks noGrp="1"/>
          </p:cNvSpPr>
          <p:nvPr>
            <p:ph type="title"/>
          </p:nvPr>
        </p:nvSpPr>
        <p:spPr/>
        <p:txBody>
          <a:bodyPr/>
          <a:lstStyle/>
          <a:p>
            <a:r>
              <a:rPr lang="en-US" altLang="zh-CN" sz="4000" dirty="0">
                <a:solidFill>
                  <a:prstClr val="black"/>
                </a:solidFill>
                <a:latin typeface="Times New Roman" panose="02020603050405020304" pitchFamily="18" charset="0"/>
                <a:cs typeface="Times New Roman" panose="02020603050405020304" pitchFamily="18" charset="0"/>
              </a:rPr>
              <a:t>4. Experiment</a:t>
            </a:r>
            <a:endParaRPr lang="zh-CN" altLang="en-US" dirty="0"/>
          </a:p>
        </p:txBody>
      </p:sp>
      <p:sp>
        <p:nvSpPr>
          <p:cNvPr id="3" name="内容占位符 2">
            <a:extLst>
              <a:ext uri="{FF2B5EF4-FFF2-40B4-BE49-F238E27FC236}">
                <a16:creationId xmlns:a16="http://schemas.microsoft.com/office/drawing/2014/main" id="{3E622006-9A42-4068-94AE-0AC99ADC01AE}"/>
              </a:ext>
            </a:extLst>
          </p:cNvPr>
          <p:cNvSpPr>
            <a:spLocks noGrp="1"/>
          </p:cNvSpPr>
          <p:nvPr>
            <p:ph idx="1"/>
          </p:nvPr>
        </p:nvSpPr>
        <p:spPr/>
        <p:txBody>
          <a:bodyPr>
            <a:normAutofit/>
          </a:bodyPr>
          <a:lstStyle/>
          <a:p>
            <a:pPr marL="0" indent="457200" algn="just">
              <a:lnSpc>
                <a:spcPct val="120000"/>
              </a:lnSpc>
              <a:buNone/>
            </a:pPr>
            <a:r>
              <a:rPr lang="en-US" altLang="zh-CN" dirty="0">
                <a:latin typeface="Times New Roman" panose="02020603050405020304" pitchFamily="18" charset="0"/>
                <a:cs typeface="Times New Roman" panose="02020603050405020304" pitchFamily="18" charset="0"/>
              </a:rPr>
              <a:t>Currently only experiments on generating parameters. Tasks are defined as simple binary classification tasks. </a:t>
            </a:r>
          </a:p>
          <a:p>
            <a:pPr marL="0" indent="457200" algn="just">
              <a:lnSpc>
                <a:spcPct val="120000"/>
              </a:lnSpc>
              <a:buNone/>
            </a:pPr>
            <a:endParaRPr lang="en-US" altLang="zh-CN" dirty="0">
              <a:latin typeface="Times New Roman" panose="02020603050405020304" pitchFamily="18" charset="0"/>
              <a:cs typeface="Times New Roman" panose="02020603050405020304" pitchFamily="18" charset="0"/>
            </a:endParaRPr>
          </a:p>
          <a:p>
            <a:pPr marL="0" indent="457200" algn="just">
              <a:lnSpc>
                <a:spcPct val="120000"/>
              </a:lnSpc>
              <a:buNone/>
            </a:pPr>
            <a:endParaRPr lang="zh-CN" altLang="en-US"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6B8AEDA9-B91C-486F-8E39-C304A847DB09}"/>
              </a:ext>
            </a:extLst>
          </p:cNvPr>
          <p:cNvPicPr>
            <a:picLocks noChangeAspect="1"/>
          </p:cNvPicPr>
          <p:nvPr/>
        </p:nvPicPr>
        <p:blipFill>
          <a:blip r:embed="rId2"/>
          <a:stretch>
            <a:fillRect/>
          </a:stretch>
        </p:blipFill>
        <p:spPr>
          <a:xfrm>
            <a:off x="1186327" y="3449039"/>
            <a:ext cx="3189184" cy="2709885"/>
          </a:xfrm>
          <a:prstGeom prst="rect">
            <a:avLst/>
          </a:prstGeom>
        </p:spPr>
      </p:pic>
      <p:pic>
        <p:nvPicPr>
          <p:cNvPr id="11" name="图片 10">
            <a:extLst>
              <a:ext uri="{FF2B5EF4-FFF2-40B4-BE49-F238E27FC236}">
                <a16:creationId xmlns:a16="http://schemas.microsoft.com/office/drawing/2014/main" id="{8EF534C5-92BC-412E-A272-07EA8F76681E}"/>
              </a:ext>
            </a:extLst>
          </p:cNvPr>
          <p:cNvPicPr>
            <a:picLocks noChangeAspect="1"/>
          </p:cNvPicPr>
          <p:nvPr/>
        </p:nvPicPr>
        <p:blipFill>
          <a:blip r:embed="rId3"/>
          <a:stretch>
            <a:fillRect/>
          </a:stretch>
        </p:blipFill>
        <p:spPr>
          <a:xfrm>
            <a:off x="6116488" y="3112196"/>
            <a:ext cx="5319221" cy="3383573"/>
          </a:xfrm>
          <a:prstGeom prst="rect">
            <a:avLst/>
          </a:prstGeom>
        </p:spPr>
      </p:pic>
    </p:spTree>
    <p:extLst>
      <p:ext uri="{BB962C8B-B14F-4D97-AF65-F5344CB8AC3E}">
        <p14:creationId xmlns:p14="http://schemas.microsoft.com/office/powerpoint/2010/main" val="1389039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D9EDC-FD62-4F8C-B94D-088C582379C3}"/>
              </a:ext>
            </a:extLst>
          </p:cNvPr>
          <p:cNvSpPr>
            <a:spLocks noGrp="1"/>
          </p:cNvSpPr>
          <p:nvPr>
            <p:ph type="title"/>
          </p:nvPr>
        </p:nvSpPr>
        <p:spPr/>
        <p:txBody>
          <a:bodyPr/>
          <a:lstStyle/>
          <a:p>
            <a:r>
              <a:rPr lang="en-US" altLang="zh-CN" sz="4000" dirty="0">
                <a:solidFill>
                  <a:prstClr val="black"/>
                </a:solidFill>
                <a:latin typeface="Times New Roman" panose="02020603050405020304" pitchFamily="18" charset="0"/>
                <a:cs typeface="Times New Roman" panose="02020603050405020304" pitchFamily="18" charset="0"/>
              </a:rPr>
              <a:t>4. Experiment</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D11CCB1-30F6-4DBC-8CF4-DA85878171C3}"/>
                  </a:ext>
                </a:extLst>
              </p:cNvPr>
              <p:cNvSpPr>
                <a:spLocks noGrp="1"/>
              </p:cNvSpPr>
              <p:nvPr>
                <p:ph idx="1"/>
              </p:nvPr>
            </p:nvSpPr>
            <p:spPr/>
            <p:txBody>
              <a:bodyPr>
                <a:normAutofit fontScale="92500"/>
              </a:bodyPr>
              <a:lstStyle/>
              <a:p>
                <a:pPr marL="0" indent="457200" algn="just">
                  <a:lnSpc>
                    <a:spcPct val="120000"/>
                  </a:lnSpc>
                  <a:buNone/>
                </a:pPr>
                <a:r>
                  <a:rPr lang="en-US" altLang="zh-CN" dirty="0">
                    <a:latin typeface="Times New Roman" panose="02020603050405020304" pitchFamily="18" charset="0"/>
                    <a:cs typeface="Times New Roman" panose="02020603050405020304" pitchFamily="18" charset="0"/>
                  </a:rPr>
                  <a:t>Parameters  are as follows:</a:t>
                </a:r>
              </a:p>
              <a:p>
                <a:pPr marL="0" indent="457200" algn="just">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cs typeface="Times New Roman" panose="02020603050405020304" pitchFamily="18" charset="0"/>
                            </a:rPr>
                          </m:ctrlPr>
                        </m:dPr>
                        <m:e>
                          <m:eqArr>
                            <m:eqArrPr>
                              <m:ctrlPr>
                                <a:rPr lang="en-US" altLang="zh-CN" i="1">
                                  <a:latin typeface="Cambria Math" panose="02040503050406030204" pitchFamily="18" charset="0"/>
                                  <a:cs typeface="Times New Roman" panose="02020603050405020304" pitchFamily="18" charset="0"/>
                                </a:rPr>
                              </m:ctrlPr>
                            </m:eqArrPr>
                            <m:e>
                              <m:r>
                                <a:rPr lang="en-US" altLang="zh-CN" i="1">
                                  <a:latin typeface="Cambria Math" panose="02040503050406030204" pitchFamily="18" charset="0"/>
                                  <a:cs typeface="Times New Roman" panose="02020603050405020304" pitchFamily="18" charset="0"/>
                                </a:rPr>
                                <m:t>1.686675 −2.041465 −6.50779   3.296287 −8.335807 −4.613765</m:t>
                              </m:r>
                            </m:e>
                            <m:e>
                              <m:r>
                                <a:rPr lang="en-US" altLang="zh-CN" i="1">
                                  <a:latin typeface="Cambria Math" panose="02040503050406030204" pitchFamily="18" charset="0"/>
                                  <a:cs typeface="Times New Roman" panose="02020603050405020304" pitchFamily="18" charset="0"/>
                                </a:rPr>
                                <m:t>−5.256275  5.309165 −6.281796  4.909936 −5.971455   6.513835</m:t>
                              </m:r>
                            </m:e>
                            <m:e>
                              <m:r>
                                <a:rPr lang="en-US" altLang="zh-CN" i="1">
                                  <a:latin typeface="Cambria Math" panose="02040503050406030204" pitchFamily="18" charset="0"/>
                                  <a:cs typeface="Times New Roman" panose="02020603050405020304" pitchFamily="18" charset="0"/>
                                </a:rPr>
                                <m:t>0.887441   8.04604   6.032564</m:t>
                              </m:r>
                            </m:e>
                            <m:e>
                              <m:r>
                                <a:rPr lang="en-US" altLang="zh-CN" i="1">
                                  <a:latin typeface="Cambria Math" panose="02040503050406030204" pitchFamily="18" charset="0"/>
                                  <a:cs typeface="Times New Roman" panose="02020603050405020304" pitchFamily="18" charset="0"/>
                                </a:rPr>
                                <m:t>−0.571786  1.077956</m:t>
                              </m:r>
                            </m:e>
                          </m:eqArr>
                        </m:e>
                      </m:d>
                    </m:oMath>
                  </m:oMathPara>
                </a14:m>
                <a:endParaRPr lang="en-US" altLang="zh-CN" dirty="0"/>
              </a:p>
              <a:p>
                <a:pPr marL="0" indent="457200" algn="just">
                  <a:lnSpc>
                    <a:spcPct val="120000"/>
                  </a:lnSpc>
                  <a:buNone/>
                </a:pPr>
                <a:r>
                  <a:rPr lang="en-US" altLang="zh-CN" dirty="0">
                    <a:latin typeface="Times New Roman" panose="02020603050405020304" pitchFamily="18" charset="0"/>
                    <a:cs typeface="Times New Roman" panose="02020603050405020304" pitchFamily="18" charset="0"/>
                  </a:rPr>
                  <a:t>It contains 12 weights and 5 bias.</a:t>
                </a:r>
              </a:p>
              <a:p>
                <a:pPr marL="0" indent="457200" algn="just">
                  <a:lnSpc>
                    <a:spcPct val="120000"/>
                  </a:lnSpc>
                  <a:buNone/>
                </a:pPr>
                <a:endParaRPr lang="zh-CN" altLang="en-US" dirty="0">
                  <a:latin typeface="Times New Roman" panose="02020603050405020304" pitchFamily="18"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8D11CCB1-30F6-4DBC-8CF4-DA85878171C3}"/>
                  </a:ext>
                </a:extLst>
              </p:cNvPr>
              <p:cNvSpPr>
                <a:spLocks noGrp="1" noRot="1" noChangeAspect="1" noMove="1" noResize="1" noEditPoints="1" noAdjustHandles="1" noChangeArrowheads="1" noChangeShapeType="1" noTextEdit="1"/>
              </p:cNvSpPr>
              <p:nvPr>
                <p:ph idx="1"/>
              </p:nvPr>
            </p:nvSpPr>
            <p:spPr>
              <a:blipFill>
                <a:blip r:embed="rId2"/>
                <a:stretch>
                  <a:fillRect t="-2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8354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1A1CE-FC26-4C28-B57A-AAD80AED2883}"/>
              </a:ext>
            </a:extLst>
          </p:cNvPr>
          <p:cNvSpPr>
            <a:spLocks noGrp="1"/>
          </p:cNvSpPr>
          <p:nvPr>
            <p:ph type="title"/>
          </p:nvPr>
        </p:nvSpPr>
        <p:spPr/>
        <p:txBody>
          <a:bodyPr/>
          <a:lstStyle/>
          <a:p>
            <a:r>
              <a:rPr lang="en-US" altLang="zh-CN" sz="4000" dirty="0">
                <a:solidFill>
                  <a:prstClr val="black"/>
                </a:solidFill>
                <a:latin typeface="Times New Roman" panose="02020603050405020304" pitchFamily="18" charset="0"/>
                <a:cs typeface="Times New Roman" panose="02020603050405020304" pitchFamily="18" charset="0"/>
              </a:rPr>
              <a:t>4. Experiment</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7919591-74BC-4267-9A95-59C52AF04794}"/>
                  </a:ext>
                </a:extLst>
              </p:cNvPr>
              <p:cNvSpPr>
                <a:spLocks noGrp="1"/>
              </p:cNvSpPr>
              <p:nvPr>
                <p:ph idx="1"/>
              </p:nvPr>
            </p:nvSpPr>
            <p:spPr/>
            <p:txBody>
              <a:bodyPr>
                <a:normAutofit fontScale="77500" lnSpcReduction="20000"/>
              </a:bodyPr>
              <a:lstStyle/>
              <a:p>
                <a:pPr marL="0" indent="457200" algn="just">
                  <a:lnSpc>
                    <a:spcPct val="120000"/>
                  </a:lnSpc>
                  <a:buNone/>
                </a:pPr>
                <a:r>
                  <a:rPr lang="en-US" altLang="zh-CN" dirty="0">
                    <a:latin typeface="Times New Roman" panose="02020603050405020304" pitchFamily="18" charset="0"/>
                    <a:cs typeface="Times New Roman" panose="02020603050405020304" pitchFamily="18" charset="0"/>
                  </a:rPr>
                  <a:t>We use the fully connected neural network to construct generator and discriminator. The results are as follows:</a:t>
                </a:r>
              </a:p>
              <a:p>
                <a:pPr marL="0" indent="45720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cs typeface="Times New Roman" panose="02020603050405020304" pitchFamily="18" charset="0"/>
                            </a:rPr>
                          </m:ctrlPr>
                        </m:dPr>
                        <m:e>
                          <m:eqArr>
                            <m:eqArrPr>
                              <m:ctrlPr>
                                <a:rPr lang="en-US" altLang="zh-CN" i="1">
                                  <a:latin typeface="Cambria Math" panose="02040503050406030204" pitchFamily="18" charset="0"/>
                                  <a:cs typeface="Times New Roman" panose="02020603050405020304" pitchFamily="18" charset="0"/>
                                </a:rPr>
                              </m:ctrlPr>
                            </m:eqArrPr>
                            <m:e>
                              <m:r>
                                <a:rPr lang="en-US" altLang="zh-CN" i="1">
                                  <a:latin typeface="Cambria Math" panose="02040503050406030204" pitchFamily="18" charset="0"/>
                                  <a:cs typeface="Times New Roman" panose="02020603050405020304" pitchFamily="18" charset="0"/>
                                </a:rPr>
                                <m:t>0.37821778 −0.69453139  0.48693054  0.61219374  0.55950474  0.19466249</m:t>
                              </m:r>
                            </m:e>
                            <m:e>
                              <m:r>
                                <a:rPr lang="en-US" altLang="zh-CN" i="1">
                                  <a:latin typeface="Cambria Math" panose="02040503050406030204" pitchFamily="18" charset="0"/>
                                  <a:cs typeface="Times New Roman" panose="02020603050405020304" pitchFamily="18" charset="0"/>
                                </a:rPr>
                                <m:t>0.62730027  0.19153312 −0.67087977  −0.45054512  0.60514008 −0.4144216</m:t>
                              </m:r>
                            </m:e>
                            <m:e>
                              <m:r>
                                <a:rPr lang="en-US" altLang="zh-CN" i="1">
                                  <a:latin typeface="Cambria Math" panose="02040503050406030204" pitchFamily="18" charset="0"/>
                                  <a:cs typeface="Times New Roman" panose="02020603050405020304" pitchFamily="18" charset="0"/>
                                </a:rPr>
                                <m:t>−0.55109062 −0.62913531 −0.4199917</m:t>
                              </m:r>
                            </m:e>
                            <m:e>
                              <m:r>
                                <a:rPr lang="en-US" altLang="zh-CN" i="1">
                                  <a:latin typeface="Cambria Math" panose="02040503050406030204" pitchFamily="18" charset="0"/>
                                  <a:cs typeface="Times New Roman" panose="02020603050405020304" pitchFamily="18" charset="0"/>
                                </a:rPr>
                                <m:t>0.62852497 −0.55840102</m:t>
                              </m:r>
                            </m:e>
                          </m:eqArr>
                        </m:e>
                      </m:d>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27919591-74BC-4267-9A95-59C52AF04794}"/>
                  </a:ext>
                </a:extLst>
              </p:cNvPr>
              <p:cNvSpPr>
                <a:spLocks noGrp="1" noRot="1" noChangeAspect="1" noMove="1" noResize="1" noEditPoints="1" noAdjustHandles="1" noChangeArrowheads="1" noChangeShapeType="1" noTextEdit="1"/>
              </p:cNvSpPr>
              <p:nvPr>
                <p:ph idx="1"/>
              </p:nvPr>
            </p:nvSpPr>
            <p:spPr>
              <a:blipFill>
                <a:blip r:embed="rId2"/>
                <a:stretch>
                  <a:fillRect l="-754" t="-840"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7375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303FC-930A-4C1B-AB37-2F69C34BAAD6}"/>
              </a:ext>
            </a:extLst>
          </p:cNvPr>
          <p:cNvSpPr>
            <a:spLocks noGrp="1"/>
          </p:cNvSpPr>
          <p:nvPr>
            <p:ph type="title"/>
          </p:nvPr>
        </p:nvSpPr>
        <p:spPr/>
        <p:txBody>
          <a:bodyPr>
            <a:normAutofit/>
          </a:bodyPr>
          <a:lstStyle/>
          <a:p>
            <a:r>
              <a:rPr lang="en-US" altLang="zh-CN" sz="4000" dirty="0">
                <a:latin typeface="Times New Roman" panose="02020603050405020304" pitchFamily="18" charset="0"/>
                <a:cs typeface="Times New Roman" panose="02020603050405020304" pitchFamily="18" charset="0"/>
              </a:rPr>
              <a:t>5. Existing problems</a:t>
            </a:r>
            <a:endParaRPr lang="zh-CN" altLang="en-US" sz="40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5201E80C-7EF0-4FB6-9864-167702BB1881}"/>
              </a:ext>
            </a:extLst>
          </p:cNvPr>
          <p:cNvSpPr>
            <a:spLocks noGrp="1"/>
          </p:cNvSpPr>
          <p:nvPr>
            <p:ph idx="1"/>
          </p:nvPr>
        </p:nvSpPr>
        <p:spPr/>
        <p:txBody>
          <a:bodyPr/>
          <a:lstStyle/>
          <a:p>
            <a:pPr marL="0" indent="457200" algn="just">
              <a:lnSpc>
                <a:spcPct val="120000"/>
              </a:lnSpc>
              <a:buNone/>
            </a:pPr>
            <a:r>
              <a:rPr lang="en-US" altLang="zh-CN" dirty="0">
                <a:latin typeface="Times New Roman" panose="02020603050405020304" pitchFamily="18" charset="0"/>
                <a:cs typeface="Times New Roman" panose="02020603050405020304" pitchFamily="18" charset="0"/>
              </a:rPr>
              <a:t>1. Ways to conduct the two models;</a:t>
            </a:r>
          </a:p>
          <a:p>
            <a:pPr marL="0" indent="457200" algn="just">
              <a:lnSpc>
                <a:spcPct val="120000"/>
              </a:lnSpc>
              <a:buNone/>
            </a:pPr>
            <a:r>
              <a:rPr lang="en-US" altLang="zh-CN" dirty="0">
                <a:latin typeface="Times New Roman" panose="02020603050405020304" pitchFamily="18" charset="0"/>
                <a:cs typeface="Times New Roman" panose="02020603050405020304" pitchFamily="18" charset="0"/>
              </a:rPr>
              <a:t>2. The distribution of parameters;</a:t>
            </a:r>
          </a:p>
          <a:p>
            <a:pPr marL="0" indent="457200" algn="just">
              <a:lnSpc>
                <a:spcPct val="120000"/>
              </a:lnSpc>
              <a:buNone/>
            </a:pPr>
            <a:r>
              <a:rPr lang="en-US" altLang="zh-CN" dirty="0">
                <a:latin typeface="Times New Roman" panose="02020603050405020304" pitchFamily="18" charset="0"/>
                <a:cs typeface="Times New Roman" panose="02020603050405020304" pitchFamily="18" charset="0"/>
              </a:rPr>
              <a:t>3. Training problems with different types of parameters</a:t>
            </a:r>
          </a:p>
          <a:p>
            <a:pPr marL="0" indent="457200" algn="just">
              <a:lnSpc>
                <a:spcPct val="120000"/>
              </a:lnSpc>
              <a:buNone/>
            </a:pPr>
            <a:r>
              <a:rPr lang="en-US" altLang="zh-CN" dirty="0">
                <a:latin typeface="Times New Roman" panose="02020603050405020304" pitchFamily="18" charset="0"/>
                <a:cs typeface="Times New Roman" panose="02020603050405020304" pitchFamily="18" charset="0"/>
              </a:rPr>
              <a:t>4. The size of the data set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620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F5EFB-8538-4ECA-89C9-4DCC6F340CE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B861607-313E-4D98-9B55-53D124B67409}"/>
              </a:ext>
            </a:extLst>
          </p:cNvPr>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lgn="ctr">
              <a:buNone/>
            </a:pPr>
            <a:r>
              <a:rPr lang="en-US" altLang="zh-CN" sz="6000" dirty="0">
                <a:latin typeface="Times New Roman" panose="02020603050405020304" pitchFamily="18" charset="0"/>
                <a:cs typeface="Times New Roman" panose="02020603050405020304" pitchFamily="18" charset="0"/>
              </a:rPr>
              <a:t>Thanks for listening!</a:t>
            </a:r>
          </a:p>
        </p:txBody>
      </p:sp>
    </p:spTree>
    <p:extLst>
      <p:ext uri="{BB962C8B-B14F-4D97-AF65-F5344CB8AC3E}">
        <p14:creationId xmlns:p14="http://schemas.microsoft.com/office/powerpoint/2010/main" val="252077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DB894-E293-4AFA-A249-40CC816CC30B}"/>
              </a:ext>
            </a:extLst>
          </p:cNvPr>
          <p:cNvSpPr>
            <a:spLocks noGrp="1"/>
          </p:cNvSpPr>
          <p:nvPr>
            <p:ph type="title"/>
          </p:nvPr>
        </p:nvSpPr>
        <p:spPr/>
        <p:txBody>
          <a:bodyPr>
            <a:normAutofit/>
          </a:bodyPr>
          <a:lstStyle/>
          <a:p>
            <a:r>
              <a:rPr lang="en-US" altLang="zh-CN" sz="4000" dirty="0">
                <a:latin typeface="Times New Roman" panose="02020603050405020304" pitchFamily="18" charset="0"/>
              </a:rPr>
              <a:t>1. DAWSON</a:t>
            </a:r>
            <a:endParaRPr lang="zh-CN" altLang="en-US" sz="4000" dirty="0">
              <a:latin typeface="Times New Roman" panose="02020603050405020304" pitchFamily="18" charset="0"/>
            </a:endParaRPr>
          </a:p>
        </p:txBody>
      </p:sp>
      <p:sp>
        <p:nvSpPr>
          <p:cNvPr id="3" name="内容占位符 2">
            <a:extLst>
              <a:ext uri="{FF2B5EF4-FFF2-40B4-BE49-F238E27FC236}">
                <a16:creationId xmlns:a16="http://schemas.microsoft.com/office/drawing/2014/main" id="{E7A3A5E6-F15E-49D4-BF3A-6A4D6FB5C8E5}"/>
              </a:ext>
            </a:extLst>
          </p:cNvPr>
          <p:cNvSpPr>
            <a:spLocks noGrp="1"/>
          </p:cNvSpPr>
          <p:nvPr>
            <p:ph idx="1"/>
          </p:nvPr>
        </p:nvSpPr>
        <p:spPr/>
        <p:txBody>
          <a:bodyPr/>
          <a:lstStyle/>
          <a:p>
            <a:pPr marL="0" indent="457200" algn="just">
              <a:lnSpc>
                <a:spcPct val="120000"/>
              </a:lnSpc>
              <a:buNone/>
            </a:pPr>
            <a:r>
              <a:rPr lang="en-US" altLang="zh-CN" dirty="0">
                <a:latin typeface="Times New Roman" panose="02020603050405020304" pitchFamily="18" charset="0"/>
                <a:cs typeface="Times New Roman" panose="02020603050405020304" pitchFamily="18" charset="0"/>
              </a:rPr>
              <a:t>DAWSON means ”a </a:t>
            </a:r>
            <a:r>
              <a:rPr lang="en-US" altLang="zh-CN" dirty="0">
                <a:solidFill>
                  <a:srgbClr val="FF0000"/>
                </a:solidFill>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omain </a:t>
            </a:r>
            <a:r>
              <a:rPr lang="en-US" altLang="zh-CN" dirty="0">
                <a:solidFill>
                  <a:srgbClr val="FF0000"/>
                </a:solidFill>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daptive Fe</a:t>
            </a:r>
            <a:r>
              <a:rPr lang="en-US" altLang="zh-CN" dirty="0">
                <a:solidFill>
                  <a:srgbClr val="FF0000"/>
                </a:solidFill>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h</a:t>
            </a:r>
            <a:r>
              <a:rPr lang="en-US" altLang="zh-CN" dirty="0">
                <a:solidFill>
                  <a:srgbClr val="FF0000"/>
                </a:solidFill>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t Ge</a:t>
            </a:r>
            <a:r>
              <a:rPr lang="en-US" altLang="zh-CN" dirty="0">
                <a:solidFill>
                  <a:srgbClr val="FF0000"/>
                </a:solidFill>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eration Framework For GANs”, a Domain Adaptive Few Shot Generation Framework For GANs based on meta-learning and naturally combines the two-step training procedure of GANs and the two-step training procedure of meta-learning algorithms(MAML). DAWSON is a plug-and-play framework that supports a broad family of meta-learning algorithms and various GANs with architectural-variants.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961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14F4C-819A-467C-A5D2-451A7BF33CED}"/>
              </a:ext>
            </a:extLst>
          </p:cNvPr>
          <p:cNvSpPr>
            <a:spLocks noGrp="1"/>
          </p:cNvSpPr>
          <p:nvPr>
            <p:ph type="title"/>
          </p:nvPr>
        </p:nvSpPr>
        <p:spPr/>
        <p:txBody>
          <a:bodyPr>
            <a:normAutofit/>
          </a:bodyPr>
          <a:lstStyle/>
          <a:p>
            <a:r>
              <a:rPr lang="en-US" altLang="zh-CN" sz="4000" dirty="0">
                <a:latin typeface="Times New Roman" panose="02020603050405020304" pitchFamily="18" charset="0"/>
              </a:rPr>
              <a:t>1. DAWSON</a:t>
            </a:r>
            <a:endParaRPr lang="zh-CN" altLang="en-US" sz="4000" dirty="0"/>
          </a:p>
        </p:txBody>
      </p:sp>
      <p:sp>
        <p:nvSpPr>
          <p:cNvPr id="3" name="内容占位符 2">
            <a:extLst>
              <a:ext uri="{FF2B5EF4-FFF2-40B4-BE49-F238E27FC236}">
                <a16:creationId xmlns:a16="http://schemas.microsoft.com/office/drawing/2014/main" id="{083C46C6-C779-4B8D-9E45-5743FBF8B2B2}"/>
              </a:ext>
            </a:extLst>
          </p:cNvPr>
          <p:cNvSpPr>
            <a:spLocks noGrp="1"/>
          </p:cNvSpPr>
          <p:nvPr>
            <p:ph idx="1"/>
          </p:nvPr>
        </p:nvSpPr>
        <p:spPr/>
        <p:txBody>
          <a:bodyPr/>
          <a:lstStyle/>
          <a:p>
            <a:pPr marL="0" indent="457200" algn="just">
              <a:lnSpc>
                <a:spcPct val="120000"/>
              </a:lnSpc>
              <a:buNone/>
            </a:pPr>
            <a:r>
              <a:rPr lang="en-US" altLang="zh-CN" dirty="0">
                <a:latin typeface="Times New Roman" panose="02020603050405020304" pitchFamily="18" charset="0"/>
                <a:cs typeface="Times New Roman" panose="02020603050405020304" pitchFamily="18" charset="0"/>
              </a:rPr>
              <a:t>If GANs are combined with Meta-Learning, the problem of gradient transfer should be solved. DAWSON combines GANs with MAML. The MAML algorithm includes two loops. The inner loop provides gradients for the outer loop to update parameters. DAWSON constructs a two-layer loop of the MAML algorithm by </a:t>
            </a:r>
            <a:r>
              <a:rPr lang="en-US" altLang="zh-CN" dirty="0">
                <a:solidFill>
                  <a:srgbClr val="FF0000"/>
                </a:solidFill>
                <a:latin typeface="Times New Roman" panose="02020603050405020304" pitchFamily="18" charset="0"/>
                <a:cs typeface="Times New Roman" panose="02020603050405020304" pitchFamily="18" charset="0"/>
              </a:rPr>
              <a:t>cloning generators and discriminators</a:t>
            </a: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If the clone method is not used, the generator and discriminator parameters will be updated during the inner loop.</a:t>
            </a:r>
            <a:endParaRPr lang="zh-CN"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100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A4EC9-3579-46DA-B9F5-D9FC046B0887}"/>
              </a:ext>
            </a:extLst>
          </p:cNvPr>
          <p:cNvSpPr>
            <a:spLocks noGrp="1"/>
          </p:cNvSpPr>
          <p:nvPr>
            <p:ph type="title"/>
          </p:nvPr>
        </p:nvSpPr>
        <p:spPr/>
        <p:txBody>
          <a:bodyPr>
            <a:normAutofit/>
          </a:bodyPr>
          <a:lstStyle/>
          <a:p>
            <a:r>
              <a:rPr lang="en-US" altLang="zh-CN" sz="4000" dirty="0">
                <a:latin typeface="Times New Roman" panose="02020603050405020304" pitchFamily="18" charset="0"/>
                <a:cs typeface="Times New Roman" panose="02020603050405020304" pitchFamily="18" charset="0"/>
              </a:rPr>
              <a:t>1.1 Algorithm of DAWSON</a:t>
            </a:r>
            <a:endParaRPr lang="zh-CN" altLang="en-US" sz="4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971FBF2-CD55-4F35-ABAF-0A753E20DD41}"/>
                  </a:ext>
                </a:extLst>
              </p:cNvPr>
              <p:cNvSpPr>
                <a:spLocks noGrp="1"/>
              </p:cNvSpPr>
              <p:nvPr>
                <p:ph idx="1"/>
              </p:nvPr>
            </p:nvSpPr>
            <p:spPr/>
            <p:txBody>
              <a:bodyPr>
                <a:normAutofit fontScale="55000" lnSpcReduction="20000"/>
              </a:bodyPr>
              <a:lstStyle/>
              <a:p>
                <a:r>
                  <a:rPr lang="en-US" altLang="zh-CN" b="1" dirty="0">
                    <a:latin typeface="Times New Roman" panose="02020603050405020304" pitchFamily="18" charset="0"/>
                    <a:cs typeface="Times New Roman" panose="02020603050405020304" pitchFamily="18" charset="0"/>
                  </a:rPr>
                  <a:t>Require: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𝒯</m:t>
                        </m:r>
                      </m:e>
                      <m:sub>
                        <m:r>
                          <a:rPr lang="en-US" altLang="zh-CN" i="1">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A single task</a:t>
                </a:r>
                <a:endParaRPr lang="zh-CN"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Require: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𝜃</m:t>
                        </m:r>
                      </m:sub>
                    </m:sSub>
                  </m:oMath>
                </a14:m>
                <a:r>
                  <a:rPr lang="en-US" altLang="zh-CN" dirty="0">
                    <a:latin typeface="Times New Roman" panose="02020603050405020304" pitchFamily="18" charset="0"/>
                    <a:cs typeface="Times New Roman" panose="02020603050405020304" pitchFamily="18" charset="0"/>
                  </a:rPr>
                  <a:t>: Real generator;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𝜑</m:t>
                        </m:r>
                      </m:sub>
                    </m:sSub>
                  </m:oMath>
                </a14:m>
                <a:r>
                  <a:rPr lang="en-US" altLang="zh-CN" dirty="0">
                    <a:latin typeface="Times New Roman" panose="02020603050405020304" pitchFamily="18" charset="0"/>
                    <a:cs typeface="Times New Roman" panose="02020603050405020304" pitchFamily="18" charset="0"/>
                  </a:rPr>
                  <a:t>: Real Discriminator</a:t>
                </a:r>
                <a:endParaRPr lang="zh-CN"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Require: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𝐺</m:t>
                        </m:r>
                      </m:e>
                      <m:sub>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𝜃</m:t>
                            </m:r>
                          </m:e>
                        </m:acc>
                      </m:sub>
                    </m:sSub>
                  </m:oMath>
                </a14:m>
                <a:r>
                  <a:rPr lang="en-US" altLang="zh-CN" dirty="0">
                    <a:latin typeface="Times New Roman" panose="02020603050405020304" pitchFamily="18" charset="0"/>
                    <a:cs typeface="Times New Roman" panose="02020603050405020304" pitchFamily="18" charset="0"/>
                  </a:rPr>
                  <a:t>: Cloned generator;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𝜑</m:t>
                            </m:r>
                          </m:e>
                        </m:acc>
                      </m:sub>
                    </m:sSub>
                  </m:oMath>
                </a14:m>
                <a:r>
                  <a:rPr lang="en-US" altLang="zh-CN" dirty="0">
                    <a:latin typeface="Times New Roman" panose="02020603050405020304" pitchFamily="18" charset="0"/>
                    <a:cs typeface="Times New Roman" panose="02020603050405020304" pitchFamily="18" charset="0"/>
                  </a:rPr>
                  <a:t>: Cloned Discriminator</a:t>
                </a:r>
                <a:endParaRPr lang="zh-CN"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Require: </a:t>
                </a:r>
                <a14:m>
                  <m:oMath xmlns:m="http://schemas.openxmlformats.org/officeDocument/2006/math">
                    <m:r>
                      <a:rPr lang="en-US" altLang="zh-CN" i="1">
                        <a:latin typeface="Cambria Math" panose="02040503050406030204" pitchFamily="18" charset="0"/>
                      </a:rPr>
                      <m:t>𝛼</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rPr>
                      <m:t>𝛽</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rPr>
                      <m:t>𝐿</m:t>
                    </m:r>
                  </m:oMath>
                </a14:m>
                <a:r>
                  <a:rPr lang="en-US" altLang="zh-CN" dirty="0">
                    <a:latin typeface="Times New Roman" panose="02020603050405020304" pitchFamily="18" charset="0"/>
                    <a:cs typeface="Times New Roman" panose="02020603050405020304" pitchFamily="18" charset="0"/>
                  </a:rPr>
                  <a:t>: Inner learning rate; outer learning rate; Number of inner loop updates</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Randomly initialize </a:t>
                </a:r>
                <a14:m>
                  <m:oMath xmlns:m="http://schemas.openxmlformats.org/officeDocument/2006/math">
                    <m:r>
                      <a:rPr lang="en-US" altLang="zh-CN" i="1">
                        <a:latin typeface="Cambria Math" panose="02040503050406030204" pitchFamily="18" charset="0"/>
                      </a:rPr>
                      <m:t>𝜃</m:t>
                    </m:r>
                    <m:r>
                      <a:rPr lang="en-US" altLang="zh-CN" i="1">
                        <a:latin typeface="Cambria Math" panose="02040503050406030204" pitchFamily="18" charset="0"/>
                      </a:rPr>
                      <m:t>,</m:t>
                    </m:r>
                    <m:r>
                      <a:rPr lang="en-US" altLang="zh-CN" i="1">
                        <a:latin typeface="Cambria Math" panose="02040503050406030204" pitchFamily="18" charset="0"/>
                      </a:rPr>
                      <m:t>𝜑</m:t>
                    </m:r>
                  </m:oMath>
                </a14:m>
                <a:endParaRPr lang="zh-CN" altLang="zh-CN" dirty="0">
                  <a:latin typeface="Times New Roman" panose="020206030504050203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(Inner loop)</a:t>
                </a:r>
                <a:endParaRPr lang="zh-CN" altLang="zh-CN"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Split samples in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𝒯</m:t>
                        </m:r>
                      </m:e>
                      <m:sub>
                        <m:r>
                          <a:rPr lang="en-US" altLang="zh-CN" i="1">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into disjoint training and development sets</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Draw </a:t>
                </a:r>
                <a14:m>
                  <m:oMath xmlns:m="http://schemas.openxmlformats.org/officeDocument/2006/math">
                    <m:r>
                      <a:rPr lang="en-US" altLang="zh-CN" i="1">
                        <a:latin typeface="Cambria Math" panose="02040503050406030204" pitchFamily="18" charset="0"/>
                      </a:rPr>
                      <m:t>𝐾</m:t>
                    </m:r>
                    <m:r>
                      <a:rPr lang="en-US" altLang="zh-CN" i="1">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training samples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𝑡𝑟𝑎𝑖𝑛</m:t>
                        </m:r>
                      </m:sub>
                    </m:sSub>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𝒯</m:t>
                            </m:r>
                          </m:e>
                          <m:sub>
                            <m:r>
                              <a:rPr lang="en-US" altLang="zh-CN" i="1">
                                <a:latin typeface="Cambria Math" panose="02040503050406030204" pitchFamily="18" charset="0"/>
                              </a:rPr>
                              <m:t>𝑖</m:t>
                            </m:r>
                          </m:sub>
                        </m:sSub>
                      </m:sub>
                    </m:sSub>
                  </m:oMath>
                </a14:m>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Draw </a:t>
                </a:r>
                <a14:m>
                  <m:oMath xmlns:m="http://schemas.openxmlformats.org/officeDocument/2006/math">
                    <m:r>
                      <a:rPr lang="en-US" altLang="zh-CN" i="1">
                        <a:latin typeface="Cambria Math" panose="02040503050406030204" pitchFamily="18" charset="0"/>
                      </a:rPr>
                      <m:t>𝐾</m:t>
                    </m:r>
                    <m:r>
                      <a:rPr lang="en-US" altLang="zh-CN" i="1">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dev samples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𝑑𝑒𝑣</m:t>
                        </m:r>
                      </m:sub>
                    </m:sSub>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𝒯</m:t>
                            </m:r>
                          </m:e>
                          <m:sub>
                            <m:r>
                              <a:rPr lang="en-US" altLang="zh-CN" i="1">
                                <a:latin typeface="Cambria Math" panose="02040503050406030204" pitchFamily="18" charset="0"/>
                              </a:rPr>
                              <m:t>𝑖</m:t>
                            </m:r>
                          </m:sub>
                        </m:sSub>
                      </m:sub>
                    </m:sSub>
                  </m:oMath>
                </a14:m>
                <a:endParaRPr lang="zh-CN"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for</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 = 1</m:t>
                    </m:r>
                  </m:oMath>
                </a14:m>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to</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rPr>
                      <m:t>𝐿</m:t>
                    </m:r>
                  </m:oMath>
                </a14:m>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do</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Generate a minibatch of fake samples </a:t>
                </a:r>
                <a14:m>
                  <m:oMath xmlns:m="http://schemas.openxmlformats.org/officeDocument/2006/math">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𝑥</m:t>
                        </m:r>
                      </m:e>
                    </m:acc>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𝐺</m:t>
                        </m:r>
                      </m:e>
                      <m:sub>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𝜃</m:t>
                            </m:r>
                          </m:e>
                        </m:acc>
                      </m:sub>
                    </m:sSub>
                    <m:d>
                      <m:dPr>
                        <m:ctrlPr>
                          <a:rPr lang="zh-CN" altLang="zh-CN" i="1">
                            <a:latin typeface="Cambria Math" panose="02040503050406030204" pitchFamily="18" charset="0"/>
                          </a:rPr>
                        </m:ctrlPr>
                      </m:dPr>
                      <m:e>
                        <m:r>
                          <a:rPr lang="en-US" altLang="zh-CN" i="1">
                            <a:latin typeface="Cambria Math" panose="02040503050406030204" pitchFamily="18" charset="0"/>
                          </a:rPr>
                          <m:t>𝑧</m:t>
                        </m:r>
                      </m:e>
                    </m:d>
                  </m:oMath>
                </a14:m>
                <a:r>
                  <a:rPr lang="en-US" altLang="zh-CN" dirty="0">
                    <a:latin typeface="Times New Roman" panose="02020603050405020304" pitchFamily="18" charset="0"/>
                    <a:cs typeface="Times New Roman" panose="02020603050405020304" pitchFamily="18" charset="0"/>
                  </a:rPr>
                  <a:t> with </a:t>
                </a:r>
                <a14:m>
                  <m:oMath xmlns:m="http://schemas.openxmlformats.org/officeDocument/2006/math">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𝑁</m:t>
                    </m:r>
                    <m:d>
                      <m:dPr>
                        <m:ctrlPr>
                          <a:rPr lang="zh-CN" altLang="zh-CN" i="1">
                            <a:latin typeface="Cambria Math" panose="02040503050406030204" pitchFamily="18" charset="0"/>
                          </a:rPr>
                        </m:ctrlPr>
                      </m:dPr>
                      <m:e>
                        <m:r>
                          <a:rPr lang="en-US" altLang="zh-CN" i="1">
                            <a:latin typeface="Cambria Math" panose="02040503050406030204" pitchFamily="18" charset="0"/>
                          </a:rPr>
                          <m:t>0,</m:t>
                        </m:r>
                        <m:r>
                          <a:rPr lang="en-US" altLang="zh-CN" i="1">
                            <a:latin typeface="Cambria Math" panose="02040503050406030204" pitchFamily="18" charset="0"/>
                          </a:rPr>
                          <m:t>𝐼</m:t>
                        </m:r>
                      </m:e>
                    </m:d>
                  </m:oMath>
                </a14:m>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Update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𝜑</m:t>
                            </m:r>
                          </m:e>
                        </m:acc>
                      </m:sub>
                    </m:sSub>
                    <m:r>
                      <a:rPr lang="en-US" altLang="zh-CN" i="1">
                        <a:latin typeface="Cambria Math" panose="02040503050406030204" pitchFamily="18" charset="0"/>
                      </a:rPr>
                      <m:t>: </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𝜑</m:t>
                        </m:r>
                      </m:e>
                    </m:acc>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𝜑</m:t>
                        </m:r>
                      </m:e>
                    </m:acc>
                    <m:r>
                      <a:rPr lang="en-US" altLang="zh-CN" i="1">
                        <a:latin typeface="Cambria Math" panose="02040503050406030204" pitchFamily="18" charset="0"/>
                      </a:rPr>
                      <m:t>−</m:t>
                    </m:r>
                    <m:r>
                      <a:rPr lang="en-US" altLang="zh-CN" i="1">
                        <a:latin typeface="Cambria Math" panose="02040503050406030204" pitchFamily="18" charset="0"/>
                      </a:rPr>
                      <m:t>𝛼</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m:t>
                        </m:r>
                      </m:e>
                      <m:sub>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𝜑</m:t>
                            </m:r>
                          </m:e>
                        </m:acc>
                      </m:sub>
                    </m:s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𝐿</m:t>
                        </m:r>
                      </m:e>
                      <m:sub>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𝜃</m:t>
                            </m:r>
                            <m:r>
                              <a:rPr lang="en-US" altLang="zh-CN" i="1">
                                <a:latin typeface="Cambria Math" panose="02040503050406030204" pitchFamily="18" charset="0"/>
                              </a:rPr>
                              <m:t>,</m:t>
                            </m:r>
                          </m:e>
                        </m:acc>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𝜑</m:t>
                            </m:r>
                          </m:e>
                        </m:acc>
                      </m:sub>
                      <m:sup>
                        <m:r>
                          <a:rPr lang="en-US" altLang="zh-CN" i="1">
                            <a:latin typeface="Cambria Math" panose="02040503050406030204" pitchFamily="18" charset="0"/>
                          </a:rPr>
                          <m:t>𝐷</m:t>
                        </m:r>
                      </m:sup>
                    </m:sSubSup>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𝑡𝑟𝑎𝑖𝑛</m:t>
                            </m:r>
                          </m:sub>
                        </m:sSub>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𝑥</m:t>
                            </m:r>
                          </m:e>
                        </m:acc>
                      </m:e>
                    </m:d>
                  </m:oMath>
                </a14:m>
                <a:endParaRPr lang="zh-CN"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end for</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Compute “Gradient” for discriminator: </a:t>
                </a:r>
                <a14:m>
                  <m:oMath xmlns:m="http://schemas.openxmlformats.org/officeDocument/2006/math">
                    <m:r>
                      <m:rPr>
                        <m:sty m:val="p"/>
                      </m:rPr>
                      <a:rPr lang="en-US" altLang="zh-CN">
                        <a:latin typeface="Cambria Math" panose="02040503050406030204" pitchFamily="18" charset="0"/>
                      </a:rPr>
                      <m:t>∇</m:t>
                    </m:r>
                    <m:r>
                      <a:rPr lang="en-US" altLang="zh-CN" i="1">
                        <a:latin typeface="Cambria Math" panose="02040503050406030204" pitchFamily="18" charset="0"/>
                      </a:rPr>
                      <m:t>𝐷</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m:t>
                        </m:r>
                      </m:e>
                      <m:sub>
                        <m:r>
                          <a:rPr lang="en-US" altLang="zh-CN" i="1">
                            <a:latin typeface="Cambria Math" panose="02040503050406030204" pitchFamily="18" charset="0"/>
                          </a:rPr>
                          <m:t>𝜑</m:t>
                        </m:r>
                      </m:sub>
                    </m:s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𝐿</m:t>
                        </m:r>
                      </m:e>
                      <m:sub>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𝜃</m:t>
                            </m:r>
                            <m:r>
                              <a:rPr lang="en-US" altLang="zh-CN" i="1">
                                <a:latin typeface="Cambria Math" panose="02040503050406030204" pitchFamily="18" charset="0"/>
                              </a:rPr>
                              <m:t>,</m:t>
                            </m:r>
                          </m:e>
                        </m:acc>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𝜑</m:t>
                            </m:r>
                          </m:e>
                        </m:acc>
                      </m:sub>
                      <m:sup>
                        <m:r>
                          <a:rPr lang="en-US" altLang="zh-CN" i="1">
                            <a:latin typeface="Cambria Math" panose="02040503050406030204" pitchFamily="18" charset="0"/>
                          </a:rPr>
                          <m:t>𝐷</m:t>
                        </m:r>
                      </m:sup>
                    </m:sSubSup>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𝑑𝑒𝑣</m:t>
                            </m:r>
                          </m:sub>
                        </m:sSub>
                        <m:r>
                          <a:rPr lang="en-US" altLang="zh-CN" i="1">
                            <a:latin typeface="Cambria Math" panose="02040503050406030204" pitchFamily="18" charset="0"/>
                          </a:rPr>
                          <m:t>,</m:t>
                        </m:r>
                        <m:r>
                          <a:rPr lang="en-US" altLang="zh-CN" i="1">
                            <a:latin typeface="Cambria Math" panose="02040503050406030204" pitchFamily="18" charset="0"/>
                          </a:rPr>
                          <m:t>𝑥</m:t>
                        </m:r>
                      </m:e>
                    </m:d>
                  </m:oMath>
                </a14:m>
                <a:endParaRPr lang="zh-CN" altLang="zh-CN" dirty="0">
                  <a:latin typeface="Times New Roman" panose="02020603050405020304" pitchFamily="18" charset="0"/>
                  <a:cs typeface="Times New Roman" panose="02020603050405020304" pitchFamily="18" charset="0"/>
                </a:endParaRP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A971FBF2-CD55-4F35-ABAF-0A753E20DD41}"/>
                  </a:ext>
                </a:extLst>
              </p:cNvPr>
              <p:cNvSpPr>
                <a:spLocks noGrp="1" noRot="1" noChangeAspect="1" noMove="1" noResize="1" noEditPoints="1" noAdjustHandles="1" noChangeArrowheads="1" noChangeShapeType="1" noTextEdit="1"/>
              </p:cNvSpPr>
              <p:nvPr>
                <p:ph idx="1"/>
              </p:nvPr>
            </p:nvSpPr>
            <p:spPr>
              <a:blipFill>
                <a:blip r:embed="rId2"/>
                <a:stretch>
                  <a:fillRect l="-174" t="-16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6339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230834-FBEF-4D56-A492-2DD4E8F374C6}"/>
              </a:ext>
            </a:extLst>
          </p:cNvPr>
          <p:cNvSpPr>
            <a:spLocks noGrp="1"/>
          </p:cNvSpPr>
          <p:nvPr>
            <p:ph type="title"/>
          </p:nvPr>
        </p:nvSpPr>
        <p:spPr/>
        <p:txBody>
          <a:bodyPr>
            <a:normAutofit/>
          </a:bodyPr>
          <a:lstStyle/>
          <a:p>
            <a:r>
              <a:rPr lang="en-US" altLang="zh-CN" sz="4000" dirty="0">
                <a:latin typeface="Times New Roman" panose="02020603050405020304" pitchFamily="18" charset="0"/>
                <a:cs typeface="Times New Roman" panose="02020603050405020304" pitchFamily="18" charset="0"/>
              </a:rPr>
              <a:t>1.2 Algorithm of DAWSON</a:t>
            </a:r>
            <a:endParaRPr lang="zh-CN" alt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F017C94-02FE-499E-A5BA-5E82B2D17712}"/>
                  </a:ext>
                </a:extLst>
              </p:cNvPr>
              <p:cNvSpPr>
                <a:spLocks noGrp="1"/>
              </p:cNvSpPr>
              <p:nvPr>
                <p:ph idx="1"/>
              </p:nvPr>
            </p:nvSpPr>
            <p:spPr/>
            <p:txBody>
              <a:bodyPr>
                <a:normAutofit/>
              </a:bodyPr>
              <a:lstStyle/>
              <a:p>
                <a:r>
                  <a:rPr lang="en-US" altLang="zh-CN" sz="2000" dirty="0">
                    <a:latin typeface="Times New Roman" panose="02020603050405020304" pitchFamily="18" charset="0"/>
                    <a:cs typeface="Times New Roman" panose="02020603050405020304" pitchFamily="18" charset="0"/>
                  </a:rPr>
                  <a:t>Clone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𝐷</m:t>
                        </m:r>
                      </m:e>
                      <m:sub>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𝜑</m:t>
                                </m:r>
                              </m:e>
                            </m:acc>
                          </m:e>
                          <m:sub>
                            <m:r>
                              <a:rPr lang="en-US" altLang="zh-CN" sz="2000" i="1">
                                <a:latin typeface="Cambria Math" panose="02040503050406030204" pitchFamily="18" charset="0"/>
                              </a:rPr>
                              <m:t>𝑑𝑒𝑣</m:t>
                            </m:r>
                          </m:sub>
                        </m:sSub>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𝜑</m:t>
                        </m:r>
                      </m:sub>
                    </m:sSub>
                  </m:oMath>
                </a14:m>
                <a:endParaRPr lang="zh-CN"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for </a:t>
                </a:r>
                <a14:m>
                  <m:oMath xmlns:m="http://schemas.openxmlformats.org/officeDocument/2006/math">
                    <m:r>
                      <a:rPr lang="en-US" altLang="zh-CN" sz="2000" i="1">
                        <a:latin typeface="Cambria Math" panose="02040503050406030204" pitchFamily="18" charset="0"/>
                      </a:rPr>
                      <m:t>𝑖</m:t>
                    </m:r>
                    <m:r>
                      <a:rPr lang="en-US" altLang="zh-CN" sz="2000" i="1">
                        <a:latin typeface="Cambria Math" panose="02040503050406030204" pitchFamily="18" charset="0"/>
                      </a:rPr>
                      <m:t>=1</m:t>
                    </m:r>
                  </m:oMath>
                </a14:m>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to</a:t>
                </a:r>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000" i="1">
                        <a:latin typeface="Cambria Math" panose="02040503050406030204" pitchFamily="18" charset="0"/>
                      </a:rPr>
                      <m:t>𝐿</m:t>
                    </m:r>
                  </m:oMath>
                </a14:m>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do</a:t>
                </a:r>
                <a:endParaRPr lang="zh-CN"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Generate a minibatch of fake samples </a:t>
                </a:r>
                <a14:m>
                  <m:oMath xmlns:m="http://schemas.openxmlformats.org/officeDocument/2006/math">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𝐺</m:t>
                        </m:r>
                      </m:e>
                      <m:sub>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𝜃</m:t>
                            </m:r>
                          </m:e>
                        </m:acc>
                      </m:sub>
                    </m:sSub>
                    <m:d>
                      <m:dPr>
                        <m:ctrlPr>
                          <a:rPr lang="zh-CN" altLang="zh-CN" sz="2000" i="1">
                            <a:latin typeface="Cambria Math" panose="02040503050406030204" pitchFamily="18" charset="0"/>
                          </a:rPr>
                        </m:ctrlPr>
                      </m:dPr>
                      <m:e>
                        <m:r>
                          <a:rPr lang="en-US" altLang="zh-CN" sz="2000" i="1">
                            <a:latin typeface="Cambria Math" panose="02040503050406030204" pitchFamily="18" charset="0"/>
                          </a:rPr>
                          <m:t>𝑧</m:t>
                        </m:r>
                      </m:e>
                    </m:d>
                  </m:oMath>
                </a14:m>
                <a:r>
                  <a:rPr lang="en-US" altLang="zh-CN" sz="2000" dirty="0">
                    <a:latin typeface="Times New Roman" panose="02020603050405020304" pitchFamily="18" charset="0"/>
                    <a:cs typeface="Times New Roman" panose="02020603050405020304" pitchFamily="18" charset="0"/>
                  </a:rPr>
                  <a:t> with </a:t>
                </a:r>
                <a14:m>
                  <m:oMath xmlns:m="http://schemas.openxmlformats.org/officeDocument/2006/math">
                    <m:r>
                      <a:rPr lang="en-US" altLang="zh-CN" sz="2000" i="1">
                        <a:latin typeface="Cambria Math" panose="02040503050406030204" pitchFamily="18" charset="0"/>
                      </a:rPr>
                      <m:t>𝑧</m:t>
                    </m:r>
                    <m:r>
                      <a:rPr lang="en-US" altLang="zh-CN" sz="2000" i="1">
                        <a:latin typeface="Cambria Math" panose="02040503050406030204" pitchFamily="18" charset="0"/>
                      </a:rPr>
                      <m:t>~</m:t>
                    </m:r>
                    <m:r>
                      <a:rPr lang="en-US" altLang="zh-CN" sz="2000" i="1">
                        <a:latin typeface="Cambria Math" panose="02040503050406030204" pitchFamily="18" charset="0"/>
                      </a:rPr>
                      <m:t>𝑁</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0,</m:t>
                        </m:r>
                        <m:r>
                          <a:rPr lang="en-US" altLang="zh-CN" sz="2000" i="1">
                            <a:latin typeface="Cambria Math" panose="02040503050406030204" pitchFamily="18" charset="0"/>
                          </a:rPr>
                          <m:t>𝐼</m:t>
                        </m:r>
                      </m:e>
                    </m:d>
                  </m:oMath>
                </a14:m>
                <a:endParaRPr lang="zh-CN"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Update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𝐷</m:t>
                        </m:r>
                      </m:e>
                      <m:sub>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𝜑</m:t>
                                </m:r>
                              </m:e>
                            </m:acc>
                          </m:e>
                          <m:sub>
                            <m:r>
                              <a:rPr lang="en-US" altLang="zh-CN" sz="2000" i="1">
                                <a:latin typeface="Cambria Math" panose="02040503050406030204" pitchFamily="18" charset="0"/>
                              </a:rPr>
                              <m:t>𝑑𝑒𝑣</m:t>
                            </m:r>
                          </m:sub>
                        </m:sSub>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 </m:t>
                        </m:r>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𝜑</m:t>
                            </m:r>
                          </m:e>
                        </m:acc>
                      </m:e>
                      <m:sub>
                        <m:r>
                          <a:rPr lang="en-US" altLang="zh-CN" sz="2000" i="1">
                            <a:latin typeface="Cambria Math" panose="02040503050406030204" pitchFamily="18" charset="0"/>
                          </a:rPr>
                          <m:t>𝑑𝑒𝑣</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𝜑</m:t>
                            </m:r>
                          </m:e>
                        </m:acc>
                      </m:e>
                      <m:sub>
                        <m:r>
                          <a:rPr lang="en-US" altLang="zh-CN" sz="2000" i="1">
                            <a:latin typeface="Cambria Math" panose="02040503050406030204" pitchFamily="18" charset="0"/>
                          </a:rPr>
                          <m:t>𝑑𝑒𝑣</m:t>
                        </m:r>
                      </m:sub>
                    </m:sSub>
                    <m:r>
                      <a:rPr lang="en-US" altLang="zh-CN" sz="2000" i="1">
                        <a:latin typeface="Cambria Math" panose="02040503050406030204" pitchFamily="18" charset="0"/>
                      </a:rPr>
                      <m:t>−</m:t>
                    </m:r>
                    <m:r>
                      <a:rPr lang="en-US" altLang="zh-CN" sz="2000" i="1">
                        <a:latin typeface="Cambria Math" panose="02040503050406030204" pitchFamily="18" charset="0"/>
                      </a:rPr>
                      <m:t>𝛼</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m:t>
                        </m:r>
                      </m:e>
                      <m:sub>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𝜑</m:t>
                            </m:r>
                          </m:e>
                        </m:acc>
                      </m:sub>
                    </m:sSub>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𝐿</m:t>
                        </m:r>
                      </m:e>
                      <m:sub>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𝜃</m:t>
                            </m:r>
                            <m:r>
                              <a:rPr lang="en-US" altLang="zh-CN" sz="2000" i="1">
                                <a:latin typeface="Cambria Math" panose="02040503050406030204" pitchFamily="18" charset="0"/>
                              </a:rPr>
                              <m:t>,</m:t>
                            </m:r>
                          </m:e>
                        </m:acc>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𝜑</m:t>
                                </m:r>
                              </m:e>
                            </m:acc>
                          </m:e>
                          <m:sub>
                            <m:r>
                              <a:rPr lang="en-US" altLang="zh-CN" sz="2000" i="1">
                                <a:latin typeface="Cambria Math" panose="02040503050406030204" pitchFamily="18" charset="0"/>
                              </a:rPr>
                              <m:t>𝑑𝑒𝑣</m:t>
                            </m:r>
                          </m:sub>
                        </m:sSub>
                      </m:sub>
                      <m:sup>
                        <m:r>
                          <a:rPr lang="en-US" altLang="zh-CN" sz="2000" i="1">
                            <a:latin typeface="Cambria Math" panose="02040503050406030204" pitchFamily="18" charset="0"/>
                          </a:rPr>
                          <m:t>𝐷</m:t>
                        </m:r>
                      </m:sup>
                    </m:sSubSup>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𝑑𝑒𝑣</m:t>
                            </m:r>
                          </m:sub>
                        </m:sSub>
                        <m:r>
                          <a:rPr lang="en-US" altLang="zh-CN" sz="2000" i="1">
                            <a:latin typeface="Cambria Math" panose="02040503050406030204" pitchFamily="18" charset="0"/>
                          </a:rPr>
                          <m:t>,</m:t>
                        </m:r>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e>
                    </m:d>
                  </m:oMath>
                </a14:m>
                <a:endParaRPr lang="zh-CN"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end for</a:t>
                </a:r>
                <a:endParaRPr lang="zh-CN"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for </a:t>
                </a:r>
                <a14:m>
                  <m:oMath xmlns:m="http://schemas.openxmlformats.org/officeDocument/2006/math">
                    <m:r>
                      <a:rPr lang="en-US" altLang="zh-CN" sz="2000" i="1">
                        <a:latin typeface="Cambria Math" panose="02040503050406030204" pitchFamily="18" charset="0"/>
                      </a:rPr>
                      <m:t>𝑖</m:t>
                    </m:r>
                    <m:r>
                      <a:rPr lang="en-US" altLang="zh-CN" sz="2000" i="1">
                        <a:latin typeface="Cambria Math" panose="02040503050406030204" pitchFamily="18" charset="0"/>
                      </a:rPr>
                      <m:t>=1</m:t>
                    </m:r>
                  </m:oMath>
                </a14:m>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to</a:t>
                </a:r>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000" i="1">
                        <a:latin typeface="Cambria Math" panose="02040503050406030204" pitchFamily="18" charset="0"/>
                      </a:rPr>
                      <m:t>𝐿</m:t>
                    </m:r>
                  </m:oMath>
                </a14:m>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do</a:t>
                </a:r>
                <a:endParaRPr lang="zh-CN"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Update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𝐺</m:t>
                        </m:r>
                      </m:e>
                      <m:sub>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𝜃</m:t>
                            </m:r>
                          </m:e>
                        </m:acc>
                      </m:sub>
                    </m:sSub>
                    <m:r>
                      <a:rPr lang="en-US" altLang="zh-CN" sz="2000" i="1">
                        <a:latin typeface="Cambria Math" panose="02040503050406030204" pitchFamily="18" charset="0"/>
                      </a:rPr>
                      <m:t>: </m:t>
                    </m:r>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𝜃</m:t>
                        </m:r>
                      </m:e>
                    </m:acc>
                    <m:r>
                      <a:rPr lang="en-US" altLang="zh-CN" sz="2000" i="1">
                        <a:latin typeface="Cambria Math" panose="02040503050406030204" pitchFamily="18" charset="0"/>
                      </a:rPr>
                      <m:t>⟵</m:t>
                    </m:r>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𝜃</m:t>
                        </m:r>
                      </m:e>
                    </m:acc>
                    <m:r>
                      <a:rPr lang="en-US" altLang="zh-CN" sz="2000" i="1">
                        <a:latin typeface="Cambria Math" panose="02040503050406030204" pitchFamily="18" charset="0"/>
                      </a:rPr>
                      <m:t>−</m:t>
                    </m:r>
                    <m:r>
                      <a:rPr lang="en-US" altLang="zh-CN" sz="2000" i="1">
                        <a:latin typeface="Cambria Math" panose="02040503050406030204" pitchFamily="18" charset="0"/>
                      </a:rPr>
                      <m:t>𝛼</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m:t>
                        </m:r>
                      </m:e>
                      <m:sub>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𝜃</m:t>
                            </m:r>
                          </m:e>
                        </m:acc>
                      </m:sub>
                    </m:sSub>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𝐿</m:t>
                        </m:r>
                      </m:e>
                      <m:sub>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𝜃</m:t>
                            </m:r>
                            <m:r>
                              <a:rPr lang="en-US" altLang="zh-CN" sz="2000" i="1">
                                <a:latin typeface="Cambria Math" panose="02040503050406030204" pitchFamily="18" charset="0"/>
                              </a:rPr>
                              <m:t>,</m:t>
                            </m:r>
                          </m:e>
                        </m:acc>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𝜑</m:t>
                            </m:r>
                          </m:e>
                        </m:acc>
                      </m:sub>
                      <m:sup>
                        <m:r>
                          <a:rPr lang="en-US" altLang="zh-CN" sz="2000" i="1">
                            <a:latin typeface="Cambria Math" panose="02040503050406030204" pitchFamily="18" charset="0"/>
                          </a:rPr>
                          <m:t>𝐷</m:t>
                        </m:r>
                      </m:sup>
                    </m:sSubSup>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𝑡𝑟𝑎𝑖𝑛</m:t>
                            </m:r>
                          </m:sub>
                        </m:sSub>
                        <m:r>
                          <a:rPr lang="en-US" altLang="zh-CN" sz="2000" i="1">
                            <a:latin typeface="Cambria Math" panose="02040503050406030204" pitchFamily="18" charset="0"/>
                          </a:rPr>
                          <m:t>,</m:t>
                        </m:r>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e>
                    </m:d>
                  </m:oMath>
                </a14:m>
                <a:endParaRPr lang="zh-CN"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end for</a:t>
                </a:r>
                <a:endParaRPr lang="zh-CN"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Compute “Gradient” for generator: </a:t>
                </a:r>
                <a14:m>
                  <m:oMath xmlns:m="http://schemas.openxmlformats.org/officeDocument/2006/math">
                    <m:r>
                      <m:rPr>
                        <m:sty m:val="p"/>
                      </m:rPr>
                      <a:rPr lang="en-US" altLang="zh-CN" sz="2000">
                        <a:latin typeface="Cambria Math" panose="02040503050406030204" pitchFamily="18" charset="0"/>
                      </a:rPr>
                      <m:t>∇</m:t>
                    </m:r>
                    <m:r>
                      <a:rPr lang="en-US" altLang="zh-CN" sz="2000" i="1">
                        <a:latin typeface="Cambria Math" panose="02040503050406030204" pitchFamily="18" charset="0"/>
                      </a:rPr>
                      <m:t>𝐺</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m:t>
                        </m:r>
                      </m:e>
                      <m:sub>
                        <m:r>
                          <a:rPr lang="en-US" altLang="zh-CN" sz="2000" i="1">
                            <a:latin typeface="Cambria Math" panose="02040503050406030204" pitchFamily="18" charset="0"/>
                          </a:rPr>
                          <m:t>𝜑</m:t>
                        </m:r>
                      </m:sub>
                    </m:sSub>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𝐿</m:t>
                        </m:r>
                      </m:e>
                      <m:sub>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𝜃</m:t>
                            </m:r>
                            <m:r>
                              <a:rPr lang="en-US" altLang="zh-CN" sz="2000" i="1">
                                <a:latin typeface="Cambria Math" panose="02040503050406030204" pitchFamily="18" charset="0"/>
                              </a:rPr>
                              <m:t>,</m:t>
                            </m:r>
                          </m:e>
                        </m:acc>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𝜑</m:t>
                                </m:r>
                              </m:e>
                            </m:acc>
                          </m:e>
                          <m:sub>
                            <m:r>
                              <a:rPr lang="en-US" altLang="zh-CN" sz="2000" i="1">
                                <a:latin typeface="Cambria Math" panose="02040503050406030204" pitchFamily="18" charset="0"/>
                              </a:rPr>
                              <m:t>𝑑𝑒𝑣</m:t>
                            </m:r>
                          </m:sub>
                        </m:sSub>
                      </m:sub>
                      <m:sup>
                        <m:r>
                          <a:rPr lang="en-US" altLang="zh-CN" sz="2000" i="1">
                            <a:latin typeface="Cambria Math" panose="02040503050406030204" pitchFamily="18" charset="0"/>
                          </a:rPr>
                          <m:t>𝐷</m:t>
                        </m:r>
                      </m:sup>
                    </m:sSubSup>
                    <m:d>
                      <m:dPr>
                        <m:ctrlPr>
                          <a:rPr lang="zh-CN" altLang="zh-CN" sz="2000" i="1">
                            <a:latin typeface="Cambria Math" panose="02040503050406030204" pitchFamily="18" charset="0"/>
                          </a:rPr>
                        </m:ctrlPr>
                      </m:dPr>
                      <m:e>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𝑥</m:t>
                            </m:r>
                          </m:e>
                        </m:acc>
                      </m:e>
                    </m:d>
                  </m:oMath>
                </a14:m>
                <a:endParaRPr lang="zh-CN"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Return </a:t>
                </a:r>
                <a14:m>
                  <m:oMath xmlns:m="http://schemas.openxmlformats.org/officeDocument/2006/math">
                    <m:r>
                      <m:rPr>
                        <m:sty m:val="p"/>
                      </m:rPr>
                      <a:rPr lang="en-US" altLang="zh-CN" sz="2000">
                        <a:latin typeface="Cambria Math" panose="02040503050406030204" pitchFamily="18" charset="0"/>
                      </a:rPr>
                      <m:t>∇</m:t>
                    </m:r>
                    <m:r>
                      <a:rPr lang="en-US" altLang="zh-CN" sz="2000" i="1">
                        <a:latin typeface="Cambria Math" panose="02040503050406030204" pitchFamily="18" charset="0"/>
                      </a:rPr>
                      <m:t>𝐷</m:t>
                    </m:r>
                    <m:r>
                      <a:rPr lang="en-US" altLang="zh-CN" sz="2000" i="1">
                        <a:latin typeface="Cambria Math" panose="02040503050406030204" pitchFamily="18" charset="0"/>
                      </a:rPr>
                      <m:t>,</m:t>
                    </m:r>
                    <m:r>
                      <m:rPr>
                        <m:sty m:val="p"/>
                      </m:rPr>
                      <a:rPr lang="en-US" altLang="zh-CN" sz="2000">
                        <a:latin typeface="Cambria Math" panose="02040503050406030204" pitchFamily="18" charset="0"/>
                      </a:rPr>
                      <m:t>∇</m:t>
                    </m:r>
                    <m:r>
                      <a:rPr lang="en-US" altLang="zh-CN" sz="2000" i="1">
                        <a:latin typeface="Cambria Math" panose="02040503050406030204" pitchFamily="18" charset="0"/>
                      </a:rPr>
                      <m:t>𝐺</m:t>
                    </m:r>
                  </m:oMath>
                </a14:m>
                <a:endParaRPr lang="zh-CN" altLang="zh-CN" sz="2000"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8F017C94-02FE-499E-A5BA-5E82B2D17712}"/>
                  </a:ext>
                </a:extLst>
              </p:cNvPr>
              <p:cNvSpPr>
                <a:spLocks noGrp="1" noRot="1" noChangeAspect="1" noMove="1" noResize="1" noEditPoints="1" noAdjustHandles="1" noChangeArrowheads="1" noChangeShapeType="1" noTextEdit="1"/>
              </p:cNvSpPr>
              <p:nvPr>
                <p:ph idx="1"/>
              </p:nvPr>
            </p:nvSpPr>
            <p:spPr>
              <a:blipFill>
                <a:blip r:embed="rId2"/>
                <a:stretch>
                  <a:fillRect l="-522" t="-1261" b="-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4344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84257-8604-47C0-A111-2542D1DF6F19}"/>
              </a:ext>
            </a:extLst>
          </p:cNvPr>
          <p:cNvSpPr>
            <a:spLocks noGrp="1"/>
          </p:cNvSpPr>
          <p:nvPr>
            <p:ph type="title"/>
          </p:nvPr>
        </p:nvSpPr>
        <p:spPr/>
        <p:txBody>
          <a:bodyPr>
            <a:normAutofit/>
          </a:bodyPr>
          <a:lstStyle/>
          <a:p>
            <a:r>
              <a:rPr lang="en-US" altLang="zh-CN" sz="4000" dirty="0">
                <a:latin typeface="Times New Roman" panose="02020603050405020304" pitchFamily="18" charset="0"/>
                <a:cs typeface="Times New Roman" panose="02020603050405020304" pitchFamily="18" charset="0"/>
              </a:rPr>
              <a:t>1.2 Algorithm of DAWSON</a:t>
            </a:r>
            <a:endParaRPr lang="zh-CN" alt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371F18D-414A-4CAB-B8EE-DFF9329604EE}"/>
                  </a:ext>
                </a:extLst>
              </p:cNvPr>
              <p:cNvSpPr>
                <a:spLocks noGrp="1"/>
              </p:cNvSpPr>
              <p:nvPr>
                <p:ph idx="1"/>
              </p:nvPr>
            </p:nvSpPr>
            <p:spPr/>
            <p:txBody>
              <a:bodyPr/>
              <a:lstStyle/>
              <a:p>
                <a:r>
                  <a:rPr lang="en-US" altLang="zh-CN" sz="2000" dirty="0">
                    <a:solidFill>
                      <a:srgbClr val="FF0000"/>
                    </a:solidFill>
                    <a:latin typeface="Times New Roman" panose="02020603050405020304" pitchFamily="18" charset="0"/>
                    <a:cs typeface="Times New Roman" panose="02020603050405020304" pitchFamily="18" charset="0"/>
                  </a:rPr>
                  <a:t>(Outer loop)</a:t>
                </a:r>
                <a:endParaRPr lang="zh-CN" altLang="zh-CN" sz="2000" dirty="0">
                  <a:solidFill>
                    <a:srgbClr val="FF0000"/>
                  </a:solidFill>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while </a:t>
                </a:r>
                <a:r>
                  <a:rPr lang="en-US" altLang="zh-CN" sz="2000" dirty="0">
                    <a:latin typeface="Times New Roman" panose="02020603050405020304" pitchFamily="18" charset="0"/>
                    <a:cs typeface="Times New Roman" panose="02020603050405020304" pitchFamily="18" charset="0"/>
                  </a:rPr>
                  <a:t>not done</a:t>
                </a:r>
                <a:r>
                  <a:rPr lang="en-US" altLang="zh-CN" sz="2000" b="1" dirty="0">
                    <a:latin typeface="Times New Roman" panose="02020603050405020304" pitchFamily="18" charset="0"/>
                    <a:cs typeface="Times New Roman" panose="02020603050405020304" pitchFamily="18" charset="0"/>
                  </a:rPr>
                  <a:t> do </a:t>
                </a:r>
                <a:endParaRPr lang="zh-CN"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Sample batch of training tasks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𝑝</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𝒯</m:t>
                        </m:r>
                      </m:e>
                    </m:d>
                  </m:oMath>
                </a14:m>
                <a:endParaRPr lang="zh-CN"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for</a:t>
                </a:r>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𝑖</m:t>
                        </m:r>
                      </m:sub>
                    </m:sSub>
                  </m:oMath>
                </a14:m>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do</a:t>
                </a:r>
                <a:endParaRPr lang="zh-CN"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Update</a:t>
                </a:r>
                <a14:m>
                  <m:oMath xmlns:m="http://schemas.openxmlformats.org/officeDocument/2006/math">
                    <m:r>
                      <a:rPr lang="en-US" altLang="zh-CN" sz="2000" i="1">
                        <a:latin typeface="Cambria Math" panose="02040503050406030204" pitchFamily="18" charset="0"/>
                      </a:rPr>
                      <m:t> </m:t>
                    </m:r>
                    <m:r>
                      <a:rPr lang="en-US" altLang="zh-CN" sz="2000" i="1">
                        <a:latin typeface="Cambria Math" panose="02040503050406030204" pitchFamily="18" charset="0"/>
                      </a:rPr>
                      <m:t>𝜑</m:t>
                    </m:r>
                    <m:r>
                      <a:rPr lang="en-US" altLang="zh-CN" sz="2000" i="1">
                        <a:latin typeface="Cambria Math" panose="02040503050406030204" pitchFamily="18" charset="0"/>
                      </a:rPr>
                      <m:t> ⟵ </m:t>
                    </m:r>
                    <m:r>
                      <a:rPr lang="en-US" altLang="zh-CN" sz="2000" i="1">
                        <a:latin typeface="Cambria Math" panose="02040503050406030204" pitchFamily="18" charset="0"/>
                      </a:rPr>
                      <m:t>𝜑</m:t>
                    </m:r>
                    <m:r>
                      <a:rPr lang="en-US" altLang="zh-CN" sz="2000" i="1">
                        <a:latin typeface="Cambria Math" panose="02040503050406030204" pitchFamily="18" charset="0"/>
                      </a:rPr>
                      <m:t>−</m:t>
                    </m:r>
                    <m:r>
                      <a:rPr lang="en-US" altLang="zh-CN" sz="2000" i="1">
                        <a:latin typeface="Cambria Math" panose="02040503050406030204" pitchFamily="18" charset="0"/>
                      </a:rPr>
                      <m:t>𝛽</m:t>
                    </m:r>
                    <m:r>
                      <m:rPr>
                        <m:sty m:val="p"/>
                      </m:rPr>
                      <a:rPr lang="en-US" altLang="zh-CN" sz="2000">
                        <a:latin typeface="Cambria Math" panose="02040503050406030204" pitchFamily="18" charset="0"/>
                      </a:rPr>
                      <m:t>∇</m:t>
                    </m:r>
                    <m:r>
                      <a:rPr lang="en-US" altLang="zh-CN" sz="2000" i="1">
                        <a:latin typeface="Cambria Math" panose="02040503050406030204" pitchFamily="18" charset="0"/>
                      </a:rPr>
                      <m:t>𝐷</m:t>
                    </m:r>
                  </m:oMath>
                </a14:m>
                <a:endParaRPr lang="zh-CN"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Update </a:t>
                </a:r>
                <a14:m>
                  <m:oMath xmlns:m="http://schemas.openxmlformats.org/officeDocument/2006/math">
                    <m:r>
                      <a:rPr lang="en-US" altLang="zh-CN" sz="2000" i="1">
                        <a:latin typeface="Cambria Math" panose="02040503050406030204" pitchFamily="18" charset="0"/>
                      </a:rPr>
                      <m:t>𝜃</m:t>
                    </m:r>
                    <m:r>
                      <a:rPr lang="en-US" altLang="zh-CN" sz="2000" i="1">
                        <a:latin typeface="Cambria Math" panose="02040503050406030204" pitchFamily="18" charset="0"/>
                      </a:rPr>
                      <m:t> ⟵ </m:t>
                    </m:r>
                    <m:r>
                      <a:rPr lang="en-US" altLang="zh-CN" sz="2000" i="1">
                        <a:latin typeface="Cambria Math" panose="02040503050406030204" pitchFamily="18" charset="0"/>
                      </a:rPr>
                      <m:t>𝜃</m:t>
                    </m:r>
                    <m:r>
                      <a:rPr lang="en-US" altLang="zh-CN" sz="2000" i="1">
                        <a:latin typeface="Cambria Math" panose="02040503050406030204" pitchFamily="18" charset="0"/>
                      </a:rPr>
                      <m:t>−</m:t>
                    </m:r>
                    <m:r>
                      <a:rPr lang="en-US" altLang="zh-CN" sz="2000" i="1">
                        <a:latin typeface="Cambria Math" panose="02040503050406030204" pitchFamily="18" charset="0"/>
                      </a:rPr>
                      <m:t>𝛽</m:t>
                    </m:r>
                    <m:r>
                      <m:rPr>
                        <m:sty m:val="p"/>
                      </m:rPr>
                      <a:rPr lang="en-US" altLang="zh-CN" sz="2000">
                        <a:latin typeface="Cambria Math" panose="02040503050406030204" pitchFamily="18" charset="0"/>
                      </a:rPr>
                      <m:t>∇</m:t>
                    </m:r>
                    <m:r>
                      <a:rPr lang="en-US" altLang="zh-CN" sz="2000" i="1">
                        <a:latin typeface="Cambria Math" panose="02040503050406030204" pitchFamily="18" charset="0"/>
                      </a:rPr>
                      <m:t>𝐺</m:t>
                    </m:r>
                  </m:oMath>
                </a14:m>
                <a:endParaRPr lang="zh-CN"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end for</a:t>
                </a:r>
                <a:endParaRPr lang="zh-CN"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end while</a:t>
                </a:r>
                <a:endParaRPr lang="zh-CN" altLang="zh-CN" sz="2000" dirty="0">
                  <a:latin typeface="Times New Roman" panose="02020603050405020304" pitchFamily="18" charset="0"/>
                  <a:cs typeface="Times New Roman" panose="02020603050405020304" pitchFamily="18" charset="0"/>
                </a:endParaRPr>
              </a:p>
              <a:p>
                <a:pPr marL="0" indent="457200" algn="just">
                  <a:lnSpc>
                    <a:spcPct val="120000"/>
                  </a:lnSpc>
                  <a:buNone/>
                </a:pPr>
                <a:r>
                  <a:rPr lang="en-US" altLang="zh-CN" dirty="0">
                    <a:latin typeface="Times New Roman" panose="02020603050405020304" pitchFamily="18" charset="0"/>
                    <a:cs typeface="Times New Roman" panose="02020603050405020304" pitchFamily="18" charset="0"/>
                  </a:rPr>
                  <a:t>Comparing the two algorithms, it can be found that DAWSON make use of a clone method to embed GANs into the MAML algorithm.</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0371F18D-414A-4CAB-B8EE-DFF9329604EE}"/>
                  </a:ext>
                </a:extLst>
              </p:cNvPr>
              <p:cNvSpPr>
                <a:spLocks noGrp="1" noRot="1" noChangeAspect="1" noMove="1" noResize="1" noEditPoints="1" noAdjustHandles="1" noChangeArrowheads="1" noChangeShapeType="1" noTextEdit="1"/>
              </p:cNvSpPr>
              <p:nvPr>
                <p:ph idx="1"/>
              </p:nvPr>
            </p:nvSpPr>
            <p:spPr>
              <a:blipFill>
                <a:blip r:embed="rId2"/>
                <a:stretch>
                  <a:fillRect l="-1217" t="-1401" r="-1159" b="-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329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9A1C7C-8C47-40AB-BA22-B24023C8FD95}"/>
              </a:ext>
            </a:extLst>
          </p:cNvPr>
          <p:cNvSpPr>
            <a:spLocks noGrp="1"/>
          </p:cNvSpPr>
          <p:nvPr>
            <p:ph type="title"/>
          </p:nvPr>
        </p:nvSpPr>
        <p:spPr/>
        <p:txBody>
          <a:bodyPr/>
          <a:lstStyle/>
          <a:p>
            <a:r>
              <a:rPr lang="en-US" altLang="zh-CN" sz="4000" dirty="0">
                <a:solidFill>
                  <a:prstClr val="black"/>
                </a:solidFill>
                <a:latin typeface="Times New Roman" panose="02020603050405020304" pitchFamily="18" charset="0"/>
                <a:cs typeface="Times New Roman" panose="02020603050405020304" pitchFamily="18" charset="0"/>
              </a:rPr>
              <a:t>2. Task2Vec</a:t>
            </a:r>
            <a:endParaRPr lang="zh-CN" altLang="en-US" dirty="0"/>
          </a:p>
        </p:txBody>
      </p:sp>
      <p:sp>
        <p:nvSpPr>
          <p:cNvPr id="3" name="内容占位符 2">
            <a:extLst>
              <a:ext uri="{FF2B5EF4-FFF2-40B4-BE49-F238E27FC236}">
                <a16:creationId xmlns:a16="http://schemas.microsoft.com/office/drawing/2014/main" id="{859272E5-DC41-4862-BD6F-CC49C8B0638A}"/>
              </a:ext>
            </a:extLst>
          </p:cNvPr>
          <p:cNvSpPr>
            <a:spLocks noGrp="1"/>
          </p:cNvSpPr>
          <p:nvPr>
            <p:ph idx="1"/>
          </p:nvPr>
        </p:nvSpPr>
        <p:spPr>
          <a:xfrm>
            <a:off x="838200" y="1863332"/>
            <a:ext cx="10515600" cy="4351338"/>
          </a:xfrm>
        </p:spPr>
        <p:txBody>
          <a:bodyPr/>
          <a:lstStyle/>
          <a:p>
            <a:pPr marL="0" lvl="0" indent="457200" algn="just">
              <a:lnSpc>
                <a:spcPct val="120000"/>
              </a:lnSpc>
              <a:buNone/>
            </a:pPr>
            <a:r>
              <a:rPr lang="en-US" altLang="zh-CN" dirty="0">
                <a:solidFill>
                  <a:prstClr val="black"/>
                </a:solidFill>
                <a:latin typeface="Times New Roman" panose="02020603050405020304" pitchFamily="18" charset="0"/>
                <a:cs typeface="Times New Roman" panose="02020603050405020304" pitchFamily="18" charset="0"/>
              </a:rPr>
              <a:t> Achille et al. propose a method to generate </a:t>
            </a:r>
            <a:r>
              <a:rPr lang="en-US" altLang="zh-CN" dirty="0" err="1">
                <a:solidFill>
                  <a:prstClr val="black"/>
                </a:solidFill>
                <a:latin typeface="Times New Roman" panose="02020603050405020304" pitchFamily="18" charset="0"/>
                <a:cs typeface="Times New Roman" panose="02020603050405020304" pitchFamily="18" charset="0"/>
              </a:rPr>
              <a:t>vectorial</a:t>
            </a:r>
            <a:r>
              <a:rPr lang="en-US" altLang="zh-CN" dirty="0">
                <a:solidFill>
                  <a:prstClr val="black"/>
                </a:solidFill>
                <a:latin typeface="Times New Roman" panose="02020603050405020304" pitchFamily="18" charset="0"/>
                <a:cs typeface="Times New Roman" panose="02020603050405020304" pitchFamily="18" charset="0"/>
              </a:rPr>
              <a:t> representations of visual classiﬁcation tasks which can be used to reason about the nature of those tasks and their relations. Task2Vec can find the best match between the classifier and the task. </a:t>
            </a:r>
          </a:p>
          <a:p>
            <a:pPr marL="0" lvl="0" indent="457200" algn="just">
              <a:lnSpc>
                <a:spcPct val="120000"/>
              </a:lnSpc>
              <a:buNone/>
            </a:pPr>
            <a:r>
              <a:rPr lang="en-US" altLang="zh-CN" dirty="0">
                <a:solidFill>
                  <a:prstClr val="black"/>
                </a:solidFill>
                <a:latin typeface="Times New Roman" panose="02020603050405020304" pitchFamily="18" charset="0"/>
                <a:cs typeface="Times New Roman" panose="02020603050405020304" pitchFamily="18" charset="0"/>
              </a:rPr>
              <a:t>Task2Vec processes images through a “probe network” and computes an embedding based on estimates of the Fisher information matrix associated with the probe network parameters. </a:t>
            </a:r>
          </a:p>
          <a:p>
            <a:pPr marL="0" indent="0">
              <a:buNone/>
            </a:pPr>
            <a:endParaRPr lang="zh-CN" altLang="en-US" dirty="0"/>
          </a:p>
        </p:txBody>
      </p:sp>
    </p:spTree>
    <p:extLst>
      <p:ext uri="{BB962C8B-B14F-4D97-AF65-F5344CB8AC3E}">
        <p14:creationId xmlns:p14="http://schemas.microsoft.com/office/powerpoint/2010/main" val="357124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412D6-DE56-4AE7-A57B-366F151DB9EC}"/>
              </a:ext>
            </a:extLst>
          </p:cNvPr>
          <p:cNvSpPr>
            <a:spLocks noGrp="1"/>
          </p:cNvSpPr>
          <p:nvPr>
            <p:ph type="title"/>
          </p:nvPr>
        </p:nvSpPr>
        <p:spPr/>
        <p:txBody>
          <a:bodyPr>
            <a:normAutofit/>
          </a:bodyPr>
          <a:lstStyle/>
          <a:p>
            <a:r>
              <a:rPr lang="en-US" altLang="zh-CN" sz="4000" dirty="0">
                <a:solidFill>
                  <a:prstClr val="black"/>
                </a:solidFill>
                <a:latin typeface="Times New Roman" panose="02020603050405020304" pitchFamily="18" charset="0"/>
                <a:cs typeface="Times New Roman" panose="02020603050405020304" pitchFamily="18" charset="0"/>
              </a:rPr>
              <a:t>2. Task2Vec</a:t>
            </a:r>
            <a:endParaRPr lang="zh-CN" altLang="en-US" sz="4000"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372D473-8877-48B3-9129-65E7B4CAC590}"/>
                  </a:ext>
                </a:extLst>
              </p:cNvPr>
              <p:cNvSpPr>
                <a:spLocks noGrp="1"/>
              </p:cNvSpPr>
              <p:nvPr>
                <p:ph idx="1"/>
              </p:nvPr>
            </p:nvSpPr>
            <p:spPr/>
            <p:txBody>
              <a:bodyPr>
                <a:normAutofit/>
              </a:bodyPr>
              <a:lstStyle/>
              <a:p>
                <a:pPr marL="0" indent="457200" algn="just">
                  <a:lnSpc>
                    <a:spcPct val="120000"/>
                  </a:lnSpc>
                  <a:buNone/>
                </a:pPr>
                <a:r>
                  <a:rPr lang="en-US" altLang="zh-CN" dirty="0">
                    <a:latin typeface="Times New Roman" panose="02020603050405020304" pitchFamily="18" charset="0"/>
                    <a:cs typeface="Times New Roman" panose="02020603050405020304" pitchFamily="18" charset="0"/>
                  </a:rPr>
                  <a:t>The FIM is a metric on the space of probability distributions, and provides a measure of the information a particular parameter (weight or feature). </a:t>
                </a:r>
                <a:r>
                  <a:rPr lang="en-US" altLang="zh-CN" dirty="0">
                    <a:solidFill>
                      <a:srgbClr val="FF0000"/>
                    </a:solidFill>
                    <a:latin typeface="Times New Roman" panose="02020603050405020304" pitchFamily="18" charset="0"/>
                    <a:cs typeface="Times New Roman" panose="02020603050405020304" pitchFamily="18" charset="0"/>
                  </a:rPr>
                  <a:t>If the classiﬁcation performance for a given task does not depend strongly a parameter, the corresponding entry in the FIM will be small. </a:t>
                </a:r>
                <a:r>
                  <a:rPr lang="en-US" altLang="zh-CN" dirty="0">
                    <a:latin typeface="Times New Roman" panose="02020603050405020304" pitchFamily="18" charset="0"/>
                    <a:cs typeface="Times New Roman" panose="02020603050405020304" pitchFamily="18" charset="0"/>
                  </a:rPr>
                  <a:t>The FIM is also related to the complexity of a task, a property that can be used to deﬁne a computable metric of the learning distance between tasks. </a:t>
                </a:r>
                <a:endParaRPr lang="en-US" altLang="zh-CN" b="0" dirty="0">
                  <a:latin typeface="Times New Roman" panose="02020603050405020304" pitchFamily="18" charset="0"/>
                  <a:cs typeface="Times New Roman" panose="02020603050405020304" pitchFamily="18" charset="0"/>
                </a:endParaRPr>
              </a:p>
              <a:p>
                <a:pPr marL="0" indent="0" algn="ctr">
                  <a:lnSpc>
                    <a:spcPct val="120000"/>
                  </a:lnSpc>
                  <a:buNone/>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cs typeface="Times New Roman" panose="02020603050405020304" pitchFamily="18" charset="0"/>
                        </a:rPr>
                        <m:t>𝐹</m:t>
                      </m:r>
                      <m:r>
                        <a:rPr lang="en-US" altLang="zh-CN" b="0" i="1" smtClean="0">
                          <a:solidFill>
                            <a:srgbClr val="FF0000"/>
                          </a:solidFill>
                          <a:latin typeface="Cambria Math" panose="02040503050406030204" pitchFamily="18" charset="0"/>
                          <a:cs typeface="Times New Roman" panose="02020603050405020304" pitchFamily="18" charset="0"/>
                        </a:rPr>
                        <m:t>=</m:t>
                      </m:r>
                      <m:sSub>
                        <m:sSubPr>
                          <m:ctrlPr>
                            <a:rPr lang="en-US" altLang="zh-CN" b="0" i="1" smtClean="0">
                              <a:solidFill>
                                <a:srgbClr val="FF0000"/>
                              </a:solidFill>
                              <a:latin typeface="Cambria Math" panose="02040503050406030204" pitchFamily="18" charset="0"/>
                              <a:cs typeface="Times New Roman" panose="02020603050405020304" pitchFamily="18" charset="0"/>
                            </a:rPr>
                          </m:ctrlPr>
                        </m:sSubPr>
                        <m:e>
                          <m:r>
                            <a:rPr lang="zh-CN" altLang="en-US" b="0" i="1" smtClean="0">
                              <a:solidFill>
                                <a:srgbClr val="FF0000"/>
                              </a:solidFill>
                              <a:latin typeface="Cambria Math" panose="02040503050406030204" pitchFamily="18" charset="0"/>
                              <a:cs typeface="Times New Roman" panose="02020603050405020304" pitchFamily="18" charset="0"/>
                            </a:rPr>
                            <m:t>𝔼</m:t>
                          </m:r>
                        </m:e>
                        <m:sub>
                          <m:r>
                            <a:rPr lang="en-US" altLang="zh-CN" b="0" i="1" smtClean="0">
                              <a:solidFill>
                                <a:srgbClr val="FF0000"/>
                              </a:solidFill>
                              <a:latin typeface="Cambria Math" panose="02040503050406030204" pitchFamily="18" charset="0"/>
                              <a:cs typeface="Times New Roman" panose="02020603050405020304" pitchFamily="18" charset="0"/>
                            </a:rPr>
                            <m:t>𝑥</m:t>
                          </m:r>
                          <m:r>
                            <a:rPr lang="en-US" altLang="zh-CN" b="0" i="1" smtClean="0">
                              <a:solidFill>
                                <a:srgbClr val="FF0000"/>
                              </a:solidFill>
                              <a:latin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cs typeface="Times New Roman" panose="02020603050405020304" pitchFamily="18" charset="0"/>
                            </a:rPr>
                            <m:t>𝑦</m:t>
                          </m:r>
                          <m:r>
                            <a:rPr lang="en-US" altLang="zh-CN" b="0" i="1" smtClean="0">
                              <a:solidFill>
                                <a:srgbClr val="FF0000"/>
                              </a:solidFill>
                              <a:latin typeface="Cambria Math" panose="02040503050406030204" pitchFamily="18" charset="0"/>
                              <a:cs typeface="Times New Roman" panose="02020603050405020304" pitchFamily="18" charset="0"/>
                            </a:rPr>
                            <m:t>~</m:t>
                          </m:r>
                          <m:acc>
                            <m:accPr>
                              <m:chr m:val="̂"/>
                              <m:ctrlPr>
                                <a:rPr lang="en-US" altLang="zh-CN" b="0" i="1" smtClean="0">
                                  <a:solidFill>
                                    <a:srgbClr val="FF0000"/>
                                  </a:solidFill>
                                  <a:latin typeface="Cambria Math" panose="02040503050406030204" pitchFamily="18" charset="0"/>
                                  <a:cs typeface="Times New Roman" panose="02020603050405020304" pitchFamily="18" charset="0"/>
                                </a:rPr>
                              </m:ctrlPr>
                            </m:accPr>
                            <m:e>
                              <m:r>
                                <a:rPr lang="en-US" altLang="zh-CN" b="0" i="1" smtClean="0">
                                  <a:solidFill>
                                    <a:srgbClr val="FF0000"/>
                                  </a:solidFill>
                                  <a:latin typeface="Cambria Math" panose="02040503050406030204" pitchFamily="18" charset="0"/>
                                  <a:cs typeface="Times New Roman" panose="02020603050405020304" pitchFamily="18" charset="0"/>
                                </a:rPr>
                                <m:t>𝑝</m:t>
                              </m:r>
                            </m:e>
                          </m:acc>
                          <m:d>
                            <m:dPr>
                              <m:ctrlPr>
                                <a:rPr lang="en-US" altLang="zh-CN" b="0" i="1" smtClean="0">
                                  <a:solidFill>
                                    <a:srgbClr val="FF0000"/>
                                  </a:solidFill>
                                  <a:latin typeface="Cambria Math" panose="02040503050406030204" pitchFamily="18" charset="0"/>
                                  <a:cs typeface="Times New Roman" panose="02020603050405020304" pitchFamily="18" charset="0"/>
                                </a:rPr>
                              </m:ctrlPr>
                            </m:dPr>
                            <m:e>
                              <m:r>
                                <a:rPr lang="en-US" altLang="zh-CN" b="0" i="1" smtClean="0">
                                  <a:solidFill>
                                    <a:srgbClr val="FF0000"/>
                                  </a:solidFill>
                                  <a:latin typeface="Cambria Math" panose="02040503050406030204" pitchFamily="18" charset="0"/>
                                  <a:cs typeface="Times New Roman" panose="02020603050405020304" pitchFamily="18" charset="0"/>
                                </a:rPr>
                                <m:t>𝑥</m:t>
                              </m:r>
                            </m:e>
                          </m:d>
                          <m:sSub>
                            <m:sSubPr>
                              <m:ctrlPr>
                                <a:rPr lang="en-US" altLang="zh-CN" b="0" i="1" smtClean="0">
                                  <a:solidFill>
                                    <a:srgbClr val="FF0000"/>
                                  </a:solidFill>
                                  <a:latin typeface="Cambria Math" panose="02040503050406030204" pitchFamily="18" charset="0"/>
                                  <a:cs typeface="Times New Roman" panose="02020603050405020304" pitchFamily="18" charset="0"/>
                                </a:rPr>
                              </m:ctrlPr>
                            </m:sSubPr>
                            <m:e>
                              <m:r>
                                <a:rPr lang="en-US" altLang="zh-CN" b="0" i="1" smtClean="0">
                                  <a:solidFill>
                                    <a:srgbClr val="FF0000"/>
                                  </a:solidFill>
                                  <a:latin typeface="Cambria Math" panose="02040503050406030204" pitchFamily="18" charset="0"/>
                                  <a:cs typeface="Times New Roman" panose="02020603050405020304" pitchFamily="18" charset="0"/>
                                </a:rPr>
                                <m:t>𝑝</m:t>
                              </m:r>
                            </m:e>
                            <m:sub>
                              <m:r>
                                <a:rPr lang="en-US" altLang="zh-CN" b="0" i="1" smtClean="0">
                                  <a:solidFill>
                                    <a:srgbClr val="FF0000"/>
                                  </a:solidFill>
                                  <a:latin typeface="Cambria Math" panose="02040503050406030204" pitchFamily="18" charset="0"/>
                                  <a:cs typeface="Times New Roman" panose="02020603050405020304" pitchFamily="18" charset="0"/>
                                </a:rPr>
                                <m:t>𝑤</m:t>
                              </m:r>
                            </m:sub>
                          </m:sSub>
                          <m:d>
                            <m:dPr>
                              <m:ctrlPr>
                                <a:rPr lang="en-US" altLang="zh-CN" b="0" i="1" smtClean="0">
                                  <a:solidFill>
                                    <a:srgbClr val="FF0000"/>
                                  </a:solidFill>
                                  <a:latin typeface="Cambria Math" panose="02040503050406030204" pitchFamily="18" charset="0"/>
                                  <a:cs typeface="Times New Roman" panose="02020603050405020304" pitchFamily="18" charset="0"/>
                                </a:rPr>
                              </m:ctrlPr>
                            </m:dPr>
                            <m:e>
                              <m:r>
                                <a:rPr lang="en-US" altLang="zh-CN" b="0" i="1" smtClean="0">
                                  <a:solidFill>
                                    <a:srgbClr val="FF0000"/>
                                  </a:solidFill>
                                  <a:latin typeface="Cambria Math" panose="02040503050406030204" pitchFamily="18" charset="0"/>
                                  <a:cs typeface="Times New Roman" panose="02020603050405020304" pitchFamily="18" charset="0"/>
                                </a:rPr>
                                <m:t>𝑦</m:t>
                              </m:r>
                              <m:r>
                                <a:rPr lang="en-US" altLang="zh-CN" b="0" i="1" smtClean="0">
                                  <a:solidFill>
                                    <a:srgbClr val="FF0000"/>
                                  </a:solidFill>
                                  <a:latin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cs typeface="Times New Roman" panose="02020603050405020304" pitchFamily="18" charset="0"/>
                                </a:rPr>
                                <m:t>𝑥</m:t>
                              </m:r>
                            </m:e>
                          </m:d>
                        </m:sub>
                      </m:sSub>
                      <m:d>
                        <m:dPr>
                          <m:begChr m:val="["/>
                          <m:endChr m:val="]"/>
                          <m:ctrlPr>
                            <a:rPr lang="en-US" altLang="zh-CN" b="0" i="1" smtClean="0">
                              <a:solidFill>
                                <a:srgbClr val="FF0000"/>
                              </a:solidFill>
                              <a:latin typeface="Cambria Math" panose="02040503050406030204" pitchFamily="18" charset="0"/>
                              <a:cs typeface="Times New Roman" panose="02020603050405020304" pitchFamily="18" charset="0"/>
                            </a:rPr>
                          </m:ctrlPr>
                        </m:dPr>
                        <m:e>
                          <m:sSub>
                            <m:sSubPr>
                              <m:ctrlPr>
                                <a:rPr lang="en-US" altLang="zh-CN" b="0" i="1" smtClean="0">
                                  <a:solidFill>
                                    <a:srgbClr val="FF0000"/>
                                  </a:solidFill>
                                  <a:latin typeface="Cambria Math" panose="02040503050406030204" pitchFamily="18" charset="0"/>
                                  <a:cs typeface="Times New Roman" panose="02020603050405020304" pitchFamily="18" charset="0"/>
                                </a:rPr>
                              </m:ctrlPr>
                            </m:sSubPr>
                            <m:e>
                              <m:r>
                                <m:rPr>
                                  <m:sty m:val="p"/>
                                </m:rP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altLang="zh-CN" b="0" i="1" smtClean="0">
                                  <a:solidFill>
                                    <a:srgbClr val="FF0000"/>
                                  </a:solidFill>
                                  <a:latin typeface="Cambria Math" panose="02040503050406030204" pitchFamily="18" charset="0"/>
                                  <a:cs typeface="Times New Roman" panose="02020603050405020304" pitchFamily="18" charset="0"/>
                                </a:rPr>
                                <m:t>𝑤</m:t>
                              </m:r>
                            </m:sub>
                          </m:sSub>
                          <m:func>
                            <m:funcPr>
                              <m:ctrlPr>
                                <a:rPr lang="en-US" altLang="zh-CN" b="0" i="1" smtClean="0">
                                  <a:solidFill>
                                    <a:srgbClr val="FF0000"/>
                                  </a:solidFill>
                                  <a:latin typeface="Cambria Math" panose="02040503050406030204" pitchFamily="18" charset="0"/>
                                  <a:cs typeface="Times New Roman" panose="02020603050405020304" pitchFamily="18" charset="0"/>
                                </a:rPr>
                              </m:ctrlPr>
                            </m:funcPr>
                            <m:fName>
                              <m:r>
                                <m:rPr>
                                  <m:sty m:val="p"/>
                                </m:rPr>
                                <a:rPr lang="en-US" altLang="zh-CN" b="0" i="0" smtClean="0">
                                  <a:solidFill>
                                    <a:srgbClr val="FF0000"/>
                                  </a:solidFill>
                                  <a:latin typeface="Cambria Math" panose="02040503050406030204" pitchFamily="18" charset="0"/>
                                  <a:cs typeface="Times New Roman" panose="02020603050405020304" pitchFamily="18" charset="0"/>
                                </a:rPr>
                                <m:t>log</m:t>
                              </m:r>
                            </m:fName>
                            <m:e>
                              <m:sSub>
                                <m:sSubPr>
                                  <m:ctrlPr>
                                    <a:rPr lang="en-US" altLang="zh-CN" b="0" i="1" smtClean="0">
                                      <a:solidFill>
                                        <a:srgbClr val="FF0000"/>
                                      </a:solidFill>
                                      <a:latin typeface="Cambria Math" panose="02040503050406030204" pitchFamily="18" charset="0"/>
                                      <a:cs typeface="Times New Roman" panose="02020603050405020304" pitchFamily="18" charset="0"/>
                                    </a:rPr>
                                  </m:ctrlPr>
                                </m:sSubPr>
                                <m:e>
                                  <m:r>
                                    <a:rPr lang="en-US" altLang="zh-CN" b="0" i="1" smtClean="0">
                                      <a:solidFill>
                                        <a:srgbClr val="FF0000"/>
                                      </a:solidFill>
                                      <a:latin typeface="Cambria Math" panose="02040503050406030204" pitchFamily="18" charset="0"/>
                                      <a:cs typeface="Times New Roman" panose="02020603050405020304" pitchFamily="18" charset="0"/>
                                    </a:rPr>
                                    <m:t>𝑝</m:t>
                                  </m:r>
                                </m:e>
                                <m:sub>
                                  <m:r>
                                    <a:rPr lang="en-US" altLang="zh-CN" b="0" i="1" smtClean="0">
                                      <a:solidFill>
                                        <a:srgbClr val="FF0000"/>
                                      </a:solidFill>
                                      <a:latin typeface="Cambria Math" panose="02040503050406030204" pitchFamily="18" charset="0"/>
                                      <a:cs typeface="Times New Roman" panose="02020603050405020304" pitchFamily="18" charset="0"/>
                                    </a:rPr>
                                    <m:t>𝑤</m:t>
                                  </m:r>
                                </m:sub>
                              </m:sSub>
                              <m:d>
                                <m:dPr>
                                  <m:ctrlPr>
                                    <a:rPr lang="en-US" altLang="zh-CN" b="0" i="1" smtClean="0">
                                      <a:solidFill>
                                        <a:srgbClr val="FF0000"/>
                                      </a:solidFill>
                                      <a:latin typeface="Cambria Math" panose="02040503050406030204" pitchFamily="18" charset="0"/>
                                      <a:cs typeface="Times New Roman" panose="02020603050405020304" pitchFamily="18" charset="0"/>
                                    </a:rPr>
                                  </m:ctrlPr>
                                </m:dPr>
                                <m:e>
                                  <m:r>
                                    <a:rPr lang="en-US" altLang="zh-CN" b="0" i="1" smtClean="0">
                                      <a:solidFill>
                                        <a:srgbClr val="FF0000"/>
                                      </a:solidFill>
                                      <a:latin typeface="Cambria Math" panose="02040503050406030204" pitchFamily="18" charset="0"/>
                                      <a:cs typeface="Times New Roman" panose="02020603050405020304" pitchFamily="18" charset="0"/>
                                    </a:rPr>
                                    <m:t>𝑦</m:t>
                                  </m:r>
                                  <m:r>
                                    <a:rPr lang="en-US" altLang="zh-CN" b="0" i="1" smtClean="0">
                                      <a:solidFill>
                                        <a:srgbClr val="FF0000"/>
                                      </a:solidFill>
                                      <a:latin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cs typeface="Times New Roman" panose="02020603050405020304" pitchFamily="18" charset="0"/>
                                    </a:rPr>
                                    <m:t>𝑥</m:t>
                                  </m:r>
                                </m:e>
                              </m:d>
                              <m:sSub>
                                <m:sSubPr>
                                  <m:ctrlPr>
                                    <a:rPr lang="en-US" altLang="zh-CN" b="0" i="1" smtClean="0">
                                      <a:solidFill>
                                        <a:srgbClr val="FF0000"/>
                                      </a:solidFill>
                                      <a:latin typeface="Cambria Math" panose="02040503050406030204" pitchFamily="18" charset="0"/>
                                      <a:cs typeface="Times New Roman" panose="02020603050405020304" pitchFamily="18" charset="0"/>
                                    </a:rPr>
                                  </m:ctrlPr>
                                </m:sSubPr>
                                <m:e>
                                  <m:r>
                                    <m:rPr>
                                      <m:sty m:val="p"/>
                                    </m:rP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altLang="zh-CN" b="0" i="1" smtClean="0">
                                      <a:solidFill>
                                        <a:srgbClr val="FF0000"/>
                                      </a:solidFill>
                                      <a:latin typeface="Cambria Math" panose="02040503050406030204" pitchFamily="18" charset="0"/>
                                      <a:cs typeface="Times New Roman" panose="02020603050405020304" pitchFamily="18" charset="0"/>
                                    </a:rPr>
                                    <m:t>𝑤</m:t>
                                  </m:r>
                                </m:sub>
                              </m:sSub>
                              <m:func>
                                <m:funcPr>
                                  <m:ctrlPr>
                                    <a:rPr lang="en-US" altLang="zh-CN" b="0" i="1" smtClean="0">
                                      <a:solidFill>
                                        <a:srgbClr val="FF0000"/>
                                      </a:solidFill>
                                      <a:latin typeface="Cambria Math" panose="02040503050406030204" pitchFamily="18" charset="0"/>
                                      <a:cs typeface="Times New Roman" panose="02020603050405020304" pitchFamily="18" charset="0"/>
                                    </a:rPr>
                                  </m:ctrlPr>
                                </m:funcPr>
                                <m:fName>
                                  <m:r>
                                    <m:rPr>
                                      <m:sty m:val="p"/>
                                    </m:rPr>
                                    <a:rPr lang="en-US" altLang="zh-CN" b="0" i="0" smtClean="0">
                                      <a:solidFill>
                                        <a:srgbClr val="FF0000"/>
                                      </a:solidFill>
                                      <a:latin typeface="Cambria Math" panose="02040503050406030204" pitchFamily="18" charset="0"/>
                                      <a:cs typeface="Times New Roman" panose="02020603050405020304" pitchFamily="18" charset="0"/>
                                    </a:rPr>
                                    <m:t>log</m:t>
                                  </m:r>
                                </m:fName>
                                <m:e>
                                  <m:sSub>
                                    <m:sSubPr>
                                      <m:ctrlPr>
                                        <a:rPr lang="en-US" altLang="zh-CN" b="0" i="1" smtClean="0">
                                          <a:solidFill>
                                            <a:srgbClr val="FF0000"/>
                                          </a:solidFill>
                                          <a:latin typeface="Cambria Math" panose="02040503050406030204" pitchFamily="18" charset="0"/>
                                          <a:cs typeface="Times New Roman" panose="02020603050405020304" pitchFamily="18" charset="0"/>
                                        </a:rPr>
                                      </m:ctrlPr>
                                    </m:sSubPr>
                                    <m:e>
                                      <m:r>
                                        <a:rPr lang="en-US" altLang="zh-CN" b="0" i="1" smtClean="0">
                                          <a:solidFill>
                                            <a:srgbClr val="FF0000"/>
                                          </a:solidFill>
                                          <a:latin typeface="Cambria Math" panose="02040503050406030204" pitchFamily="18" charset="0"/>
                                          <a:cs typeface="Times New Roman" panose="02020603050405020304" pitchFamily="18" charset="0"/>
                                        </a:rPr>
                                        <m:t>𝑝</m:t>
                                      </m:r>
                                    </m:e>
                                    <m:sub>
                                      <m:r>
                                        <a:rPr lang="en-US" altLang="zh-CN" b="0" i="1" smtClean="0">
                                          <a:solidFill>
                                            <a:srgbClr val="FF0000"/>
                                          </a:solidFill>
                                          <a:latin typeface="Cambria Math" panose="02040503050406030204" pitchFamily="18" charset="0"/>
                                          <a:cs typeface="Times New Roman" panose="02020603050405020304" pitchFamily="18" charset="0"/>
                                        </a:rPr>
                                        <m:t>𝑤</m:t>
                                      </m:r>
                                    </m:sub>
                                  </m:sSub>
                                  <m:sSup>
                                    <m:sSupPr>
                                      <m:ctrlPr>
                                        <a:rPr lang="en-US" altLang="zh-CN" b="0" i="1" smtClean="0">
                                          <a:solidFill>
                                            <a:srgbClr val="FF0000"/>
                                          </a:solidFill>
                                          <a:latin typeface="Cambria Math" panose="02040503050406030204" pitchFamily="18" charset="0"/>
                                          <a:cs typeface="Times New Roman" panose="02020603050405020304" pitchFamily="18" charset="0"/>
                                        </a:rPr>
                                      </m:ctrlPr>
                                    </m:sSupPr>
                                    <m:e>
                                      <m:d>
                                        <m:dPr>
                                          <m:ctrlPr>
                                            <a:rPr lang="en-US" altLang="zh-CN" b="0" i="1" smtClean="0">
                                              <a:solidFill>
                                                <a:srgbClr val="FF0000"/>
                                              </a:solidFill>
                                              <a:latin typeface="Cambria Math" panose="02040503050406030204" pitchFamily="18" charset="0"/>
                                              <a:cs typeface="Times New Roman" panose="02020603050405020304" pitchFamily="18" charset="0"/>
                                            </a:rPr>
                                          </m:ctrlPr>
                                        </m:dPr>
                                        <m:e>
                                          <m:r>
                                            <a:rPr lang="en-US" altLang="zh-CN" b="0" i="1" smtClean="0">
                                              <a:solidFill>
                                                <a:srgbClr val="FF0000"/>
                                              </a:solidFill>
                                              <a:latin typeface="Cambria Math" panose="02040503050406030204" pitchFamily="18" charset="0"/>
                                              <a:cs typeface="Times New Roman" panose="02020603050405020304" pitchFamily="18" charset="0"/>
                                            </a:rPr>
                                            <m:t>𝑦</m:t>
                                          </m:r>
                                          <m:r>
                                            <a:rPr lang="en-US" altLang="zh-CN" b="0" i="1" smtClean="0">
                                              <a:solidFill>
                                                <a:srgbClr val="FF0000"/>
                                              </a:solidFill>
                                              <a:latin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cs typeface="Times New Roman" panose="02020603050405020304" pitchFamily="18" charset="0"/>
                                            </a:rPr>
                                            <m:t>𝑥</m:t>
                                          </m:r>
                                        </m:e>
                                      </m:d>
                                    </m:e>
                                    <m:sup>
                                      <m:r>
                                        <a:rPr lang="en-US" altLang="zh-CN" b="0" i="1" smtClean="0">
                                          <a:solidFill>
                                            <a:srgbClr val="FF0000"/>
                                          </a:solidFill>
                                          <a:latin typeface="Cambria Math" panose="02040503050406030204" pitchFamily="18" charset="0"/>
                                          <a:cs typeface="Times New Roman" panose="02020603050405020304" pitchFamily="18" charset="0"/>
                                        </a:rPr>
                                        <m:t>𝑇</m:t>
                                      </m:r>
                                    </m:sup>
                                  </m:sSup>
                                </m:e>
                              </m:func>
                            </m:e>
                          </m:func>
                        </m:e>
                      </m:d>
                    </m:oMath>
                  </m:oMathPara>
                </a14:m>
                <a:endParaRPr lang="en-US" altLang="zh-CN" dirty="0">
                  <a:latin typeface="Times New Roman" panose="02020603050405020304" pitchFamily="18"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5372D473-8877-48B3-9129-65E7B4CAC590}"/>
                  </a:ext>
                </a:extLst>
              </p:cNvPr>
              <p:cNvSpPr>
                <a:spLocks noGrp="1" noRot="1" noChangeAspect="1" noMove="1" noResize="1" noEditPoints="1" noAdjustHandles="1" noChangeArrowheads="1" noChangeShapeType="1" noTextEdit="1"/>
              </p:cNvSpPr>
              <p:nvPr>
                <p:ph idx="1"/>
              </p:nvPr>
            </p:nvSpPr>
            <p:spPr>
              <a:blipFill>
                <a:blip r:embed="rId3"/>
                <a:stretch>
                  <a:fillRect l="-1217" t="-420"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8316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0AD68-516A-40DC-80AA-309339E549B5}"/>
              </a:ext>
            </a:extLst>
          </p:cNvPr>
          <p:cNvSpPr>
            <a:spLocks noGrp="1"/>
          </p:cNvSpPr>
          <p:nvPr>
            <p:ph type="title"/>
          </p:nvPr>
        </p:nvSpPr>
        <p:spPr/>
        <p:txBody>
          <a:bodyPr>
            <a:normAutofit/>
          </a:bodyPr>
          <a:lstStyle/>
          <a:p>
            <a:r>
              <a:rPr lang="en-US" altLang="zh-CN" sz="4000" dirty="0">
                <a:solidFill>
                  <a:prstClr val="black"/>
                </a:solidFill>
                <a:latin typeface="Times New Roman" panose="02020603050405020304" pitchFamily="18" charset="0"/>
                <a:cs typeface="Times New Roman" panose="02020603050405020304" pitchFamily="18" charset="0"/>
              </a:rPr>
              <a:t>3. Our work</a:t>
            </a:r>
            <a:endParaRPr lang="zh-CN" alt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DC75942-4232-46E9-9DD6-FE88463C2453}"/>
                  </a:ext>
                </a:extLst>
              </p:cNvPr>
              <p:cNvSpPr>
                <a:spLocks noGrp="1"/>
              </p:cNvSpPr>
              <p:nvPr>
                <p:ph idx="1"/>
              </p:nvPr>
            </p:nvSpPr>
            <p:spPr/>
            <p:txBody>
              <a:bodyPr>
                <a:normAutofit/>
              </a:bodyPr>
              <a:lstStyle/>
              <a:p>
                <a:pPr marL="0" indent="457200" algn="just">
                  <a:lnSpc>
                    <a:spcPct val="120000"/>
                  </a:lnSpc>
                  <a:buNone/>
                </a:pPr>
                <a:r>
                  <a:rPr lang="en-US" altLang="zh-CN" dirty="0">
                    <a:latin typeface="Times New Roman" panose="02020603050405020304" pitchFamily="18" charset="0"/>
                    <a:cs typeface="Times New Roman" panose="02020603050405020304" pitchFamily="18" charset="0"/>
                  </a:rPr>
                  <a:t>We consider building a GAN model which have the capable of generating a classifier. We train a meta-classifier via DAWSON. In order to reduce the difficulty, we set the classifier as a two-classifier of a multilayer neural network. </a:t>
                </a:r>
                <a:r>
                  <a:rPr lang="en-US" altLang="zh-CN" dirty="0">
                    <a:solidFill>
                      <a:srgbClr val="FF0000"/>
                    </a:solidFill>
                    <a:latin typeface="Times New Roman" panose="02020603050405020304" pitchFamily="18" charset="0"/>
                    <a:cs typeface="Times New Roman" panose="02020603050405020304" pitchFamily="18" charset="0"/>
                  </a:rPr>
                  <a:t>Classifiers are abstracted as a distribution of parameters </a:t>
                </a:r>
                <a14:m>
                  <m:oMath xmlns:m="http://schemas.openxmlformats.org/officeDocument/2006/math">
                    <m:r>
                      <a:rPr lang="en-US" altLang="zh-CN" b="0" i="1" smtClean="0">
                        <a:solidFill>
                          <a:srgbClr val="FF0000"/>
                        </a:solidFill>
                        <a:latin typeface="Cambria Math" panose="02040503050406030204" pitchFamily="18" charset="0"/>
                        <a:cs typeface="Times New Roman" panose="02020603050405020304" pitchFamily="18" charset="0"/>
                      </a:rPr>
                      <m:t>𝑝</m:t>
                    </m:r>
                    <m:d>
                      <m:dPr>
                        <m:ctrlPr>
                          <a:rPr lang="en-US" altLang="zh-CN" b="0" i="1" smtClean="0">
                            <a:solidFill>
                              <a:srgbClr val="FF0000"/>
                            </a:solidFill>
                            <a:latin typeface="Cambria Math" panose="02040503050406030204" pitchFamily="18" charset="0"/>
                            <a:cs typeface="Times New Roman" panose="02020603050405020304" pitchFamily="18" charset="0"/>
                          </a:rPr>
                        </m:ctrlPr>
                      </m:dPr>
                      <m:e>
                        <m:r>
                          <a:rPr lang="en-US" altLang="zh-CN" b="0" i="1" smtClean="0">
                            <a:solidFill>
                              <a:srgbClr val="FF0000"/>
                            </a:solidFill>
                            <a:latin typeface="Cambria Math" panose="02040503050406030204" pitchFamily="18" charset="0"/>
                            <a:cs typeface="Times New Roman" panose="02020603050405020304" pitchFamily="18" charset="0"/>
                          </a:rPr>
                          <m:t>𝑤</m:t>
                        </m:r>
                      </m:e>
                    </m:d>
                  </m:oMath>
                </a14:m>
                <a:r>
                  <a:rPr lang="en-US" altLang="zh-CN" dirty="0">
                    <a:solidFill>
                      <a:srgbClr val="FF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We use FIM to embed tasks, and measure the KL divergence between real tasks and generated tasks.</a:t>
                </a:r>
              </a:p>
              <a:p>
                <a:pPr marL="0" indent="0" algn="just">
                  <a:lnSpc>
                    <a:spcPct val="12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𝐾𝐿</m:t>
                      </m:r>
                      <m:d>
                        <m:dPr>
                          <m:ctrlPr>
                            <a:rPr lang="en-US" altLang="zh-CN" b="0" i="1" smtClean="0">
                              <a:latin typeface="Cambria Math" panose="02040503050406030204" pitchFamily="18" charset="0"/>
                              <a:cs typeface="Times New Roman" panose="02020603050405020304" pitchFamily="18" charset="0"/>
                            </a:rPr>
                          </m:ctrlPr>
                        </m:dPr>
                        <m:e>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𝐹</m:t>
                              </m:r>
                            </m:e>
                            <m:sub>
                              <m:r>
                                <a:rPr lang="en-US" altLang="zh-CN" b="0" i="1" smtClean="0">
                                  <a:latin typeface="Cambria Math" panose="02040503050406030204" pitchFamily="18" charset="0"/>
                                  <a:cs typeface="Times New Roman" panose="02020603050405020304" pitchFamily="18" charset="0"/>
                                </a:rPr>
                                <m:t>𝑓𝑎𝑘𝑒</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𝐹</m:t>
                              </m:r>
                            </m:e>
                            <m:sub>
                              <m:r>
                                <a:rPr lang="en-US" altLang="zh-CN" b="0" i="1" smtClean="0">
                                  <a:latin typeface="Cambria Math" panose="02040503050406030204" pitchFamily="18" charset="0"/>
                                  <a:cs typeface="Times New Roman" panose="02020603050405020304" pitchFamily="18" charset="0"/>
                                </a:rPr>
                                <m:t>𝑟𝑒𝑎𝑙</m:t>
                              </m:r>
                            </m:sub>
                          </m:sSub>
                        </m:e>
                      </m:d>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3DC75942-4232-46E9-9DD6-FE88463C2453}"/>
                  </a:ext>
                </a:extLst>
              </p:cNvPr>
              <p:cNvSpPr>
                <a:spLocks noGrp="1" noRot="1" noChangeAspect="1" noMove="1" noResize="1" noEditPoints="1" noAdjustHandles="1" noChangeArrowheads="1" noChangeShapeType="1" noTextEdit="1"/>
              </p:cNvSpPr>
              <p:nvPr>
                <p:ph idx="1"/>
              </p:nvPr>
            </p:nvSpPr>
            <p:spPr>
              <a:blipFill>
                <a:blip r:embed="rId3"/>
                <a:stretch>
                  <a:fillRect l="-1217" t="-420"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18160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2889</TotalTime>
  <Words>872</Words>
  <Application>Microsoft Office PowerPoint</Application>
  <PresentationFormat>宽屏</PresentationFormat>
  <Paragraphs>77</Paragraphs>
  <Slides>15</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等线 Light</vt:lpstr>
      <vt:lpstr>Arial</vt:lpstr>
      <vt:lpstr>Cambria Math</vt:lpstr>
      <vt:lpstr>Times New Roman</vt:lpstr>
      <vt:lpstr>Office 主题​​</vt:lpstr>
      <vt:lpstr>Parameters-GAN</vt:lpstr>
      <vt:lpstr>1. DAWSON</vt:lpstr>
      <vt:lpstr>1. DAWSON</vt:lpstr>
      <vt:lpstr>1.1 Algorithm of DAWSON</vt:lpstr>
      <vt:lpstr>1.2 Algorithm of DAWSON</vt:lpstr>
      <vt:lpstr>1.2 Algorithm of DAWSON</vt:lpstr>
      <vt:lpstr>2. Task2Vec</vt:lpstr>
      <vt:lpstr>2. Task2Vec</vt:lpstr>
      <vt:lpstr>3. Our work</vt:lpstr>
      <vt:lpstr>3. Our work</vt:lpstr>
      <vt:lpstr>4. Experiment</vt:lpstr>
      <vt:lpstr>4. Experiment</vt:lpstr>
      <vt:lpstr>4. Experiment</vt:lpstr>
      <vt:lpstr>5. Existing problems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Recent Work</dc:title>
  <dc:creator>Administrator</dc:creator>
  <cp:lastModifiedBy>Administrator</cp:lastModifiedBy>
  <cp:revision>55</cp:revision>
  <dcterms:created xsi:type="dcterms:W3CDTF">2020-03-19T11:26:00Z</dcterms:created>
  <dcterms:modified xsi:type="dcterms:W3CDTF">2020-05-14T15:10:04Z</dcterms:modified>
</cp:coreProperties>
</file>