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6" r:id="rId4"/>
    <p:sldId id="339" r:id="rId5"/>
    <p:sldId id="340" r:id="rId6"/>
    <p:sldId id="341" r:id="rId7"/>
    <p:sldId id="342" r:id="rId8"/>
    <p:sldId id="338" r:id="rId9"/>
    <p:sldId id="343" r:id="rId10"/>
    <p:sldId id="344" r:id="rId11"/>
    <p:sldId id="30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85995" autoAdjust="0"/>
  </p:normalViewPr>
  <p:slideViewPr>
    <p:cSldViewPr snapToGrid="0" showGuides="1">
      <p:cViewPr varScale="1">
        <p:scale>
          <a:sx n="74" d="100"/>
          <a:sy n="74" d="100"/>
        </p:scale>
        <p:origin x="888" y="62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35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77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2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3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87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0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24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2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0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5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7084" y="639302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76291" y="560370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基于深度神经网络的谱聚类算法研究 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41881" y="2363953"/>
            <a:ext cx="931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Unsupervised meta-learning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42233" y="4731355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昝畅通</a:t>
            </a:r>
            <a:endParaRPr lang="en-US" altLang="zh-CN" sz="2000" dirty="0"/>
          </a:p>
          <a:p>
            <a:r>
              <a:rPr lang="en-US" altLang="zh-CN" sz="2000" dirty="0"/>
              <a:t>20200514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work</a:t>
            </a:r>
            <a:endParaRPr lang="en-US" altLang="zh-CN" sz="2800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2ED408-6C0A-4826-8F4A-263CAE70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5" y="689372"/>
            <a:ext cx="11179509" cy="54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96899" y="3359239"/>
            <a:ext cx="372498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16175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48864" y="415143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工作进度计划</a:t>
            </a:r>
          </a:p>
        </p:txBody>
      </p:sp>
      <p:sp>
        <p:nvSpPr>
          <p:cNvPr id="57" name="矩形 56"/>
          <p:cNvSpPr/>
          <p:nvPr/>
        </p:nvSpPr>
        <p:spPr>
          <a:xfrm>
            <a:off x="1847533" y="1722773"/>
            <a:ext cx="630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UMTRA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205865" y="697999"/>
            <a:ext cx="2327044" cy="646331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endParaRPr lang="zh-CN" altLang="en-US" sz="3600" dirty="0">
              <a:solidFill>
                <a:srgbClr val="485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47532" y="2242551"/>
            <a:ext cx="5997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FIGR</a:t>
            </a:r>
          </a:p>
        </p:txBody>
      </p:sp>
      <p:sp>
        <p:nvSpPr>
          <p:cNvPr id="31" name="矩形 30"/>
          <p:cNvSpPr/>
          <p:nvPr/>
        </p:nvSpPr>
        <p:spPr>
          <a:xfrm>
            <a:off x="1847532" y="2762329"/>
            <a:ext cx="798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our work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B0F8774-5B9B-44CB-9663-24627914B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715" y="2867192"/>
            <a:ext cx="6462320" cy="2575783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UMTRA</a:t>
            </a:r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F57A21-F831-488A-8D77-254A0877C8C4}"/>
              </a:ext>
            </a:extLst>
          </p:cNvPr>
          <p:cNvSpPr/>
          <p:nvPr/>
        </p:nvSpPr>
        <p:spPr>
          <a:xfrm>
            <a:off x="1057275" y="1401396"/>
            <a:ext cx="10271760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Unsupervised Meta-learning with Tasks constructed by Random sampling and Augmentation (UMTRA) that performs meta-learning of one-shot or few-shot classifiers in an unsupervised manner on an unlabeled dataset.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3C1612-BCA4-41B8-921C-B8F667E648EF}"/>
              </a:ext>
            </a:extLst>
          </p:cNvPr>
          <p:cNvSpPr/>
          <p:nvPr/>
        </p:nvSpPr>
        <p:spPr>
          <a:xfrm>
            <a:off x="1057274" y="2867192"/>
            <a:ext cx="4418735" cy="2543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In order to be able to run the UMTRA algorithm on unsupervised data, we need to create tasks </a:t>
            </a:r>
            <a:r>
              <a:rPr lang="en-US" altLang="zh-CN" dirty="0"/>
              <a:t>T </a:t>
            </a:r>
            <a:r>
              <a:rPr lang="zh-CN" altLang="en-US" dirty="0"/>
              <a:t>from the unsupervised data that can serve the same role as the meta-learning tasks serve in the full MAML algorithm.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095D7D-03F8-46D2-A2C7-73B1D5459499}"/>
              </a:ext>
            </a:extLst>
          </p:cNvPr>
          <p:cNvSpPr/>
          <p:nvPr/>
        </p:nvSpPr>
        <p:spPr>
          <a:xfrm>
            <a:off x="1057274" y="5998696"/>
            <a:ext cx="9990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Khodadadeh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 S,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Boloni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 L, Shah M. Unsupervised Meta-Learning for Few-Shot Image Classification[C]//Advances in Neural Information Processing Systems. 2019: 10132-10142.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UMTRA</a:t>
            </a:r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C6C836-4359-47F8-B792-8343B98C1A03}"/>
                  </a:ext>
                </a:extLst>
              </p:cNvPr>
              <p:cNvSpPr/>
              <p:nvPr/>
            </p:nvSpPr>
            <p:spPr>
              <a:xfrm>
                <a:off x="1057275" y="1232237"/>
                <a:ext cx="9883252" cy="1573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Creating the training data:</a:t>
                </a:r>
                <a:endParaRPr lang="en-US" altLang="zh-CN" dirty="0"/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dirty="0"/>
                  <a:t>we always perform one-shot learning, with K = 1. Note that during the target learning phase we can still set values of K different from 1. The training data is created as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1), …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,N)},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sampled randomly from U.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C6C836-4359-47F8-B792-8343B98C1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232237"/>
                <a:ext cx="9883252" cy="1573636"/>
              </a:xfrm>
              <a:prstGeom prst="rect">
                <a:avLst/>
              </a:prstGeom>
              <a:blipFill>
                <a:blip r:embed="rId3"/>
                <a:stretch>
                  <a:fillRect l="-493" t="-1938" b="-5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4A57B38-CFEC-4443-89A9-EE4EEFEC5038}"/>
              </a:ext>
            </a:extLst>
          </p:cNvPr>
          <p:cNvSpPr/>
          <p:nvPr/>
        </p:nvSpPr>
        <p:spPr>
          <a:xfrm>
            <a:off x="1057275" y="2678785"/>
            <a:ext cx="9883252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How this training data construction satisfy the class distinction conditions? 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1. The first condition is satisfied because there is only one sample for each label. 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2. The second condition is satisfied statistically by the fact that N &lt;&lt; c, where c is the total number of classes in the dataset.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7DD72D-F52C-4611-8EA8-7B6FD107C0DF}"/>
                  </a:ext>
                </a:extLst>
              </p:cNvPr>
              <p:cNvSpPr txBox="1"/>
              <p:nvPr/>
            </p:nvSpPr>
            <p:spPr>
              <a:xfrm>
                <a:off x="1737182" y="5262222"/>
                <a:ext cx="806733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·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 · ((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− 1) ·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)...((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+ 1) ·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·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 · 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·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− 1)...(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·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+ 1)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 ·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· 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·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)! · 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·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7DD72D-F52C-4611-8EA8-7B6FD107C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82" y="5262222"/>
                <a:ext cx="8067337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1553382F-00D5-46E8-8793-CBB907253989}"/>
              </a:ext>
            </a:extLst>
          </p:cNvPr>
          <p:cNvSpPr/>
          <p:nvPr/>
        </p:nvSpPr>
        <p:spPr>
          <a:xfrm>
            <a:off x="1057275" y="4252421"/>
            <a:ext cx="9718098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If we assume that the samples are equally distributed among the classes (e.g. m samples for each class), the probability that all samples are in a different class is equal to</a:t>
            </a:r>
          </a:p>
        </p:txBody>
      </p:sp>
    </p:spTree>
    <p:extLst>
      <p:ext uri="{BB962C8B-B14F-4D97-AF65-F5344CB8AC3E}">
        <p14:creationId xmlns:p14="http://schemas.microsoft.com/office/powerpoint/2010/main" val="12675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UMTRA</a:t>
            </a:r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C6C836-4359-47F8-B792-8343B98C1A03}"/>
                  </a:ext>
                </a:extLst>
              </p:cNvPr>
              <p:cNvSpPr/>
              <p:nvPr/>
            </p:nvSpPr>
            <p:spPr>
              <a:xfrm>
                <a:off x="1057275" y="1232237"/>
                <a:ext cx="9883252" cy="1711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dirty="0"/>
                  <a:t>Creating the </a:t>
                </a:r>
                <a:r>
                  <a:rPr lang="en-US" altLang="zh-CN" dirty="0"/>
                  <a:t>validation</a:t>
                </a:r>
                <a:r>
                  <a:rPr lang="zh-CN" altLang="en-US" dirty="0"/>
                  <a:t> data:</a:t>
                </a:r>
                <a:endParaRPr lang="en-US" altLang="zh-CN" dirty="0"/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dirty="0"/>
                  <a:t>We need to create appropriate validation data for the synthetic task. A minimum requirement for the validation data is to be correctly labeled in the given context. The validation data is created as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’, 1), …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’,N)}, for each task T. 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C6C836-4359-47F8-B792-8343B98C1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232237"/>
                <a:ext cx="9883252" cy="1711238"/>
              </a:xfrm>
              <a:prstGeom prst="rect">
                <a:avLst/>
              </a:prstGeom>
              <a:blipFill>
                <a:blip r:embed="rId3"/>
                <a:stretch>
                  <a:fillRect l="-493" r="-185" b="-4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0D97D58-31FC-4866-8091-F064D041C190}"/>
                  </a:ext>
                </a:extLst>
              </p:cNvPr>
              <p:cNvSpPr/>
              <p:nvPr/>
            </p:nvSpPr>
            <p:spPr>
              <a:xfrm>
                <a:off x="1057275" y="2943475"/>
                <a:ext cx="9676534" cy="1711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en-US" altLang="zh-CN" dirty="0"/>
                  <a:t>We propose to create such a sample by augmenting the sample used in the training data using an augmentation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which is a hyperparameter of the UMTRA algorithm. A requirement towards the augmentation function is to maintain class membership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0D97D58-31FC-4866-8091-F064D041C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943475"/>
                <a:ext cx="9676534" cy="1711238"/>
              </a:xfrm>
              <a:prstGeom prst="rect">
                <a:avLst/>
              </a:prstGeom>
              <a:blipFill>
                <a:blip r:embed="rId4"/>
                <a:stretch>
                  <a:fillRect l="-504" r="-378" b="-4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AFAD5D6F-2455-44D9-814B-B78D0F927550}"/>
              </a:ext>
            </a:extLst>
          </p:cNvPr>
          <p:cNvSpPr/>
          <p:nvPr/>
        </p:nvSpPr>
        <p:spPr>
          <a:xfrm>
            <a:off x="953916" y="5160123"/>
            <a:ext cx="9883252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Some examples: flip, grayscale, rotate, auto augment, translation + zeroing pixels</a:t>
            </a:r>
          </a:p>
        </p:txBody>
      </p:sp>
    </p:spTree>
    <p:extLst>
      <p:ext uri="{BB962C8B-B14F-4D97-AF65-F5344CB8AC3E}">
        <p14:creationId xmlns:p14="http://schemas.microsoft.com/office/powerpoint/2010/main" val="142927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FIGR</a:t>
            </a:r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9C2F58-7696-433E-8FB3-235E1C6A7C73}"/>
              </a:ext>
            </a:extLst>
          </p:cNvPr>
          <p:cNvSpPr/>
          <p:nvPr/>
        </p:nvSpPr>
        <p:spPr>
          <a:xfrm>
            <a:off x="1376145" y="1097155"/>
            <a:ext cx="9347273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This paper propose Few-shot Image Generation using Reptile (FIGR), a GAN meta-trained with Reptile. This model successfully generates novel images on both MNIST and Omniglot with as little as 4 images from an unseen class.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E39AE6-566C-4FB4-8B42-544567C8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81" y="2548434"/>
            <a:ext cx="5462989" cy="2958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B5B1E27-1183-4EA1-A824-0FDD5DEA9A1C}"/>
                  </a:ext>
                </a:extLst>
              </p:cNvPr>
              <p:cNvSpPr/>
              <p:nvPr/>
            </p:nvSpPr>
            <p:spPr>
              <a:xfrm>
                <a:off x="1876178" y="3440091"/>
                <a:ext cx="2904288" cy="374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</m:e>
                        <m:sub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𝛷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CN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l-GR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))]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B5B1E27-1183-4EA1-A824-0FDD5DEA9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78" y="3440091"/>
                <a:ext cx="2904288" cy="374590"/>
              </a:xfrm>
              <a:prstGeom prst="rect">
                <a:avLst/>
              </a:prstGeom>
              <a:blipFill>
                <a:blip r:embed="rId4"/>
                <a:stretch>
                  <a:fillRect t="-8065" r="-1050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AACF7C0-E955-4803-ABE5-042F5A40644D}"/>
                  </a:ext>
                </a:extLst>
              </p:cNvPr>
              <p:cNvSpPr/>
              <p:nvPr/>
            </p:nvSpPr>
            <p:spPr>
              <a:xfrm>
                <a:off x="1447876" y="4069409"/>
                <a:ext cx="4338855" cy="928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l-GR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𝛷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is the operator that updates Φ k times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,  a total of n data points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AACF7C0-E955-4803-ABE5-042F5A406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76" y="4069409"/>
                <a:ext cx="4338855" cy="928267"/>
              </a:xfrm>
              <a:prstGeom prst="rect">
                <a:avLst/>
              </a:prstGeom>
              <a:blipFill>
                <a:blip r:embed="rId5"/>
                <a:stretch>
                  <a:fillRect l="-1266" t="-3289" r="-1547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5B925787-D1E7-433D-8CA8-919E9FC5BDEB}"/>
              </a:ext>
            </a:extLst>
          </p:cNvPr>
          <p:cNvSpPr/>
          <p:nvPr/>
        </p:nvSpPr>
        <p:spPr>
          <a:xfrm>
            <a:off x="1294937" y="6032427"/>
            <a:ext cx="9139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Cloutre</a:t>
            </a: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 , Demers M . FIGR: Few-shot Image Generation with Reptile[J]. 2019.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1D0002-4FFC-482C-A9B9-C226B29A2EA8}"/>
              </a:ext>
            </a:extLst>
          </p:cNvPr>
          <p:cNvSpPr/>
          <p:nvPr/>
        </p:nvSpPr>
        <p:spPr>
          <a:xfrm>
            <a:off x="1369945" y="2825923"/>
            <a:ext cx="4494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goal of Few-shot image generation is 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2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FIGR</a:t>
            </a:r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D873B5F-A586-4350-B829-57ACB234CC38}"/>
                  </a:ext>
                </a:extLst>
              </p:cNvPr>
              <p:cNvSpPr/>
              <p:nvPr/>
            </p:nvSpPr>
            <p:spPr>
              <a:xfrm>
                <a:off x="504641" y="734810"/>
                <a:ext cx="6096000" cy="60401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/>
                  <a:t>, the discriminator parameter vector </a:t>
                </a:r>
                <a:endParaRPr lang="en-US" altLang="zh-CN" dirty="0"/>
              </a:p>
              <a:p>
                <a:r>
                  <a:rPr lang="zh-CN" alt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dirty="0"/>
                  <a:t>, the generator parameter vector</a:t>
                </a:r>
                <a:endParaRPr lang="en-US" altLang="zh-CN" dirty="0"/>
              </a:p>
              <a:p>
                <a:r>
                  <a:rPr lang="zh-CN" altLang="en-US" b="1" dirty="0"/>
                  <a:t>for</a:t>
                </a:r>
                <a:r>
                  <a:rPr lang="zh-CN" altLang="en-US" dirty="0"/>
                  <a:t> iteration 1, 2, 3 ... </a:t>
                </a:r>
                <a:r>
                  <a:rPr lang="zh-CN" altLang="en-US" b="1" dirty="0"/>
                  <a:t>do</a:t>
                </a:r>
                <a:r>
                  <a:rPr lang="zh-CN" altLang="en-US" dirty="0"/>
                  <a:t> </a:t>
                </a:r>
              </a:p>
              <a:p>
                <a:pPr lvl="1"/>
                <a:r>
                  <a:rPr lang="zh-CN" altLang="en-US" dirty="0"/>
                  <a:t>Make a copy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resulting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Make a copy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dirty="0"/>
                  <a:t> resulting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Sample task τ</a:t>
                </a:r>
              </a:p>
              <a:p>
                <a:pPr lvl="1"/>
                <a:r>
                  <a:rPr lang="zh-CN" altLang="en-US" dirty="0"/>
                  <a:t>Sample n images from Xτ resulting xτ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for</a:t>
                </a:r>
                <a:r>
                  <a:rPr lang="zh-CN" altLang="en-US" dirty="0"/>
                  <a:t> K &gt; 1 iterations </a:t>
                </a:r>
                <a:r>
                  <a:rPr lang="zh-CN" altLang="en-US" b="1" dirty="0"/>
                  <a:t>do</a:t>
                </a:r>
              </a:p>
              <a:p>
                <a:pPr lvl="2"/>
                <a:r>
                  <a:rPr lang="zh-CN" altLang="en-US" dirty="0"/>
                  <a:t>Generate latent vector z</a:t>
                </a:r>
              </a:p>
              <a:p>
                <a:pPr lvl="2"/>
                <a:r>
                  <a:rPr lang="zh-CN" altLang="en-US" dirty="0"/>
                  <a:t>Generate fake images y with z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lvl="2"/>
                <a:r>
                  <a:rPr lang="zh-CN" altLang="en-US" dirty="0"/>
                  <a:t>Perform step of SGD update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/>
                  <a:t> with</a:t>
                </a:r>
              </a:p>
              <a:p>
                <a:pPr lvl="2"/>
                <a:r>
                  <a:rPr lang="zh-CN" altLang="en-US" dirty="0"/>
                  <a:t>Wasserstein GP loss and xτ and y</a:t>
                </a:r>
              </a:p>
              <a:p>
                <a:pPr lvl="2"/>
                <a:r>
                  <a:rPr lang="zh-CN" altLang="en-US" dirty="0"/>
                  <a:t>Generate latent vector z</a:t>
                </a:r>
              </a:p>
              <a:p>
                <a:pPr lvl="2"/>
                <a:r>
                  <a:rPr lang="zh-CN" altLang="en-US" dirty="0"/>
                  <a:t>Perform step of SGD update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dirty="0"/>
                  <a:t> with</a:t>
                </a:r>
              </a:p>
              <a:p>
                <a:pPr lvl="2"/>
                <a:r>
                  <a:rPr lang="zh-CN" altLang="en-US" dirty="0"/>
                  <a:t>Wasserstein loss and z</a:t>
                </a:r>
                <a:endParaRPr lang="en-US" altLang="zh-CN" dirty="0"/>
              </a:p>
              <a:p>
                <a:pPr marL="457200" lvl="2"/>
                <a:r>
                  <a:rPr lang="zh-CN" altLang="en-US" b="1" dirty="0"/>
                  <a:t>end</a:t>
                </a:r>
                <a:r>
                  <a:rPr lang="zh-CN" altLang="en-US" dirty="0"/>
                  <a:t> </a:t>
                </a:r>
                <a:r>
                  <a:rPr lang="zh-CN" altLang="en-US" b="1" dirty="0"/>
                  <a:t>for</a:t>
                </a:r>
              </a:p>
              <a:p>
                <a:pPr lvl="1"/>
                <a:r>
                  <a:rPr lang="zh-CN" alt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gradient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Perform step of Adam update on Φd</a:t>
                </a:r>
              </a:p>
              <a:p>
                <a:pPr lvl="1"/>
                <a:r>
                  <a:rPr lang="zh-CN" alt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dirty="0"/>
                  <a:t> gradient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Perform step of Adam update on Φg</a:t>
                </a:r>
              </a:p>
              <a:p>
                <a:r>
                  <a:rPr lang="zh-CN" altLang="en-US" b="1" dirty="0"/>
                  <a:t>end</a:t>
                </a:r>
                <a:r>
                  <a:rPr lang="zh-CN" altLang="en-US" dirty="0"/>
                  <a:t> </a:t>
                </a:r>
                <a:r>
                  <a:rPr lang="zh-CN" altLang="en-US" b="1" dirty="0"/>
                  <a:t>for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D873B5F-A586-4350-B829-57ACB234C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1" y="734810"/>
                <a:ext cx="6096000" cy="6040115"/>
              </a:xfrm>
              <a:prstGeom prst="rect">
                <a:avLst/>
              </a:prstGeom>
              <a:blipFill>
                <a:blip r:embed="rId3"/>
                <a:stretch>
                  <a:fillRect l="-900" t="-606" b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ED5364B-4FEB-4D9A-8AB6-9A9B627C45A4}"/>
              </a:ext>
            </a:extLst>
          </p:cNvPr>
          <p:cNvCxnSpPr/>
          <p:nvPr/>
        </p:nvCxnSpPr>
        <p:spPr>
          <a:xfrm>
            <a:off x="750559" y="1731457"/>
            <a:ext cx="0" cy="4586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64FC6D2-AFC2-4628-B083-80D5D0CF6A2D}"/>
              </a:ext>
            </a:extLst>
          </p:cNvPr>
          <p:cNvCxnSpPr>
            <a:cxnSpLocks/>
          </p:cNvCxnSpPr>
          <p:nvPr/>
        </p:nvCxnSpPr>
        <p:spPr>
          <a:xfrm>
            <a:off x="1225364" y="3040712"/>
            <a:ext cx="0" cy="1811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B1BAF32-1BB0-40C5-8674-840556617FB6}"/>
                  </a:ext>
                </a:extLst>
              </p:cNvPr>
              <p:cNvSpPr/>
              <p:nvPr/>
            </p:nvSpPr>
            <p:spPr>
              <a:xfrm>
                <a:off x="5791494" y="1232237"/>
                <a:ext cx="6096000" cy="43519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/>
                  <a:t>, a copy of the meta-trained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dirty="0"/>
                  <a:t>, a copy of the meta-trained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Sample test task τ </a:t>
                </a:r>
                <a:endParaRPr lang="en-US" altLang="zh-CN" dirty="0"/>
              </a:p>
              <a:p>
                <a:r>
                  <a:rPr lang="zh-CN" altLang="en-US" dirty="0"/>
                  <a:t>Sample n images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dirty="0"/>
                          <m:t>τ</m:t>
                        </m:r>
                      </m:sub>
                    </m:sSub>
                  </m:oMath>
                </a14:m>
                <a:r>
                  <a:rPr lang="zh-CN" alt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dirty="0"/>
                          <m:t>τ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for</a:t>
                </a:r>
                <a:r>
                  <a:rPr lang="zh-CN" altLang="en-US" dirty="0"/>
                  <a:t> K &gt;= 1 iterations </a:t>
                </a:r>
                <a:r>
                  <a:rPr lang="zh-CN" altLang="en-US" b="1" dirty="0"/>
                  <a:t>do</a:t>
                </a:r>
                <a:r>
                  <a:rPr lang="zh-CN" altLang="en-US" dirty="0"/>
                  <a:t> </a:t>
                </a:r>
              </a:p>
              <a:p>
                <a:pPr lvl="1"/>
                <a:r>
                  <a:rPr lang="zh-CN" altLang="en-US" dirty="0"/>
                  <a:t>Generate latent vector z</a:t>
                </a:r>
              </a:p>
              <a:p>
                <a:pPr lvl="1"/>
                <a:r>
                  <a:rPr lang="zh-CN" altLang="en-US" dirty="0"/>
                  <a:t>Generate fake images y with z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Perform step of SGD update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/>
                  <a:t> with</a:t>
                </a:r>
              </a:p>
              <a:p>
                <a:pPr lvl="1"/>
                <a:r>
                  <a:rPr lang="zh-CN" altLang="en-US" dirty="0"/>
                  <a:t>Wasserstein GP loss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dirty="0"/>
                          <m:t>τ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and y</a:t>
                </a:r>
              </a:p>
              <a:p>
                <a:pPr lvl="1"/>
                <a:r>
                  <a:rPr lang="zh-CN" altLang="en-US" dirty="0"/>
                  <a:t>Generate latent vector z</a:t>
                </a:r>
              </a:p>
              <a:p>
                <a:pPr lvl="1"/>
                <a:r>
                  <a:rPr lang="zh-CN" altLang="en-US" dirty="0"/>
                  <a:t>Perform step of SGD update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dirty="0"/>
                  <a:t> with</a:t>
                </a:r>
              </a:p>
              <a:p>
                <a:pPr lvl="1"/>
                <a:r>
                  <a:rPr lang="zh-CN" altLang="en-US" dirty="0"/>
                  <a:t>Wasserstein loss and z </a:t>
                </a:r>
                <a:endParaRPr lang="en-US" altLang="zh-CN" dirty="0"/>
              </a:p>
              <a:p>
                <a:r>
                  <a:rPr lang="zh-CN" altLang="en-US" b="1" dirty="0"/>
                  <a:t>end</a:t>
                </a:r>
                <a:r>
                  <a:rPr lang="zh-CN" altLang="en-US" dirty="0"/>
                  <a:t> </a:t>
                </a:r>
                <a:r>
                  <a:rPr lang="zh-CN" altLang="en-US" b="1" dirty="0"/>
                  <a:t>for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Generate latent vector z </a:t>
                </a:r>
                <a:endParaRPr lang="en-US" altLang="zh-CN" dirty="0"/>
              </a:p>
              <a:p>
                <a:r>
                  <a:rPr lang="zh-CN" altLang="en-US" dirty="0"/>
                  <a:t>Generate fake images y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B1BAF32-1BB0-40C5-8674-840556617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94" y="1232237"/>
                <a:ext cx="6096000" cy="4351961"/>
              </a:xfrm>
              <a:prstGeom prst="rect">
                <a:avLst/>
              </a:prstGeom>
              <a:blipFill>
                <a:blip r:embed="rId4"/>
                <a:stretch>
                  <a:fillRect l="-800" t="-700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7D94203-4A1F-4DE7-833D-1F1CE690AAC1}"/>
              </a:ext>
            </a:extLst>
          </p:cNvPr>
          <p:cNvCxnSpPr>
            <a:cxnSpLocks/>
          </p:cNvCxnSpPr>
          <p:nvPr/>
        </p:nvCxnSpPr>
        <p:spPr>
          <a:xfrm>
            <a:off x="6096000" y="2747003"/>
            <a:ext cx="0" cy="1811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work</a:t>
            </a:r>
            <a:endParaRPr lang="en-US" altLang="zh-CN" sz="2800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D21E1-167A-4C01-858F-9248E2CE487F}"/>
              </a:ext>
            </a:extLst>
          </p:cNvPr>
          <p:cNvSpPr txBox="1"/>
          <p:nvPr/>
        </p:nvSpPr>
        <p:spPr>
          <a:xfrm>
            <a:off x="929958" y="1070264"/>
            <a:ext cx="7800533" cy="50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/>
              <a:t>Unsupervised meta-learning via Generative Adversarial 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321B30-A87E-4DF3-808C-1F24DAF76CDB}"/>
                  </a:ext>
                </a:extLst>
              </p:cNvPr>
              <p:cNvSpPr/>
              <p:nvPr/>
            </p:nvSpPr>
            <p:spPr>
              <a:xfrm>
                <a:off x="929958" y="1577391"/>
                <a:ext cx="9367433" cy="4204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zh-CN" b="1" dirty="0"/>
                  <a:t>require</a:t>
                </a:r>
                <a:r>
                  <a:rPr lang="en-US" altLang="zh-CN" dirty="0"/>
                  <a:t> :U = {. .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. . .} unlabeled dataset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1" dirty="0"/>
                  <a:t>require</a:t>
                </a:r>
                <a:r>
                  <a:rPr lang="en-US" altLang="zh-CN" dirty="0"/>
                  <a:t> :k-way N-shot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Training the FIGR model on similarly distributed datasets.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1" dirty="0"/>
                  <a:t>for</a:t>
                </a:r>
                <a:r>
                  <a:rPr lang="zh-CN" altLang="en-US" dirty="0"/>
                  <a:t> 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dirty="0"/>
                  <a:t>  from 1 to the number of desired tasks 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dirty="0"/>
                  <a:t> </a:t>
                </a:r>
                <a:r>
                  <a:rPr lang="zh-CN" altLang="en-US" b="1" dirty="0"/>
                  <a:t>do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/>
                  <a:t>Random s</a:t>
                </a:r>
                <a:r>
                  <a:rPr lang="zh-CN" altLang="en-US" dirty="0"/>
                  <a:t>amp</a:t>
                </a:r>
                <a:r>
                  <a:rPr lang="en-US" altLang="zh-CN" dirty="0"/>
                  <a:t>ling on D without replacement to obtain k samples as support set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x</a:t>
                </a:r>
                <a:r>
                  <a:rPr lang="en-US" altLang="zh-CN" dirty="0"/>
                  <a:t>.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/>
                  <a:t>Augmenting the sample to obtain multiple samples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y</a:t>
                </a:r>
                <a:r>
                  <a:rPr lang="en-US" altLang="zh-CN" dirty="0"/>
                  <a:t>.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/>
                  <a:t>Generate the query set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x’ </a:t>
                </a:r>
                <a:r>
                  <a:rPr lang="en-US" altLang="zh-CN" dirty="0"/>
                  <a:t>through the FIGR model adjusted on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y</a:t>
                </a:r>
                <a:r>
                  <a:rPr lang="en-US" altLang="zh-CN" dirty="0"/>
                  <a:t>.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Sample a permutation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) of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k</a:t>
                </a:r>
                <a:r>
                  <a:rPr lang="zh-CN" altLang="en-US" dirty="0"/>
                  <a:t> one-hot labels.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= {(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x, x’ 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k </a:t>
                </a:r>
                <a:r>
                  <a:rPr lang="zh-CN" altLang="en-US" dirty="0"/>
                  <a:t>)}.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1" dirty="0"/>
                  <a:t>return</a:t>
                </a:r>
                <a:r>
                  <a:rPr lang="zh-CN" altLang="en-US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}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321B30-A87E-4DF3-808C-1F24DAF76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58" y="1577391"/>
                <a:ext cx="9367433" cy="4204228"/>
              </a:xfrm>
              <a:prstGeom prst="rect">
                <a:avLst/>
              </a:prstGeom>
              <a:blipFill>
                <a:blip r:embed="rId3"/>
                <a:stretch>
                  <a:fillRect b="-1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941048-C6AD-497B-A44D-6741BB469DE9}"/>
              </a:ext>
            </a:extLst>
          </p:cNvPr>
          <p:cNvCxnSpPr>
            <a:cxnSpLocks/>
          </p:cNvCxnSpPr>
          <p:nvPr/>
        </p:nvCxnSpPr>
        <p:spPr>
          <a:xfrm>
            <a:off x="1662546" y="3304309"/>
            <a:ext cx="0" cy="20381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work</a:t>
            </a:r>
            <a:endParaRPr lang="en-US" altLang="zh-CN" sz="2800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D21E1-167A-4C01-858F-9248E2CE487F}"/>
              </a:ext>
            </a:extLst>
          </p:cNvPr>
          <p:cNvSpPr txBox="1"/>
          <p:nvPr/>
        </p:nvSpPr>
        <p:spPr>
          <a:xfrm>
            <a:off x="1057275" y="1533574"/>
            <a:ext cx="3659976" cy="50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/>
              <a:t>How to split the dataset</a:t>
            </a:r>
            <a:r>
              <a:rPr lang="zh-CN" altLang="en-US" sz="2000" dirty="0"/>
              <a:t>？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AF414C-124E-470F-9887-C1928DFD72E1}"/>
              </a:ext>
            </a:extLst>
          </p:cNvPr>
          <p:cNvSpPr txBox="1"/>
          <p:nvPr/>
        </p:nvSpPr>
        <p:spPr>
          <a:xfrm>
            <a:off x="1057275" y="2342038"/>
            <a:ext cx="6231193" cy="50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/>
              <a:t>How to get the code of other generative models</a:t>
            </a:r>
            <a:r>
              <a:rPr lang="zh-CN" altLang="en-US" sz="2000" dirty="0"/>
              <a:t>？</a:t>
            </a:r>
            <a:endParaRPr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25F1CC-263B-4327-BDB5-6C38F0A8F0DF}"/>
              </a:ext>
            </a:extLst>
          </p:cNvPr>
          <p:cNvSpPr txBox="1"/>
          <p:nvPr/>
        </p:nvSpPr>
        <p:spPr>
          <a:xfrm>
            <a:off x="1536816" y="3150502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Is it possible to use task diversity to predict the final effect</a:t>
            </a:r>
            <a:r>
              <a:rPr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2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922</Words>
  <Application>Microsoft Office PowerPoint</Application>
  <PresentationFormat>宽屏</PresentationFormat>
  <Paragraphs>98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微软雅黑</vt:lpstr>
      <vt:lpstr>微软雅黑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</dc:title>
  <dc:creator>第一PPT</dc:creator>
  <cp:keywords>www.1ppt.com</cp:keywords>
  <dc:description>www.1ppt.com</dc:description>
  <cp:lastModifiedBy>昝 畅通</cp:lastModifiedBy>
  <cp:revision>278</cp:revision>
  <dcterms:created xsi:type="dcterms:W3CDTF">2018-03-08T13:14:00Z</dcterms:created>
  <dcterms:modified xsi:type="dcterms:W3CDTF">2020-05-15T09:56:46Z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