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321" r:id="rId3"/>
    <p:sldId id="281" r:id="rId4"/>
    <p:sldId id="322" r:id="rId5"/>
    <p:sldId id="323" r:id="rId6"/>
    <p:sldId id="327" r:id="rId7"/>
    <p:sldId id="324" r:id="rId8"/>
    <p:sldId id="325" r:id="rId9"/>
    <p:sldId id="326" r:id="rId10"/>
    <p:sldId id="336" r:id="rId11"/>
    <p:sldId id="337" r:id="rId12"/>
    <p:sldId id="328" r:id="rId13"/>
    <p:sldId id="329" r:id="rId14"/>
    <p:sldId id="331" r:id="rId15"/>
    <p:sldId id="333" r:id="rId16"/>
    <p:sldId id="332" r:id="rId17"/>
    <p:sldId id="334" r:id="rId18"/>
    <p:sldId id="339" r:id="rId19"/>
    <p:sldId id="340" r:id="rId20"/>
    <p:sldId id="34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8B2D1-7856-4DDE-B04C-32940BBD3B9D}" type="datetimeFigureOut">
              <a:rPr lang="zh-CN" altLang="en-US" smtClean="0"/>
              <a:t>2020/5/15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E68D8-01DB-42BA-B572-7B54BB8C02D8}" type="slidenum">
              <a:rPr lang="zh-CN" altLang="en-US" smtClean="0"/>
              <a:t>‹#›</a:t>
            </a:fld>
            <a:endParaRPr lang="zh-CN" altLang="en-US"/>
          </a:p>
        </p:txBody>
      </p:sp>
    </p:spTree>
    <p:extLst>
      <p:ext uri="{BB962C8B-B14F-4D97-AF65-F5344CB8AC3E}">
        <p14:creationId xmlns:p14="http://schemas.microsoft.com/office/powerpoint/2010/main" val="237369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大家好，我今天讲的内容是</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强化学习基础</a:t>
            </a:r>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a:t>
            </a:fld>
            <a:endParaRPr lang="zh-CN" altLang="en-US"/>
          </a:p>
        </p:txBody>
      </p:sp>
    </p:spTree>
    <p:extLst>
      <p:ext uri="{BB962C8B-B14F-4D97-AF65-F5344CB8AC3E}">
        <p14:creationId xmlns:p14="http://schemas.microsoft.com/office/powerpoint/2010/main" val="1074635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10</a:t>
            </a:fld>
            <a:endParaRPr lang="zh-CN" altLang="en-US"/>
          </a:p>
        </p:txBody>
      </p:sp>
    </p:spTree>
    <p:extLst>
      <p:ext uri="{BB962C8B-B14F-4D97-AF65-F5344CB8AC3E}">
        <p14:creationId xmlns:p14="http://schemas.microsoft.com/office/powerpoint/2010/main" val="2858009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11</a:t>
            </a:fld>
            <a:endParaRPr lang="zh-CN" altLang="en-US"/>
          </a:p>
        </p:txBody>
      </p:sp>
    </p:spTree>
    <p:extLst>
      <p:ext uri="{BB962C8B-B14F-4D97-AF65-F5344CB8AC3E}">
        <p14:creationId xmlns:p14="http://schemas.microsoft.com/office/powerpoint/2010/main" val="3207533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12</a:t>
            </a:fld>
            <a:endParaRPr lang="zh-CN" altLang="en-US"/>
          </a:p>
        </p:txBody>
      </p:sp>
    </p:spTree>
    <p:extLst>
      <p:ext uri="{BB962C8B-B14F-4D97-AF65-F5344CB8AC3E}">
        <p14:creationId xmlns:p14="http://schemas.microsoft.com/office/powerpoint/2010/main" val="1637259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13</a:t>
            </a:fld>
            <a:endParaRPr lang="zh-CN" altLang="en-US"/>
          </a:p>
        </p:txBody>
      </p:sp>
    </p:spTree>
    <p:extLst>
      <p:ext uri="{BB962C8B-B14F-4D97-AF65-F5344CB8AC3E}">
        <p14:creationId xmlns:p14="http://schemas.microsoft.com/office/powerpoint/2010/main" val="3225567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14</a:t>
            </a:fld>
            <a:endParaRPr lang="zh-CN" altLang="en-US"/>
          </a:p>
        </p:txBody>
      </p:sp>
    </p:spTree>
    <p:extLst>
      <p:ext uri="{BB962C8B-B14F-4D97-AF65-F5344CB8AC3E}">
        <p14:creationId xmlns:p14="http://schemas.microsoft.com/office/powerpoint/2010/main" val="3481382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15</a:t>
            </a:fld>
            <a:endParaRPr lang="zh-CN" altLang="en-US"/>
          </a:p>
        </p:txBody>
      </p:sp>
    </p:spTree>
    <p:extLst>
      <p:ext uri="{BB962C8B-B14F-4D97-AF65-F5344CB8AC3E}">
        <p14:creationId xmlns:p14="http://schemas.microsoft.com/office/powerpoint/2010/main" val="4004586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16</a:t>
            </a:fld>
            <a:endParaRPr lang="zh-CN" altLang="en-US"/>
          </a:p>
        </p:txBody>
      </p:sp>
    </p:spTree>
    <p:extLst>
      <p:ext uri="{BB962C8B-B14F-4D97-AF65-F5344CB8AC3E}">
        <p14:creationId xmlns:p14="http://schemas.microsoft.com/office/powerpoint/2010/main" val="1295706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17</a:t>
            </a:fld>
            <a:endParaRPr lang="zh-CN" altLang="en-US"/>
          </a:p>
        </p:txBody>
      </p:sp>
    </p:spTree>
    <p:extLst>
      <p:ext uri="{BB962C8B-B14F-4D97-AF65-F5344CB8AC3E}">
        <p14:creationId xmlns:p14="http://schemas.microsoft.com/office/powerpoint/2010/main" val="31141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2</a:t>
            </a:fld>
            <a:endParaRPr lang="zh-CN" altLang="en-US"/>
          </a:p>
        </p:txBody>
      </p:sp>
    </p:spTree>
    <p:extLst>
      <p:ext uri="{BB962C8B-B14F-4D97-AF65-F5344CB8AC3E}">
        <p14:creationId xmlns:p14="http://schemas.microsoft.com/office/powerpoint/2010/main" val="67698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3</a:t>
            </a:fld>
            <a:endParaRPr lang="zh-CN" altLang="en-US"/>
          </a:p>
        </p:txBody>
      </p:sp>
    </p:spTree>
    <p:extLst>
      <p:ext uri="{BB962C8B-B14F-4D97-AF65-F5344CB8AC3E}">
        <p14:creationId xmlns:p14="http://schemas.microsoft.com/office/powerpoint/2010/main" val="194973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4</a:t>
            </a:fld>
            <a:endParaRPr lang="zh-CN" altLang="en-US"/>
          </a:p>
        </p:txBody>
      </p:sp>
    </p:spTree>
    <p:extLst>
      <p:ext uri="{BB962C8B-B14F-4D97-AF65-F5344CB8AC3E}">
        <p14:creationId xmlns:p14="http://schemas.microsoft.com/office/powerpoint/2010/main" val="144934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5</a:t>
            </a:fld>
            <a:endParaRPr lang="zh-CN" altLang="en-US"/>
          </a:p>
        </p:txBody>
      </p:sp>
    </p:spTree>
    <p:extLst>
      <p:ext uri="{BB962C8B-B14F-4D97-AF65-F5344CB8AC3E}">
        <p14:creationId xmlns:p14="http://schemas.microsoft.com/office/powerpoint/2010/main" val="65465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6</a:t>
            </a:fld>
            <a:endParaRPr lang="zh-CN" altLang="en-US"/>
          </a:p>
        </p:txBody>
      </p:sp>
    </p:spTree>
    <p:extLst>
      <p:ext uri="{BB962C8B-B14F-4D97-AF65-F5344CB8AC3E}">
        <p14:creationId xmlns:p14="http://schemas.microsoft.com/office/powerpoint/2010/main" val="249795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7</a:t>
            </a:fld>
            <a:endParaRPr lang="zh-CN" altLang="en-US"/>
          </a:p>
        </p:txBody>
      </p:sp>
    </p:spTree>
    <p:extLst>
      <p:ext uri="{BB962C8B-B14F-4D97-AF65-F5344CB8AC3E}">
        <p14:creationId xmlns:p14="http://schemas.microsoft.com/office/powerpoint/2010/main" val="161959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8</a:t>
            </a:fld>
            <a:endParaRPr lang="zh-CN" altLang="en-US"/>
          </a:p>
        </p:txBody>
      </p:sp>
    </p:spTree>
    <p:extLst>
      <p:ext uri="{BB962C8B-B14F-4D97-AF65-F5344CB8AC3E}">
        <p14:creationId xmlns:p14="http://schemas.microsoft.com/office/powerpoint/2010/main" val="392603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9</a:t>
            </a:fld>
            <a:endParaRPr lang="zh-CN" altLang="en-US"/>
          </a:p>
        </p:txBody>
      </p:sp>
    </p:spTree>
    <p:extLst>
      <p:ext uri="{BB962C8B-B14F-4D97-AF65-F5344CB8AC3E}">
        <p14:creationId xmlns:p14="http://schemas.microsoft.com/office/powerpoint/2010/main" val="16178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8DF59-88F1-47FF-9D44-D801DBBA6E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0BD287-5D3B-41C0-9BB6-6FBDB3DDA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C32AD3-4355-4721-B766-073A1B65E11B}"/>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60340AF2-88AC-49DC-9232-D2B50E6B56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717302-5043-4302-A2BB-839213C095D2}"/>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328259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71570-B166-4842-8665-576430ADB6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675C49-B148-40F9-9A8F-604B1C93EFB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07BDF4-088A-4515-9F14-285954D6A842}"/>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9A011EBE-E214-49E4-86CB-6D474C6816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694546-11C5-4D6D-B0F2-E40F3ACA9EF4}"/>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366047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09E4FB-49FD-466E-A085-4E7CB30334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816390-9C60-4028-9BB5-3A7A15409F4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98446B-7741-4004-B762-7C4C209BA20B}"/>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F4AD9B8F-7D8E-4CDF-9C4B-E97C9D573F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643E53-D7BA-4EF6-9005-D2CFB54F0A2B}"/>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196438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335F4-2ADE-46FA-923F-A8EF68780C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913A35-EBB1-4E64-850E-2B8331169C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3CC182-C5DD-4860-8820-A172AC6FB244}"/>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BE7C7678-A6F9-4790-A244-8E1F79D6EF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97BAD4-F4F3-4B12-B264-2D77FDAB3116}"/>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252211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8E62D-696D-4E85-AACB-EBE66EC9044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1F77DB7-0558-410F-915B-3661F2657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BA53386-9025-4EF9-A7CB-5C62F40A74DC}"/>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FECC2E5E-297F-4852-A9A8-0D7BB8C4BE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48FC19-BBA4-44D3-8953-C882A14574BC}"/>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7883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43661-C2A0-4F75-8294-8BF196EE88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2A3015-546A-4E8F-915D-A877FEB26EC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5C7F1F4-B965-4D0B-A15E-687ACFFAC96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6F96651-D69D-4CC2-834D-175C4BCFF3EF}"/>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6" name="页脚占位符 5">
            <a:extLst>
              <a:ext uri="{FF2B5EF4-FFF2-40B4-BE49-F238E27FC236}">
                <a16:creationId xmlns:a16="http://schemas.microsoft.com/office/drawing/2014/main" id="{2B15DFF8-0C4F-4AFB-AA1F-E102D38F04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7B6383-E9D5-4232-A164-9A75C4850D71}"/>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186170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09547-35EE-4592-ADA8-8191DB888D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27763F9-C60C-4EB3-A0EA-BB962E988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6DD8E06-660B-44E3-BD8F-2FD4486C53C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A247F2B-F08F-4830-A0BB-1DFFA6DBB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4EDAB09-1E2A-4157-AE1B-EEBAC0340CB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50CE0EB-C605-4AD5-BD1C-954DFD2C097A}"/>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8" name="页脚占位符 7">
            <a:extLst>
              <a:ext uri="{FF2B5EF4-FFF2-40B4-BE49-F238E27FC236}">
                <a16:creationId xmlns:a16="http://schemas.microsoft.com/office/drawing/2014/main" id="{73852998-71CA-4DA9-A3BB-D4DFA1BE8F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2C6DD9-9009-4218-81EB-04A642C2934C}"/>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414334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30362-670B-4732-ADDA-2E35695A91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9AC281-D4CC-4D9F-8037-B335760271D9}"/>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4" name="页脚占位符 3">
            <a:extLst>
              <a:ext uri="{FF2B5EF4-FFF2-40B4-BE49-F238E27FC236}">
                <a16:creationId xmlns:a16="http://schemas.microsoft.com/office/drawing/2014/main" id="{FBFFF4F4-2951-43B1-943A-C346DDD0FF1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3CAE45-F9D6-408B-B475-80C642B20B76}"/>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44685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78E841-E0F1-4803-9A02-674EAEEC1B57}"/>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3" name="页脚占位符 2">
            <a:extLst>
              <a:ext uri="{FF2B5EF4-FFF2-40B4-BE49-F238E27FC236}">
                <a16:creationId xmlns:a16="http://schemas.microsoft.com/office/drawing/2014/main" id="{CAB09EB6-C79B-4E10-AC23-E637553B52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BE5EA2-3057-4FF4-A692-2EFEC556A25C}"/>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391751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89210-7FBD-49D1-83DD-166207A6A2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DA5426-ED45-4E2D-9AFF-70DB42B4CB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0FE51C7-622F-4692-AD85-D526E9E93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E99901-FCA3-4B57-9510-5B13A7B5E668}"/>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6" name="页脚占位符 5">
            <a:extLst>
              <a:ext uri="{FF2B5EF4-FFF2-40B4-BE49-F238E27FC236}">
                <a16:creationId xmlns:a16="http://schemas.microsoft.com/office/drawing/2014/main" id="{B6004AA5-4FA7-4F04-B80C-861C4885B4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504C46-0AB1-45FE-A54F-71C5E501E0D8}"/>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91794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F3406-7F74-411F-9CE1-4638D56F06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5F0B49-C82F-48B6-92A2-4B69C64B2B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2B7DED-A438-4CDF-85DF-97835FE20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C11B033-2324-404E-8E7C-9632B1811CB5}"/>
              </a:ext>
            </a:extLst>
          </p:cNvPr>
          <p:cNvSpPr>
            <a:spLocks noGrp="1"/>
          </p:cNvSpPr>
          <p:nvPr>
            <p:ph type="dt" sz="half" idx="10"/>
          </p:nvPr>
        </p:nvSpPr>
        <p:spPr/>
        <p:txBody>
          <a:bodyPr/>
          <a:lstStyle/>
          <a:p>
            <a:fld id="{BADECC54-26E8-43BB-9FC5-1066DC80D549}" type="datetimeFigureOut">
              <a:rPr lang="zh-CN" altLang="en-US" smtClean="0"/>
              <a:t>2020/5/15</a:t>
            </a:fld>
            <a:endParaRPr lang="zh-CN" altLang="en-US"/>
          </a:p>
        </p:txBody>
      </p:sp>
      <p:sp>
        <p:nvSpPr>
          <p:cNvPr id="6" name="页脚占位符 5">
            <a:extLst>
              <a:ext uri="{FF2B5EF4-FFF2-40B4-BE49-F238E27FC236}">
                <a16:creationId xmlns:a16="http://schemas.microsoft.com/office/drawing/2014/main" id="{991B148E-E597-4B03-B7F0-57EBE4A098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B56562-7BF3-4910-AC23-EBE4FAA9F04E}"/>
              </a:ext>
            </a:extLst>
          </p:cNvPr>
          <p:cNvSpPr>
            <a:spLocks noGrp="1"/>
          </p:cNvSpPr>
          <p:nvPr>
            <p:ph type="sldNum" sz="quarter" idx="12"/>
          </p:nvPr>
        </p:nvSpPr>
        <p:spPr/>
        <p:txBody>
          <a:body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32638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7AF232-C239-4F35-8439-E03FA06D6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E2B64DC-D18F-4422-976D-6D3754C2C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D68C66-6F22-49BA-9CCB-59228969C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ECC54-26E8-43BB-9FC5-1066DC80D549}"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C9F7F256-6611-4FAE-8963-C40E589FF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E9A840-0EBB-4871-9388-277C6342C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6A06B-5F0F-4286-B853-EAC4C8E62BCC}" type="slidenum">
              <a:rPr lang="zh-CN" altLang="en-US" smtClean="0"/>
              <a:t>‹#›</a:t>
            </a:fld>
            <a:endParaRPr lang="zh-CN" altLang="en-US"/>
          </a:p>
        </p:txBody>
      </p:sp>
    </p:spTree>
    <p:extLst>
      <p:ext uri="{BB962C8B-B14F-4D97-AF65-F5344CB8AC3E}">
        <p14:creationId xmlns:p14="http://schemas.microsoft.com/office/powerpoint/2010/main" val="277211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60370"/>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基于深度神经网络的谱聚类算法研究 </a:t>
            </a:r>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93416" y="2372835"/>
            <a:ext cx="7610732" cy="1200329"/>
          </a:xfrm>
          <a:prstGeom prst="rect">
            <a:avLst/>
          </a:prstGeom>
          <a:noFill/>
        </p:spPr>
        <p:txBody>
          <a:bodyPr wrap="square" rtlCol="0">
            <a:spAutoFit/>
          </a:bodyPr>
          <a:lstStyle/>
          <a:p>
            <a:pPr algn="ctr"/>
            <a:r>
              <a:rPr lang="en-US" altLang="zh-CN" sz="3600" dirty="0"/>
              <a:t>Table-to-Text Generation by Structure-Aware Seq2seq Learning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8242233" y="4731355"/>
            <a:ext cx="1374094" cy="707886"/>
          </a:xfrm>
          <a:prstGeom prst="rect">
            <a:avLst/>
          </a:prstGeom>
          <a:noFill/>
        </p:spPr>
        <p:txBody>
          <a:bodyPr wrap="none" rtlCol="0">
            <a:spAutoFit/>
          </a:bodyPr>
          <a:lstStyle/>
          <a:p>
            <a:pPr algn="ctr"/>
            <a:r>
              <a:rPr lang="en-US" altLang="zh-CN" sz="2000" dirty="0"/>
              <a:t>Fei Wang</a:t>
            </a:r>
          </a:p>
          <a:p>
            <a:pPr algn="ctr"/>
            <a:r>
              <a:rPr lang="en-US" altLang="zh-CN" sz="2000" dirty="0"/>
              <a:t>2020.05.15</a:t>
            </a:r>
            <a:endParaRPr lang="zh-CN" altLang="en-US" sz="2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7242663" cy="523220"/>
          </a:xfrm>
          <a:prstGeom prst="rect">
            <a:avLst/>
          </a:prstGeom>
          <a:noFill/>
        </p:spPr>
        <p:txBody>
          <a:bodyPr wrap="square" rtlCol="0">
            <a:spAutoFit/>
          </a:bodyPr>
          <a:lstStyle/>
          <a:p>
            <a:r>
              <a:rPr lang="en-US" altLang="zh-CN" sz="2800" b="1" dirty="0"/>
              <a:t>Dual Attention</a:t>
            </a:r>
          </a:p>
        </p:txBody>
      </p:sp>
      <p:pic>
        <p:nvPicPr>
          <p:cNvPr id="3" name="图片 2">
            <a:extLst>
              <a:ext uri="{FF2B5EF4-FFF2-40B4-BE49-F238E27FC236}">
                <a16:creationId xmlns:a16="http://schemas.microsoft.com/office/drawing/2014/main" id="{0815E4B8-2CC4-44AA-B6F1-43363CFF7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08" y="1131789"/>
            <a:ext cx="4619625" cy="4200525"/>
          </a:xfrm>
          <a:prstGeom prst="rect">
            <a:avLst/>
          </a:prstGeom>
        </p:spPr>
      </p:pic>
      <p:sp>
        <p:nvSpPr>
          <p:cNvPr id="11" name="矩形 10">
            <a:extLst>
              <a:ext uri="{FF2B5EF4-FFF2-40B4-BE49-F238E27FC236}">
                <a16:creationId xmlns:a16="http://schemas.microsoft.com/office/drawing/2014/main" id="{10DAD031-83B9-4436-AA54-27558B16DFAA}"/>
              </a:ext>
            </a:extLst>
          </p:cNvPr>
          <p:cNvSpPr/>
          <p:nvPr/>
        </p:nvSpPr>
        <p:spPr>
          <a:xfrm>
            <a:off x="257199" y="2940148"/>
            <a:ext cx="800076" cy="2392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89C343F-4998-43E2-B75A-692A70CAB9E4}"/>
              </a:ext>
            </a:extLst>
          </p:cNvPr>
          <p:cNvSpPr/>
          <p:nvPr/>
        </p:nvSpPr>
        <p:spPr>
          <a:xfrm>
            <a:off x="1346200" y="2940148"/>
            <a:ext cx="3676333" cy="2165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DE606A8C-8A34-436A-9407-8314B218BB5E}"/>
              </a:ext>
            </a:extLst>
          </p:cNvPr>
          <p:cNvCxnSpPr>
            <a:cxnSpLocks/>
            <a:stCxn id="3" idx="3"/>
            <a:endCxn id="27" idx="1"/>
          </p:cNvCxnSpPr>
          <p:nvPr/>
        </p:nvCxnSpPr>
        <p:spPr>
          <a:xfrm flipV="1">
            <a:off x="5022533" y="1454955"/>
            <a:ext cx="509391" cy="17770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8F6B0B9-65C3-4BE8-B2A8-20964D53C695}"/>
              </a:ext>
            </a:extLst>
          </p:cNvPr>
          <p:cNvSpPr txBox="1"/>
          <p:nvPr/>
        </p:nvSpPr>
        <p:spPr>
          <a:xfrm>
            <a:off x="5531924" y="1131789"/>
            <a:ext cx="5797111" cy="646331"/>
          </a:xfrm>
          <a:prstGeom prst="rect">
            <a:avLst/>
          </a:prstGeom>
          <a:noFill/>
        </p:spPr>
        <p:txBody>
          <a:bodyPr wrap="square" rtlCol="0">
            <a:spAutoFit/>
          </a:bodyPr>
          <a:lstStyle/>
          <a:p>
            <a:r>
              <a:rPr lang="en-US" altLang="zh-CN" dirty="0"/>
              <a:t>Double attention mechanism to get better word selection.</a:t>
            </a:r>
            <a:endParaRPr lang="zh-CN" altLang="en-US"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DFEF245-C24E-4366-A448-F5D4ABDC328C}"/>
                  </a:ext>
                </a:extLst>
              </p:cNvPr>
              <p:cNvSpPr/>
              <p:nvPr/>
            </p:nvSpPr>
            <p:spPr>
              <a:xfrm>
                <a:off x="5936877" y="2108559"/>
                <a:ext cx="4610734" cy="1695208"/>
              </a:xfrm>
              <a:prstGeom prst="rect">
                <a:avLst/>
              </a:prstGeom>
            </p:spPr>
            <p:txBody>
              <a:bodyPr wrap="square">
                <a:spAutoFit/>
              </a:bodyPr>
              <a:lstStyle/>
              <a:p>
                <a:r>
                  <a:rPr lang="en-US" altLang="zh-CN" dirty="0"/>
                  <a:t>Word-level attention mechanism:</a:t>
                </a:r>
                <a:endParaRPr lang="en-US" altLang="zh-CN" i="1" dirty="0">
                  <a:latin typeface="Cambria Math" panose="02040503050406030204" pitchFamily="18" charset="0"/>
                </a:endParaRPr>
              </a:p>
              <a:p>
                <a:pPr algn="ct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α</m:t>
                        </m:r>
                      </m:e>
                      <m:sub>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r>
                              <a:rPr lang="en-US" altLang="zh-CN" i="1">
                                <a:latin typeface="Cambria Math" panose="02040503050406030204" pitchFamily="18" charset="0"/>
                              </a:rPr>
                              <m:t>)</m:t>
                            </m:r>
                          </m:sup>
                        </m:sSup>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r>
                                  <a:rPr lang="en-US" altLang="zh-CN" i="1">
                                    <a:latin typeface="Cambria Math" panose="02040503050406030204" pitchFamily="18" charset="0"/>
                                  </a:rPr>
                                  <m:t>)</m:t>
                                </m:r>
                              </m:sup>
                            </m:sSup>
                          </m:e>
                        </m:nary>
                      </m:den>
                    </m:f>
                  </m:oMath>
                </a14:m>
                <a:r>
                  <a:rPr lang="en-US" altLang="zh-CN" dirty="0"/>
                  <a:t>;</a:t>
                </a: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α</m:t>
                          </m:r>
                        </m:e>
                        <m:sub>
                          <m:r>
                            <m:rPr>
                              <m:sty m:val="p"/>
                            </m:rPr>
                            <a:rPr lang="en-US" altLang="zh-CN" i="1">
                              <a:latin typeface="Cambria Math" panose="02040503050406030204" pitchFamily="18" charset="0"/>
                            </a:rPr>
                            <m:t>t</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m:rPr>
                              <m:sty m:val="p"/>
                            </m:rPr>
                            <a:rPr lang="en-US" altLang="zh-CN" i="1">
                              <a:latin typeface="Cambria Math" panose="02040503050406030204" pitchFamily="18" charset="0"/>
                            </a:rPr>
                            <m:t>L</m:t>
                          </m:r>
                        </m:sup>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α</m:t>
                              </m:r>
                            </m:e>
                            <m:sub>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i="1">
                                      <a:latin typeface="Cambria Math" panose="02040503050406030204" pitchFamily="18" charset="0"/>
                                    </a:rPr>
                                    <m:t>𝑖</m:t>
                                  </m:r>
                                </m:sub>
                              </m:sSub>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e>
                      </m:nary>
                    </m:oMath>
                  </m:oMathPara>
                </a14:m>
                <a:endParaRPr lang="en-US" altLang="zh-CN" dirty="0"/>
              </a:p>
            </p:txBody>
          </p:sp>
        </mc:Choice>
        <mc:Fallback xmlns="">
          <p:sp>
            <p:nvSpPr>
              <p:cNvPr id="2" name="矩形 1">
                <a:extLst>
                  <a:ext uri="{FF2B5EF4-FFF2-40B4-BE49-F238E27FC236}">
                    <a16:creationId xmlns:a16="http://schemas.microsoft.com/office/drawing/2014/main" id="{2DFEF245-C24E-4366-A448-F5D4ABDC328C}"/>
                  </a:ext>
                </a:extLst>
              </p:cNvPr>
              <p:cNvSpPr>
                <a:spLocks noRot="1" noChangeAspect="1" noMove="1" noResize="1" noEditPoints="1" noAdjustHandles="1" noChangeArrowheads="1" noChangeShapeType="1" noTextEdit="1"/>
              </p:cNvSpPr>
              <p:nvPr/>
            </p:nvSpPr>
            <p:spPr>
              <a:xfrm>
                <a:off x="5936877" y="2108559"/>
                <a:ext cx="4610734" cy="1695208"/>
              </a:xfrm>
              <a:prstGeom prst="rect">
                <a:avLst/>
              </a:prstGeom>
              <a:blipFill>
                <a:blip r:embed="rId4"/>
                <a:stretch>
                  <a:fillRect l="-1190" t="-2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E40F19E7-884D-4CED-B2B4-E74104193A61}"/>
                  </a:ext>
                </a:extLst>
              </p:cNvPr>
              <p:cNvSpPr/>
              <p:nvPr/>
            </p:nvSpPr>
            <p:spPr>
              <a:xfrm>
                <a:off x="5990125" y="4134206"/>
                <a:ext cx="4619625" cy="1360565"/>
              </a:xfrm>
              <a:prstGeom prst="rect">
                <a:avLst/>
              </a:prstGeom>
            </p:spPr>
            <p:txBody>
              <a:bodyPr wrap="square">
                <a:spAutoFit/>
              </a:bodyPr>
              <a:lstStyle/>
              <a:p>
                <a:r>
                  <a:rPr lang="en-US" altLang="zh-CN" dirty="0"/>
                  <a:t>Field-level attention mechanism:</a:t>
                </a: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r>
                                <a:rPr lang="en-US" altLang="zh-CN" i="1">
                                  <a:latin typeface="Cambria Math" panose="02040503050406030204" pitchFamily="18" charset="0"/>
                                </a:rPr>
                                <m:t>)</m:t>
                              </m:r>
                            </m:sup>
                          </m:sSup>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r>
                                    <a:rPr lang="en-US" altLang="zh-CN" i="1">
                                      <a:latin typeface="Cambria Math" panose="02040503050406030204" pitchFamily="18" charset="0"/>
                                    </a:rPr>
                                    <m:t>)</m:t>
                                  </m:r>
                                </m:sup>
                              </m:sSup>
                            </m:e>
                          </m:nary>
                        </m:den>
                      </m:f>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e>
                      </m:d>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tanh</m:t>
                          </m:r>
                        </m:fName>
                        <m:e>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a:rPr lang="en-US" altLang="zh-CN" i="1" dirty="0">
                                      <a:latin typeface="Cambria Math" panose="02040503050406030204" pitchFamily="18" charset="0"/>
                                    </a:rPr>
                                    <m:t>𝑥</m:t>
                                  </m:r>
                                </m:sub>
                              </m:s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𝑧</m:t>
                                  </m:r>
                                </m:e>
                                <m:sub>
                                  <m:r>
                                    <a:rPr lang="en-US" altLang="zh-CN" i="1" dirty="0">
                                      <a:latin typeface="Cambria Math" panose="02040503050406030204" pitchFamily="18" charset="0"/>
                                    </a:rPr>
                                    <m:t>𝑖</m:t>
                                  </m:r>
                                </m:sub>
                              </m:sSub>
                            </m:e>
                          </m:d>
                        </m:e>
                      </m:func>
                      <m:r>
                        <a:rPr lang="en-US" altLang="zh-CN" i="1">
                          <a:latin typeface="Cambria Math" panose="02040503050406030204" pitchFamily="18" charset="0"/>
                        </a:rPr>
                        <m:t>⊙</m:t>
                      </m:r>
                      <m:r>
                        <m:rPr>
                          <m:sty m:val="p"/>
                        </m:rPr>
                        <a:rPr lang="en-US" altLang="zh-CN">
                          <a:latin typeface="Cambria Math" panose="02040503050406030204" pitchFamily="18" charset="0"/>
                        </a:rPr>
                        <m:t>tanh</m:t>
                      </m:r>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a:rPr lang="en-US" altLang="zh-CN" i="1" dirty="0">
                                  <a:latin typeface="Cambria Math" panose="02040503050406030204" pitchFamily="18" charset="0"/>
                                </a:rPr>
                                <m:t>𝑦</m:t>
                              </m:r>
                            </m:sub>
                          </m:s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𝑡</m:t>
                              </m:r>
                            </m:sub>
                          </m:sSub>
                        </m:e>
                      </m:d>
                    </m:oMath>
                  </m:oMathPara>
                </a14:m>
                <a:endParaRPr lang="zh-CN" altLang="en-US" dirty="0"/>
              </a:p>
            </p:txBody>
          </p:sp>
        </mc:Choice>
        <mc:Fallback xmlns="">
          <p:sp>
            <p:nvSpPr>
              <p:cNvPr id="8" name="矩形 7">
                <a:extLst>
                  <a:ext uri="{FF2B5EF4-FFF2-40B4-BE49-F238E27FC236}">
                    <a16:creationId xmlns:a16="http://schemas.microsoft.com/office/drawing/2014/main" id="{E40F19E7-884D-4CED-B2B4-E74104193A61}"/>
                  </a:ext>
                </a:extLst>
              </p:cNvPr>
              <p:cNvSpPr>
                <a:spLocks noRot="1" noChangeAspect="1" noMove="1" noResize="1" noEditPoints="1" noAdjustHandles="1" noChangeArrowheads="1" noChangeShapeType="1" noTextEdit="1"/>
              </p:cNvSpPr>
              <p:nvPr/>
            </p:nvSpPr>
            <p:spPr>
              <a:xfrm>
                <a:off x="5990125" y="4134206"/>
                <a:ext cx="4619625" cy="1360565"/>
              </a:xfrm>
              <a:prstGeom prst="rect">
                <a:avLst/>
              </a:prstGeom>
              <a:blipFill>
                <a:blip r:embed="rId5"/>
                <a:stretch>
                  <a:fillRect l="-1189" t="-2242" b="-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818C986-0719-4460-A079-94BB8DC51F8A}"/>
                  </a:ext>
                </a:extLst>
              </p:cNvPr>
              <p:cNvSpPr/>
              <p:nvPr/>
            </p:nvSpPr>
            <p:spPr>
              <a:xfrm>
                <a:off x="4578725" y="6321057"/>
                <a:ext cx="3034549" cy="369332"/>
              </a:xfrm>
              <a:prstGeom prst="rect">
                <a:avLst/>
              </a:prstGeom>
            </p:spPr>
            <p:txBody>
              <a:bodyPr wrap="none">
                <a:spAutoFit/>
              </a:bodyPr>
              <a:lstStyle/>
              <a:p>
                <a:r>
                  <a:rPr lang="en-US" altLang="zh-CN" dirty="0"/>
                  <a:t>(Where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a:rPr lang="en-US" altLang="zh-CN" i="1" dirty="0">
                            <a:latin typeface="Cambria Math" panose="02040503050406030204" pitchFamily="18" charset="0"/>
                          </a:rPr>
                          <m:t>?</m:t>
                        </m:r>
                      </m:sub>
                    </m:sSub>
                  </m:oMath>
                </a14:m>
                <a:r>
                  <a:rPr lang="en-US" altLang="zh-CN" dirty="0"/>
                  <a:t> is the parameter.)</a:t>
                </a:r>
                <a:endParaRPr lang="zh-CN" altLang="en-US" dirty="0"/>
              </a:p>
            </p:txBody>
          </p:sp>
        </mc:Choice>
        <mc:Fallback xmlns="">
          <p:sp>
            <p:nvSpPr>
              <p:cNvPr id="9" name="矩形 8">
                <a:extLst>
                  <a:ext uri="{FF2B5EF4-FFF2-40B4-BE49-F238E27FC236}">
                    <a16:creationId xmlns:a16="http://schemas.microsoft.com/office/drawing/2014/main" id="{5818C986-0719-4460-A079-94BB8DC51F8A}"/>
                  </a:ext>
                </a:extLst>
              </p:cNvPr>
              <p:cNvSpPr>
                <a:spLocks noRot="1" noChangeAspect="1" noMove="1" noResize="1" noEditPoints="1" noAdjustHandles="1" noChangeArrowheads="1" noChangeShapeType="1" noTextEdit="1"/>
              </p:cNvSpPr>
              <p:nvPr/>
            </p:nvSpPr>
            <p:spPr>
              <a:xfrm>
                <a:off x="4578725" y="6321057"/>
                <a:ext cx="3034549" cy="369332"/>
              </a:xfrm>
              <a:prstGeom prst="rect">
                <a:avLst/>
              </a:prstGeom>
              <a:blipFill>
                <a:blip r:embed="rId6"/>
                <a:stretch>
                  <a:fillRect l="-1606" t="-9836" r="-140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5252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7242663" cy="523220"/>
          </a:xfrm>
          <a:prstGeom prst="rect">
            <a:avLst/>
          </a:prstGeom>
          <a:noFill/>
        </p:spPr>
        <p:txBody>
          <a:bodyPr wrap="square" rtlCol="0">
            <a:spAutoFit/>
          </a:bodyPr>
          <a:lstStyle/>
          <a:p>
            <a:r>
              <a:rPr lang="en-US" altLang="zh-CN" sz="2800" b="1" dirty="0"/>
              <a:t>Dual Attention</a:t>
            </a:r>
          </a:p>
        </p:txBody>
      </p:sp>
      <p:pic>
        <p:nvPicPr>
          <p:cNvPr id="3" name="图片 2">
            <a:extLst>
              <a:ext uri="{FF2B5EF4-FFF2-40B4-BE49-F238E27FC236}">
                <a16:creationId xmlns:a16="http://schemas.microsoft.com/office/drawing/2014/main" id="{0815E4B8-2CC4-44AA-B6F1-43363CFF7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08" y="1131789"/>
            <a:ext cx="4619625" cy="4200525"/>
          </a:xfrm>
          <a:prstGeom prst="rect">
            <a:avLst/>
          </a:prstGeom>
        </p:spPr>
      </p:pic>
      <p:sp>
        <p:nvSpPr>
          <p:cNvPr id="11" name="矩形 10">
            <a:extLst>
              <a:ext uri="{FF2B5EF4-FFF2-40B4-BE49-F238E27FC236}">
                <a16:creationId xmlns:a16="http://schemas.microsoft.com/office/drawing/2014/main" id="{10DAD031-83B9-4436-AA54-27558B16DFAA}"/>
              </a:ext>
            </a:extLst>
          </p:cNvPr>
          <p:cNvSpPr/>
          <p:nvPr/>
        </p:nvSpPr>
        <p:spPr>
          <a:xfrm>
            <a:off x="257199" y="2940148"/>
            <a:ext cx="800076" cy="2392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89C343F-4998-43E2-B75A-692A70CAB9E4}"/>
              </a:ext>
            </a:extLst>
          </p:cNvPr>
          <p:cNvSpPr/>
          <p:nvPr/>
        </p:nvSpPr>
        <p:spPr>
          <a:xfrm>
            <a:off x="1644389" y="1124515"/>
            <a:ext cx="3378144" cy="1864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DE606A8C-8A34-436A-9407-8314B218BB5E}"/>
              </a:ext>
            </a:extLst>
          </p:cNvPr>
          <p:cNvCxnSpPr>
            <a:cxnSpLocks/>
            <a:stCxn id="18" idx="3"/>
            <a:endCxn id="27" idx="1"/>
          </p:cNvCxnSpPr>
          <p:nvPr/>
        </p:nvCxnSpPr>
        <p:spPr>
          <a:xfrm flipV="1">
            <a:off x="5022533" y="1316455"/>
            <a:ext cx="509391" cy="7404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8F6B0B9-65C3-4BE8-B2A8-20964D53C695}"/>
              </a:ext>
            </a:extLst>
          </p:cNvPr>
          <p:cNvSpPr txBox="1"/>
          <p:nvPr/>
        </p:nvSpPr>
        <p:spPr>
          <a:xfrm>
            <a:off x="5531924" y="1131789"/>
            <a:ext cx="5797111" cy="369332"/>
          </a:xfrm>
          <a:prstGeom prst="rect">
            <a:avLst/>
          </a:prstGeom>
          <a:noFill/>
        </p:spPr>
        <p:txBody>
          <a:bodyPr wrap="square" rtlCol="0">
            <a:spAutoFit/>
          </a:bodyPr>
          <a:lstStyle/>
          <a:p>
            <a:r>
              <a:rPr lang="en-US" altLang="zh-CN" dirty="0"/>
              <a:t>Double attention mechanism and Initial field information.</a:t>
            </a:r>
            <a:endParaRPr lang="zh-CN" altLang="en-US"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AC2E2B31-4A96-4972-96E6-2612E7748929}"/>
                  </a:ext>
                </a:extLst>
              </p:cNvPr>
              <p:cNvSpPr/>
              <p:nvPr/>
            </p:nvSpPr>
            <p:spPr>
              <a:xfrm>
                <a:off x="5693092" y="2056946"/>
                <a:ext cx="6096000" cy="1289584"/>
              </a:xfrm>
              <a:prstGeom prst="rect">
                <a:avLst/>
              </a:prstGeom>
            </p:spPr>
            <p:txBody>
              <a:bodyPr>
                <a:spAutoFit/>
              </a:bodyPr>
              <a:lstStyle/>
              <a:p>
                <a:endParaRPr lang="en-US" altLang="zh-CN" dirty="0"/>
              </a:p>
              <a:p>
                <a:r>
                  <a:rPr lang="en-US" altLang="zh-CN" dirty="0"/>
                  <a:t>Dual Attention mechanism:</a:t>
                </a: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𝛽</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sub>
                          </m:sSub>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𝛽</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sub>
                              </m:sSub>
                            </m:e>
                          </m:nary>
                        </m:den>
                      </m:f>
                    </m:oMath>
                  </m:oMathPara>
                </a14:m>
                <a:endParaRPr lang="zh-CN" altLang="en-US" dirty="0"/>
              </a:p>
            </p:txBody>
          </p:sp>
        </mc:Choice>
        <mc:Fallback xmlns="">
          <p:sp>
            <p:nvSpPr>
              <p:cNvPr id="12" name="矩形 11">
                <a:extLst>
                  <a:ext uri="{FF2B5EF4-FFF2-40B4-BE49-F238E27FC236}">
                    <a16:creationId xmlns:a16="http://schemas.microsoft.com/office/drawing/2014/main" id="{AC2E2B31-4A96-4972-96E6-2612E7748929}"/>
                  </a:ext>
                </a:extLst>
              </p:cNvPr>
              <p:cNvSpPr>
                <a:spLocks noRot="1" noChangeAspect="1" noMove="1" noResize="1" noEditPoints="1" noAdjustHandles="1" noChangeArrowheads="1" noChangeShapeType="1" noTextEdit="1"/>
              </p:cNvSpPr>
              <p:nvPr/>
            </p:nvSpPr>
            <p:spPr>
              <a:xfrm>
                <a:off x="5693092" y="2056946"/>
                <a:ext cx="6096000" cy="1289584"/>
              </a:xfrm>
              <a:prstGeom prst="rect">
                <a:avLst/>
              </a:prstGeom>
              <a:blipFill>
                <a:blip r:embed="rId4"/>
                <a:stretch>
                  <a:fillRect l="-9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75B7500E-571C-4EFB-9931-9AB6E0F69CF5}"/>
                  </a:ext>
                </a:extLst>
              </p:cNvPr>
              <p:cNvSpPr/>
              <p:nvPr/>
            </p:nvSpPr>
            <p:spPr>
              <a:xfrm>
                <a:off x="5277228" y="4280270"/>
                <a:ext cx="6096000" cy="1041567"/>
              </a:xfrm>
              <a:prstGeom prst="rect">
                <a:avLst/>
              </a:prstGeom>
            </p:spPr>
            <p:txBody>
              <a:bodyPr>
                <a:spAutoFit/>
              </a:bodyPr>
              <a:lstStyle/>
              <a:p>
                <a:r>
                  <a:rPr lang="en-US" altLang="zh-CN" dirty="0"/>
                  <a:t>Final attention:</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rPr>
                            <m:t>𝑡</m:t>
                          </m:r>
                        </m:sub>
                        <m:sup>
                          <m:r>
                            <a:rPr lang="en-US" altLang="zh-CN" i="1">
                              <a:latin typeface="Cambria Math" panose="02040503050406030204" pitchFamily="18" charset="0"/>
                            </a:rPr>
                            <m:t>′</m:t>
                          </m:r>
                        </m:sup>
                      </m:sSubSup>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r>
                            <a:rPr lang="en-US" altLang="zh-CN" i="1">
                              <a:latin typeface="Cambria Math" panose="02040503050406030204" pitchFamily="18" charset="0"/>
                            </a:rPr>
                            <m:t>=1</m:t>
                          </m:r>
                        </m:sub>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e>
                      </m:nary>
                    </m:oMath>
                  </m:oMathPara>
                </a14:m>
                <a:endParaRPr lang="en-US" altLang="zh-CN" dirty="0"/>
              </a:p>
            </p:txBody>
          </p:sp>
        </mc:Choice>
        <mc:Fallback xmlns="">
          <p:sp>
            <p:nvSpPr>
              <p:cNvPr id="14" name="矩形 13">
                <a:extLst>
                  <a:ext uri="{FF2B5EF4-FFF2-40B4-BE49-F238E27FC236}">
                    <a16:creationId xmlns:a16="http://schemas.microsoft.com/office/drawing/2014/main" id="{75B7500E-571C-4EFB-9931-9AB6E0F69CF5}"/>
                  </a:ext>
                </a:extLst>
              </p:cNvPr>
              <p:cNvSpPr>
                <a:spLocks noRot="1" noChangeAspect="1" noMove="1" noResize="1" noEditPoints="1" noAdjustHandles="1" noChangeArrowheads="1" noChangeShapeType="1" noTextEdit="1"/>
              </p:cNvSpPr>
              <p:nvPr/>
            </p:nvSpPr>
            <p:spPr>
              <a:xfrm>
                <a:off x="5277228" y="4280270"/>
                <a:ext cx="6096000" cy="1041567"/>
              </a:xfrm>
              <a:prstGeom prst="rect">
                <a:avLst/>
              </a:prstGeom>
              <a:blipFill>
                <a:blip r:embed="rId5"/>
                <a:stretch>
                  <a:fillRect l="-900" t="-29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AF810BA-A56D-4410-B997-6184DF94177F}"/>
                  </a:ext>
                </a:extLst>
              </p:cNvPr>
              <p:cNvSpPr/>
              <p:nvPr/>
            </p:nvSpPr>
            <p:spPr>
              <a:xfrm>
                <a:off x="4175817" y="6285587"/>
                <a:ext cx="3034549" cy="369332"/>
              </a:xfrm>
              <a:prstGeom prst="rect">
                <a:avLst/>
              </a:prstGeom>
            </p:spPr>
            <p:txBody>
              <a:bodyPr wrap="none">
                <a:spAutoFit/>
              </a:bodyPr>
              <a:lstStyle/>
              <a:p>
                <a:r>
                  <a:rPr lang="en-US" altLang="zh-CN" dirty="0"/>
                  <a:t>(Where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a:rPr lang="en-US" altLang="zh-CN" i="1" dirty="0">
                            <a:latin typeface="Cambria Math" panose="02040503050406030204" pitchFamily="18" charset="0"/>
                          </a:rPr>
                          <m:t>?</m:t>
                        </m:r>
                      </m:sub>
                    </m:sSub>
                  </m:oMath>
                </a14:m>
                <a:r>
                  <a:rPr lang="en-US" altLang="zh-CN" dirty="0"/>
                  <a:t> is the parameter.)</a:t>
                </a:r>
                <a:endParaRPr lang="zh-CN" altLang="en-US" dirty="0"/>
              </a:p>
            </p:txBody>
          </p:sp>
        </mc:Choice>
        <mc:Fallback xmlns="">
          <p:sp>
            <p:nvSpPr>
              <p:cNvPr id="15" name="矩形 14">
                <a:extLst>
                  <a:ext uri="{FF2B5EF4-FFF2-40B4-BE49-F238E27FC236}">
                    <a16:creationId xmlns:a16="http://schemas.microsoft.com/office/drawing/2014/main" id="{EAF810BA-A56D-4410-B997-6184DF94177F}"/>
                  </a:ext>
                </a:extLst>
              </p:cNvPr>
              <p:cNvSpPr>
                <a:spLocks noRot="1" noChangeAspect="1" noMove="1" noResize="1" noEditPoints="1" noAdjustHandles="1" noChangeArrowheads="1" noChangeShapeType="1" noTextEdit="1"/>
              </p:cNvSpPr>
              <p:nvPr/>
            </p:nvSpPr>
            <p:spPr>
              <a:xfrm>
                <a:off x="4175817" y="6285587"/>
                <a:ext cx="3034549" cy="369332"/>
              </a:xfrm>
              <a:prstGeom prst="rect">
                <a:avLst/>
              </a:prstGeom>
              <a:blipFill>
                <a:blip r:embed="rId6"/>
                <a:stretch>
                  <a:fillRect l="-1606" t="-8197" r="-140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875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7242663" cy="523220"/>
          </a:xfrm>
          <a:prstGeom prst="rect">
            <a:avLst/>
          </a:prstGeom>
          <a:noFill/>
        </p:spPr>
        <p:txBody>
          <a:bodyPr wrap="square" rtlCol="0">
            <a:spAutoFit/>
          </a:bodyPr>
          <a:lstStyle/>
          <a:p>
            <a:r>
              <a:rPr lang="en-US" altLang="zh-CN" sz="2800" b="1" dirty="0"/>
              <a:t>Description Decoder</a:t>
            </a:r>
          </a:p>
        </p:txBody>
      </p:sp>
      <p:sp>
        <p:nvSpPr>
          <p:cNvPr id="11" name="矩形 10">
            <a:extLst>
              <a:ext uri="{FF2B5EF4-FFF2-40B4-BE49-F238E27FC236}">
                <a16:creationId xmlns:a16="http://schemas.microsoft.com/office/drawing/2014/main" id="{10DAD031-83B9-4436-AA54-27558B16DFAA}"/>
              </a:ext>
            </a:extLst>
          </p:cNvPr>
          <p:cNvSpPr/>
          <p:nvPr/>
        </p:nvSpPr>
        <p:spPr>
          <a:xfrm>
            <a:off x="257199" y="2940148"/>
            <a:ext cx="800076" cy="2392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CFC383DE-ECDD-4D9A-9AD6-B1AF4EE3A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712" y="801350"/>
            <a:ext cx="7496175" cy="2667000"/>
          </a:xfrm>
          <a:prstGeom prst="rect">
            <a:avLst/>
          </a:prstGeom>
        </p:spPr>
      </p:pic>
      <p:sp>
        <p:nvSpPr>
          <p:cNvPr id="9" name="文本框 8">
            <a:extLst>
              <a:ext uri="{FF2B5EF4-FFF2-40B4-BE49-F238E27FC236}">
                <a16:creationId xmlns:a16="http://schemas.microsoft.com/office/drawing/2014/main" id="{D2FAA093-B78B-4593-A12B-B8C700E14F77}"/>
              </a:ext>
            </a:extLst>
          </p:cNvPr>
          <p:cNvSpPr txBox="1"/>
          <p:nvPr/>
        </p:nvSpPr>
        <p:spPr>
          <a:xfrm>
            <a:off x="1890712" y="3991570"/>
            <a:ext cx="7496175" cy="646331"/>
          </a:xfrm>
          <a:prstGeom prst="rect">
            <a:avLst/>
          </a:prstGeom>
          <a:noFill/>
        </p:spPr>
        <p:txBody>
          <a:bodyPr wrap="square" rtlCol="0">
            <a:spAutoFit/>
          </a:bodyPr>
          <a:lstStyle/>
          <a:p>
            <a:r>
              <a:rPr lang="en-US" altLang="zh-CN" dirty="0"/>
              <a:t>Use the generated at to weight the last generated token and input it to the decoder to decode it again to obtain a new token.</a:t>
            </a:r>
            <a:endParaRPr lang="zh-CN" altLang="en-US" dirty="0"/>
          </a:p>
        </p:txBody>
      </p:sp>
    </p:spTree>
    <p:extLst>
      <p:ext uri="{BB962C8B-B14F-4D97-AF65-F5344CB8AC3E}">
        <p14:creationId xmlns:p14="http://schemas.microsoft.com/office/powerpoint/2010/main" val="921556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latin typeface="FuturaBookC" pitchFamily="2" charset="-52"/>
              </a:rPr>
              <a:t>03</a:t>
            </a:r>
            <a:endParaRPr lang="zh-CN" altLang="en-US" sz="8800" dirty="0">
              <a:latin typeface="FuturaBookC" pitchFamily="2" charset="-52"/>
            </a:endParaRPr>
          </a:p>
        </p:txBody>
      </p:sp>
      <p:sp>
        <p:nvSpPr>
          <p:cNvPr id="32" name="文本框 31"/>
          <p:cNvSpPr txBox="1"/>
          <p:nvPr/>
        </p:nvSpPr>
        <p:spPr>
          <a:xfrm>
            <a:off x="5019465" y="2815025"/>
            <a:ext cx="6499026" cy="707886"/>
          </a:xfrm>
          <a:prstGeom prst="rect">
            <a:avLst/>
          </a:prstGeom>
          <a:noFill/>
        </p:spPr>
        <p:txBody>
          <a:bodyPr wrap="square" rtlCol="0">
            <a:spAutoFit/>
          </a:bodyPr>
          <a:lstStyle/>
          <a:p>
            <a:r>
              <a:rPr lang="en-US" altLang="zh-CN" sz="4000" b="1" dirty="0"/>
              <a:t>Result</a:t>
            </a: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105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7242663" cy="523220"/>
          </a:xfrm>
          <a:prstGeom prst="rect">
            <a:avLst/>
          </a:prstGeom>
          <a:noFill/>
        </p:spPr>
        <p:txBody>
          <a:bodyPr wrap="square" rtlCol="0">
            <a:spAutoFit/>
          </a:bodyPr>
          <a:lstStyle/>
          <a:p>
            <a:r>
              <a:rPr lang="en-US" altLang="zh-CN" sz="2800" b="1" dirty="0"/>
              <a:t>Reproduced paper results</a:t>
            </a:r>
          </a:p>
        </p:txBody>
      </p:sp>
      <p:sp>
        <p:nvSpPr>
          <p:cNvPr id="11" name="矩形 10">
            <a:extLst>
              <a:ext uri="{FF2B5EF4-FFF2-40B4-BE49-F238E27FC236}">
                <a16:creationId xmlns:a16="http://schemas.microsoft.com/office/drawing/2014/main" id="{10DAD031-83B9-4436-AA54-27558B16DFAA}"/>
              </a:ext>
            </a:extLst>
          </p:cNvPr>
          <p:cNvSpPr/>
          <p:nvPr/>
        </p:nvSpPr>
        <p:spPr>
          <a:xfrm>
            <a:off x="257199" y="2940148"/>
            <a:ext cx="800076" cy="2392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2FAA093-B78B-4593-A12B-B8C700E14F77}"/>
              </a:ext>
            </a:extLst>
          </p:cNvPr>
          <p:cNvSpPr txBox="1"/>
          <p:nvPr/>
        </p:nvSpPr>
        <p:spPr>
          <a:xfrm>
            <a:off x="1057275" y="1156354"/>
            <a:ext cx="7496175" cy="369332"/>
          </a:xfrm>
          <a:prstGeom prst="rect">
            <a:avLst/>
          </a:prstGeom>
          <a:noFill/>
        </p:spPr>
        <p:txBody>
          <a:bodyPr wrap="square" rtlCol="0">
            <a:spAutoFit/>
          </a:bodyPr>
          <a:lstStyle/>
          <a:p>
            <a:r>
              <a:rPr lang="en-US" altLang="zh-CN" b="1" dirty="0"/>
              <a:t>12 epochs are set. The best result is:</a:t>
            </a:r>
            <a:endParaRPr lang="zh-CN" altLang="en-US" b="1" dirty="0"/>
          </a:p>
        </p:txBody>
      </p:sp>
      <p:sp>
        <p:nvSpPr>
          <p:cNvPr id="2" name="文本框 1">
            <a:extLst>
              <a:ext uri="{FF2B5EF4-FFF2-40B4-BE49-F238E27FC236}">
                <a16:creationId xmlns:a16="http://schemas.microsoft.com/office/drawing/2014/main" id="{3E6C609A-6D55-48C0-A4AD-C1C44A97BC7E}"/>
              </a:ext>
            </a:extLst>
          </p:cNvPr>
          <p:cNvSpPr txBox="1"/>
          <p:nvPr/>
        </p:nvSpPr>
        <p:spPr>
          <a:xfrm>
            <a:off x="2432538" y="1701800"/>
            <a:ext cx="5867400" cy="1477328"/>
          </a:xfrm>
          <a:prstGeom prst="rect">
            <a:avLst/>
          </a:prstGeom>
          <a:noFill/>
        </p:spPr>
        <p:txBody>
          <a:bodyPr wrap="square" rtlCol="0">
            <a:spAutoFit/>
          </a:bodyPr>
          <a:lstStyle/>
          <a:p>
            <a:r>
              <a:rPr lang="en-US" altLang="zh-CN" dirty="0"/>
              <a:t>Rouge-4(with copy F-measure)=0.39218 (epoch 11)</a:t>
            </a:r>
            <a:r>
              <a:rPr lang="zh-CN" altLang="en-US" dirty="0"/>
              <a:t>；</a:t>
            </a:r>
            <a:endParaRPr lang="en-US" altLang="zh-CN" dirty="0"/>
          </a:p>
          <a:p>
            <a:r>
              <a:rPr lang="en-US" altLang="zh-CN" dirty="0"/>
              <a:t>BLEU-4(with copy F-measure)=0.4262 (epoch 12)</a:t>
            </a:r>
            <a:r>
              <a:rPr lang="zh-CN" altLang="en-US" dirty="0"/>
              <a:t>；</a:t>
            </a:r>
            <a:endParaRPr lang="en-US" altLang="zh-CN" dirty="0"/>
          </a:p>
          <a:p>
            <a:r>
              <a:rPr lang="en-US" altLang="zh-CN" dirty="0"/>
              <a:t>Rouge-4(without copy F-measure)=0.31326 (epoch 11)</a:t>
            </a:r>
            <a:r>
              <a:rPr lang="zh-CN" altLang="en-US" dirty="0"/>
              <a:t>；</a:t>
            </a:r>
            <a:endParaRPr lang="en-US" altLang="zh-CN" dirty="0"/>
          </a:p>
          <a:p>
            <a:r>
              <a:rPr lang="en-US" altLang="zh-CN" dirty="0"/>
              <a:t>BLEU-4(without copy F-measure)=0.3960 (epoch 12)</a:t>
            </a:r>
            <a:r>
              <a:rPr lang="zh-CN" altLang="en-US" dirty="0"/>
              <a:t>。</a:t>
            </a:r>
            <a:endParaRPr lang="en-US" altLang="zh-CN" dirty="0"/>
          </a:p>
          <a:p>
            <a:endParaRPr lang="zh-CN" altLang="en-US" dirty="0"/>
          </a:p>
        </p:txBody>
      </p:sp>
      <p:sp>
        <p:nvSpPr>
          <p:cNvPr id="3" name="文本框 2">
            <a:extLst>
              <a:ext uri="{FF2B5EF4-FFF2-40B4-BE49-F238E27FC236}">
                <a16:creationId xmlns:a16="http://schemas.microsoft.com/office/drawing/2014/main" id="{1F61476F-41B7-4DE8-9877-3C2D294F95B1}"/>
              </a:ext>
            </a:extLst>
          </p:cNvPr>
          <p:cNvSpPr txBox="1"/>
          <p:nvPr/>
        </p:nvSpPr>
        <p:spPr>
          <a:xfrm>
            <a:off x="1057274" y="3101896"/>
            <a:ext cx="7496175" cy="369332"/>
          </a:xfrm>
          <a:prstGeom prst="rect">
            <a:avLst/>
          </a:prstGeom>
          <a:noFill/>
        </p:spPr>
        <p:txBody>
          <a:bodyPr wrap="square" rtlCol="0">
            <a:spAutoFit/>
          </a:bodyPr>
          <a:lstStyle/>
          <a:p>
            <a:r>
              <a:rPr lang="en-US" altLang="zh-CN" b="1" dirty="0"/>
              <a:t>The results given in the paper (50 epochs are set. ):</a:t>
            </a:r>
            <a:endParaRPr lang="zh-CN" altLang="en-US" b="1" dirty="0"/>
          </a:p>
        </p:txBody>
      </p:sp>
      <p:sp>
        <p:nvSpPr>
          <p:cNvPr id="12" name="文本框 11">
            <a:extLst>
              <a:ext uri="{FF2B5EF4-FFF2-40B4-BE49-F238E27FC236}">
                <a16:creationId xmlns:a16="http://schemas.microsoft.com/office/drawing/2014/main" id="{845B83CC-BCEA-464D-A273-E03526EDA8FE}"/>
              </a:ext>
            </a:extLst>
          </p:cNvPr>
          <p:cNvSpPr txBox="1"/>
          <p:nvPr/>
        </p:nvSpPr>
        <p:spPr>
          <a:xfrm>
            <a:off x="2432538" y="3632976"/>
            <a:ext cx="5562600" cy="646331"/>
          </a:xfrm>
          <a:prstGeom prst="rect">
            <a:avLst/>
          </a:prstGeom>
          <a:noFill/>
        </p:spPr>
        <p:txBody>
          <a:bodyPr wrap="square" rtlCol="0">
            <a:spAutoFit/>
          </a:bodyPr>
          <a:lstStyle/>
          <a:p>
            <a:r>
              <a:rPr lang="en-US" altLang="zh-CN" dirty="0"/>
              <a:t>BLEU-4 (with copy F-measure)=44.89;</a:t>
            </a:r>
          </a:p>
          <a:p>
            <a:r>
              <a:rPr lang="en-US" altLang="zh-CN" dirty="0"/>
              <a:t>Rouge-4 (with copy F-measure)=41.65</a:t>
            </a:r>
          </a:p>
        </p:txBody>
      </p:sp>
      <p:pic>
        <p:nvPicPr>
          <p:cNvPr id="1028" name="Picture 4" descr="https://qqadapt.qpic.cn/txdocpic/0/ca6603df51657530ad48156d79ed0dd6/0?w=380&amp;h=206">
            <a:extLst>
              <a:ext uri="{FF2B5EF4-FFF2-40B4-BE49-F238E27FC236}">
                <a16:creationId xmlns:a16="http://schemas.microsoft.com/office/drawing/2014/main" id="{BF5212F3-9757-47F5-AC98-289775FF4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3101896"/>
            <a:ext cx="4737735" cy="2568351"/>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9C88D305-6CE3-47D2-B1D6-8173813198C2}"/>
              </a:ext>
            </a:extLst>
          </p:cNvPr>
          <p:cNvSpPr txBox="1"/>
          <p:nvPr/>
        </p:nvSpPr>
        <p:spPr>
          <a:xfrm>
            <a:off x="657237" y="5208582"/>
            <a:ext cx="5534026" cy="923330"/>
          </a:xfrm>
          <a:prstGeom prst="rect">
            <a:avLst/>
          </a:prstGeom>
          <a:noFill/>
        </p:spPr>
        <p:txBody>
          <a:bodyPr wrap="square" rtlCol="0">
            <a:spAutoFit/>
          </a:bodyPr>
          <a:lstStyle/>
          <a:p>
            <a:r>
              <a:rPr lang="en-US" altLang="zh-CN" b="1" i="1" dirty="0"/>
              <a:t>The difference between the experimental running data and the data given by the author is about 1-2 points.</a:t>
            </a:r>
            <a:endParaRPr lang="zh-CN" altLang="en-US" b="1" i="1" dirty="0"/>
          </a:p>
        </p:txBody>
      </p:sp>
    </p:spTree>
    <p:extLst>
      <p:ext uri="{BB962C8B-B14F-4D97-AF65-F5344CB8AC3E}">
        <p14:creationId xmlns:p14="http://schemas.microsoft.com/office/powerpoint/2010/main" val="197812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7242663" cy="523220"/>
          </a:xfrm>
          <a:prstGeom prst="rect">
            <a:avLst/>
          </a:prstGeom>
          <a:noFill/>
        </p:spPr>
        <p:txBody>
          <a:bodyPr wrap="square" rtlCol="0">
            <a:spAutoFit/>
          </a:bodyPr>
          <a:lstStyle/>
          <a:p>
            <a:r>
              <a:rPr lang="en-US" altLang="zh-CN" sz="2800" b="1" dirty="0"/>
              <a:t>Reproduced paper results</a:t>
            </a:r>
          </a:p>
        </p:txBody>
      </p:sp>
      <p:sp>
        <p:nvSpPr>
          <p:cNvPr id="11" name="矩形 10">
            <a:extLst>
              <a:ext uri="{FF2B5EF4-FFF2-40B4-BE49-F238E27FC236}">
                <a16:creationId xmlns:a16="http://schemas.microsoft.com/office/drawing/2014/main" id="{10DAD031-83B9-4436-AA54-27558B16DFAA}"/>
              </a:ext>
            </a:extLst>
          </p:cNvPr>
          <p:cNvSpPr/>
          <p:nvPr/>
        </p:nvSpPr>
        <p:spPr>
          <a:xfrm>
            <a:off x="257199" y="2940148"/>
            <a:ext cx="800076" cy="2392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1164B9-9339-4389-A458-D7568601E188}"/>
              </a:ext>
            </a:extLst>
          </p:cNvPr>
          <p:cNvSpPr txBox="1"/>
          <p:nvPr/>
        </p:nvSpPr>
        <p:spPr>
          <a:xfrm>
            <a:off x="7493000" y="1854200"/>
            <a:ext cx="2057400" cy="1930400"/>
          </a:xfrm>
          <a:prstGeom prst="rect">
            <a:avLst/>
          </a:prstGeom>
          <a:noFill/>
        </p:spPr>
        <p:txBody>
          <a:bodyPr wrap="square" rtlCol="0">
            <a:spAutoFit/>
          </a:bodyPr>
          <a:lstStyle/>
          <a:p>
            <a:endParaRPr lang="zh-CN" altLang="en-US" dirty="0"/>
          </a:p>
        </p:txBody>
      </p:sp>
      <p:pic>
        <p:nvPicPr>
          <p:cNvPr id="3074" name="Picture 2" descr="https://qqadapt.qpic.cn/txdocpic/0/60c68112cee274aeffef6f28cb94a55b/0?w=562&amp;h=410">
            <a:extLst>
              <a:ext uri="{FF2B5EF4-FFF2-40B4-BE49-F238E27FC236}">
                <a16:creationId xmlns:a16="http://schemas.microsoft.com/office/drawing/2014/main" id="{DF301DCE-A8E4-44EB-9857-62DD6B263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990" y="1361232"/>
            <a:ext cx="5668710" cy="413553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F2662169-0A3F-4C12-BF96-83BB634E920F}"/>
              </a:ext>
            </a:extLst>
          </p:cNvPr>
          <p:cNvSpPr/>
          <p:nvPr/>
        </p:nvSpPr>
        <p:spPr>
          <a:xfrm>
            <a:off x="4737405" y="5681027"/>
            <a:ext cx="1899879" cy="369332"/>
          </a:xfrm>
          <a:prstGeom prst="rect">
            <a:avLst/>
          </a:prstGeom>
        </p:spPr>
        <p:txBody>
          <a:bodyPr wrap="none">
            <a:spAutoFit/>
          </a:bodyPr>
          <a:lstStyle/>
          <a:p>
            <a:r>
              <a:rPr lang="en-US" altLang="zh-CN" dirty="0"/>
              <a:t>Results line chart.</a:t>
            </a:r>
            <a:endParaRPr lang="zh-CN" altLang="en-US" dirty="0"/>
          </a:p>
        </p:txBody>
      </p:sp>
    </p:spTree>
    <p:extLst>
      <p:ext uri="{BB962C8B-B14F-4D97-AF65-F5344CB8AC3E}">
        <p14:creationId xmlns:p14="http://schemas.microsoft.com/office/powerpoint/2010/main" val="172942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7242663" cy="523220"/>
          </a:xfrm>
          <a:prstGeom prst="rect">
            <a:avLst/>
          </a:prstGeom>
          <a:noFill/>
        </p:spPr>
        <p:txBody>
          <a:bodyPr wrap="square" rtlCol="0">
            <a:spAutoFit/>
          </a:bodyPr>
          <a:lstStyle/>
          <a:p>
            <a:r>
              <a:rPr lang="en-US" altLang="zh-CN" sz="2800" b="1" dirty="0"/>
              <a:t>Reproduced paper results</a:t>
            </a:r>
          </a:p>
        </p:txBody>
      </p:sp>
      <p:sp>
        <p:nvSpPr>
          <p:cNvPr id="11" name="矩形 10">
            <a:extLst>
              <a:ext uri="{FF2B5EF4-FFF2-40B4-BE49-F238E27FC236}">
                <a16:creationId xmlns:a16="http://schemas.microsoft.com/office/drawing/2014/main" id="{10DAD031-83B9-4436-AA54-27558B16DFAA}"/>
              </a:ext>
            </a:extLst>
          </p:cNvPr>
          <p:cNvSpPr/>
          <p:nvPr/>
        </p:nvSpPr>
        <p:spPr>
          <a:xfrm>
            <a:off x="257199" y="2940148"/>
            <a:ext cx="800076" cy="2392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1164B9-9339-4389-A458-D7568601E188}"/>
              </a:ext>
            </a:extLst>
          </p:cNvPr>
          <p:cNvSpPr txBox="1"/>
          <p:nvPr/>
        </p:nvSpPr>
        <p:spPr>
          <a:xfrm>
            <a:off x="7493000" y="1854200"/>
            <a:ext cx="2057400" cy="1930400"/>
          </a:xfrm>
          <a:prstGeom prst="rect">
            <a:avLst/>
          </a:prstGeom>
          <a:noFill/>
        </p:spPr>
        <p:txBody>
          <a:bodyPr wrap="square" rtlCol="0">
            <a:spAutoFit/>
          </a:bodyPr>
          <a:lstStyle/>
          <a:p>
            <a:endParaRPr lang="zh-CN" altLang="en-US" dirty="0"/>
          </a:p>
        </p:txBody>
      </p:sp>
      <p:sp>
        <p:nvSpPr>
          <p:cNvPr id="3" name="矩形 2">
            <a:extLst>
              <a:ext uri="{FF2B5EF4-FFF2-40B4-BE49-F238E27FC236}">
                <a16:creationId xmlns:a16="http://schemas.microsoft.com/office/drawing/2014/main" id="{676016AC-499B-4995-B805-3B79BBB7D0B3}"/>
              </a:ext>
            </a:extLst>
          </p:cNvPr>
          <p:cNvSpPr/>
          <p:nvPr/>
        </p:nvSpPr>
        <p:spPr>
          <a:xfrm>
            <a:off x="2000250" y="1286609"/>
            <a:ext cx="9099550" cy="2862322"/>
          </a:xfrm>
          <a:prstGeom prst="rect">
            <a:avLst/>
          </a:prstGeom>
        </p:spPr>
        <p:txBody>
          <a:bodyPr wrap="square">
            <a:spAutoFit/>
          </a:bodyPr>
          <a:lstStyle/>
          <a:p>
            <a:pPr algn="just"/>
            <a:r>
              <a:rPr lang="en-US" altLang="zh-CN" b="1" i="1" dirty="0"/>
              <a:t>Judging criteria :</a:t>
            </a:r>
          </a:p>
          <a:p>
            <a:pPr marL="342900" indent="-342900" algn="just">
              <a:buAutoNum type="arabicParenBoth"/>
            </a:pPr>
            <a:r>
              <a:rPr lang="en-US" altLang="zh-CN" dirty="0"/>
              <a:t>Use BLEU-4 and ROUGE-4 standards. Compare the proposed model with the probabilistic model and the existing deep network model. Prove that the model proposed in the paper is more effective.</a:t>
            </a:r>
          </a:p>
          <a:p>
            <a:pPr marL="342900" indent="-342900" algn="just">
              <a:buAutoNum type="arabicParenBoth"/>
            </a:pPr>
            <a:r>
              <a:rPr lang="en-US" altLang="zh-CN" dirty="0"/>
              <a:t>Comparing the text generated by several models, the results show that the text generated by the proposed model is more readable.</a:t>
            </a:r>
          </a:p>
          <a:p>
            <a:pPr marL="342900" indent="-342900" algn="just">
              <a:buAutoNum type="arabicParenBoth"/>
            </a:pPr>
            <a:r>
              <a:rPr lang="en-US" altLang="zh-CN" dirty="0"/>
              <a:t>Experiments were performed on the unordered list to show the efficiency of global addressing (BLEU-4 and ROUGE-4 were used as evaluation criteria). The indicators of all models have been reduced, but the model indicators proposed in the paper have decreased even less, which shows that it can perform global queries on word features.</a:t>
            </a:r>
            <a:endParaRPr lang="zh-CN" altLang="en-US" dirty="0"/>
          </a:p>
        </p:txBody>
      </p:sp>
      <p:sp>
        <p:nvSpPr>
          <p:cNvPr id="14" name="矩形 13">
            <a:extLst>
              <a:ext uri="{FF2B5EF4-FFF2-40B4-BE49-F238E27FC236}">
                <a16:creationId xmlns:a16="http://schemas.microsoft.com/office/drawing/2014/main" id="{3FF5D6C2-9342-44FF-BB93-8A7A0171EB80}"/>
              </a:ext>
            </a:extLst>
          </p:cNvPr>
          <p:cNvSpPr/>
          <p:nvPr/>
        </p:nvSpPr>
        <p:spPr>
          <a:xfrm>
            <a:off x="2000250" y="4716522"/>
            <a:ext cx="9047456" cy="923330"/>
          </a:xfrm>
          <a:prstGeom prst="rect">
            <a:avLst/>
          </a:prstGeom>
        </p:spPr>
        <p:txBody>
          <a:bodyPr wrap="square">
            <a:spAutoFit/>
          </a:bodyPr>
          <a:lstStyle/>
          <a:p>
            <a:r>
              <a:rPr lang="en-US" altLang="zh-CN" b="1" i="1" dirty="0"/>
              <a:t>Innovation :</a:t>
            </a:r>
            <a:br>
              <a:rPr lang="en-US" altLang="zh-CN" dirty="0"/>
            </a:br>
            <a:r>
              <a:rPr lang="en-US" altLang="zh-CN" dirty="0"/>
              <a:t>The main innovation of the paper is to propose a dual attention mechanism.</a:t>
            </a:r>
            <a:br>
              <a:rPr lang="en-US" altLang="zh-CN" dirty="0"/>
            </a:br>
            <a:r>
              <a:rPr lang="en-US" altLang="zh-CN" dirty="0"/>
              <a:t>The second is the fusion of word and field information.</a:t>
            </a:r>
            <a:endParaRPr lang="zh-CN" altLang="en-US" dirty="0"/>
          </a:p>
        </p:txBody>
      </p:sp>
    </p:spTree>
    <p:extLst>
      <p:ext uri="{BB962C8B-B14F-4D97-AF65-F5344CB8AC3E}">
        <p14:creationId xmlns:p14="http://schemas.microsoft.com/office/powerpoint/2010/main" val="27921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10DAD031-83B9-4436-AA54-27558B16DFAA}"/>
              </a:ext>
            </a:extLst>
          </p:cNvPr>
          <p:cNvSpPr/>
          <p:nvPr/>
        </p:nvSpPr>
        <p:spPr>
          <a:xfrm>
            <a:off x="257199" y="2940148"/>
            <a:ext cx="800076" cy="2392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1164B9-9339-4389-A458-D7568601E188}"/>
              </a:ext>
            </a:extLst>
          </p:cNvPr>
          <p:cNvSpPr txBox="1"/>
          <p:nvPr/>
        </p:nvSpPr>
        <p:spPr>
          <a:xfrm>
            <a:off x="7493000" y="1854200"/>
            <a:ext cx="2057400" cy="1930400"/>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9B177D1E-0592-4072-AA23-F2E06F30FAFC}"/>
              </a:ext>
            </a:extLst>
          </p:cNvPr>
          <p:cNvSpPr txBox="1"/>
          <p:nvPr/>
        </p:nvSpPr>
        <p:spPr>
          <a:xfrm>
            <a:off x="2927692" y="2702618"/>
            <a:ext cx="7677785" cy="923330"/>
          </a:xfrm>
          <a:prstGeom prst="rect">
            <a:avLst/>
          </a:prstGeom>
          <a:noFill/>
        </p:spPr>
        <p:txBody>
          <a:bodyPr wrap="square" rtlCol="0">
            <a:spAutoFit/>
          </a:bodyPr>
          <a:lstStyle/>
          <a:p>
            <a:r>
              <a:rPr lang="en-US" altLang="zh-CN" sz="5400" i="1" dirty="0"/>
              <a:t>Thanks for listening.</a:t>
            </a:r>
            <a:endParaRPr lang="zh-CN" altLang="en-US" sz="5400" i="1" dirty="0"/>
          </a:p>
        </p:txBody>
      </p:sp>
    </p:spTree>
    <p:extLst>
      <p:ext uri="{BB962C8B-B14F-4D97-AF65-F5344CB8AC3E}">
        <p14:creationId xmlns:p14="http://schemas.microsoft.com/office/powerpoint/2010/main" val="4252085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qqadapt.qpic.cn/txdocpic/0/df6954e4353343172a6a22c46117a8c7/0?w=3999&amp;h=2999">
            <a:extLst>
              <a:ext uri="{FF2B5EF4-FFF2-40B4-BE49-F238E27FC236}">
                <a16:creationId xmlns:a16="http://schemas.microsoft.com/office/drawing/2014/main" id="{7E04A954-C9A6-4A10-8BE8-EFBECCB7D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915" y="232751"/>
            <a:ext cx="8532358" cy="6392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317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qqadapt.qpic.cn/txdocpic/0/37712834ce52da5a67840d11f745b0e9/0?w=3999&amp;h=2999">
            <a:extLst>
              <a:ext uri="{FF2B5EF4-FFF2-40B4-BE49-F238E27FC236}">
                <a16:creationId xmlns:a16="http://schemas.microsoft.com/office/drawing/2014/main" id="{F14A569D-1DD1-4369-9E68-A0738D25E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534" y="199571"/>
            <a:ext cx="8620932" cy="645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30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Task : Table-to-text</a:t>
            </a:r>
          </a:p>
        </p:txBody>
      </p:sp>
      <p:pic>
        <p:nvPicPr>
          <p:cNvPr id="8" name="图片 7">
            <a:extLst>
              <a:ext uri="{FF2B5EF4-FFF2-40B4-BE49-F238E27FC236}">
                <a16:creationId xmlns:a16="http://schemas.microsoft.com/office/drawing/2014/main" id="{9496AA91-FD82-42A1-8B6F-49A4178F5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75" y="1365144"/>
            <a:ext cx="7467984" cy="4127712"/>
          </a:xfrm>
          <a:prstGeom prst="rect">
            <a:avLst/>
          </a:prstGeom>
        </p:spPr>
      </p:pic>
      <p:sp>
        <p:nvSpPr>
          <p:cNvPr id="9" name="文本框 8">
            <a:extLst>
              <a:ext uri="{FF2B5EF4-FFF2-40B4-BE49-F238E27FC236}">
                <a16:creationId xmlns:a16="http://schemas.microsoft.com/office/drawing/2014/main" id="{A9CDEE79-F423-4E5A-8CD8-5888208E0C48}"/>
              </a:ext>
            </a:extLst>
          </p:cNvPr>
          <p:cNvSpPr txBox="1"/>
          <p:nvPr/>
        </p:nvSpPr>
        <p:spPr>
          <a:xfrm>
            <a:off x="8651632" y="2081807"/>
            <a:ext cx="3235862" cy="2308324"/>
          </a:xfrm>
          <a:prstGeom prst="rect">
            <a:avLst/>
          </a:prstGeom>
          <a:noFill/>
        </p:spPr>
        <p:txBody>
          <a:bodyPr wrap="square" rtlCol="0">
            <a:spAutoFit/>
          </a:bodyPr>
          <a:lstStyle/>
          <a:p>
            <a:pPr algn="just"/>
            <a:r>
              <a:rPr lang="en-US" altLang="zh-CN" dirty="0"/>
              <a:t>Table-to-text is a process of extracting information from a data table to obtain a sentence description.</a:t>
            </a:r>
          </a:p>
          <a:p>
            <a:pPr algn="just"/>
            <a:endParaRPr lang="en-US" altLang="zh-CN" dirty="0"/>
          </a:p>
          <a:p>
            <a:pPr algn="just"/>
            <a:r>
              <a:rPr lang="en-US" altLang="zh-CN" dirty="0"/>
              <a:t>It is one of the important research tasks of natural language processing.</a:t>
            </a:r>
            <a:endParaRPr lang="zh-CN" altLang="en-US" dirty="0"/>
          </a:p>
        </p:txBody>
      </p:sp>
    </p:spTree>
    <p:extLst>
      <p:ext uri="{BB962C8B-B14F-4D97-AF65-F5344CB8AC3E}">
        <p14:creationId xmlns:p14="http://schemas.microsoft.com/office/powerpoint/2010/main" val="360716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E38BB173-07F8-4B60-81F7-7F05C821F43F}"/>
              </a:ext>
            </a:extLst>
          </p:cNvPr>
          <p:cNvPicPr>
            <a:picLocks noGrp="1" noChangeAspect="1"/>
          </p:cNvPicPr>
          <p:nvPr>
            <p:ph idx="1"/>
          </p:nvPr>
        </p:nvPicPr>
        <p:blipFill>
          <a:blip r:embed="rId2"/>
          <a:stretch>
            <a:fillRect/>
          </a:stretch>
        </p:blipFill>
        <p:spPr>
          <a:xfrm>
            <a:off x="1547445" y="1134520"/>
            <a:ext cx="9397219" cy="3746970"/>
          </a:xfrm>
          <a:prstGeom prst="rect">
            <a:avLst/>
          </a:prstGeom>
        </p:spPr>
      </p:pic>
    </p:spTree>
    <p:extLst>
      <p:ext uri="{BB962C8B-B14F-4D97-AF65-F5344CB8AC3E}">
        <p14:creationId xmlns:p14="http://schemas.microsoft.com/office/powerpoint/2010/main" val="427328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latin typeface="FuturaBookC" pitchFamily="2" charset="-52"/>
              </a:rPr>
              <a:t>01</a:t>
            </a:r>
            <a:endParaRPr lang="zh-CN" altLang="en-US" sz="8800" dirty="0">
              <a:latin typeface="FuturaBookC" pitchFamily="2" charset="-52"/>
            </a:endParaRPr>
          </a:p>
        </p:txBody>
      </p:sp>
      <p:sp>
        <p:nvSpPr>
          <p:cNvPr id="32" name="文本框 31"/>
          <p:cNvSpPr txBox="1"/>
          <p:nvPr/>
        </p:nvSpPr>
        <p:spPr>
          <a:xfrm>
            <a:off x="5019465" y="2815025"/>
            <a:ext cx="6499026" cy="707886"/>
          </a:xfrm>
          <a:prstGeom prst="rect">
            <a:avLst/>
          </a:prstGeom>
          <a:noFill/>
        </p:spPr>
        <p:txBody>
          <a:bodyPr wrap="square" rtlCol="0">
            <a:spAutoFit/>
          </a:bodyPr>
          <a:lstStyle/>
          <a:p>
            <a:r>
              <a:rPr lang="en-US" altLang="zh-CN" sz="4000" b="1" dirty="0"/>
              <a:t>Corpora and Dictionary</a:t>
            </a: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Corpora and Dictionary</a:t>
            </a:r>
          </a:p>
        </p:txBody>
      </p:sp>
      <p:sp>
        <p:nvSpPr>
          <p:cNvPr id="2" name="文本框 1">
            <a:extLst>
              <a:ext uri="{FF2B5EF4-FFF2-40B4-BE49-F238E27FC236}">
                <a16:creationId xmlns:a16="http://schemas.microsoft.com/office/drawing/2014/main" id="{DB22CA88-A73C-408A-A775-51F67007DDC1}"/>
              </a:ext>
            </a:extLst>
          </p:cNvPr>
          <p:cNvSpPr txBox="1"/>
          <p:nvPr/>
        </p:nvSpPr>
        <p:spPr>
          <a:xfrm>
            <a:off x="1113936" y="1059648"/>
            <a:ext cx="9214338" cy="923330"/>
          </a:xfrm>
          <a:prstGeom prst="rect">
            <a:avLst/>
          </a:prstGeom>
          <a:noFill/>
        </p:spPr>
        <p:txBody>
          <a:bodyPr wrap="square" rtlCol="0">
            <a:spAutoFit/>
          </a:bodyPr>
          <a:lstStyle/>
          <a:p>
            <a:r>
              <a:rPr lang="en-US" altLang="zh-CN" b="1" i="1" dirty="0"/>
              <a:t> WIKIBIO dataset (Corpora):</a:t>
            </a:r>
          </a:p>
          <a:p>
            <a:r>
              <a:rPr lang="en-US" altLang="zh-CN" b="1" i="1" dirty="0"/>
              <a:t>       </a:t>
            </a:r>
            <a:r>
              <a:rPr lang="en-US" altLang="zh-CN" b="1" dirty="0"/>
              <a:t>It contains over 700k biographies and corresponding </a:t>
            </a:r>
            <a:r>
              <a:rPr lang="en-US" altLang="zh-CN" b="1" dirty="0" err="1"/>
              <a:t>infoboxes</a:t>
            </a:r>
            <a:r>
              <a:rPr lang="en-US" altLang="zh-CN" b="1" dirty="0"/>
              <a:t> from Wikipedia.</a:t>
            </a:r>
          </a:p>
          <a:p>
            <a:endParaRPr lang="zh-CN" altLang="en-US" b="1" i="1" dirty="0"/>
          </a:p>
        </p:txBody>
      </p:sp>
      <p:sp>
        <p:nvSpPr>
          <p:cNvPr id="3" name="文本框 2">
            <a:extLst>
              <a:ext uri="{FF2B5EF4-FFF2-40B4-BE49-F238E27FC236}">
                <a16:creationId xmlns:a16="http://schemas.microsoft.com/office/drawing/2014/main" id="{80188BAF-02AB-43C0-B748-A208A7659908}"/>
              </a:ext>
            </a:extLst>
          </p:cNvPr>
          <p:cNvSpPr txBox="1"/>
          <p:nvPr/>
        </p:nvSpPr>
        <p:spPr>
          <a:xfrm>
            <a:off x="332057" y="3309372"/>
            <a:ext cx="1181172" cy="369332"/>
          </a:xfrm>
          <a:prstGeom prst="rect">
            <a:avLst/>
          </a:prstGeom>
          <a:noFill/>
        </p:spPr>
        <p:txBody>
          <a:bodyPr wrap="square" rtlCol="0">
            <a:spAutoFit/>
          </a:bodyPr>
          <a:lstStyle/>
          <a:p>
            <a:r>
              <a:rPr lang="en-US" altLang="zh-CN" b="1" dirty="0"/>
              <a:t>Example:</a:t>
            </a:r>
            <a:endParaRPr lang="zh-CN" altLang="en-US" b="1" dirty="0"/>
          </a:p>
        </p:txBody>
      </p:sp>
      <p:pic>
        <p:nvPicPr>
          <p:cNvPr id="11" name="图片 10">
            <a:extLst>
              <a:ext uri="{FF2B5EF4-FFF2-40B4-BE49-F238E27FC236}">
                <a16:creationId xmlns:a16="http://schemas.microsoft.com/office/drawing/2014/main" id="{2A5B4773-69C8-44E0-BCD2-09FFBCED2FED}"/>
              </a:ext>
            </a:extLst>
          </p:cNvPr>
          <p:cNvPicPr>
            <a:picLocks noChangeAspect="1"/>
          </p:cNvPicPr>
          <p:nvPr/>
        </p:nvPicPr>
        <p:blipFill>
          <a:blip r:embed="rId3"/>
          <a:stretch>
            <a:fillRect/>
          </a:stretch>
        </p:blipFill>
        <p:spPr>
          <a:xfrm>
            <a:off x="1609847" y="2170054"/>
            <a:ext cx="3724275" cy="3448050"/>
          </a:xfrm>
          <a:prstGeom prst="rect">
            <a:avLst/>
          </a:prstGeom>
        </p:spPr>
      </p:pic>
      <p:sp>
        <p:nvSpPr>
          <p:cNvPr id="14" name="文本框 13">
            <a:extLst>
              <a:ext uri="{FF2B5EF4-FFF2-40B4-BE49-F238E27FC236}">
                <a16:creationId xmlns:a16="http://schemas.microsoft.com/office/drawing/2014/main" id="{F0E8733A-AF56-4EC8-ABE2-7BBCC0B69DFE}"/>
              </a:ext>
            </a:extLst>
          </p:cNvPr>
          <p:cNvSpPr txBox="1"/>
          <p:nvPr/>
        </p:nvSpPr>
        <p:spPr>
          <a:xfrm>
            <a:off x="2881398" y="5695476"/>
            <a:ext cx="1181172" cy="369332"/>
          </a:xfrm>
          <a:prstGeom prst="rect">
            <a:avLst/>
          </a:prstGeom>
          <a:noFill/>
        </p:spPr>
        <p:txBody>
          <a:bodyPr wrap="square" rtlCol="0">
            <a:spAutoFit/>
          </a:bodyPr>
          <a:lstStyle/>
          <a:p>
            <a:r>
              <a:rPr lang="en-US" altLang="zh-CN" b="1" dirty="0"/>
              <a:t>table</a:t>
            </a:r>
            <a:endParaRPr lang="zh-CN" altLang="en-US" b="1" dirty="0"/>
          </a:p>
        </p:txBody>
      </p:sp>
      <p:sp>
        <p:nvSpPr>
          <p:cNvPr id="12" name="箭头: 右 11">
            <a:extLst>
              <a:ext uri="{FF2B5EF4-FFF2-40B4-BE49-F238E27FC236}">
                <a16:creationId xmlns:a16="http://schemas.microsoft.com/office/drawing/2014/main" id="{813D8762-D3C0-4687-ABFE-6879DF6CF99F}"/>
              </a:ext>
            </a:extLst>
          </p:cNvPr>
          <p:cNvSpPr/>
          <p:nvPr/>
        </p:nvSpPr>
        <p:spPr>
          <a:xfrm>
            <a:off x="5505414" y="3309372"/>
            <a:ext cx="1181172" cy="8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B59CF0F-5FDC-49C3-A77E-82082A38AAC4}"/>
              </a:ext>
            </a:extLst>
          </p:cNvPr>
          <p:cNvSpPr txBox="1"/>
          <p:nvPr/>
        </p:nvSpPr>
        <p:spPr>
          <a:xfrm>
            <a:off x="6857879" y="2569087"/>
            <a:ext cx="4642632" cy="2308324"/>
          </a:xfrm>
          <a:prstGeom prst="rect">
            <a:avLst/>
          </a:prstGeom>
          <a:noFill/>
        </p:spPr>
        <p:txBody>
          <a:bodyPr wrap="square" rtlCol="0">
            <a:spAutoFit/>
          </a:bodyPr>
          <a:lstStyle/>
          <a:p>
            <a:pPr algn="just"/>
            <a:r>
              <a:rPr lang="en-US" altLang="zh-CN" dirty="0"/>
              <a:t>The Wikipedia </a:t>
            </a:r>
            <a:r>
              <a:rPr lang="en-US" altLang="zh-CN" dirty="0" err="1"/>
              <a:t>infobox</a:t>
            </a:r>
            <a:r>
              <a:rPr lang="en-US" altLang="zh-CN" dirty="0"/>
              <a:t> of Charles Winstead, the corresponding introduction on his wiki page reads</a:t>
            </a:r>
          </a:p>
          <a:p>
            <a:pPr algn="just"/>
            <a:endParaRPr lang="en-US" altLang="zh-CN" dirty="0"/>
          </a:p>
          <a:p>
            <a:pPr algn="just"/>
            <a:r>
              <a:rPr lang="en-US" altLang="zh-CN" dirty="0"/>
              <a:t> “</a:t>
            </a:r>
            <a:r>
              <a:rPr lang="en-US" altLang="zh-CN" b="1" dirty="0"/>
              <a:t>Charles Winstead (1891 - 1973) was an FBI agent in the 1930s - 40s, famous for being one of the agents who shot and killed John Dillinger</a:t>
            </a:r>
            <a:r>
              <a:rPr lang="en-US" altLang="zh-CN" dirty="0"/>
              <a:t>.”.</a:t>
            </a:r>
            <a:endParaRPr lang="zh-CN" altLang="en-US" dirty="0"/>
          </a:p>
        </p:txBody>
      </p:sp>
      <p:sp>
        <p:nvSpPr>
          <p:cNvPr id="17" name="文本框 16">
            <a:extLst>
              <a:ext uri="{FF2B5EF4-FFF2-40B4-BE49-F238E27FC236}">
                <a16:creationId xmlns:a16="http://schemas.microsoft.com/office/drawing/2014/main" id="{372E7E43-D4D2-4975-BBB0-ADBE7E78B937}"/>
              </a:ext>
            </a:extLst>
          </p:cNvPr>
          <p:cNvSpPr txBox="1"/>
          <p:nvPr/>
        </p:nvSpPr>
        <p:spPr>
          <a:xfrm>
            <a:off x="9294044" y="5624093"/>
            <a:ext cx="1181172" cy="369332"/>
          </a:xfrm>
          <a:prstGeom prst="rect">
            <a:avLst/>
          </a:prstGeom>
          <a:noFill/>
        </p:spPr>
        <p:txBody>
          <a:bodyPr wrap="square" rtlCol="0">
            <a:spAutoFit/>
          </a:bodyPr>
          <a:lstStyle/>
          <a:p>
            <a:r>
              <a:rPr lang="en-US" altLang="zh-CN" b="1" dirty="0"/>
              <a:t>text</a:t>
            </a:r>
            <a:endParaRPr lang="zh-CN" altLang="en-US" b="1" dirty="0"/>
          </a:p>
        </p:txBody>
      </p:sp>
    </p:spTree>
    <p:extLst>
      <p:ext uri="{BB962C8B-B14F-4D97-AF65-F5344CB8AC3E}">
        <p14:creationId xmlns:p14="http://schemas.microsoft.com/office/powerpoint/2010/main" val="532447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Corpora and Dictionary</a:t>
            </a:r>
          </a:p>
        </p:txBody>
      </p:sp>
      <p:sp>
        <p:nvSpPr>
          <p:cNvPr id="2" name="文本框 1">
            <a:extLst>
              <a:ext uri="{FF2B5EF4-FFF2-40B4-BE49-F238E27FC236}">
                <a16:creationId xmlns:a16="http://schemas.microsoft.com/office/drawing/2014/main" id="{E183CF28-A863-4F61-9D99-E5F194E414C1}"/>
              </a:ext>
            </a:extLst>
          </p:cNvPr>
          <p:cNvSpPr txBox="1"/>
          <p:nvPr/>
        </p:nvSpPr>
        <p:spPr>
          <a:xfrm>
            <a:off x="1057275" y="1469255"/>
            <a:ext cx="10077450" cy="1200329"/>
          </a:xfrm>
          <a:prstGeom prst="rect">
            <a:avLst/>
          </a:prstGeom>
          <a:noFill/>
        </p:spPr>
        <p:txBody>
          <a:bodyPr wrap="square" rtlCol="0">
            <a:spAutoFit/>
          </a:bodyPr>
          <a:lstStyle/>
          <a:p>
            <a:pPr algn="just"/>
            <a:r>
              <a:rPr lang="en-US" altLang="zh-CN" dirty="0"/>
              <a:t>Leonardo Wilhelm DiCaprio (/</a:t>
            </a:r>
            <a:r>
              <a:rPr lang="en-US" altLang="zh-CN" dirty="0" err="1"/>
              <a:t>dɪˈkæprioʊ</a:t>
            </a:r>
            <a:r>
              <a:rPr lang="en-US" altLang="zh-CN" dirty="0"/>
              <a:t>/, Italian: [</a:t>
            </a:r>
            <a:r>
              <a:rPr lang="en-US" altLang="zh-CN" dirty="0" err="1"/>
              <a:t>diˈkaːprjo</a:t>
            </a:r>
            <a:r>
              <a:rPr lang="en-US" altLang="zh-CN" dirty="0"/>
              <a:t>]; born November 11, 1974) is an American actor, producer, and environmentalist. He has often played unconventional parts, particularly in biopics and period films. As of 2019, his films have earned US$7.2 billion worldwide, and he has placed eight times in annual rankings of the world's highest-paid actors.</a:t>
            </a:r>
          </a:p>
        </p:txBody>
      </p:sp>
      <p:sp>
        <p:nvSpPr>
          <p:cNvPr id="11" name="文本框 10">
            <a:extLst>
              <a:ext uri="{FF2B5EF4-FFF2-40B4-BE49-F238E27FC236}">
                <a16:creationId xmlns:a16="http://schemas.microsoft.com/office/drawing/2014/main" id="{DBCF2066-D056-4258-84EE-1408520C3ED6}"/>
              </a:ext>
            </a:extLst>
          </p:cNvPr>
          <p:cNvSpPr txBox="1"/>
          <p:nvPr/>
        </p:nvSpPr>
        <p:spPr>
          <a:xfrm>
            <a:off x="536428" y="883505"/>
            <a:ext cx="3911087" cy="400110"/>
          </a:xfrm>
          <a:prstGeom prst="rect">
            <a:avLst/>
          </a:prstGeom>
          <a:noFill/>
        </p:spPr>
        <p:txBody>
          <a:bodyPr wrap="square" rtlCol="0">
            <a:spAutoFit/>
          </a:bodyPr>
          <a:lstStyle/>
          <a:p>
            <a:r>
              <a:rPr lang="en-US" altLang="zh-CN" sz="2000" b="1" dirty="0"/>
              <a:t>Generate dictionary:</a:t>
            </a:r>
            <a:endParaRPr lang="zh-CN" altLang="en-US" sz="2000" b="1" dirty="0"/>
          </a:p>
        </p:txBody>
      </p:sp>
      <p:sp>
        <p:nvSpPr>
          <p:cNvPr id="12" name="文本框 11">
            <a:extLst>
              <a:ext uri="{FF2B5EF4-FFF2-40B4-BE49-F238E27FC236}">
                <a16:creationId xmlns:a16="http://schemas.microsoft.com/office/drawing/2014/main" id="{75070D95-1266-42C6-9F13-3A7D288EBC5B}"/>
              </a:ext>
            </a:extLst>
          </p:cNvPr>
          <p:cNvSpPr txBox="1"/>
          <p:nvPr/>
        </p:nvSpPr>
        <p:spPr>
          <a:xfrm>
            <a:off x="4637649" y="2669584"/>
            <a:ext cx="2916701" cy="369332"/>
          </a:xfrm>
          <a:prstGeom prst="rect">
            <a:avLst/>
          </a:prstGeom>
          <a:noFill/>
        </p:spPr>
        <p:txBody>
          <a:bodyPr wrap="square" rtlCol="0">
            <a:spAutoFit/>
          </a:bodyPr>
          <a:lstStyle/>
          <a:p>
            <a:r>
              <a:rPr lang="en-US" altLang="zh-CN" b="1" dirty="0"/>
              <a:t>A corpus from Wikipedia</a:t>
            </a:r>
            <a:endParaRPr lang="zh-CN" altLang="en-US" b="1" dirty="0"/>
          </a:p>
        </p:txBody>
      </p:sp>
      <p:sp>
        <p:nvSpPr>
          <p:cNvPr id="14" name="箭头: 下 13">
            <a:extLst>
              <a:ext uri="{FF2B5EF4-FFF2-40B4-BE49-F238E27FC236}">
                <a16:creationId xmlns:a16="http://schemas.microsoft.com/office/drawing/2014/main" id="{46AF274D-8126-499F-9F9A-9AAD7A0635FC}"/>
              </a:ext>
            </a:extLst>
          </p:cNvPr>
          <p:cNvSpPr/>
          <p:nvPr/>
        </p:nvSpPr>
        <p:spPr>
          <a:xfrm>
            <a:off x="5400136" y="3039919"/>
            <a:ext cx="834683" cy="13525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9D97578-13D1-48AA-9C76-8A12130783CF}"/>
              </a:ext>
            </a:extLst>
          </p:cNvPr>
          <p:cNvSpPr txBox="1"/>
          <p:nvPr/>
        </p:nvSpPr>
        <p:spPr>
          <a:xfrm>
            <a:off x="269847" y="4614205"/>
            <a:ext cx="2194828" cy="2308324"/>
          </a:xfrm>
          <a:prstGeom prst="rect">
            <a:avLst/>
          </a:prstGeom>
          <a:noFill/>
        </p:spPr>
        <p:txBody>
          <a:bodyPr wrap="square" rtlCol="0">
            <a:spAutoFit/>
          </a:bodyPr>
          <a:lstStyle/>
          <a:p>
            <a:r>
              <a:rPr lang="en-US" altLang="zh-CN" dirty="0"/>
              <a:t>,	2915340</a:t>
            </a:r>
            <a:br>
              <a:rPr lang="en-US" altLang="zh-CN" dirty="0"/>
            </a:br>
            <a:r>
              <a:rPr lang="en-US" altLang="zh-CN" dirty="0"/>
              <a:t>the	2711757</a:t>
            </a:r>
            <a:br>
              <a:rPr lang="en-US" altLang="zh-CN" dirty="0"/>
            </a:br>
            <a:r>
              <a:rPr lang="en-US" altLang="zh-CN" dirty="0"/>
              <a:t>.	2377705</a:t>
            </a:r>
            <a:br>
              <a:rPr lang="en-US" altLang="zh-CN" dirty="0"/>
            </a:br>
            <a:r>
              <a:rPr lang="en-US" altLang="zh-CN" dirty="0"/>
              <a:t>in	1730933</a:t>
            </a:r>
            <a:br>
              <a:rPr lang="en-US" altLang="zh-CN" dirty="0"/>
            </a:br>
            <a:r>
              <a:rPr lang="en-US" altLang="zh-CN" dirty="0"/>
              <a:t>of	1466537</a:t>
            </a:r>
            <a:br>
              <a:rPr lang="en-US" altLang="zh-CN" dirty="0"/>
            </a:br>
            <a:r>
              <a:rPr lang="en-US" altLang="zh-CN" dirty="0"/>
              <a:t>and	1434233</a:t>
            </a:r>
            <a:br>
              <a:rPr lang="en-US" altLang="zh-CN" dirty="0"/>
            </a:br>
            <a:r>
              <a:rPr lang="en-US" altLang="zh-CN" dirty="0"/>
              <a:t>a	1167237</a:t>
            </a:r>
            <a:br>
              <a:rPr lang="en-US" altLang="zh-CN" dirty="0"/>
            </a:br>
            <a:endParaRPr lang="zh-CN" altLang="en-US" dirty="0"/>
          </a:p>
        </p:txBody>
      </p:sp>
      <p:sp>
        <p:nvSpPr>
          <p:cNvPr id="8" name="文本框 7">
            <a:extLst>
              <a:ext uri="{FF2B5EF4-FFF2-40B4-BE49-F238E27FC236}">
                <a16:creationId xmlns:a16="http://schemas.microsoft.com/office/drawing/2014/main" id="{B52AA68E-1BEA-4E8D-BB37-E7B212752783}"/>
              </a:ext>
            </a:extLst>
          </p:cNvPr>
          <p:cNvSpPr txBox="1"/>
          <p:nvPr/>
        </p:nvSpPr>
        <p:spPr>
          <a:xfrm>
            <a:off x="2729128" y="4568429"/>
            <a:ext cx="2630658" cy="2308324"/>
          </a:xfrm>
          <a:prstGeom prst="rect">
            <a:avLst/>
          </a:prstGeom>
          <a:noFill/>
        </p:spPr>
        <p:txBody>
          <a:bodyPr wrap="square" rtlCol="0">
            <a:spAutoFit/>
          </a:bodyPr>
          <a:lstStyle/>
          <a:p>
            <a:r>
              <a:rPr lang="en-US" altLang="zh-CN" dirty="0"/>
              <a:t>he	941022</a:t>
            </a:r>
            <a:br>
              <a:rPr lang="en-US" altLang="zh-CN" dirty="0"/>
            </a:br>
            <a:r>
              <a:rPr lang="en-US" altLang="zh-CN" dirty="0"/>
              <a:t>-</a:t>
            </a:r>
            <a:r>
              <a:rPr lang="en-US" altLang="zh-CN" dirty="0" err="1"/>
              <a:t>lrb</a:t>
            </a:r>
            <a:r>
              <a:rPr lang="en-US" altLang="zh-CN" dirty="0"/>
              <a:t>-	821162</a:t>
            </a:r>
            <a:br>
              <a:rPr lang="en-US" altLang="zh-CN" dirty="0"/>
            </a:br>
            <a:r>
              <a:rPr lang="en-US" altLang="zh-CN" dirty="0"/>
              <a:t>-</a:t>
            </a:r>
            <a:r>
              <a:rPr lang="en-US" altLang="zh-CN" dirty="0" err="1"/>
              <a:t>rrb</a:t>
            </a:r>
            <a:r>
              <a:rPr lang="en-US" altLang="zh-CN" dirty="0"/>
              <a:t>-	820753</a:t>
            </a:r>
            <a:br>
              <a:rPr lang="en-US" altLang="zh-CN" dirty="0"/>
            </a:br>
            <a:r>
              <a:rPr lang="en-US" altLang="zh-CN" dirty="0"/>
              <a:t>was	813767</a:t>
            </a:r>
            <a:br>
              <a:rPr lang="en-US" altLang="zh-CN" dirty="0"/>
            </a:br>
            <a:r>
              <a:rPr lang="en-US" altLang="zh-CN" dirty="0"/>
              <a:t>is	621383</a:t>
            </a:r>
            <a:br>
              <a:rPr lang="en-US" altLang="zh-CN" dirty="0"/>
            </a:br>
            <a:r>
              <a:rPr lang="en-US" altLang="zh-CN" dirty="0"/>
              <a:t>to	614451</a:t>
            </a:r>
            <a:br>
              <a:rPr lang="en-US" altLang="zh-CN" dirty="0"/>
            </a:br>
            <a:r>
              <a:rPr lang="en-US" altLang="zh-CN" dirty="0"/>
              <a:t>for	609856</a:t>
            </a:r>
            <a:br>
              <a:rPr lang="en-US" altLang="zh-CN" dirty="0"/>
            </a:br>
            <a:endParaRPr lang="zh-CN" altLang="en-US" dirty="0"/>
          </a:p>
        </p:txBody>
      </p:sp>
      <p:sp>
        <p:nvSpPr>
          <p:cNvPr id="15" name="文本框 14">
            <a:extLst>
              <a:ext uri="{FF2B5EF4-FFF2-40B4-BE49-F238E27FC236}">
                <a16:creationId xmlns:a16="http://schemas.microsoft.com/office/drawing/2014/main" id="{9F628C9E-6865-4B36-A777-12C786B60EF5}"/>
              </a:ext>
            </a:extLst>
          </p:cNvPr>
          <p:cNvSpPr txBox="1"/>
          <p:nvPr/>
        </p:nvSpPr>
        <p:spPr>
          <a:xfrm>
            <a:off x="6230130" y="4592993"/>
            <a:ext cx="2439994" cy="2308324"/>
          </a:xfrm>
          <a:prstGeom prst="rect">
            <a:avLst/>
          </a:prstGeom>
          <a:noFill/>
        </p:spPr>
        <p:txBody>
          <a:bodyPr wrap="square" rtlCol="0">
            <a:spAutoFit/>
          </a:bodyPr>
          <a:lstStyle/>
          <a:p>
            <a:r>
              <a:rPr lang="en-US" altLang="zh-CN" dirty="0" err="1"/>
              <a:t>article_title</a:t>
            </a:r>
            <a:r>
              <a:rPr lang="en-US" altLang="zh-CN" dirty="0"/>
              <a:t>     728321</a:t>
            </a:r>
            <a:br>
              <a:rPr lang="en-US" altLang="zh-CN" dirty="0"/>
            </a:br>
            <a:r>
              <a:rPr lang="en-US" altLang="zh-CN" dirty="0" err="1"/>
              <a:t>birth_date</a:t>
            </a:r>
            <a:r>
              <a:rPr lang="en-US" altLang="zh-CN" dirty="0"/>
              <a:t>      679379</a:t>
            </a:r>
            <a:br>
              <a:rPr lang="en-US" altLang="zh-CN" dirty="0"/>
            </a:br>
            <a:r>
              <a:rPr lang="en-US" altLang="zh-CN" dirty="0"/>
              <a:t>name	        675750</a:t>
            </a:r>
            <a:br>
              <a:rPr lang="en-US" altLang="zh-CN" dirty="0"/>
            </a:br>
            <a:r>
              <a:rPr lang="en-US" altLang="zh-CN" dirty="0" err="1"/>
              <a:t>birth_place</a:t>
            </a:r>
            <a:r>
              <a:rPr lang="en-US" altLang="zh-CN" dirty="0"/>
              <a:t>     659326</a:t>
            </a:r>
            <a:br>
              <a:rPr lang="en-US" altLang="zh-CN" dirty="0"/>
            </a:br>
            <a:r>
              <a:rPr lang="en-US" altLang="zh-CN" dirty="0"/>
              <a:t>image             657975</a:t>
            </a:r>
            <a:br>
              <a:rPr lang="en-US" altLang="zh-CN" dirty="0"/>
            </a:br>
            <a:r>
              <a:rPr lang="en-US" altLang="zh-CN" dirty="0"/>
              <a:t>caption	        445001</a:t>
            </a:r>
            <a:br>
              <a:rPr lang="en-US" altLang="zh-CN" dirty="0"/>
            </a:br>
            <a:r>
              <a:rPr lang="en-US" altLang="zh-CN" dirty="0" err="1"/>
              <a:t>death_date</a:t>
            </a:r>
            <a:r>
              <a:rPr lang="en-US" altLang="zh-CN" dirty="0"/>
              <a:t>     420707</a:t>
            </a:r>
            <a:br>
              <a:rPr lang="en-US" altLang="zh-CN" dirty="0"/>
            </a:br>
            <a:endParaRPr lang="zh-CN" altLang="zh-CN" dirty="0"/>
          </a:p>
        </p:txBody>
      </p:sp>
      <p:sp>
        <p:nvSpPr>
          <p:cNvPr id="16" name="文本框 15">
            <a:extLst>
              <a:ext uri="{FF2B5EF4-FFF2-40B4-BE49-F238E27FC236}">
                <a16:creationId xmlns:a16="http://schemas.microsoft.com/office/drawing/2014/main" id="{92F5991B-36DC-472D-8FAE-24792D8830D6}"/>
              </a:ext>
            </a:extLst>
          </p:cNvPr>
          <p:cNvSpPr txBox="1"/>
          <p:nvPr/>
        </p:nvSpPr>
        <p:spPr>
          <a:xfrm>
            <a:off x="8973785" y="4584726"/>
            <a:ext cx="2841673" cy="2308324"/>
          </a:xfrm>
          <a:prstGeom prst="rect">
            <a:avLst/>
          </a:prstGeom>
          <a:noFill/>
        </p:spPr>
        <p:txBody>
          <a:bodyPr wrap="square" rtlCol="0">
            <a:spAutoFit/>
          </a:bodyPr>
          <a:lstStyle/>
          <a:p>
            <a:r>
              <a:rPr lang="en-US" altLang="zh-CN" dirty="0" err="1"/>
              <a:t>death_place</a:t>
            </a:r>
            <a:r>
              <a:rPr lang="en-US" altLang="zh-CN" dirty="0"/>
              <a:t>	377748</a:t>
            </a:r>
            <a:br>
              <a:rPr lang="en-US" altLang="zh-CN" dirty="0"/>
            </a:br>
            <a:r>
              <a:rPr lang="en-US" altLang="zh-CN" dirty="0"/>
              <a:t>occupation	231903</a:t>
            </a:r>
            <a:br>
              <a:rPr lang="en-US" altLang="zh-CN" dirty="0"/>
            </a:br>
            <a:r>
              <a:rPr lang="en-US" altLang="zh-CN" dirty="0"/>
              <a:t>height	               200661</a:t>
            </a:r>
            <a:br>
              <a:rPr lang="en-US" altLang="zh-CN" dirty="0"/>
            </a:br>
            <a:r>
              <a:rPr lang="en-US" altLang="zh-CN" dirty="0"/>
              <a:t>position	               199390</a:t>
            </a:r>
            <a:br>
              <a:rPr lang="en-US" altLang="zh-CN" dirty="0"/>
            </a:br>
            <a:r>
              <a:rPr lang="en-US" altLang="zh-CN" dirty="0"/>
              <a:t>nationality	187081</a:t>
            </a:r>
            <a:br>
              <a:rPr lang="en-US" altLang="zh-CN" dirty="0"/>
            </a:br>
            <a:r>
              <a:rPr lang="en-US" altLang="zh-CN" dirty="0"/>
              <a:t>spouse	               184016</a:t>
            </a:r>
            <a:br>
              <a:rPr lang="en-US" altLang="zh-CN" dirty="0"/>
            </a:br>
            <a:r>
              <a:rPr lang="en-US" altLang="zh-CN" dirty="0" err="1"/>
              <a:t>fullname</a:t>
            </a:r>
            <a:r>
              <a:rPr lang="en-US" altLang="zh-CN" dirty="0"/>
              <a:t>	               180174</a:t>
            </a:r>
            <a:br>
              <a:rPr lang="en-US" altLang="zh-CN" dirty="0"/>
            </a:br>
            <a:endParaRPr lang="zh-CN" altLang="zh-CN" dirty="0"/>
          </a:p>
        </p:txBody>
      </p:sp>
      <p:sp>
        <p:nvSpPr>
          <p:cNvPr id="17" name="矩形 16">
            <a:extLst>
              <a:ext uri="{FF2B5EF4-FFF2-40B4-BE49-F238E27FC236}">
                <a16:creationId xmlns:a16="http://schemas.microsoft.com/office/drawing/2014/main" id="{77C60F79-024C-4C2E-8977-7E0A5D75549D}"/>
              </a:ext>
            </a:extLst>
          </p:cNvPr>
          <p:cNvSpPr/>
          <p:nvPr/>
        </p:nvSpPr>
        <p:spPr>
          <a:xfrm>
            <a:off x="163754" y="4473527"/>
            <a:ext cx="2300921" cy="2308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5BC4F5A-2135-4933-8FAC-ADC5A80A101C}"/>
              </a:ext>
            </a:extLst>
          </p:cNvPr>
          <p:cNvSpPr/>
          <p:nvPr/>
        </p:nvSpPr>
        <p:spPr>
          <a:xfrm>
            <a:off x="2570768" y="4473527"/>
            <a:ext cx="2300921" cy="2308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0110CE2-3ED9-43B0-8ED2-DC8796C21344}"/>
              </a:ext>
            </a:extLst>
          </p:cNvPr>
          <p:cNvSpPr/>
          <p:nvPr/>
        </p:nvSpPr>
        <p:spPr>
          <a:xfrm>
            <a:off x="6039466" y="4480452"/>
            <a:ext cx="2630658" cy="2308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83755E5-0453-4FEF-92A5-EFF8D45850F6}"/>
              </a:ext>
            </a:extLst>
          </p:cNvPr>
          <p:cNvSpPr/>
          <p:nvPr/>
        </p:nvSpPr>
        <p:spPr>
          <a:xfrm>
            <a:off x="8860788" y="4480452"/>
            <a:ext cx="2964151" cy="2308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21B2F06E-45B0-4891-AC63-B4F997FF8F69}"/>
              </a:ext>
            </a:extLst>
          </p:cNvPr>
          <p:cNvSpPr txBox="1"/>
          <p:nvPr/>
        </p:nvSpPr>
        <p:spPr>
          <a:xfrm>
            <a:off x="1057275" y="4028608"/>
            <a:ext cx="3402313" cy="369332"/>
          </a:xfrm>
          <a:prstGeom prst="rect">
            <a:avLst/>
          </a:prstGeom>
          <a:noFill/>
        </p:spPr>
        <p:txBody>
          <a:bodyPr wrap="square" rtlCol="0">
            <a:spAutoFit/>
          </a:bodyPr>
          <a:lstStyle/>
          <a:p>
            <a:r>
              <a:rPr lang="en-US" altLang="zh-CN" b="1" dirty="0" err="1"/>
              <a:t>Word_vocabulary</a:t>
            </a:r>
            <a:r>
              <a:rPr lang="en-US" altLang="zh-CN" b="1" dirty="0"/>
              <a:t> dictionary </a:t>
            </a:r>
            <a:r>
              <a:rPr lang="zh-CN" altLang="en-US" b="1" dirty="0"/>
              <a:t>：</a:t>
            </a:r>
            <a:r>
              <a:rPr lang="en-US" altLang="zh-CN" b="1" dirty="0"/>
              <a:t> </a:t>
            </a:r>
            <a:endParaRPr lang="zh-CN" altLang="en-US" b="1" dirty="0"/>
          </a:p>
        </p:txBody>
      </p:sp>
      <p:sp>
        <p:nvSpPr>
          <p:cNvPr id="24" name="文本框 23">
            <a:extLst>
              <a:ext uri="{FF2B5EF4-FFF2-40B4-BE49-F238E27FC236}">
                <a16:creationId xmlns:a16="http://schemas.microsoft.com/office/drawing/2014/main" id="{22B6995D-EE3C-4F06-BB7A-4C5B6CD416FD}"/>
              </a:ext>
            </a:extLst>
          </p:cNvPr>
          <p:cNvSpPr txBox="1"/>
          <p:nvPr/>
        </p:nvSpPr>
        <p:spPr>
          <a:xfrm>
            <a:off x="7222390" y="4019570"/>
            <a:ext cx="3629465" cy="369332"/>
          </a:xfrm>
          <a:prstGeom prst="rect">
            <a:avLst/>
          </a:prstGeom>
          <a:noFill/>
        </p:spPr>
        <p:txBody>
          <a:bodyPr wrap="square" rtlCol="0">
            <a:spAutoFit/>
          </a:bodyPr>
          <a:lstStyle/>
          <a:p>
            <a:r>
              <a:rPr lang="en-US" altLang="zh-CN" b="1" dirty="0" err="1"/>
              <a:t>Field_vocabulary</a:t>
            </a:r>
            <a:r>
              <a:rPr lang="en-US" altLang="zh-CN" b="1" dirty="0"/>
              <a:t> dictionary : </a:t>
            </a:r>
            <a:endParaRPr lang="zh-CN" altLang="en-US" b="1" dirty="0"/>
          </a:p>
        </p:txBody>
      </p:sp>
      <p:sp>
        <p:nvSpPr>
          <p:cNvPr id="25" name="文本框 24">
            <a:extLst>
              <a:ext uri="{FF2B5EF4-FFF2-40B4-BE49-F238E27FC236}">
                <a16:creationId xmlns:a16="http://schemas.microsoft.com/office/drawing/2014/main" id="{0C5F125F-4087-44AA-85AC-8D7E5FA361B3}"/>
              </a:ext>
            </a:extLst>
          </p:cNvPr>
          <p:cNvSpPr txBox="1"/>
          <p:nvPr/>
        </p:nvSpPr>
        <p:spPr>
          <a:xfrm>
            <a:off x="5503966" y="3333972"/>
            <a:ext cx="1071000" cy="369332"/>
          </a:xfrm>
          <a:prstGeom prst="rect">
            <a:avLst/>
          </a:prstGeom>
          <a:noFill/>
        </p:spPr>
        <p:txBody>
          <a:bodyPr wrap="square" rtlCol="0">
            <a:spAutoFit/>
          </a:bodyPr>
          <a:lstStyle/>
          <a:p>
            <a:r>
              <a:rPr lang="en-US" altLang="zh-CN" dirty="0"/>
              <a:t>BOW</a:t>
            </a:r>
          </a:p>
        </p:txBody>
      </p:sp>
    </p:spTree>
    <p:extLst>
      <p:ext uri="{BB962C8B-B14F-4D97-AF65-F5344CB8AC3E}">
        <p14:creationId xmlns:p14="http://schemas.microsoft.com/office/powerpoint/2010/main" val="1553238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latin typeface="FuturaBookC" pitchFamily="2" charset="-52"/>
              </a:rPr>
              <a:t>02</a:t>
            </a:r>
            <a:endParaRPr lang="zh-CN" altLang="en-US" sz="8800" dirty="0">
              <a:latin typeface="FuturaBookC" pitchFamily="2" charset="-52"/>
            </a:endParaRPr>
          </a:p>
        </p:txBody>
      </p:sp>
      <p:sp>
        <p:nvSpPr>
          <p:cNvPr id="32" name="文本框 31"/>
          <p:cNvSpPr txBox="1"/>
          <p:nvPr/>
        </p:nvSpPr>
        <p:spPr>
          <a:xfrm>
            <a:off x="5019465" y="2815025"/>
            <a:ext cx="6499026" cy="707886"/>
          </a:xfrm>
          <a:prstGeom prst="rect">
            <a:avLst/>
          </a:prstGeom>
          <a:noFill/>
        </p:spPr>
        <p:txBody>
          <a:bodyPr wrap="square" rtlCol="0">
            <a:spAutoFit/>
          </a:bodyPr>
          <a:lstStyle/>
          <a:p>
            <a:r>
              <a:rPr lang="en-US" altLang="zh-CN" sz="4000" b="1" dirty="0"/>
              <a:t>Model</a:t>
            </a: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814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Model</a:t>
            </a:r>
          </a:p>
        </p:txBody>
      </p:sp>
      <p:pic>
        <p:nvPicPr>
          <p:cNvPr id="12" name="图片 11">
            <a:extLst>
              <a:ext uri="{FF2B5EF4-FFF2-40B4-BE49-F238E27FC236}">
                <a16:creationId xmlns:a16="http://schemas.microsoft.com/office/drawing/2014/main" id="{A83E4B13-E73D-4FCC-9A2D-2A98A494F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75" y="1152568"/>
            <a:ext cx="10146865" cy="4802937"/>
          </a:xfrm>
          <a:prstGeom prst="rect">
            <a:avLst/>
          </a:prstGeom>
        </p:spPr>
      </p:pic>
    </p:spTree>
    <p:extLst>
      <p:ext uri="{BB962C8B-B14F-4D97-AF65-F5344CB8AC3E}">
        <p14:creationId xmlns:p14="http://schemas.microsoft.com/office/powerpoint/2010/main" val="2422369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Field-gating Table Encoder</a:t>
            </a:r>
          </a:p>
        </p:txBody>
      </p:sp>
      <p:pic>
        <p:nvPicPr>
          <p:cNvPr id="12" name="图片 11">
            <a:extLst>
              <a:ext uri="{FF2B5EF4-FFF2-40B4-BE49-F238E27FC236}">
                <a16:creationId xmlns:a16="http://schemas.microsoft.com/office/drawing/2014/main" id="{E6C829E4-D066-4D96-93B5-8CA99CC20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08" y="887571"/>
            <a:ext cx="6305550" cy="3009900"/>
          </a:xfrm>
          <a:prstGeom prst="rect">
            <a:avLst/>
          </a:prstGeom>
        </p:spPr>
      </p:pic>
      <p:sp>
        <p:nvSpPr>
          <p:cNvPr id="14" name="矩形 13">
            <a:extLst>
              <a:ext uri="{FF2B5EF4-FFF2-40B4-BE49-F238E27FC236}">
                <a16:creationId xmlns:a16="http://schemas.microsoft.com/office/drawing/2014/main" id="{99905BE7-B6A8-4E71-948A-33CB3DAFE6C5}"/>
              </a:ext>
            </a:extLst>
          </p:cNvPr>
          <p:cNvSpPr/>
          <p:nvPr/>
        </p:nvSpPr>
        <p:spPr>
          <a:xfrm>
            <a:off x="536428" y="3137095"/>
            <a:ext cx="520847" cy="4079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D346A238-E22D-479F-895F-35F32E685BC1}"/>
              </a:ext>
            </a:extLst>
          </p:cNvPr>
          <p:cNvCxnSpPr>
            <a:cxnSpLocks/>
            <a:stCxn id="14" idx="2"/>
            <a:endCxn id="18" idx="0"/>
          </p:cNvCxnSpPr>
          <p:nvPr/>
        </p:nvCxnSpPr>
        <p:spPr>
          <a:xfrm>
            <a:off x="796852" y="3545058"/>
            <a:ext cx="1567620" cy="1107777"/>
          </a:xfrm>
          <a:prstGeom prst="straightConnector1">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B43DC20-170F-499F-8908-1196BF66D8A3}"/>
                  </a:ext>
                </a:extLst>
              </p:cNvPr>
              <p:cNvSpPr txBox="1"/>
              <p:nvPr/>
            </p:nvSpPr>
            <p:spPr>
              <a:xfrm>
                <a:off x="663380" y="4652835"/>
                <a:ext cx="34021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l-PL" altLang="zh-CN" i="1" smtClean="0">
                          <a:latin typeface="Cambria Math" panose="02040503050406030204" pitchFamily="18" charset="0"/>
                        </a:rPr>
                        <m:t>𝑍𝑤</m:t>
                      </m:r>
                      <m:r>
                        <a:rPr lang="pl-PL" altLang="zh-CN" i="1" smtClean="0">
                          <a:latin typeface="Cambria Math" panose="02040503050406030204" pitchFamily="18" charset="0"/>
                        </a:rPr>
                        <m:t>= {</m:t>
                      </m:r>
                      <m:sSub>
                        <m:sSubPr>
                          <m:ctrlPr>
                            <a:rPr lang="pl-PL"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pl-PL" altLang="zh-CN" i="1">
                              <a:latin typeface="Cambria Math" panose="02040503050406030204" pitchFamily="18" charset="0"/>
                            </a:rPr>
                            <m:t>𝑤</m:t>
                          </m:r>
                        </m:sub>
                      </m:sSub>
                      <m:r>
                        <a:rPr lang="pl-PL" altLang="zh-CN" i="1">
                          <a:latin typeface="Cambria Math" panose="02040503050406030204" pitchFamily="18" charset="0"/>
                        </a:rPr>
                        <m:t>;</m:t>
                      </m:r>
                      <m:sSubSup>
                        <m:sSubSupPr>
                          <m:ctrlPr>
                            <a:rPr lang="pl-PL" altLang="zh-CN"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𝑤</m:t>
                          </m:r>
                        </m:sub>
                        <m:sup>
                          <m:r>
                            <a:rPr lang="en-US" altLang="zh-CN" b="0" i="1" smtClean="0">
                              <a:latin typeface="Cambria Math" panose="02040503050406030204" pitchFamily="18" charset="0"/>
                            </a:rPr>
                            <m:t>+</m:t>
                          </m:r>
                        </m:sup>
                      </m:sSubSup>
                      <m:r>
                        <a:rPr lang="pl-PL" altLang="zh-CN" i="1">
                          <a:latin typeface="Cambria Math" panose="02040503050406030204" pitchFamily="18" charset="0"/>
                        </a:rPr>
                        <m:t>;</m:t>
                      </m:r>
                      <m:sSubSup>
                        <m:sSubSupPr>
                          <m:ctrlPr>
                            <a:rPr lang="pl-PL"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𝑤</m:t>
                          </m:r>
                        </m:sub>
                        <m:sup>
                          <m:r>
                            <a:rPr lang="en-US" altLang="zh-CN" b="0" i="1" smtClean="0">
                              <a:latin typeface="Cambria Math" panose="02040503050406030204" pitchFamily="18" charset="0"/>
                            </a:rPr>
                            <m:t>−</m:t>
                          </m:r>
                        </m:sup>
                      </m:sSubSup>
                      <m:r>
                        <a:rPr lang="pl-PL" altLang="zh-CN" i="1">
                          <a:latin typeface="Cambria Math" panose="02040503050406030204" pitchFamily="18" charset="0"/>
                        </a:rPr>
                        <m:t>}</m:t>
                      </m:r>
                    </m:oMath>
                  </m:oMathPara>
                </a14:m>
                <a:endParaRPr lang="zh-CN" altLang="en-US" dirty="0"/>
              </a:p>
            </p:txBody>
          </p:sp>
        </mc:Choice>
        <mc:Fallback xmlns="">
          <p:sp>
            <p:nvSpPr>
              <p:cNvPr id="18" name="文本框 17">
                <a:extLst>
                  <a:ext uri="{FF2B5EF4-FFF2-40B4-BE49-F238E27FC236}">
                    <a16:creationId xmlns:a16="http://schemas.microsoft.com/office/drawing/2014/main" id="{FB43DC20-170F-499F-8908-1196BF66D8A3}"/>
                  </a:ext>
                </a:extLst>
              </p:cNvPr>
              <p:cNvSpPr txBox="1">
                <a:spLocks noRot="1" noChangeAspect="1" noMove="1" noResize="1" noEditPoints="1" noAdjustHandles="1" noChangeArrowheads="1" noChangeShapeType="1" noTextEdit="1"/>
              </p:cNvSpPr>
              <p:nvPr/>
            </p:nvSpPr>
            <p:spPr>
              <a:xfrm>
                <a:off x="663380" y="4652835"/>
                <a:ext cx="3402183" cy="369332"/>
              </a:xfrm>
              <a:prstGeom prst="rect">
                <a:avLst/>
              </a:prstGeom>
              <a:blipFill>
                <a:blip r:embed="rId4"/>
                <a:stretch>
                  <a:fillRect b="-1475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05F05D4F-A672-4B4D-8B9D-B3E2B15331E9}"/>
              </a:ext>
            </a:extLst>
          </p:cNvPr>
          <p:cNvSpPr txBox="1"/>
          <p:nvPr/>
        </p:nvSpPr>
        <p:spPr>
          <a:xfrm>
            <a:off x="257199" y="5102542"/>
            <a:ext cx="4413275" cy="1200329"/>
          </a:xfrm>
          <a:prstGeom prst="rect">
            <a:avLst/>
          </a:prstGeom>
          <a:noFill/>
        </p:spPr>
        <p:txBody>
          <a:bodyPr wrap="square" rtlCol="0">
            <a:spAutoFit/>
          </a:bodyPr>
          <a:lstStyle/>
          <a:p>
            <a:pPr algn="just"/>
            <a:r>
              <a:rPr lang="en-US" altLang="zh-CN" dirty="0"/>
              <a:t>The position information is represented as a tuple which includes the positions of the token w counted from the </a:t>
            </a:r>
            <a:r>
              <a:rPr lang="en-US" altLang="zh-CN" dirty="0" err="1"/>
              <a:t>begining</a:t>
            </a:r>
            <a:r>
              <a:rPr lang="en-US" altLang="zh-CN" dirty="0"/>
              <a:t> and the end of the field respectively.</a:t>
            </a:r>
            <a:endParaRPr lang="zh-CN" altLang="en-US" dirty="0"/>
          </a:p>
        </p:txBody>
      </p:sp>
      <p:sp>
        <p:nvSpPr>
          <p:cNvPr id="21" name="矩形 20">
            <a:extLst>
              <a:ext uri="{FF2B5EF4-FFF2-40B4-BE49-F238E27FC236}">
                <a16:creationId xmlns:a16="http://schemas.microsoft.com/office/drawing/2014/main" id="{7BC46C0B-6BDA-4CEC-867F-EC144A630ADF}"/>
              </a:ext>
            </a:extLst>
          </p:cNvPr>
          <p:cNvSpPr/>
          <p:nvPr/>
        </p:nvSpPr>
        <p:spPr>
          <a:xfrm>
            <a:off x="536428" y="1097280"/>
            <a:ext cx="5946922" cy="1953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1FD4B238-951E-4F46-84CA-7E843383F2CE}"/>
              </a:ext>
            </a:extLst>
          </p:cNvPr>
          <p:cNvCxnSpPr>
            <a:cxnSpLocks/>
          </p:cNvCxnSpPr>
          <p:nvPr/>
        </p:nvCxnSpPr>
        <p:spPr>
          <a:xfrm>
            <a:off x="6483350" y="1453229"/>
            <a:ext cx="66303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CF9C97F-8D68-4178-80CB-90AB131FA6C2}"/>
              </a:ext>
            </a:extLst>
          </p:cNvPr>
          <p:cNvSpPr txBox="1"/>
          <p:nvPr/>
        </p:nvSpPr>
        <p:spPr>
          <a:xfrm>
            <a:off x="7441809" y="801350"/>
            <a:ext cx="3887226" cy="1200329"/>
          </a:xfrm>
          <a:prstGeom prst="rect">
            <a:avLst/>
          </a:prstGeom>
          <a:noFill/>
        </p:spPr>
        <p:txBody>
          <a:bodyPr wrap="square" rtlCol="0">
            <a:spAutoFit/>
          </a:bodyPr>
          <a:lstStyle/>
          <a:p>
            <a:r>
              <a:rPr lang="en-US" altLang="zh-CN" b="1" dirty="0"/>
              <a:t>a novel field-gating LSTM :</a:t>
            </a:r>
          </a:p>
          <a:p>
            <a:pPr algn="just"/>
            <a:r>
              <a:rPr lang="en-US" altLang="zh-CN" dirty="0"/>
              <a:t>The proposed gating LSTM combines field information and word information.</a:t>
            </a:r>
            <a:endParaRPr lang="zh-CN"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31C3DC2B-DA8D-4FCD-9170-C2B437055062}"/>
                  </a:ext>
                </a:extLst>
              </p:cNvPr>
              <p:cNvSpPr txBox="1"/>
              <p:nvPr/>
            </p:nvSpPr>
            <p:spPr>
              <a:xfrm>
                <a:off x="7361945" y="2176398"/>
                <a:ext cx="3967089" cy="17201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𝑡</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𝑡</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i="1">
                                      <a:latin typeface="Cambria Math" panose="02040503050406030204" pitchFamily="18" charset="0"/>
                                    </a:rPr>
                                    <m:t>𝑡</m:t>
                                  </m:r>
                                </m:sub>
                              </m:sSub>
                            </m:e>
                            <m:e>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𝑐</m:t>
                                      </m:r>
                                    </m:e>
                                  </m:acc>
                                </m:e>
                                <m:sub>
                                  <m:r>
                                    <a:rPr lang="en-US" altLang="zh-CN" b="0" i="1" smtClean="0">
                                      <a:latin typeface="Cambria Math" panose="02040503050406030204" pitchFamily="18" charset="0"/>
                                    </a:rPr>
                                    <m:t>𝑡</m:t>
                                  </m:r>
                                </m:sub>
                              </m:sSub>
                            </m:e>
                          </m:eqAr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𝑠𝑖𝑔𝑚𝑜𝑖𝑑</m:t>
                              </m:r>
                            </m:e>
                            <m:e>
                              <m:r>
                                <a:rPr lang="en-US" altLang="zh-CN" i="1">
                                  <a:latin typeface="Cambria Math" panose="02040503050406030204" pitchFamily="18" charset="0"/>
                                </a:rPr>
                                <m:t>𝑠𝑖𝑔𝑚𝑜𝑖</m:t>
                              </m:r>
                              <m:r>
                                <a:rPr lang="en-US" altLang="zh-CN" b="0" i="1" smtClean="0">
                                  <a:latin typeface="Cambria Math" panose="02040503050406030204" pitchFamily="18" charset="0"/>
                                </a:rPr>
                                <m:t>𝑑</m:t>
                              </m:r>
                            </m:e>
                            <m:e>
                              <m:r>
                                <a:rPr lang="en-US" altLang="zh-CN" i="1">
                                  <a:latin typeface="Cambria Math" panose="02040503050406030204" pitchFamily="18" charset="0"/>
                                </a:rPr>
                                <m:t>𝑠𝑖𝑔𝑚𝑜𝑖</m:t>
                              </m:r>
                              <m:r>
                                <a:rPr lang="en-US" altLang="zh-CN" b="0" i="1" smtClean="0">
                                  <a:latin typeface="Cambria Math" panose="02040503050406030204" pitchFamily="18" charset="0"/>
                                </a:rPr>
                                <m:t>𝑑</m:t>
                              </m:r>
                            </m:e>
                            <m:e>
                              <m:r>
                                <a:rPr lang="en-US" altLang="zh-CN" b="0" i="1" smtClean="0">
                                  <a:latin typeface="Cambria Math" panose="02040503050406030204" pitchFamily="18" charset="0"/>
                                </a:rPr>
                                <m:t>𝑡𝑎𝑛h</m:t>
                              </m:r>
                            </m:e>
                          </m:eqArr>
                        </m:e>
                      </m:d>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𝑐</m:t>
                          </m:r>
                        </m:sup>
                      </m:sSubSup>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eqArr>
                        </m:e>
                      </m:d>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i="1" dirty="0">
                              <a:latin typeface="Cambria Math" panose="02040503050406030204" pitchFamily="18" charset="0"/>
                            </a:rPr>
                            <m:t>𝑡</m:t>
                          </m:r>
                        </m:sub>
                      </m:sSub>
                      <m:r>
                        <a:rPr lang="en-US" altLang="zh-CN"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𝑖</m:t>
                          </m:r>
                        </m:e>
                        <m:sub>
                          <m:r>
                            <a:rPr lang="en-US" altLang="zh-CN" i="1" dirty="0">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𝑡</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i="1" dirty="0">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i="1" dirty="0">
                              <a:latin typeface="Cambria Math" panose="02040503050406030204" pitchFamily="18" charset="0"/>
                            </a:rPr>
                            <m:t>𝑡</m:t>
                          </m:r>
                        </m:sub>
                      </m:sSub>
                      <m:r>
                        <a:rPr lang="en-US" altLang="zh-CN" i="1">
                          <a:latin typeface="Cambria Math" panose="02040503050406030204" pitchFamily="18" charset="0"/>
                        </a:rPr>
                        <m:t>⊙</m:t>
                      </m:r>
                      <m:r>
                        <m:rPr>
                          <m:sty m:val="p"/>
                        </m:rPr>
                        <a:rPr lang="en-US" altLang="zh-CN" b="0" i="0" smtClean="0">
                          <a:latin typeface="Cambria Math" panose="02040503050406030204" pitchFamily="18" charset="0"/>
                        </a:rPr>
                        <m:t>tanh</m:t>
                      </m:r>
                      <m:r>
                        <a:rPr lang="en-US" altLang="zh-CN"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𝑡</m:t>
                          </m:r>
                        </m:sub>
                      </m:sSub>
                      <m:r>
                        <a:rPr lang="en-US" altLang="zh-CN" b="0" i="1" smtClean="0">
                          <a:latin typeface="Cambria Math" panose="02040503050406030204" pitchFamily="18" charset="0"/>
                        </a:rPr>
                        <m:t>)</m:t>
                      </m:r>
                    </m:oMath>
                  </m:oMathPara>
                </a14:m>
                <a:endParaRPr lang="zh-CN" altLang="en-US" dirty="0"/>
              </a:p>
            </p:txBody>
          </p:sp>
        </mc:Choice>
        <mc:Fallback xmlns="">
          <p:sp>
            <p:nvSpPr>
              <p:cNvPr id="26" name="文本框 25">
                <a:extLst>
                  <a:ext uri="{FF2B5EF4-FFF2-40B4-BE49-F238E27FC236}">
                    <a16:creationId xmlns:a16="http://schemas.microsoft.com/office/drawing/2014/main" id="{31C3DC2B-DA8D-4FCD-9170-C2B437055062}"/>
                  </a:ext>
                </a:extLst>
              </p:cNvPr>
              <p:cNvSpPr txBox="1">
                <a:spLocks noRot="1" noChangeAspect="1" noMove="1" noResize="1" noEditPoints="1" noAdjustHandles="1" noChangeArrowheads="1" noChangeShapeType="1" noTextEdit="1"/>
              </p:cNvSpPr>
              <p:nvPr/>
            </p:nvSpPr>
            <p:spPr>
              <a:xfrm>
                <a:off x="7361945" y="2176398"/>
                <a:ext cx="3967089" cy="1720151"/>
              </a:xfrm>
              <a:prstGeom prst="rect">
                <a:avLst/>
              </a:prstGeom>
              <a:blipFill>
                <a:blip r:embed="rId5"/>
                <a:stretch>
                  <a:fillRect b="-24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E6E8AEB-B8F1-4D5D-B553-806042D3B0FD}"/>
                  </a:ext>
                </a:extLst>
              </p:cNvPr>
              <p:cNvSpPr txBox="1"/>
              <p:nvPr/>
            </p:nvSpPr>
            <p:spPr>
              <a:xfrm>
                <a:off x="7361946" y="4228981"/>
                <a:ext cx="3967089" cy="2031325"/>
              </a:xfrm>
              <a:prstGeom prst="rect">
                <a:avLst/>
              </a:prstGeom>
              <a:noFill/>
            </p:spPr>
            <p:txBody>
              <a:bodyPr wrap="square" rtlCol="0">
                <a:spAutoFit/>
              </a:bodyPr>
              <a:lstStyle/>
              <a:p>
                <a:pPr algn="just"/>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oMath>
                </a14:m>
                <a:r>
                  <a:rPr lang="en-US" altLang="zh-CN" dirty="0"/>
                  <a:t>is the fusion of field information and word information.</a:t>
                </a:r>
              </a:p>
              <a:p>
                <a:pPr algn="just"/>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𝑖</m:t>
                        </m:r>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m:rPr>
                        <m:nor/>
                      </m:rPr>
                      <a:rPr lang="en-US" altLang="zh-CN" dirty="0"/>
                      <m:t>∈ </m:t>
                    </m:r>
                    <m:r>
                      <a:rPr lang="en-US" altLang="zh-CN" i="1" dirty="0" smtClean="0">
                        <a:latin typeface="Cambria Math" panose="02040503050406030204" pitchFamily="18" charset="0"/>
                      </a:rPr>
                      <m:t>[0,1]</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 </m:t>
                    </m:r>
                  </m:oMath>
                </a14:m>
                <a:r>
                  <a:rPr lang="en-US" altLang="zh-CN" dirty="0"/>
                  <a:t>are input, forget and output gates respectively, and </a:t>
                </a:r>
                <a14:m>
                  <m:oMath xmlns:m="http://schemas.openxmlformats.org/officeDocument/2006/math">
                    <m:sSub>
                      <m:sSubPr>
                        <m:ctrlPr>
                          <a:rPr lang="en-US" altLang="zh-CN" i="1" dirty="0" smtClean="0">
                            <a:latin typeface="Cambria Math" panose="02040503050406030204" pitchFamily="18" charset="0"/>
                          </a:rPr>
                        </m:ctrlPr>
                      </m:sSub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𝑐</m:t>
                            </m:r>
                          </m:e>
                        </m:acc>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m:t>
                    </m:r>
                  </m:oMath>
                </a14:m>
                <a:r>
                  <a:rPr lang="en-US" altLang="zh-CN" dirty="0"/>
                  <a:t>and</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m:t>
                        </m:r>
                      </m:sub>
                    </m:sSub>
                  </m:oMath>
                </a14:m>
                <a:r>
                  <a:rPr lang="en-US" altLang="zh-CN" dirty="0"/>
                  <a:t>are proposed cell value and true cell value in time t. n is the hidden size.</a:t>
                </a:r>
                <a:endParaRPr lang="zh-CN" altLang="en-US" dirty="0"/>
              </a:p>
            </p:txBody>
          </p:sp>
        </mc:Choice>
        <mc:Fallback xmlns="">
          <p:sp>
            <p:nvSpPr>
              <p:cNvPr id="27" name="文本框 26">
                <a:extLst>
                  <a:ext uri="{FF2B5EF4-FFF2-40B4-BE49-F238E27FC236}">
                    <a16:creationId xmlns:a16="http://schemas.microsoft.com/office/drawing/2014/main" id="{BE6E8AEB-B8F1-4D5D-B553-806042D3B0FD}"/>
                  </a:ext>
                </a:extLst>
              </p:cNvPr>
              <p:cNvSpPr txBox="1">
                <a:spLocks noRot="1" noChangeAspect="1" noMove="1" noResize="1" noEditPoints="1" noAdjustHandles="1" noChangeArrowheads="1" noChangeShapeType="1" noTextEdit="1"/>
              </p:cNvSpPr>
              <p:nvPr/>
            </p:nvSpPr>
            <p:spPr>
              <a:xfrm>
                <a:off x="7361946" y="4228981"/>
                <a:ext cx="3967089" cy="2031325"/>
              </a:xfrm>
              <a:prstGeom prst="rect">
                <a:avLst/>
              </a:prstGeom>
              <a:blipFill>
                <a:blip r:embed="rId6"/>
                <a:stretch>
                  <a:fillRect l="-1385" t="-1802" r="-1385" b="-39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E23A8BD1-F677-4FA0-9C28-8227C6476B5D}"/>
                  </a:ext>
                </a:extLst>
              </p:cNvPr>
              <p:cNvSpPr/>
              <p:nvPr/>
            </p:nvSpPr>
            <p:spPr>
              <a:xfrm>
                <a:off x="4966075" y="6408072"/>
                <a:ext cx="3034549" cy="369332"/>
              </a:xfrm>
              <a:prstGeom prst="rect">
                <a:avLst/>
              </a:prstGeom>
            </p:spPr>
            <p:txBody>
              <a:bodyPr wrap="none">
                <a:spAutoFit/>
              </a:bodyPr>
              <a:lstStyle/>
              <a:p>
                <a:r>
                  <a:rPr lang="en-US" altLang="zh-CN" dirty="0"/>
                  <a:t>(Where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a:rPr lang="en-US" altLang="zh-CN" i="1" dirty="0">
                            <a:latin typeface="Cambria Math" panose="02040503050406030204" pitchFamily="18" charset="0"/>
                          </a:rPr>
                          <m:t>?</m:t>
                        </m:r>
                      </m:sub>
                    </m:sSub>
                  </m:oMath>
                </a14:m>
                <a:r>
                  <a:rPr lang="en-US" altLang="zh-CN" dirty="0"/>
                  <a:t> is the parameter.)</a:t>
                </a:r>
                <a:endParaRPr lang="zh-CN" altLang="en-US" dirty="0"/>
              </a:p>
            </p:txBody>
          </p:sp>
        </mc:Choice>
        <mc:Fallback xmlns="">
          <p:sp>
            <p:nvSpPr>
              <p:cNvPr id="28" name="矩形 27">
                <a:extLst>
                  <a:ext uri="{FF2B5EF4-FFF2-40B4-BE49-F238E27FC236}">
                    <a16:creationId xmlns:a16="http://schemas.microsoft.com/office/drawing/2014/main" id="{E23A8BD1-F677-4FA0-9C28-8227C6476B5D}"/>
                  </a:ext>
                </a:extLst>
              </p:cNvPr>
              <p:cNvSpPr>
                <a:spLocks noRot="1" noChangeAspect="1" noMove="1" noResize="1" noEditPoints="1" noAdjustHandles="1" noChangeArrowheads="1" noChangeShapeType="1" noTextEdit="1"/>
              </p:cNvSpPr>
              <p:nvPr/>
            </p:nvSpPr>
            <p:spPr>
              <a:xfrm>
                <a:off x="4966075" y="6408072"/>
                <a:ext cx="3034549" cy="369332"/>
              </a:xfrm>
              <a:prstGeom prst="rect">
                <a:avLst/>
              </a:prstGeom>
              <a:blipFill>
                <a:blip r:embed="rId7"/>
                <a:stretch>
                  <a:fillRect l="-1811" t="-8197" r="-1408"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927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7242663" cy="523220"/>
          </a:xfrm>
          <a:prstGeom prst="rect">
            <a:avLst/>
          </a:prstGeom>
          <a:noFill/>
        </p:spPr>
        <p:txBody>
          <a:bodyPr wrap="square" rtlCol="0">
            <a:spAutoFit/>
          </a:bodyPr>
          <a:lstStyle/>
          <a:p>
            <a:r>
              <a:rPr lang="en-US" altLang="zh-CN" sz="2800" b="1" dirty="0"/>
              <a:t>Dual Attention</a:t>
            </a:r>
          </a:p>
        </p:txBody>
      </p:sp>
      <p:pic>
        <p:nvPicPr>
          <p:cNvPr id="3" name="图片 2">
            <a:extLst>
              <a:ext uri="{FF2B5EF4-FFF2-40B4-BE49-F238E27FC236}">
                <a16:creationId xmlns:a16="http://schemas.microsoft.com/office/drawing/2014/main" id="{0815E4B8-2CC4-44AA-B6F1-43363CFF7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08" y="1131789"/>
            <a:ext cx="4619625" cy="4200525"/>
          </a:xfrm>
          <a:prstGeom prst="rect">
            <a:avLst/>
          </a:prstGeom>
        </p:spPr>
      </p:pic>
      <p:sp>
        <p:nvSpPr>
          <p:cNvPr id="11" name="矩形 10">
            <a:extLst>
              <a:ext uri="{FF2B5EF4-FFF2-40B4-BE49-F238E27FC236}">
                <a16:creationId xmlns:a16="http://schemas.microsoft.com/office/drawing/2014/main" id="{10DAD031-83B9-4436-AA54-27558B16DFAA}"/>
              </a:ext>
            </a:extLst>
          </p:cNvPr>
          <p:cNvSpPr/>
          <p:nvPr/>
        </p:nvSpPr>
        <p:spPr>
          <a:xfrm>
            <a:off x="257199" y="2940148"/>
            <a:ext cx="800076" cy="2392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89C343F-4998-43E2-B75A-692A70CAB9E4}"/>
              </a:ext>
            </a:extLst>
          </p:cNvPr>
          <p:cNvSpPr/>
          <p:nvPr/>
        </p:nvSpPr>
        <p:spPr>
          <a:xfrm>
            <a:off x="1346200" y="2940148"/>
            <a:ext cx="3676333" cy="2165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DE606A8C-8A34-436A-9407-8314B218BB5E}"/>
              </a:ext>
            </a:extLst>
          </p:cNvPr>
          <p:cNvCxnSpPr>
            <a:cxnSpLocks/>
            <a:stCxn id="3" idx="3"/>
            <a:endCxn id="27" idx="1"/>
          </p:cNvCxnSpPr>
          <p:nvPr/>
        </p:nvCxnSpPr>
        <p:spPr>
          <a:xfrm flipV="1">
            <a:off x="5022533" y="1454955"/>
            <a:ext cx="509391" cy="17770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8F6B0B9-65C3-4BE8-B2A8-20964D53C695}"/>
              </a:ext>
            </a:extLst>
          </p:cNvPr>
          <p:cNvSpPr txBox="1"/>
          <p:nvPr/>
        </p:nvSpPr>
        <p:spPr>
          <a:xfrm>
            <a:off x="5531924" y="1131789"/>
            <a:ext cx="5797111" cy="646331"/>
          </a:xfrm>
          <a:prstGeom prst="rect">
            <a:avLst/>
          </a:prstGeom>
          <a:noFill/>
        </p:spPr>
        <p:txBody>
          <a:bodyPr wrap="square" rtlCol="0">
            <a:spAutoFit/>
          </a:bodyPr>
          <a:lstStyle/>
          <a:p>
            <a:r>
              <a:rPr lang="en-US" altLang="zh-CN" dirty="0"/>
              <a:t>Double attention mechanism to get better word selection.</a:t>
            </a:r>
            <a:endParaRPr lang="zh-CN" altLang="en-US" dirty="0"/>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0896DF5D-D423-48EE-BFA8-786A34698F55}"/>
                  </a:ext>
                </a:extLst>
              </p:cNvPr>
              <p:cNvSpPr/>
              <p:nvPr/>
            </p:nvSpPr>
            <p:spPr>
              <a:xfrm>
                <a:off x="5168242" y="2108559"/>
                <a:ext cx="6096000" cy="207249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𝑡</m:t>
                              </m:r>
                            </m:sub>
                          </m:sSub>
                        </m:e>
                        <m:e>
                          <m:r>
                            <a:rPr lang="en-US" altLang="zh-CN" i="1">
                              <a:latin typeface="Cambria Math" panose="02040503050406030204" pitchFamily="18" charset="0"/>
                            </a:rPr>
                            <m:t>𝐻</m:t>
                          </m:r>
                          <m:r>
                            <a:rPr lang="en-US" altLang="zh-CN" i="1">
                              <a:latin typeface="Cambria Math" panose="02040503050406030204" pitchFamily="18" charset="0"/>
                            </a:rPr>
                            <m:t>,</m:t>
                          </m:r>
                          <m:r>
                            <a:rPr lang="en-US" altLang="zh-CN" i="1">
                              <a:latin typeface="Cambria Math" panose="02040503050406030204" pitchFamily="18" charset="0"/>
                            </a:rPr>
                            <m:t>𝑍</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&lt;</m:t>
                              </m:r>
                              <m:r>
                                <a:rPr lang="en-US" altLang="zh-CN" i="1">
                                  <a:latin typeface="Cambria Math" panose="02040503050406030204" pitchFamily="18" charset="0"/>
                                </a:rPr>
                                <m:t>𝑡</m:t>
                              </m:r>
                            </m:sub>
                          </m:sSub>
                        </m:e>
                      </m:d>
                      <m:r>
                        <a:rPr lang="en-US" altLang="zh-CN" i="1">
                          <a:latin typeface="Cambria Math" panose="02040503050406030204" pitchFamily="18" charset="0"/>
                        </a:rPr>
                        <m:t>=</m:t>
                      </m:r>
                      <m:r>
                        <a:rPr lang="en-US" altLang="zh-CN" i="1">
                          <a:latin typeface="Cambria Math" panose="02040503050406030204" pitchFamily="18" charset="0"/>
                        </a:rPr>
                        <m:t>𝑠𝑜𝑓𝑡𝑚𝑎𝑥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𝑡</m:t>
                          </m:r>
                        </m:sub>
                      </m:sSub>
                      <m:r>
                        <a:rPr lang="en-US" altLang="zh-CN" i="1">
                          <a:latin typeface="Cambria Math" panose="02040503050406030204" pitchFamily="18" charset="0"/>
                        </a:rPr>
                        <m:t>=</m:t>
                      </m:r>
                      <m:r>
                        <m:rPr>
                          <m:sty m:val="p"/>
                        </m:rPr>
                        <a:rPr lang="en-US" altLang="zh-CN">
                          <a:latin typeface="Cambria Math" panose="02040503050406030204" pitchFamily="18" charset="0"/>
                        </a:rPr>
                        <m:t>tanh</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𝐿𝑆𝑇𝑀</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oMath>
                  </m:oMathPara>
                </a14:m>
                <a:endParaRPr lang="en-US" altLang="zh-CN" dirty="0"/>
              </a:p>
              <a:p>
                <a:endParaRPr lang="en-US" altLang="zh-CN" dirty="0"/>
              </a:p>
              <a:p>
                <a:r>
                  <a:rPr lang="en-US" altLang="zh-CN" dirty="0"/>
                  <a:t>Characterize the relationship between the hidden state of the decoder and the hidden state of the encoder:</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𝑞</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e>
                          </m:d>
                        </m:e>
                      </m:func>
                    </m:oMath>
                  </m:oMathPara>
                </a14:m>
                <a:endParaRPr lang="en-US" altLang="zh-CN" dirty="0"/>
              </a:p>
            </p:txBody>
          </p:sp>
        </mc:Choice>
        <mc:Fallback xmlns="">
          <p:sp>
            <p:nvSpPr>
              <p:cNvPr id="34" name="矩形 33">
                <a:extLst>
                  <a:ext uri="{FF2B5EF4-FFF2-40B4-BE49-F238E27FC236}">
                    <a16:creationId xmlns:a16="http://schemas.microsoft.com/office/drawing/2014/main" id="{0896DF5D-D423-48EE-BFA8-786A34698F55}"/>
                  </a:ext>
                </a:extLst>
              </p:cNvPr>
              <p:cNvSpPr>
                <a:spLocks noRot="1" noChangeAspect="1" noMove="1" noResize="1" noEditPoints="1" noAdjustHandles="1" noChangeArrowheads="1" noChangeShapeType="1" noTextEdit="1"/>
              </p:cNvSpPr>
              <p:nvPr/>
            </p:nvSpPr>
            <p:spPr>
              <a:xfrm>
                <a:off x="5168242" y="2108559"/>
                <a:ext cx="6096000" cy="2072490"/>
              </a:xfrm>
              <a:prstGeom prst="rect">
                <a:avLst/>
              </a:prstGeom>
              <a:blipFill>
                <a:blip r:embed="rId4"/>
                <a:stretch>
                  <a:fillRect l="-9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ADFC216D-A117-418A-9CE2-5386A05D288D}"/>
                  </a:ext>
                </a:extLst>
              </p:cNvPr>
              <p:cNvSpPr/>
              <p:nvPr/>
            </p:nvSpPr>
            <p:spPr>
              <a:xfrm>
                <a:off x="4678606" y="6260306"/>
                <a:ext cx="3034549" cy="369332"/>
              </a:xfrm>
              <a:prstGeom prst="rect">
                <a:avLst/>
              </a:prstGeom>
            </p:spPr>
            <p:txBody>
              <a:bodyPr wrap="none">
                <a:spAutoFit/>
              </a:bodyPr>
              <a:lstStyle/>
              <a:p>
                <a:r>
                  <a:rPr lang="en-US" altLang="zh-CN" dirty="0"/>
                  <a:t>(Where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a:rPr lang="en-US" altLang="zh-CN" i="1" dirty="0">
                            <a:latin typeface="Cambria Math" panose="02040503050406030204" pitchFamily="18" charset="0"/>
                          </a:rPr>
                          <m:t>?</m:t>
                        </m:r>
                      </m:sub>
                    </m:sSub>
                  </m:oMath>
                </a14:m>
                <a:r>
                  <a:rPr lang="en-US" altLang="zh-CN" dirty="0"/>
                  <a:t> is the parameter.)</a:t>
                </a:r>
                <a:endParaRPr lang="zh-CN" altLang="en-US" dirty="0"/>
              </a:p>
            </p:txBody>
          </p:sp>
        </mc:Choice>
        <mc:Fallback xmlns="">
          <p:sp>
            <p:nvSpPr>
              <p:cNvPr id="36" name="矩形 35">
                <a:extLst>
                  <a:ext uri="{FF2B5EF4-FFF2-40B4-BE49-F238E27FC236}">
                    <a16:creationId xmlns:a16="http://schemas.microsoft.com/office/drawing/2014/main" id="{ADFC216D-A117-418A-9CE2-5386A05D288D}"/>
                  </a:ext>
                </a:extLst>
              </p:cNvPr>
              <p:cNvSpPr>
                <a:spLocks noRot="1" noChangeAspect="1" noMove="1" noResize="1" noEditPoints="1" noAdjustHandles="1" noChangeArrowheads="1" noChangeShapeType="1" noTextEdit="1"/>
              </p:cNvSpPr>
              <p:nvPr/>
            </p:nvSpPr>
            <p:spPr>
              <a:xfrm>
                <a:off x="4678606" y="6260306"/>
                <a:ext cx="3034549" cy="369332"/>
              </a:xfrm>
              <a:prstGeom prst="rect">
                <a:avLst/>
              </a:prstGeom>
              <a:blipFill>
                <a:blip r:embed="rId5"/>
                <a:stretch>
                  <a:fillRect l="-1606" t="-9836" r="-140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0733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1818</Words>
  <Application>Microsoft Office PowerPoint</Application>
  <PresentationFormat>宽屏</PresentationFormat>
  <Paragraphs>137</Paragraphs>
  <Slides>20</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FuturaBookC</vt: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晏 承言</dc:creator>
  <cp:lastModifiedBy>晏 承言</cp:lastModifiedBy>
  <cp:revision>33</cp:revision>
  <dcterms:created xsi:type="dcterms:W3CDTF">2020-05-13T15:01:07Z</dcterms:created>
  <dcterms:modified xsi:type="dcterms:W3CDTF">2020-05-15T09:54:19Z</dcterms:modified>
</cp:coreProperties>
</file>