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77" r:id="rId10"/>
    <p:sldId id="266" r:id="rId11"/>
    <p:sldId id="267" r:id="rId12"/>
    <p:sldId id="268" r:id="rId13"/>
    <p:sldId id="270" r:id="rId14"/>
    <p:sldId id="269" r:id="rId15"/>
    <p:sldId id="271" r:id="rId16"/>
    <p:sldId id="272" r:id="rId17"/>
    <p:sldId id="273" r:id="rId18"/>
    <p:sldId id="274" r:id="rId19"/>
    <p:sldId id="275" r:id="rId20"/>
    <p:sldId id="276" r:id="rId21"/>
    <p:sldId id="278" r:id="rId22"/>
    <p:sldId id="279" r:id="rId23"/>
    <p:sldId id="28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34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47EEAD6-F347-43C9-A196-37C000466B3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5956774B-CC28-48F8-884C-2951CDD8D9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142E67E9-3BCC-45E4-B285-1A4E86FB6B06}"/>
              </a:ext>
            </a:extLst>
          </p:cNvPr>
          <p:cNvSpPr>
            <a:spLocks noGrp="1"/>
          </p:cNvSpPr>
          <p:nvPr>
            <p:ph type="dt" sz="half" idx="10"/>
          </p:nvPr>
        </p:nvSpPr>
        <p:spPr/>
        <p:txBody>
          <a:bodyPr/>
          <a:lstStyle/>
          <a:p>
            <a:fld id="{4A7B7199-0388-45A6-B025-601BC9F00C71}" type="datetimeFigureOut">
              <a:rPr lang="zh-CN" altLang="en-US" smtClean="0"/>
              <a:t>2019/10/10</a:t>
            </a:fld>
            <a:endParaRPr lang="zh-CN" altLang="en-US"/>
          </a:p>
        </p:txBody>
      </p:sp>
      <p:sp>
        <p:nvSpPr>
          <p:cNvPr id="5" name="页脚占位符 4">
            <a:extLst>
              <a:ext uri="{FF2B5EF4-FFF2-40B4-BE49-F238E27FC236}">
                <a16:creationId xmlns:a16="http://schemas.microsoft.com/office/drawing/2014/main" xmlns="" id="{8B2763D9-20B7-4BDA-B1EF-30F51E96E0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524CEAE-246C-4D2D-A262-FCD5505B2CB9}"/>
              </a:ext>
            </a:extLst>
          </p:cNvPr>
          <p:cNvSpPr>
            <a:spLocks noGrp="1"/>
          </p:cNvSpPr>
          <p:nvPr>
            <p:ph type="sldNum" sz="quarter" idx="12"/>
          </p:nvPr>
        </p:nvSpPr>
        <p:spPr/>
        <p:txBody>
          <a:bodyPr/>
          <a:lstStyle/>
          <a:p>
            <a:fld id="{8FD3D0E1-EF17-419E-8C9E-9CB4A1989A88}" type="slidenum">
              <a:rPr lang="zh-CN" altLang="en-US" smtClean="0"/>
              <a:t>‹#›</a:t>
            </a:fld>
            <a:endParaRPr lang="zh-CN" altLang="en-US"/>
          </a:p>
        </p:txBody>
      </p:sp>
    </p:spTree>
    <p:extLst>
      <p:ext uri="{BB962C8B-B14F-4D97-AF65-F5344CB8AC3E}">
        <p14:creationId xmlns:p14="http://schemas.microsoft.com/office/powerpoint/2010/main" val="169027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6C53E8F-305C-4F13-802E-9CFEDC8CD33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AF64E27C-B249-4227-B8CD-4FC44975857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1F027808-02D8-488C-848F-0433DB86FCEC}"/>
              </a:ext>
            </a:extLst>
          </p:cNvPr>
          <p:cNvSpPr>
            <a:spLocks noGrp="1"/>
          </p:cNvSpPr>
          <p:nvPr>
            <p:ph type="dt" sz="half" idx="10"/>
          </p:nvPr>
        </p:nvSpPr>
        <p:spPr/>
        <p:txBody>
          <a:bodyPr/>
          <a:lstStyle/>
          <a:p>
            <a:fld id="{4A7B7199-0388-45A6-B025-601BC9F00C71}" type="datetimeFigureOut">
              <a:rPr lang="zh-CN" altLang="en-US" smtClean="0"/>
              <a:t>2019/10/10</a:t>
            </a:fld>
            <a:endParaRPr lang="zh-CN" altLang="en-US"/>
          </a:p>
        </p:txBody>
      </p:sp>
      <p:sp>
        <p:nvSpPr>
          <p:cNvPr id="5" name="页脚占位符 4">
            <a:extLst>
              <a:ext uri="{FF2B5EF4-FFF2-40B4-BE49-F238E27FC236}">
                <a16:creationId xmlns:a16="http://schemas.microsoft.com/office/drawing/2014/main" xmlns="" id="{5DEA1A96-C640-4319-856D-6E0ED4049F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D65F747-1C55-4051-94C9-FB08A0A59084}"/>
              </a:ext>
            </a:extLst>
          </p:cNvPr>
          <p:cNvSpPr>
            <a:spLocks noGrp="1"/>
          </p:cNvSpPr>
          <p:nvPr>
            <p:ph type="sldNum" sz="quarter" idx="12"/>
          </p:nvPr>
        </p:nvSpPr>
        <p:spPr/>
        <p:txBody>
          <a:bodyPr/>
          <a:lstStyle/>
          <a:p>
            <a:fld id="{8FD3D0E1-EF17-419E-8C9E-9CB4A1989A88}" type="slidenum">
              <a:rPr lang="zh-CN" altLang="en-US" smtClean="0"/>
              <a:t>‹#›</a:t>
            </a:fld>
            <a:endParaRPr lang="zh-CN" altLang="en-US"/>
          </a:p>
        </p:txBody>
      </p:sp>
    </p:spTree>
    <p:extLst>
      <p:ext uri="{BB962C8B-B14F-4D97-AF65-F5344CB8AC3E}">
        <p14:creationId xmlns:p14="http://schemas.microsoft.com/office/powerpoint/2010/main" val="165851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E925B45A-87A2-4B00-8F60-31FDD7525CC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7ED7ED9F-8D4D-472E-AF93-3F48CB6BD02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9C00CA24-37A6-455A-B28D-E4CF2EB392DF}"/>
              </a:ext>
            </a:extLst>
          </p:cNvPr>
          <p:cNvSpPr>
            <a:spLocks noGrp="1"/>
          </p:cNvSpPr>
          <p:nvPr>
            <p:ph type="dt" sz="half" idx="10"/>
          </p:nvPr>
        </p:nvSpPr>
        <p:spPr/>
        <p:txBody>
          <a:bodyPr/>
          <a:lstStyle/>
          <a:p>
            <a:fld id="{4A7B7199-0388-45A6-B025-601BC9F00C71}" type="datetimeFigureOut">
              <a:rPr lang="zh-CN" altLang="en-US" smtClean="0"/>
              <a:t>2019/10/10</a:t>
            </a:fld>
            <a:endParaRPr lang="zh-CN" altLang="en-US"/>
          </a:p>
        </p:txBody>
      </p:sp>
      <p:sp>
        <p:nvSpPr>
          <p:cNvPr id="5" name="页脚占位符 4">
            <a:extLst>
              <a:ext uri="{FF2B5EF4-FFF2-40B4-BE49-F238E27FC236}">
                <a16:creationId xmlns:a16="http://schemas.microsoft.com/office/drawing/2014/main" xmlns="" id="{5502BF21-6CAA-42BD-A15C-E356CED9EA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E91741D-3B43-4EBF-BE32-FE19F1138FF2}"/>
              </a:ext>
            </a:extLst>
          </p:cNvPr>
          <p:cNvSpPr>
            <a:spLocks noGrp="1"/>
          </p:cNvSpPr>
          <p:nvPr>
            <p:ph type="sldNum" sz="quarter" idx="12"/>
          </p:nvPr>
        </p:nvSpPr>
        <p:spPr/>
        <p:txBody>
          <a:bodyPr/>
          <a:lstStyle/>
          <a:p>
            <a:fld id="{8FD3D0E1-EF17-419E-8C9E-9CB4A1989A88}" type="slidenum">
              <a:rPr lang="zh-CN" altLang="en-US" smtClean="0"/>
              <a:t>‹#›</a:t>
            </a:fld>
            <a:endParaRPr lang="zh-CN" altLang="en-US"/>
          </a:p>
        </p:txBody>
      </p:sp>
    </p:spTree>
    <p:extLst>
      <p:ext uri="{BB962C8B-B14F-4D97-AF65-F5344CB8AC3E}">
        <p14:creationId xmlns:p14="http://schemas.microsoft.com/office/powerpoint/2010/main" val="372573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2E116E-0986-459A-88C7-4B5FB2DA31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532072D5-B7E0-41E6-AD10-4FD63CB2AFA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1915A007-0974-485D-97FC-300719703626}"/>
              </a:ext>
            </a:extLst>
          </p:cNvPr>
          <p:cNvSpPr>
            <a:spLocks noGrp="1"/>
          </p:cNvSpPr>
          <p:nvPr>
            <p:ph type="dt" sz="half" idx="10"/>
          </p:nvPr>
        </p:nvSpPr>
        <p:spPr/>
        <p:txBody>
          <a:bodyPr/>
          <a:lstStyle/>
          <a:p>
            <a:fld id="{4A7B7199-0388-45A6-B025-601BC9F00C71}" type="datetimeFigureOut">
              <a:rPr lang="zh-CN" altLang="en-US" smtClean="0"/>
              <a:t>2019/10/10</a:t>
            </a:fld>
            <a:endParaRPr lang="zh-CN" altLang="en-US"/>
          </a:p>
        </p:txBody>
      </p:sp>
      <p:sp>
        <p:nvSpPr>
          <p:cNvPr id="5" name="页脚占位符 4">
            <a:extLst>
              <a:ext uri="{FF2B5EF4-FFF2-40B4-BE49-F238E27FC236}">
                <a16:creationId xmlns:a16="http://schemas.microsoft.com/office/drawing/2014/main" xmlns="" id="{BBCDDAFE-145D-4A6E-B5BC-3027666279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032AED1-EF7B-4F9E-997A-42AB976D77F5}"/>
              </a:ext>
            </a:extLst>
          </p:cNvPr>
          <p:cNvSpPr>
            <a:spLocks noGrp="1"/>
          </p:cNvSpPr>
          <p:nvPr>
            <p:ph type="sldNum" sz="quarter" idx="12"/>
          </p:nvPr>
        </p:nvSpPr>
        <p:spPr/>
        <p:txBody>
          <a:bodyPr/>
          <a:lstStyle/>
          <a:p>
            <a:fld id="{8FD3D0E1-EF17-419E-8C9E-9CB4A1989A88}" type="slidenum">
              <a:rPr lang="zh-CN" altLang="en-US" smtClean="0"/>
              <a:t>‹#›</a:t>
            </a:fld>
            <a:endParaRPr lang="zh-CN" altLang="en-US"/>
          </a:p>
        </p:txBody>
      </p:sp>
    </p:spTree>
    <p:extLst>
      <p:ext uri="{BB962C8B-B14F-4D97-AF65-F5344CB8AC3E}">
        <p14:creationId xmlns:p14="http://schemas.microsoft.com/office/powerpoint/2010/main" val="3330618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39A8084-46C7-4D5C-B039-956305E4185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CE28A91D-33C0-43E9-9330-D50D82447B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687D98DE-8F76-4E3E-AB8C-6680849646D6}"/>
              </a:ext>
            </a:extLst>
          </p:cNvPr>
          <p:cNvSpPr>
            <a:spLocks noGrp="1"/>
          </p:cNvSpPr>
          <p:nvPr>
            <p:ph type="dt" sz="half" idx="10"/>
          </p:nvPr>
        </p:nvSpPr>
        <p:spPr/>
        <p:txBody>
          <a:bodyPr/>
          <a:lstStyle/>
          <a:p>
            <a:fld id="{4A7B7199-0388-45A6-B025-601BC9F00C71}" type="datetimeFigureOut">
              <a:rPr lang="zh-CN" altLang="en-US" smtClean="0"/>
              <a:t>2019/10/10</a:t>
            </a:fld>
            <a:endParaRPr lang="zh-CN" altLang="en-US"/>
          </a:p>
        </p:txBody>
      </p:sp>
      <p:sp>
        <p:nvSpPr>
          <p:cNvPr id="5" name="页脚占位符 4">
            <a:extLst>
              <a:ext uri="{FF2B5EF4-FFF2-40B4-BE49-F238E27FC236}">
                <a16:creationId xmlns:a16="http://schemas.microsoft.com/office/drawing/2014/main" xmlns="" id="{88ECF35D-C9EF-409D-8D62-403961B738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6C9BF98-03F6-4A46-9400-041EBF3EB0CC}"/>
              </a:ext>
            </a:extLst>
          </p:cNvPr>
          <p:cNvSpPr>
            <a:spLocks noGrp="1"/>
          </p:cNvSpPr>
          <p:nvPr>
            <p:ph type="sldNum" sz="quarter" idx="12"/>
          </p:nvPr>
        </p:nvSpPr>
        <p:spPr/>
        <p:txBody>
          <a:bodyPr/>
          <a:lstStyle/>
          <a:p>
            <a:fld id="{8FD3D0E1-EF17-419E-8C9E-9CB4A1989A88}" type="slidenum">
              <a:rPr lang="zh-CN" altLang="en-US" smtClean="0"/>
              <a:t>‹#›</a:t>
            </a:fld>
            <a:endParaRPr lang="zh-CN" altLang="en-US"/>
          </a:p>
        </p:txBody>
      </p:sp>
    </p:spTree>
    <p:extLst>
      <p:ext uri="{BB962C8B-B14F-4D97-AF65-F5344CB8AC3E}">
        <p14:creationId xmlns:p14="http://schemas.microsoft.com/office/powerpoint/2010/main" val="178149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1210E2E-9F74-471B-90E1-FC74F7AF90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6BE46402-91D4-41C1-8373-34F9CEED340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9D450B81-7EE2-46B2-A740-D7DD27DE4A3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EFC6BDEB-19F0-49DB-A553-275322388F13}"/>
              </a:ext>
            </a:extLst>
          </p:cNvPr>
          <p:cNvSpPr>
            <a:spLocks noGrp="1"/>
          </p:cNvSpPr>
          <p:nvPr>
            <p:ph type="dt" sz="half" idx="10"/>
          </p:nvPr>
        </p:nvSpPr>
        <p:spPr/>
        <p:txBody>
          <a:bodyPr/>
          <a:lstStyle/>
          <a:p>
            <a:fld id="{4A7B7199-0388-45A6-B025-601BC9F00C71}" type="datetimeFigureOut">
              <a:rPr lang="zh-CN" altLang="en-US" smtClean="0"/>
              <a:t>2019/10/10</a:t>
            </a:fld>
            <a:endParaRPr lang="zh-CN" altLang="en-US"/>
          </a:p>
        </p:txBody>
      </p:sp>
      <p:sp>
        <p:nvSpPr>
          <p:cNvPr id="6" name="页脚占位符 5">
            <a:extLst>
              <a:ext uri="{FF2B5EF4-FFF2-40B4-BE49-F238E27FC236}">
                <a16:creationId xmlns:a16="http://schemas.microsoft.com/office/drawing/2014/main" xmlns="" id="{5D472413-70D2-446D-96F9-7196CA9D4F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7B4AA262-3FF3-43FD-8B9F-8D7D59779BA0}"/>
              </a:ext>
            </a:extLst>
          </p:cNvPr>
          <p:cNvSpPr>
            <a:spLocks noGrp="1"/>
          </p:cNvSpPr>
          <p:nvPr>
            <p:ph type="sldNum" sz="quarter" idx="12"/>
          </p:nvPr>
        </p:nvSpPr>
        <p:spPr/>
        <p:txBody>
          <a:bodyPr/>
          <a:lstStyle/>
          <a:p>
            <a:fld id="{8FD3D0E1-EF17-419E-8C9E-9CB4A1989A88}" type="slidenum">
              <a:rPr lang="zh-CN" altLang="en-US" smtClean="0"/>
              <a:t>‹#›</a:t>
            </a:fld>
            <a:endParaRPr lang="zh-CN" altLang="en-US"/>
          </a:p>
        </p:txBody>
      </p:sp>
    </p:spTree>
    <p:extLst>
      <p:ext uri="{BB962C8B-B14F-4D97-AF65-F5344CB8AC3E}">
        <p14:creationId xmlns:p14="http://schemas.microsoft.com/office/powerpoint/2010/main" val="815829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073B5D3-C3DA-49F8-85BF-81F59ACD431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4488295-BC21-4448-9F25-EBCD147C89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61A80672-ACC2-4F52-B4DF-F4A76965481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86012CFF-5909-4D82-9215-C233E381A6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663C2D6D-59E9-450D-B6C9-BBF60FF52DA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5D03325D-987B-469A-82FA-79990BA059EB}"/>
              </a:ext>
            </a:extLst>
          </p:cNvPr>
          <p:cNvSpPr>
            <a:spLocks noGrp="1"/>
          </p:cNvSpPr>
          <p:nvPr>
            <p:ph type="dt" sz="half" idx="10"/>
          </p:nvPr>
        </p:nvSpPr>
        <p:spPr/>
        <p:txBody>
          <a:bodyPr/>
          <a:lstStyle/>
          <a:p>
            <a:fld id="{4A7B7199-0388-45A6-B025-601BC9F00C71}" type="datetimeFigureOut">
              <a:rPr lang="zh-CN" altLang="en-US" smtClean="0"/>
              <a:t>2019/10/10</a:t>
            </a:fld>
            <a:endParaRPr lang="zh-CN" altLang="en-US"/>
          </a:p>
        </p:txBody>
      </p:sp>
      <p:sp>
        <p:nvSpPr>
          <p:cNvPr id="8" name="页脚占位符 7">
            <a:extLst>
              <a:ext uri="{FF2B5EF4-FFF2-40B4-BE49-F238E27FC236}">
                <a16:creationId xmlns:a16="http://schemas.microsoft.com/office/drawing/2014/main" xmlns="" id="{486D5D59-0819-41D5-8B38-65AB96B079B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A015E99F-C902-4AB1-B39C-92DC8AE20A99}"/>
              </a:ext>
            </a:extLst>
          </p:cNvPr>
          <p:cNvSpPr>
            <a:spLocks noGrp="1"/>
          </p:cNvSpPr>
          <p:nvPr>
            <p:ph type="sldNum" sz="quarter" idx="12"/>
          </p:nvPr>
        </p:nvSpPr>
        <p:spPr/>
        <p:txBody>
          <a:bodyPr/>
          <a:lstStyle/>
          <a:p>
            <a:fld id="{8FD3D0E1-EF17-419E-8C9E-9CB4A1989A88}" type="slidenum">
              <a:rPr lang="zh-CN" altLang="en-US" smtClean="0"/>
              <a:t>‹#›</a:t>
            </a:fld>
            <a:endParaRPr lang="zh-CN" altLang="en-US"/>
          </a:p>
        </p:txBody>
      </p:sp>
    </p:spTree>
    <p:extLst>
      <p:ext uri="{BB962C8B-B14F-4D97-AF65-F5344CB8AC3E}">
        <p14:creationId xmlns:p14="http://schemas.microsoft.com/office/powerpoint/2010/main" val="271725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3534B32-19CF-4AD3-B51C-2C41E481D29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2B3CB158-AB93-42D4-B403-C6B7C47EC8B8}"/>
              </a:ext>
            </a:extLst>
          </p:cNvPr>
          <p:cNvSpPr>
            <a:spLocks noGrp="1"/>
          </p:cNvSpPr>
          <p:nvPr>
            <p:ph type="dt" sz="half" idx="10"/>
          </p:nvPr>
        </p:nvSpPr>
        <p:spPr/>
        <p:txBody>
          <a:bodyPr/>
          <a:lstStyle/>
          <a:p>
            <a:fld id="{4A7B7199-0388-45A6-B025-601BC9F00C71}" type="datetimeFigureOut">
              <a:rPr lang="zh-CN" altLang="en-US" smtClean="0"/>
              <a:t>2019/10/10</a:t>
            </a:fld>
            <a:endParaRPr lang="zh-CN" altLang="en-US"/>
          </a:p>
        </p:txBody>
      </p:sp>
      <p:sp>
        <p:nvSpPr>
          <p:cNvPr id="4" name="页脚占位符 3">
            <a:extLst>
              <a:ext uri="{FF2B5EF4-FFF2-40B4-BE49-F238E27FC236}">
                <a16:creationId xmlns:a16="http://schemas.microsoft.com/office/drawing/2014/main" xmlns="" id="{C53FDA99-DA6C-4A8D-94E2-6665A6EFBD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E205E3E5-0954-431B-B634-6D90B9B22E88}"/>
              </a:ext>
            </a:extLst>
          </p:cNvPr>
          <p:cNvSpPr>
            <a:spLocks noGrp="1"/>
          </p:cNvSpPr>
          <p:nvPr>
            <p:ph type="sldNum" sz="quarter" idx="12"/>
          </p:nvPr>
        </p:nvSpPr>
        <p:spPr/>
        <p:txBody>
          <a:bodyPr/>
          <a:lstStyle/>
          <a:p>
            <a:fld id="{8FD3D0E1-EF17-419E-8C9E-9CB4A1989A88}" type="slidenum">
              <a:rPr lang="zh-CN" altLang="en-US" smtClean="0"/>
              <a:t>‹#›</a:t>
            </a:fld>
            <a:endParaRPr lang="zh-CN" altLang="en-US"/>
          </a:p>
        </p:txBody>
      </p:sp>
    </p:spTree>
    <p:extLst>
      <p:ext uri="{BB962C8B-B14F-4D97-AF65-F5344CB8AC3E}">
        <p14:creationId xmlns:p14="http://schemas.microsoft.com/office/powerpoint/2010/main" val="384602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8DBA85E2-B757-4C4C-9739-64378D47764C}"/>
              </a:ext>
            </a:extLst>
          </p:cNvPr>
          <p:cNvSpPr>
            <a:spLocks noGrp="1"/>
          </p:cNvSpPr>
          <p:nvPr>
            <p:ph type="dt" sz="half" idx="10"/>
          </p:nvPr>
        </p:nvSpPr>
        <p:spPr/>
        <p:txBody>
          <a:bodyPr/>
          <a:lstStyle/>
          <a:p>
            <a:fld id="{4A7B7199-0388-45A6-B025-601BC9F00C71}" type="datetimeFigureOut">
              <a:rPr lang="zh-CN" altLang="en-US" smtClean="0"/>
              <a:t>2019/10/10</a:t>
            </a:fld>
            <a:endParaRPr lang="zh-CN" altLang="en-US"/>
          </a:p>
        </p:txBody>
      </p:sp>
      <p:sp>
        <p:nvSpPr>
          <p:cNvPr id="3" name="页脚占位符 2">
            <a:extLst>
              <a:ext uri="{FF2B5EF4-FFF2-40B4-BE49-F238E27FC236}">
                <a16:creationId xmlns:a16="http://schemas.microsoft.com/office/drawing/2014/main" xmlns="" id="{BB6A26DA-8523-42AB-92E5-CB324D33449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A2B6EE7F-E735-46B0-A6F7-A3ADDE710D50}"/>
              </a:ext>
            </a:extLst>
          </p:cNvPr>
          <p:cNvSpPr>
            <a:spLocks noGrp="1"/>
          </p:cNvSpPr>
          <p:nvPr>
            <p:ph type="sldNum" sz="quarter" idx="12"/>
          </p:nvPr>
        </p:nvSpPr>
        <p:spPr/>
        <p:txBody>
          <a:bodyPr/>
          <a:lstStyle/>
          <a:p>
            <a:fld id="{8FD3D0E1-EF17-419E-8C9E-9CB4A1989A88}" type="slidenum">
              <a:rPr lang="zh-CN" altLang="en-US" smtClean="0"/>
              <a:t>‹#›</a:t>
            </a:fld>
            <a:endParaRPr lang="zh-CN" altLang="en-US"/>
          </a:p>
        </p:txBody>
      </p:sp>
    </p:spTree>
    <p:extLst>
      <p:ext uri="{BB962C8B-B14F-4D97-AF65-F5344CB8AC3E}">
        <p14:creationId xmlns:p14="http://schemas.microsoft.com/office/powerpoint/2010/main" val="423294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99DB14C-53C2-4F1C-B205-A109E1E8A7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89895674-4D0A-4D18-A4C6-CCB5FA097F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715129B6-A17F-4C28-8263-1A46EEE1C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845DBFD0-AC33-4FA6-9A90-7889B0311431}"/>
              </a:ext>
            </a:extLst>
          </p:cNvPr>
          <p:cNvSpPr>
            <a:spLocks noGrp="1"/>
          </p:cNvSpPr>
          <p:nvPr>
            <p:ph type="dt" sz="half" idx="10"/>
          </p:nvPr>
        </p:nvSpPr>
        <p:spPr/>
        <p:txBody>
          <a:bodyPr/>
          <a:lstStyle/>
          <a:p>
            <a:fld id="{4A7B7199-0388-45A6-B025-601BC9F00C71}" type="datetimeFigureOut">
              <a:rPr lang="zh-CN" altLang="en-US" smtClean="0"/>
              <a:t>2019/10/10</a:t>
            </a:fld>
            <a:endParaRPr lang="zh-CN" altLang="en-US"/>
          </a:p>
        </p:txBody>
      </p:sp>
      <p:sp>
        <p:nvSpPr>
          <p:cNvPr id="6" name="页脚占位符 5">
            <a:extLst>
              <a:ext uri="{FF2B5EF4-FFF2-40B4-BE49-F238E27FC236}">
                <a16:creationId xmlns:a16="http://schemas.microsoft.com/office/drawing/2014/main" xmlns="" id="{D3982CBA-530C-4F58-B35E-824E0F663A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BA6B470-BF35-4EF8-9C83-6BC68C1D0704}"/>
              </a:ext>
            </a:extLst>
          </p:cNvPr>
          <p:cNvSpPr>
            <a:spLocks noGrp="1"/>
          </p:cNvSpPr>
          <p:nvPr>
            <p:ph type="sldNum" sz="quarter" idx="12"/>
          </p:nvPr>
        </p:nvSpPr>
        <p:spPr/>
        <p:txBody>
          <a:bodyPr/>
          <a:lstStyle/>
          <a:p>
            <a:fld id="{8FD3D0E1-EF17-419E-8C9E-9CB4A1989A88}" type="slidenum">
              <a:rPr lang="zh-CN" altLang="en-US" smtClean="0"/>
              <a:t>‹#›</a:t>
            </a:fld>
            <a:endParaRPr lang="zh-CN" altLang="en-US"/>
          </a:p>
        </p:txBody>
      </p:sp>
    </p:spTree>
    <p:extLst>
      <p:ext uri="{BB962C8B-B14F-4D97-AF65-F5344CB8AC3E}">
        <p14:creationId xmlns:p14="http://schemas.microsoft.com/office/powerpoint/2010/main" val="48250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F86A6B7-5E41-45C9-B7A7-F748748871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DD6A2EFE-A707-4202-BDF2-ED18DE7757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58EBE0EE-F0EB-446C-A208-2DB7A27F1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28497045-2327-4826-905A-F13EB4C3AED1}"/>
              </a:ext>
            </a:extLst>
          </p:cNvPr>
          <p:cNvSpPr>
            <a:spLocks noGrp="1"/>
          </p:cNvSpPr>
          <p:nvPr>
            <p:ph type="dt" sz="half" idx="10"/>
          </p:nvPr>
        </p:nvSpPr>
        <p:spPr/>
        <p:txBody>
          <a:bodyPr/>
          <a:lstStyle/>
          <a:p>
            <a:fld id="{4A7B7199-0388-45A6-B025-601BC9F00C71}" type="datetimeFigureOut">
              <a:rPr lang="zh-CN" altLang="en-US" smtClean="0"/>
              <a:t>2019/10/10</a:t>
            </a:fld>
            <a:endParaRPr lang="zh-CN" altLang="en-US"/>
          </a:p>
        </p:txBody>
      </p:sp>
      <p:sp>
        <p:nvSpPr>
          <p:cNvPr id="6" name="页脚占位符 5">
            <a:extLst>
              <a:ext uri="{FF2B5EF4-FFF2-40B4-BE49-F238E27FC236}">
                <a16:creationId xmlns:a16="http://schemas.microsoft.com/office/drawing/2014/main" xmlns="" id="{ED34BF6C-54C1-4DC9-B5F3-3F017154AD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9891B3FD-8843-4E20-AB23-7E21B3C12039}"/>
              </a:ext>
            </a:extLst>
          </p:cNvPr>
          <p:cNvSpPr>
            <a:spLocks noGrp="1"/>
          </p:cNvSpPr>
          <p:nvPr>
            <p:ph type="sldNum" sz="quarter" idx="12"/>
          </p:nvPr>
        </p:nvSpPr>
        <p:spPr/>
        <p:txBody>
          <a:bodyPr/>
          <a:lstStyle/>
          <a:p>
            <a:fld id="{8FD3D0E1-EF17-419E-8C9E-9CB4A1989A88}" type="slidenum">
              <a:rPr lang="zh-CN" altLang="en-US" smtClean="0"/>
              <a:t>‹#›</a:t>
            </a:fld>
            <a:endParaRPr lang="zh-CN" altLang="en-US"/>
          </a:p>
        </p:txBody>
      </p:sp>
    </p:spTree>
    <p:extLst>
      <p:ext uri="{BB962C8B-B14F-4D97-AF65-F5344CB8AC3E}">
        <p14:creationId xmlns:p14="http://schemas.microsoft.com/office/powerpoint/2010/main" val="3596975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BB0899B0-B3B5-4099-9F2F-414A7F683A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338BFC1F-8904-4EFD-ADDD-C6EE169EAC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6FA63EC7-29DF-48E7-BD24-9AD7DEA40D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B7199-0388-45A6-B025-601BC9F00C71}" type="datetimeFigureOut">
              <a:rPr lang="zh-CN" altLang="en-US" smtClean="0"/>
              <a:t>2019/10/10</a:t>
            </a:fld>
            <a:endParaRPr lang="zh-CN" altLang="en-US"/>
          </a:p>
        </p:txBody>
      </p:sp>
      <p:sp>
        <p:nvSpPr>
          <p:cNvPr id="5" name="页脚占位符 4">
            <a:extLst>
              <a:ext uri="{FF2B5EF4-FFF2-40B4-BE49-F238E27FC236}">
                <a16:creationId xmlns:a16="http://schemas.microsoft.com/office/drawing/2014/main" xmlns="" id="{063D7D87-E1DA-4B76-9830-552FCBF5CF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BD019E99-C3E5-4891-A684-D6D691137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3D0E1-EF17-419E-8C9E-9CB4A1989A88}" type="slidenum">
              <a:rPr lang="zh-CN" altLang="en-US" smtClean="0"/>
              <a:t>‹#›</a:t>
            </a:fld>
            <a:endParaRPr lang="zh-CN" altLang="en-US"/>
          </a:p>
        </p:txBody>
      </p:sp>
    </p:spTree>
    <p:extLst>
      <p:ext uri="{BB962C8B-B14F-4D97-AF65-F5344CB8AC3E}">
        <p14:creationId xmlns:p14="http://schemas.microsoft.com/office/powerpoint/2010/main" val="2894712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57A0AEC0-D846-44D7-B1C1-4C1B9133D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120" y="3982415"/>
            <a:ext cx="4638040" cy="2875585"/>
          </a:xfrm>
          <a:prstGeom prst="rect">
            <a:avLst/>
          </a:prstGeom>
        </p:spPr>
      </p:pic>
      <p:sp>
        <p:nvSpPr>
          <p:cNvPr id="2" name="标题 1">
            <a:extLst>
              <a:ext uri="{FF2B5EF4-FFF2-40B4-BE49-F238E27FC236}">
                <a16:creationId xmlns:a16="http://schemas.microsoft.com/office/drawing/2014/main" xmlns="" id="{FAFBF7D2-1F4F-4C78-BCAD-F9737B3345E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Transfer Learning</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--Domain Adaptation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5EE8B228-6B4D-4A15-8F55-E31BDE44D7DD}"/>
              </a:ext>
            </a:extLst>
          </p:cNvPr>
          <p:cNvSpPr>
            <a:spLocks noGrp="1"/>
          </p:cNvSpPr>
          <p:nvPr>
            <p:ph idx="1"/>
          </p:nvPr>
        </p:nvSpPr>
        <p:spPr>
          <a:xfrm>
            <a:off x="416560" y="2600959"/>
            <a:ext cx="10937240" cy="3576003"/>
          </a:xfrm>
        </p:spPr>
        <p:txBody>
          <a:bodyPr/>
          <a:lstStyle/>
          <a:p>
            <a:pP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Content:</a:t>
            </a:r>
          </a:p>
          <a:p>
            <a:pPr>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   Next work can be done;</a:t>
            </a:r>
          </a:p>
          <a:p>
            <a:r>
              <a:rPr lang="en-US" altLang="zh-CN" dirty="0">
                <a:latin typeface="Times New Roman" panose="02020603050405020304" pitchFamily="18" charset="0"/>
                <a:cs typeface="Times New Roman" panose="02020603050405020304" pitchFamily="18" charset="0"/>
              </a:rPr>
              <a:t>       Non-negative Matrix Factorization</a:t>
            </a:r>
          </a:p>
          <a:p>
            <a:r>
              <a:rPr lang="en-US" altLang="zh-CN" dirty="0">
                <a:latin typeface="Times New Roman" panose="02020603050405020304" pitchFamily="18" charset="0"/>
                <a:cs typeface="Times New Roman" panose="02020603050405020304" pitchFamily="18" charset="0"/>
              </a:rPr>
              <a:t>       Co-graph adaptation</a:t>
            </a:r>
          </a:p>
          <a:p>
            <a:pPr marL="0" indent="0">
              <a:buNone/>
            </a:pPr>
            <a:endParaRPr lang="en-US" altLang="zh-CN"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   The work can be discussed in the future.</a:t>
            </a:r>
          </a:p>
          <a:p>
            <a:pPr marL="0" indent="0">
              <a:buNone/>
            </a:pPr>
            <a:endParaRPr lang="en-US" altLang="zh-CN" dirty="0">
              <a:latin typeface="Times New Roman" panose="02020603050405020304" pitchFamily="18" charset="0"/>
              <a:cs typeface="Times New Roman" panose="02020603050405020304" pitchFamily="18" charset="0"/>
            </a:endParaRPr>
          </a:p>
          <a:p>
            <a:endParaRPr lang="zh-CN" altLang="en-US" dirty="0"/>
          </a:p>
        </p:txBody>
      </p:sp>
      <p:sp>
        <p:nvSpPr>
          <p:cNvPr id="6" name="文本框 5">
            <a:extLst>
              <a:ext uri="{FF2B5EF4-FFF2-40B4-BE49-F238E27FC236}">
                <a16:creationId xmlns:a16="http://schemas.microsoft.com/office/drawing/2014/main" xmlns="" id="{26012034-64EB-449B-989F-BD0C156E4C48}"/>
              </a:ext>
            </a:extLst>
          </p:cNvPr>
          <p:cNvSpPr txBox="1"/>
          <p:nvPr/>
        </p:nvSpPr>
        <p:spPr>
          <a:xfrm>
            <a:off x="10932160" y="6169709"/>
            <a:ext cx="1259840" cy="646331"/>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Jinfeng</a:t>
            </a:r>
            <a:r>
              <a:rPr lang="en-US" altLang="zh-CN" dirty="0">
                <a:latin typeface="Times New Roman" panose="02020603050405020304" pitchFamily="18" charset="0"/>
                <a:cs typeface="Times New Roman" panose="02020603050405020304" pitchFamily="18" charset="0"/>
              </a:rPr>
              <a:t> Li</a:t>
            </a:r>
          </a:p>
          <a:p>
            <a:r>
              <a:rPr lang="en-US" altLang="zh-CN" dirty="0">
                <a:latin typeface="Times New Roman" panose="02020603050405020304" pitchFamily="18" charset="0"/>
                <a:cs typeface="Times New Roman" panose="02020603050405020304" pitchFamily="18" charset="0"/>
              </a:rPr>
              <a:t>20191008</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926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75958B-998D-4B5F-B725-7798C9D283FD}"/>
              </a:ext>
            </a:extLst>
          </p:cNvPr>
          <p:cNvSpPr>
            <a:spLocks noGrp="1"/>
          </p:cNvSpPr>
          <p:nvPr>
            <p:ph type="title"/>
          </p:nvPr>
        </p:nvSpPr>
        <p:spPr/>
        <p:txBody>
          <a:bodyPr/>
          <a:lstStyle/>
          <a:p>
            <a:pPr marL="571500" indent="-57150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Next Work</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A089E111-2847-4735-96FC-274F0AC9239E}"/>
                  </a:ext>
                </a:extLst>
              </p:cNvPr>
              <p:cNvSpPr>
                <a:spLocks noGrp="1"/>
              </p:cNvSpPr>
              <p:nvPr>
                <p:ph idx="1"/>
              </p:nvPr>
            </p:nvSpPr>
            <p:spPr>
              <a:xfrm>
                <a:off x="1198880" y="1534160"/>
                <a:ext cx="10154920" cy="5323840"/>
              </a:xfrm>
            </p:spPr>
            <p:txBody>
              <a:bodyPr>
                <a:normAutofit fontScale="92500"/>
              </a:bodyPr>
              <a:lstStyle/>
              <a:p>
                <a:pPr algn="just"/>
                <a:r>
                  <a:rPr lang="en-US" altLang="zh-CN" dirty="0">
                    <a:latin typeface="Times New Roman" panose="02020603050405020304" pitchFamily="18" charset="0"/>
                    <a:cs typeface="Times New Roman" panose="02020603050405020304" pitchFamily="18" charset="0"/>
                  </a:rPr>
                  <a:t>Transfer Learning with Graph Co-Regularization</a:t>
                </a:r>
              </a:p>
              <a:p>
                <a:pPr algn="just"/>
                <a:endParaRPr lang="en-US" altLang="zh-CN" dirty="0">
                  <a:latin typeface="Times New Roman" panose="02020603050405020304" pitchFamily="18" charset="0"/>
                  <a:cs typeface="Times New Roman" panose="02020603050405020304" pitchFamily="18" charset="0"/>
                </a:endParaRPr>
              </a:p>
              <a:p>
                <a:pPr marL="514350" indent="-514350" algn="just">
                  <a:buFont typeface="+mj-lt"/>
                  <a:buAutoNum type="arabicPeriod" startAt="5"/>
                </a:pPr>
                <a:r>
                  <a:rPr lang="en-US" altLang="zh-CN" dirty="0">
                    <a:latin typeface="Times New Roman" panose="02020603050405020304" pitchFamily="18" charset="0"/>
                    <a:cs typeface="Times New Roman" panose="02020603050405020304" pitchFamily="18" charset="0"/>
                  </a:rPr>
                  <a:t>Though nonnegative matrix tri-factorization (NMTF) [5], the matrix is decomposed into three low-rank nonnegative matrices </a:t>
                </a:r>
                <a14:m>
                  <m:oMath xmlns:m="http://schemas.openxmlformats.org/officeDocument/2006/math">
                    <m:sSub>
                      <m:sSubPr>
                        <m:ctrlPr>
                          <a:rPr lang="en-US" altLang="zh-CN" i="1">
                            <a:latin typeface="Cambria Math"/>
                          </a:rPr>
                        </m:ctrlPr>
                      </m:sSubPr>
                      <m:e>
                        <m:r>
                          <a:rPr lang="en-US" altLang="zh-CN" i="1">
                            <a:latin typeface="Cambria Math" panose="02040503050406030204" pitchFamily="18" charset="0"/>
                          </a:rPr>
                          <m:t>𝑈</m:t>
                        </m:r>
                      </m:e>
                      <m:sub>
                        <m:r>
                          <a:rPr lang="zh-CN" altLang="en-US" i="1">
                            <a:latin typeface="Cambria Math" panose="02040503050406030204" pitchFamily="18" charset="0"/>
                          </a:rPr>
                          <m:t>𝜋</m:t>
                        </m:r>
                      </m:sub>
                    </m:sSub>
                    <m:r>
                      <a:rPr lang="en-US" altLang="zh-CN" i="1">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𝐻</m:t>
                        </m:r>
                      </m:e>
                      <m:sub>
                        <m:r>
                          <a:rPr lang="zh-CN" altLang="en-US" i="1">
                            <a:latin typeface="Cambria Math" panose="02040503050406030204" pitchFamily="18" charset="0"/>
                          </a:rPr>
                          <m:t>𝜋</m:t>
                        </m:r>
                      </m:sub>
                    </m:sSub>
                    <m:r>
                      <a:rPr lang="en-US" altLang="zh-CN" i="1">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𝑉</m:t>
                        </m:r>
                      </m:e>
                      <m:sub>
                        <m:r>
                          <a:rPr lang="zh-CN" altLang="en-US" i="1">
                            <a:latin typeface="Cambria Math" panose="02040503050406030204" pitchFamily="18" charset="0"/>
                          </a:rPr>
                          <m:t>𝜋</m:t>
                        </m:r>
                      </m:sub>
                    </m:sSub>
                  </m:oMath>
                </a14:m>
                <a:r>
                  <a:rPr lang="en-US" altLang="zh-CN" dirty="0">
                    <a:latin typeface="Times New Roman" panose="02020603050405020304" pitchFamily="18" charset="0"/>
                    <a:cs typeface="Times New Roman" panose="02020603050405020304" pitchFamily="18" charset="0"/>
                  </a:rPr>
                  <a:t>.</a:t>
                </a:r>
              </a:p>
              <a:p>
                <a:pPr marL="0" indent="0" algn="just">
                  <a:buNone/>
                </a:pPr>
                <a:r>
                  <a:rPr lang="en-US" altLang="zh-CN" dirty="0">
                    <a:latin typeface="Times New Roman" panose="02020603050405020304" pitchFamily="18" charset="0"/>
                    <a:cs typeface="Times New Roman" panose="02020603050405020304" pitchFamily="18" charset="0"/>
                  </a:rPr>
                  <a:t>      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author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extended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NMTF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simultaneously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factorize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multiple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relevant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matrices, leading to collective matrix tri-factorization (CMTF).</a:t>
                </a:r>
              </a:p>
              <a:p>
                <a:pPr marL="0" indent="0" algn="just">
                  <a:buNone/>
                </a:pPr>
                <a:endParaRPr lang="en-US" altLang="zh-CN"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𝑚𝑖𝑛</m:t>
                          </m:r>
                        </m:e>
                        <m:sub>
                          <m:sSub>
                            <m:sSubPr>
                              <m:ctrlPr>
                                <a:rPr lang="en-US" altLang="zh-CN" i="1">
                                  <a:latin typeface="Cambria Math"/>
                                </a:rPr>
                              </m:ctrlPr>
                            </m:sSubPr>
                            <m:e>
                              <m:r>
                                <a:rPr lang="en-US" altLang="zh-CN" i="1">
                                  <a:latin typeface="Cambria Math" panose="02040503050406030204" pitchFamily="18" charset="0"/>
                                </a:rPr>
                                <m:t>𝑈</m:t>
                              </m:r>
                            </m:e>
                            <m:sub>
                              <m:r>
                                <a:rPr lang="zh-CN" altLang="en-US" i="1">
                                  <a:latin typeface="Cambria Math" panose="02040503050406030204" pitchFamily="18" charset="0"/>
                                </a:rPr>
                                <m:t>𝜋</m:t>
                              </m:r>
                            </m:sub>
                          </m:sSub>
                          <m:r>
                            <a:rPr lang="en-US" altLang="zh-CN" i="1">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𝐻</m:t>
                              </m:r>
                            </m:e>
                            <m:sub>
                              <m:r>
                                <a:rPr lang="zh-CN" altLang="en-US" i="1">
                                  <a:latin typeface="Cambria Math" panose="02040503050406030204" pitchFamily="18" charset="0"/>
                                </a:rPr>
                                <m:t>𝜋</m:t>
                              </m:r>
                            </m:sub>
                          </m:sSub>
                          <m:r>
                            <a:rPr lang="en-US" altLang="zh-CN" i="1">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𝑉</m:t>
                              </m:r>
                            </m:e>
                            <m:sub>
                              <m:r>
                                <a:rPr lang="zh-CN" altLang="en-US" i="1">
                                  <a:latin typeface="Cambria Math" panose="02040503050406030204" pitchFamily="18" charset="0"/>
                                </a:rPr>
                                <m:t>𝜋</m:t>
                              </m:r>
                            </m:sub>
                          </m:sSub>
                          <m:r>
                            <a:rPr lang="zh-CN" altLang="en-US" i="1" smtClean="0">
                              <a:latin typeface="Cambria Math" panose="02040503050406030204" pitchFamily="18" charset="0"/>
                            </a:rPr>
                            <m:t>≥</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𝐿</m:t>
                      </m:r>
                      <m:d>
                        <m:dPr>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panose="02040503050406030204" pitchFamily="18" charset="0"/>
                                </a:rPr>
                                <m:t>𝑋</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m:t>
                          </m:r>
                          <m:d>
                            <m:dPr>
                              <m:ctrlPr>
                                <a:rPr lang="en-US" altLang="zh-CN" b="0" i="1" smtClean="0">
                                  <a:latin typeface="Cambria Math"/>
                                </a:rPr>
                              </m:ctrlPr>
                            </m:dPr>
                            <m:e>
                              <m:sSub>
                                <m:sSubPr>
                                  <m:ctrlPr>
                                    <a:rPr lang="en-US" altLang="zh-CN" i="1">
                                      <a:latin typeface="Cambria Math"/>
                                    </a:rPr>
                                  </m:ctrlPr>
                                </m:sSubPr>
                                <m:e>
                                  <m:r>
                                    <a:rPr lang="en-US" altLang="zh-CN" i="1">
                                      <a:latin typeface="Cambria Math" panose="02040503050406030204" pitchFamily="18" charset="0"/>
                                    </a:rPr>
                                    <m:t>𝑈</m:t>
                                  </m:r>
                                </m:e>
                                <m:sub>
                                  <m:r>
                                    <a:rPr lang="zh-CN" altLang="en-US" i="1">
                                      <a:latin typeface="Cambria Math" panose="02040503050406030204" pitchFamily="18" charset="0"/>
                                    </a:rPr>
                                    <m:t>𝜋</m:t>
                                  </m:r>
                                </m:sub>
                              </m:sSub>
                              <m:sSub>
                                <m:sSubPr>
                                  <m:ctrlPr>
                                    <a:rPr lang="en-US" altLang="zh-CN" i="1">
                                      <a:latin typeface="Cambria Math"/>
                                    </a:rPr>
                                  </m:ctrlPr>
                                </m:sSubPr>
                                <m:e>
                                  <m:r>
                                    <a:rPr lang="en-US" altLang="zh-CN" i="1">
                                      <a:latin typeface="Cambria Math" panose="02040503050406030204" pitchFamily="18" charset="0"/>
                                    </a:rPr>
                                    <m:t>𝐻</m:t>
                                  </m:r>
                                </m:e>
                                <m:sub>
                                  <m:r>
                                    <a:rPr lang="zh-CN" altLang="en-US" i="1">
                                      <a:latin typeface="Cambria Math" panose="02040503050406030204" pitchFamily="18" charset="0"/>
                                    </a:rPr>
                                    <m:t>𝜋</m:t>
                                  </m:r>
                                </m:sub>
                              </m:sSub>
                              <m:sSubSup>
                                <m:sSubSupPr>
                                  <m:ctrlPr>
                                    <a:rPr lang="en-US" altLang="zh-CN" i="1" smtClean="0">
                                      <a:latin typeface="Cambria Math"/>
                                    </a:rPr>
                                  </m:ctrlPr>
                                </m:sSubSupPr>
                                <m:e>
                                  <m:r>
                                    <a:rPr lang="en-US" altLang="zh-CN" b="0" i="1" smtClean="0">
                                      <a:latin typeface="Cambria Math" panose="02040503050406030204" pitchFamily="18" charset="0"/>
                                    </a:rPr>
                                    <m:t>𝑉</m:t>
                                  </m:r>
                                </m:e>
                                <m:sub>
                                  <m:r>
                                    <a:rPr lang="zh-CN" altLang="en-US" i="1" smtClean="0">
                                      <a:latin typeface="Cambria Math" panose="02040503050406030204" pitchFamily="18" charset="0"/>
                                    </a:rPr>
                                    <m:t>𝜋</m:t>
                                  </m:r>
                                </m:sub>
                                <m:sup>
                                  <m:r>
                                    <a:rPr lang="en-US" altLang="zh-CN" b="0" i="1" smtClean="0">
                                      <a:latin typeface="Cambria Math" panose="02040503050406030204" pitchFamily="18" charset="0"/>
                                    </a:rPr>
                                    <m:t>𝑇</m:t>
                                  </m:r>
                                </m:sup>
                              </m:sSubSup>
                            </m:e>
                          </m:d>
                        </m:e>
                      </m:d>
                    </m:oMath>
                  </m:oMathPara>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t>                          </a:t>
                </a:r>
                <a14:m>
                  <m:oMath xmlns:m="http://schemas.openxmlformats.org/officeDocument/2006/math">
                    <m:sSub>
                      <m:sSubPr>
                        <m:ctrlPr>
                          <a:rPr lang="en-US" altLang="zh-CN" i="1">
                            <a:latin typeface="Cambria Math"/>
                          </a:rPr>
                        </m:ctrlPr>
                      </m:sSubPr>
                      <m:e>
                        <m:r>
                          <a:rPr lang="en-US" altLang="zh-CN" i="1">
                            <a:latin typeface="Cambria Math" panose="02040503050406030204" pitchFamily="18" charset="0"/>
                          </a:rPr>
                          <m:t>𝑚𝑖𝑛</m:t>
                        </m:r>
                      </m:e>
                      <m:sub>
                        <m:sSub>
                          <m:sSubPr>
                            <m:ctrlPr>
                              <a:rPr lang="en-US" altLang="zh-CN" i="1">
                                <a:latin typeface="Cambria Math"/>
                              </a:rPr>
                            </m:ctrlPr>
                          </m:sSubPr>
                          <m:e>
                            <m:r>
                              <a:rPr lang="en-US" altLang="zh-CN" i="1">
                                <a:latin typeface="Cambria Math" panose="02040503050406030204" pitchFamily="18" charset="0"/>
                              </a:rPr>
                              <m:t>𝑈</m:t>
                            </m:r>
                          </m:e>
                          <m:sub>
                            <m:r>
                              <a:rPr lang="zh-CN" altLang="en-US" i="1">
                                <a:latin typeface="Cambria Math" panose="02040503050406030204" pitchFamily="18" charset="0"/>
                              </a:rPr>
                              <m:t>𝜋</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𝑐</m:t>
                            </m:r>
                          </m:e>
                          <m:sub>
                            <m:r>
                              <a:rPr lang="en-US" altLang="zh-CN" i="1">
                                <a:latin typeface="Cambria Math" panose="02040503050406030204" pitchFamily="18" charset="0"/>
                                <a:ea typeface="Cambria Math" panose="02040503050406030204" pitchFamily="18" charset="0"/>
                              </a:rPr>
                              <m:t>𝑢</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𝐻</m:t>
                            </m:r>
                          </m:e>
                          <m:sub>
                            <m:r>
                              <a:rPr lang="zh-CN" altLang="en-US" i="1">
                                <a:latin typeface="Cambria Math" panose="02040503050406030204" pitchFamily="18" charset="0"/>
                              </a:rPr>
                              <m:t>𝜋</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h</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𝑉</m:t>
                            </m:r>
                          </m:e>
                          <m:sub>
                            <m:r>
                              <a:rPr lang="zh-CN" altLang="en-US" i="1">
                                <a:latin typeface="Cambria Math" panose="02040503050406030204" pitchFamily="18" charset="0"/>
                              </a:rPr>
                              <m:t>𝜋</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𝑐</m:t>
                            </m:r>
                          </m:e>
                          <m:sub>
                            <m:r>
                              <a:rPr lang="en-US" altLang="zh-CN" i="1">
                                <a:latin typeface="Cambria Math" panose="02040503050406030204" pitchFamily="18" charset="0"/>
                                <a:ea typeface="Cambria Math" panose="02040503050406030204" pitchFamily="18" charset="0"/>
                              </a:rPr>
                              <m:t>𝑣</m:t>
                            </m:r>
                          </m:sub>
                        </m:sSub>
                      </m:sub>
                    </m:sSub>
                    <m:nary>
                      <m:naryPr>
                        <m:chr m:val="∑"/>
                        <m:supHide m:val="on"/>
                        <m:ctrlPr>
                          <a:rPr lang="en-US" altLang="zh-CN" i="1">
                            <a:latin typeface="Cambria Math"/>
                          </a:rPr>
                        </m:ctrlPr>
                      </m:naryPr>
                      <m:sub>
                        <m:r>
                          <m:rPr>
                            <m:brk m:alnAt="7"/>
                          </m:rPr>
                          <a:rPr lang="zh-CN" altLang="en-US" i="1">
                            <a:latin typeface="Cambria Math" panose="02040503050406030204" pitchFamily="18" charset="0"/>
                          </a:rPr>
                          <m:t>𝜋</m:t>
                        </m:r>
                        <m:r>
                          <a:rPr lang="zh-CN" altLang="en-US" i="1">
                            <a:latin typeface="Cambria Math" panose="02040503050406030204" pitchFamily="18" charset="0"/>
                          </a:rPr>
                          <m:t>∈∏</m:t>
                        </m:r>
                      </m:sub>
                      <m:sup/>
                      <m:e>
                        <m:r>
                          <a:rPr lang="en-US" altLang="zh-CN" i="1">
                            <a:latin typeface="Cambria Math" panose="02040503050406030204" pitchFamily="18" charset="0"/>
                          </a:rPr>
                          <m:t>𝐿</m:t>
                        </m:r>
                        <m:d>
                          <m:dPr>
                            <m:ctrlPr>
                              <a:rPr lang="en-US" altLang="zh-CN" i="1">
                                <a:latin typeface="Cambria Math"/>
                              </a:rPr>
                            </m:ctrlPr>
                          </m:dPr>
                          <m:e>
                            <m:sSub>
                              <m:sSubPr>
                                <m:ctrlPr>
                                  <a:rPr lang="en-US" altLang="zh-CN" i="1">
                                    <a:latin typeface="Cambria Math"/>
                                  </a:rPr>
                                </m:ctrlPr>
                              </m:sSubPr>
                              <m:e>
                                <m:r>
                                  <a:rPr lang="en-US" altLang="zh-CN" i="1">
                                    <a:latin typeface="Cambria Math" panose="02040503050406030204" pitchFamily="18" charset="0"/>
                                  </a:rPr>
                                  <m:t>𝑋</m:t>
                                </m:r>
                              </m:e>
                              <m:sub>
                                <m:r>
                                  <a:rPr lang="zh-CN" altLang="en-US" i="1">
                                    <a:latin typeface="Cambria Math" panose="02040503050406030204" pitchFamily="18" charset="0"/>
                                  </a:rPr>
                                  <m:t>𝜋</m:t>
                                </m:r>
                              </m:sub>
                            </m:sSub>
                            <m:r>
                              <a:rPr lang="en-US" altLang="zh-CN" i="1">
                                <a:latin typeface="Cambria Math" panose="02040503050406030204" pitchFamily="18" charset="0"/>
                              </a:rPr>
                              <m:t>,</m:t>
                            </m:r>
                            <m:r>
                              <a:rPr lang="en-US" altLang="zh-CN" i="1">
                                <a:latin typeface="Cambria Math" panose="02040503050406030204" pitchFamily="18" charset="0"/>
                              </a:rPr>
                              <m:t>h</m:t>
                            </m:r>
                            <m:d>
                              <m:dPr>
                                <m:ctrlPr>
                                  <a:rPr lang="en-US" altLang="zh-CN" i="1">
                                    <a:latin typeface="Cambria Math"/>
                                  </a:rPr>
                                </m:ctrlPr>
                              </m:dPr>
                              <m:e>
                                <m:sSub>
                                  <m:sSubPr>
                                    <m:ctrlPr>
                                      <a:rPr lang="en-US" altLang="zh-CN" i="1">
                                        <a:latin typeface="Cambria Math"/>
                                      </a:rPr>
                                    </m:ctrlPr>
                                  </m:sSubPr>
                                  <m:e>
                                    <m:r>
                                      <a:rPr lang="en-US" altLang="zh-CN" i="1">
                                        <a:latin typeface="Cambria Math" panose="02040503050406030204" pitchFamily="18" charset="0"/>
                                      </a:rPr>
                                      <m:t>𝑈</m:t>
                                    </m:r>
                                  </m:e>
                                  <m:sub>
                                    <m:r>
                                      <a:rPr lang="zh-CN" altLang="en-US" i="1">
                                        <a:latin typeface="Cambria Math" panose="02040503050406030204" pitchFamily="18" charset="0"/>
                                      </a:rPr>
                                      <m:t>𝜋</m:t>
                                    </m:r>
                                  </m:sub>
                                </m:sSub>
                                <m:sSub>
                                  <m:sSubPr>
                                    <m:ctrlPr>
                                      <a:rPr lang="en-US" altLang="zh-CN" i="1">
                                        <a:latin typeface="Cambria Math"/>
                                      </a:rPr>
                                    </m:ctrlPr>
                                  </m:sSubPr>
                                  <m:e>
                                    <m:r>
                                      <a:rPr lang="en-US" altLang="zh-CN" i="1">
                                        <a:latin typeface="Cambria Math" panose="02040503050406030204" pitchFamily="18" charset="0"/>
                                      </a:rPr>
                                      <m:t>𝐻</m:t>
                                    </m:r>
                                  </m:e>
                                  <m:sub>
                                    <m:r>
                                      <a:rPr lang="zh-CN" altLang="en-US" i="1">
                                        <a:latin typeface="Cambria Math" panose="02040503050406030204" pitchFamily="18" charset="0"/>
                                      </a:rPr>
                                      <m:t>𝜋</m:t>
                                    </m:r>
                                  </m:sub>
                                </m:sSub>
                                <m:sSubSup>
                                  <m:sSubSupPr>
                                    <m:ctrlPr>
                                      <a:rPr lang="en-US" altLang="zh-CN" i="1">
                                        <a:latin typeface="Cambria Math"/>
                                      </a:rPr>
                                    </m:ctrlPr>
                                  </m:sSubSupPr>
                                  <m:e>
                                    <m:r>
                                      <a:rPr lang="en-US" altLang="zh-CN" i="1">
                                        <a:latin typeface="Cambria Math" panose="02040503050406030204" pitchFamily="18" charset="0"/>
                                      </a:rPr>
                                      <m:t>𝑉</m:t>
                                    </m:r>
                                  </m:e>
                                  <m:sub>
                                    <m:r>
                                      <a:rPr lang="zh-CN" altLang="en-US" i="1">
                                        <a:latin typeface="Cambria Math" panose="02040503050406030204" pitchFamily="18" charset="0"/>
                                      </a:rPr>
                                      <m:t>𝜋</m:t>
                                    </m:r>
                                  </m:sub>
                                  <m:sup>
                                    <m:r>
                                      <a:rPr lang="en-US" altLang="zh-CN" i="1">
                                        <a:latin typeface="Cambria Math" panose="02040503050406030204" pitchFamily="18" charset="0"/>
                                      </a:rPr>
                                      <m:t>𝑇</m:t>
                                    </m:r>
                                  </m:sup>
                                </m:sSubSup>
                              </m:e>
                            </m:d>
                          </m:e>
                        </m:d>
                      </m:e>
                    </m:nary>
                  </m:oMath>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t>        </a:t>
                </a:r>
              </a:p>
              <a:p>
                <a:pPr marL="514350" indent="-514350">
                  <a:buFont typeface="+mj-lt"/>
                  <a:buAutoNum type="arabicPeriod" startAt="4"/>
                </a:pPr>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A089E111-2847-4735-96FC-274F0AC9239E}"/>
                  </a:ext>
                </a:extLst>
              </p:cNvPr>
              <p:cNvSpPr>
                <a:spLocks noGrp="1" noRot="1" noChangeAspect="1" noMove="1" noResize="1" noEditPoints="1" noAdjustHandles="1" noChangeArrowheads="1" noChangeShapeType="1" noTextEdit="1"/>
              </p:cNvSpPr>
              <p:nvPr>
                <p:ph idx="1"/>
              </p:nvPr>
            </p:nvSpPr>
            <p:spPr>
              <a:xfrm>
                <a:off x="1198880" y="1534160"/>
                <a:ext cx="10154920" cy="5323840"/>
              </a:xfrm>
              <a:blipFill>
                <a:blip r:embed="rId3"/>
                <a:stretch>
                  <a:fillRect l="-1080" t="-1833" r="-1080"/>
                </a:stretch>
              </a:blipFill>
            </p:spPr>
            <p:txBody>
              <a:bodyPr/>
              <a:lstStyle/>
              <a:p>
                <a:r>
                  <a:rPr lang="zh-CN" altLang="en-US">
                    <a:noFill/>
                  </a:rPr>
                  <a:t> </a:t>
                </a:r>
              </a:p>
            </p:txBody>
          </p:sp>
        </mc:Fallback>
      </mc:AlternateContent>
      <p:sp>
        <p:nvSpPr>
          <p:cNvPr id="4" name="箭头: 左弧形 3">
            <a:extLst>
              <a:ext uri="{FF2B5EF4-FFF2-40B4-BE49-F238E27FC236}">
                <a16:creationId xmlns:a16="http://schemas.microsoft.com/office/drawing/2014/main" xmlns="" id="{70FB45F3-BE71-4C18-BCAE-0E50A3778CB5}"/>
              </a:ext>
            </a:extLst>
          </p:cNvPr>
          <p:cNvSpPr/>
          <p:nvPr/>
        </p:nvSpPr>
        <p:spPr>
          <a:xfrm>
            <a:off x="2357120" y="4754880"/>
            <a:ext cx="1198880" cy="751840"/>
          </a:xfrm>
          <a:prstGeom prst="curvedRightArrow">
            <a:avLst>
              <a:gd name="adj1" fmla="val 17833"/>
              <a:gd name="adj2" fmla="val 30324"/>
              <a:gd name="adj3" fmla="val 25000"/>
            </a:avLst>
          </a:prstGeom>
          <a:solidFill>
            <a:schemeClr val="accent4">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a:extLst>
              <a:ext uri="{FF2B5EF4-FFF2-40B4-BE49-F238E27FC236}">
                <a16:creationId xmlns:a16="http://schemas.microsoft.com/office/drawing/2014/main" xmlns="" id="{C7F21D71-F6B6-4B45-B852-2C77B26AEF7E}"/>
              </a:ext>
            </a:extLst>
          </p:cNvPr>
          <p:cNvSpPr txBox="1"/>
          <p:nvPr/>
        </p:nvSpPr>
        <p:spPr>
          <a:xfrm>
            <a:off x="274320" y="6360160"/>
            <a:ext cx="1191768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[5]C. Ding, T. Li, W. Peng, and H. Park, “Orthogonal nonnegative matrix tri-factorizations for clustering,” in Proc.. KDD, 2006.</a:t>
            </a: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27861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75958B-998D-4B5F-B725-7798C9D283FD}"/>
              </a:ext>
            </a:extLst>
          </p:cNvPr>
          <p:cNvSpPr>
            <a:spLocks noGrp="1"/>
          </p:cNvSpPr>
          <p:nvPr>
            <p:ph type="title"/>
          </p:nvPr>
        </p:nvSpPr>
        <p:spPr/>
        <p:txBody>
          <a:bodyPr/>
          <a:lstStyle/>
          <a:p>
            <a:pPr marL="571500" indent="-57150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Next Work</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A089E111-2847-4735-96FC-274F0AC9239E}"/>
                  </a:ext>
                </a:extLst>
              </p:cNvPr>
              <p:cNvSpPr>
                <a:spLocks noGrp="1"/>
              </p:cNvSpPr>
              <p:nvPr>
                <p:ph idx="1"/>
              </p:nvPr>
            </p:nvSpPr>
            <p:spPr>
              <a:xfrm>
                <a:off x="1198880" y="1574800"/>
                <a:ext cx="10154920" cy="4642803"/>
              </a:xfrm>
            </p:spPr>
            <p:txBody>
              <a:bodyPr>
                <a:normAutofit/>
              </a:bodyPr>
              <a:lstStyle/>
              <a:p>
                <a:r>
                  <a:rPr lang="en-US" altLang="zh-CN" dirty="0">
                    <a:latin typeface="Times New Roman" panose="02020603050405020304" pitchFamily="18" charset="0"/>
                    <a:cs typeface="Times New Roman" panose="02020603050405020304" pitchFamily="18" charset="0"/>
                  </a:rPr>
                  <a:t>Transfer Learning with Graph Co-Regularization</a:t>
                </a:r>
              </a:p>
              <a:p>
                <a:pPr marL="514350" indent="-514350">
                  <a:buFont typeface="+mj-lt"/>
                  <a:buAutoNum type="arabicPeriod" startAt="6"/>
                </a:pPr>
                <a:r>
                  <a:rPr lang="en-US" altLang="zh-CN" dirty="0">
                    <a:latin typeface="Times New Roman" panose="02020603050405020304" pitchFamily="18" charset="0"/>
                    <a:cs typeface="Times New Roman" panose="02020603050405020304" pitchFamily="18" charset="0"/>
                  </a:rPr>
                  <a:t>CMTF based graph co-regularization</a:t>
                </a:r>
              </a:p>
              <a:p>
                <a:pPr marL="0" indent="0">
                  <a:buNone/>
                </a:pP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a:latin typeface="Cambria Math"/>
                          </a:rPr>
                        </m:ctrlPr>
                      </m:sSubPr>
                      <m:e>
                        <m:r>
                          <a:rPr lang="en-US" altLang="zh-CN" i="1">
                            <a:latin typeface="Cambria Math" panose="02040503050406030204" pitchFamily="18" charset="0"/>
                          </a:rPr>
                          <m:t>𝑂</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nary>
                      <m:naryPr>
                        <m:chr m:val="∑"/>
                        <m:supHide m:val="on"/>
                        <m:ctrlPr>
                          <a:rPr lang="en-US" altLang="zh-CN" i="1">
                            <a:latin typeface="Cambria Math"/>
                          </a:rPr>
                        </m:ctrlPr>
                      </m:naryPr>
                      <m:sub>
                        <m:r>
                          <m:rPr>
                            <m:brk m:alnAt="7"/>
                          </m:rPr>
                          <a:rPr lang="zh-CN" altLang="en-US" i="1">
                            <a:latin typeface="Cambria Math" panose="02040503050406030204" pitchFamily="18" charset="0"/>
                          </a:rPr>
                          <m:t>𝜋</m:t>
                        </m:r>
                        <m:r>
                          <a:rPr lang="zh-CN" altLang="en-US" i="1">
                            <a:latin typeface="Cambria Math" panose="02040503050406030204" pitchFamily="18" charset="0"/>
                          </a:rPr>
                          <m:t>∈∏</m:t>
                        </m:r>
                      </m:sub>
                      <m:sup/>
                      <m:e>
                        <m:sSubSup>
                          <m:sSubSupPr>
                            <m:ctrlPr>
                              <a:rPr lang="en-US" altLang="zh-CN" i="1">
                                <a:latin typeface="Cambria Math"/>
                              </a:rPr>
                            </m:ctrlPr>
                          </m:sSubSupPr>
                          <m:e>
                            <m:d>
                              <m:dPr>
                                <m:begChr m:val="‖"/>
                                <m:endChr m:val="‖"/>
                                <m:ctrlPr>
                                  <a:rPr lang="en-US" altLang="zh-CN" i="1">
                                    <a:latin typeface="Cambria Math"/>
                                  </a:rPr>
                                </m:ctrlPr>
                              </m:dPr>
                              <m:e>
                                <m:sSub>
                                  <m:sSubPr>
                                    <m:ctrlPr>
                                      <a:rPr lang="en-US" altLang="zh-CN" i="1">
                                        <a:latin typeface="Cambria Math"/>
                                      </a:rPr>
                                    </m:ctrlPr>
                                  </m:sSubPr>
                                  <m:e>
                                    <m:r>
                                      <a:rPr lang="en-US" altLang="zh-CN" i="1">
                                        <a:latin typeface="Cambria Math" panose="02040503050406030204" pitchFamily="18" charset="0"/>
                                      </a:rPr>
                                      <m:t>𝑋</m:t>
                                    </m:r>
                                  </m:e>
                                  <m:sub>
                                    <m:r>
                                      <a:rPr lang="zh-CN" altLang="en-US" i="1">
                                        <a:latin typeface="Cambria Math" panose="02040503050406030204" pitchFamily="18" charset="0"/>
                                      </a:rPr>
                                      <m:t>𝜋</m:t>
                                    </m:r>
                                  </m:sub>
                                </m:sSub>
                                <m:r>
                                  <a:rPr lang="en-US" altLang="zh-CN" i="1">
                                    <a:latin typeface="Cambria Math" panose="02040503050406030204" pitchFamily="18" charset="0"/>
                                  </a:rPr>
                                  <m:t>−</m:t>
                                </m:r>
                                <m:sSubSup>
                                  <m:sSubSupPr>
                                    <m:ctrlPr>
                                      <a:rPr lang="en-US" altLang="zh-CN" i="1">
                                        <a:latin typeface="Cambria Math"/>
                                      </a:rPr>
                                    </m:ctrlPr>
                                  </m:sSubSupPr>
                                  <m:e>
                                    <m:sSub>
                                      <m:sSubPr>
                                        <m:ctrlPr>
                                          <a:rPr lang="en-US" altLang="zh-CN" i="1">
                                            <a:latin typeface="Cambria Math"/>
                                          </a:rPr>
                                        </m:ctrlPr>
                                      </m:sSubPr>
                                      <m:e>
                                        <m:r>
                                          <a:rPr lang="en-US" altLang="zh-CN" i="1">
                                            <a:latin typeface="Cambria Math" panose="02040503050406030204" pitchFamily="18" charset="0"/>
                                          </a:rPr>
                                          <m:t>𝑈</m:t>
                                        </m:r>
                                      </m:e>
                                      <m:sub>
                                        <m:r>
                                          <a:rPr lang="zh-CN" altLang="en-US" i="1">
                                            <a:latin typeface="Cambria Math" panose="02040503050406030204" pitchFamily="18" charset="0"/>
                                          </a:rPr>
                                          <m:t>𝜋</m:t>
                                        </m:r>
                                      </m:sub>
                                    </m:sSub>
                                    <m:r>
                                      <a:rPr lang="en-US" altLang="zh-CN" b="0" i="1" smtClean="0">
                                        <a:latin typeface="Cambria Math" panose="02040503050406030204" pitchFamily="18" charset="0"/>
                                      </a:rPr>
                                      <m:t>𝐻</m:t>
                                    </m:r>
                                    <m:r>
                                      <a:rPr lang="en-US" altLang="zh-CN" i="1">
                                        <a:latin typeface="Cambria Math" panose="02040503050406030204" pitchFamily="18" charset="0"/>
                                      </a:rPr>
                                      <m:t>𝑉</m:t>
                                    </m:r>
                                  </m:e>
                                  <m:sub>
                                    <m:r>
                                      <a:rPr lang="zh-CN" altLang="en-US" i="1">
                                        <a:latin typeface="Cambria Math" panose="02040503050406030204" pitchFamily="18" charset="0"/>
                                      </a:rPr>
                                      <m:t>𝜋</m:t>
                                    </m:r>
                                  </m:sub>
                                  <m:sup>
                                    <m:r>
                                      <a:rPr lang="en-US" altLang="zh-CN" i="1">
                                        <a:latin typeface="Cambria Math" panose="02040503050406030204" pitchFamily="18" charset="0"/>
                                      </a:rPr>
                                      <m:t>𝑇</m:t>
                                    </m:r>
                                  </m:sup>
                                </m:sSubSup>
                              </m:e>
                            </m:d>
                          </m:e>
                          <m:sub>
                            <m:r>
                              <a:rPr lang="en-US" altLang="zh-CN" i="1">
                                <a:latin typeface="Cambria Math" panose="02040503050406030204" pitchFamily="18" charset="0"/>
                              </a:rPr>
                              <m:t>𝐹</m:t>
                            </m:r>
                          </m:sub>
                          <m:sup>
                            <m:r>
                              <a:rPr lang="en-US" altLang="zh-CN" i="1">
                                <a:latin typeface="Cambria Math" panose="02040503050406030204" pitchFamily="18" charset="0"/>
                              </a:rPr>
                              <m:t>2</m:t>
                            </m:r>
                          </m:sup>
                        </m:sSubSup>
                        <m:r>
                          <a:rPr lang="en-US" altLang="zh-CN" i="1">
                            <a:latin typeface="Cambria Math" panose="02040503050406030204" pitchFamily="18" charset="0"/>
                          </a:rPr>
                          <m:t>+</m:t>
                        </m:r>
                        <m:f>
                          <m:fPr>
                            <m:ctrlPr>
                              <a:rPr lang="en-US" altLang="zh-CN" i="1">
                                <a:latin typeface="Cambria Math"/>
                              </a:rPr>
                            </m:ctrlPr>
                          </m:fPr>
                          <m:num>
                            <m:r>
                              <a:rPr lang="zh-CN" altLang="en-US" i="1">
                                <a:latin typeface="Cambria Math" panose="02040503050406030204" pitchFamily="18" charset="0"/>
                              </a:rPr>
                              <m:t>𝜎</m:t>
                            </m:r>
                          </m:num>
                          <m:den>
                            <m:r>
                              <a:rPr lang="en-US" altLang="zh-CN" i="1">
                                <a:latin typeface="Cambria Math" panose="02040503050406030204" pitchFamily="18" charset="0"/>
                              </a:rPr>
                              <m:t>2</m:t>
                            </m:r>
                          </m:den>
                        </m:f>
                        <m:nary>
                          <m:naryPr>
                            <m:chr m:val="∑"/>
                            <m:supHide m:val="on"/>
                            <m:ctrlPr>
                              <a:rPr lang="en-US" altLang="zh-CN" i="1">
                                <a:latin typeface="Cambria Math"/>
                              </a:rPr>
                            </m:ctrlPr>
                          </m:naryPr>
                          <m:sub>
                            <m:r>
                              <m:rPr>
                                <m:brk m:alnAt="7"/>
                              </m:rPr>
                              <a:rPr lang="zh-CN" altLang="en-US" i="1">
                                <a:latin typeface="Cambria Math" panose="02040503050406030204" pitchFamily="18" charset="0"/>
                              </a:rPr>
                              <m:t>𝜋</m:t>
                            </m:r>
                            <m:r>
                              <a:rPr lang="zh-CN" altLang="en-US" i="1">
                                <a:latin typeface="Cambria Math" panose="02040503050406030204" pitchFamily="18" charset="0"/>
                              </a:rPr>
                              <m:t>∈∏</m:t>
                            </m:r>
                          </m:sub>
                          <m:sup/>
                          <m:e>
                            <m:sSubSup>
                              <m:sSubSupPr>
                                <m:ctrlPr>
                                  <a:rPr lang="en-US" altLang="zh-CN" i="1">
                                    <a:latin typeface="Cambria Math"/>
                                  </a:rPr>
                                </m:ctrlPr>
                              </m:sSubSupPr>
                              <m:e>
                                <m:d>
                                  <m:dPr>
                                    <m:begChr m:val="‖"/>
                                    <m:endChr m:val="‖"/>
                                    <m:ctrlPr>
                                      <a:rPr lang="en-US" altLang="zh-CN" i="1">
                                        <a:latin typeface="Cambria Math"/>
                                      </a:rPr>
                                    </m:ctrlPr>
                                  </m:dPr>
                                  <m:e>
                                    <m:sSubSup>
                                      <m:sSubSupPr>
                                        <m:ctrlPr>
                                          <a:rPr lang="en-US" altLang="zh-CN" i="1">
                                            <a:latin typeface="Cambria Math"/>
                                          </a:rPr>
                                        </m:ctrlPr>
                                      </m:sSubSupPr>
                                      <m:e>
                                        <m:r>
                                          <a:rPr lang="en-US" altLang="zh-CN" i="1">
                                            <a:latin typeface="Cambria Math" panose="02040503050406030204" pitchFamily="18" charset="0"/>
                                          </a:rPr>
                                          <m:t>𝑉</m:t>
                                        </m:r>
                                      </m:e>
                                      <m:sub>
                                        <m:r>
                                          <a:rPr lang="zh-CN" altLang="en-US" i="1">
                                            <a:latin typeface="Cambria Math" panose="02040503050406030204" pitchFamily="18" charset="0"/>
                                          </a:rPr>
                                          <m:t>𝜋</m:t>
                                        </m:r>
                                      </m:sub>
                                      <m:sup>
                                        <m:r>
                                          <a:rPr lang="en-US" altLang="zh-CN" i="1">
                                            <a:latin typeface="Cambria Math" panose="02040503050406030204" pitchFamily="18" charset="0"/>
                                          </a:rPr>
                                          <m:t>𝑇</m:t>
                                        </m:r>
                                      </m:sup>
                                    </m:sSubSup>
                                    <m:sSub>
                                      <m:sSubPr>
                                        <m:ctrlPr>
                                          <a:rPr lang="en-US" altLang="zh-CN" i="1">
                                            <a:latin typeface="Cambria Math"/>
                                          </a:rPr>
                                        </m:ctrlPr>
                                      </m:sSubPr>
                                      <m:e>
                                        <m:r>
                                          <a:rPr lang="en-US" altLang="zh-CN" i="1">
                                            <a:latin typeface="Cambria Math" panose="02040503050406030204" pitchFamily="18" charset="0"/>
                                          </a:rPr>
                                          <m:t>𝑉</m:t>
                                        </m:r>
                                      </m:e>
                                      <m:sub>
                                        <m:r>
                                          <a:rPr lang="zh-CN" altLang="en-US" i="1">
                                            <a:latin typeface="Cambria Math" panose="02040503050406030204" pitchFamily="18" charset="0"/>
                                          </a:rPr>
                                          <m:t>𝜋</m:t>
                                        </m:r>
                                      </m:sub>
                                    </m:sSub>
                                    <m:r>
                                      <a:rPr lang="en-US" altLang="zh-CN" i="1">
                                        <a:latin typeface="Cambria Math" panose="02040503050406030204" pitchFamily="18" charset="0"/>
                                      </a:rPr>
                                      <m:t>−                        </m:t>
                                    </m:r>
                                    <m:r>
                                      <a:rPr lang="en-US" altLang="zh-CN" b="0" i="1" smtClean="0">
                                        <a:latin typeface="Cambria Math" panose="02040503050406030204" pitchFamily="18" charset="0"/>
                                      </a:rPr>
                                      <m:t>        </m:t>
                                    </m:r>
                                    <m:r>
                                      <a:rPr lang="en-US" altLang="zh-CN" i="1">
                                        <a:latin typeface="Cambria Math" panose="02040503050406030204" pitchFamily="18" charset="0"/>
                                      </a:rPr>
                                      <m:t> </m:t>
                                    </m:r>
                                    <m:r>
                                      <a:rPr lang="en-US" altLang="zh-CN" i="1">
                                        <a:latin typeface="Cambria Math" panose="02040503050406030204" pitchFamily="18" charset="0"/>
                                      </a:rPr>
                                      <m:t>𝐼</m:t>
                                    </m:r>
                                  </m:e>
                                </m:d>
                              </m:e>
                              <m:sub>
                                <m:r>
                                  <a:rPr lang="en-US" altLang="zh-CN" i="1">
                                    <a:latin typeface="Cambria Math" panose="02040503050406030204" pitchFamily="18" charset="0"/>
                                  </a:rPr>
                                  <m:t>𝐹</m:t>
                                </m:r>
                              </m:sub>
                              <m:sup>
                                <m:r>
                                  <a:rPr lang="en-US" altLang="zh-CN" i="1">
                                    <a:latin typeface="Cambria Math" panose="02040503050406030204" pitchFamily="18" charset="0"/>
                                  </a:rPr>
                                  <m:t>2</m:t>
                                </m:r>
                              </m:sup>
                            </m:sSubSup>
                            <m:r>
                              <a:rPr lang="en-US" altLang="zh-CN" i="1">
                                <a:latin typeface="Cambria Math" panose="02040503050406030204" pitchFamily="18" charset="0"/>
                              </a:rPr>
                              <m:t>+</m:t>
                            </m:r>
                            <m:r>
                              <a:rPr lang="zh-CN" altLang="en-US" i="1">
                                <a:latin typeface="Cambria Math" panose="02040503050406030204" pitchFamily="18" charset="0"/>
                              </a:rPr>
                              <m:t>𝜆</m:t>
                            </m:r>
                            <m:nary>
                              <m:naryPr>
                                <m:chr m:val="∑"/>
                                <m:supHide m:val="on"/>
                                <m:ctrlPr>
                                  <a:rPr lang="zh-CN" altLang="en-US" i="1">
                                    <a:latin typeface="Cambria Math"/>
                                  </a:rPr>
                                </m:ctrlPr>
                              </m:naryPr>
                              <m:sub>
                                <m:r>
                                  <m:rPr>
                                    <m:brk m:alnAt="7"/>
                                  </m:rPr>
                                  <a:rPr lang="zh-CN" altLang="en-US" i="1">
                                    <a:latin typeface="Cambria Math" panose="02040503050406030204" pitchFamily="18" charset="0"/>
                                  </a:rPr>
                                  <m:t>𝜋</m:t>
                                </m:r>
                                <m:r>
                                  <a:rPr lang="zh-CN" altLang="en-US" i="1">
                                    <a:latin typeface="Cambria Math" panose="02040503050406030204" pitchFamily="18" charset="0"/>
                                  </a:rPr>
                                  <m:t>∈∏</m:t>
                                </m:r>
                              </m:sub>
                              <m:sup/>
                              <m:e>
                                <m:r>
                                  <a:rPr lang="en-US" altLang="zh-CN" i="1">
                                    <a:latin typeface="Cambria Math" panose="02040503050406030204" pitchFamily="18" charset="0"/>
                                  </a:rPr>
                                  <m:t>𝑡𝑟</m:t>
                                </m:r>
                                <m:d>
                                  <m:dPr>
                                    <m:ctrlPr>
                                      <a:rPr lang="en-US" altLang="zh-CN" i="1">
                                        <a:latin typeface="Cambria Math"/>
                                      </a:rPr>
                                    </m:ctrlPr>
                                  </m:dPr>
                                  <m:e>
                                    <m:sSubSup>
                                      <m:sSubSupPr>
                                        <m:ctrlPr>
                                          <a:rPr lang="en-US" altLang="zh-CN" i="1">
                                            <a:latin typeface="Cambria Math"/>
                                          </a:rPr>
                                        </m:ctrlPr>
                                      </m:sSubSupPr>
                                      <m:e>
                                        <m:sSubSup>
                                          <m:sSubSupPr>
                                            <m:ctrlPr>
                                              <a:rPr lang="en-US" altLang="zh-CN" i="1">
                                                <a:latin typeface="Cambria Math"/>
                                              </a:rPr>
                                            </m:ctrlPr>
                                          </m:sSubSupPr>
                                          <m:e>
                                            <m:r>
                                              <a:rPr lang="en-US" altLang="zh-CN" b="0" i="1" smtClean="0">
                                                <a:latin typeface="Cambria Math" panose="02040503050406030204" pitchFamily="18" charset="0"/>
                                              </a:rPr>
                                              <m:t>𝑈</m:t>
                                            </m:r>
                                          </m:e>
                                          <m:sub>
                                            <m:r>
                                              <a:rPr lang="zh-CN" altLang="en-US" i="1">
                                                <a:latin typeface="Cambria Math" panose="02040503050406030204" pitchFamily="18" charset="0"/>
                                              </a:rPr>
                                              <m:t>𝜋</m:t>
                                            </m:r>
                                          </m:sub>
                                          <m:sup>
                                            <m:r>
                                              <a:rPr lang="en-US" altLang="zh-CN" i="1">
                                                <a:latin typeface="Cambria Math" panose="02040503050406030204" pitchFamily="18" charset="0"/>
                                              </a:rPr>
                                              <m:t>𝑇</m:t>
                                            </m:r>
                                          </m:sup>
                                        </m:sSubSup>
                                        <m:r>
                                          <a:rPr lang="en-US" altLang="zh-CN" i="1">
                                            <a:latin typeface="Cambria Math" panose="02040503050406030204" pitchFamily="18" charset="0"/>
                                          </a:rPr>
                                          <m:t>𝐿</m:t>
                                        </m:r>
                                      </m:e>
                                      <m:sub>
                                        <m:r>
                                          <a:rPr lang="zh-CN" altLang="en-US" i="1">
                                            <a:latin typeface="Cambria Math" panose="02040503050406030204" pitchFamily="18" charset="0"/>
                                          </a:rPr>
                                          <m:t>𝜋</m:t>
                                        </m:r>
                                      </m:sub>
                                      <m:sup>
                                        <m:r>
                                          <a:rPr lang="en-US" altLang="zh-CN" i="1">
                                            <a:latin typeface="Cambria Math" panose="02040503050406030204" pitchFamily="18" charset="0"/>
                                          </a:rPr>
                                          <m:t>𝑢</m:t>
                                        </m:r>
                                      </m:sup>
                                    </m:sSubSup>
                                    <m:sSub>
                                      <m:sSubPr>
                                        <m:ctrlPr>
                                          <a:rPr lang="en-US" altLang="zh-CN" i="1">
                                            <a:latin typeface="Cambria Math"/>
                                          </a:rPr>
                                        </m:ctrlPr>
                                      </m:sSubPr>
                                      <m:e>
                                        <m:r>
                                          <a:rPr lang="en-US" altLang="zh-CN" i="1">
                                            <a:latin typeface="Cambria Math" panose="02040503050406030204" pitchFamily="18" charset="0"/>
                                          </a:rPr>
                                          <m:t>𝑉</m:t>
                                        </m:r>
                                      </m:e>
                                      <m:sub>
                                        <m:r>
                                          <a:rPr lang="zh-CN" altLang="en-US" i="1">
                                            <a:latin typeface="Cambria Math" panose="02040503050406030204" pitchFamily="18" charset="0"/>
                                          </a:rPr>
                                          <m:t>𝜋</m:t>
                                        </m:r>
                                      </m:sub>
                                    </m:sSub>
                                  </m:e>
                                </m:d>
                                <m:r>
                                  <a:rPr lang="en-US" altLang="zh-CN" i="1">
                                    <a:latin typeface="Cambria Math" panose="02040503050406030204" pitchFamily="18" charset="0"/>
                                  </a:rPr>
                                  <m:t>+</m:t>
                                </m:r>
                                <m:r>
                                  <a:rPr lang="zh-CN" altLang="en-US" i="1">
                                    <a:latin typeface="Cambria Math" panose="02040503050406030204" pitchFamily="18" charset="0"/>
                                  </a:rPr>
                                  <m:t>𝛾</m:t>
                                </m:r>
                                <m:nary>
                                  <m:naryPr>
                                    <m:chr m:val="∑"/>
                                    <m:supHide m:val="on"/>
                                    <m:ctrlPr>
                                      <a:rPr lang="zh-CN" altLang="en-US" i="1">
                                        <a:latin typeface="Cambria Math"/>
                                      </a:rPr>
                                    </m:ctrlPr>
                                  </m:naryPr>
                                  <m:sub>
                                    <m:r>
                                      <m:rPr>
                                        <m:brk m:alnAt="7"/>
                                      </m:rPr>
                                      <a:rPr lang="zh-CN" altLang="en-US" i="1">
                                        <a:latin typeface="Cambria Math" panose="02040503050406030204" pitchFamily="18" charset="0"/>
                                      </a:rPr>
                                      <m:t>𝜋</m:t>
                                    </m:r>
                                    <m:r>
                                      <a:rPr lang="zh-CN" altLang="en-US" i="1">
                                        <a:latin typeface="Cambria Math" panose="02040503050406030204" pitchFamily="18" charset="0"/>
                                      </a:rPr>
                                      <m:t>∈∏</m:t>
                                    </m:r>
                                  </m:sub>
                                  <m:sup/>
                                  <m:e>
                                    <m:r>
                                      <a:rPr lang="en-US" altLang="zh-CN" i="1">
                                        <a:latin typeface="Cambria Math" panose="02040503050406030204" pitchFamily="18" charset="0"/>
                                      </a:rPr>
                                      <m:t>𝑡𝑟</m:t>
                                    </m:r>
                                    <m:d>
                                      <m:dPr>
                                        <m:ctrlPr>
                                          <a:rPr lang="en-US" altLang="zh-CN" i="1">
                                            <a:latin typeface="Cambria Math"/>
                                          </a:rPr>
                                        </m:ctrlPr>
                                      </m:dPr>
                                      <m:e>
                                        <m:sSubSup>
                                          <m:sSubSupPr>
                                            <m:ctrlPr>
                                              <a:rPr lang="en-US" altLang="zh-CN" i="1">
                                                <a:latin typeface="Cambria Math"/>
                                              </a:rPr>
                                            </m:ctrlPr>
                                          </m:sSubSupPr>
                                          <m:e>
                                            <m:r>
                                              <a:rPr lang="en-US" altLang="zh-CN" i="1">
                                                <a:latin typeface="Cambria Math" panose="02040503050406030204" pitchFamily="18" charset="0"/>
                                              </a:rPr>
                                              <m:t>𝑉</m:t>
                                            </m:r>
                                          </m:e>
                                          <m:sub>
                                            <m:r>
                                              <a:rPr lang="zh-CN" altLang="en-US" i="1">
                                                <a:latin typeface="Cambria Math" panose="02040503050406030204" pitchFamily="18" charset="0"/>
                                              </a:rPr>
                                              <m:t>𝜋</m:t>
                                            </m:r>
                                          </m:sub>
                                          <m:sup>
                                            <m:r>
                                              <a:rPr lang="en-US" altLang="zh-CN" i="1">
                                                <a:latin typeface="Cambria Math" panose="02040503050406030204" pitchFamily="18" charset="0"/>
                                              </a:rPr>
                                              <m:t>𝑇</m:t>
                                            </m:r>
                                          </m:sup>
                                        </m:sSubSup>
                                        <m:sSubSup>
                                          <m:sSubSupPr>
                                            <m:ctrlPr>
                                              <a:rPr lang="en-US" altLang="zh-CN" i="1">
                                                <a:latin typeface="Cambria Math"/>
                                              </a:rPr>
                                            </m:ctrlPr>
                                          </m:sSubSupPr>
                                          <m:e>
                                            <m:r>
                                              <a:rPr lang="en-US" altLang="zh-CN" i="1">
                                                <a:latin typeface="Cambria Math" panose="02040503050406030204" pitchFamily="18" charset="0"/>
                                              </a:rPr>
                                              <m:t>𝐿</m:t>
                                            </m:r>
                                          </m:e>
                                          <m:sub>
                                            <m:r>
                                              <a:rPr lang="zh-CN" altLang="en-US" i="1">
                                                <a:latin typeface="Cambria Math" panose="02040503050406030204" pitchFamily="18" charset="0"/>
                                              </a:rPr>
                                              <m:t>𝜋</m:t>
                                            </m:r>
                                          </m:sub>
                                          <m:sup>
                                            <m:r>
                                              <a:rPr lang="en-US" altLang="zh-CN" i="1">
                                                <a:latin typeface="Cambria Math" panose="02040503050406030204" pitchFamily="18" charset="0"/>
                                              </a:rPr>
                                              <m:t>𝑣</m:t>
                                            </m:r>
                                          </m:sup>
                                        </m:sSubSup>
                                        <m:sSub>
                                          <m:sSubPr>
                                            <m:ctrlPr>
                                              <a:rPr lang="en-US" altLang="zh-CN" i="1">
                                                <a:latin typeface="Cambria Math"/>
                                              </a:rPr>
                                            </m:ctrlPr>
                                          </m:sSubPr>
                                          <m:e>
                                            <m:r>
                                              <a:rPr lang="en-US" altLang="zh-CN" i="1">
                                                <a:latin typeface="Cambria Math" panose="02040503050406030204" pitchFamily="18" charset="0"/>
                                              </a:rPr>
                                              <m:t>𝑉</m:t>
                                            </m:r>
                                          </m:e>
                                          <m:sub>
                                            <m:r>
                                              <a:rPr lang="zh-CN" altLang="en-US" i="1">
                                                <a:latin typeface="Cambria Math" panose="02040503050406030204" pitchFamily="18" charset="0"/>
                                              </a:rPr>
                                              <m:t>𝜋</m:t>
                                            </m:r>
                                          </m:sub>
                                        </m:sSub>
                                      </m:e>
                                    </m:d>
                                  </m:e>
                                </m:nary>
                              </m:e>
                            </m:nary>
                          </m:e>
                        </m:nary>
                      </m:e>
                    </m:nary>
                  </m:oMath>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Association </a:t>
                </a:r>
                <a14:m>
                  <m:oMath xmlns:m="http://schemas.openxmlformats.org/officeDocument/2006/math">
                    <m:r>
                      <a:rPr lang="en-US" altLang="zh-CN" i="1">
                        <a:latin typeface="Cambria Math" panose="02040503050406030204" pitchFamily="18" charset="0"/>
                      </a:rPr>
                      <m:t>𝐻</m:t>
                    </m:r>
                  </m:oMath>
                </a14:m>
                <a:r>
                  <a:rPr lang="en-US" altLang="zh-CN" dirty="0">
                    <a:latin typeface="Times New Roman" panose="02020603050405020304" pitchFamily="18" charset="0"/>
                    <a:cs typeface="Times New Roman" panose="02020603050405020304" pitchFamily="18" charset="0"/>
                  </a:rPr>
                  <a:t> is shared across domains</a:t>
                </a:r>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A089E111-2847-4735-96FC-274F0AC9239E}"/>
                  </a:ext>
                </a:extLst>
              </p:cNvPr>
              <p:cNvSpPr>
                <a:spLocks noGrp="1" noRot="1" noChangeAspect="1" noMove="1" noResize="1" noEditPoints="1" noAdjustHandles="1" noChangeArrowheads="1" noChangeShapeType="1" noTextEdit="1"/>
              </p:cNvSpPr>
              <p:nvPr>
                <p:ph idx="1"/>
              </p:nvPr>
            </p:nvSpPr>
            <p:spPr>
              <a:xfrm>
                <a:off x="1198880" y="1574800"/>
                <a:ext cx="10154920" cy="4642803"/>
              </a:xfrm>
              <a:blipFill>
                <a:blip r:embed="rId2"/>
                <a:stretch>
                  <a:fillRect l="-1261" t="-22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363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233FDA6-EE97-43B4-B8B6-C8111890850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What can be done ?</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8DA49F9D-3609-45ED-B4CE-EE6845EAF124}"/>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Motivation: </a:t>
                </a:r>
              </a:p>
              <a:p>
                <a:pPr marL="0" indent="0" algn="just">
                  <a:buNone/>
                </a:pPr>
                <a:r>
                  <a:rPr lang="en-US" altLang="zh-CN" dirty="0">
                    <a:latin typeface="Times New Roman" panose="02020603050405020304" pitchFamily="18" charset="0"/>
                    <a:cs typeface="Times New Roman" panose="02020603050405020304" pitchFamily="18" charset="0"/>
                  </a:rPr>
                  <a:t> Except for exploiting the supervision information from source domain to target domain by sharing the common factors underlying input domains, we can also conduce “co-graph adaptation” by flexibly using Nystr</a:t>
                </a:r>
                <a14:m>
                  <m:oMath xmlns:m="http://schemas.openxmlformats.org/officeDocument/2006/math">
                    <m:acc>
                      <m:accPr>
                        <m:chr m:val="̈"/>
                        <m:ctrlPr>
                          <a:rPr lang="en-US" altLang="zh-CN" i="1" dirty="0" smtClean="0">
                            <a:latin typeface="Cambria Math"/>
                          </a:rPr>
                        </m:ctrlPr>
                      </m:accPr>
                      <m:e>
                        <m:r>
                          <a:rPr lang="en-US" altLang="zh-CN" b="0" i="1" dirty="0" smtClean="0">
                            <a:latin typeface="Cambria Math" panose="02040503050406030204" pitchFamily="18" charset="0"/>
                          </a:rPr>
                          <m:t>𝑜</m:t>
                        </m:r>
                      </m:e>
                    </m:acc>
                  </m:oMath>
                </a14:m>
                <a:r>
                  <a:rPr lang="en-US" altLang="zh-CN" dirty="0">
                    <a:latin typeface="Times New Roman" panose="02020603050405020304" pitchFamily="18" charset="0"/>
                    <a:cs typeface="Times New Roman" panose="02020603050405020304" pitchFamily="18" charset="0"/>
                  </a:rPr>
                  <a:t>m method.</a:t>
                </a:r>
              </a:p>
              <a:p>
                <a:pPr algn="just"/>
                <a:r>
                  <a:rPr lang="en-US" altLang="zh-CN" dirty="0">
                    <a:latin typeface="Times New Roman" panose="02020603050405020304" pitchFamily="18" charset="0"/>
                    <a:cs typeface="Times New Roman" panose="02020603050405020304" pitchFamily="18" charset="0"/>
                  </a:rPr>
                  <a:t>Proposition:</a:t>
                </a:r>
              </a:p>
              <a:p>
                <a:pPr algn="just"/>
                <a:endParaRPr lang="en-US" altLang="zh-CN" dirty="0"/>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a:rPr>
                          </m:ctrlPr>
                        </m:dPr>
                        <m:e>
                          <m:eqArr>
                            <m:eqArrPr>
                              <m:ctrlPr>
                                <a:rPr lang="en-US" altLang="zh-CN" i="1" smtClean="0">
                                  <a:latin typeface="Cambria Math"/>
                                </a:rPr>
                              </m:ctrlPr>
                            </m:eqArrPr>
                            <m:e>
                              <m:r>
                                <a:rPr lang="en-US" altLang="zh-CN" b="0" i="1" smtClean="0">
                                  <a:latin typeface="Cambria Math" panose="02040503050406030204" pitchFamily="18" charset="0"/>
                                </a:rPr>
                                <m:t>𝑠𝑡𝑒𝑝</m:t>
                              </m:r>
                              <m:r>
                                <a:rPr lang="en-US" altLang="zh-CN" b="0" i="1" smtClean="0">
                                  <a:latin typeface="Cambria Math" panose="02040503050406030204" pitchFamily="18" charset="0"/>
                                </a:rPr>
                                <m:t>1:</m:t>
                              </m:r>
                              <m:r>
                                <a:rPr lang="en-US" altLang="zh-CN" b="0" i="1" smtClean="0">
                                  <a:latin typeface="Cambria Math" panose="02040503050406030204" pitchFamily="18" charset="0"/>
                                </a:rPr>
                                <m:t>𝑐𝑜𝑛𝑠𝑡𝑟𝑢𝑐𝑡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𝑡𝑤𝑜</m:t>
                              </m:r>
                              <m:r>
                                <a:rPr lang="en-US" altLang="zh-CN" b="0" i="1" smtClean="0">
                                  <a:latin typeface="Cambria Math" panose="02040503050406030204" pitchFamily="18" charset="0"/>
                                </a:rPr>
                                <m:t> </m:t>
                              </m:r>
                              <m:r>
                                <a:rPr lang="en-US" altLang="zh-CN" b="0" i="1" smtClean="0">
                                  <a:latin typeface="Cambria Math" panose="02040503050406030204" pitchFamily="18" charset="0"/>
                                </a:rPr>
                                <m:t>𝑎𝑑𝑎𝑝𝑡𝑎𝑡𝑖𝑜𝑛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𝑎𝑓𝑓𝑖𝑛𝑡𝑖𝑒𝑠</m:t>
                              </m:r>
                              <m:r>
                                <a:rPr lang="en-US" altLang="zh-CN" b="0" i="1" smtClean="0">
                                  <a:latin typeface="Cambria Math" panose="02040503050406030204" pitchFamily="18" charset="0"/>
                                </a:rPr>
                                <m:t>: </m:t>
                              </m:r>
                              <m:sSup>
                                <m:sSupPr>
                                  <m:ctrlPr>
                                    <a:rPr lang="en-US" altLang="zh-CN" b="0" i="1" smtClean="0">
                                      <a:latin typeface="Cambria Math"/>
                                    </a:rPr>
                                  </m:ctrlPr>
                                </m:sSupPr>
                                <m:e>
                                  <m:acc>
                                    <m:accPr>
                                      <m:chr m:val="̅"/>
                                      <m:ctrlPr>
                                        <a:rPr lang="en-US" altLang="zh-CN" b="0" i="1" smtClean="0">
                                          <a:latin typeface="Cambria Math"/>
                                        </a:rPr>
                                      </m:ctrlPr>
                                    </m:accPr>
                                    <m:e>
                                      <m:r>
                                        <a:rPr lang="en-US" altLang="zh-CN" b="0" i="1" smtClean="0">
                                          <a:latin typeface="Cambria Math" panose="02040503050406030204" pitchFamily="18" charset="0"/>
                                        </a:rPr>
                                        <m:t>𝑊</m:t>
                                      </m:r>
                                    </m:e>
                                  </m:acc>
                                </m:e>
                                <m:sup>
                                  <m:r>
                                    <a:rPr lang="en-US" altLang="zh-CN" b="0" i="1" smtClean="0">
                                      <a:latin typeface="Cambria Math" panose="02040503050406030204" pitchFamily="18" charset="0"/>
                                    </a:rPr>
                                    <m:t>𝑈</m:t>
                                  </m:r>
                                </m:sup>
                              </m:sSup>
                              <m:r>
                                <a:rPr lang="en-US" altLang="zh-CN" b="0" i="1" smtClean="0">
                                  <a:latin typeface="Cambria Math" panose="02040503050406030204" pitchFamily="18" charset="0"/>
                                </a:rPr>
                                <m:t>,</m:t>
                              </m:r>
                              <m:sSup>
                                <m:sSupPr>
                                  <m:ctrlPr>
                                    <a:rPr lang="en-US" altLang="zh-CN" i="1">
                                      <a:latin typeface="Cambria Math"/>
                                    </a:rPr>
                                  </m:ctrlPr>
                                </m:sSupPr>
                                <m:e>
                                  <m:acc>
                                    <m:accPr>
                                      <m:chr m:val="̅"/>
                                      <m:ctrlPr>
                                        <a:rPr lang="en-US" altLang="zh-CN" i="1">
                                          <a:latin typeface="Cambria Math"/>
                                        </a:rPr>
                                      </m:ctrlPr>
                                    </m:accPr>
                                    <m:e>
                                      <m:r>
                                        <a:rPr lang="en-US" altLang="zh-CN" b="0" i="1" smtClean="0">
                                          <a:latin typeface="Cambria Math" panose="02040503050406030204" pitchFamily="18" charset="0"/>
                                        </a:rPr>
                                        <m:t>𝑊</m:t>
                                      </m:r>
                                    </m:e>
                                  </m:acc>
                                </m:e>
                                <m:sup>
                                  <m:r>
                                    <a:rPr lang="en-US" altLang="zh-CN" b="0" i="1" smtClean="0">
                                      <a:latin typeface="Cambria Math" panose="02040503050406030204" pitchFamily="18" charset="0"/>
                                    </a:rPr>
                                    <m:t>𝑉</m:t>
                                  </m:r>
                                </m:sup>
                              </m:sSup>
                            </m:e>
                            <m:e>
                              <m:r>
                                <a:rPr lang="en-US" altLang="zh-CN" b="0" i="1" smtClean="0">
                                  <a:latin typeface="Cambria Math" panose="02040503050406030204" pitchFamily="18" charset="0"/>
                                </a:rPr>
                                <m:t>𝑠𝑡𝑒𝑟𝑝</m:t>
                              </m:r>
                              <m:r>
                                <a:rPr lang="en-US" altLang="zh-CN" b="0" i="1" smtClean="0">
                                  <a:latin typeface="Cambria Math" panose="02040503050406030204" pitchFamily="18" charset="0"/>
                                </a:rPr>
                                <m:t>2:</m:t>
                              </m:r>
                              <m:r>
                                <a:rPr lang="en-US" altLang="zh-CN" b="0" i="1" smtClean="0">
                                  <a:latin typeface="Cambria Math" panose="02040503050406030204" pitchFamily="18" charset="0"/>
                                </a:rPr>
                                <m:t>𝑖𝑛𝑡𝑒𝑔𝑟𝑎𝑡𝑒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𝑤𝑖𝑡h</m:t>
                              </m:r>
                              <m:r>
                                <a:rPr lang="en-US" altLang="zh-CN" b="0" i="1" smtClean="0">
                                  <a:latin typeface="Cambria Math" panose="02040503050406030204" pitchFamily="18" charset="0"/>
                                </a:rPr>
                                <m:t> "</m:t>
                              </m:r>
                              <m:r>
                                <a:rPr lang="en-US" altLang="zh-CN" b="0" i="1" smtClean="0">
                                  <a:latin typeface="Cambria Math" panose="02040503050406030204" pitchFamily="18" charset="0"/>
                                </a:rPr>
                                <m:t>𝐺𝑟𝑎𝑝h</m:t>
                              </m:r>
                              <m:r>
                                <a:rPr lang="en-US" altLang="zh-CN" b="0" i="1" smtClean="0">
                                  <a:latin typeface="Cambria Math" panose="02040503050406030204" pitchFamily="18" charset="0"/>
                                </a:rPr>
                                <m:t> </m:t>
                              </m:r>
                              <m:r>
                                <a:rPr lang="en-US" altLang="zh-CN" b="0" i="1" smtClean="0">
                                  <a:latin typeface="Cambria Math" panose="02040503050406030204" pitchFamily="18" charset="0"/>
                                </a:rPr>
                                <m:t>𝐶𝑜</m:t>
                              </m:r>
                              <m:r>
                                <a:rPr lang="en-US" altLang="zh-CN" b="0" i="1" smtClean="0">
                                  <a:latin typeface="Cambria Math" panose="02040503050406030204" pitchFamily="18" charset="0"/>
                                </a:rPr>
                                <m:t>−</m:t>
                              </m:r>
                              <m:r>
                                <a:rPr lang="en-US" altLang="zh-CN" b="0" i="1" smtClean="0">
                                  <a:latin typeface="Cambria Math" panose="02040503050406030204" pitchFamily="18" charset="0"/>
                                </a:rPr>
                                <m:t>𝑟𝑒𝑔𝑢𝑙𝑎𝑟𝑖𝑧𝑎𝑡𝑖𝑜𝑛</m:t>
                              </m:r>
                              <m:r>
                                <a:rPr lang="en-US" altLang="zh-CN" b="0" i="1" smtClean="0">
                                  <a:latin typeface="Cambria Math" panose="02040503050406030204" pitchFamily="18" charset="0"/>
                                </a:rPr>
                                <m:t>" </m:t>
                              </m:r>
                            </m:e>
                          </m:eqArr>
                        </m:e>
                      </m:d>
                    </m:oMath>
                  </m:oMathPara>
                </a14:m>
                <a:endParaRPr lang="en-US" altLang="zh-CN" dirty="0"/>
              </a:p>
              <a:p>
                <a:pPr marL="0" indent="0" algn="just">
                  <a:buNone/>
                </a:pPr>
                <a:endParaRPr lang="en-US" altLang="zh-CN" dirty="0"/>
              </a:p>
              <a:p>
                <a:pPr marL="0" indent="0" algn="just">
                  <a:buNone/>
                </a:pP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8DA49F9D-3609-45ED-B4CE-EE6845EAF124}"/>
                  </a:ext>
                </a:extLst>
              </p:cNvPr>
              <p:cNvSpPr>
                <a:spLocks noGrp="1" noRot="1" noChangeAspect="1" noMove="1" noResize="1" noEditPoints="1" noAdjustHandles="1" noChangeArrowheads="1" noChangeShapeType="1" noTextEdit="1"/>
              </p:cNvSpPr>
              <p:nvPr>
                <p:ph idx="1"/>
              </p:nvPr>
            </p:nvSpPr>
            <p:spPr>
              <a:blipFill>
                <a:blip r:embed="rId2"/>
                <a:stretch>
                  <a:fillRect l="-1217" t="-238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789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233FDA6-EE97-43B4-B8B6-C8111890850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What can be done?</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8DA49F9D-3609-45ED-B4CE-EE6845EAF124}"/>
                  </a:ext>
                </a:extLst>
              </p:cNvPr>
              <p:cNvSpPr>
                <a:spLocks noGrp="1"/>
              </p:cNvSpPr>
              <p:nvPr>
                <p:ph idx="1"/>
              </p:nvPr>
            </p:nvSpPr>
            <p:spPr>
              <a:xfrm>
                <a:off x="538480" y="1825625"/>
                <a:ext cx="10815320" cy="4351338"/>
              </a:xfrm>
            </p:spPr>
            <p:txBody>
              <a:bodyPr/>
              <a:lstStyle/>
              <a:p>
                <a:r>
                  <a:rPr lang="en-US" altLang="zh-CN" dirty="0">
                    <a:latin typeface="Times New Roman" panose="02020603050405020304" pitchFamily="18" charset="0"/>
                    <a:cs typeface="Times New Roman" panose="02020603050405020304" pitchFamily="18" charset="0"/>
                  </a:rPr>
                  <a:t>General thinking: </a:t>
                </a:r>
              </a:p>
              <a:p>
                <a:pPr marL="0" indent="0" algn="just">
                  <a:buNone/>
                </a:pPr>
                <a:r>
                  <a:rPr lang="en-US" altLang="zh-CN" dirty="0">
                    <a:latin typeface="Times New Roman" panose="02020603050405020304" pitchFamily="18" charset="0"/>
                    <a:cs typeface="Times New Roman" panose="02020603050405020304" pitchFamily="18" charset="0"/>
                  </a:rPr>
                  <a:t>Step1:</a:t>
                </a:r>
              </a:p>
              <a:p>
                <a:pPr marL="0" indent="0" algn="just">
                  <a:buNone/>
                </a:pPr>
                <a:r>
                  <a:rPr lang="en-US" altLang="zh-CN" dirty="0">
                    <a:latin typeface="Times New Roman" panose="02020603050405020304" pitchFamily="18" charset="0"/>
                    <a:cs typeface="Times New Roman" panose="02020603050405020304" pitchFamily="18" charset="0"/>
                  </a:rPr>
                  <a:t>         Using Nystr</a:t>
                </a:r>
                <a14:m>
                  <m:oMath xmlns:m="http://schemas.openxmlformats.org/officeDocument/2006/math">
                    <m:acc>
                      <m:accPr>
                        <m:chr m:val="̈"/>
                        <m:ctrlPr>
                          <a:rPr lang="en-US" altLang="zh-CN" i="1" dirty="0" smtClean="0">
                            <a:latin typeface="Cambria Math"/>
                          </a:rPr>
                        </m:ctrlPr>
                      </m:accPr>
                      <m:e>
                        <m:r>
                          <a:rPr lang="en-US" altLang="zh-CN" b="0" i="1" dirty="0" smtClean="0">
                            <a:latin typeface="Cambria Math" panose="02040503050406030204" pitchFamily="18" charset="0"/>
                          </a:rPr>
                          <m:t>𝑜</m:t>
                        </m:r>
                      </m:e>
                    </m:acc>
                  </m:oMath>
                </a14:m>
                <a:r>
                  <a:rPr lang="en-US" altLang="zh-CN" dirty="0">
                    <a:latin typeface="Times New Roman" panose="02020603050405020304" pitchFamily="18" charset="0"/>
                    <a:cs typeface="Times New Roman" panose="02020603050405020304" pitchFamily="18" charset="0"/>
                  </a:rPr>
                  <a:t>m method to learn two graphs </a:t>
                </a:r>
                <a14:m>
                  <m:oMath xmlns:m="http://schemas.openxmlformats.org/officeDocument/2006/math">
                    <m:sSup>
                      <m:sSupPr>
                        <m:ctrlPr>
                          <a:rPr lang="en-US" altLang="zh-CN" i="1" smtClean="0">
                            <a:latin typeface="Cambria Math"/>
                          </a:rPr>
                        </m:ctrlPr>
                      </m:sSupPr>
                      <m:e>
                        <m:acc>
                          <m:accPr>
                            <m:chr m:val="̅"/>
                            <m:ctrlPr>
                              <a:rPr lang="en-US" altLang="zh-CN" i="1" smtClean="0">
                                <a:latin typeface="Cambria Math"/>
                              </a:rPr>
                            </m:ctrlPr>
                          </m:accPr>
                          <m:e>
                            <m:r>
                              <a:rPr lang="en-US" altLang="zh-CN" b="0" i="1" smtClean="0">
                                <a:latin typeface="Cambria Math" panose="02040503050406030204" pitchFamily="18" charset="0"/>
                              </a:rPr>
                              <m:t>𝐿</m:t>
                            </m:r>
                          </m:e>
                        </m:acc>
                      </m:e>
                      <m:sup>
                        <m:r>
                          <a:rPr lang="en-US" altLang="zh-CN" b="0" i="1" smtClean="0">
                            <a:latin typeface="Cambria Math" panose="02040503050406030204" pitchFamily="18" charset="0"/>
                          </a:rPr>
                          <m:t>𝑢</m:t>
                        </m:r>
                      </m:sup>
                    </m:sSup>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i="1">
                            <a:latin typeface="Cambria Math"/>
                          </a:rPr>
                        </m:ctrlPr>
                      </m:sSupPr>
                      <m:e>
                        <m:acc>
                          <m:accPr>
                            <m:chr m:val="̅"/>
                            <m:ctrlPr>
                              <a:rPr lang="en-US" altLang="zh-CN" i="1">
                                <a:latin typeface="Cambria Math"/>
                              </a:rPr>
                            </m:ctrlPr>
                          </m:accPr>
                          <m:e>
                            <m:r>
                              <a:rPr lang="en-US" altLang="zh-CN" i="1">
                                <a:latin typeface="Cambria Math" panose="02040503050406030204" pitchFamily="18" charset="0"/>
                              </a:rPr>
                              <m:t>𝐿</m:t>
                            </m:r>
                          </m:e>
                        </m:acc>
                      </m:e>
                      <m:sup>
                        <m:r>
                          <a:rPr lang="en-US" altLang="zh-CN" b="0" i="1" smtClean="0">
                            <a:latin typeface="Cambria Math" panose="02040503050406030204" pitchFamily="18" charset="0"/>
                          </a:rPr>
                          <m:t>𝑣</m:t>
                        </m:r>
                      </m:sup>
                    </m:sSup>
                    <m:r>
                      <a:rPr lang="en-US" altLang="zh-CN" i="1">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or affinities </a:t>
                </a:r>
                <a14:m>
                  <m:oMath xmlns:m="http://schemas.openxmlformats.org/officeDocument/2006/math">
                    <m:sSup>
                      <m:sSupPr>
                        <m:ctrlPr>
                          <a:rPr lang="en-US" altLang="zh-CN" i="1">
                            <a:latin typeface="Cambria Math"/>
                          </a:rPr>
                        </m:ctrlPr>
                      </m:sSupPr>
                      <m:e>
                        <m:acc>
                          <m:accPr>
                            <m:chr m:val="̅"/>
                            <m:ctrlPr>
                              <a:rPr lang="en-US" altLang="zh-CN" i="1">
                                <a:latin typeface="Cambria Math"/>
                              </a:rPr>
                            </m:ctrlPr>
                          </m:accPr>
                          <m:e>
                            <m:r>
                              <a:rPr lang="en-US" altLang="zh-CN" b="0" i="1" smtClean="0">
                                <a:latin typeface="Cambria Math" panose="02040503050406030204" pitchFamily="18" charset="0"/>
                              </a:rPr>
                              <m:t>𝑊</m:t>
                            </m:r>
                          </m:e>
                        </m:acc>
                      </m:e>
                      <m:sup>
                        <m:r>
                          <a:rPr lang="en-US" altLang="zh-CN" i="1">
                            <a:latin typeface="Cambria Math" panose="02040503050406030204" pitchFamily="18" charset="0"/>
                          </a:rPr>
                          <m:t>𝑢</m:t>
                        </m:r>
                      </m:sup>
                    </m:sSup>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i="1">
                            <a:latin typeface="Cambria Math"/>
                          </a:rPr>
                        </m:ctrlPr>
                      </m:sSupPr>
                      <m:e>
                        <m:acc>
                          <m:accPr>
                            <m:chr m:val="̅"/>
                            <m:ctrlPr>
                              <a:rPr lang="en-US" altLang="zh-CN" i="1">
                                <a:latin typeface="Cambria Math"/>
                              </a:rPr>
                            </m:ctrlPr>
                          </m:accPr>
                          <m:e>
                            <m:r>
                              <a:rPr lang="en-US" altLang="zh-CN" b="0" i="1" smtClean="0">
                                <a:latin typeface="Cambria Math" panose="02040503050406030204" pitchFamily="18" charset="0"/>
                              </a:rPr>
                              <m:t>𝑊</m:t>
                            </m:r>
                          </m:e>
                        </m:acc>
                      </m:e>
                      <m:sup>
                        <m:r>
                          <a:rPr lang="en-US" altLang="zh-CN" i="1">
                            <a:latin typeface="Cambria Math" panose="02040503050406030204" pitchFamily="18" charset="0"/>
                          </a:rPr>
                          <m:t>𝑣</m:t>
                        </m:r>
                      </m:sup>
                    </m:sSup>
                    <m:r>
                      <a:rPr lang="en-US" altLang="zh-CN" b="0" i="1" smtClean="0">
                        <a:latin typeface="Cambria Math" panose="02040503050406030204" pitchFamily="18" charset="0"/>
                      </a:rPr>
                      <m:t>.</m:t>
                    </m:r>
                  </m:oMath>
                </a14:m>
                <a:endParaRPr lang="en-US" altLang="zh-CN" b="0" dirty="0">
                  <a:latin typeface="Times New Roman" panose="02020603050405020304" pitchFamily="18" charset="0"/>
                  <a:cs typeface="Times New Roman" panose="02020603050405020304" pitchFamily="18" charset="0"/>
                </a:endParaRPr>
              </a:p>
              <a:p>
                <a:pPr marL="0" indent="0" algn="just">
                  <a:buNone/>
                </a:pPr>
                <a:r>
                  <a:rPr lang="en-US" altLang="zh-CN" dirty="0">
                    <a:latin typeface="Times New Roman" panose="02020603050405020304" pitchFamily="18" charset="0"/>
                    <a:cs typeface="Times New Roman" panose="02020603050405020304" pitchFamily="18" charset="0"/>
                  </a:rPr>
                  <a:t>Step2: (temporarily)</a:t>
                </a:r>
              </a:p>
              <a:p>
                <a:pPr marL="0" indent="0" algn="jus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nary>
                        <m:naryPr>
                          <m:chr m:val="∑"/>
                          <m:supHide m:val="on"/>
                          <m:ctrlPr>
                            <a:rPr lang="en-US" altLang="zh-CN" b="0" i="1" smtClean="0">
                              <a:latin typeface="Cambria Math"/>
                            </a:rPr>
                          </m:ctrlPr>
                        </m:naryPr>
                        <m:sub>
                          <m:r>
                            <m:rPr>
                              <m:brk m:alnAt="7"/>
                            </m:rPr>
                            <a:rPr lang="zh-CN" altLang="en-US" b="0" i="1" smtClean="0">
                              <a:latin typeface="Cambria Math" panose="02040503050406030204" pitchFamily="18" charset="0"/>
                            </a:rPr>
                            <m:t>𝜋</m:t>
                          </m:r>
                          <m:r>
                            <a:rPr lang="zh-CN" altLang="en-US" b="0" i="1" smtClean="0">
                              <a:latin typeface="Cambria Math" panose="02040503050406030204" pitchFamily="18" charset="0"/>
                            </a:rPr>
                            <m:t>∈</m:t>
                          </m:r>
                          <m:d>
                            <m:dPr>
                              <m:begChr m:val="{"/>
                              <m:endChr m:val="}"/>
                              <m:ctrlPr>
                                <a:rPr lang="en-US" altLang="zh-CN" b="0" i="1" smtClean="0">
                                  <a:latin typeface="Cambria Math"/>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sub>
                        <m:sup/>
                        <m:e>
                          <m:sSubSup>
                            <m:sSubSupPr>
                              <m:ctrlPr>
                                <a:rPr lang="en-US" altLang="zh-CN" b="0" i="1" smtClean="0">
                                  <a:latin typeface="Cambria Math"/>
                                </a:rPr>
                              </m:ctrlPr>
                            </m:sSubSupPr>
                            <m:e>
                              <m:d>
                                <m:dPr>
                                  <m:begChr m:val="‖"/>
                                  <m:endChr m:val="‖"/>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panose="02040503050406030204" pitchFamily="18" charset="0"/>
                                        </a:rPr>
                                        <m:t>𝑋</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𝑈</m:t>
                                  </m:r>
                                  <m:sSubSup>
                                    <m:sSubSupPr>
                                      <m:ctrlPr>
                                        <a:rPr lang="en-US" altLang="zh-CN" b="0" i="1" smtClean="0">
                                          <a:latin typeface="Cambria Math"/>
                                        </a:rPr>
                                      </m:ctrlPr>
                                    </m:sSubSupPr>
                                    <m:e>
                                      <m:r>
                                        <a:rPr lang="en-US" altLang="zh-CN" b="0" i="1" smtClean="0">
                                          <a:latin typeface="Cambria Math" panose="02040503050406030204" pitchFamily="18" charset="0"/>
                                        </a:rPr>
                                        <m:t>𝑉</m:t>
                                      </m:r>
                                    </m:e>
                                    <m:sub>
                                      <m:r>
                                        <a:rPr lang="zh-CN" altLang="en-US" b="0" i="1" smtClean="0">
                                          <a:latin typeface="Cambria Math" panose="02040503050406030204" pitchFamily="18" charset="0"/>
                                        </a:rPr>
                                        <m:t>𝜋</m:t>
                                      </m:r>
                                    </m:sub>
                                    <m:sup>
                                      <m:r>
                                        <a:rPr lang="en-US" altLang="zh-CN" b="0" i="1" smtClean="0">
                                          <a:latin typeface="Cambria Math" panose="02040503050406030204" pitchFamily="18" charset="0"/>
                                        </a:rPr>
                                        <m:t>𝑇</m:t>
                                      </m:r>
                                    </m:sup>
                                  </m:sSubSup>
                                </m:e>
                              </m:d>
                            </m:e>
                            <m:sub>
                              <m:r>
                                <a:rPr lang="en-US" altLang="zh-CN" b="0" i="1" smtClean="0">
                                  <a:latin typeface="Cambria Math" panose="02040503050406030204" pitchFamily="18" charset="0"/>
                                </a:rPr>
                                <m:t>𝐹</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nary>
                      <m:nary>
                        <m:naryPr>
                          <m:chr m:val="∑"/>
                          <m:supHide m:val="on"/>
                          <m:ctrlPr>
                            <a:rPr lang="en-US" altLang="zh-CN" i="1" smtClean="0">
                              <a:latin typeface="Cambria Math"/>
                            </a:rPr>
                          </m:ctrlPr>
                        </m:naryPr>
                        <m:sub>
                          <m:r>
                            <m:rPr>
                              <m:brk m:alnAt="7"/>
                            </m:rPr>
                            <a:rPr lang="zh-CN" altLang="en-US" i="1">
                              <a:latin typeface="Cambria Math" panose="02040503050406030204" pitchFamily="18" charset="0"/>
                            </a:rPr>
                            <m:t>𝜋</m:t>
                          </m:r>
                          <m:r>
                            <a:rPr lang="zh-CN" altLang="en-US" i="1">
                              <a:latin typeface="Cambria Math" panose="02040503050406030204" pitchFamily="18" charset="0"/>
                            </a:rPr>
                            <m:t>∈</m:t>
                          </m:r>
                          <m:d>
                            <m:dPr>
                              <m:begChr m:val="{"/>
                              <m:endChr m:val="}"/>
                              <m:ctrlPr>
                                <a:rPr lang="en-US" altLang="zh-CN" i="1">
                                  <a:latin typeface="Cambria Math"/>
                                </a:rPr>
                              </m:ctrlPr>
                            </m:dPr>
                            <m:e>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𝑡</m:t>
                              </m:r>
                            </m:e>
                          </m:d>
                        </m:sub>
                        <m:sup/>
                        <m:e>
                          <m:r>
                            <a:rPr lang="en-US" altLang="zh-CN" b="0" i="1" smtClean="0">
                              <a:latin typeface="Cambria Math" panose="02040503050406030204" pitchFamily="18" charset="0"/>
                            </a:rPr>
                            <m:t>𝑡𝑟</m:t>
                          </m:r>
                        </m:e>
                      </m:nary>
                      <m:d>
                        <m:dPr>
                          <m:ctrlPr>
                            <a:rPr lang="en-US" altLang="zh-CN" i="1" smtClean="0">
                              <a:latin typeface="Cambria Math"/>
                            </a:rPr>
                          </m:ctrlPr>
                        </m:dPr>
                        <m:e>
                          <m:sSup>
                            <m:sSupPr>
                              <m:ctrlPr>
                                <a:rPr lang="en-US" altLang="zh-CN" i="1" smtClean="0">
                                  <a:latin typeface="Cambria Math"/>
                                </a:rPr>
                              </m:ctrlPr>
                            </m:sSupPr>
                            <m:e>
                              <m:r>
                                <a:rPr lang="en-US" altLang="zh-CN" b="0" i="1" smtClean="0">
                                  <a:latin typeface="Cambria Math" panose="02040503050406030204" pitchFamily="18" charset="0"/>
                                </a:rPr>
                                <m:t>𝑈</m:t>
                              </m:r>
                            </m:e>
                            <m:sup>
                              <m:r>
                                <a:rPr lang="en-US" altLang="zh-CN" b="0" i="1" smtClean="0">
                                  <a:latin typeface="Cambria Math" panose="02040503050406030204" pitchFamily="18" charset="0"/>
                                </a:rPr>
                                <m:t>𝑇</m:t>
                              </m:r>
                            </m:sup>
                          </m:sSup>
                          <m:sSubSup>
                            <m:sSubSupPr>
                              <m:ctrlPr>
                                <a:rPr lang="en-US" altLang="zh-CN" i="1" smtClean="0">
                                  <a:latin typeface="Cambria Math"/>
                                </a:rPr>
                              </m:ctrlPr>
                            </m:sSubSupPr>
                            <m:e>
                              <m:acc>
                                <m:accPr>
                                  <m:chr m:val="̅"/>
                                  <m:ctrlPr>
                                    <a:rPr lang="en-US" altLang="zh-CN" i="1" smtClean="0">
                                      <a:latin typeface="Cambria Math"/>
                                    </a:rPr>
                                  </m:ctrlPr>
                                </m:accPr>
                                <m:e>
                                  <m:r>
                                    <a:rPr lang="en-US" altLang="zh-CN" b="0" i="1" smtClean="0">
                                      <a:latin typeface="Cambria Math" panose="02040503050406030204" pitchFamily="18" charset="0"/>
                                    </a:rPr>
                                    <m:t>𝐿</m:t>
                                  </m:r>
                                </m:e>
                              </m:acc>
                            </m:e>
                            <m:sub>
                              <m:r>
                                <a:rPr lang="zh-CN" altLang="en-US" i="1" smtClean="0">
                                  <a:latin typeface="Cambria Math" panose="02040503050406030204" pitchFamily="18" charset="0"/>
                                </a:rPr>
                                <m:t>𝜋</m:t>
                              </m:r>
                            </m:sub>
                            <m:sup>
                              <m:r>
                                <a:rPr lang="en-US" altLang="zh-CN" b="0" i="1" smtClean="0">
                                  <a:latin typeface="Cambria Math" panose="02040503050406030204" pitchFamily="18" charset="0"/>
                                </a:rPr>
                                <m:t>𝑢</m:t>
                              </m:r>
                            </m:sup>
                          </m:sSubSup>
                          <m:r>
                            <a:rPr lang="en-US" altLang="zh-CN" b="0" i="1" smtClean="0">
                              <a:latin typeface="Cambria Math" panose="02040503050406030204" pitchFamily="18" charset="0"/>
                            </a:rPr>
                            <m:t>𝑈</m:t>
                          </m:r>
                        </m:e>
                      </m:d>
                      <m:r>
                        <a:rPr lang="en-US" altLang="zh-CN" b="0" i="1" smtClean="0">
                          <a:latin typeface="Cambria Math" panose="02040503050406030204" pitchFamily="18" charset="0"/>
                        </a:rPr>
                        <m:t>+</m:t>
                      </m:r>
                      <m:r>
                        <a:rPr lang="zh-CN" altLang="en-US" i="1">
                          <a:latin typeface="Cambria Math" panose="02040503050406030204" pitchFamily="18" charset="0"/>
                        </a:rPr>
                        <m:t>𝛾</m:t>
                      </m:r>
                      <m:nary>
                        <m:naryPr>
                          <m:chr m:val="∑"/>
                          <m:supHide m:val="on"/>
                          <m:ctrlPr>
                            <a:rPr lang="zh-CN" altLang="en-US" i="1" smtClean="0">
                              <a:latin typeface="Cambria Math"/>
                            </a:rPr>
                          </m:ctrlPr>
                        </m:naryPr>
                        <m:sub>
                          <m:r>
                            <m:rPr>
                              <m:brk m:alnAt="7"/>
                            </m:rPr>
                            <a:rPr lang="zh-CN" altLang="en-US" i="1">
                              <a:latin typeface="Cambria Math" panose="02040503050406030204" pitchFamily="18" charset="0"/>
                            </a:rPr>
                            <m:t>𝜋</m:t>
                          </m:r>
                          <m:r>
                            <a:rPr lang="zh-CN" altLang="en-US" i="1">
                              <a:latin typeface="Cambria Math" panose="02040503050406030204" pitchFamily="18" charset="0"/>
                            </a:rPr>
                            <m:t>∈</m:t>
                          </m:r>
                          <m:d>
                            <m:dPr>
                              <m:ctrlPr>
                                <a:rPr lang="en-US" altLang="zh-CN" i="1" smtClean="0">
                                  <a:latin typeface="Cambria Math"/>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sub>
                        <m:sup/>
                        <m:e>
                          <m:r>
                            <a:rPr lang="en-US" altLang="zh-CN" i="1">
                              <a:latin typeface="Cambria Math" panose="02040503050406030204" pitchFamily="18" charset="0"/>
                            </a:rPr>
                            <m:t>𝑡𝑟</m:t>
                          </m:r>
                          <m:d>
                            <m:dPr>
                              <m:ctrlPr>
                                <a:rPr lang="en-US" altLang="zh-CN" i="1">
                                  <a:latin typeface="Cambria Math"/>
                                </a:rPr>
                              </m:ctrlPr>
                            </m:dPr>
                            <m:e>
                              <m:sSubSup>
                                <m:sSubSupPr>
                                  <m:ctrlPr>
                                    <a:rPr lang="en-US" altLang="zh-CN" i="1">
                                      <a:latin typeface="Cambria Math"/>
                                    </a:rPr>
                                  </m:ctrlPr>
                                </m:sSubSupPr>
                                <m:e>
                                  <m:r>
                                    <a:rPr lang="en-US" altLang="zh-CN" i="1">
                                      <a:latin typeface="Cambria Math" panose="02040503050406030204" pitchFamily="18" charset="0"/>
                                    </a:rPr>
                                    <m:t>𝑉</m:t>
                                  </m:r>
                                </m:e>
                                <m:sub>
                                  <m:r>
                                    <a:rPr lang="zh-CN" altLang="en-US" i="1">
                                      <a:latin typeface="Cambria Math" panose="02040503050406030204" pitchFamily="18" charset="0"/>
                                    </a:rPr>
                                    <m:t>𝜋</m:t>
                                  </m:r>
                                </m:sub>
                                <m:sup>
                                  <m:r>
                                    <a:rPr lang="en-US" altLang="zh-CN" i="1">
                                      <a:latin typeface="Cambria Math" panose="02040503050406030204" pitchFamily="18" charset="0"/>
                                    </a:rPr>
                                    <m:t>𝑇</m:t>
                                  </m:r>
                                </m:sup>
                              </m:sSubSup>
                              <m:sSubSup>
                                <m:sSubSupPr>
                                  <m:ctrlPr>
                                    <a:rPr lang="en-US" altLang="zh-CN" i="1">
                                      <a:latin typeface="Cambria Math"/>
                                    </a:rPr>
                                  </m:ctrlPr>
                                </m:sSubSupPr>
                                <m:e>
                                  <m:acc>
                                    <m:accPr>
                                      <m:chr m:val="̅"/>
                                      <m:ctrlPr>
                                        <a:rPr lang="en-US" altLang="zh-CN" b="0" i="1" smtClean="0">
                                          <a:latin typeface="Cambria Math"/>
                                        </a:rPr>
                                      </m:ctrlPr>
                                    </m:accPr>
                                    <m:e>
                                      <m:r>
                                        <a:rPr lang="en-US" altLang="zh-CN" b="0" i="1" smtClean="0">
                                          <a:latin typeface="Cambria Math" panose="02040503050406030204" pitchFamily="18" charset="0"/>
                                        </a:rPr>
                                        <m:t>𝐿</m:t>
                                      </m:r>
                                    </m:e>
                                  </m:acc>
                                </m:e>
                                <m:sub>
                                  <m:r>
                                    <a:rPr lang="zh-CN" altLang="en-US" i="1">
                                      <a:latin typeface="Cambria Math" panose="02040503050406030204" pitchFamily="18" charset="0"/>
                                    </a:rPr>
                                    <m:t>𝜋</m:t>
                                  </m:r>
                                </m:sub>
                                <m:sup>
                                  <m:r>
                                    <a:rPr lang="en-US" altLang="zh-CN" i="1">
                                      <a:latin typeface="Cambria Math" panose="02040503050406030204" pitchFamily="18" charset="0"/>
                                    </a:rPr>
                                    <m:t>𝑣</m:t>
                                  </m:r>
                                </m:sup>
                              </m:sSubSup>
                              <m:sSub>
                                <m:sSubPr>
                                  <m:ctrlPr>
                                    <a:rPr lang="en-US" altLang="zh-CN" i="1">
                                      <a:latin typeface="Cambria Math"/>
                                    </a:rPr>
                                  </m:ctrlPr>
                                </m:sSubPr>
                                <m:e>
                                  <m:r>
                                    <a:rPr lang="en-US" altLang="zh-CN" i="1">
                                      <a:latin typeface="Cambria Math" panose="02040503050406030204" pitchFamily="18" charset="0"/>
                                    </a:rPr>
                                    <m:t>𝑉</m:t>
                                  </m:r>
                                </m:e>
                                <m:sub>
                                  <m:r>
                                    <a:rPr lang="zh-CN" altLang="en-US" i="1">
                                      <a:latin typeface="Cambria Math" panose="02040503050406030204" pitchFamily="18" charset="0"/>
                                    </a:rPr>
                                    <m:t>𝜋</m:t>
                                  </m:r>
                                </m:sub>
                              </m:sSub>
                            </m:e>
                          </m:d>
                        </m:e>
                      </m:nary>
                    </m:oMath>
                  </m:oMathPara>
                </a14:m>
                <a:endParaRPr lang="en-US" altLang="zh-CN" dirty="0"/>
              </a:p>
              <a:p>
                <a:pPr marL="0" indent="0" algn="just">
                  <a:buNone/>
                </a:pPr>
                <a:endParaRPr lang="en-US" altLang="zh-CN" b="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sSubSup>
                        <m:sSubSupPr>
                          <m:ctrlPr>
                            <a:rPr lang="en-US" altLang="zh-CN" b="0" i="1" smtClean="0">
                              <a:latin typeface="Cambria Math"/>
                            </a:rPr>
                          </m:ctrlPr>
                        </m:sSubSupPr>
                        <m:e>
                          <m:d>
                            <m:dPr>
                              <m:begChr m:val="‖"/>
                              <m:endChr m:val="‖"/>
                              <m:ctrlPr>
                                <a:rPr lang="en-US" altLang="zh-CN" b="0" i="1" smtClean="0">
                                  <a:latin typeface="Cambria Math"/>
                                </a:rPr>
                              </m:ctrlPr>
                            </m:dPr>
                            <m:e>
                              <m:sSubSup>
                                <m:sSubSupPr>
                                  <m:ctrlPr>
                                    <a:rPr lang="en-US" altLang="zh-CN" b="0" i="1" smtClean="0">
                                      <a:latin typeface="Cambria Math"/>
                                    </a:rPr>
                                  </m:ctrlPr>
                                </m:sSubSupPr>
                                <m:e>
                                  <m:r>
                                    <a:rPr lang="en-US" altLang="zh-CN" b="0" i="1" smtClean="0">
                                      <a:latin typeface="Cambria Math" panose="02040503050406030204" pitchFamily="18" charset="0"/>
                                    </a:rPr>
                                    <m:t>𝑉</m:t>
                                  </m:r>
                                </m:e>
                                <m:sub>
                                  <m:r>
                                    <a:rPr lang="zh-CN" altLang="en-US" b="0" i="1" smtClean="0">
                                      <a:latin typeface="Cambria Math" panose="02040503050406030204" pitchFamily="18" charset="0"/>
                                    </a:rPr>
                                    <m:t>𝜋</m:t>
                                  </m:r>
                                </m:sub>
                                <m:sup>
                                  <m:r>
                                    <a:rPr lang="en-US" altLang="zh-CN" b="0" i="1" smtClean="0">
                                      <a:latin typeface="Cambria Math" panose="02040503050406030204" pitchFamily="18" charset="0"/>
                                    </a:rPr>
                                    <m:t>𝑇</m:t>
                                  </m:r>
                                </m:sup>
                              </m:sSubSup>
                              <m:sSub>
                                <m:sSubPr>
                                  <m:ctrlPr>
                                    <a:rPr lang="en-US" altLang="zh-CN" b="0" i="1" smtClean="0">
                                      <a:latin typeface="Cambria Math"/>
                                    </a:rPr>
                                  </m:ctrlPr>
                                </m:sSubPr>
                                <m:e>
                                  <m:r>
                                    <a:rPr lang="en-US" altLang="zh-CN" b="0" i="1" smtClean="0">
                                      <a:latin typeface="Cambria Math" panose="02040503050406030204" pitchFamily="18" charset="0"/>
                                    </a:rPr>
                                    <m:t>𝑉</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𝐼</m:t>
                              </m:r>
                            </m:e>
                          </m:d>
                        </m:e>
                        <m:sub>
                          <m:r>
                            <a:rPr lang="en-US" altLang="zh-CN" b="0" i="1" smtClean="0">
                              <a:latin typeface="Cambria Math" panose="02040503050406030204" pitchFamily="18" charset="0"/>
                            </a:rPr>
                            <m:t>𝐹</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𝜀</m:t>
                      </m:r>
                    </m:oMath>
                  </m:oMathPara>
                </a14:m>
                <a:endParaRPr lang="en-US" altLang="zh-CN" dirty="0"/>
              </a:p>
              <a:p>
                <a:pPr marL="0" indent="0" algn="just">
                  <a:buNone/>
                </a:pP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8DA49F9D-3609-45ED-B4CE-EE6845EAF124}"/>
                  </a:ext>
                </a:extLst>
              </p:cNvPr>
              <p:cNvSpPr>
                <a:spLocks noGrp="1" noRot="1" noChangeAspect="1" noMove="1" noResize="1" noEditPoints="1" noAdjustHandles="1" noChangeArrowheads="1" noChangeShapeType="1" noTextEdit="1"/>
              </p:cNvSpPr>
              <p:nvPr>
                <p:ph idx="1"/>
              </p:nvPr>
            </p:nvSpPr>
            <p:spPr>
              <a:xfrm>
                <a:off x="538480" y="1825625"/>
                <a:ext cx="10815320" cy="4351338"/>
              </a:xfrm>
              <a:blipFill>
                <a:blip r:embed="rId2"/>
                <a:stretch>
                  <a:fillRect l="-1127" t="-2381" r="-11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59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7590241-78C5-4E58-B463-5C1C150F794E}"/>
              </a:ext>
            </a:extLst>
          </p:cNvPr>
          <p:cNvSpPr>
            <a:spLocks noGrp="1"/>
          </p:cNvSpPr>
          <p:nvPr>
            <p:ph type="title"/>
          </p:nvPr>
        </p:nvSpPr>
        <p:spPr/>
        <p:txBody>
          <a:bodyPr/>
          <a:lstStyle/>
          <a:p>
            <a:pPr marL="571500" indent="-57150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Future discussed work</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E5124F09-0C89-4AD8-8ECD-AE100600D1E1}"/>
              </a:ext>
            </a:extLst>
          </p:cNvPr>
          <p:cNvSpPr>
            <a:spLocks noGrp="1"/>
          </p:cNvSpPr>
          <p:nvPr>
            <p:ph idx="1"/>
          </p:nvPr>
        </p:nvSpPr>
        <p:spPr>
          <a:xfrm>
            <a:off x="838200" y="1574800"/>
            <a:ext cx="10515600" cy="4918075"/>
          </a:xfrm>
        </p:spPr>
        <p:txBody>
          <a:bodyPr>
            <a:normAutofit/>
          </a:bodyPr>
          <a:lstStyle/>
          <a:p>
            <a:r>
              <a:rPr lang="en-US" altLang="zh-CN" dirty="0">
                <a:latin typeface="Times New Roman" panose="02020603050405020304" pitchFamily="18" charset="0"/>
                <a:cs typeface="Times New Roman" panose="02020603050405020304" pitchFamily="18" charset="0"/>
              </a:rPr>
              <a:t>Comparing Transfer Learning and Traditional Learning Under Domain Class Imbalance [6]</a:t>
            </a:r>
          </a:p>
          <a:p>
            <a:pPr marL="514350" indent="-514350">
              <a:buFont typeface="+mj-lt"/>
              <a:buAutoNum type="arabicPeriod"/>
            </a:pPr>
            <a:r>
              <a:rPr lang="en-US" altLang="zh-CN" dirty="0">
                <a:latin typeface="Times New Roman" panose="02020603050405020304" pitchFamily="18" charset="0"/>
                <a:cs typeface="Times New Roman" panose="02020603050405020304" pitchFamily="18" charset="0"/>
              </a:rPr>
              <a:t>This paper provided comparative performance analysis between state-of–the–art transfer learning algorithms and traditional machine learning algorithms under the domain class imbalance condition.</a:t>
            </a:r>
          </a:p>
          <a:p>
            <a:pPr marL="0" indent="0">
              <a:buNone/>
            </a:pPr>
            <a:r>
              <a:rPr lang="en-US" altLang="zh-CN" sz="2000" i="1" dirty="0">
                <a:latin typeface="Times New Roman" panose="02020603050405020304" pitchFamily="18" charset="0"/>
                <a:cs typeface="Times New Roman" panose="02020603050405020304" pitchFamily="18" charset="0"/>
              </a:rPr>
              <a:t>An example of domain class imbalance with a binary class is when the source domain has a 10% positive class rate and the target domain has a 50% positive class rate.</a:t>
            </a:r>
          </a:p>
          <a:p>
            <a:pPr marL="514350" indent="-514350">
              <a:buFont typeface="+mj-lt"/>
              <a:buAutoNum type="arabicPeriod" startAt="2"/>
            </a:pPr>
            <a:r>
              <a:rPr lang="en-US" altLang="zh-CN" dirty="0">
                <a:latin typeface="Times New Roman" panose="02020603050405020304" pitchFamily="18" charset="0"/>
                <a:cs typeface="Times New Roman" panose="02020603050405020304" pitchFamily="18" charset="0"/>
              </a:rPr>
              <a:t>The domain class imbalance condition is characterized by the source and target domains having different class probabilities</a:t>
            </a:r>
            <a:r>
              <a:rPr lang="en-US" altLang="zh-CN" dirty="0"/>
              <a:t>.</a:t>
            </a:r>
          </a:p>
          <a:p>
            <a:pPr marL="0" indent="0">
              <a:buNone/>
            </a:pPr>
            <a:endParaRPr lang="zh-CN" altLang="en-US" dirty="0"/>
          </a:p>
        </p:txBody>
      </p:sp>
      <p:sp>
        <p:nvSpPr>
          <p:cNvPr id="4" name="文本框 3">
            <a:extLst>
              <a:ext uri="{FF2B5EF4-FFF2-40B4-BE49-F238E27FC236}">
                <a16:creationId xmlns:a16="http://schemas.microsoft.com/office/drawing/2014/main" xmlns="" id="{A28C0407-A02A-401B-B546-54EAC42D494B}"/>
              </a:ext>
            </a:extLst>
          </p:cNvPr>
          <p:cNvSpPr txBox="1"/>
          <p:nvPr/>
        </p:nvSpPr>
        <p:spPr>
          <a:xfrm>
            <a:off x="599440" y="5791200"/>
            <a:ext cx="1102360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[6] K. R. Weiss, and T. M. </a:t>
            </a:r>
            <a:r>
              <a:rPr lang="en-US" altLang="zh-CN" dirty="0" err="1">
                <a:latin typeface="Times New Roman" panose="02020603050405020304" pitchFamily="18" charset="0"/>
                <a:cs typeface="Times New Roman" panose="02020603050405020304" pitchFamily="18" charset="0"/>
              </a:rPr>
              <a:t>Khoshgoftaar</a:t>
            </a:r>
            <a:r>
              <a:rPr lang="en-US" altLang="zh-CN" dirty="0">
                <a:latin typeface="Times New Roman" panose="02020603050405020304" pitchFamily="18" charset="0"/>
                <a:cs typeface="Times New Roman" panose="02020603050405020304" pitchFamily="18" charset="0"/>
              </a:rPr>
              <a:t>, “Comparing Transfer Learning and Traditional Learning Under Domain Class Imbalance”, in Proc. ICMLA, 2017.</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826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7590241-78C5-4E58-B463-5C1C150F794E}"/>
              </a:ext>
            </a:extLst>
          </p:cNvPr>
          <p:cNvSpPr>
            <a:spLocks noGrp="1"/>
          </p:cNvSpPr>
          <p:nvPr>
            <p:ph type="title"/>
          </p:nvPr>
        </p:nvSpPr>
        <p:spPr>
          <a:xfrm>
            <a:off x="792480" y="537845"/>
            <a:ext cx="10515600" cy="772795"/>
          </a:xfrm>
        </p:spPr>
        <p:txBody>
          <a:bodyPr/>
          <a:lstStyle/>
          <a:p>
            <a:r>
              <a:rPr lang="en-US" altLang="zh-CN" dirty="0">
                <a:latin typeface="Times New Roman" panose="02020603050405020304" pitchFamily="18" charset="0"/>
                <a:cs typeface="Times New Roman" panose="02020603050405020304" pitchFamily="18" charset="0"/>
              </a:rPr>
              <a:t>Future discussed work</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E5124F09-0C89-4AD8-8ECD-AE100600D1E1}"/>
              </a:ext>
            </a:extLst>
          </p:cNvPr>
          <p:cNvSpPr>
            <a:spLocks noGrp="1"/>
          </p:cNvSpPr>
          <p:nvPr>
            <p:ph idx="1"/>
          </p:nvPr>
        </p:nvSpPr>
        <p:spPr>
          <a:xfrm>
            <a:off x="838200" y="1310640"/>
            <a:ext cx="10515600" cy="4866323"/>
          </a:xfrm>
        </p:spPr>
        <p:txBody>
          <a:bodyPr>
            <a:normAutofit/>
          </a:bodyPr>
          <a:lstStyle/>
          <a:p>
            <a:r>
              <a:rPr lang="en-US" altLang="zh-CN" dirty="0">
                <a:latin typeface="Times New Roman" panose="02020603050405020304" pitchFamily="18" charset="0"/>
                <a:cs typeface="Times New Roman" panose="02020603050405020304" pitchFamily="18" charset="0"/>
              </a:rPr>
              <a:t>Comparing Transfer Learning and Traditional Learning Under Domain Class Imbalance</a:t>
            </a:r>
          </a:p>
          <a:p>
            <a:endParaRPr lang="en-US" altLang="zh-CN" dirty="0">
              <a:latin typeface="Times New Roman" panose="02020603050405020304" pitchFamily="18" charset="0"/>
              <a:cs typeface="Times New Roman" panose="02020603050405020304" pitchFamily="18" charset="0"/>
            </a:endParaRPr>
          </a:p>
          <a:p>
            <a:pPr marL="514350" indent="-514350">
              <a:buFont typeface="+mj-lt"/>
              <a:buAutoNum type="arabicPeriod" startAt="3"/>
            </a:pPr>
            <a:r>
              <a:rPr lang="en-US" altLang="zh-CN" dirty="0">
                <a:latin typeface="Times New Roman" panose="02020603050405020304" pitchFamily="18" charset="0"/>
                <a:cs typeface="Times New Roman" panose="02020603050405020304" pitchFamily="18" charset="0"/>
              </a:rPr>
              <a:t>The design structure of transfer learning methods typically takes on two different forms</a:t>
            </a:r>
            <a:r>
              <a:rPr lang="en-US" altLang="zh-CN" dirty="0"/>
              <a:t>:</a:t>
            </a:r>
          </a:p>
          <a:p>
            <a:pPr marL="514350" indent="-514350">
              <a:buFont typeface="+mj-lt"/>
              <a:buAutoNum type="arabicPeriod" startAt="3"/>
            </a:pPr>
            <a:endParaRPr lang="en-US" altLang="zh-CN" dirty="0"/>
          </a:p>
          <a:p>
            <a:pPr marL="971550" lvl="1" indent="-514350">
              <a:buFont typeface="+mj-lt"/>
              <a:buAutoNum type="alphaUcPeriod"/>
            </a:pPr>
            <a:r>
              <a:rPr lang="en-US" altLang="zh-CN" dirty="0">
                <a:latin typeface="Times New Roman" panose="02020603050405020304" pitchFamily="18" charset="0"/>
                <a:cs typeface="Times New Roman" panose="02020603050405020304" pitchFamily="18" charset="0"/>
              </a:rPr>
              <a:t>Domain adaptation step is integrated together</a:t>
            </a:r>
          </a:p>
          <a:p>
            <a:pPr marL="457200" lvl="1" indent="0">
              <a:buNone/>
            </a:pPr>
            <a:r>
              <a:rPr lang="en-US" altLang="zh-CN" dirty="0">
                <a:latin typeface="Times New Roman" panose="02020603050405020304" pitchFamily="18" charset="0"/>
                <a:cs typeface="Times New Roman" panose="02020603050405020304" pitchFamily="18" charset="0"/>
              </a:rPr>
              <a:t>      with the learning step;</a:t>
            </a:r>
          </a:p>
          <a:p>
            <a:pPr marL="914400" lvl="1" indent="-457200">
              <a:buFont typeface="+mj-lt"/>
              <a:buAutoNum type="alphaUcPeriod" startAt="2"/>
            </a:pPr>
            <a:r>
              <a:rPr lang="en-US" altLang="zh-CN" dirty="0">
                <a:latin typeface="Times New Roman" panose="02020603050405020304" pitchFamily="18" charset="0"/>
                <a:cs typeface="Times New Roman" panose="02020603050405020304" pitchFamily="18" charset="0"/>
              </a:rPr>
              <a:t>Domain adaptation is performed </a:t>
            </a:r>
          </a:p>
          <a:p>
            <a:pPr marL="457200" lvl="1" indent="0">
              <a:buNone/>
            </a:pPr>
            <a:r>
              <a:rPr lang="en-US" altLang="zh-CN" dirty="0">
                <a:latin typeface="Times New Roman" panose="02020603050405020304" pitchFamily="18" charset="0"/>
                <a:cs typeface="Times New Roman" panose="02020603050405020304" pitchFamily="18" charset="0"/>
              </a:rPr>
              <a:t>     separately from the learning process.</a:t>
            </a:r>
          </a:p>
          <a:p>
            <a:pPr marL="0" indent="0">
              <a:buNone/>
            </a:pPr>
            <a:endParaRPr lang="en-US" altLang="zh-CN" dirty="0">
              <a:latin typeface="Times New Roman" panose="02020603050405020304" pitchFamily="18" charset="0"/>
              <a:cs typeface="Times New Roman" panose="02020603050405020304" pitchFamily="18" charset="0"/>
            </a:endParaRPr>
          </a:p>
          <a:p>
            <a:pPr marL="514350" indent="-514350">
              <a:buFont typeface="+mj-lt"/>
              <a:buAutoNum type="arabicPeriod" startAt="3"/>
            </a:pPr>
            <a:endParaRPr lang="en-US" altLang="zh-CN" dirty="0"/>
          </a:p>
        </p:txBody>
      </p:sp>
      <p:pic>
        <p:nvPicPr>
          <p:cNvPr id="4" name="图片 3">
            <a:extLst>
              <a:ext uri="{FF2B5EF4-FFF2-40B4-BE49-F238E27FC236}">
                <a16:creationId xmlns:a16="http://schemas.microsoft.com/office/drawing/2014/main" xmlns="" id="{ACBB0542-2DD8-4D68-BE32-77B652C7A7F4}"/>
              </a:ext>
            </a:extLst>
          </p:cNvPr>
          <p:cNvPicPr>
            <a:picLocks noChangeAspect="1"/>
          </p:cNvPicPr>
          <p:nvPr/>
        </p:nvPicPr>
        <p:blipFill rotWithShape="1">
          <a:blip r:embed="rId2"/>
          <a:srcRect l="6022" t="7963" r="16357"/>
          <a:stretch/>
        </p:blipFill>
        <p:spPr>
          <a:xfrm>
            <a:off x="7984708" y="4135119"/>
            <a:ext cx="3714532" cy="23577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268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1022172-429C-4E16-917B-4883F9C29B6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Future discussed work</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CAEC13C7-18D0-4491-8092-9C0ABCE1D54B}"/>
                  </a:ext>
                </a:extLst>
              </p:cNvPr>
              <p:cNvSpPr>
                <a:spLocks noGrp="1"/>
              </p:cNvSpPr>
              <p:nvPr>
                <p:ph idx="1"/>
              </p:nvPr>
            </p:nvSpPr>
            <p:spPr>
              <a:xfrm>
                <a:off x="726440" y="1510666"/>
                <a:ext cx="10515600" cy="2075016"/>
              </a:xfrm>
            </p:spPr>
            <p:txBody>
              <a:bodyPr>
                <a:normAutofit fontScale="85000" lnSpcReduction="10000"/>
              </a:bodyPr>
              <a:lstStyle/>
              <a:p>
                <a:pPr marL="514350" indent="-514350">
                  <a:buFont typeface="+mj-lt"/>
                  <a:buAutoNum type="arabicPeriod" startAt="4"/>
                </a:pPr>
                <a:r>
                  <a:rPr lang="en-US" altLang="zh-CN" dirty="0">
                    <a:latin typeface="Times New Roman" panose="02020603050405020304" pitchFamily="18" charset="0"/>
                    <a:cs typeface="Times New Roman" panose="02020603050405020304" pitchFamily="18" charset="0"/>
                  </a:rPr>
                  <a:t>Comparison methods:</a:t>
                </a:r>
              </a:p>
              <a:p>
                <a:pPr marL="514350" indent="-514350">
                  <a:buFont typeface="+mj-lt"/>
                  <a:buAutoNum type="arabicPeriod" startAt="3"/>
                </a:pPr>
                <a:endParaRPr lang="en-US" altLang="zh-CN"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a:rPr>
                          </m:ctrlPr>
                        </m:dPr>
                        <m:e>
                          <m:eqArr>
                            <m:eqArrPr>
                              <m:ctrlPr>
                                <a:rPr lang="en-US" altLang="zh-CN" i="1">
                                  <a:latin typeface="Cambria Math"/>
                                </a:rPr>
                              </m:ctrlPr>
                            </m:eqArrPr>
                            <m:e>
                              <m:r>
                                <a:rPr lang="en-US" altLang="zh-CN" i="1">
                                  <a:latin typeface="Cambria Math" panose="02040503050406030204" pitchFamily="18" charset="0"/>
                                </a:rPr>
                                <m:t>𝑖𝑛𝑡𝑒𝑔𝑟𝑎𝑡𝑒𝑑</m:t>
                              </m:r>
                              <m:r>
                                <a:rPr lang="en-US" altLang="zh-CN" i="1">
                                  <a:latin typeface="Cambria Math" panose="02040503050406030204" pitchFamily="18" charset="0"/>
                                </a:rPr>
                                <m:t> </m:t>
                              </m:r>
                              <m:r>
                                <a:rPr lang="en-US" altLang="zh-CN" i="1">
                                  <a:latin typeface="Cambria Math" panose="02040503050406030204" pitchFamily="18" charset="0"/>
                                </a:rPr>
                                <m:t>𝑑𝑒𝑠𝑖𝑔𝑛</m:t>
                              </m:r>
                              <m:r>
                                <a:rPr lang="en-US" altLang="zh-CN" i="1">
                                  <a:latin typeface="Cambria Math" panose="02040503050406030204" pitchFamily="18" charset="0"/>
                                </a:rPr>
                                <m:t> </m:t>
                              </m:r>
                              <m:r>
                                <a:rPr lang="en-US" altLang="zh-CN" i="1">
                                  <a:latin typeface="Cambria Math" panose="02040503050406030204" pitchFamily="18" charset="0"/>
                                </a:rPr>
                                <m:t>𝑠𝑡𝑟𝑢𝑐𝑡𝑢𝑟𝑒</m:t>
                              </m:r>
                              <m:r>
                                <a:rPr lang="en-US" altLang="zh-CN" i="1">
                                  <a:latin typeface="Cambria Math" panose="02040503050406030204" pitchFamily="18" charset="0"/>
                                </a:rPr>
                                <m:t>:                           </m:t>
                              </m:r>
                              <m:r>
                                <a:rPr lang="en-US" altLang="zh-CN" i="1">
                                  <a:latin typeface="Cambria Math" panose="02040503050406030204" pitchFamily="18" charset="0"/>
                                </a:rPr>
                                <m:t>𝐴𝑅𝑇𝐿</m:t>
                              </m:r>
                              <m:d>
                                <m:dPr>
                                  <m:begChr m:val="["/>
                                  <m:endChr m:val="]"/>
                                  <m:ctrlPr>
                                    <a:rPr lang="en-US" altLang="zh-CN" i="1">
                                      <a:latin typeface="Cambria Math"/>
                                    </a:rPr>
                                  </m:ctrlPr>
                                </m:dPr>
                                <m:e>
                                  <m:r>
                                    <a:rPr lang="en-US" altLang="zh-CN" b="0" i="1" smtClean="0">
                                      <a:latin typeface="Cambria Math" panose="02040503050406030204" pitchFamily="18" charset="0"/>
                                    </a:rPr>
                                    <m:t>7</m:t>
                                  </m:r>
                                </m:e>
                              </m:d>
                              <m:r>
                                <a:rPr lang="en-US" altLang="zh-CN" i="1">
                                  <a:latin typeface="Cambria Math" panose="02040503050406030204" pitchFamily="18" charset="0"/>
                                </a:rPr>
                                <m:t>, </m:t>
                              </m:r>
                              <m:r>
                                <a:rPr lang="en-US" altLang="zh-CN" i="1">
                                  <a:latin typeface="Cambria Math" panose="02040503050406030204" pitchFamily="18" charset="0"/>
                                </a:rPr>
                                <m:t>𝐺𝑇𝐿</m:t>
                              </m:r>
                              <m:d>
                                <m:dPr>
                                  <m:begChr m:val="["/>
                                  <m:endChr m:val="]"/>
                                  <m:ctrlPr>
                                    <a:rPr lang="en-US" altLang="zh-CN" i="1">
                                      <a:latin typeface="Cambria Math"/>
                                    </a:rPr>
                                  </m:ctrlPr>
                                </m:dPr>
                                <m:e>
                                  <m:r>
                                    <a:rPr lang="en-US" altLang="zh-CN" b="0" i="1" smtClean="0">
                                      <a:latin typeface="Cambria Math" panose="02040503050406030204" pitchFamily="18" charset="0"/>
                                    </a:rPr>
                                    <m:t>8</m:t>
                                  </m:r>
                                </m:e>
                              </m:d>
                              <m:r>
                                <a:rPr lang="en-US" altLang="zh-CN" i="1">
                                  <a:latin typeface="Cambria Math" panose="02040503050406030204" pitchFamily="18" charset="0"/>
                                </a:rPr>
                                <m:t>;</m:t>
                              </m:r>
                            </m:e>
                            <m:e>
                              <m:r>
                                <a:rPr lang="en-US" altLang="zh-CN" i="1">
                                  <a:latin typeface="Cambria Math" panose="02040503050406030204" pitchFamily="18" charset="0"/>
                                </a:rPr>
                                <m:t>𝑛𝑜𝑛</m:t>
                              </m:r>
                              <m:r>
                                <a:rPr lang="en-US" altLang="zh-CN" i="1">
                                  <a:latin typeface="Cambria Math" panose="02040503050406030204" pitchFamily="18" charset="0"/>
                                </a:rPr>
                                <m:t>−</m:t>
                              </m:r>
                              <m:r>
                                <a:rPr lang="en-US" altLang="zh-CN" i="1">
                                  <a:latin typeface="Cambria Math" panose="02040503050406030204" pitchFamily="18" charset="0"/>
                                </a:rPr>
                                <m:t>𝑖𝑛𝑡𝑒𝑔𝑟𝑎𝑡𝑒𝑑</m:t>
                              </m:r>
                              <m:r>
                                <a:rPr lang="en-US" altLang="zh-CN" i="1">
                                  <a:latin typeface="Cambria Math" panose="02040503050406030204" pitchFamily="18" charset="0"/>
                                </a:rPr>
                                <m:t> </m:t>
                              </m:r>
                              <m:r>
                                <a:rPr lang="en-US" altLang="zh-CN" i="1">
                                  <a:latin typeface="Cambria Math" panose="02040503050406030204" pitchFamily="18" charset="0"/>
                                </a:rPr>
                                <m:t>𝑑𝑒𝑠𝑖𝑔𝑛</m:t>
                              </m:r>
                              <m:r>
                                <a:rPr lang="en-US" altLang="zh-CN" i="1">
                                  <a:latin typeface="Cambria Math" panose="02040503050406030204" pitchFamily="18" charset="0"/>
                                </a:rPr>
                                <m:t> </m:t>
                              </m:r>
                              <m:r>
                                <a:rPr lang="en-US" altLang="zh-CN" i="1">
                                  <a:latin typeface="Cambria Math" panose="02040503050406030204" pitchFamily="18" charset="0"/>
                                </a:rPr>
                                <m:t>𝑠𝑡𝑟𝑢𝑐𝑡𝑢𝑟𝑒</m:t>
                              </m:r>
                              <m:r>
                                <a:rPr lang="en-US" altLang="zh-CN" i="1">
                                  <a:latin typeface="Cambria Math" panose="02040503050406030204" pitchFamily="18" charset="0"/>
                                </a:rPr>
                                <m:t>:</m:t>
                              </m:r>
                              <m:r>
                                <a:rPr lang="en-US" altLang="zh-CN" b="0" i="1" smtClean="0">
                                  <a:latin typeface="Cambria Math" panose="02040503050406030204" pitchFamily="18" charset="0"/>
                                </a:rPr>
                                <m:t>𝑇𝐽𝑀</m:t>
                              </m:r>
                              <m:d>
                                <m:dPr>
                                  <m:begChr m:val="["/>
                                  <m:endChr m:val="]"/>
                                  <m:ctrlPr>
                                    <a:rPr lang="en-US" altLang="zh-CN" b="0" i="1" smtClean="0">
                                      <a:latin typeface="Cambria Math"/>
                                    </a:rPr>
                                  </m:ctrlPr>
                                </m:dPr>
                                <m:e>
                                  <m:r>
                                    <a:rPr lang="en-US" altLang="zh-CN" b="0" i="1" smtClean="0">
                                      <a:latin typeface="Cambria Math" panose="02040503050406030204" pitchFamily="18" charset="0"/>
                                    </a:rPr>
                                    <m:t>9</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𝐺𝐹𝐾</m:t>
                              </m:r>
                              <m:d>
                                <m:dPr>
                                  <m:begChr m:val="["/>
                                  <m:endChr m:val="]"/>
                                  <m:ctrlPr>
                                    <a:rPr lang="en-US" altLang="zh-CN" i="1">
                                      <a:latin typeface="Cambria Math"/>
                                    </a:rPr>
                                  </m:ctrlPr>
                                </m:dPr>
                                <m:e>
                                  <m:r>
                                    <a:rPr lang="en-US" altLang="zh-CN" b="0" i="1" smtClean="0">
                                      <a:latin typeface="Cambria Math" panose="02040503050406030204" pitchFamily="18" charset="0"/>
                                    </a:rPr>
                                    <m:t>10</m:t>
                                  </m:r>
                                </m:e>
                              </m:d>
                              <m:r>
                                <a:rPr lang="en-US" altLang="zh-CN" i="1">
                                  <a:latin typeface="Cambria Math" panose="02040503050406030204" pitchFamily="18" charset="0"/>
                                </a:rPr>
                                <m:t>, </m:t>
                              </m:r>
                              <m:r>
                                <a:rPr lang="en-US" altLang="zh-CN" i="1">
                                  <a:latin typeface="Cambria Math" panose="02040503050406030204" pitchFamily="18" charset="0"/>
                                </a:rPr>
                                <m:t>𝐽𝐷𝐴</m:t>
                              </m:r>
                              <m:d>
                                <m:dPr>
                                  <m:begChr m:val="["/>
                                  <m:endChr m:val="]"/>
                                  <m:ctrlPr>
                                    <a:rPr lang="en-US" altLang="zh-CN" i="1">
                                      <a:latin typeface="Cambria Math"/>
                                    </a:rPr>
                                  </m:ctrlPr>
                                </m:dPr>
                                <m:e>
                                  <m:r>
                                    <a:rPr lang="en-US" altLang="zh-CN" b="0" i="1" smtClean="0">
                                      <a:latin typeface="Cambria Math" panose="02040503050406030204" pitchFamily="18" charset="0"/>
                                    </a:rPr>
                                    <m:t>11</m:t>
                                  </m:r>
                                </m:e>
                              </m:d>
                              <m:r>
                                <a:rPr lang="en-US" altLang="zh-CN" i="1">
                                  <a:latin typeface="Cambria Math" panose="02040503050406030204" pitchFamily="18" charset="0"/>
                                </a:rPr>
                                <m:t>,</m:t>
                              </m:r>
                            </m:e>
                            <m:e>
                              <m:r>
                                <a:rPr lang="en-US" altLang="zh-CN" i="1">
                                  <a:latin typeface="Cambria Math" panose="02040503050406030204" pitchFamily="18" charset="0"/>
                                </a:rPr>
                                <m:t>                                                                       </m:t>
                              </m:r>
                              <m:r>
                                <a:rPr lang="en-US" altLang="zh-CN" i="1">
                                  <a:latin typeface="Cambria Math" panose="02040503050406030204" pitchFamily="18" charset="0"/>
                                </a:rPr>
                                <m:t>𝑇𝐶𝐴</m:t>
                              </m:r>
                              <m:d>
                                <m:dPr>
                                  <m:begChr m:val="["/>
                                  <m:endChr m:val="]"/>
                                  <m:ctrlPr>
                                    <a:rPr lang="en-US" altLang="zh-CN" i="1">
                                      <a:latin typeface="Cambria Math"/>
                                    </a:rPr>
                                  </m:ctrlPr>
                                </m:dPr>
                                <m:e>
                                  <m:r>
                                    <a:rPr lang="en-US" altLang="zh-CN" b="0" i="1" smtClean="0">
                                      <a:latin typeface="Cambria Math" panose="02040503050406030204" pitchFamily="18" charset="0"/>
                                    </a:rPr>
                                    <m:t>12</m:t>
                                  </m:r>
                                </m:e>
                              </m:d>
                              <m:r>
                                <a:rPr lang="en-US" altLang="zh-CN" i="1">
                                  <a:latin typeface="Cambria Math" panose="02040503050406030204" pitchFamily="18" charset="0"/>
                                </a:rPr>
                                <m:t>,</m:t>
                              </m:r>
                              <m:r>
                                <a:rPr lang="en-US" altLang="zh-CN" i="1">
                                  <a:latin typeface="Cambria Math" panose="02040503050406030204" pitchFamily="18" charset="0"/>
                                </a:rPr>
                                <m:t>𝑇𝐾𝐿</m:t>
                              </m:r>
                              <m:d>
                                <m:dPr>
                                  <m:begChr m:val="["/>
                                  <m:endChr m:val="]"/>
                                  <m:ctrlPr>
                                    <a:rPr lang="en-US" altLang="zh-CN" i="1">
                                      <a:latin typeface="Cambria Math"/>
                                    </a:rPr>
                                  </m:ctrlPr>
                                </m:dPr>
                                <m:e>
                                  <m:r>
                                    <a:rPr lang="en-US" altLang="zh-CN" b="0" i="1" smtClean="0">
                                      <a:latin typeface="Cambria Math" panose="02040503050406030204" pitchFamily="18" charset="0"/>
                                    </a:rPr>
                                    <m:t>13</m:t>
                                  </m:r>
                                  <m:r>
                                    <a:rPr lang="en-US" altLang="zh-CN" i="1">
                                      <a:latin typeface="Cambria Math" panose="02040503050406030204" pitchFamily="18" charset="0"/>
                                    </a:rPr>
                                    <m:t> </m:t>
                                  </m:r>
                                </m:e>
                              </m:d>
                              <m:r>
                                <a:rPr lang="en-US" altLang="zh-CN" i="1">
                                  <a:latin typeface="Cambria Math" panose="02040503050406030204" pitchFamily="18" charset="0"/>
                                </a:rPr>
                                <m:t>.</m:t>
                              </m:r>
                            </m:e>
                          </m:eqArr>
                        </m:e>
                      </m:d>
                    </m:oMath>
                  </m:oMathPara>
                </a14:m>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CAEC13C7-18D0-4491-8092-9C0ABCE1D54B}"/>
                  </a:ext>
                </a:extLst>
              </p:cNvPr>
              <p:cNvSpPr>
                <a:spLocks noGrp="1" noRot="1" noChangeAspect="1" noMove="1" noResize="1" noEditPoints="1" noAdjustHandles="1" noChangeArrowheads="1" noChangeShapeType="1" noTextEdit="1"/>
              </p:cNvSpPr>
              <p:nvPr>
                <p:ph idx="1"/>
              </p:nvPr>
            </p:nvSpPr>
            <p:spPr>
              <a:xfrm>
                <a:off x="726440" y="1510666"/>
                <a:ext cx="10515600" cy="2075016"/>
              </a:xfrm>
              <a:blipFill>
                <a:blip r:embed="rId2"/>
                <a:stretch>
                  <a:fillRect l="-754" t="-5882"/>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xmlns="" id="{32AEB115-ABEB-4E1B-BA2E-D7C7643F054F}"/>
              </a:ext>
            </a:extLst>
          </p:cNvPr>
          <p:cNvSpPr txBox="1"/>
          <p:nvPr/>
        </p:nvSpPr>
        <p:spPr>
          <a:xfrm>
            <a:off x="55880" y="3585682"/>
            <a:ext cx="12080240" cy="4955203"/>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[7] M. Long, J. Wang, G. Ding, S. J. Pan, and P. S. Yu, “Adaptation regularization: A general framework for transfer learning,” </a:t>
            </a:r>
            <a:r>
              <a:rPr lang="en-US" altLang="zh-CN" sz="1600" i="1" dirty="0">
                <a:latin typeface="Times New Roman" panose="02020603050405020304" pitchFamily="18" charset="0"/>
                <a:cs typeface="Times New Roman" panose="02020603050405020304" pitchFamily="18" charset="0"/>
              </a:rPr>
              <a:t>IEEE Transactions on Knowledge and Data Engineering</a:t>
            </a:r>
            <a:r>
              <a:rPr lang="en-US" altLang="zh-CN" sz="1600" dirty="0">
                <a:latin typeface="Times New Roman" panose="02020603050405020304" pitchFamily="18" charset="0"/>
                <a:cs typeface="Times New Roman" panose="02020603050405020304" pitchFamily="18" charset="0"/>
              </a:rPr>
              <a:t>, vol. 26, no. 5, pp. 1076–1089, 2014. </a:t>
            </a:r>
          </a:p>
          <a:p>
            <a:r>
              <a:rPr lang="en-US" altLang="zh-CN" sz="1600" dirty="0">
                <a:latin typeface="Times New Roman" panose="02020603050405020304" pitchFamily="18" charset="0"/>
                <a:cs typeface="Times New Roman" panose="02020603050405020304" pitchFamily="18" charset="0"/>
              </a:rPr>
              <a:t>[8] M. Long, J. Wang, G. Ding, D. Shen, and Q. Yang, “Transfer learning with graph co-regularization,” </a:t>
            </a:r>
            <a:r>
              <a:rPr lang="en-US" altLang="zh-CN" sz="1600" i="1" dirty="0">
                <a:latin typeface="Times New Roman" panose="02020603050405020304" pitchFamily="18" charset="0"/>
                <a:cs typeface="Times New Roman" panose="02020603050405020304" pitchFamily="18" charset="0"/>
              </a:rPr>
              <a:t>IEEE Transactions on Knowledge and Data Engineering</a:t>
            </a:r>
            <a:r>
              <a:rPr lang="en-US" altLang="zh-CN" sz="1600" dirty="0">
                <a:latin typeface="Times New Roman" panose="02020603050405020304" pitchFamily="18" charset="0"/>
                <a:cs typeface="Times New Roman" panose="02020603050405020304" pitchFamily="18" charset="0"/>
              </a:rPr>
              <a:t>, vol. 26, no. 7, pp. 1805–1818, 2014. </a:t>
            </a:r>
          </a:p>
          <a:p>
            <a:r>
              <a:rPr lang="en-US" altLang="zh-CN" sz="1600" dirty="0">
                <a:latin typeface="Times New Roman" panose="02020603050405020304" pitchFamily="18" charset="0"/>
                <a:cs typeface="Times New Roman" panose="02020603050405020304" pitchFamily="18" charset="0"/>
              </a:rPr>
              <a:t>[9]M. Long, J. Wang, G. Ding, J. Sun, and P. Yu, “Transfer joint matching for unsupervised domain adaptation,” i</a:t>
            </a:r>
            <a:r>
              <a:rPr lang="en-US" altLang="zh-CN" sz="1600" i="1" dirty="0">
                <a:latin typeface="Times New Roman" panose="02020603050405020304" pitchFamily="18" charset="0"/>
                <a:cs typeface="Times New Roman" panose="02020603050405020304" pitchFamily="18" charset="0"/>
              </a:rPr>
              <a:t>n Proc. CVPR</a:t>
            </a:r>
            <a:r>
              <a:rPr lang="en-US" altLang="zh-CN" sz="1600" dirty="0">
                <a:latin typeface="Times New Roman" panose="02020603050405020304" pitchFamily="18" charset="0"/>
                <a:cs typeface="Times New Roman" panose="02020603050405020304" pitchFamily="18" charset="0"/>
              </a:rPr>
              <a:t>, 2014, pp. 1410–1417</a:t>
            </a:r>
          </a:p>
          <a:p>
            <a:r>
              <a:rPr lang="en-US" altLang="zh-CN" sz="1600" dirty="0">
                <a:latin typeface="Times New Roman" panose="02020603050405020304" pitchFamily="18" charset="0"/>
                <a:cs typeface="Times New Roman" panose="02020603050405020304" pitchFamily="18" charset="0"/>
              </a:rPr>
              <a:t>[10] B. Gong, Y. Shi, F. Sha, and K. </a:t>
            </a:r>
            <a:r>
              <a:rPr lang="en-US" altLang="zh-CN" sz="1600" dirty="0" err="1">
                <a:latin typeface="Times New Roman" panose="02020603050405020304" pitchFamily="18" charset="0"/>
                <a:cs typeface="Times New Roman" panose="02020603050405020304" pitchFamily="18" charset="0"/>
              </a:rPr>
              <a:t>Grauman</a:t>
            </a:r>
            <a:r>
              <a:rPr lang="en-US" altLang="zh-CN" sz="1600" dirty="0">
                <a:latin typeface="Times New Roman" panose="02020603050405020304" pitchFamily="18" charset="0"/>
                <a:cs typeface="Times New Roman" panose="02020603050405020304" pitchFamily="18" charset="0"/>
              </a:rPr>
              <a:t>, “Geodesic flow kernel for unsupervised domain adaptation,” in </a:t>
            </a:r>
            <a:r>
              <a:rPr lang="en-US" altLang="zh-CN" sz="1600" i="1" dirty="0">
                <a:latin typeface="Times New Roman" panose="02020603050405020304" pitchFamily="18" charset="0"/>
                <a:cs typeface="Times New Roman" panose="02020603050405020304" pitchFamily="18" charset="0"/>
              </a:rPr>
              <a:t>Proc. CVPR</a:t>
            </a:r>
            <a:r>
              <a:rPr lang="en-US" altLang="zh-CN" sz="1600" dirty="0">
                <a:latin typeface="Times New Roman" panose="02020603050405020304" pitchFamily="18" charset="0"/>
                <a:cs typeface="Times New Roman" panose="02020603050405020304" pitchFamily="18" charset="0"/>
              </a:rPr>
              <a:t>, 2012, pp. 2066–2073.</a:t>
            </a:r>
          </a:p>
          <a:p>
            <a:r>
              <a:rPr lang="en-US" altLang="zh-CN" sz="1600" dirty="0">
                <a:latin typeface="Times New Roman" panose="02020603050405020304" pitchFamily="18" charset="0"/>
                <a:cs typeface="Times New Roman" panose="02020603050405020304" pitchFamily="18" charset="0"/>
              </a:rPr>
              <a:t>[11] M. Long, J. Wang, G. Ding, J. Sun, and P. Yu, “Transfer joint matching for unsupervised domain adaptation,” in </a:t>
            </a:r>
            <a:r>
              <a:rPr lang="en-US" altLang="zh-CN" sz="1600" i="1" dirty="0">
                <a:latin typeface="Times New Roman" panose="02020603050405020304" pitchFamily="18" charset="0"/>
                <a:cs typeface="Times New Roman" panose="02020603050405020304" pitchFamily="18" charset="0"/>
              </a:rPr>
              <a:t>Proc. CVPR</a:t>
            </a:r>
            <a:r>
              <a:rPr lang="en-US" altLang="zh-CN" sz="1600" dirty="0">
                <a:latin typeface="Times New Roman" panose="02020603050405020304" pitchFamily="18" charset="0"/>
                <a:cs typeface="Times New Roman" panose="02020603050405020304" pitchFamily="18" charset="0"/>
              </a:rPr>
              <a:t>, 2014, pp. 1410–1417. </a:t>
            </a:r>
          </a:p>
          <a:p>
            <a:r>
              <a:rPr lang="en-US" altLang="zh-CN" sz="1600" dirty="0">
                <a:latin typeface="Times New Roman" panose="02020603050405020304" pitchFamily="18" charset="0"/>
                <a:cs typeface="Times New Roman" panose="02020603050405020304" pitchFamily="18" charset="0"/>
              </a:rPr>
              <a:t>[12] S. J. Pan, I. W. Tsang, J. T. Kwok, and Q. Yang, “Domain adaptation via transfer component analysis,” </a:t>
            </a:r>
            <a:r>
              <a:rPr lang="en-US" altLang="zh-CN" sz="1600" i="1" dirty="0">
                <a:latin typeface="Times New Roman" panose="02020603050405020304" pitchFamily="18" charset="0"/>
                <a:cs typeface="Times New Roman" panose="02020603050405020304" pitchFamily="18" charset="0"/>
              </a:rPr>
              <a:t>IEEE Transactions on Neural Networks</a:t>
            </a:r>
            <a:r>
              <a:rPr lang="en-US" altLang="zh-CN" sz="1600" dirty="0">
                <a:latin typeface="Times New Roman" panose="02020603050405020304" pitchFamily="18" charset="0"/>
                <a:cs typeface="Times New Roman" panose="02020603050405020304" pitchFamily="18" charset="0"/>
              </a:rPr>
              <a:t>, vol. 22, no. 2, pp. 199–210, 2011. </a:t>
            </a:r>
          </a:p>
          <a:p>
            <a:r>
              <a:rPr lang="en-US" altLang="zh-CN" sz="1600" dirty="0">
                <a:latin typeface="Times New Roman" panose="02020603050405020304" pitchFamily="18" charset="0"/>
                <a:cs typeface="Times New Roman" panose="02020603050405020304" pitchFamily="18" charset="0"/>
              </a:rPr>
              <a:t>[13] M. Long, J. Wang, J. Sun, and P. S. Yu, “Domain invariant transfer kernel learning,” </a:t>
            </a:r>
            <a:r>
              <a:rPr lang="en-US" altLang="zh-CN" sz="1600" i="1" dirty="0">
                <a:latin typeface="Times New Roman" panose="02020603050405020304" pitchFamily="18" charset="0"/>
                <a:cs typeface="Times New Roman" panose="02020603050405020304" pitchFamily="18" charset="0"/>
              </a:rPr>
              <a:t>IEEE Transactions on Knowledge and Data Engineering</a:t>
            </a:r>
            <a:r>
              <a:rPr lang="en-US" altLang="zh-CN" sz="1600" dirty="0">
                <a:latin typeface="Times New Roman" panose="02020603050405020304" pitchFamily="18" charset="0"/>
                <a:cs typeface="Times New Roman" panose="02020603050405020304" pitchFamily="18" charset="0"/>
              </a:rPr>
              <a:t>, vol. 27, no. 6, pp. 1519–1532, 2015. </a:t>
            </a: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26291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9B47DAB-42C3-4C50-8657-91062A1E865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Experimental results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5C12393-8032-48EE-B393-D71492E1552C}"/>
              </a:ext>
            </a:extLst>
          </p:cNvPr>
          <p:cNvSpPr>
            <a:spLocks noGrp="1"/>
          </p:cNvSpPr>
          <p:nvPr>
            <p:ph idx="1"/>
          </p:nvPr>
        </p:nvSpPr>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514350" indent="-514350">
              <a:buFont typeface="+mj-ea"/>
              <a:buAutoNum type="circleNumDbPlain"/>
            </a:pPr>
            <a:r>
              <a:rPr lang="en-US" altLang="zh-CN" dirty="0">
                <a:latin typeface="Times New Roman" panose="02020603050405020304" pitchFamily="18" charset="0"/>
                <a:cs typeface="Times New Roman" panose="02020603050405020304" pitchFamily="18" charset="0"/>
              </a:rPr>
              <a:t>Number for W-T-L is W for outperform, L for under-perform and T for same.</a:t>
            </a:r>
          </a:p>
          <a:p>
            <a:endParaRPr lang="en-US" altLang="zh-CN" dirty="0">
              <a:latin typeface="Times New Roman" panose="02020603050405020304" pitchFamily="18" charset="0"/>
              <a:cs typeface="Times New Roman" panose="02020603050405020304" pitchFamily="18" charset="0"/>
            </a:endParaRPr>
          </a:p>
          <a:p>
            <a:endParaRPr lang="zh-CN" altLang="en-US" dirty="0"/>
          </a:p>
        </p:txBody>
      </p:sp>
      <p:pic>
        <p:nvPicPr>
          <p:cNvPr id="5" name="图片 4">
            <a:extLst>
              <a:ext uri="{FF2B5EF4-FFF2-40B4-BE49-F238E27FC236}">
                <a16:creationId xmlns:a16="http://schemas.microsoft.com/office/drawing/2014/main" xmlns="" id="{E4187AC1-ECE6-4FC0-AB2E-9FBBAC8B9D8E}"/>
              </a:ext>
            </a:extLst>
          </p:cNvPr>
          <p:cNvPicPr>
            <a:picLocks noChangeAspect="1"/>
          </p:cNvPicPr>
          <p:nvPr/>
        </p:nvPicPr>
        <p:blipFill>
          <a:blip r:embed="rId2"/>
          <a:stretch>
            <a:fillRect/>
          </a:stretch>
        </p:blipFill>
        <p:spPr>
          <a:xfrm>
            <a:off x="2672397" y="1436688"/>
            <a:ext cx="6218711" cy="3357562"/>
          </a:xfrm>
          <a:prstGeom prst="rect">
            <a:avLst/>
          </a:prstGeom>
        </p:spPr>
      </p:pic>
      <p:sp>
        <p:nvSpPr>
          <p:cNvPr id="6" name="矩形 5">
            <a:extLst>
              <a:ext uri="{FF2B5EF4-FFF2-40B4-BE49-F238E27FC236}">
                <a16:creationId xmlns:a16="http://schemas.microsoft.com/office/drawing/2014/main" xmlns="" id="{C9D72587-FC3D-4084-871C-B1277757C158}"/>
              </a:ext>
            </a:extLst>
          </p:cNvPr>
          <p:cNvSpPr/>
          <p:nvPr/>
        </p:nvSpPr>
        <p:spPr>
          <a:xfrm>
            <a:off x="3657600" y="1825625"/>
            <a:ext cx="589280" cy="114109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右 6">
            <a:extLst>
              <a:ext uri="{FF2B5EF4-FFF2-40B4-BE49-F238E27FC236}">
                <a16:creationId xmlns:a16="http://schemas.microsoft.com/office/drawing/2014/main" xmlns="" id="{8DAC6CC4-6C83-46EB-97C4-2A1D4CA1F24A}"/>
              </a:ext>
            </a:extLst>
          </p:cNvPr>
          <p:cNvSpPr/>
          <p:nvPr/>
        </p:nvSpPr>
        <p:spPr>
          <a:xfrm>
            <a:off x="4551680" y="2225040"/>
            <a:ext cx="792480" cy="172720"/>
          </a:xfrm>
          <a:prstGeom prst="rightArrow">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右 7">
            <a:extLst>
              <a:ext uri="{FF2B5EF4-FFF2-40B4-BE49-F238E27FC236}">
                <a16:creationId xmlns:a16="http://schemas.microsoft.com/office/drawing/2014/main" xmlns="" id="{9E31C493-DB3C-403F-B226-72C8ABE4C999}"/>
              </a:ext>
            </a:extLst>
          </p:cNvPr>
          <p:cNvSpPr/>
          <p:nvPr/>
        </p:nvSpPr>
        <p:spPr>
          <a:xfrm>
            <a:off x="6345237" y="2258377"/>
            <a:ext cx="792480" cy="172720"/>
          </a:xfrm>
          <a:prstGeom prst="rightArrow">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7B7851BC-53CC-4AB2-8EB4-B2AB6C6E3149}"/>
              </a:ext>
            </a:extLst>
          </p:cNvPr>
          <p:cNvSpPr/>
          <p:nvPr/>
        </p:nvSpPr>
        <p:spPr>
          <a:xfrm>
            <a:off x="7640320" y="1825625"/>
            <a:ext cx="121920" cy="114109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xmlns="" id="{8FA2B7EB-B498-42C9-B756-D8F9F5114CEB}"/>
              </a:ext>
            </a:extLst>
          </p:cNvPr>
          <p:cNvSpPr/>
          <p:nvPr/>
        </p:nvSpPr>
        <p:spPr>
          <a:xfrm>
            <a:off x="3611880" y="3048000"/>
            <a:ext cx="680720" cy="38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xmlns="" id="{A99E83F3-9FA2-4B3E-9313-5666D2F819F1}"/>
              </a:ext>
            </a:extLst>
          </p:cNvPr>
          <p:cNvSpPr/>
          <p:nvPr/>
        </p:nvSpPr>
        <p:spPr>
          <a:xfrm>
            <a:off x="4419600" y="3238500"/>
            <a:ext cx="680720" cy="1727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xmlns="" id="{B688C12D-0F65-41BB-B88F-0576B0FBCED6}"/>
              </a:ext>
            </a:extLst>
          </p:cNvPr>
          <p:cNvSpPr/>
          <p:nvPr/>
        </p:nvSpPr>
        <p:spPr>
          <a:xfrm>
            <a:off x="6579154" y="3268663"/>
            <a:ext cx="680720" cy="1727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xmlns="" id="{174F448F-4AA3-4C98-8A33-C140EB78DCB4}"/>
              </a:ext>
            </a:extLst>
          </p:cNvPr>
          <p:cNvSpPr/>
          <p:nvPr/>
        </p:nvSpPr>
        <p:spPr>
          <a:xfrm>
            <a:off x="7426960" y="2966720"/>
            <a:ext cx="213360" cy="4622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xmlns="" id="{EF8DD79A-72E0-4A1B-956A-CA9E26C0791B}"/>
              </a:ext>
            </a:extLst>
          </p:cNvPr>
          <p:cNvSpPr/>
          <p:nvPr/>
        </p:nvSpPr>
        <p:spPr>
          <a:xfrm>
            <a:off x="3657600" y="4165600"/>
            <a:ext cx="589280" cy="213360"/>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4">
            <a:extLst>
              <a:ext uri="{FF2B5EF4-FFF2-40B4-BE49-F238E27FC236}">
                <a16:creationId xmlns:a16="http://schemas.microsoft.com/office/drawing/2014/main" xmlns="" id="{04CF95B9-4D9C-44E4-AAB4-5D1B66385B18}"/>
              </a:ext>
            </a:extLst>
          </p:cNvPr>
          <p:cNvSpPr/>
          <p:nvPr/>
        </p:nvSpPr>
        <p:spPr>
          <a:xfrm>
            <a:off x="4419600" y="4206240"/>
            <a:ext cx="680720" cy="172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xmlns="" id="{4F0440FC-6506-4A36-96C5-497C4B76232F}"/>
              </a:ext>
            </a:extLst>
          </p:cNvPr>
          <p:cNvSpPr/>
          <p:nvPr/>
        </p:nvSpPr>
        <p:spPr>
          <a:xfrm>
            <a:off x="6579154" y="4206240"/>
            <a:ext cx="680720" cy="172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xmlns="" id="{0F91BB1A-FFF6-4924-8885-0106CB5EB0E1}"/>
              </a:ext>
            </a:extLst>
          </p:cNvPr>
          <p:cNvSpPr/>
          <p:nvPr/>
        </p:nvSpPr>
        <p:spPr>
          <a:xfrm>
            <a:off x="7454900" y="4165600"/>
            <a:ext cx="127000" cy="26246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57264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EE8A30B-3FEE-485C-86C9-237E496203D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Conclusion: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536D4D23-3FCB-475C-A01B-FDC7E203F0A8}"/>
              </a:ext>
            </a:extLst>
          </p:cNvPr>
          <p:cNvSpPr>
            <a:spLocks noGrp="1"/>
          </p:cNvSpPr>
          <p:nvPr>
            <p:ph idx="1"/>
          </p:nvPr>
        </p:nvSpPr>
        <p:spPr>
          <a:xfrm>
            <a:off x="635000" y="1825625"/>
            <a:ext cx="10515600" cy="4351338"/>
          </a:xfrm>
        </p:spPr>
        <p:txBody>
          <a:bodyPr/>
          <a:lstStyle/>
          <a:p>
            <a:pPr marL="571500" indent="-571500">
              <a:buFont typeface="+mj-lt"/>
              <a:buAutoNum type="romanUcPeriod"/>
            </a:pPr>
            <a:r>
              <a:rPr lang="en-US" altLang="zh-CN" dirty="0">
                <a:latin typeface="Times New Roman" panose="02020603050405020304" pitchFamily="18" charset="0"/>
                <a:cs typeface="Times New Roman" panose="02020603050405020304" pitchFamily="18" charset="0"/>
              </a:rPr>
              <a:t>Transfer learning algorithms which are designed with non-integrated structure, none of these methods outperform their underlying based traditional learner.</a:t>
            </a:r>
          </a:p>
          <a:p>
            <a:pPr marL="571500" indent="-571500">
              <a:buFont typeface="+mj-lt"/>
              <a:buAutoNum type="romanUcPeriod"/>
            </a:pPr>
            <a:r>
              <a:rPr lang="en-US" altLang="zh-CN" dirty="0">
                <a:latin typeface="Times New Roman" panose="02020603050405020304" pitchFamily="18" charset="0"/>
                <a:cs typeface="Times New Roman" panose="02020603050405020304" pitchFamily="18" charset="0"/>
              </a:rPr>
              <a:t>When comparing these methods with all the other traditional learning algorithms, only TKL outperforms outperforms more often.</a:t>
            </a:r>
          </a:p>
          <a:p>
            <a:pPr marL="571500" indent="-571500">
              <a:buFont typeface="+mj-lt"/>
              <a:buAutoNum type="romanUcPeriod"/>
            </a:pPr>
            <a:r>
              <a:rPr lang="en-US" altLang="zh-CN" dirty="0">
                <a:latin typeface="Times New Roman" panose="02020603050405020304" pitchFamily="18" charset="0"/>
                <a:cs typeface="Times New Roman" panose="02020603050405020304" pitchFamily="18" charset="0"/>
              </a:rPr>
              <a:t>ARTL and GTL outperform the other traditional machine learning algorithms. With an integrated design structure, the results are better.</a:t>
            </a:r>
          </a:p>
          <a:p>
            <a:pPr marL="571500" indent="-571500">
              <a:buFont typeface="+mj-lt"/>
              <a:buAutoNum type="romanUcPeriod"/>
            </a:pPr>
            <a:endParaRPr lang="zh-CN" altLang="en-US" dirty="0"/>
          </a:p>
        </p:txBody>
      </p:sp>
    </p:spTree>
    <p:extLst>
      <p:ext uri="{BB962C8B-B14F-4D97-AF65-F5344CB8AC3E}">
        <p14:creationId xmlns:p14="http://schemas.microsoft.com/office/powerpoint/2010/main" val="361984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15C0F57-7D1A-478A-AD9F-1F9451221C6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Q:</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593B0CA4-79EA-4693-93B0-61DE8366C7AE}"/>
              </a:ext>
            </a:extLst>
          </p:cNvPr>
          <p:cNvSpPr>
            <a:spLocks noGrp="1"/>
          </p:cNvSpPr>
          <p:nvPr>
            <p:ph idx="1"/>
          </p:nvPr>
        </p:nvSpPr>
        <p:spPr>
          <a:xfrm>
            <a:off x="838200" y="1940560"/>
            <a:ext cx="6507480" cy="4236403"/>
          </a:xfrm>
        </p:spPr>
        <p:txBody>
          <a:bodyPr/>
          <a:lstStyle/>
          <a:p>
            <a:pPr>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Many transfer learning methods fails when domain class imbalance occurs.</a:t>
            </a:r>
          </a:p>
          <a:p>
            <a:pPr>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The methods that are proposed to solve the issue of class imbalance in traditional learning process.</a:t>
            </a:r>
          </a:p>
          <a:p>
            <a:pPr>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How to address the domain class imbalance problem in transfer learning.</a:t>
            </a:r>
          </a:p>
          <a:p>
            <a:pPr marL="0" indent="0">
              <a:buNone/>
            </a:pPr>
            <a:endParaRPr lang="en-US" altLang="zh-CN" dirty="0">
              <a:latin typeface="Times New Roman" panose="02020603050405020304" pitchFamily="18" charset="0"/>
              <a:cs typeface="Times New Roman" panose="02020603050405020304" pitchFamily="18" charset="0"/>
            </a:endParaRPr>
          </a:p>
          <a:p>
            <a:endParaRPr lang="zh-CN" altLang="en-US" dirty="0"/>
          </a:p>
        </p:txBody>
      </p:sp>
      <p:pic>
        <p:nvPicPr>
          <p:cNvPr id="5" name="图片 4">
            <a:extLst>
              <a:ext uri="{FF2B5EF4-FFF2-40B4-BE49-F238E27FC236}">
                <a16:creationId xmlns:a16="http://schemas.microsoft.com/office/drawing/2014/main" xmlns="" id="{4DAAF7AC-749B-4379-B139-2ACE000A2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590" y="3789680"/>
            <a:ext cx="4762500" cy="263715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55555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75958B-998D-4B5F-B725-7798C9D283FD}"/>
              </a:ext>
            </a:extLst>
          </p:cNvPr>
          <p:cNvSpPr>
            <a:spLocks noGrp="1"/>
          </p:cNvSpPr>
          <p:nvPr>
            <p:ph type="title"/>
          </p:nvPr>
        </p:nvSpPr>
        <p:spPr/>
        <p:txBody>
          <a:bodyPr/>
          <a:lstStyle/>
          <a:p>
            <a:pPr marL="571500" indent="-57150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Next Work</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A089E111-2847-4735-96FC-274F0AC9239E}"/>
                  </a:ext>
                </a:extLst>
              </p:cNvPr>
              <p:cNvSpPr>
                <a:spLocks noGrp="1"/>
              </p:cNvSpPr>
              <p:nvPr>
                <p:ph idx="1"/>
              </p:nvPr>
            </p:nvSpPr>
            <p:spPr/>
            <p:txBody>
              <a:bodyPr>
                <a:normAutofit lnSpcReduction="10000"/>
              </a:bodyPr>
              <a:lstStyle/>
              <a:p>
                <a:r>
                  <a:rPr lang="en-US" altLang="zh-CN" dirty="0">
                    <a:latin typeface="Times New Roman" panose="02020603050405020304" pitchFamily="18" charset="0"/>
                    <a:cs typeface="Times New Roman" panose="02020603050405020304" pitchFamily="18" charset="0"/>
                  </a:rPr>
                  <a:t>Non-negative Matrix Factorization [1]</a:t>
                </a:r>
              </a:p>
              <a:p>
                <a:pPr marL="514350" indent="-514350">
                  <a:buAutoNum type="arabicPeriod"/>
                </a:pPr>
                <a:r>
                  <a:rPr lang="en-US" altLang="zh-CN" dirty="0">
                    <a:latin typeface="Times New Roman" panose="02020603050405020304" pitchFamily="18" charset="0"/>
                    <a:cs typeface="Times New Roman" panose="02020603050405020304" pitchFamily="18" charset="0"/>
                  </a:rPr>
                  <a:t>NMF aims to find two non-negative matrices whose produce provide a good approximation to the original matrix.</a:t>
                </a:r>
              </a:p>
              <a:p>
                <a:pPr marL="0" indent="0">
                  <a:buNone/>
                </a:pPr>
                <a:endParaRPr lang="en-US" altLang="zh-CN" dirty="0">
                  <a:latin typeface="Times New Roman" panose="02020603050405020304" pitchFamily="18" charset="0"/>
                  <a:cs typeface="Times New Roman" panose="02020603050405020304" pitchFamily="18" charset="0"/>
                </a:endParaRPr>
              </a:p>
              <a:p>
                <a:pPr marL="514350" indent="-514350">
                  <a:buFont typeface="+mj-lt"/>
                  <a:buAutoNum type="alphaUcPeriod"/>
                </a:pPr>
                <a:r>
                  <a:rPr lang="en-US" altLang="zh-CN" dirty="0">
                    <a:latin typeface="Times New Roman" panose="02020603050405020304" pitchFamily="18" charset="0"/>
                    <a:cs typeface="Times New Roman" panose="02020603050405020304" pitchFamily="18" charset="0"/>
                  </a:rPr>
                  <a:t>Given a data matrix </a:t>
                </a:r>
                <a14:m>
                  <m:oMath xmlns:m="http://schemas.openxmlformats.org/officeDocument/2006/math">
                    <m:r>
                      <a:rPr lang="en-US" altLang="zh-CN">
                        <a:latin typeface="Cambria Math" panose="02040503050406030204" pitchFamily="18" charset="0"/>
                      </a:rPr>
                      <m:t>𝑋</m:t>
                    </m:r>
                    <m:r>
                      <a:rPr lang="en-US" altLang="zh-CN">
                        <a:latin typeface="Cambria Math" panose="02040503050406030204" pitchFamily="18" charset="0"/>
                      </a:rPr>
                      <m:t>=</m:t>
                    </m:r>
                    <m:sSubSup>
                      <m:sSubSupPr>
                        <m:ctrlPr>
                          <a:rPr lang="en-US" altLang="zh-CN" i="1">
                            <a:latin typeface="Cambria Math"/>
                          </a:rPr>
                        </m:ctrlPr>
                      </m:sSubSupPr>
                      <m:e>
                        <m:d>
                          <m:dPr>
                            <m:begChr m:val="{"/>
                            <m:endChr m:val="}"/>
                            <m:ctrlPr>
                              <a:rPr lang="en-US" altLang="zh-CN" i="1">
                                <a:latin typeface="Cambria Math"/>
                              </a:rPr>
                            </m:ctrlPr>
                          </m:dPr>
                          <m:e>
                            <m:sSub>
                              <m:sSubPr>
                                <m:ctrlPr>
                                  <a:rPr lang="en-US" altLang="zh-CN" i="1">
                                    <a:latin typeface="Cambria Math"/>
                                  </a:rPr>
                                </m:ctrlPr>
                              </m:sSubPr>
                              <m:e>
                                <m:r>
                                  <a:rPr lang="en-US" altLang="zh-CN">
                                    <a:latin typeface="Cambria Math" panose="02040503050406030204" pitchFamily="18" charset="0"/>
                                  </a:rPr>
                                  <m:t>𝑥</m:t>
                                </m:r>
                              </m:e>
                              <m:sub>
                                <m:r>
                                  <a:rPr lang="en-US" altLang="zh-CN">
                                    <a:latin typeface="Cambria Math" panose="02040503050406030204" pitchFamily="18" charset="0"/>
                                  </a:rPr>
                                  <m:t>𝑖</m:t>
                                </m:r>
                              </m:sub>
                            </m:sSub>
                          </m:e>
                        </m:d>
                      </m:e>
                      <m:sub>
                        <m: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𝑛</m:t>
                        </m:r>
                      </m:sup>
                    </m:sSubSup>
                    <m:r>
                      <a:rPr lang="en-US" altLang="zh-CN">
                        <a:latin typeface="Cambria Math" panose="02040503050406030204" pitchFamily="18" charset="0"/>
                      </a:rPr>
                      <m:t>∈</m:t>
                    </m:r>
                    <m:sSup>
                      <m:sSupPr>
                        <m:ctrlPr>
                          <a:rPr lang="en-US" altLang="zh-CN" i="1">
                            <a:latin typeface="Cambria Math"/>
                          </a:rPr>
                        </m:ctrlPr>
                      </m:sSupPr>
                      <m:e>
                        <m:r>
                          <a:rPr lang="en-US" altLang="zh-CN">
                            <a:latin typeface="Cambria Math" panose="02040503050406030204" pitchFamily="18" charset="0"/>
                          </a:rPr>
                          <m:t>𝑅</m:t>
                        </m:r>
                      </m:e>
                      <m:sup>
                        <m:r>
                          <a:rPr lang="en-US" altLang="zh-CN">
                            <a:latin typeface="Cambria Math" panose="02040503050406030204" pitchFamily="18" charset="0"/>
                          </a:rPr>
                          <m:t>𝑚</m:t>
                        </m:r>
                        <m:r>
                          <a:rPr lang="en-US" altLang="zh-CN">
                            <a:latin typeface="Cambria Math" panose="02040503050406030204" pitchFamily="18" charset="0"/>
                          </a:rPr>
                          <m:t>×</m:t>
                        </m:r>
                        <m:r>
                          <a:rPr lang="en-US" altLang="zh-CN">
                            <a:latin typeface="Cambria Math" panose="02040503050406030204" pitchFamily="18" charset="0"/>
                          </a:rPr>
                          <m:t>𝑛</m:t>
                        </m:r>
                      </m:sup>
                    </m:sSup>
                  </m:oMath>
                </a14:m>
                <a:r>
                  <a:rPr lang="en-US" altLang="zh-CN" dirty="0">
                    <a:latin typeface="Times New Roman" panose="02020603050405020304" pitchFamily="18" charset="0"/>
                    <a:cs typeface="Times New Roman" panose="02020603050405020304" pitchFamily="18" charset="0"/>
                  </a:rPr>
                  <a:t>, each column of </a:t>
                </a:r>
                <a14:m>
                  <m:oMath xmlns:m="http://schemas.openxmlformats.org/officeDocument/2006/math">
                    <m:r>
                      <a:rPr lang="en-US" altLang="zh-CN">
                        <a:latin typeface="Cambria Math" panose="02040503050406030204" pitchFamily="18" charset="0"/>
                      </a:rPr>
                      <m:t>𝑋</m:t>
                    </m:r>
                  </m:oMath>
                </a14:m>
                <a:r>
                  <a:rPr lang="en-US" altLang="zh-CN" dirty="0">
                    <a:latin typeface="Times New Roman" panose="02020603050405020304" pitchFamily="18" charset="0"/>
                    <a:cs typeface="Times New Roman" panose="02020603050405020304" pitchFamily="18" charset="0"/>
                  </a:rPr>
                  <a:t> is a sample vector. NMF aims to find two non-negative matrices </a:t>
                </a:r>
                <a14:m>
                  <m:oMath xmlns:m="http://schemas.openxmlformats.org/officeDocument/2006/math">
                    <m:r>
                      <a:rPr lang="en-US" altLang="zh-CN">
                        <a:latin typeface="Cambria Math" panose="02040503050406030204" pitchFamily="18" charset="0"/>
                      </a:rPr>
                      <m:t>𝑈</m:t>
                    </m:r>
                    <m:r>
                      <a:rPr lang="en-US" altLang="zh-CN">
                        <a:latin typeface="Cambria Math" panose="02040503050406030204" pitchFamily="18" charset="0"/>
                      </a:rPr>
                      <m:t>=</m:t>
                    </m:r>
                    <m:d>
                      <m:dPr>
                        <m:begChr m:val="{"/>
                        <m:endChr m:val="}"/>
                        <m:ctrlPr>
                          <a:rPr lang="en-US" altLang="zh-CN" i="1">
                            <a:latin typeface="Cambria Math"/>
                          </a:rPr>
                        </m:ctrlPr>
                      </m:dPr>
                      <m:e>
                        <m:sSub>
                          <m:sSubPr>
                            <m:ctrlPr>
                              <a:rPr lang="en-US" altLang="zh-CN" i="1">
                                <a:latin typeface="Cambria Math"/>
                              </a:rPr>
                            </m:ctrlPr>
                          </m:sSubPr>
                          <m:e>
                            <m:r>
                              <a:rPr lang="en-US" altLang="zh-CN">
                                <a:latin typeface="Cambria Math" panose="02040503050406030204" pitchFamily="18" charset="0"/>
                              </a:rPr>
                              <m:t>𝑢</m:t>
                            </m:r>
                          </m:e>
                          <m:sub>
                            <m:r>
                              <a:rPr lang="en-US" altLang="zh-CN">
                                <a:latin typeface="Cambria Math" panose="02040503050406030204" pitchFamily="18" charset="0"/>
                              </a:rPr>
                              <m:t>𝑖</m:t>
                            </m:r>
                            <m:r>
                              <a:rPr lang="en-US" altLang="zh-CN" b="0" i="1" smtClean="0">
                                <a:latin typeface="Cambria Math" panose="02040503050406030204" pitchFamily="18" charset="0"/>
                              </a:rPr>
                              <m:t>𝑐</m:t>
                            </m:r>
                          </m:sub>
                        </m:sSub>
                      </m:e>
                    </m:d>
                    <m:r>
                      <a:rPr lang="en-US" altLang="zh-CN">
                        <a:latin typeface="Cambria Math" panose="02040503050406030204" pitchFamily="18" charset="0"/>
                      </a:rPr>
                      <m:t>∈</m:t>
                    </m:r>
                    <m:sSup>
                      <m:sSupPr>
                        <m:ctrlPr>
                          <a:rPr lang="en-US" altLang="zh-CN" i="1">
                            <a:latin typeface="Cambria Math"/>
                          </a:rPr>
                        </m:ctrlPr>
                      </m:sSupPr>
                      <m:e>
                        <m:r>
                          <a:rPr lang="en-US" altLang="zh-CN">
                            <a:latin typeface="Cambria Math" panose="02040503050406030204" pitchFamily="18" charset="0"/>
                          </a:rPr>
                          <m:t>𝑅</m:t>
                        </m:r>
                      </m:e>
                      <m:sup>
                        <m:r>
                          <a:rPr lang="en-US" altLang="zh-CN">
                            <a:latin typeface="Cambria Math" panose="02040503050406030204" pitchFamily="18" charset="0"/>
                          </a:rPr>
                          <m:t>𝑚</m:t>
                        </m:r>
                        <m:r>
                          <a:rPr lang="en-US" altLang="zh-CN">
                            <a:latin typeface="Cambria Math" panose="02040503050406030204" pitchFamily="18" charset="0"/>
                          </a:rPr>
                          <m:t>×</m:t>
                        </m:r>
                        <m:r>
                          <m:rPr>
                            <m:sty m:val="p"/>
                          </m:rPr>
                          <a:rPr lang="en-US" altLang="zh-CN" b="0" i="0" smtClean="0">
                            <a:latin typeface="Cambria Math" panose="02040503050406030204" pitchFamily="18" charset="0"/>
                          </a:rPr>
                          <m:t>C</m:t>
                        </m:r>
                      </m:sup>
                    </m:sSup>
                  </m:oMath>
                </a14:m>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 </a:t>
                </a:r>
                <a14:m>
                  <m:oMath xmlns:m="http://schemas.openxmlformats.org/officeDocument/2006/math">
                    <m:r>
                      <a:rPr lang="en-US" altLang="zh-CN">
                        <a:latin typeface="Cambria Math" panose="02040503050406030204" pitchFamily="18" charset="0"/>
                      </a:rPr>
                      <m:t>𝑉</m:t>
                    </m:r>
                    <m:r>
                      <a:rPr lang="en-US" altLang="zh-CN">
                        <a:latin typeface="Cambria Math" panose="02040503050406030204" pitchFamily="18" charset="0"/>
                      </a:rPr>
                      <m:t>=</m:t>
                    </m:r>
                    <m:d>
                      <m:dPr>
                        <m:begChr m:val="{"/>
                        <m:endChr m:val="}"/>
                        <m:ctrlPr>
                          <a:rPr lang="en-US" altLang="zh-CN" i="1">
                            <a:latin typeface="Cambria Math"/>
                          </a:rPr>
                        </m:ctrlPr>
                      </m:dPr>
                      <m:e>
                        <m:sSub>
                          <m:sSubPr>
                            <m:ctrlPr>
                              <a:rPr lang="en-US" altLang="zh-CN" i="1">
                                <a:latin typeface="Cambria Math"/>
                              </a:rPr>
                            </m:ctrlPr>
                          </m:sSubPr>
                          <m:e>
                            <m:r>
                              <a:rPr lang="en-US" altLang="zh-CN">
                                <a:latin typeface="Cambria Math" panose="02040503050406030204" pitchFamily="18" charset="0"/>
                              </a:rPr>
                              <m:t>𝑣</m:t>
                            </m:r>
                          </m:e>
                          <m:sub>
                            <m:r>
                              <a:rPr lang="en-US" altLang="zh-CN">
                                <a:latin typeface="Cambria Math" panose="02040503050406030204" pitchFamily="18" charset="0"/>
                              </a:rPr>
                              <m:t>𝑗</m:t>
                            </m:r>
                            <m:r>
                              <a:rPr lang="en-US" altLang="zh-CN" b="0" i="1" smtClean="0">
                                <a:latin typeface="Cambria Math" panose="02040503050406030204" pitchFamily="18" charset="0"/>
                              </a:rPr>
                              <m:t>𝑐</m:t>
                            </m:r>
                          </m:sub>
                        </m:sSub>
                      </m:e>
                    </m:d>
                    <m:r>
                      <a:rPr lang="en-US" altLang="zh-CN">
                        <a:latin typeface="Cambria Math" panose="02040503050406030204" pitchFamily="18" charset="0"/>
                      </a:rPr>
                      <m:t>∈</m:t>
                    </m:r>
                    <m:sSup>
                      <m:sSupPr>
                        <m:ctrlPr>
                          <a:rPr lang="en-US" altLang="zh-CN" i="1">
                            <a:latin typeface="Cambria Math"/>
                          </a:rPr>
                        </m:ctrlPr>
                      </m:sSupPr>
                      <m:e>
                        <m:r>
                          <a:rPr lang="en-US" altLang="zh-CN">
                            <a:latin typeface="Cambria Math" panose="02040503050406030204" pitchFamily="18" charset="0"/>
                          </a:rPr>
                          <m:t>𝑅</m:t>
                        </m:r>
                      </m:e>
                      <m:sup>
                        <m:r>
                          <a:rPr lang="en-US" altLang="zh-CN">
                            <a:latin typeface="Cambria Math" panose="02040503050406030204" pitchFamily="18" charset="0"/>
                          </a:rPr>
                          <m:t>𝑛</m:t>
                        </m:r>
                        <m:r>
                          <a:rPr lang="en-US" altLang="zh-CN">
                            <a:latin typeface="Cambria Math" panose="02040503050406030204" pitchFamily="18" charset="0"/>
                          </a:rPr>
                          <m:t>×</m:t>
                        </m:r>
                        <m:r>
                          <m:rPr>
                            <m:sty m:val="p"/>
                          </m:rPr>
                          <a:rPr lang="en-US" altLang="zh-CN" b="0" i="0" smtClean="0">
                            <a:latin typeface="Cambria Math" panose="02040503050406030204" pitchFamily="18" charset="0"/>
                          </a:rPr>
                          <m:t>C</m:t>
                        </m:r>
                      </m:sup>
                    </m:sSup>
                  </m:oMath>
                </a14:m>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whose produce can well approximate the original matrix </a:t>
                </a:r>
                <a14:m>
                  <m:oMath xmlns:m="http://schemas.openxmlformats.org/officeDocument/2006/math">
                    <m:r>
                      <a:rPr lang="en-US" altLang="zh-CN">
                        <a:latin typeface="Cambria Math" panose="02040503050406030204" pitchFamily="18" charset="0"/>
                      </a:rPr>
                      <m:t>𝑋</m:t>
                    </m:r>
                  </m:oMath>
                </a14:m>
                <a:r>
                  <a:rPr lang="en-US" altLang="zh-CN" dirty="0">
                    <a:latin typeface="Times New Roman" panose="02020603050405020304" pitchFamily="18" charset="0"/>
                    <a:cs typeface="Times New Roman" panose="02020603050405020304" pitchFamily="18" charset="0"/>
                  </a:rPr>
                  <a:t>.</a:t>
                </a:r>
              </a:p>
              <a:p>
                <a:pPr marL="0" indent="0">
                  <a:buNone/>
                </a:pPr>
                <a:endParaRPr lang="en-US" altLang="zh-CN" dirty="0"/>
              </a:p>
              <a:p>
                <a:pPr marL="0" indent="0" algn="ctr">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m:t>
                      </m:r>
                      <m:sSup>
                        <m:sSupPr>
                          <m:ctrlPr>
                            <a:rPr lang="en-US" altLang="zh-CN" b="0" i="1" smtClean="0">
                              <a:latin typeface="Cambria Math"/>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𝑇</m:t>
                          </m:r>
                        </m:sup>
                      </m:sSup>
                    </m:oMath>
                  </m:oMathPara>
                </a14:m>
                <a:endParaRPr lang="en-US" altLang="zh-CN" dirty="0"/>
              </a:p>
              <a:p>
                <a:pPr marL="0" indent="0" algn="ctr">
                  <a:buNone/>
                </a:pPr>
                <a:endParaRPr lang="zh-CN" altLang="en-US" dirty="0"/>
              </a:p>
            </p:txBody>
          </p:sp>
        </mc:Choice>
        <mc:Fallback xmlns="">
          <p:sp>
            <p:nvSpPr>
              <p:cNvPr id="3" name="内容占位符 2">
                <a:extLst>
                  <a:ext uri="{FF2B5EF4-FFF2-40B4-BE49-F238E27FC236}">
                    <a16:creationId xmlns:a16="http://schemas.microsoft.com/office/drawing/2014/main" id="{A089E111-2847-4735-96FC-274F0AC9239E}"/>
                  </a:ext>
                </a:extLst>
              </p:cNvPr>
              <p:cNvSpPr>
                <a:spLocks noGrp="1" noRot="1" noChangeAspect="1" noMove="1" noResize="1" noEditPoints="1" noAdjustHandles="1" noChangeArrowheads="1" noChangeShapeType="1" noTextEdit="1"/>
              </p:cNvSpPr>
              <p:nvPr>
                <p:ph idx="1"/>
              </p:nvPr>
            </p:nvSpPr>
            <p:spPr>
              <a:blipFill>
                <a:blip r:embed="rId2"/>
                <a:stretch>
                  <a:fillRect l="-1043" t="-3361"/>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xmlns="" id="{4C2D6EFE-18F9-400A-9DCC-6BC217B2EBDD}"/>
              </a:ext>
            </a:extLst>
          </p:cNvPr>
          <p:cNvSpPr txBox="1"/>
          <p:nvPr/>
        </p:nvSpPr>
        <p:spPr>
          <a:xfrm>
            <a:off x="213360" y="6127234"/>
            <a:ext cx="1189736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 D. D. Lee and H.S. Seung, “Learning the parts of objects by nonnegative matrix factorization”, Nature, 401, pp. 788-791, 1999.</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33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118B9D9-A096-4C17-A1C4-DB1B83B5EC9F}"/>
              </a:ext>
            </a:extLst>
          </p:cNvPr>
          <p:cNvSpPr>
            <a:spLocks noGrp="1"/>
          </p:cNvSpPr>
          <p:nvPr>
            <p:ph type="title"/>
          </p:nvPr>
        </p:nvSpPr>
        <p:spPr>
          <a:xfrm>
            <a:off x="1010920" y="2905125"/>
            <a:ext cx="10515600" cy="1325563"/>
          </a:xfrm>
        </p:spPr>
        <p:txBody>
          <a:bodyPr/>
          <a:lstStyle/>
          <a:p>
            <a:pPr algn="ctr"/>
            <a:r>
              <a:rPr lang="en-US" altLang="zh-CN" dirty="0">
                <a:latin typeface="Times New Roman" panose="02020603050405020304" pitchFamily="18" charset="0"/>
                <a:cs typeface="Times New Roman" panose="02020603050405020304" pitchFamily="18" charset="0"/>
              </a:rPr>
              <a:t>THANK U</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274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D978E624-D33A-4833-962C-2A9350A21FFA}"/>
              </a:ext>
            </a:extLst>
          </p:cNvPr>
          <p:cNvPicPr>
            <a:picLocks noChangeAspect="1"/>
          </p:cNvPicPr>
          <p:nvPr/>
        </p:nvPicPr>
        <p:blipFill>
          <a:blip r:embed="rId2"/>
          <a:stretch>
            <a:fillRect/>
          </a:stretch>
        </p:blipFill>
        <p:spPr>
          <a:xfrm>
            <a:off x="2157412" y="1058227"/>
            <a:ext cx="7572375" cy="2181225"/>
          </a:xfrm>
          <a:prstGeom prst="rect">
            <a:avLst/>
          </a:prstGeom>
        </p:spPr>
      </p:pic>
      <p:pic>
        <p:nvPicPr>
          <p:cNvPr id="3" name="图片 2">
            <a:extLst>
              <a:ext uri="{FF2B5EF4-FFF2-40B4-BE49-F238E27FC236}">
                <a16:creationId xmlns:a16="http://schemas.microsoft.com/office/drawing/2014/main" xmlns="" id="{A71121B2-7FA7-4974-B1E7-E99514F83684}"/>
              </a:ext>
            </a:extLst>
          </p:cNvPr>
          <p:cNvPicPr>
            <a:picLocks noChangeAspect="1"/>
          </p:cNvPicPr>
          <p:nvPr/>
        </p:nvPicPr>
        <p:blipFill>
          <a:blip r:embed="rId3"/>
          <a:stretch>
            <a:fillRect/>
          </a:stretch>
        </p:blipFill>
        <p:spPr>
          <a:xfrm>
            <a:off x="2795586" y="3793172"/>
            <a:ext cx="6296025" cy="1628775"/>
          </a:xfrm>
          <a:prstGeom prst="rect">
            <a:avLst/>
          </a:prstGeom>
        </p:spPr>
      </p:pic>
      <p:sp>
        <p:nvSpPr>
          <p:cNvPr id="4" name="文本框 3">
            <a:extLst>
              <a:ext uri="{FF2B5EF4-FFF2-40B4-BE49-F238E27FC236}">
                <a16:creationId xmlns:a16="http://schemas.microsoft.com/office/drawing/2014/main" xmlns="" id="{8EBA7140-A4B6-44D3-8012-B364413D1CFB}"/>
              </a:ext>
            </a:extLst>
          </p:cNvPr>
          <p:cNvSpPr txBox="1"/>
          <p:nvPr/>
        </p:nvSpPr>
        <p:spPr>
          <a:xfrm>
            <a:off x="528320" y="497840"/>
            <a:ext cx="1402080"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ARTL</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829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6F7029F3-309B-4B86-98AF-E16A26D09C2D}"/>
              </a:ext>
            </a:extLst>
          </p:cNvPr>
          <p:cNvPicPr>
            <a:picLocks noChangeAspect="1"/>
          </p:cNvPicPr>
          <p:nvPr/>
        </p:nvPicPr>
        <p:blipFill rotWithShape="1">
          <a:blip r:embed="rId2"/>
          <a:srcRect r="1378"/>
          <a:stretch/>
        </p:blipFill>
        <p:spPr>
          <a:xfrm>
            <a:off x="2165350" y="2066925"/>
            <a:ext cx="7273290" cy="1362075"/>
          </a:xfrm>
          <a:prstGeom prst="rect">
            <a:avLst/>
          </a:prstGeom>
        </p:spPr>
      </p:pic>
      <p:pic>
        <p:nvPicPr>
          <p:cNvPr id="3" name="图片 2">
            <a:extLst>
              <a:ext uri="{FF2B5EF4-FFF2-40B4-BE49-F238E27FC236}">
                <a16:creationId xmlns:a16="http://schemas.microsoft.com/office/drawing/2014/main" xmlns="" id="{6A4FC3A3-5CFE-48FE-9D08-0B744CF19C8B}"/>
              </a:ext>
            </a:extLst>
          </p:cNvPr>
          <p:cNvPicPr>
            <a:picLocks noChangeAspect="1"/>
          </p:cNvPicPr>
          <p:nvPr/>
        </p:nvPicPr>
        <p:blipFill>
          <a:blip r:embed="rId3"/>
          <a:stretch>
            <a:fillRect/>
          </a:stretch>
        </p:blipFill>
        <p:spPr>
          <a:xfrm>
            <a:off x="2328862" y="3742374"/>
            <a:ext cx="7534275" cy="1181100"/>
          </a:xfrm>
          <a:prstGeom prst="rect">
            <a:avLst/>
          </a:prstGeom>
        </p:spPr>
      </p:pic>
      <p:sp>
        <p:nvSpPr>
          <p:cNvPr id="4" name="文本框 3">
            <a:extLst>
              <a:ext uri="{FF2B5EF4-FFF2-40B4-BE49-F238E27FC236}">
                <a16:creationId xmlns:a16="http://schemas.microsoft.com/office/drawing/2014/main" xmlns="" id="{5E382D6E-2D9F-4869-9DFA-9D059DE0CE74}"/>
              </a:ext>
            </a:extLst>
          </p:cNvPr>
          <p:cNvSpPr txBox="1"/>
          <p:nvPr/>
        </p:nvSpPr>
        <p:spPr>
          <a:xfrm>
            <a:off x="599440" y="579120"/>
            <a:ext cx="1229360"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GTL</a:t>
            </a:r>
            <a:r>
              <a:rPr lang="en-US" altLang="zh-CN" dirty="0"/>
              <a:t>:</a:t>
            </a:r>
            <a:endParaRPr lang="zh-CN" altLang="en-US" dirty="0"/>
          </a:p>
        </p:txBody>
      </p:sp>
    </p:spTree>
    <p:extLst>
      <p:ext uri="{BB962C8B-B14F-4D97-AF65-F5344CB8AC3E}">
        <p14:creationId xmlns:p14="http://schemas.microsoft.com/office/powerpoint/2010/main" val="1913176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3C579520-AEDC-42DF-A4EB-5D444CB8B8BC}"/>
              </a:ext>
            </a:extLst>
          </p:cNvPr>
          <p:cNvPicPr>
            <a:picLocks noChangeAspect="1"/>
          </p:cNvPicPr>
          <p:nvPr/>
        </p:nvPicPr>
        <p:blipFill>
          <a:blip r:embed="rId2"/>
          <a:stretch>
            <a:fillRect/>
          </a:stretch>
        </p:blipFill>
        <p:spPr>
          <a:xfrm>
            <a:off x="2373945" y="604520"/>
            <a:ext cx="6734175" cy="809625"/>
          </a:xfrm>
          <a:prstGeom prst="rect">
            <a:avLst/>
          </a:prstGeom>
        </p:spPr>
      </p:pic>
      <p:sp>
        <p:nvSpPr>
          <p:cNvPr id="3" name="文本框 2">
            <a:extLst>
              <a:ext uri="{FF2B5EF4-FFF2-40B4-BE49-F238E27FC236}">
                <a16:creationId xmlns:a16="http://schemas.microsoft.com/office/drawing/2014/main" xmlns="" id="{9565F6CE-FD38-460E-9C57-EBF93B23522C}"/>
              </a:ext>
            </a:extLst>
          </p:cNvPr>
          <p:cNvSpPr txBox="1"/>
          <p:nvPr/>
        </p:nvSpPr>
        <p:spPr>
          <a:xfrm>
            <a:off x="508000" y="416560"/>
            <a:ext cx="1127760" cy="37592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TJM</a:t>
            </a:r>
            <a:r>
              <a:rPr lang="en-US" altLang="zh-CN" dirty="0"/>
              <a:t>:</a:t>
            </a:r>
            <a:endParaRPr lang="zh-CN" altLang="en-US" dirty="0"/>
          </a:p>
        </p:txBody>
      </p:sp>
      <p:pic>
        <p:nvPicPr>
          <p:cNvPr id="4" name="图片 3">
            <a:extLst>
              <a:ext uri="{FF2B5EF4-FFF2-40B4-BE49-F238E27FC236}">
                <a16:creationId xmlns:a16="http://schemas.microsoft.com/office/drawing/2014/main" xmlns="" id="{7F648002-E4E1-4AB0-A91F-A01B30A37A94}"/>
              </a:ext>
            </a:extLst>
          </p:cNvPr>
          <p:cNvPicPr>
            <a:picLocks noChangeAspect="1"/>
          </p:cNvPicPr>
          <p:nvPr/>
        </p:nvPicPr>
        <p:blipFill>
          <a:blip r:embed="rId3"/>
          <a:stretch>
            <a:fillRect/>
          </a:stretch>
        </p:blipFill>
        <p:spPr>
          <a:xfrm>
            <a:off x="2535869" y="1896913"/>
            <a:ext cx="6410325" cy="942975"/>
          </a:xfrm>
          <a:prstGeom prst="rect">
            <a:avLst/>
          </a:prstGeom>
        </p:spPr>
      </p:pic>
      <p:pic>
        <p:nvPicPr>
          <p:cNvPr id="5" name="图片 4">
            <a:extLst>
              <a:ext uri="{FF2B5EF4-FFF2-40B4-BE49-F238E27FC236}">
                <a16:creationId xmlns:a16="http://schemas.microsoft.com/office/drawing/2014/main" xmlns="" id="{A07FCAD2-4DD4-4AE4-B235-DEB1FC00572A}"/>
              </a:ext>
            </a:extLst>
          </p:cNvPr>
          <p:cNvPicPr>
            <a:picLocks noChangeAspect="1"/>
          </p:cNvPicPr>
          <p:nvPr/>
        </p:nvPicPr>
        <p:blipFill>
          <a:blip r:embed="rId4"/>
          <a:stretch>
            <a:fillRect/>
          </a:stretch>
        </p:blipFill>
        <p:spPr>
          <a:xfrm>
            <a:off x="2721924" y="3494238"/>
            <a:ext cx="5762625" cy="1047750"/>
          </a:xfrm>
          <a:prstGeom prst="rect">
            <a:avLst/>
          </a:prstGeom>
        </p:spPr>
      </p:pic>
      <p:sp>
        <p:nvSpPr>
          <p:cNvPr id="6" name="文本框 5">
            <a:extLst>
              <a:ext uri="{FF2B5EF4-FFF2-40B4-BE49-F238E27FC236}">
                <a16:creationId xmlns:a16="http://schemas.microsoft.com/office/drawing/2014/main" xmlns="" id="{F9FAB624-A128-4445-B849-14CBC5F1760A}"/>
              </a:ext>
            </a:extLst>
          </p:cNvPr>
          <p:cNvSpPr txBox="1"/>
          <p:nvPr/>
        </p:nvSpPr>
        <p:spPr>
          <a:xfrm>
            <a:off x="584200" y="2470556"/>
            <a:ext cx="97536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JDA</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xmlns="" id="{E54B2D31-C570-4000-8C81-5080E9885154}"/>
              </a:ext>
            </a:extLst>
          </p:cNvPr>
          <p:cNvSpPr txBox="1"/>
          <p:nvPr/>
        </p:nvSpPr>
        <p:spPr>
          <a:xfrm>
            <a:off x="584200" y="4001881"/>
            <a:ext cx="79248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TCA</a:t>
            </a:r>
            <a:endParaRPr lang="zh-CN" altLang="en-US"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xmlns="" id="{9C5699EE-CD09-4825-B527-345295983820}"/>
              </a:ext>
            </a:extLst>
          </p:cNvPr>
          <p:cNvPicPr>
            <a:picLocks noChangeAspect="1"/>
          </p:cNvPicPr>
          <p:nvPr/>
        </p:nvPicPr>
        <p:blipFill>
          <a:blip r:embed="rId5"/>
          <a:stretch>
            <a:fillRect/>
          </a:stretch>
        </p:blipFill>
        <p:spPr>
          <a:xfrm>
            <a:off x="3052598" y="5196338"/>
            <a:ext cx="5101276" cy="1358234"/>
          </a:xfrm>
          <a:prstGeom prst="rect">
            <a:avLst/>
          </a:prstGeom>
        </p:spPr>
      </p:pic>
      <p:sp>
        <p:nvSpPr>
          <p:cNvPr id="9" name="文本框 8">
            <a:extLst>
              <a:ext uri="{FF2B5EF4-FFF2-40B4-BE49-F238E27FC236}">
                <a16:creationId xmlns:a16="http://schemas.microsoft.com/office/drawing/2014/main" xmlns="" id="{C6355D11-6BED-4F9E-8850-11BBE242F210}"/>
              </a:ext>
            </a:extLst>
          </p:cNvPr>
          <p:cNvSpPr txBox="1"/>
          <p:nvPr/>
        </p:nvSpPr>
        <p:spPr>
          <a:xfrm>
            <a:off x="558800" y="5574268"/>
            <a:ext cx="79248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TKL</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53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75958B-998D-4B5F-B725-7798C9D283FD}"/>
              </a:ext>
            </a:extLst>
          </p:cNvPr>
          <p:cNvSpPr>
            <a:spLocks noGrp="1"/>
          </p:cNvSpPr>
          <p:nvPr>
            <p:ph type="title"/>
          </p:nvPr>
        </p:nvSpPr>
        <p:spPr/>
        <p:txBody>
          <a:bodyPr/>
          <a:lstStyle/>
          <a:p>
            <a:pPr marL="571500" indent="-57150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Next Work</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A089E111-2847-4735-96FC-274F0AC9239E}"/>
                  </a:ext>
                </a:extLst>
              </p:cNvPr>
              <p:cNvSpPr>
                <a:spLocks noGrp="1"/>
              </p:cNvSpPr>
              <p:nvPr>
                <p:ph idx="1"/>
              </p:nvPr>
            </p:nvSpPr>
            <p:spPr/>
            <p:txBody>
              <a:bodyPr>
                <a:normAutofit/>
              </a:bodyPr>
              <a:lstStyle/>
              <a:p>
                <a:pPr marL="514350" indent="-514350">
                  <a:buFont typeface="+mj-lt"/>
                  <a:buAutoNum type="alphaUcPeriod" startAt="2"/>
                </a:pPr>
                <a:r>
                  <a:rPr lang="en-US" altLang="zh-CN" dirty="0">
                    <a:latin typeface="Times New Roman" panose="02020603050405020304" pitchFamily="18" charset="0"/>
                    <a:cs typeface="Times New Roman" panose="02020603050405020304" pitchFamily="18" charset="0"/>
                  </a:rPr>
                  <a:t>There are two commonly used cost functions that quantifies the quality of the approximation.</a:t>
                </a:r>
              </a:p>
              <a:p>
                <a:pPr marL="514350" indent="-514350">
                  <a:buFont typeface="+mj-lt"/>
                  <a:buAutoNum type="alphaLcParenR" startAt="2"/>
                </a:pPr>
                <a:endParaRPr lang="en-US" altLang="zh-CN" dirty="0">
                  <a:latin typeface="Times New Roman" panose="02020603050405020304" pitchFamily="18" charset="0"/>
                  <a:cs typeface="Times New Roman" panose="02020603050405020304" pitchFamily="18" charset="0"/>
                </a:endParaRPr>
              </a:p>
              <a:p>
                <a:pPr marL="0" indent="0" algn="just">
                  <a:buNone/>
                </a:pPr>
                <a:r>
                  <a:rPr lang="en-US" altLang="zh-CN" dirty="0"/>
                  <a:t>        </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p>
                      <m:sSupPr>
                        <m:ctrlPr>
                          <a:rPr lang="en-US" altLang="zh-CN" b="0" i="1" smtClean="0">
                            <a:latin typeface="Cambria Math"/>
                          </a:rPr>
                        </m:ctrlPr>
                      </m:sSupPr>
                      <m:e>
                        <m:d>
                          <m:dPr>
                            <m:begChr m:val="‖"/>
                            <m:endChr m:val="‖"/>
                            <m:ctrlPr>
                              <a:rPr lang="en-US" altLang="zh-CN" b="0" i="1" smtClean="0">
                                <a:latin typeface="Cambria Math"/>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𝑈</m:t>
                            </m:r>
                            <m:sSup>
                              <m:sSupPr>
                                <m:ctrlPr>
                                  <a:rPr lang="en-US" altLang="zh-CN" b="0" i="1" smtClean="0">
                                    <a:latin typeface="Cambria Math"/>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𝑇</m:t>
                                </m:r>
                              </m:sup>
                            </m:sSup>
                          </m:e>
                        </m:d>
                      </m:e>
                      <m:sup>
                        <m:r>
                          <a:rPr lang="en-US" altLang="zh-CN" b="0" i="1" smtClean="0">
                            <a:latin typeface="Cambria Math" panose="02040503050406030204" pitchFamily="18" charset="0"/>
                          </a:rPr>
                          <m:t>2</m:t>
                        </m:r>
                      </m:sup>
                    </m:sSup>
                  </m:oMath>
                </a14:m>
                <a:r>
                  <a:rPr lang="en-US" altLang="zh-CN" dirty="0">
                    <a:latin typeface="Times New Roman" panose="02020603050405020304" pitchFamily="18" charset="0"/>
                    <a:cs typeface="Times New Roman" panose="02020603050405020304" pitchFamily="18" charset="0"/>
                  </a:rPr>
                  <a:t>--the square of the Euclidean distance</a:t>
                </a:r>
              </a:p>
              <a:p>
                <a:pPr marL="0" indent="0" algn="just">
                  <a:buNone/>
                </a:pPr>
                <a:endParaRPr lang="en-US" altLang="zh-CN" dirty="0">
                  <a:latin typeface="Times New Roman" panose="02020603050405020304" pitchFamily="18" charset="0"/>
                  <a:cs typeface="Times New Roman" panose="02020603050405020304" pitchFamily="18" charset="0"/>
                </a:endParaRPr>
              </a:p>
              <a:p>
                <a:pPr marL="0" indent="0" algn="just">
                  <a:buNone/>
                </a:pPr>
                <a:r>
                  <a:rPr lang="en-US" altLang="zh-CN" dirty="0"/>
                  <a:t>        </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𝐷</m:t>
                    </m:r>
                    <m:d>
                      <m:dPr>
                        <m:ctrlPr>
                          <a:rPr lang="en-US" altLang="zh-CN" b="0" i="1" smtClean="0">
                            <a:latin typeface="Cambria Math"/>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𝑈</m:t>
                        </m:r>
                        <m:sSup>
                          <m:sSupPr>
                            <m:ctrlPr>
                              <a:rPr lang="en-US" altLang="zh-CN" b="0" i="1" smtClean="0">
                                <a:latin typeface="Cambria Math"/>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𝑇</m:t>
                            </m:r>
                          </m:sup>
                        </m:sSup>
                      </m:e>
                    </m:d>
                  </m:oMath>
                </a14:m>
                <a:r>
                  <a:rPr lang="en-US" altLang="zh-CN" dirty="0">
                    <a:latin typeface="Times New Roman" panose="02020603050405020304" pitchFamily="18" charset="0"/>
                    <a:cs typeface="Times New Roman" panose="02020603050405020304" pitchFamily="18" charset="0"/>
                  </a:rPr>
                  <a:t>--the “divergence” between two matrices, non-symmetric</a:t>
                </a:r>
              </a:p>
            </p:txBody>
          </p:sp>
        </mc:Choice>
        <mc:Fallback xmlns="">
          <p:sp>
            <p:nvSpPr>
              <p:cNvPr id="3" name="内容占位符 2">
                <a:extLst>
                  <a:ext uri="{FF2B5EF4-FFF2-40B4-BE49-F238E27FC236}">
                    <a16:creationId xmlns:a16="http://schemas.microsoft.com/office/drawing/2014/main" id="{A089E111-2847-4735-96FC-274F0AC9239E}"/>
                  </a:ext>
                </a:extLst>
              </p:cNvPr>
              <p:cNvSpPr>
                <a:spLocks noGrp="1" noRot="1" noChangeAspect="1" noMove="1" noResize="1" noEditPoints="1" noAdjustHandles="1" noChangeArrowheads="1" noChangeShapeType="1" noTextEdit="1"/>
              </p:cNvSpPr>
              <p:nvPr>
                <p:ph idx="1"/>
              </p:nvPr>
            </p:nvSpPr>
            <p:spPr>
              <a:blipFill>
                <a:blip r:embed="rId2"/>
                <a:stretch>
                  <a:fillRect l="-1217" t="-238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011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75958B-998D-4B5F-B725-7798C9D283FD}"/>
              </a:ext>
            </a:extLst>
          </p:cNvPr>
          <p:cNvSpPr>
            <a:spLocks noGrp="1"/>
          </p:cNvSpPr>
          <p:nvPr>
            <p:ph type="title"/>
          </p:nvPr>
        </p:nvSpPr>
        <p:spPr/>
        <p:txBody>
          <a:bodyPr/>
          <a:lstStyle/>
          <a:p>
            <a:pPr marL="571500" indent="-57150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Next Work</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A089E111-2847-4735-96FC-274F0AC9239E}"/>
                  </a:ext>
                </a:extLst>
              </p:cNvPr>
              <p:cNvSpPr>
                <a:spLocks noGrp="1"/>
              </p:cNvSpPr>
              <p:nvPr>
                <p:ph idx="1"/>
              </p:nvPr>
            </p:nvSpPr>
            <p:spPr>
              <a:xfrm>
                <a:off x="838200" y="1534160"/>
                <a:ext cx="10515600" cy="4642803"/>
              </a:xfrm>
            </p:spPr>
            <p:txBody>
              <a:bodyPr>
                <a:normAutofit/>
              </a:bodyPr>
              <a:lstStyle/>
              <a:p>
                <a:pPr marL="514350" indent="-514350">
                  <a:buFont typeface="+mj-lt"/>
                  <a:buAutoNum type="alphaUcPeriod" startAt="3"/>
                </a:pPr>
                <a:r>
                  <a:rPr lang="en-US" altLang="zh-CN" dirty="0">
                    <a:latin typeface="Times New Roman" panose="02020603050405020304" pitchFamily="18" charset="0"/>
                    <a:cs typeface="Times New Roman" panose="02020603050405020304" pitchFamily="18" charset="0"/>
                  </a:rPr>
                  <a:t>In reality, we have </a:t>
                </a:r>
                <a14:m>
                  <m:oMath xmlns:m="http://schemas.openxmlformats.org/officeDocument/2006/math">
                    <m:r>
                      <m:rPr>
                        <m:sty m:val="p"/>
                      </m:rPr>
                      <a:rPr lang="en-US" altLang="zh-CN" b="0" i="0" smtClean="0">
                        <a:latin typeface="Cambria Math" panose="02040503050406030204" pitchFamily="18" charset="0"/>
                        <a:ea typeface="Cambria Math" panose="02040503050406030204" pitchFamily="18" charset="0"/>
                      </a:rPr>
                      <m:t>C</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oMath>
                </a14:m>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r>
                      <m:rPr>
                        <m:sty m:val="p"/>
                      </m:rPr>
                      <a:rPr lang="en-US" altLang="zh-CN" b="0" i="0" smtClean="0">
                        <a:latin typeface="Cambria Math" panose="02040503050406030204" pitchFamily="18" charset="0"/>
                        <a:ea typeface="Cambria Math" panose="02040503050406030204" pitchFamily="18" charset="0"/>
                      </a:rPr>
                      <m:t>C</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oMath>
                </a14:m>
                <a:r>
                  <a:rPr lang="en-US" altLang="zh-CN" dirty="0">
                    <a:latin typeface="Times New Roman" panose="02020603050405020304" pitchFamily="18" charset="0"/>
                    <a:cs typeface="Times New Roman" panose="02020603050405020304" pitchFamily="18" charset="0"/>
                  </a:rPr>
                  <a:t>, thus NMF essentially tries to find a compressed approximation of the original data matrix.</a:t>
                </a:r>
              </a:p>
              <a:p>
                <a:pPr marL="0" indent="0">
                  <a:buNone/>
                </a:pP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nary>
                      <m:naryPr>
                        <m:chr m:val="∑"/>
                        <m:limLoc m:val="subSup"/>
                        <m:ctrlPr>
                          <a:rPr lang="en-US" altLang="zh-CN" b="0" i="1" smtClean="0">
                            <a:latin typeface="Cambria Math"/>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𝑐</m:t>
                        </m:r>
                      </m:sup>
                      <m:e>
                        <m:sSub>
                          <m:sSubPr>
                            <m:ctrlPr>
                              <a:rPr lang="en-US" altLang="zh-CN" b="0" i="1" smtClean="0">
                                <a:latin typeface="Cambria Math"/>
                              </a:rPr>
                            </m:ctrlPr>
                          </m:sSubPr>
                          <m:e>
                            <m:r>
                              <a:rPr lang="en-US" altLang="zh-CN" b="1" i="1" smtClean="0">
                                <a:latin typeface="Cambria Math" panose="02040503050406030204" pitchFamily="18" charset="0"/>
                              </a:rPr>
                              <m:t>𝒖</m:t>
                            </m:r>
                          </m:e>
                          <m:sub>
                            <m:r>
                              <a:rPr lang="en-US" altLang="zh-CN" b="0" i="1" smtClean="0">
                                <a:latin typeface="Cambria Math" panose="02040503050406030204" pitchFamily="18" charset="0"/>
                              </a:rPr>
                              <m:t>𝑖</m:t>
                            </m:r>
                          </m:sub>
                        </m:sSub>
                        <m:sSub>
                          <m:sSubPr>
                            <m:ctrlPr>
                              <a:rPr lang="en-US" altLang="zh-CN" b="0" i="1" smtClean="0">
                                <a:latin typeface="Cambria Math"/>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𝑗𝑖</m:t>
                            </m:r>
                          </m:sub>
                        </m:sSub>
                      </m:e>
                    </m:nary>
                  </m:oMath>
                </a14:m>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en-US" altLang="zh-CN" b="0" i="1" smtClean="0">
                            <a:latin typeface="Cambria Math"/>
                          </a:rPr>
                        </m:ctrlPr>
                      </m:sSubPr>
                      <m:e>
                        <m:r>
                          <a:rPr lang="en-US" altLang="zh-CN" b="1" i="1" smtClean="0">
                            <a:latin typeface="Cambria Math" panose="02040503050406030204" pitchFamily="18" charset="0"/>
                          </a:rPr>
                          <m:t>𝒖</m:t>
                        </m:r>
                      </m:e>
                      <m:sub>
                        <m:r>
                          <a:rPr lang="en-US" altLang="zh-CN" b="0" i="1" smtClean="0">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is the </a:t>
                </a:r>
                <a:r>
                  <a:rPr lang="en-US" altLang="zh-CN" i="1" dirty="0" err="1">
                    <a:latin typeface="Times New Roman" panose="02020603050405020304" pitchFamily="18" charset="0"/>
                    <a:cs typeface="Times New Roman" panose="02020603050405020304" pitchFamily="18" charset="0"/>
                  </a:rPr>
                  <a:t>i</a:t>
                </a:r>
                <a:r>
                  <a:rPr lang="en-US" altLang="zh-CN" dirty="0" err="1">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column vector of U.</a:t>
                </a:r>
              </a:p>
              <a:p>
                <a:pPr marL="0" indent="0">
                  <a:buNone/>
                </a:pPr>
                <a:r>
                  <a:rPr lang="en-US" altLang="zh-CN" dirty="0">
                    <a:latin typeface="Times New Roman" panose="02020603050405020304" pitchFamily="18" charset="0"/>
                    <a:cs typeface="Times New Roman" panose="02020603050405020304" pitchFamily="18" charset="0"/>
                  </a:rPr>
                  <a:t> </a:t>
                </a:r>
              </a:p>
              <a:p>
                <a:pPr marL="0" indent="0" algn="just">
                  <a:buNone/>
                </a:pPr>
                <a:r>
                  <a:rPr lang="en-US" altLang="zh-CN" dirty="0">
                    <a:latin typeface="Times New Roman" panose="02020603050405020304" pitchFamily="18" charset="0"/>
                    <a:cs typeface="Times New Roman" panose="02020603050405020304" pitchFamily="18" charset="0"/>
                  </a:rPr>
                  <a:t>   Each data vector </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oMath>
                </a14:m>
                <a:r>
                  <a:rPr lang="en-US" altLang="zh-CN" dirty="0">
                    <a:latin typeface="Times New Roman" panose="02020603050405020304" pitchFamily="18" charset="0"/>
                    <a:cs typeface="Times New Roman" panose="02020603050405020304" pitchFamily="18" charset="0"/>
                  </a:rPr>
                  <a:t> is approximated by a linear combination of the column of U, weighted by the components of V.</a:t>
                </a:r>
              </a:p>
              <a:p>
                <a:pPr marL="0" indent="0" algn="just">
                  <a:buNone/>
                </a:pPr>
                <a:r>
                  <a:rPr lang="en-US" altLang="zh-CN" dirty="0">
                    <a:latin typeface="Times New Roman" panose="02020603050405020304" pitchFamily="18" charset="0"/>
                    <a:cs typeface="Times New Roman" panose="02020603050405020304" pitchFamily="18" charset="0"/>
                  </a:rPr>
                  <a:t> Therefore, U can be regarded as containing a basis that is optimized for the linear approximation of the data in X. and </a:t>
                </a:r>
                <a:r>
                  <a:rPr lang="en-US" altLang="zh-CN" i="1"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row of V can be regarded as the new representation of the </a:t>
                </a:r>
                <a:r>
                  <a:rPr lang="en-US" altLang="zh-CN" i="1"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data point </a:t>
                </a:r>
                <a:r>
                  <a:rPr lang="en-US" altLang="zh-CN" i="1" dirty="0" err="1">
                    <a:latin typeface="Times New Roman" panose="02020603050405020304" pitchFamily="18" charset="0"/>
                    <a:cs typeface="Times New Roman" panose="02020603050405020304" pitchFamily="18" charset="0"/>
                  </a:rPr>
                  <a:t>w.r.t.</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a:t>
                </a:r>
              </a:p>
            </p:txBody>
          </p:sp>
        </mc:Choice>
        <mc:Fallback xmlns="">
          <p:sp>
            <p:nvSpPr>
              <p:cNvPr id="3" name="内容占位符 2">
                <a:extLst>
                  <a:ext uri="{FF2B5EF4-FFF2-40B4-BE49-F238E27FC236}">
                    <a16:creationId xmlns:a16="http://schemas.microsoft.com/office/drawing/2014/main" id="{A089E111-2847-4735-96FC-274F0AC9239E}"/>
                  </a:ext>
                </a:extLst>
              </p:cNvPr>
              <p:cNvSpPr>
                <a:spLocks noGrp="1" noRot="1" noChangeAspect="1" noMove="1" noResize="1" noEditPoints="1" noAdjustHandles="1" noChangeArrowheads="1" noChangeShapeType="1" noTextEdit="1"/>
              </p:cNvSpPr>
              <p:nvPr>
                <p:ph idx="1"/>
              </p:nvPr>
            </p:nvSpPr>
            <p:spPr>
              <a:xfrm>
                <a:off x="838200" y="1534160"/>
                <a:ext cx="10515600" cy="4642803"/>
              </a:xfrm>
              <a:blipFill>
                <a:blip r:embed="rId2"/>
                <a:stretch>
                  <a:fillRect l="-1217" t="-2365" r="-1159" b="-35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530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75958B-998D-4B5F-B725-7798C9D283FD}"/>
              </a:ext>
            </a:extLst>
          </p:cNvPr>
          <p:cNvSpPr>
            <a:spLocks noGrp="1"/>
          </p:cNvSpPr>
          <p:nvPr>
            <p:ph type="title"/>
          </p:nvPr>
        </p:nvSpPr>
        <p:spPr/>
        <p:txBody>
          <a:bodyPr/>
          <a:lstStyle/>
          <a:p>
            <a:pPr marL="571500" indent="-57150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Next Work</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A089E111-2847-4735-96FC-274F0AC9239E}"/>
                  </a:ext>
                </a:extLst>
              </p:cNvPr>
              <p:cNvSpPr>
                <a:spLocks noGrp="1"/>
              </p:cNvSpPr>
              <p:nvPr>
                <p:ph idx="1"/>
              </p:nvPr>
            </p:nvSpPr>
            <p:spPr>
              <a:xfrm>
                <a:off x="838200" y="1534160"/>
                <a:ext cx="10515600" cy="4642803"/>
              </a:xfrm>
            </p:spPr>
            <p:txBody>
              <a:bodyPr>
                <a:normAutofit/>
              </a:bodyPr>
              <a:lstStyle/>
              <a:p>
                <a:r>
                  <a:rPr lang="en-US" altLang="zh-CN" dirty="0">
                    <a:latin typeface="Times New Roman" panose="02020603050405020304" pitchFamily="18" charset="0"/>
                    <a:cs typeface="Times New Roman" panose="02020603050405020304" pitchFamily="18" charset="0"/>
                  </a:rPr>
                  <a:t>Graph regularized Non-negative matrix factorization[2]</a:t>
                </a:r>
              </a:p>
              <a:p>
                <a:pPr marL="514350" indent="-514350">
                  <a:buFont typeface="+mj-lt"/>
                  <a:buAutoNum type="arabicPeriod"/>
                </a:pPr>
                <a:r>
                  <a:rPr lang="en-US" altLang="zh-CN" dirty="0">
                    <a:latin typeface="Times New Roman" panose="02020603050405020304" pitchFamily="18" charset="0"/>
                    <a:cs typeface="Times New Roman" panose="02020603050405020304" pitchFamily="18" charset="0"/>
                  </a:rPr>
                  <a:t>NMF performs data representation in the Euclidean space. It fails to discover the intrinsic geometrical and discriminating structure of the data space. [2] proposed Graph-NMF (GNMF) to avoids these limitations by incorporating a geometrically based regularization.</a:t>
                </a:r>
              </a:p>
              <a:p>
                <a:pPr marL="514350" indent="-514350">
                  <a:buFont typeface="+mj-lt"/>
                  <a:buAutoNum type="arabicPeriod"/>
                </a:pPr>
                <a:r>
                  <a:rPr lang="en-US" altLang="zh-CN" dirty="0">
                    <a:latin typeface="Times New Roman" panose="02020603050405020304" pitchFamily="18" charset="0"/>
                    <a:cs typeface="Times New Roman" panose="02020603050405020304" pitchFamily="18" charset="0"/>
                  </a:rPr>
                  <a:t>Objective functions:</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p>
                      <m:sSupPr>
                        <m:ctrlPr>
                          <a:rPr lang="en-US" altLang="zh-CN" b="0" i="1" smtClean="0">
                            <a:latin typeface="Cambria Math"/>
                          </a:rPr>
                        </m:ctrlPr>
                      </m:sSupPr>
                      <m:e>
                        <m:d>
                          <m:dPr>
                            <m:begChr m:val="‖"/>
                            <m:endChr m:val="‖"/>
                            <m:ctrlPr>
                              <a:rPr lang="en-US" altLang="zh-CN" b="0" i="1" smtClean="0">
                                <a:latin typeface="Cambria Math"/>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𝑈</m:t>
                            </m:r>
                            <m:sSup>
                              <m:sSupPr>
                                <m:ctrlPr>
                                  <a:rPr lang="en-US" altLang="zh-CN" b="0" i="1" smtClean="0">
                                    <a:latin typeface="Cambria Math"/>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𝑇</m:t>
                                </m:r>
                              </m:sup>
                            </m:sSup>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𝑡𝑟</m:t>
                    </m:r>
                    <m:d>
                      <m:dPr>
                        <m:ctrlPr>
                          <a:rPr lang="en-US" altLang="zh-CN" b="0" i="1" smtClean="0">
                            <a:latin typeface="Cambria Math"/>
                          </a:rPr>
                        </m:ctrlPr>
                      </m:dPr>
                      <m:e>
                        <m:sSup>
                          <m:sSupPr>
                            <m:ctrlPr>
                              <a:rPr lang="en-US" altLang="zh-CN" b="0" i="1" smtClean="0">
                                <a:latin typeface="Cambria Math"/>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𝐿𝑉</m:t>
                        </m:r>
                      </m:e>
                    </m:d>
                  </m:oMath>
                </a14:m>
                <a:endParaRPr lang="en-US" altLang="zh-CN" b="0" dirty="0">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r>
                      <a:rPr lang="zh-CN" altLang="en-US" i="1">
                        <a:latin typeface="Cambria Math" panose="02040503050406030204" pitchFamily="18" charset="0"/>
                      </a:rPr>
                      <m:t>𝜆</m:t>
                    </m:r>
                  </m:oMath>
                </a14:m>
                <a:r>
                  <a:rPr lang="en-US" altLang="zh-CN" dirty="0">
                    <a:latin typeface="Times New Roman" panose="02020603050405020304" pitchFamily="18" charset="0"/>
                    <a:cs typeface="Times New Roman" panose="02020603050405020304" pitchFamily="18" charset="0"/>
                  </a:rPr>
                  <a:t> controls the smoothness of the new representations</a:t>
                </a:r>
              </a:p>
              <a:p>
                <a:pPr marL="0" indent="0" algn="ctr">
                  <a:buNone/>
                </a:pPr>
                <a:endParaRPr lang="en-US" altLang="zh-CN"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A089E111-2847-4735-96FC-274F0AC9239E}"/>
                  </a:ext>
                </a:extLst>
              </p:cNvPr>
              <p:cNvSpPr>
                <a:spLocks noGrp="1" noRot="1" noChangeAspect="1" noMove="1" noResize="1" noEditPoints="1" noAdjustHandles="1" noChangeArrowheads="1" noChangeShapeType="1" noTextEdit="1"/>
              </p:cNvSpPr>
              <p:nvPr>
                <p:ph idx="1"/>
              </p:nvPr>
            </p:nvSpPr>
            <p:spPr>
              <a:xfrm>
                <a:off x="838200" y="1534160"/>
                <a:ext cx="10515600" cy="4642803"/>
              </a:xfrm>
              <a:blipFill>
                <a:blip r:embed="rId2"/>
                <a:stretch>
                  <a:fillRect l="-1043" t="-2365" r="-1101"/>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xmlns="" id="{6944BB81-9F32-4CFD-A12F-156A7AFD482D}"/>
              </a:ext>
            </a:extLst>
          </p:cNvPr>
          <p:cNvSpPr txBox="1"/>
          <p:nvPr/>
        </p:nvSpPr>
        <p:spPr>
          <a:xfrm>
            <a:off x="345440" y="5719763"/>
            <a:ext cx="1153160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 D. Cai, X. He, J. Han, T. S. Huang, “Graph Regularized Non-negative Matrix Factorization for Data Representation”, </a:t>
            </a:r>
            <a:r>
              <a:rPr lang="en-US" altLang="zh-CN" i="1" dirty="0">
                <a:latin typeface="Times New Roman" panose="02020603050405020304" pitchFamily="18" charset="0"/>
                <a:cs typeface="Times New Roman" panose="02020603050405020304" pitchFamily="18" charset="0"/>
              </a:rPr>
              <a:t>IEEE Transactions on Pattern Analysis and Machine Intelligence</a:t>
            </a:r>
            <a:r>
              <a:rPr lang="en-US" altLang="zh-CN" dirty="0">
                <a:latin typeface="Times New Roman" panose="02020603050405020304" pitchFamily="18" charset="0"/>
                <a:cs typeface="Times New Roman" panose="02020603050405020304" pitchFamily="18" charset="0"/>
              </a:rPr>
              <a:t>, vol 33, no. 8, pp. 1548-1560, 2010</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75958B-998D-4B5F-B725-7798C9D283FD}"/>
              </a:ext>
            </a:extLst>
          </p:cNvPr>
          <p:cNvSpPr>
            <a:spLocks noGrp="1"/>
          </p:cNvSpPr>
          <p:nvPr>
            <p:ph type="title"/>
          </p:nvPr>
        </p:nvSpPr>
        <p:spPr/>
        <p:txBody>
          <a:bodyPr/>
          <a:lstStyle/>
          <a:p>
            <a:pPr marL="571500" indent="-57150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Next Work</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A089E111-2847-4735-96FC-274F0AC9239E}"/>
              </a:ext>
            </a:extLst>
          </p:cNvPr>
          <p:cNvSpPr>
            <a:spLocks noGrp="1"/>
          </p:cNvSpPr>
          <p:nvPr>
            <p:ph idx="1"/>
          </p:nvPr>
        </p:nvSpPr>
        <p:spPr>
          <a:xfrm>
            <a:off x="838200" y="1534160"/>
            <a:ext cx="10515600" cy="4642803"/>
          </a:xfrm>
        </p:spPr>
        <p:txBody>
          <a:bodyPr>
            <a:normAutofit/>
          </a:bodyPr>
          <a:lstStyle/>
          <a:p>
            <a:r>
              <a:rPr lang="en-US" altLang="zh-CN" dirty="0">
                <a:latin typeface="Times New Roman" panose="02020603050405020304" pitchFamily="18" charset="0"/>
                <a:cs typeface="Times New Roman" panose="02020603050405020304" pitchFamily="18" charset="0"/>
              </a:rPr>
              <a:t>Transfer Learning with Graph Co-Regularization [3]</a:t>
            </a:r>
          </a:p>
          <a:p>
            <a:pPr marL="514350" indent="-514350">
              <a:buFont typeface="+mj-lt"/>
              <a:buAutoNum type="arabicPeriod"/>
            </a:pPr>
            <a:r>
              <a:rPr lang="en-US" altLang="zh-CN" dirty="0">
                <a:latin typeface="Times New Roman" panose="02020603050405020304" pitchFamily="18" charset="0"/>
                <a:cs typeface="Times New Roman" panose="02020603050405020304" pitchFamily="18" charset="0"/>
              </a:rPr>
              <a:t>The basic assumption is that the input domains may share certain knowledge structure, which can be encoded into common latent factors and extracted by preserving important property of original data, i.e., statistical property and geometric structure.</a:t>
            </a:r>
          </a:p>
          <a:p>
            <a:pPr marL="514350" indent="-514350">
              <a:buFont typeface="+mj-lt"/>
              <a:buAutoNum type="alphaUcPeriod"/>
            </a:pPr>
            <a:r>
              <a:rPr lang="en-US" altLang="zh-CN" dirty="0">
                <a:latin typeface="Times New Roman" panose="02020603050405020304" pitchFamily="18" charset="0"/>
                <a:cs typeface="Times New Roman" panose="02020603050405020304" pitchFamily="18" charset="0"/>
              </a:rPr>
              <a:t>Statistical property: maximizing embedded variance or minimizing reconstruction error;</a:t>
            </a:r>
          </a:p>
          <a:p>
            <a:pPr marL="514350" indent="-514350" algn="just">
              <a:buFont typeface="+mj-lt"/>
              <a:buAutoNum type="alphaUcPeriod"/>
            </a:pPr>
            <a:r>
              <a:rPr lang="en-US" altLang="zh-CN" dirty="0">
                <a:latin typeface="Times New Roman" panose="02020603050405020304" pitchFamily="18" charset="0"/>
                <a:cs typeface="Times New Roman" panose="02020603050405020304" pitchFamily="18" charset="0"/>
              </a:rPr>
              <a:t>Geometric structure: referring to manifold, i.e., encoding similar     instances with similar representation.</a:t>
            </a:r>
          </a:p>
          <a:p>
            <a:pPr marL="0" indent="0" algn="just">
              <a:buNone/>
            </a:pPr>
            <a:endParaRPr lang="en-US" altLang="zh-CN" dirty="0">
              <a:latin typeface="Times New Roman" panose="02020603050405020304" pitchFamily="18" charset="0"/>
              <a:cs typeface="Times New Roman" panose="02020603050405020304" pitchFamily="18" charset="0"/>
            </a:endParaRPr>
          </a:p>
          <a:p>
            <a:endParaRPr lang="en-US" altLang="zh-CN" dirty="0"/>
          </a:p>
        </p:txBody>
      </p:sp>
      <p:sp>
        <p:nvSpPr>
          <p:cNvPr id="4" name="文本框 3">
            <a:extLst>
              <a:ext uri="{FF2B5EF4-FFF2-40B4-BE49-F238E27FC236}">
                <a16:creationId xmlns:a16="http://schemas.microsoft.com/office/drawing/2014/main" xmlns="" id="{68E4209C-6931-4135-B072-970FD21F6A2D}"/>
              </a:ext>
            </a:extLst>
          </p:cNvPr>
          <p:cNvSpPr txBox="1"/>
          <p:nvPr/>
        </p:nvSpPr>
        <p:spPr>
          <a:xfrm>
            <a:off x="670560" y="6034723"/>
            <a:ext cx="1115568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[3] M. Long, J. Wang, G. Ding, D. Shen, and Q. Yang, “Transfer Learning with Graph Co-Regularization”, IEEE Transactions on Knowledge and Data Engineering, vol. 26, no. 7, pp. 1805-1818, 2013</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48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75958B-998D-4B5F-B725-7798C9D283FD}"/>
              </a:ext>
            </a:extLst>
          </p:cNvPr>
          <p:cNvSpPr>
            <a:spLocks noGrp="1"/>
          </p:cNvSpPr>
          <p:nvPr>
            <p:ph type="title"/>
          </p:nvPr>
        </p:nvSpPr>
        <p:spPr/>
        <p:txBody>
          <a:bodyPr/>
          <a:lstStyle/>
          <a:p>
            <a:pPr marL="571500" indent="-57150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Next Work</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A089E111-2847-4735-96FC-274F0AC9239E}"/>
                  </a:ext>
                </a:extLst>
              </p:cNvPr>
              <p:cNvSpPr>
                <a:spLocks noGrp="1"/>
              </p:cNvSpPr>
              <p:nvPr>
                <p:ph idx="1"/>
              </p:nvPr>
            </p:nvSpPr>
            <p:spPr>
              <a:xfrm>
                <a:off x="838200" y="1534160"/>
                <a:ext cx="10515600" cy="4642803"/>
              </a:xfrm>
            </p:spPr>
            <p:txBody>
              <a:bodyPr>
                <a:normAutofit/>
              </a:bodyPr>
              <a:lstStyle/>
              <a:p>
                <a:r>
                  <a:rPr lang="en-US" altLang="zh-CN" dirty="0">
                    <a:latin typeface="Times New Roman" panose="02020603050405020304" pitchFamily="18" charset="0"/>
                    <a:cs typeface="Times New Roman" panose="02020603050405020304" pitchFamily="18" charset="0"/>
                  </a:rPr>
                  <a:t>Transfer Learning with Graph Co-Regularization</a:t>
                </a:r>
              </a:p>
              <a:p>
                <a:endParaRPr lang="en-US" altLang="zh-CN"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𝑚𝑖𝑛</m:t>
                          </m:r>
                        </m:e>
                        <m:sub>
                          <m:sSub>
                            <m:sSubPr>
                              <m:ctrlPr>
                                <a:rPr lang="en-US" altLang="zh-CN" i="1" smtClean="0">
                                  <a:latin typeface="Cambria Math"/>
                                </a:rPr>
                              </m:ctrlPr>
                            </m:sSubPr>
                            <m:e>
                              <m:r>
                                <a:rPr lang="en-US" altLang="zh-CN" b="0" i="1" smtClean="0">
                                  <a:latin typeface="Cambria Math" panose="02040503050406030204" pitchFamily="18" charset="0"/>
                                </a:rPr>
                                <m:t>𝑈</m:t>
                              </m:r>
                            </m:e>
                            <m:sub>
                              <m:r>
                                <a:rPr lang="zh-CN" altLang="en-US" i="1" smtClean="0">
                                  <a:latin typeface="Cambria Math" panose="02040503050406030204" pitchFamily="18" charset="0"/>
                                </a:rPr>
                                <m:t>𝜋</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𝑢</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a:rPr>
                              </m:ctrlPr>
                            </m:sSubPr>
                            <m:e>
                              <m:r>
                                <a:rPr lang="en-US" altLang="zh-CN" b="0" i="1" smtClean="0">
                                  <a:latin typeface="Cambria Math" panose="02040503050406030204" pitchFamily="18" charset="0"/>
                                </a:rPr>
                                <m:t>𝑉</m:t>
                              </m:r>
                            </m:e>
                            <m:sub>
                              <m:r>
                                <a:rPr lang="zh-CN" altLang="en-US" i="1">
                                  <a:latin typeface="Cambria Math" panose="02040503050406030204" pitchFamily="18" charset="0"/>
                                </a:rPr>
                                <m:t>𝜋</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𝑣</m:t>
                              </m:r>
                            </m:sub>
                          </m:sSub>
                        </m:sub>
                      </m:sSub>
                      <m:nary>
                        <m:naryPr>
                          <m:chr m:val="∑"/>
                          <m:supHide m:val="on"/>
                          <m:ctrlPr>
                            <a:rPr lang="en-US" altLang="zh-CN" i="1" smtClean="0">
                              <a:latin typeface="Cambria Math"/>
                            </a:rPr>
                          </m:ctrlPr>
                        </m:naryPr>
                        <m:sub>
                          <m:r>
                            <m:rPr>
                              <m:brk m:alnAt="7"/>
                            </m:rPr>
                            <a:rPr lang="zh-CN" altLang="en-US" i="1" smtClean="0">
                              <a:latin typeface="Cambria Math" panose="02040503050406030204" pitchFamily="18" charset="0"/>
                            </a:rPr>
                            <m:t>𝜋</m:t>
                          </m:r>
                          <m:r>
                            <a:rPr lang="zh-CN" altLang="en-US" i="1" smtClean="0">
                              <a:latin typeface="Cambria Math" panose="02040503050406030204" pitchFamily="18" charset="0"/>
                            </a:rPr>
                            <m:t>∈∏</m:t>
                          </m:r>
                        </m:sub>
                        <m:sup/>
                        <m:e>
                          <m:d>
                            <m:dPr>
                              <m:begChr m:val="["/>
                              <m:endChr m:val="]"/>
                              <m:ctrlPr>
                                <a:rPr lang="en-US" altLang="zh-CN" i="1" smtClean="0">
                                  <a:latin typeface="Cambria Math"/>
                                </a:rPr>
                              </m:ctrlPr>
                            </m:dPr>
                            <m:e>
                              <m:r>
                                <a:rPr lang="en-US" altLang="zh-CN" b="0" i="1" smtClean="0">
                                  <a:latin typeface="Cambria Math" panose="02040503050406030204" pitchFamily="18" charset="0"/>
                                </a:rPr>
                                <m:t>𝐿</m:t>
                              </m:r>
                              <m:d>
                                <m:dPr>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panose="02040503050406030204" pitchFamily="18" charset="0"/>
                                        </a:rPr>
                                        <m:t>𝑋</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m:t>
                                  </m:r>
                                  <m:d>
                                    <m:dPr>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panose="02040503050406030204" pitchFamily="18" charset="0"/>
                                            </a:rPr>
                                            <m:t>𝑈</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 </m:t>
                                      </m:r>
                                      <m:sSubSup>
                                        <m:sSubSupPr>
                                          <m:ctrlPr>
                                            <a:rPr lang="en-US" altLang="zh-CN" b="0" i="1" smtClean="0">
                                              <a:latin typeface="Cambria Math"/>
                                            </a:rPr>
                                          </m:ctrlPr>
                                        </m:sSubSupPr>
                                        <m:e>
                                          <m:r>
                                            <a:rPr lang="en-US" altLang="zh-CN" b="0" i="1" smtClean="0">
                                              <a:latin typeface="Cambria Math" panose="02040503050406030204" pitchFamily="18" charset="0"/>
                                            </a:rPr>
                                            <m:t>𝑉</m:t>
                                          </m:r>
                                        </m:e>
                                        <m:sub>
                                          <m:r>
                                            <a:rPr lang="zh-CN" altLang="en-US" b="0" i="1" smtClean="0">
                                              <a:latin typeface="Cambria Math" panose="02040503050406030204" pitchFamily="18" charset="0"/>
                                            </a:rPr>
                                            <m:t>𝜋</m:t>
                                          </m:r>
                                        </m:sub>
                                        <m:sup>
                                          <m:r>
                                            <a:rPr lang="en-US" altLang="zh-CN" b="0" i="1" smtClean="0">
                                              <a:latin typeface="Cambria Math" panose="02040503050406030204" pitchFamily="18" charset="0"/>
                                            </a:rPr>
                                            <m:t>𝑇</m:t>
                                          </m:r>
                                        </m:sup>
                                      </m:sSubSup>
                                    </m:e>
                                  </m:d>
                                </m:e>
                              </m:d>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ea typeface="Cambria Math" panose="02040503050406030204" pitchFamily="18" charset="0"/>
                                </a:rPr>
                                <m:t>ℛ</m:t>
                              </m:r>
                              <m:d>
                                <m:dPr>
                                  <m:ctrlPr>
                                    <a:rPr lang="en-US" altLang="zh-CN" b="0" i="1" smtClean="0">
                                      <a:latin typeface="Cambria Math"/>
                                      <a:ea typeface="Cambria Math" panose="02040503050406030204" pitchFamily="18" charset="0"/>
                                    </a:rPr>
                                  </m:ctrlPr>
                                </m:dPr>
                                <m:e>
                                  <m:sSub>
                                    <m:sSubPr>
                                      <m:ctrlPr>
                                        <a:rPr lang="en-US" altLang="zh-CN" b="0" i="1" smtClean="0">
                                          <a:latin typeface="Cambria Math"/>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𝑈</m:t>
                                      </m:r>
                                    </m:e>
                                    <m:sub>
                                      <m:r>
                                        <a:rPr lang="zh-CN" altLang="en-US" b="0" i="1" smtClean="0">
                                          <a:latin typeface="Cambria Math" panose="02040503050406030204" pitchFamily="18" charset="0"/>
                                          <a:ea typeface="Cambria Math" panose="02040503050406030204" pitchFamily="18" charset="0"/>
                                        </a:rPr>
                                        <m:t>𝜋</m:t>
                                      </m:r>
                                    </m:sub>
                                  </m:sSub>
                                </m:e>
                              </m:d>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𝛾</m:t>
                              </m:r>
                              <m:r>
                                <a:rPr lang="en-US" altLang="zh-CN" i="1">
                                  <a:latin typeface="Cambria Math" panose="02040503050406030204" pitchFamily="18" charset="0"/>
                                  <a:ea typeface="Cambria Math" panose="02040503050406030204" pitchFamily="18" charset="0"/>
                                </a:rPr>
                                <m:t>ℛ</m:t>
                              </m:r>
                              <m:d>
                                <m:dPr>
                                  <m:ctrlPr>
                                    <a:rPr lang="en-US" altLang="zh-CN" i="1">
                                      <a:latin typeface="Cambria Math"/>
                                      <a:ea typeface="Cambria Math" panose="02040503050406030204" pitchFamily="18" charset="0"/>
                                    </a:rPr>
                                  </m:ctrlPr>
                                </m:dPr>
                                <m:e>
                                  <m:sSub>
                                    <m:sSubPr>
                                      <m:ctrlPr>
                                        <a:rPr lang="en-US" altLang="zh-CN" i="1">
                                          <a:latin typeface="Cambria Math"/>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zh-CN" altLang="en-US" i="1">
                                          <a:latin typeface="Cambria Math" panose="02040503050406030204" pitchFamily="18" charset="0"/>
                                          <a:ea typeface="Cambria Math" panose="02040503050406030204" pitchFamily="18" charset="0"/>
                                        </a:rPr>
                                        <m:t>𝜋</m:t>
                                      </m:r>
                                    </m:sub>
                                  </m:sSub>
                                </m:e>
                              </m:d>
                            </m:e>
                          </m:d>
                        </m:e>
                      </m:nary>
                    </m:oMath>
                  </m:oMathPara>
                </a14:m>
                <a:endParaRPr lang="en-US" altLang="zh-CN"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i="1">
                              <a:latin typeface="Cambria Math"/>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𝑐</m:t>
                          </m:r>
                        </m:e>
                        <m:sub>
                          <m:r>
                            <a:rPr lang="en-US" altLang="zh-CN" i="1">
                              <a:latin typeface="Cambria Math" panose="02040503050406030204" pitchFamily="18" charset="0"/>
                              <a:ea typeface="Cambria Math" panose="02040503050406030204" pitchFamily="18" charset="0"/>
                            </a:rPr>
                            <m:t>𝑢</m:t>
                          </m:r>
                        </m:sub>
                      </m:sSub>
                      <m:r>
                        <a:rPr lang="en-US" altLang="zh-CN" i="1" smtClean="0">
                          <a:latin typeface="Cambria Math" panose="02040503050406030204" pitchFamily="18" charset="0"/>
                          <a:ea typeface="Cambria Math" panose="02040503050406030204" pitchFamily="18" charset="0"/>
                        </a:rPr>
                        <m:t>≜</m:t>
                      </m:r>
                      <m:d>
                        <m:dPr>
                          <m:begChr m:val="{"/>
                          <m:endChr m:val="}"/>
                          <m:ctrlPr>
                            <a:rPr lang="en-US" altLang="zh-CN" i="1" smtClean="0">
                              <a:latin typeface="Cambria Math"/>
                              <a:ea typeface="Cambria Math" panose="02040503050406030204" pitchFamily="18" charset="0"/>
                            </a:rPr>
                          </m:ctrlPr>
                        </m:dPr>
                        <m:e>
                          <m:sSub>
                            <m:sSubPr>
                              <m:ctrlPr>
                                <a:rPr lang="en-US" altLang="zh-CN" i="1" smtClean="0">
                                  <a:latin typeface="Cambria Math"/>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𝑈</m:t>
                              </m:r>
                            </m:e>
                            <m:sub>
                              <m:r>
                                <a:rPr lang="zh-CN" altLang="en-US" i="1" smtClean="0">
                                  <a:latin typeface="Cambria Math" panose="02040503050406030204" pitchFamily="18" charset="0"/>
                                  <a:ea typeface="Cambria Math" panose="02040503050406030204" pitchFamily="18" charset="0"/>
                                </a:rPr>
                                <m:t>𝜋</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𝜋</m:t>
                          </m:r>
                          <m:r>
                            <a:rPr lang="zh-CN" altLang="en-US" b="0" i="1" smtClean="0">
                              <a:latin typeface="Cambria Math" panose="02040503050406030204" pitchFamily="18" charset="0"/>
                              <a:ea typeface="Cambria Math" panose="02040503050406030204" pitchFamily="18" charset="0"/>
                            </a:rPr>
                            <m:t>∈∏</m:t>
                          </m:r>
                        </m:e>
                      </m:d>
                    </m:oMath>
                  </m:oMathPara>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altLang="zh-CN" i="1">
                            <a:latin typeface="Cambria Math"/>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𝑣</m:t>
                        </m:r>
                      </m:sub>
                    </m:sSub>
                    <m:r>
                      <a:rPr lang="en-US" altLang="zh-CN" i="1">
                        <a:latin typeface="Cambria Math" panose="02040503050406030204" pitchFamily="18" charset="0"/>
                        <a:ea typeface="Cambria Math" panose="02040503050406030204" pitchFamily="18" charset="0"/>
                      </a:rPr>
                      <m:t>≜</m:t>
                    </m:r>
                    <m:d>
                      <m:dPr>
                        <m:begChr m:val="{"/>
                        <m:endChr m:val="}"/>
                        <m:ctrlPr>
                          <a:rPr lang="en-US" altLang="zh-CN" i="1" smtClean="0">
                            <a:latin typeface="Cambria Math"/>
                            <a:ea typeface="Cambria Math" panose="02040503050406030204" pitchFamily="18" charset="0"/>
                          </a:rPr>
                        </m:ctrlPr>
                      </m:dPr>
                      <m:e>
                        <m:sSub>
                          <m:sSubPr>
                            <m:ctrlPr>
                              <a:rPr lang="en-US" altLang="zh-CN" i="1">
                                <a:latin typeface="Cambria Math"/>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𝑉</m:t>
                            </m:r>
                          </m:e>
                          <m:sub>
                            <m:r>
                              <a:rPr lang="zh-CN" altLang="en-US" i="1">
                                <a:latin typeface="Cambria Math" panose="02040503050406030204" pitchFamily="18" charset="0"/>
                                <a:ea typeface="Cambria Math" panose="02040503050406030204" pitchFamily="18" charset="0"/>
                              </a:rPr>
                              <m:t>𝜋</m:t>
                            </m:r>
                          </m:sub>
                        </m:sSub>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𝑌</m:t>
                            </m:r>
                          </m:e>
                          <m:sub>
                            <m:r>
                              <a:rPr lang="zh-CN" altLang="en-US" i="1" smtClean="0">
                                <a:latin typeface="Cambria Math" panose="02040503050406030204" pitchFamily="18" charset="0"/>
                                <a:ea typeface="Cambria Math" panose="02040503050406030204" pitchFamily="18" charset="0"/>
                              </a:rPr>
                              <m:t>𝜋</m:t>
                            </m:r>
                          </m:sub>
                        </m:sSub>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𝜋</m:t>
                        </m:r>
                        <m:r>
                          <a:rPr lang="zh-CN" altLang="en-US" i="1">
                            <a:latin typeface="Cambria Math" panose="02040503050406030204" pitchFamily="18" charset="0"/>
                            <a:ea typeface="Cambria Math" panose="02040503050406030204" pitchFamily="18" charset="0"/>
                          </a:rPr>
                          <m:t>∈</m:t>
                        </m:r>
                        <m:sSub>
                          <m:sSubPr>
                            <m:ctrlPr>
                              <a:rPr lang="en-US" altLang="zh-CN" i="1" smtClean="0">
                                <a:latin typeface="Cambria Math"/>
                                <a:ea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𝑠</m:t>
                            </m:r>
                          </m:sub>
                        </m:sSub>
                      </m:e>
                    </m:d>
                  </m:oMath>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where </a:t>
                </a:r>
                <a14:m>
                  <m:oMath xmlns:m="http://schemas.openxmlformats.org/officeDocument/2006/math">
                    <m:d>
                      <m:dPr>
                        <m:begChr m:val="{"/>
                        <m:endChr m:val="}"/>
                        <m:ctrlPr>
                          <a:rPr lang="en-US" altLang="zh-CN" i="1">
                            <a:latin typeface="Cambria Math"/>
                            <a:ea typeface="Cambria Math" panose="02040503050406030204" pitchFamily="18" charset="0"/>
                          </a:rPr>
                        </m:ctrlPr>
                      </m:dPr>
                      <m:e>
                        <m:r>
                          <a:rPr lang="zh-CN" altLang="en-US" i="1">
                            <a:latin typeface="Cambria Math" panose="02040503050406030204" pitchFamily="18" charset="0"/>
                            <a:ea typeface="Cambria Math" panose="02040503050406030204" pitchFamily="18" charset="0"/>
                          </a:rPr>
                          <m:t>𝜋</m:t>
                        </m:r>
                        <m:r>
                          <a:rPr lang="zh-CN" altLang="en-US" i="1">
                            <a:latin typeface="Cambria Math" panose="02040503050406030204" pitchFamily="18" charset="0"/>
                            <a:ea typeface="Cambria Math" panose="02040503050406030204" pitchFamily="18" charset="0"/>
                          </a:rPr>
                          <m:t>∈∏</m:t>
                        </m:r>
                      </m:e>
                    </m:d>
                  </m:oMath>
                </a14:m>
                <a:r>
                  <a:rPr lang="en-US" altLang="zh-CN" dirty="0">
                    <a:latin typeface="Times New Roman" panose="02020603050405020304" pitchFamily="18" charset="0"/>
                    <a:cs typeface="Times New Roman" panose="02020603050405020304" pitchFamily="18" charset="0"/>
                  </a:rPr>
                  <a:t> is the domain index, specifically, </a:t>
                </a:r>
                <a14:m>
                  <m:oMath xmlns:m="http://schemas.openxmlformats.org/officeDocument/2006/math">
                    <m:r>
                      <a:rPr lang="zh-CN" altLang="en-US" i="1">
                        <a:latin typeface="Cambria Math" panose="02040503050406030204" pitchFamily="18" charset="0"/>
                        <a:ea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includes source indices </a:t>
                </a:r>
                <a14:m>
                  <m:oMath xmlns:m="http://schemas.openxmlformats.org/officeDocument/2006/math">
                    <m:sSub>
                      <m:sSubPr>
                        <m:ctrlPr>
                          <a:rPr lang="en-US" altLang="zh-CN" i="1">
                            <a:latin typeface="Cambria Math"/>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𝑠</m:t>
                        </m:r>
                      </m:sub>
                    </m:sSub>
                  </m:oMath>
                </a14:m>
                <a:r>
                  <a:rPr lang="en-US" altLang="zh-CN" dirty="0">
                    <a:latin typeface="Times New Roman" panose="02020603050405020304" pitchFamily="18" charset="0"/>
                    <a:cs typeface="Times New Roman" panose="02020603050405020304" pitchFamily="18" charset="0"/>
                  </a:rPr>
                  <a:t> and target indices </a:t>
                </a:r>
                <a14:m>
                  <m:oMath xmlns:m="http://schemas.openxmlformats.org/officeDocument/2006/math">
                    <m:sSub>
                      <m:sSubPr>
                        <m:ctrlPr>
                          <a:rPr lang="en-US" altLang="zh-CN" i="1">
                            <a:latin typeface="Cambria Math"/>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𝑡</m:t>
                        </m:r>
                      </m:sub>
                    </m:sSub>
                  </m:oMath>
                </a14:m>
                <a:r>
                  <a:rPr lang="en-US" altLang="zh-CN" dirty="0">
                    <a:latin typeface="Times New Roman" panose="02020603050405020304" pitchFamily="18" charset="0"/>
                    <a:cs typeface="Times New Roman" panose="02020603050405020304" pitchFamily="18" charset="0"/>
                  </a:rPr>
                  <a:t>, i.e., </a:t>
                </a:r>
                <a14:m>
                  <m:oMath xmlns:m="http://schemas.openxmlformats.org/officeDocument/2006/math">
                    <m:r>
                      <a:rPr lang="zh-CN" altLang="en-US" i="1">
                        <a:latin typeface="Cambria Math" panose="02040503050406030204" pitchFamily="18" charset="0"/>
                        <a:ea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altLang="zh-CN" i="1">
                            <a:latin typeface="Cambria Math"/>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𝑠</m:t>
                        </m:r>
                      </m:sub>
                    </m:sSub>
                    <m:r>
                      <a:rPr lang="en-US" altLang="zh-CN" i="1" smtClean="0">
                        <a:latin typeface="Cambria Math" panose="02040503050406030204" pitchFamily="18" charset="0"/>
                        <a:ea typeface="Cambria Math" panose="02040503050406030204" pitchFamily="18" charset="0"/>
                      </a:rPr>
                      <m:t>∪</m:t>
                    </m:r>
                  </m:oMath>
                </a14:m>
                <a:r>
                  <a:rPr lang="en-US" altLang="zh-CN"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altLang="zh-CN" i="1">
                            <a:latin typeface="Cambria Math"/>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𝑡</m:t>
                        </m:r>
                      </m:sub>
                    </m:sSub>
                  </m:oMath>
                </a14:m>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altLang="zh-CN" i="1">
                            <a:latin typeface="Cambria Math"/>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𝑠</m:t>
                        </m:r>
                      </m:sub>
                    </m:sSub>
                    <m:r>
                      <a:rPr lang="en-US" altLang="zh-CN" i="1" smtClean="0">
                        <a:latin typeface="Cambria Math" panose="02040503050406030204" pitchFamily="18" charset="0"/>
                        <a:ea typeface="Cambria Math" panose="02040503050406030204" pitchFamily="18" charset="0"/>
                      </a:rPr>
                      <m:t>∩</m:t>
                    </m:r>
                  </m:oMath>
                </a14:m>
                <a:r>
                  <a:rPr lang="en-US" altLang="zh-CN"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altLang="zh-CN" i="1">
                            <a:latin typeface="Cambria Math"/>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𝑡</m:t>
                        </m:r>
                      </m:sub>
                    </m:sSub>
                  </m:oMath>
                </a14:m>
                <a:r>
                  <a:rPr lang="en-US" altLang="zh-CN" dirty="0">
                    <a:latin typeface="Times New Roman" panose="02020603050405020304" pitchFamily="18" charset="0"/>
                    <a:cs typeface="Times New Roman" panose="02020603050405020304" pitchFamily="18" charset="0"/>
                  </a:rPr>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a:t>
                </a:r>
              </a:p>
              <a:p>
                <a:pPr marL="0" indent="0">
                  <a:buNone/>
                </a:pPr>
                <a14:m>
                  <m:oMath xmlns:m="http://schemas.openxmlformats.org/officeDocument/2006/math">
                    <m:r>
                      <a:rPr lang="en-US" altLang="zh-CN" i="1">
                        <a:latin typeface="Cambria Math" panose="02040503050406030204" pitchFamily="18" charset="0"/>
                        <a:ea typeface="Cambria Math" panose="02040503050406030204" pitchFamily="18" charset="0"/>
                      </a:rPr>
                      <m:t>ℛ</m:t>
                    </m:r>
                    <m:d>
                      <m:dPr>
                        <m:ctrlPr>
                          <a:rPr lang="en-US" altLang="zh-CN" i="1">
                            <a:latin typeface="Cambria Math"/>
                            <a:ea typeface="Cambria Math" panose="02040503050406030204" pitchFamily="18" charset="0"/>
                          </a:rPr>
                        </m:ctrlPr>
                      </m:dPr>
                      <m:e>
                        <m:sSub>
                          <m:sSubPr>
                            <m:ctrlPr>
                              <a:rPr lang="en-US" altLang="zh-CN" i="1">
                                <a:latin typeface="Cambria Math"/>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𝑈</m:t>
                            </m:r>
                          </m:e>
                          <m:sub>
                            <m:r>
                              <a:rPr lang="zh-CN" altLang="en-US" i="1">
                                <a:latin typeface="Cambria Math" panose="02040503050406030204" pitchFamily="18" charset="0"/>
                                <a:ea typeface="Cambria Math" panose="02040503050406030204" pitchFamily="18" charset="0"/>
                              </a:rPr>
                              <m:t>𝜋</m:t>
                            </m:r>
                          </m:sub>
                        </m:sSub>
                      </m:e>
                    </m:d>
                  </m:oMath>
                </a14:m>
                <a:r>
                  <a:rPr lang="en-US" altLang="zh-CN" dirty="0">
                    <a:latin typeface="Times New Roman" panose="02020603050405020304" pitchFamily="18" charset="0"/>
                    <a:cs typeface="Times New Roman" panose="02020603050405020304" pitchFamily="18" charset="0"/>
                  </a:rPr>
                  <a:t> is feature graph, and </a:t>
                </a:r>
                <a14:m>
                  <m:oMath xmlns:m="http://schemas.openxmlformats.org/officeDocument/2006/math">
                    <m:r>
                      <a:rPr lang="en-US" altLang="zh-CN" i="1">
                        <a:latin typeface="Cambria Math" panose="02040503050406030204" pitchFamily="18" charset="0"/>
                        <a:ea typeface="Cambria Math" panose="02040503050406030204" pitchFamily="18" charset="0"/>
                      </a:rPr>
                      <m:t>ℛ</m:t>
                    </m:r>
                    <m:d>
                      <m:dPr>
                        <m:ctrlPr>
                          <a:rPr lang="en-US" altLang="zh-CN" i="1">
                            <a:latin typeface="Cambria Math"/>
                            <a:ea typeface="Cambria Math" panose="02040503050406030204" pitchFamily="18" charset="0"/>
                          </a:rPr>
                        </m:ctrlPr>
                      </m:dPr>
                      <m:e>
                        <m:sSub>
                          <m:sSubPr>
                            <m:ctrlPr>
                              <a:rPr lang="en-US" altLang="zh-CN" i="1">
                                <a:latin typeface="Cambria Math"/>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𝑣</m:t>
                            </m:r>
                          </m:e>
                          <m:sub>
                            <m:r>
                              <a:rPr lang="zh-CN" altLang="en-US" i="1">
                                <a:latin typeface="Cambria Math" panose="02040503050406030204" pitchFamily="18" charset="0"/>
                                <a:ea typeface="Cambria Math" panose="02040503050406030204" pitchFamily="18" charset="0"/>
                              </a:rPr>
                              <m:t>𝜋</m:t>
                            </m:r>
                          </m:sub>
                        </m:sSub>
                      </m:e>
                    </m:d>
                  </m:oMath>
                </a14:m>
                <a:r>
                  <a:rPr lang="en-US" altLang="zh-CN" dirty="0">
                    <a:latin typeface="Times New Roman" panose="02020603050405020304" pitchFamily="18" charset="0"/>
                    <a:cs typeface="Times New Roman" panose="02020603050405020304" pitchFamily="18" charset="0"/>
                  </a:rPr>
                  <a:t> is example graph</a:t>
                </a:r>
              </a:p>
              <a:p>
                <a:pPr marL="514350" indent="-514350">
                  <a:buFont typeface="+mj-lt"/>
                  <a:buAutoNum type="arabicPeriod" startAt="3"/>
                </a:pP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A089E111-2847-4735-96FC-274F0AC9239E}"/>
                  </a:ext>
                </a:extLst>
              </p:cNvPr>
              <p:cNvSpPr>
                <a:spLocks noGrp="1" noRot="1" noChangeAspect="1" noMove="1" noResize="1" noEditPoints="1" noAdjustHandles="1" noChangeArrowheads="1" noChangeShapeType="1" noTextEdit="1"/>
              </p:cNvSpPr>
              <p:nvPr>
                <p:ph idx="1"/>
              </p:nvPr>
            </p:nvSpPr>
            <p:spPr>
              <a:xfrm>
                <a:off x="838200" y="1534160"/>
                <a:ext cx="10515600" cy="4642803"/>
              </a:xfrm>
              <a:blipFill>
                <a:blip r:embed="rId2"/>
                <a:stretch>
                  <a:fillRect l="-1217" t="-23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952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75958B-998D-4B5F-B725-7798C9D283FD}"/>
              </a:ext>
            </a:extLst>
          </p:cNvPr>
          <p:cNvSpPr>
            <a:spLocks noGrp="1"/>
          </p:cNvSpPr>
          <p:nvPr>
            <p:ph type="title"/>
          </p:nvPr>
        </p:nvSpPr>
        <p:spPr/>
        <p:txBody>
          <a:bodyPr/>
          <a:lstStyle/>
          <a:p>
            <a:pPr marL="571500" indent="-57150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Next Work</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A089E111-2847-4735-96FC-274F0AC9239E}"/>
                  </a:ext>
                </a:extLst>
              </p:cNvPr>
              <p:cNvSpPr>
                <a:spLocks noGrp="1"/>
              </p:cNvSpPr>
              <p:nvPr>
                <p:ph idx="1"/>
              </p:nvPr>
            </p:nvSpPr>
            <p:spPr>
              <a:xfrm>
                <a:off x="1198880" y="1574800"/>
                <a:ext cx="10154920" cy="4642803"/>
              </a:xfrm>
            </p:spPr>
            <p:txBody>
              <a:bodyPr>
                <a:normAutofit/>
              </a:bodyPr>
              <a:lstStyle/>
              <a:p>
                <a:r>
                  <a:rPr lang="en-US" altLang="zh-CN" dirty="0">
                    <a:latin typeface="Times New Roman" panose="02020603050405020304" pitchFamily="18" charset="0"/>
                    <a:cs typeface="Times New Roman" panose="02020603050405020304" pitchFamily="18" charset="0"/>
                  </a:rPr>
                  <a:t>Transfer Learning with Graph Co-Regularization</a:t>
                </a:r>
              </a:p>
              <a:p>
                <a:pPr marL="514350" indent="-514350">
                  <a:buFont typeface="+mj-lt"/>
                  <a:buAutoNum type="arabicPeriod" startAt="3"/>
                </a:pPr>
                <a:r>
                  <a:rPr lang="en-US" altLang="zh-CN" dirty="0">
                    <a:latin typeface="Times New Roman" panose="02020603050405020304" pitchFamily="18" charset="0"/>
                    <a:cs typeface="Times New Roman" panose="02020603050405020304" pitchFamily="18" charset="0"/>
                  </a:rPr>
                  <a:t>Through NMF, the matrix can be decomposed into two matrices,</a:t>
                </a:r>
                <a:r>
                  <a:rPr lang="en-US" altLang="zh-CN" dirty="0"/>
                  <a:t> </a:t>
                </a:r>
                <a14:m>
                  <m:oMath xmlns:m="http://schemas.openxmlformats.org/officeDocument/2006/math">
                    <m:sSub>
                      <m:sSubPr>
                        <m:ctrlPr>
                          <a:rPr lang="en-US" altLang="zh-CN" i="1">
                            <a:latin typeface="Cambria Math"/>
                          </a:rPr>
                        </m:ctrlPr>
                      </m:sSubPr>
                      <m:e>
                        <m:r>
                          <a:rPr lang="en-US" altLang="zh-CN" i="1">
                            <a:latin typeface="Cambria Math" panose="02040503050406030204" pitchFamily="18" charset="0"/>
                          </a:rPr>
                          <m:t>𝑈</m:t>
                        </m:r>
                      </m:e>
                      <m:sub>
                        <m:r>
                          <a:rPr lang="zh-CN" altLang="en-US" i="1">
                            <a:latin typeface="Cambria Math" panose="02040503050406030204" pitchFamily="18" charset="0"/>
                          </a:rPr>
                          <m:t>𝜋</m:t>
                        </m:r>
                      </m:sub>
                    </m:sSub>
                  </m:oMath>
                </a14:m>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a:latin typeface="Cambria Math"/>
                          </a:rPr>
                        </m:ctrlPr>
                      </m:sSubPr>
                      <m:e>
                        <m:r>
                          <a:rPr lang="en-US" altLang="zh-CN" i="1">
                            <a:latin typeface="Cambria Math" panose="02040503050406030204" pitchFamily="18" charset="0"/>
                          </a:rPr>
                          <m:t>𝑉</m:t>
                        </m:r>
                      </m:e>
                      <m:sub>
                        <m:r>
                          <a:rPr lang="zh-CN" altLang="en-US" i="1">
                            <a:latin typeface="Cambria Math" panose="02040503050406030204" pitchFamily="18" charset="0"/>
                          </a:rPr>
                          <m:t>𝜋</m:t>
                        </m:r>
                      </m:sub>
                    </m:sSub>
                  </m:oMath>
                </a14:m>
                <a:r>
                  <a:rPr lang="en-US" altLang="zh-CN" dirty="0">
                    <a:latin typeface="Times New Roman" panose="02020603050405020304" pitchFamily="18" charset="0"/>
                    <a:cs typeface="Times New Roman" panose="02020603050405020304" pitchFamily="18" charset="0"/>
                  </a:rPr>
                  <a:t>.</a:t>
                </a:r>
              </a:p>
              <a:p>
                <a:pPr marL="0" indent="0" algn="just">
                  <a:buNone/>
                </a:pPr>
                <a:r>
                  <a:rPr lang="en-US" altLang="zh-CN" dirty="0">
                    <a:latin typeface="Times New Roman" panose="02020603050405020304" pitchFamily="18" charset="0"/>
                    <a:cs typeface="Times New Roman" panose="02020603050405020304" pitchFamily="18" charset="0"/>
                  </a:rPr>
                  <a:t> Collective matrix factorization (CMF) [4] can be used to simultaneously factorize multiple relevant matrices. The key idea of CMF is to share the common factors across multiple matrices.</a:t>
                </a:r>
              </a:p>
              <a:p>
                <a:pPr marL="514350" indent="-514350">
                  <a:buFont typeface="+mj-lt"/>
                  <a:buAutoNum type="arabicPeriod" startAt="3"/>
                </a:pPr>
                <a:endParaRPr lang="en-US" altLang="zh-CN"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i="1">
                              <a:latin typeface="Cambria Math" panose="02040503050406030204" pitchFamily="18" charset="0"/>
                            </a:rPr>
                            <m:t>𝑚𝑖𝑛</m:t>
                          </m:r>
                        </m:e>
                        <m:sub>
                          <m:sSub>
                            <m:sSubPr>
                              <m:ctrlPr>
                                <a:rPr lang="en-US" altLang="zh-CN" i="1">
                                  <a:latin typeface="Cambria Math"/>
                                </a:rPr>
                              </m:ctrlPr>
                            </m:sSubPr>
                            <m:e>
                              <m:r>
                                <a:rPr lang="en-US" altLang="zh-CN" i="1">
                                  <a:latin typeface="Cambria Math" panose="02040503050406030204" pitchFamily="18" charset="0"/>
                                </a:rPr>
                                <m:t>𝑈</m:t>
                              </m:r>
                            </m:e>
                            <m:sub>
                              <m:r>
                                <a:rPr lang="zh-CN" altLang="en-US" i="1">
                                  <a:latin typeface="Cambria Math" panose="02040503050406030204" pitchFamily="18" charset="0"/>
                                </a:rPr>
                                <m:t>𝜋</m:t>
                              </m:r>
                              <m:r>
                                <a:rPr lang="zh-CN" altLang="en-US" i="1" smtClean="0">
                                  <a:latin typeface="Cambria Math" panose="02040503050406030204" pitchFamily="18" charset="0"/>
                                </a:rPr>
                                <m:t>≥</m:t>
                              </m:r>
                              <m:r>
                                <a:rPr lang="en-US" altLang="zh-CN" b="0" i="1" smtClean="0">
                                  <a:latin typeface="Cambria Math" panose="02040503050406030204" pitchFamily="18" charset="0"/>
                                </a:rPr>
                                <m:t>0</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𝑉</m:t>
                              </m:r>
                            </m:e>
                            <m:sub>
                              <m:r>
                                <a:rPr lang="zh-CN" altLang="en-US" i="1">
                                  <a:latin typeface="Cambria Math" panose="02040503050406030204" pitchFamily="18" charset="0"/>
                                </a:rPr>
                                <m:t>𝜋</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𝐿</m:t>
                      </m:r>
                      <m:d>
                        <m:dPr>
                          <m:ctrlPr>
                            <a:rPr lang="en-US" altLang="zh-CN" i="1">
                              <a:latin typeface="Cambria Math"/>
                            </a:rPr>
                          </m:ctrlPr>
                        </m:dPr>
                        <m:e>
                          <m:sSub>
                            <m:sSubPr>
                              <m:ctrlPr>
                                <a:rPr lang="en-US" altLang="zh-CN" i="1">
                                  <a:latin typeface="Cambria Math"/>
                                </a:rPr>
                              </m:ctrlPr>
                            </m:sSubPr>
                            <m:e>
                              <m:r>
                                <a:rPr lang="en-US" altLang="zh-CN" i="1">
                                  <a:latin typeface="Cambria Math" panose="02040503050406030204" pitchFamily="18" charset="0"/>
                                </a:rPr>
                                <m:t>𝑋</m:t>
                              </m:r>
                            </m:e>
                            <m:sub>
                              <m:r>
                                <a:rPr lang="zh-CN" altLang="en-US" i="1">
                                  <a:latin typeface="Cambria Math" panose="02040503050406030204" pitchFamily="18" charset="0"/>
                                </a:rPr>
                                <m:t>𝜋</m:t>
                              </m:r>
                            </m:sub>
                          </m:sSub>
                          <m:r>
                            <a:rPr lang="en-US" altLang="zh-CN" i="1">
                              <a:latin typeface="Cambria Math" panose="02040503050406030204" pitchFamily="18" charset="0"/>
                            </a:rPr>
                            <m:t>,</m:t>
                          </m:r>
                          <m:r>
                            <a:rPr lang="en-US" altLang="zh-CN" i="1">
                              <a:latin typeface="Cambria Math" panose="02040503050406030204" pitchFamily="18" charset="0"/>
                            </a:rPr>
                            <m:t>h</m:t>
                          </m:r>
                          <m:d>
                            <m:dPr>
                              <m:ctrlPr>
                                <a:rPr lang="en-US" altLang="zh-CN" i="1">
                                  <a:latin typeface="Cambria Math"/>
                                </a:rPr>
                              </m:ctrlPr>
                            </m:dPr>
                            <m:e>
                              <m:sSub>
                                <m:sSubPr>
                                  <m:ctrlPr>
                                    <a:rPr lang="en-US" altLang="zh-CN" i="1">
                                      <a:latin typeface="Cambria Math"/>
                                    </a:rPr>
                                  </m:ctrlPr>
                                </m:sSubPr>
                                <m:e>
                                  <m:r>
                                    <a:rPr lang="en-US" altLang="zh-CN" i="1">
                                      <a:latin typeface="Cambria Math" panose="02040503050406030204" pitchFamily="18" charset="0"/>
                                    </a:rPr>
                                    <m:t>𝑈</m:t>
                                  </m:r>
                                </m:e>
                                <m:sub>
                                  <m:r>
                                    <a:rPr lang="zh-CN" altLang="en-US" i="1">
                                      <a:latin typeface="Cambria Math" panose="02040503050406030204" pitchFamily="18" charset="0"/>
                                    </a:rPr>
                                    <m:t>𝜋</m:t>
                                  </m:r>
                                </m:sub>
                              </m:sSub>
                              <m:r>
                                <a:rPr lang="en-US" altLang="zh-CN" i="1">
                                  <a:latin typeface="Cambria Math" panose="02040503050406030204" pitchFamily="18" charset="0"/>
                                </a:rPr>
                                <m:t> </m:t>
                              </m:r>
                              <m:sSubSup>
                                <m:sSubSupPr>
                                  <m:ctrlPr>
                                    <a:rPr lang="en-US" altLang="zh-CN" i="1">
                                      <a:latin typeface="Cambria Math"/>
                                    </a:rPr>
                                  </m:ctrlPr>
                                </m:sSubSupPr>
                                <m:e>
                                  <m:r>
                                    <a:rPr lang="en-US" altLang="zh-CN" i="1">
                                      <a:latin typeface="Cambria Math" panose="02040503050406030204" pitchFamily="18" charset="0"/>
                                    </a:rPr>
                                    <m:t>𝑉</m:t>
                                  </m:r>
                                </m:e>
                                <m:sub>
                                  <m:r>
                                    <a:rPr lang="zh-CN" altLang="en-US" i="1">
                                      <a:latin typeface="Cambria Math" panose="02040503050406030204" pitchFamily="18" charset="0"/>
                                    </a:rPr>
                                    <m:t>𝜋</m:t>
                                  </m:r>
                                </m:sub>
                                <m:sup>
                                  <m:r>
                                    <a:rPr lang="en-US" altLang="zh-CN" i="1">
                                      <a:latin typeface="Cambria Math" panose="02040503050406030204" pitchFamily="18" charset="0"/>
                                    </a:rPr>
                                    <m:t>𝑇</m:t>
                                  </m:r>
                                </m:sup>
                              </m:sSubSup>
                            </m:e>
                          </m:d>
                        </m:e>
                      </m:d>
                    </m:oMath>
                  </m:oMathPara>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t>                             </a:t>
                </a:r>
                <a14:m>
                  <m:oMath xmlns:m="http://schemas.openxmlformats.org/officeDocument/2006/math">
                    <m:r>
                      <a:rPr lang="en-US" altLang="zh-CN" b="0" i="0" smtClean="0">
                        <a:latin typeface="Cambria Math" panose="02040503050406030204" pitchFamily="18" charset="0"/>
                      </a:rPr>
                      <m:t>  </m:t>
                    </m:r>
                    <m:sSub>
                      <m:sSubPr>
                        <m:ctrlPr>
                          <a:rPr lang="en-US" altLang="zh-CN" i="1">
                            <a:latin typeface="Cambria Math"/>
                          </a:rPr>
                        </m:ctrlPr>
                      </m:sSubPr>
                      <m:e>
                        <m:r>
                          <a:rPr lang="en-US" altLang="zh-CN" i="1">
                            <a:latin typeface="Cambria Math" panose="02040503050406030204" pitchFamily="18" charset="0"/>
                          </a:rPr>
                          <m:t>𝑚𝑖𝑛</m:t>
                        </m:r>
                      </m:e>
                      <m:sub>
                        <m:sSub>
                          <m:sSubPr>
                            <m:ctrlPr>
                              <a:rPr lang="en-US" altLang="zh-CN" i="1">
                                <a:latin typeface="Cambria Math"/>
                              </a:rPr>
                            </m:ctrlPr>
                          </m:sSubPr>
                          <m:e>
                            <m:r>
                              <a:rPr lang="en-US" altLang="zh-CN" i="1">
                                <a:latin typeface="Cambria Math" panose="02040503050406030204" pitchFamily="18" charset="0"/>
                              </a:rPr>
                              <m:t>𝑈</m:t>
                            </m:r>
                          </m:e>
                          <m:sub>
                            <m:r>
                              <a:rPr lang="zh-CN" altLang="en-US" i="1">
                                <a:latin typeface="Cambria Math" panose="02040503050406030204" pitchFamily="18" charset="0"/>
                              </a:rPr>
                              <m:t>𝜋</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𝑐</m:t>
                            </m:r>
                          </m:e>
                          <m:sub>
                            <m:r>
                              <a:rPr lang="en-US" altLang="zh-CN" i="1">
                                <a:latin typeface="Cambria Math" panose="02040503050406030204" pitchFamily="18" charset="0"/>
                                <a:ea typeface="Cambria Math" panose="02040503050406030204" pitchFamily="18" charset="0"/>
                              </a:rPr>
                              <m:t>𝑢</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𝑉</m:t>
                            </m:r>
                          </m:e>
                          <m:sub>
                            <m:r>
                              <a:rPr lang="zh-CN" altLang="en-US" i="1">
                                <a:latin typeface="Cambria Math" panose="02040503050406030204" pitchFamily="18" charset="0"/>
                              </a:rPr>
                              <m:t>𝜋</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𝑐</m:t>
                            </m:r>
                          </m:e>
                          <m:sub>
                            <m:r>
                              <a:rPr lang="en-US" altLang="zh-CN" i="1">
                                <a:latin typeface="Cambria Math" panose="02040503050406030204" pitchFamily="18" charset="0"/>
                                <a:ea typeface="Cambria Math" panose="02040503050406030204" pitchFamily="18" charset="0"/>
                              </a:rPr>
                              <m:t>𝑣</m:t>
                            </m:r>
                          </m:sub>
                        </m:sSub>
                      </m:sub>
                    </m:sSub>
                    <m:nary>
                      <m:naryPr>
                        <m:chr m:val="∑"/>
                        <m:supHide m:val="on"/>
                        <m:ctrlPr>
                          <a:rPr lang="en-US" altLang="zh-CN" i="1">
                            <a:latin typeface="Cambria Math"/>
                          </a:rPr>
                        </m:ctrlPr>
                      </m:naryPr>
                      <m:sub>
                        <m:r>
                          <m:rPr>
                            <m:brk m:alnAt="7"/>
                          </m:rPr>
                          <a:rPr lang="zh-CN" altLang="en-US" i="1">
                            <a:latin typeface="Cambria Math" panose="02040503050406030204" pitchFamily="18" charset="0"/>
                          </a:rPr>
                          <m:t>𝜋</m:t>
                        </m:r>
                        <m:r>
                          <a:rPr lang="zh-CN" altLang="en-US" i="1">
                            <a:latin typeface="Cambria Math" panose="02040503050406030204" pitchFamily="18" charset="0"/>
                          </a:rPr>
                          <m:t>∈∏</m:t>
                        </m:r>
                      </m:sub>
                      <m:sup/>
                      <m:e>
                        <m:r>
                          <a:rPr lang="en-US" altLang="zh-CN" i="1">
                            <a:latin typeface="Cambria Math" panose="02040503050406030204" pitchFamily="18" charset="0"/>
                          </a:rPr>
                          <m:t>𝐿</m:t>
                        </m:r>
                        <m:d>
                          <m:dPr>
                            <m:ctrlPr>
                              <a:rPr lang="en-US" altLang="zh-CN" i="1">
                                <a:latin typeface="Cambria Math"/>
                              </a:rPr>
                            </m:ctrlPr>
                          </m:dPr>
                          <m:e>
                            <m:sSub>
                              <m:sSubPr>
                                <m:ctrlPr>
                                  <a:rPr lang="en-US" altLang="zh-CN" i="1">
                                    <a:latin typeface="Cambria Math"/>
                                  </a:rPr>
                                </m:ctrlPr>
                              </m:sSubPr>
                              <m:e>
                                <m:r>
                                  <a:rPr lang="en-US" altLang="zh-CN" i="1">
                                    <a:latin typeface="Cambria Math" panose="02040503050406030204" pitchFamily="18" charset="0"/>
                                  </a:rPr>
                                  <m:t>𝑋</m:t>
                                </m:r>
                              </m:e>
                              <m:sub>
                                <m:r>
                                  <a:rPr lang="zh-CN" altLang="en-US" i="1">
                                    <a:latin typeface="Cambria Math" panose="02040503050406030204" pitchFamily="18" charset="0"/>
                                  </a:rPr>
                                  <m:t>𝜋</m:t>
                                </m:r>
                              </m:sub>
                            </m:sSub>
                            <m:r>
                              <a:rPr lang="en-US" altLang="zh-CN" i="1">
                                <a:latin typeface="Cambria Math" panose="02040503050406030204" pitchFamily="18" charset="0"/>
                              </a:rPr>
                              <m:t>,</m:t>
                            </m:r>
                            <m:r>
                              <a:rPr lang="en-US" altLang="zh-CN" i="1">
                                <a:latin typeface="Cambria Math" panose="02040503050406030204" pitchFamily="18" charset="0"/>
                              </a:rPr>
                              <m:t>h</m:t>
                            </m:r>
                            <m:d>
                              <m:dPr>
                                <m:ctrlPr>
                                  <a:rPr lang="en-US" altLang="zh-CN" i="1">
                                    <a:latin typeface="Cambria Math"/>
                                  </a:rPr>
                                </m:ctrlPr>
                              </m:dPr>
                              <m:e>
                                <m:sSub>
                                  <m:sSubPr>
                                    <m:ctrlPr>
                                      <a:rPr lang="en-US" altLang="zh-CN" i="1">
                                        <a:latin typeface="Cambria Math"/>
                                      </a:rPr>
                                    </m:ctrlPr>
                                  </m:sSubPr>
                                  <m:e>
                                    <m:r>
                                      <a:rPr lang="en-US" altLang="zh-CN" i="1">
                                        <a:latin typeface="Cambria Math" panose="02040503050406030204" pitchFamily="18" charset="0"/>
                                      </a:rPr>
                                      <m:t>𝑈</m:t>
                                    </m:r>
                                  </m:e>
                                  <m:sub>
                                    <m:r>
                                      <a:rPr lang="zh-CN" altLang="en-US" i="1">
                                        <a:latin typeface="Cambria Math" panose="02040503050406030204" pitchFamily="18" charset="0"/>
                                      </a:rPr>
                                      <m:t>𝜋</m:t>
                                    </m:r>
                                  </m:sub>
                                </m:sSub>
                                <m:r>
                                  <a:rPr lang="en-US" altLang="zh-CN" i="1">
                                    <a:latin typeface="Cambria Math" panose="02040503050406030204" pitchFamily="18" charset="0"/>
                                  </a:rPr>
                                  <m:t> </m:t>
                                </m:r>
                                <m:sSubSup>
                                  <m:sSubSupPr>
                                    <m:ctrlPr>
                                      <a:rPr lang="en-US" altLang="zh-CN" i="1">
                                        <a:latin typeface="Cambria Math"/>
                                      </a:rPr>
                                    </m:ctrlPr>
                                  </m:sSubSupPr>
                                  <m:e>
                                    <m:r>
                                      <a:rPr lang="en-US" altLang="zh-CN" i="1">
                                        <a:latin typeface="Cambria Math" panose="02040503050406030204" pitchFamily="18" charset="0"/>
                                      </a:rPr>
                                      <m:t>𝑉</m:t>
                                    </m:r>
                                  </m:e>
                                  <m:sub>
                                    <m:r>
                                      <a:rPr lang="zh-CN" altLang="en-US" i="1">
                                        <a:latin typeface="Cambria Math" panose="02040503050406030204" pitchFamily="18" charset="0"/>
                                      </a:rPr>
                                      <m:t>𝜋</m:t>
                                    </m:r>
                                  </m:sub>
                                  <m:sup>
                                    <m:r>
                                      <a:rPr lang="en-US" altLang="zh-CN" i="1">
                                        <a:latin typeface="Cambria Math" panose="02040503050406030204" pitchFamily="18" charset="0"/>
                                      </a:rPr>
                                      <m:t>𝑇</m:t>
                                    </m:r>
                                  </m:sup>
                                </m:sSubSup>
                              </m:e>
                            </m:d>
                          </m:e>
                        </m:d>
                      </m:e>
                    </m:nary>
                  </m:oMath>
                </a14:m>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514350" indent="-514350">
                  <a:buFont typeface="+mj-lt"/>
                  <a:buAutoNum type="arabicPeriod" startAt="4"/>
                </a:pPr>
                <a:endParaRPr lang="en-US" altLang="zh-CN" dirty="0">
                  <a:latin typeface="Times New Roman" panose="02020603050405020304" pitchFamily="18" charset="0"/>
                  <a:cs typeface="Times New Roman" panose="02020603050405020304" pitchFamily="18" charset="0"/>
                </a:endParaRPr>
              </a:p>
              <a:p>
                <a:pPr marL="514350" indent="-514350">
                  <a:buFont typeface="+mj-lt"/>
                  <a:buAutoNum type="arabicPeriod" startAt="4"/>
                </a:pPr>
                <a:endParaRPr lang="en-US" altLang="zh-CN" dirty="0"/>
              </a:p>
            </p:txBody>
          </p:sp>
        </mc:Choice>
        <mc:Fallback xmlns="">
          <p:sp>
            <p:nvSpPr>
              <p:cNvPr id="3" name="内容占位符 2">
                <a:extLst>
                  <a:ext uri="{FF2B5EF4-FFF2-40B4-BE49-F238E27FC236}">
                    <a16:creationId xmlns:a16="http://schemas.microsoft.com/office/drawing/2014/main" id="{A089E111-2847-4735-96FC-274F0AC9239E}"/>
                  </a:ext>
                </a:extLst>
              </p:cNvPr>
              <p:cNvSpPr>
                <a:spLocks noGrp="1" noRot="1" noChangeAspect="1" noMove="1" noResize="1" noEditPoints="1" noAdjustHandles="1" noChangeArrowheads="1" noChangeShapeType="1" noTextEdit="1"/>
              </p:cNvSpPr>
              <p:nvPr>
                <p:ph idx="1"/>
              </p:nvPr>
            </p:nvSpPr>
            <p:spPr>
              <a:xfrm>
                <a:off x="1198880" y="1574800"/>
                <a:ext cx="10154920" cy="4642803"/>
              </a:xfrm>
              <a:blipFill>
                <a:blip r:embed="rId2"/>
                <a:stretch>
                  <a:fillRect l="-1261" t="-2231" r="-1200"/>
                </a:stretch>
              </a:blipFill>
            </p:spPr>
            <p:txBody>
              <a:bodyPr/>
              <a:lstStyle/>
              <a:p>
                <a:r>
                  <a:rPr lang="zh-CN" altLang="en-US">
                    <a:noFill/>
                  </a:rPr>
                  <a:t> </a:t>
                </a:r>
              </a:p>
            </p:txBody>
          </p:sp>
        </mc:Fallback>
      </mc:AlternateContent>
      <p:sp>
        <p:nvSpPr>
          <p:cNvPr id="5" name="箭头: 左弧形 4">
            <a:extLst>
              <a:ext uri="{FF2B5EF4-FFF2-40B4-BE49-F238E27FC236}">
                <a16:creationId xmlns:a16="http://schemas.microsoft.com/office/drawing/2014/main" xmlns="" id="{3949A8A5-7312-4F09-A68E-870AF5187110}"/>
              </a:ext>
            </a:extLst>
          </p:cNvPr>
          <p:cNvSpPr/>
          <p:nvPr/>
        </p:nvSpPr>
        <p:spPr>
          <a:xfrm>
            <a:off x="2824480" y="4960620"/>
            <a:ext cx="1168400" cy="645160"/>
          </a:xfrm>
          <a:prstGeom prst="curvedRightArrow">
            <a:avLst>
              <a:gd name="adj1" fmla="val 9225"/>
              <a:gd name="adj2" fmla="val 29860"/>
              <a:gd name="adj3" fmla="val 25000"/>
            </a:avLst>
          </a:prstGeom>
          <a:solidFill>
            <a:schemeClr val="accent4">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文本框 5">
            <a:extLst>
              <a:ext uri="{FF2B5EF4-FFF2-40B4-BE49-F238E27FC236}">
                <a16:creationId xmlns:a16="http://schemas.microsoft.com/office/drawing/2014/main" xmlns="" id="{1A272D51-8194-4E7F-987B-710649DB8788}"/>
              </a:ext>
            </a:extLst>
          </p:cNvPr>
          <p:cNvSpPr txBox="1"/>
          <p:nvPr/>
        </p:nvSpPr>
        <p:spPr>
          <a:xfrm>
            <a:off x="162560" y="6217603"/>
            <a:ext cx="1185672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[4]A. P. Singh and G. J. Gordon, “Relational learning via collective matrix factorization,” in </a:t>
            </a:r>
            <a:r>
              <a:rPr lang="en-US" altLang="zh-CN" i="1" dirty="0">
                <a:latin typeface="Times New Roman" panose="02020603050405020304" pitchFamily="18" charset="0"/>
                <a:cs typeface="Times New Roman" panose="02020603050405020304" pitchFamily="18" charset="0"/>
              </a:rPr>
              <a:t>Proc.</a:t>
            </a:r>
            <a:r>
              <a:rPr lang="en-US" altLang="zh-CN" dirty="0">
                <a:latin typeface="Times New Roman" panose="02020603050405020304" pitchFamily="18" charset="0"/>
                <a:cs typeface="Times New Roman" panose="02020603050405020304" pitchFamily="18" charset="0"/>
              </a:rPr>
              <a:t>. KDD, 2008, pp. 650-658. </a:t>
            </a:r>
            <a:r>
              <a:rPr lang="en-US" altLang="zh-CN" dirty="0"/>
              <a:t/>
            </a:r>
            <a:br>
              <a:rPr lang="en-US" altLang="zh-CN" dirty="0"/>
            </a:br>
            <a:endParaRPr lang="zh-CN" altLang="en-US" dirty="0"/>
          </a:p>
        </p:txBody>
      </p:sp>
    </p:spTree>
    <p:extLst>
      <p:ext uri="{BB962C8B-B14F-4D97-AF65-F5344CB8AC3E}">
        <p14:creationId xmlns:p14="http://schemas.microsoft.com/office/powerpoint/2010/main" val="344932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3C50C58-A45F-4778-ADD1-7F6E0B541843}"/>
              </a:ext>
            </a:extLst>
          </p:cNvPr>
          <p:cNvSpPr>
            <a:spLocks noGrp="1"/>
          </p:cNvSpPr>
          <p:nvPr>
            <p:ph type="title"/>
          </p:nvPr>
        </p:nvSpPr>
        <p:spPr/>
        <p:txBody>
          <a:bodyPr/>
          <a:lstStyle/>
          <a:p>
            <a:pPr marL="571500" indent="-57150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Next Work</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5E6CA6EF-59E7-474B-8756-437FD1C320BE}"/>
                  </a:ext>
                </a:extLst>
              </p:cNvPr>
              <p:cNvSpPr>
                <a:spLocks noGrp="1"/>
              </p:cNvSpPr>
              <p:nvPr>
                <p:ph idx="1"/>
              </p:nvPr>
            </p:nvSpPr>
            <p:spPr>
              <a:xfrm>
                <a:off x="838200" y="1422400"/>
                <a:ext cx="10515600" cy="4754563"/>
              </a:xfrm>
            </p:spPr>
            <p:txBody>
              <a:bodyPr>
                <a:normAutofit lnSpcReduction="10000"/>
              </a:bodyPr>
              <a:lstStyle/>
              <a:p>
                <a:pPr marL="514350" indent="-514350">
                  <a:buFont typeface="+mj-lt"/>
                  <a:buAutoNum type="arabicPeriod" startAt="4"/>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ℛ</m:t>
                    </m:r>
                    <m:d>
                      <m:dPr>
                        <m:ctrlPr>
                          <a:rPr lang="en-US" altLang="zh-CN" i="1">
                            <a:latin typeface="Cambria Math"/>
                            <a:ea typeface="Cambria Math" panose="02040503050406030204" pitchFamily="18" charset="0"/>
                          </a:rPr>
                        </m:ctrlPr>
                      </m:dPr>
                      <m:e>
                        <m:sSub>
                          <m:sSubPr>
                            <m:ctrlPr>
                              <a:rPr lang="en-US" altLang="zh-CN" i="1">
                                <a:latin typeface="Cambria Math"/>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𝑉</m:t>
                            </m:r>
                          </m:e>
                          <m:sub>
                            <m:r>
                              <a:rPr lang="zh-CN" altLang="en-US" i="1">
                                <a:latin typeface="Cambria Math" panose="02040503050406030204" pitchFamily="18" charset="0"/>
                                <a:ea typeface="Cambria Math" panose="02040503050406030204" pitchFamily="18" charset="0"/>
                              </a:rPr>
                              <m:t>𝜋</m:t>
                            </m:r>
                          </m:sub>
                        </m:sSub>
                      </m:e>
                    </m:d>
                    <m:r>
                      <a:rPr lang="en-US" altLang="zh-CN" i="1">
                        <a:latin typeface="Cambria Math" panose="02040503050406030204" pitchFamily="18" charset="0"/>
                        <a:ea typeface="Cambria Math" panose="02040503050406030204" pitchFamily="18" charset="0"/>
                      </a:rPr>
                      <m:t>=</m:t>
                    </m:r>
                    <m:f>
                      <m:fPr>
                        <m:ctrlPr>
                          <a:rPr lang="en-US" altLang="zh-CN" i="1">
                            <a:latin typeface="Cambria Math"/>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2</m:t>
                        </m:r>
                      </m:den>
                    </m:f>
                    <m:nary>
                      <m:naryPr>
                        <m:chr m:val="∑"/>
                        <m:limLoc m:val="subSup"/>
                        <m:ctrlPr>
                          <a:rPr lang="en-US" altLang="zh-CN" i="1">
                            <a:latin typeface="Cambria Math"/>
                            <a:ea typeface="Cambria Math" panose="02040503050406030204" pitchFamily="18" charset="0"/>
                          </a:rPr>
                        </m:ctrlPr>
                      </m:naryPr>
                      <m:sub>
                        <m:r>
                          <m:rPr>
                            <m:brk m:alnAt="25"/>
                          </m:rP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up>
                        <m:sSub>
                          <m:sSubPr>
                            <m:ctrlPr>
                              <a:rPr lang="en-US" altLang="zh-CN" i="1">
                                <a:latin typeface="Cambria Math"/>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zh-CN" altLang="en-US" i="1">
                                <a:latin typeface="Cambria Math" panose="02040503050406030204" pitchFamily="18" charset="0"/>
                                <a:ea typeface="Cambria Math" panose="02040503050406030204" pitchFamily="18" charset="0"/>
                              </a:rPr>
                              <m:t>𝜋</m:t>
                            </m:r>
                          </m:sub>
                        </m:sSub>
                      </m:sup>
                      <m:e>
                        <m:r>
                          <a:rPr lang="en-US" altLang="zh-CN" i="1">
                            <a:latin typeface="Cambria Math" panose="02040503050406030204" pitchFamily="18" charset="0"/>
                            <a:ea typeface="Cambria Math" panose="02040503050406030204" pitchFamily="18" charset="0"/>
                          </a:rPr>
                          <m:t>ℓ</m:t>
                        </m:r>
                        <m:d>
                          <m:dPr>
                            <m:ctrlPr>
                              <a:rPr lang="en-US" altLang="zh-CN" i="1">
                                <a:latin typeface="Cambria Math"/>
                                <a:ea typeface="Cambria Math" panose="02040503050406030204" pitchFamily="18" charset="0"/>
                              </a:rPr>
                            </m:ctrlPr>
                          </m:dPr>
                          <m:e>
                            <m:sSubSup>
                              <m:sSubSupPr>
                                <m:ctrlPr>
                                  <a:rPr lang="en-US" altLang="zh-CN" i="1">
                                    <a:latin typeface="Cambria Math"/>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𝑣</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sub>
                              <m:sup>
                                <m:r>
                                  <a:rPr lang="zh-CN" altLang="en-US" i="1">
                                    <a:latin typeface="Cambria Math" panose="02040503050406030204" pitchFamily="18" charset="0"/>
                                    <a:ea typeface="Cambria Math" panose="02040503050406030204" pitchFamily="18" charset="0"/>
                                  </a:rPr>
                                  <m:t>𝜋</m:t>
                                </m:r>
                              </m:sup>
                            </m:sSubSup>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𝑣</m:t>
                                </m:r>
                              </m:e>
                              <m:sub>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sub>
                              <m:sup>
                                <m:r>
                                  <a:rPr lang="zh-CN" altLang="en-US" i="1">
                                    <a:latin typeface="Cambria Math" panose="02040503050406030204" pitchFamily="18" charset="0"/>
                                    <a:ea typeface="Cambria Math" panose="02040503050406030204" pitchFamily="18" charset="0"/>
                                  </a:rPr>
                                  <m:t>𝜋</m:t>
                                </m:r>
                              </m:sup>
                            </m:sSubSup>
                          </m:e>
                        </m:d>
                        <m:sSubSup>
                          <m:sSubSupPr>
                            <m:ctrlPr>
                              <a:rPr lang="en-US" altLang="zh-CN" i="1">
                                <a:latin typeface="Cambria Math"/>
                                <a:ea typeface="Cambria Math" panose="02040503050406030204" pitchFamily="18" charset="0"/>
                              </a:rPr>
                            </m:ctrlPr>
                          </m:sSubSupPr>
                          <m:e>
                            <m:d>
                              <m:dPr>
                                <m:ctrlPr>
                                  <a:rPr lang="en-US" altLang="zh-CN" i="1">
                                    <a:latin typeface="Cambria Math"/>
                                    <a:ea typeface="Cambria Math" panose="02040503050406030204" pitchFamily="18" charset="0"/>
                                  </a:rPr>
                                </m:ctrlPr>
                              </m:dPr>
                              <m:e>
                                <m:sSubSup>
                                  <m:sSubSupPr>
                                    <m:ctrlPr>
                                      <a:rPr lang="en-US" altLang="zh-CN" i="1">
                                        <a:latin typeface="Cambria Math"/>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𝑊</m:t>
                                    </m:r>
                                  </m:e>
                                  <m:sub>
                                    <m:r>
                                      <a:rPr lang="zh-CN" altLang="en-US" i="1">
                                        <a:latin typeface="Cambria Math" panose="02040503050406030204" pitchFamily="18" charset="0"/>
                                        <a:ea typeface="Cambria Math" panose="02040503050406030204" pitchFamily="18" charset="0"/>
                                      </a:rPr>
                                      <m:t>𝜋</m:t>
                                    </m:r>
                                  </m:sub>
                                  <m:sup>
                                    <m:r>
                                      <a:rPr lang="en-US" altLang="zh-CN" i="1">
                                        <a:latin typeface="Cambria Math" panose="02040503050406030204" pitchFamily="18" charset="0"/>
                                        <a:ea typeface="Cambria Math" panose="02040503050406030204" pitchFamily="18" charset="0"/>
                                      </a:rPr>
                                      <m:t>𝑣</m:t>
                                    </m:r>
                                  </m:sup>
                                </m:sSubSup>
                              </m:e>
                            </m:d>
                          </m:e>
                          <m:sub>
                            <m:r>
                              <a:rPr lang="en-US" altLang="zh-CN" i="1">
                                <a:latin typeface="Cambria Math" panose="02040503050406030204" pitchFamily="18" charset="0"/>
                                <a:ea typeface="Cambria Math" panose="02040503050406030204" pitchFamily="18" charset="0"/>
                              </a:rPr>
                              <m:t>𝑖𝑗</m:t>
                            </m:r>
                          </m:sub>
                          <m:sup>
                            <m:r>
                              <a:rPr lang="en-US" altLang="zh-CN" i="1">
                                <a:latin typeface="Cambria Math" panose="02040503050406030204" pitchFamily="18" charset="0"/>
                                <a:ea typeface="Cambria Math" panose="02040503050406030204" pitchFamily="18" charset="0"/>
                              </a:rPr>
                              <m:t> </m:t>
                            </m:r>
                          </m:sup>
                        </m:sSubSup>
                      </m:e>
                    </m:nary>
                  </m:oMath>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ℛ</m:t>
                    </m:r>
                    <m:d>
                      <m:dPr>
                        <m:ctrlPr>
                          <a:rPr lang="en-US" altLang="zh-CN" i="1">
                            <a:latin typeface="Cambria Math"/>
                            <a:ea typeface="Cambria Math" panose="02040503050406030204" pitchFamily="18" charset="0"/>
                          </a:rPr>
                        </m:ctrlPr>
                      </m:dPr>
                      <m:e>
                        <m:sSub>
                          <m:sSubPr>
                            <m:ctrlPr>
                              <a:rPr lang="en-US" altLang="zh-CN" i="1">
                                <a:latin typeface="Cambria Math"/>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𝑈</m:t>
                            </m:r>
                          </m:e>
                          <m:sub>
                            <m:r>
                              <a:rPr lang="zh-CN" altLang="en-US" i="1">
                                <a:latin typeface="Cambria Math" panose="02040503050406030204" pitchFamily="18" charset="0"/>
                                <a:ea typeface="Cambria Math" panose="02040503050406030204" pitchFamily="18" charset="0"/>
                              </a:rPr>
                              <m:t>𝜋</m:t>
                            </m:r>
                          </m:sub>
                        </m:sSub>
                      </m:e>
                    </m:d>
                    <m:r>
                      <a:rPr lang="en-US" altLang="zh-CN" i="1">
                        <a:latin typeface="Cambria Math" panose="02040503050406030204" pitchFamily="18" charset="0"/>
                        <a:ea typeface="Cambria Math" panose="02040503050406030204" pitchFamily="18" charset="0"/>
                      </a:rPr>
                      <m:t>=</m:t>
                    </m:r>
                    <m:f>
                      <m:fPr>
                        <m:ctrlPr>
                          <a:rPr lang="en-US" altLang="zh-CN" i="1">
                            <a:latin typeface="Cambria Math"/>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2</m:t>
                        </m:r>
                      </m:den>
                    </m:f>
                    <m:nary>
                      <m:naryPr>
                        <m:chr m:val="∑"/>
                        <m:limLoc m:val="subSup"/>
                        <m:ctrlPr>
                          <a:rPr lang="en-US" altLang="zh-CN" i="1">
                            <a:latin typeface="Cambria Math"/>
                            <a:ea typeface="Cambria Math" panose="02040503050406030204" pitchFamily="18" charset="0"/>
                          </a:rPr>
                        </m:ctrlPr>
                      </m:naryPr>
                      <m:sub>
                        <m:r>
                          <m:rPr>
                            <m:brk m:alnAt="25"/>
                          </m:rP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up>
                        <m:sSub>
                          <m:sSubPr>
                            <m:ctrlPr>
                              <a:rPr lang="en-US" altLang="zh-CN" i="1">
                                <a:latin typeface="Cambria Math"/>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𝑚</m:t>
                            </m:r>
                          </m:e>
                          <m:sub>
                            <m:r>
                              <a:rPr lang="en-US" altLang="zh-CN" i="1">
                                <a:latin typeface="Cambria Math" panose="02040503050406030204" pitchFamily="18" charset="0"/>
                                <a:ea typeface="Cambria Math" panose="02040503050406030204" pitchFamily="18" charset="0"/>
                              </a:rPr>
                              <m:t> </m:t>
                            </m:r>
                          </m:sub>
                        </m:sSub>
                      </m:sup>
                      <m:e>
                        <m:r>
                          <a:rPr lang="en-US" altLang="zh-CN" i="1">
                            <a:latin typeface="Cambria Math" panose="02040503050406030204" pitchFamily="18" charset="0"/>
                            <a:ea typeface="Cambria Math" panose="02040503050406030204" pitchFamily="18" charset="0"/>
                          </a:rPr>
                          <m:t>ℓ</m:t>
                        </m:r>
                        <m:d>
                          <m:dPr>
                            <m:ctrlPr>
                              <a:rPr lang="en-US" altLang="zh-CN" i="1">
                                <a:latin typeface="Cambria Math"/>
                                <a:ea typeface="Cambria Math" panose="02040503050406030204" pitchFamily="18" charset="0"/>
                              </a:rPr>
                            </m:ctrlPr>
                          </m:dPr>
                          <m:e>
                            <m:sSubSup>
                              <m:sSubSupPr>
                                <m:ctrlPr>
                                  <a:rPr lang="en-US" altLang="zh-CN" i="1">
                                    <a:latin typeface="Cambria Math"/>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𝑢</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sub>
                              <m:sup>
                                <m:r>
                                  <a:rPr lang="zh-CN" altLang="en-US" i="1">
                                    <a:latin typeface="Cambria Math" panose="02040503050406030204" pitchFamily="18" charset="0"/>
                                    <a:ea typeface="Cambria Math" panose="02040503050406030204" pitchFamily="18" charset="0"/>
                                  </a:rPr>
                                  <m:t>𝜋</m:t>
                                </m:r>
                              </m:sup>
                            </m:sSubSup>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𝑢</m:t>
                                </m:r>
                              </m:e>
                              <m:sub>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sub>
                              <m:sup>
                                <m:r>
                                  <a:rPr lang="zh-CN" altLang="en-US" i="1">
                                    <a:latin typeface="Cambria Math" panose="02040503050406030204" pitchFamily="18" charset="0"/>
                                    <a:ea typeface="Cambria Math" panose="02040503050406030204" pitchFamily="18" charset="0"/>
                                  </a:rPr>
                                  <m:t>𝜋</m:t>
                                </m:r>
                              </m:sup>
                            </m:sSubSup>
                          </m:e>
                        </m:d>
                        <m:sSubSup>
                          <m:sSubSupPr>
                            <m:ctrlPr>
                              <a:rPr lang="en-US" altLang="zh-CN" i="1">
                                <a:latin typeface="Cambria Math"/>
                                <a:ea typeface="Cambria Math" panose="02040503050406030204" pitchFamily="18" charset="0"/>
                              </a:rPr>
                            </m:ctrlPr>
                          </m:sSubSupPr>
                          <m:e>
                            <m:d>
                              <m:dPr>
                                <m:ctrlPr>
                                  <a:rPr lang="en-US" altLang="zh-CN" i="1">
                                    <a:latin typeface="Cambria Math"/>
                                    <a:ea typeface="Cambria Math" panose="02040503050406030204" pitchFamily="18" charset="0"/>
                                  </a:rPr>
                                </m:ctrlPr>
                              </m:dPr>
                              <m:e>
                                <m:sSubSup>
                                  <m:sSubSupPr>
                                    <m:ctrlPr>
                                      <a:rPr lang="en-US" altLang="zh-CN" i="1">
                                        <a:latin typeface="Cambria Math"/>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𝑊</m:t>
                                    </m:r>
                                  </m:e>
                                  <m:sub>
                                    <m:r>
                                      <a:rPr lang="zh-CN" altLang="en-US" i="1">
                                        <a:latin typeface="Cambria Math" panose="02040503050406030204" pitchFamily="18" charset="0"/>
                                        <a:ea typeface="Cambria Math" panose="02040503050406030204" pitchFamily="18" charset="0"/>
                                      </a:rPr>
                                      <m:t>𝜋</m:t>
                                    </m:r>
                                  </m:sub>
                                  <m:sup>
                                    <m:r>
                                      <a:rPr lang="en-US" altLang="zh-CN" i="1">
                                        <a:latin typeface="Cambria Math" panose="02040503050406030204" pitchFamily="18" charset="0"/>
                                        <a:ea typeface="Cambria Math" panose="02040503050406030204" pitchFamily="18" charset="0"/>
                                      </a:rPr>
                                      <m:t>𝑢</m:t>
                                    </m:r>
                                  </m:sup>
                                </m:sSubSup>
                              </m:e>
                            </m:d>
                          </m:e>
                          <m:sub>
                            <m:r>
                              <a:rPr lang="en-US" altLang="zh-CN" i="1">
                                <a:latin typeface="Cambria Math" panose="02040503050406030204" pitchFamily="18" charset="0"/>
                                <a:ea typeface="Cambria Math" panose="02040503050406030204" pitchFamily="18" charset="0"/>
                              </a:rPr>
                              <m:t>𝑖𝑗</m:t>
                            </m:r>
                          </m:sub>
                          <m:sup>
                            <m:r>
                              <a:rPr lang="en-US" altLang="zh-CN" i="1">
                                <a:latin typeface="Cambria Math" panose="02040503050406030204" pitchFamily="18" charset="0"/>
                                <a:ea typeface="Cambria Math" panose="02040503050406030204" pitchFamily="18" charset="0"/>
                              </a:rPr>
                              <m:t> </m:t>
                            </m:r>
                          </m:sup>
                        </m:sSubSup>
                      </m:e>
                    </m:nary>
                  </m:oMath>
                </a14:m>
                <a:endParaRPr lang="en-US" altLang="zh-CN" dirty="0">
                  <a:latin typeface="Times New Roman" panose="02020603050405020304" pitchFamily="18" charset="0"/>
                  <a:cs typeface="Times New Roman" panose="02020603050405020304" pitchFamily="18" charset="0"/>
                </a:endParaRPr>
              </a:p>
              <a:p>
                <a:pPr marL="514350" indent="-514350">
                  <a:buFont typeface="+mj-lt"/>
                  <a:buAutoNum type="arabicPeriod" startAt="4"/>
                </a:pPr>
                <a:endParaRPr lang="en-US" altLang="zh-CN" dirty="0">
                  <a:latin typeface="Times New Roman" panose="02020603050405020304" pitchFamily="18" charset="0"/>
                  <a:cs typeface="Times New Roman" panose="02020603050405020304" pitchFamily="18" charset="0"/>
                </a:endParaRPr>
              </a:p>
              <a:p>
                <a:pPr marL="514350" indent="-514350">
                  <a:buFont typeface="+mj-lt"/>
                  <a:buAutoNum type="arabicPeriod" startAt="4"/>
                </a:pP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a:latin typeface="Cambria Math"/>
                          </a:rPr>
                        </m:ctrlPr>
                      </m:sSubPr>
                      <m:e>
                        <m:r>
                          <a:rPr lang="en-US" altLang="zh-CN" i="1">
                            <a:latin typeface="Cambria Math" panose="02040503050406030204" pitchFamily="18" charset="0"/>
                          </a:rPr>
                          <m:t>𝑂</m:t>
                        </m:r>
                      </m:e>
                      <m:sub>
                        <m:r>
                          <a:rPr lang="en-US" altLang="zh-CN" i="1">
                            <a:latin typeface="Cambria Math" panose="02040503050406030204" pitchFamily="18" charset="0"/>
                          </a:rPr>
                          <m:t>1</m:t>
                        </m:r>
                      </m:sub>
                    </m:sSub>
                    <m:r>
                      <a:rPr lang="en-US" altLang="zh-CN" i="1">
                        <a:latin typeface="Cambria Math" panose="02040503050406030204" pitchFamily="18" charset="0"/>
                      </a:rPr>
                      <m:t>=</m:t>
                    </m:r>
                    <m:nary>
                      <m:naryPr>
                        <m:chr m:val="∑"/>
                        <m:supHide m:val="on"/>
                        <m:ctrlPr>
                          <a:rPr lang="en-US" altLang="zh-CN" i="1">
                            <a:latin typeface="Cambria Math"/>
                          </a:rPr>
                        </m:ctrlPr>
                      </m:naryPr>
                      <m:sub>
                        <m:r>
                          <m:rPr>
                            <m:brk m:alnAt="7"/>
                          </m:rPr>
                          <a:rPr lang="zh-CN" altLang="en-US" i="1">
                            <a:latin typeface="Cambria Math" panose="02040503050406030204" pitchFamily="18" charset="0"/>
                          </a:rPr>
                          <m:t>𝜋</m:t>
                        </m:r>
                        <m:r>
                          <a:rPr lang="zh-CN" altLang="en-US" i="1">
                            <a:latin typeface="Cambria Math" panose="02040503050406030204" pitchFamily="18" charset="0"/>
                          </a:rPr>
                          <m:t>∈∏</m:t>
                        </m:r>
                      </m:sub>
                      <m:sup/>
                      <m:e>
                        <m:sSubSup>
                          <m:sSubSupPr>
                            <m:ctrlPr>
                              <a:rPr lang="en-US" altLang="zh-CN" i="1" smtClean="0">
                                <a:solidFill>
                                  <a:schemeClr val="accent2">
                                    <a:lumMod val="75000"/>
                                  </a:schemeClr>
                                </a:solidFill>
                                <a:latin typeface="Cambria Math"/>
                              </a:rPr>
                            </m:ctrlPr>
                          </m:sSubSupPr>
                          <m:e>
                            <m:d>
                              <m:dPr>
                                <m:begChr m:val="‖"/>
                                <m:endChr m:val="‖"/>
                                <m:ctrlPr>
                                  <a:rPr lang="en-US" altLang="zh-CN" i="1">
                                    <a:solidFill>
                                      <a:schemeClr val="accent2">
                                        <a:lumMod val="75000"/>
                                      </a:schemeClr>
                                    </a:solidFill>
                                    <a:latin typeface="Cambria Math"/>
                                  </a:rPr>
                                </m:ctrlPr>
                              </m:dPr>
                              <m:e>
                                <m:sSub>
                                  <m:sSubPr>
                                    <m:ctrlPr>
                                      <a:rPr lang="en-US" altLang="zh-CN" i="1">
                                        <a:solidFill>
                                          <a:schemeClr val="accent2">
                                            <a:lumMod val="75000"/>
                                          </a:schemeClr>
                                        </a:solidFill>
                                        <a:latin typeface="Cambria Math"/>
                                      </a:rPr>
                                    </m:ctrlPr>
                                  </m:sSubPr>
                                  <m:e>
                                    <m:r>
                                      <a:rPr lang="en-US" altLang="zh-CN" i="1">
                                        <a:solidFill>
                                          <a:schemeClr val="accent2">
                                            <a:lumMod val="75000"/>
                                          </a:schemeClr>
                                        </a:solidFill>
                                        <a:latin typeface="Cambria Math" panose="02040503050406030204" pitchFamily="18" charset="0"/>
                                      </a:rPr>
                                      <m:t>𝑋</m:t>
                                    </m:r>
                                  </m:e>
                                  <m:sub>
                                    <m:r>
                                      <a:rPr lang="zh-CN" altLang="en-US" i="1">
                                        <a:solidFill>
                                          <a:schemeClr val="accent2">
                                            <a:lumMod val="75000"/>
                                          </a:schemeClr>
                                        </a:solidFill>
                                        <a:latin typeface="Cambria Math" panose="02040503050406030204" pitchFamily="18" charset="0"/>
                                      </a:rPr>
                                      <m:t>𝜋</m:t>
                                    </m:r>
                                  </m:sub>
                                </m:sSub>
                                <m:r>
                                  <a:rPr lang="en-US" altLang="zh-CN" i="1">
                                    <a:solidFill>
                                      <a:schemeClr val="accent2">
                                        <a:lumMod val="75000"/>
                                      </a:schemeClr>
                                    </a:solidFill>
                                    <a:latin typeface="Cambria Math" panose="02040503050406030204" pitchFamily="18" charset="0"/>
                                  </a:rPr>
                                  <m:t>−</m:t>
                                </m:r>
                                <m:r>
                                  <a:rPr lang="en-US" altLang="zh-CN" i="1">
                                    <a:solidFill>
                                      <a:schemeClr val="accent2">
                                        <a:lumMod val="75000"/>
                                      </a:schemeClr>
                                    </a:solidFill>
                                    <a:latin typeface="Cambria Math" panose="02040503050406030204" pitchFamily="18" charset="0"/>
                                  </a:rPr>
                                  <m:t>𝑈</m:t>
                                </m:r>
                                <m:sSubSup>
                                  <m:sSubSupPr>
                                    <m:ctrlPr>
                                      <a:rPr lang="en-US" altLang="zh-CN" i="1">
                                        <a:solidFill>
                                          <a:schemeClr val="accent2">
                                            <a:lumMod val="75000"/>
                                          </a:schemeClr>
                                        </a:solidFill>
                                        <a:latin typeface="Cambria Math"/>
                                      </a:rPr>
                                    </m:ctrlPr>
                                  </m:sSubSupPr>
                                  <m:e>
                                    <m:r>
                                      <a:rPr lang="en-US" altLang="zh-CN" i="1">
                                        <a:solidFill>
                                          <a:schemeClr val="accent2">
                                            <a:lumMod val="75000"/>
                                          </a:schemeClr>
                                        </a:solidFill>
                                        <a:latin typeface="Cambria Math" panose="02040503050406030204" pitchFamily="18" charset="0"/>
                                      </a:rPr>
                                      <m:t>𝑉</m:t>
                                    </m:r>
                                  </m:e>
                                  <m:sub>
                                    <m:r>
                                      <a:rPr lang="zh-CN" altLang="en-US" i="1">
                                        <a:solidFill>
                                          <a:schemeClr val="accent2">
                                            <a:lumMod val="75000"/>
                                          </a:schemeClr>
                                        </a:solidFill>
                                        <a:latin typeface="Cambria Math" panose="02040503050406030204" pitchFamily="18" charset="0"/>
                                      </a:rPr>
                                      <m:t>𝜋</m:t>
                                    </m:r>
                                  </m:sub>
                                  <m:sup>
                                    <m:r>
                                      <a:rPr lang="en-US" altLang="zh-CN" i="1">
                                        <a:solidFill>
                                          <a:schemeClr val="accent2">
                                            <a:lumMod val="75000"/>
                                          </a:schemeClr>
                                        </a:solidFill>
                                        <a:latin typeface="Cambria Math" panose="02040503050406030204" pitchFamily="18" charset="0"/>
                                      </a:rPr>
                                      <m:t>𝑇</m:t>
                                    </m:r>
                                  </m:sup>
                                </m:sSubSup>
                              </m:e>
                            </m:d>
                          </m:e>
                          <m:sub>
                            <m:r>
                              <a:rPr lang="en-US" altLang="zh-CN" i="1">
                                <a:solidFill>
                                  <a:schemeClr val="accent2">
                                    <a:lumMod val="75000"/>
                                  </a:schemeClr>
                                </a:solidFill>
                                <a:latin typeface="Cambria Math" panose="02040503050406030204" pitchFamily="18" charset="0"/>
                              </a:rPr>
                              <m:t>𝐹</m:t>
                            </m:r>
                          </m:sub>
                          <m:sup>
                            <m:r>
                              <a:rPr lang="en-US" altLang="zh-CN" i="1">
                                <a:solidFill>
                                  <a:schemeClr val="accent2">
                                    <a:lumMod val="75000"/>
                                  </a:schemeClr>
                                </a:solidFill>
                                <a:latin typeface="Cambria Math" panose="02040503050406030204" pitchFamily="18" charset="0"/>
                              </a:rPr>
                              <m:t>2</m:t>
                            </m:r>
                          </m:sup>
                        </m:sSubSup>
                        <m:r>
                          <a:rPr lang="en-US" altLang="zh-CN" i="1">
                            <a:latin typeface="Cambria Math" panose="02040503050406030204" pitchFamily="18" charset="0"/>
                          </a:rPr>
                          <m:t>+</m:t>
                        </m:r>
                        <m:f>
                          <m:fPr>
                            <m:ctrlPr>
                              <a:rPr lang="en-US" altLang="zh-CN" i="1">
                                <a:latin typeface="Cambria Math"/>
                              </a:rPr>
                            </m:ctrlPr>
                          </m:fPr>
                          <m:num>
                            <m:r>
                              <a:rPr lang="zh-CN" altLang="en-US" i="1">
                                <a:latin typeface="Cambria Math" panose="02040503050406030204" pitchFamily="18" charset="0"/>
                              </a:rPr>
                              <m:t>𝜎</m:t>
                            </m:r>
                          </m:num>
                          <m:den>
                            <m:r>
                              <a:rPr lang="en-US" altLang="zh-CN" i="1">
                                <a:latin typeface="Cambria Math" panose="02040503050406030204" pitchFamily="18" charset="0"/>
                              </a:rPr>
                              <m:t>2</m:t>
                            </m:r>
                          </m:den>
                        </m:f>
                        <m:nary>
                          <m:naryPr>
                            <m:chr m:val="∑"/>
                            <m:supHide m:val="on"/>
                            <m:ctrlPr>
                              <a:rPr lang="en-US" altLang="zh-CN" i="1">
                                <a:latin typeface="Cambria Math"/>
                              </a:rPr>
                            </m:ctrlPr>
                          </m:naryPr>
                          <m:sub>
                            <m:r>
                              <m:rPr>
                                <m:brk m:alnAt="7"/>
                              </m:rPr>
                              <a:rPr lang="zh-CN" altLang="en-US" i="1">
                                <a:latin typeface="Cambria Math" panose="02040503050406030204" pitchFamily="18" charset="0"/>
                              </a:rPr>
                              <m:t>𝜋</m:t>
                            </m:r>
                            <m:r>
                              <a:rPr lang="zh-CN" altLang="en-US" i="1">
                                <a:latin typeface="Cambria Math" panose="02040503050406030204" pitchFamily="18" charset="0"/>
                              </a:rPr>
                              <m:t>∈∏</m:t>
                            </m:r>
                          </m:sub>
                          <m:sup/>
                          <m:e>
                            <m:sSubSup>
                              <m:sSubSupPr>
                                <m:ctrlPr>
                                  <a:rPr lang="en-US" altLang="zh-CN" i="1">
                                    <a:latin typeface="Cambria Math"/>
                                  </a:rPr>
                                </m:ctrlPr>
                              </m:sSubSupPr>
                              <m:e>
                                <m:d>
                                  <m:dPr>
                                    <m:begChr m:val="‖"/>
                                    <m:endChr m:val="‖"/>
                                    <m:ctrlPr>
                                      <a:rPr lang="en-US" altLang="zh-CN" i="1">
                                        <a:latin typeface="Cambria Math"/>
                                      </a:rPr>
                                    </m:ctrlPr>
                                  </m:dPr>
                                  <m:e>
                                    <m:sSubSup>
                                      <m:sSubSupPr>
                                        <m:ctrlPr>
                                          <a:rPr lang="en-US" altLang="zh-CN" i="1">
                                            <a:latin typeface="Cambria Math"/>
                                          </a:rPr>
                                        </m:ctrlPr>
                                      </m:sSubSupPr>
                                      <m:e>
                                        <m:r>
                                          <a:rPr lang="en-US" altLang="zh-CN" i="1">
                                            <a:latin typeface="Cambria Math" panose="02040503050406030204" pitchFamily="18" charset="0"/>
                                          </a:rPr>
                                          <m:t>𝑉</m:t>
                                        </m:r>
                                      </m:e>
                                      <m:sub>
                                        <m:r>
                                          <a:rPr lang="zh-CN" altLang="en-US" i="1">
                                            <a:latin typeface="Cambria Math" panose="02040503050406030204" pitchFamily="18" charset="0"/>
                                          </a:rPr>
                                          <m:t>𝜋</m:t>
                                        </m:r>
                                      </m:sub>
                                      <m:sup>
                                        <m:r>
                                          <a:rPr lang="en-US" altLang="zh-CN" i="1">
                                            <a:latin typeface="Cambria Math" panose="02040503050406030204" pitchFamily="18" charset="0"/>
                                          </a:rPr>
                                          <m:t>𝑇</m:t>
                                        </m:r>
                                      </m:sup>
                                    </m:sSubSup>
                                    <m:sSub>
                                      <m:sSubPr>
                                        <m:ctrlPr>
                                          <a:rPr lang="en-US" altLang="zh-CN" i="1">
                                            <a:latin typeface="Cambria Math"/>
                                          </a:rPr>
                                        </m:ctrlPr>
                                      </m:sSubPr>
                                      <m:e>
                                        <m:r>
                                          <a:rPr lang="en-US" altLang="zh-CN" i="1">
                                            <a:latin typeface="Cambria Math" panose="02040503050406030204" pitchFamily="18" charset="0"/>
                                          </a:rPr>
                                          <m:t>𝑉</m:t>
                                        </m:r>
                                      </m:e>
                                      <m:sub>
                                        <m:r>
                                          <a:rPr lang="zh-CN" altLang="en-US" i="1">
                                            <a:latin typeface="Cambria Math" panose="02040503050406030204" pitchFamily="18" charset="0"/>
                                          </a:rPr>
                                          <m:t>𝜋</m:t>
                                        </m:r>
                                      </m:sub>
                                    </m:sSub>
                                    <m:r>
                                      <a:rPr lang="en-US" altLang="zh-CN" i="1">
                                        <a:latin typeface="Cambria Math" panose="02040503050406030204" pitchFamily="18" charset="0"/>
                                      </a:rPr>
                                      <m:t>−                         </m:t>
                                    </m:r>
                                    <m:r>
                                      <a:rPr lang="en-US" altLang="zh-CN" i="1">
                                        <a:latin typeface="Cambria Math" panose="02040503050406030204" pitchFamily="18" charset="0"/>
                                      </a:rPr>
                                      <m:t>𝐼</m:t>
                                    </m:r>
                                  </m:e>
                                </m:d>
                              </m:e>
                              <m:sub>
                                <m:r>
                                  <a:rPr lang="en-US" altLang="zh-CN" i="1">
                                    <a:latin typeface="Cambria Math" panose="02040503050406030204" pitchFamily="18" charset="0"/>
                                  </a:rPr>
                                  <m:t>𝐹</m:t>
                                </m:r>
                              </m:sub>
                              <m:sup>
                                <m:r>
                                  <a:rPr lang="en-US" altLang="zh-CN" i="1">
                                    <a:latin typeface="Cambria Math" panose="02040503050406030204" pitchFamily="18" charset="0"/>
                                  </a:rPr>
                                  <m:t>2</m:t>
                                </m:r>
                              </m:sup>
                            </m:sSubSup>
                            <m:r>
                              <a:rPr lang="en-US" altLang="zh-CN" i="1">
                                <a:latin typeface="Cambria Math" panose="02040503050406030204" pitchFamily="18" charset="0"/>
                              </a:rPr>
                              <m:t>+</m:t>
                            </m:r>
                            <m:r>
                              <a:rPr lang="zh-CN" altLang="en-US" i="1" smtClean="0">
                                <a:solidFill>
                                  <a:schemeClr val="accent6">
                                    <a:lumMod val="75000"/>
                                  </a:schemeClr>
                                </a:solidFill>
                                <a:latin typeface="Cambria Math" panose="02040503050406030204" pitchFamily="18" charset="0"/>
                              </a:rPr>
                              <m:t>𝜆</m:t>
                            </m:r>
                            <m:nary>
                              <m:naryPr>
                                <m:chr m:val="∑"/>
                                <m:supHide m:val="on"/>
                                <m:ctrlPr>
                                  <a:rPr lang="zh-CN" altLang="en-US" i="1">
                                    <a:solidFill>
                                      <a:schemeClr val="accent6">
                                        <a:lumMod val="75000"/>
                                      </a:schemeClr>
                                    </a:solidFill>
                                    <a:latin typeface="Cambria Math"/>
                                  </a:rPr>
                                </m:ctrlPr>
                              </m:naryPr>
                              <m:sub>
                                <m:r>
                                  <m:rPr>
                                    <m:brk m:alnAt="7"/>
                                  </m:rPr>
                                  <a:rPr lang="zh-CN" altLang="en-US" i="1">
                                    <a:solidFill>
                                      <a:schemeClr val="accent6">
                                        <a:lumMod val="75000"/>
                                      </a:schemeClr>
                                    </a:solidFill>
                                    <a:latin typeface="Cambria Math" panose="02040503050406030204" pitchFamily="18" charset="0"/>
                                  </a:rPr>
                                  <m:t>𝜋</m:t>
                                </m:r>
                                <m:r>
                                  <a:rPr lang="zh-CN" altLang="en-US" i="1">
                                    <a:solidFill>
                                      <a:schemeClr val="accent6">
                                        <a:lumMod val="75000"/>
                                      </a:schemeClr>
                                    </a:solidFill>
                                    <a:latin typeface="Cambria Math" panose="02040503050406030204" pitchFamily="18" charset="0"/>
                                  </a:rPr>
                                  <m:t>∈∏</m:t>
                                </m:r>
                              </m:sub>
                              <m:sup/>
                              <m:e>
                                <m:r>
                                  <a:rPr lang="en-US" altLang="zh-CN" i="1">
                                    <a:solidFill>
                                      <a:schemeClr val="accent6">
                                        <a:lumMod val="75000"/>
                                      </a:schemeClr>
                                    </a:solidFill>
                                    <a:latin typeface="Cambria Math" panose="02040503050406030204" pitchFamily="18" charset="0"/>
                                  </a:rPr>
                                  <m:t>𝑡𝑟</m:t>
                                </m:r>
                                <m:d>
                                  <m:dPr>
                                    <m:ctrlPr>
                                      <a:rPr lang="en-US" altLang="zh-CN" i="1">
                                        <a:solidFill>
                                          <a:schemeClr val="accent6">
                                            <a:lumMod val="75000"/>
                                          </a:schemeClr>
                                        </a:solidFill>
                                        <a:latin typeface="Cambria Math"/>
                                      </a:rPr>
                                    </m:ctrlPr>
                                  </m:dPr>
                                  <m:e>
                                    <m:sSup>
                                      <m:sSupPr>
                                        <m:ctrlPr>
                                          <a:rPr lang="en-US" altLang="zh-CN" i="1">
                                            <a:solidFill>
                                              <a:schemeClr val="accent6">
                                                <a:lumMod val="75000"/>
                                              </a:schemeClr>
                                            </a:solidFill>
                                            <a:latin typeface="Cambria Math"/>
                                          </a:rPr>
                                        </m:ctrlPr>
                                      </m:sSupPr>
                                      <m:e>
                                        <m:r>
                                          <a:rPr lang="en-US" altLang="zh-CN" i="1">
                                            <a:solidFill>
                                              <a:schemeClr val="accent6">
                                                <a:lumMod val="75000"/>
                                              </a:schemeClr>
                                            </a:solidFill>
                                            <a:latin typeface="Cambria Math" panose="02040503050406030204" pitchFamily="18" charset="0"/>
                                          </a:rPr>
                                          <m:t>𝑈</m:t>
                                        </m:r>
                                      </m:e>
                                      <m:sup>
                                        <m:r>
                                          <a:rPr lang="en-US" altLang="zh-CN" i="1">
                                            <a:solidFill>
                                              <a:schemeClr val="accent6">
                                                <a:lumMod val="75000"/>
                                              </a:schemeClr>
                                            </a:solidFill>
                                            <a:latin typeface="Cambria Math" panose="02040503050406030204" pitchFamily="18" charset="0"/>
                                          </a:rPr>
                                          <m:t>𝑇</m:t>
                                        </m:r>
                                      </m:sup>
                                    </m:sSup>
                                    <m:sSubSup>
                                      <m:sSubSupPr>
                                        <m:ctrlPr>
                                          <a:rPr lang="en-US" altLang="zh-CN" i="1">
                                            <a:solidFill>
                                              <a:schemeClr val="accent6">
                                                <a:lumMod val="75000"/>
                                              </a:schemeClr>
                                            </a:solidFill>
                                            <a:latin typeface="Cambria Math"/>
                                          </a:rPr>
                                        </m:ctrlPr>
                                      </m:sSubSupPr>
                                      <m:e>
                                        <m:r>
                                          <a:rPr lang="en-US" altLang="zh-CN" i="1">
                                            <a:solidFill>
                                              <a:schemeClr val="accent6">
                                                <a:lumMod val="75000"/>
                                              </a:schemeClr>
                                            </a:solidFill>
                                            <a:latin typeface="Cambria Math" panose="02040503050406030204" pitchFamily="18" charset="0"/>
                                          </a:rPr>
                                          <m:t>𝐿</m:t>
                                        </m:r>
                                      </m:e>
                                      <m:sub>
                                        <m:r>
                                          <a:rPr lang="zh-CN" altLang="en-US" i="1">
                                            <a:solidFill>
                                              <a:schemeClr val="accent6">
                                                <a:lumMod val="75000"/>
                                              </a:schemeClr>
                                            </a:solidFill>
                                            <a:latin typeface="Cambria Math" panose="02040503050406030204" pitchFamily="18" charset="0"/>
                                          </a:rPr>
                                          <m:t>𝜋</m:t>
                                        </m:r>
                                      </m:sub>
                                      <m:sup>
                                        <m:r>
                                          <a:rPr lang="en-US" altLang="zh-CN" i="1">
                                            <a:solidFill>
                                              <a:schemeClr val="accent6">
                                                <a:lumMod val="75000"/>
                                              </a:schemeClr>
                                            </a:solidFill>
                                            <a:latin typeface="Cambria Math" panose="02040503050406030204" pitchFamily="18" charset="0"/>
                                          </a:rPr>
                                          <m:t>𝑢</m:t>
                                        </m:r>
                                      </m:sup>
                                    </m:sSubSup>
                                    <m:r>
                                      <a:rPr lang="en-US" altLang="zh-CN" i="1">
                                        <a:solidFill>
                                          <a:schemeClr val="accent6">
                                            <a:lumMod val="75000"/>
                                          </a:schemeClr>
                                        </a:solidFill>
                                        <a:latin typeface="Cambria Math" panose="02040503050406030204" pitchFamily="18" charset="0"/>
                                      </a:rPr>
                                      <m:t>𝑈</m:t>
                                    </m:r>
                                  </m:e>
                                </m:d>
                                <m:r>
                                  <a:rPr lang="en-US" altLang="zh-CN" i="1">
                                    <a:solidFill>
                                      <a:schemeClr val="accent6">
                                        <a:lumMod val="75000"/>
                                      </a:schemeClr>
                                    </a:solidFill>
                                    <a:latin typeface="Cambria Math" panose="02040503050406030204" pitchFamily="18" charset="0"/>
                                  </a:rPr>
                                  <m:t>+</m:t>
                                </m:r>
                                <m:r>
                                  <a:rPr lang="zh-CN" altLang="en-US" i="1">
                                    <a:solidFill>
                                      <a:schemeClr val="accent6">
                                        <a:lumMod val="75000"/>
                                      </a:schemeClr>
                                    </a:solidFill>
                                    <a:latin typeface="Cambria Math" panose="02040503050406030204" pitchFamily="18" charset="0"/>
                                  </a:rPr>
                                  <m:t>𝛾</m:t>
                                </m:r>
                                <m:nary>
                                  <m:naryPr>
                                    <m:chr m:val="∑"/>
                                    <m:supHide m:val="on"/>
                                    <m:ctrlPr>
                                      <a:rPr lang="zh-CN" altLang="en-US" i="1">
                                        <a:solidFill>
                                          <a:schemeClr val="accent6">
                                            <a:lumMod val="75000"/>
                                          </a:schemeClr>
                                        </a:solidFill>
                                        <a:latin typeface="Cambria Math"/>
                                      </a:rPr>
                                    </m:ctrlPr>
                                  </m:naryPr>
                                  <m:sub>
                                    <m:r>
                                      <m:rPr>
                                        <m:brk m:alnAt="7"/>
                                      </m:rPr>
                                      <a:rPr lang="zh-CN" altLang="en-US" i="1">
                                        <a:solidFill>
                                          <a:schemeClr val="accent6">
                                            <a:lumMod val="75000"/>
                                          </a:schemeClr>
                                        </a:solidFill>
                                        <a:latin typeface="Cambria Math" panose="02040503050406030204" pitchFamily="18" charset="0"/>
                                      </a:rPr>
                                      <m:t>𝜋</m:t>
                                    </m:r>
                                    <m:r>
                                      <a:rPr lang="zh-CN" altLang="en-US" i="1">
                                        <a:solidFill>
                                          <a:schemeClr val="accent6">
                                            <a:lumMod val="75000"/>
                                          </a:schemeClr>
                                        </a:solidFill>
                                        <a:latin typeface="Cambria Math" panose="02040503050406030204" pitchFamily="18" charset="0"/>
                                      </a:rPr>
                                      <m:t>∈∏</m:t>
                                    </m:r>
                                  </m:sub>
                                  <m:sup/>
                                  <m:e>
                                    <m:r>
                                      <a:rPr lang="en-US" altLang="zh-CN" i="1">
                                        <a:solidFill>
                                          <a:schemeClr val="accent6">
                                            <a:lumMod val="75000"/>
                                          </a:schemeClr>
                                        </a:solidFill>
                                        <a:latin typeface="Cambria Math" panose="02040503050406030204" pitchFamily="18" charset="0"/>
                                      </a:rPr>
                                      <m:t>𝑡𝑟</m:t>
                                    </m:r>
                                    <m:d>
                                      <m:dPr>
                                        <m:ctrlPr>
                                          <a:rPr lang="en-US" altLang="zh-CN" i="1">
                                            <a:solidFill>
                                              <a:schemeClr val="accent6">
                                                <a:lumMod val="75000"/>
                                              </a:schemeClr>
                                            </a:solidFill>
                                            <a:latin typeface="Cambria Math"/>
                                          </a:rPr>
                                        </m:ctrlPr>
                                      </m:dPr>
                                      <m:e>
                                        <m:sSubSup>
                                          <m:sSubSupPr>
                                            <m:ctrlPr>
                                              <a:rPr lang="en-US" altLang="zh-CN" i="1">
                                                <a:solidFill>
                                                  <a:schemeClr val="accent6">
                                                    <a:lumMod val="75000"/>
                                                  </a:schemeClr>
                                                </a:solidFill>
                                                <a:latin typeface="Cambria Math"/>
                                              </a:rPr>
                                            </m:ctrlPr>
                                          </m:sSubSupPr>
                                          <m:e>
                                            <m:r>
                                              <a:rPr lang="en-US" altLang="zh-CN" i="1">
                                                <a:solidFill>
                                                  <a:schemeClr val="accent6">
                                                    <a:lumMod val="75000"/>
                                                  </a:schemeClr>
                                                </a:solidFill>
                                                <a:latin typeface="Cambria Math" panose="02040503050406030204" pitchFamily="18" charset="0"/>
                                              </a:rPr>
                                              <m:t>𝑉</m:t>
                                            </m:r>
                                          </m:e>
                                          <m:sub>
                                            <m:r>
                                              <a:rPr lang="zh-CN" altLang="en-US" i="1">
                                                <a:solidFill>
                                                  <a:schemeClr val="accent6">
                                                    <a:lumMod val="75000"/>
                                                  </a:schemeClr>
                                                </a:solidFill>
                                                <a:latin typeface="Cambria Math" panose="02040503050406030204" pitchFamily="18" charset="0"/>
                                              </a:rPr>
                                              <m:t>𝜋</m:t>
                                            </m:r>
                                          </m:sub>
                                          <m:sup>
                                            <m:r>
                                              <a:rPr lang="en-US" altLang="zh-CN" i="1">
                                                <a:solidFill>
                                                  <a:schemeClr val="accent6">
                                                    <a:lumMod val="75000"/>
                                                  </a:schemeClr>
                                                </a:solidFill>
                                                <a:latin typeface="Cambria Math" panose="02040503050406030204" pitchFamily="18" charset="0"/>
                                              </a:rPr>
                                              <m:t>𝑇</m:t>
                                            </m:r>
                                          </m:sup>
                                        </m:sSubSup>
                                        <m:sSubSup>
                                          <m:sSubSupPr>
                                            <m:ctrlPr>
                                              <a:rPr lang="en-US" altLang="zh-CN" i="1">
                                                <a:solidFill>
                                                  <a:schemeClr val="accent6">
                                                    <a:lumMod val="75000"/>
                                                  </a:schemeClr>
                                                </a:solidFill>
                                                <a:latin typeface="Cambria Math"/>
                                              </a:rPr>
                                            </m:ctrlPr>
                                          </m:sSubSupPr>
                                          <m:e>
                                            <m:r>
                                              <a:rPr lang="en-US" altLang="zh-CN" i="1">
                                                <a:solidFill>
                                                  <a:schemeClr val="accent6">
                                                    <a:lumMod val="75000"/>
                                                  </a:schemeClr>
                                                </a:solidFill>
                                                <a:latin typeface="Cambria Math" panose="02040503050406030204" pitchFamily="18" charset="0"/>
                                              </a:rPr>
                                              <m:t>𝐿</m:t>
                                            </m:r>
                                          </m:e>
                                          <m:sub>
                                            <m:r>
                                              <a:rPr lang="zh-CN" altLang="en-US" i="1">
                                                <a:solidFill>
                                                  <a:schemeClr val="accent6">
                                                    <a:lumMod val="75000"/>
                                                  </a:schemeClr>
                                                </a:solidFill>
                                                <a:latin typeface="Cambria Math" panose="02040503050406030204" pitchFamily="18" charset="0"/>
                                              </a:rPr>
                                              <m:t>𝜋</m:t>
                                            </m:r>
                                          </m:sub>
                                          <m:sup>
                                            <m:r>
                                              <a:rPr lang="en-US" altLang="zh-CN" i="1">
                                                <a:solidFill>
                                                  <a:schemeClr val="accent6">
                                                    <a:lumMod val="75000"/>
                                                  </a:schemeClr>
                                                </a:solidFill>
                                                <a:latin typeface="Cambria Math" panose="02040503050406030204" pitchFamily="18" charset="0"/>
                                              </a:rPr>
                                              <m:t>𝑣</m:t>
                                            </m:r>
                                          </m:sup>
                                        </m:sSubSup>
                                        <m:sSub>
                                          <m:sSubPr>
                                            <m:ctrlPr>
                                              <a:rPr lang="en-US" altLang="zh-CN" i="1">
                                                <a:solidFill>
                                                  <a:schemeClr val="accent6">
                                                    <a:lumMod val="75000"/>
                                                  </a:schemeClr>
                                                </a:solidFill>
                                                <a:latin typeface="Cambria Math"/>
                                              </a:rPr>
                                            </m:ctrlPr>
                                          </m:sSubPr>
                                          <m:e>
                                            <m:r>
                                              <a:rPr lang="en-US" altLang="zh-CN" i="1">
                                                <a:solidFill>
                                                  <a:schemeClr val="accent6">
                                                    <a:lumMod val="75000"/>
                                                  </a:schemeClr>
                                                </a:solidFill>
                                                <a:latin typeface="Cambria Math" panose="02040503050406030204" pitchFamily="18" charset="0"/>
                                              </a:rPr>
                                              <m:t>𝑉</m:t>
                                            </m:r>
                                          </m:e>
                                          <m:sub>
                                            <m:r>
                                              <a:rPr lang="zh-CN" altLang="en-US" i="1">
                                                <a:solidFill>
                                                  <a:schemeClr val="accent6">
                                                    <a:lumMod val="75000"/>
                                                  </a:schemeClr>
                                                </a:solidFill>
                                                <a:latin typeface="Cambria Math" panose="02040503050406030204" pitchFamily="18" charset="0"/>
                                              </a:rPr>
                                              <m:t>𝜋</m:t>
                                            </m:r>
                                          </m:sub>
                                        </m:sSub>
                                      </m:e>
                                    </m:d>
                                  </m:e>
                                </m:nary>
                              </m:e>
                            </m:nary>
                          </m:e>
                        </m:nary>
                      </m:e>
                    </m:nary>
                  </m:oMath>
                </a14:m>
                <a:endParaRPr lang="en-US" altLang="zh-CN" dirty="0">
                  <a:latin typeface="Times New Roman" panose="02020603050405020304" pitchFamily="18" charset="0"/>
                  <a:cs typeface="Times New Roman" panose="02020603050405020304" pitchFamily="18" charset="0"/>
                </a:endParaRPr>
              </a:p>
              <a:p>
                <a:pPr marL="514350" indent="-514350">
                  <a:buFont typeface="+mj-lt"/>
                  <a:buAutoNum type="arabicPeriod" startAt="4"/>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Share </a:t>
                </a:r>
                <a:r>
                  <a:rPr lang="en-US" altLang="zh-CN" dirty="0">
                    <a:solidFill>
                      <a:schemeClr val="tx2">
                        <a:lumMod val="75000"/>
                      </a:schemeClr>
                    </a:solidFill>
                    <a:latin typeface="Times New Roman" panose="02020603050405020304" pitchFamily="18" charset="0"/>
                    <a:cs typeface="Times New Roman" panose="02020603050405020304" pitchFamily="18" charset="0"/>
                  </a:rPr>
                  <a:t>the feature cluster </a:t>
                </a:r>
                <a14:m>
                  <m:oMath xmlns:m="http://schemas.openxmlformats.org/officeDocument/2006/math">
                    <m:r>
                      <a:rPr lang="en-US" altLang="zh-CN" i="1">
                        <a:solidFill>
                          <a:schemeClr val="tx2">
                            <a:lumMod val="75000"/>
                          </a:schemeClr>
                        </a:solidFill>
                        <a:latin typeface="Cambria Math" panose="02040503050406030204" pitchFamily="18" charset="0"/>
                        <a:ea typeface="Cambria Math" panose="02040503050406030204" pitchFamily="18" charset="0"/>
                      </a:rPr>
                      <m:t>𝑈</m:t>
                    </m:r>
                  </m:oMath>
                </a14:m>
                <a:r>
                  <a:rPr lang="en-US" altLang="zh-CN" dirty="0">
                    <a:solidFill>
                      <a:schemeClr val="tx2">
                        <a:lumMod val="75000"/>
                      </a:schemeClr>
                    </a:solidFill>
                    <a:latin typeface="Times New Roman" panose="02020603050405020304" pitchFamily="18" charset="0"/>
                    <a:cs typeface="Times New Roman" panose="02020603050405020304" pitchFamily="18" charset="0"/>
                  </a:rPr>
                  <a:t> across domains </a:t>
                </a:r>
                <a:r>
                  <a:rPr lang="en-US" altLang="zh-CN" dirty="0">
                    <a:latin typeface="Times New Roman" panose="02020603050405020304" pitchFamily="18" charset="0"/>
                    <a:cs typeface="Times New Roman" panose="02020603050405020304" pitchFamily="18" charset="0"/>
                  </a:rPr>
                  <a:t>through which supervision information can be propagated from source to target domain.</a:t>
                </a:r>
                <a:endParaRPr lang="zh-CN" altLang="en-US" dirty="0"/>
              </a:p>
            </p:txBody>
          </p:sp>
        </mc:Choice>
        <mc:Fallback xmlns="">
          <p:sp>
            <p:nvSpPr>
              <p:cNvPr id="3" name="内容占位符 2">
                <a:extLst>
                  <a:ext uri="{FF2B5EF4-FFF2-40B4-BE49-F238E27FC236}">
                    <a16:creationId xmlns:a16="http://schemas.microsoft.com/office/drawing/2014/main" id="{5E6CA6EF-59E7-474B-8756-437FD1C320BE}"/>
                  </a:ext>
                </a:extLst>
              </p:cNvPr>
              <p:cNvSpPr>
                <a:spLocks noGrp="1" noRot="1" noChangeAspect="1" noMove="1" noResize="1" noEditPoints="1" noAdjustHandles="1" noChangeArrowheads="1" noChangeShapeType="1" noTextEdit="1"/>
              </p:cNvSpPr>
              <p:nvPr>
                <p:ph idx="1"/>
              </p:nvPr>
            </p:nvSpPr>
            <p:spPr>
              <a:xfrm>
                <a:off x="838200" y="1422400"/>
                <a:ext cx="10515600" cy="4754563"/>
              </a:xfrm>
              <a:blipFill>
                <a:blip r:embed="rId2"/>
                <a:stretch>
                  <a:fillRect l="-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427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683</TotalTime>
  <Words>2432</Words>
  <Application>Microsoft Office PowerPoint</Application>
  <PresentationFormat>自定义</PresentationFormat>
  <Paragraphs>150</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Transfer Learning                               --Domain Adaptation</vt:lpstr>
      <vt:lpstr>Next Work</vt:lpstr>
      <vt:lpstr>Next Work</vt:lpstr>
      <vt:lpstr>Next Work</vt:lpstr>
      <vt:lpstr>Next Work</vt:lpstr>
      <vt:lpstr>Next Work</vt:lpstr>
      <vt:lpstr>Next Work</vt:lpstr>
      <vt:lpstr>Next Work</vt:lpstr>
      <vt:lpstr>Next Work</vt:lpstr>
      <vt:lpstr>Next Work</vt:lpstr>
      <vt:lpstr>Next Work</vt:lpstr>
      <vt:lpstr>What can be done ?</vt:lpstr>
      <vt:lpstr>What can be done?</vt:lpstr>
      <vt:lpstr>Future discussed work</vt:lpstr>
      <vt:lpstr>Future discussed work</vt:lpstr>
      <vt:lpstr>Future discussed work</vt:lpstr>
      <vt:lpstr>Experimental results</vt:lpstr>
      <vt:lpstr>Conclusion:</vt:lpstr>
      <vt:lpstr>Q:</vt:lpstr>
      <vt:lpstr>THANK U</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                               --Domain Adaptation</dc:title>
  <dc:creator>DELL</dc:creator>
  <cp:lastModifiedBy>FuSichao</cp:lastModifiedBy>
  <cp:revision>150</cp:revision>
  <dcterms:created xsi:type="dcterms:W3CDTF">2019-10-04T01:17:43Z</dcterms:created>
  <dcterms:modified xsi:type="dcterms:W3CDTF">2019-10-10T13:55:33Z</dcterms:modified>
</cp:coreProperties>
</file>