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2" r:id="rId4"/>
    <p:sldId id="273" r:id="rId5"/>
    <p:sldId id="260" r:id="rId6"/>
    <p:sldId id="261" r:id="rId7"/>
    <p:sldId id="263" r:id="rId8"/>
    <p:sldId id="274" r:id="rId9"/>
    <p:sldId id="264" r:id="rId10"/>
    <p:sldId id="265" r:id="rId11"/>
    <p:sldId id="276" r:id="rId12"/>
    <p:sldId id="27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36" autoAdjust="0"/>
  </p:normalViewPr>
  <p:slideViewPr>
    <p:cSldViewPr snapToGrid="0">
      <p:cViewPr varScale="1">
        <p:scale>
          <a:sx n="55" d="100"/>
          <a:sy n="55" d="100"/>
        </p:scale>
        <p:origin x="13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195AC-14A7-4109-8D63-CE640340FCD2}" type="datetimeFigureOut">
              <a:rPr lang="zh-CN" altLang="en-US" smtClean="0"/>
              <a:t>2019/10/7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17BCE-40FD-41B1-9B29-755F8B6DE60C}" type="slidenum">
              <a:rPr lang="zh-CN" altLang="en-US" smtClean="0"/>
              <a:t>‹#›</a:t>
            </a:fld>
            <a:endParaRPr lang="zh-CN" altLang="en-US"/>
          </a:p>
        </p:txBody>
      </p:sp>
    </p:spTree>
    <p:extLst>
      <p:ext uri="{BB962C8B-B14F-4D97-AF65-F5344CB8AC3E}">
        <p14:creationId xmlns:p14="http://schemas.microsoft.com/office/powerpoint/2010/main" val="2160751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  许多用于少数学习的元学习方法依赖于简单的</a:t>
            </a:r>
            <a:r>
              <a:rPr lang="zh-CN" altLang="en-US" sz="1200" b="0" i="0" kern="1200" smtClean="0">
                <a:solidFill>
                  <a:schemeClr val="tx1"/>
                </a:solidFill>
                <a:effectLst/>
                <a:latin typeface="+mn-lt"/>
                <a:ea typeface="+mn-ea"/>
                <a:cs typeface="+mn-cs"/>
              </a:rPr>
              <a:t>基学习器，</a:t>
            </a:r>
            <a:r>
              <a:rPr lang="zh-CN" altLang="en-US" sz="1200" b="0" i="0" kern="1200" smtClean="0">
                <a:solidFill>
                  <a:schemeClr val="tx1"/>
                </a:solidFill>
                <a:effectLst/>
                <a:latin typeface="+mn-lt"/>
                <a:ea typeface="+mn-ea"/>
                <a:cs typeface="+mn-cs"/>
              </a:rPr>
              <a:t>例如最近邻的分类学习者。然而，即使在少数射击机制中，经过区分训练的线性预测器也可以提供更好的泛化。</a:t>
            </a:r>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作者</a:t>
            </a:r>
            <a:r>
              <a:rPr lang="zh-CN" altLang="en-US" sz="1200" b="0" i="0" kern="1200" smtClean="0">
                <a:solidFill>
                  <a:schemeClr val="tx1"/>
                </a:solidFill>
                <a:effectLst/>
                <a:latin typeface="+mn-lt"/>
                <a:ea typeface="+mn-ea"/>
                <a:cs typeface="+mn-cs"/>
              </a:rPr>
              <a:t>使用线性分类器作为基学习器来</a:t>
            </a:r>
            <a:r>
              <a:rPr lang="zh-CN" altLang="en-US" sz="1200" b="0" i="0" kern="1200" smtClean="0">
                <a:solidFill>
                  <a:schemeClr val="tx1"/>
                </a:solidFill>
                <a:effectLst/>
                <a:latin typeface="+mn-lt"/>
                <a:ea typeface="+mn-ea"/>
                <a:cs typeface="+mn-cs"/>
              </a:rPr>
              <a:t>学习</a:t>
            </a:r>
            <a:r>
              <a:rPr lang="zh-CN" altLang="en-US" sz="1200" b="0" i="0" kern="1200" smtClean="0">
                <a:solidFill>
                  <a:schemeClr val="tx1"/>
                </a:solidFill>
                <a:effectLst/>
                <a:latin typeface="+mn-lt"/>
                <a:ea typeface="+mn-ea"/>
                <a:cs typeface="+mn-cs"/>
              </a:rPr>
              <a:t>少样本学习</a:t>
            </a:r>
            <a:r>
              <a:rPr lang="zh-CN" altLang="en-US" sz="1200" b="0" i="0" kern="1200" smtClean="0">
                <a:solidFill>
                  <a:schemeClr val="tx1"/>
                </a:solidFill>
                <a:effectLst/>
                <a:latin typeface="+mn-lt"/>
                <a:ea typeface="+mn-ea"/>
                <a:cs typeface="+mn-cs"/>
              </a:rPr>
              <a:t>的表示，并表明它们在一系列少数识别基准测试中提供了特征尺寸和性能之间更好的权衡</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  </a:t>
            </a:r>
            <a:r>
              <a:rPr lang="zh-CN" altLang="en-US" sz="1200" b="0" i="0" kern="1200" smtClean="0">
                <a:solidFill>
                  <a:schemeClr val="tx1"/>
                </a:solidFill>
                <a:effectLst/>
                <a:latin typeface="+mn-lt"/>
                <a:ea typeface="+mn-ea"/>
                <a:cs typeface="+mn-cs"/>
              </a:rPr>
              <a:t>它们</a:t>
            </a:r>
            <a:r>
              <a:rPr lang="zh-CN" altLang="en-US" sz="1200" b="0" i="0" kern="1200" smtClean="0">
                <a:solidFill>
                  <a:schemeClr val="tx1"/>
                </a:solidFill>
                <a:effectLst/>
                <a:latin typeface="+mn-lt"/>
                <a:ea typeface="+mn-ea"/>
                <a:cs typeface="+mn-cs"/>
              </a:rPr>
              <a:t>可以利用通常更丰富的负面示例来学习更好的类边界。此外，它们可以有效地使用高维特征嵌入</a:t>
            </a:r>
            <a:r>
              <a:rPr lang="zh-CN" altLang="en-US" sz="1200" b="0" i="0" kern="1200" smtClean="0">
                <a:solidFill>
                  <a:schemeClr val="tx1"/>
                </a:solidFill>
                <a:effectLst/>
                <a:latin typeface="+mn-lt"/>
                <a:ea typeface="+mn-ea"/>
                <a:cs typeface="+mn-cs"/>
              </a:rPr>
              <a:t>，</a:t>
            </a:r>
            <a:r>
              <a:rPr lang="zh-CN" altLang="en-US" smtClean="0"/>
              <a:t>因模型空间容量能够以合适的正则化如权重系数或范数来控制。</a:t>
            </a:r>
            <a:r>
              <a:rPr lang="zh-CN" altLang="en-US" smtClean="0"/>
              <a:t/>
            </a:r>
            <a:br>
              <a:rPr lang="zh-CN" altLang="en-US" smtClean="0"/>
            </a:br>
            <a:r>
              <a:rPr lang="zh-CN" altLang="en-US" smtClean="0"/>
              <a:t/>
            </a:r>
            <a:br>
              <a:rPr lang="zh-CN" altLang="en-US" smtClean="0"/>
            </a:br>
            <a:r>
              <a:rPr lang="zh-CN" altLang="en-US" smtClean="0"/>
              <a:t/>
            </a:r>
            <a:br>
              <a:rPr lang="zh-CN" altLang="en-US" smtClean="0"/>
            </a:b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zh-CN" altLang="en-US" smtClean="0"/>
              <a:t> </a:t>
            </a:r>
            <a:br>
              <a:rPr lang="zh-CN" altLang="en-US" smtClean="0"/>
            </a:br>
            <a:endParaRPr lang="zh-CN" altLang="en-US"/>
          </a:p>
        </p:txBody>
      </p:sp>
      <p:sp>
        <p:nvSpPr>
          <p:cNvPr id="4" name="灯片编号占位符 3"/>
          <p:cNvSpPr>
            <a:spLocks noGrp="1"/>
          </p:cNvSpPr>
          <p:nvPr>
            <p:ph type="sldNum" sz="quarter" idx="10"/>
          </p:nvPr>
        </p:nvSpPr>
        <p:spPr/>
        <p:txBody>
          <a:bodyPr/>
          <a:lstStyle/>
          <a:p>
            <a:fld id="{82917BCE-40FD-41B1-9B29-755F8B6DE60C}" type="slidenum">
              <a:rPr lang="zh-CN" altLang="en-US" smtClean="0"/>
              <a:t>2</a:t>
            </a:fld>
            <a:endParaRPr lang="zh-CN" altLang="en-US"/>
          </a:p>
        </p:txBody>
      </p:sp>
    </p:spTree>
    <p:extLst>
      <p:ext uri="{BB962C8B-B14F-4D97-AF65-F5344CB8AC3E}">
        <p14:creationId xmlns:p14="http://schemas.microsoft.com/office/powerpoint/2010/main" val="357399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917BCE-40FD-41B1-9B29-755F8B6DE60C}" type="slidenum">
              <a:rPr lang="zh-CN" altLang="en-US" smtClean="0"/>
              <a:t>11</a:t>
            </a:fld>
            <a:endParaRPr lang="zh-CN" altLang="en-US"/>
          </a:p>
        </p:txBody>
      </p:sp>
    </p:spTree>
    <p:extLst>
      <p:ext uri="{BB962C8B-B14F-4D97-AF65-F5344CB8AC3E}">
        <p14:creationId xmlns:p14="http://schemas.microsoft.com/office/powerpoint/2010/main" val="1314169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38067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给定标注的训练样本集，线性</a:t>
            </a:r>
            <a:r>
              <a:rPr lang="en-US" altLang="zh-CN" smtClean="0"/>
              <a:t>SVM</a:t>
            </a:r>
            <a:r>
              <a:rPr lang="zh-CN" altLang="en-US" smtClean="0"/>
              <a:t>被用来学习分类器，泛化误差由相同任务的新样本集计算。</a:t>
            </a:r>
            <a:endParaRPr lang="en-US" altLang="zh-CN" smtClean="0"/>
          </a:p>
          <a:p>
            <a:r>
              <a:rPr lang="zh-CN" altLang="en-US" smtClean="0"/>
              <a:t>由于最小化不同任务的泛化误差的元学习目标，要求在内部以循环优化的方式来训练线性分类器，因此可计算性是一个关键的挑战；但是线性模型的目标函数是凸的，可以有效地被解决。</a:t>
            </a:r>
            <a:endParaRPr lang="en-US" altLang="zh-CN" smtClean="0"/>
          </a:p>
          <a:p>
            <a:r>
              <a:rPr lang="zh-CN" altLang="en-US" smtClean="0"/>
              <a:t>它引出两个额外属性：（优化的）隐式可微和（分类器的）低秩特性。</a:t>
            </a:r>
          </a:p>
        </p:txBody>
      </p:sp>
      <p:sp>
        <p:nvSpPr>
          <p:cNvPr id="4" name="灯片编号占位符 3"/>
          <p:cNvSpPr>
            <a:spLocks noGrp="1"/>
          </p:cNvSpPr>
          <p:nvPr>
            <p:ph type="sldNum" sz="quarter" idx="10"/>
          </p:nvPr>
        </p:nvSpPr>
        <p:spPr/>
        <p:txBody>
          <a:bodyPr/>
          <a:lstStyle/>
          <a:p>
            <a:fld id="{82917BCE-40FD-41B1-9B29-755F8B6DE60C}" type="slidenum">
              <a:rPr lang="zh-CN" altLang="en-US" smtClean="0"/>
              <a:t>3</a:t>
            </a:fld>
            <a:endParaRPr lang="zh-CN" altLang="en-US"/>
          </a:p>
        </p:txBody>
      </p:sp>
    </p:spTree>
    <p:extLst>
      <p:ext uri="{BB962C8B-B14F-4D97-AF65-F5344CB8AC3E}">
        <p14:creationId xmlns:p14="http://schemas.microsoft.com/office/powerpoint/2010/main" val="1021312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smtClean="0"/>
              <a:t>第一个属性允许使用已有凸优化估计最优值，并隐式地微分最优性条件或</a:t>
            </a:r>
            <a:r>
              <a:rPr lang="en-US" altLang="zh-CN" b="0" i="0" smtClean="0"/>
              <a:t>KKT</a:t>
            </a:r>
            <a:r>
              <a:rPr lang="zh-CN" altLang="en-US" b="0" i="0" smtClean="0"/>
              <a:t>条件来训练嵌入模型。</a:t>
            </a:r>
            <a:endParaRPr lang="en-US" altLang="zh-CN" b="0" i="0" smtClean="0"/>
          </a:p>
          <a:p>
            <a:r>
              <a:rPr lang="zh-CN" altLang="en-US" b="0" i="0" smtClean="0"/>
              <a:t>第二个属性意味着对少量样本学习而言，对偶形式中待优化的变量数量远远小于特征维数。</a:t>
            </a:r>
          </a:p>
        </p:txBody>
      </p:sp>
      <p:sp>
        <p:nvSpPr>
          <p:cNvPr id="4" name="灯片编号占位符 3"/>
          <p:cNvSpPr>
            <a:spLocks noGrp="1"/>
          </p:cNvSpPr>
          <p:nvPr>
            <p:ph type="sldNum" sz="quarter" idx="10"/>
          </p:nvPr>
        </p:nvSpPr>
        <p:spPr/>
        <p:txBody>
          <a:bodyPr/>
          <a:lstStyle/>
          <a:p>
            <a:fld id="{82917BCE-40FD-41B1-9B29-755F8B6DE60C}" type="slidenum">
              <a:rPr lang="zh-CN" altLang="en-US" smtClean="0"/>
              <a:t>4</a:t>
            </a:fld>
            <a:endParaRPr lang="zh-CN" altLang="en-US"/>
          </a:p>
        </p:txBody>
      </p:sp>
    </p:spTree>
    <p:extLst>
      <p:ext uri="{BB962C8B-B14F-4D97-AF65-F5344CB8AC3E}">
        <p14:creationId xmlns:p14="http://schemas.microsoft.com/office/powerpoint/2010/main" val="375043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r>
              <a:rPr lang="zh-CN" altLang="en-US" smtClean="0"/>
              <a:t>原型网络示意图</a:t>
            </a:r>
            <a:endParaRPr lang="zh-CN" altLang="en-US"/>
          </a:p>
        </p:txBody>
      </p:sp>
      <p:sp>
        <p:nvSpPr>
          <p:cNvPr id="4" name="灯片编号占位符 3"/>
          <p:cNvSpPr>
            <a:spLocks noGrp="1"/>
          </p:cNvSpPr>
          <p:nvPr>
            <p:ph type="sldNum" sz="quarter" idx="10"/>
          </p:nvPr>
        </p:nvSpPr>
        <p:spPr/>
        <p:txBody>
          <a:bodyPr/>
          <a:lstStyle/>
          <a:p>
            <a:fld id="{82917BCE-40FD-41B1-9B29-755F8B6DE60C}" type="slidenum">
              <a:rPr lang="zh-CN" altLang="en-US" smtClean="0"/>
              <a:t>5</a:t>
            </a:fld>
            <a:endParaRPr lang="zh-CN" altLang="en-US"/>
          </a:p>
        </p:txBody>
      </p:sp>
    </p:spTree>
    <p:extLst>
      <p:ext uri="{BB962C8B-B14F-4D97-AF65-F5344CB8AC3E}">
        <p14:creationId xmlns:p14="http://schemas.microsoft.com/office/powerpoint/2010/main" val="2135023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smtClean="0">
                <a:solidFill>
                  <a:schemeClr val="tx1"/>
                </a:solidFill>
                <a:effectLst/>
                <a:latin typeface="+mn-lt"/>
                <a:ea typeface="+mn-ea"/>
                <a:cs typeface="+mn-cs"/>
              </a:rPr>
              <a:t>MetaOptNet</a:t>
            </a:r>
            <a:r>
              <a:rPr lang="zh-CN" altLang="en-US" sz="1200" b="0" i="0" kern="1200" smtClean="0">
                <a:solidFill>
                  <a:schemeClr val="tx1"/>
                </a:solidFill>
                <a:effectLst/>
                <a:latin typeface="+mn-lt"/>
                <a:ea typeface="+mn-ea"/>
                <a:cs typeface="+mn-cs"/>
              </a:rPr>
              <a:t>在一次性</a:t>
            </a:r>
            <a:r>
              <a:rPr lang="en-US" altLang="zh-CN" sz="1200" b="0" i="1"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分类任务上的示意图。元训练目标是学习特征嵌入模型 的参数 ，当与正则化线性分类器（例如，</a:t>
            </a:r>
            <a:r>
              <a:rPr lang="en-US" altLang="zh-CN" sz="1200" b="0" i="1" kern="1200" smtClean="0">
                <a:solidFill>
                  <a:schemeClr val="tx1"/>
                </a:solidFill>
                <a:effectLst/>
                <a:latin typeface="+mn-lt"/>
                <a:ea typeface="+mn-ea"/>
                <a:cs typeface="+mn-cs"/>
              </a:rPr>
              <a:t>SVM</a:t>
            </a:r>
            <a:r>
              <a:rPr lang="zh-CN" altLang="en-US" sz="1200" b="0" i="0" kern="1200" smtClean="0">
                <a:solidFill>
                  <a:schemeClr val="tx1"/>
                </a:solidFill>
                <a:effectLst/>
                <a:latin typeface="+mn-lt"/>
                <a:ea typeface="+mn-ea"/>
                <a:cs typeface="+mn-cs"/>
              </a:rPr>
              <a:t>）一起使用时，该参数很好地概括了各个任务。任务是几次训练集和测试集的元组</a:t>
            </a:r>
            <a:r>
              <a:rPr lang="en-US" altLang="zh-CN" sz="1200" b="0" i="0" kern="1200" smtClean="0">
                <a:solidFill>
                  <a:schemeClr val="tx1"/>
                </a:solidFill>
                <a:effectLst/>
                <a:latin typeface="+mn-lt"/>
                <a:ea typeface="+mn-ea"/>
                <a:cs typeface="+mn-cs"/>
              </a:rPr>
              <a:t>.</a:t>
            </a:r>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82917BCE-40FD-41B1-9B29-755F8B6DE60C}" type="slidenum">
              <a:rPr lang="zh-CN" altLang="en-US" smtClean="0"/>
              <a:t>6</a:t>
            </a:fld>
            <a:endParaRPr lang="zh-CN" altLang="en-US"/>
          </a:p>
        </p:txBody>
      </p:sp>
    </p:spTree>
    <p:extLst>
      <p:ext uri="{BB962C8B-B14F-4D97-AF65-F5344CB8AC3E}">
        <p14:creationId xmlns:p14="http://schemas.microsoft.com/office/powerpoint/2010/main" val="385817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基学习器模型</a:t>
            </a:r>
            <a:endParaRPr lang="en-US" altLang="zh-CN" smtClean="0"/>
          </a:p>
          <a:p>
            <a:r>
              <a:rPr lang="en-US" altLang="zh-CN" smtClean="0"/>
              <a:t>SVM-CS</a:t>
            </a:r>
            <a:r>
              <a:rPr lang="zh-CN" altLang="en-US" smtClean="0"/>
              <a:t>表达式</a:t>
            </a:r>
            <a:endParaRPr lang="zh-CN" altLang="en-US"/>
          </a:p>
        </p:txBody>
      </p:sp>
      <p:sp>
        <p:nvSpPr>
          <p:cNvPr id="4" name="灯片编号占位符 3"/>
          <p:cNvSpPr>
            <a:spLocks noGrp="1"/>
          </p:cNvSpPr>
          <p:nvPr>
            <p:ph type="sldNum" sz="quarter" idx="10"/>
          </p:nvPr>
        </p:nvSpPr>
        <p:spPr/>
        <p:txBody>
          <a:bodyPr/>
          <a:lstStyle/>
          <a:p>
            <a:fld id="{82917BCE-40FD-41B1-9B29-755F8B6DE60C}" type="slidenum">
              <a:rPr lang="zh-CN" altLang="en-US" smtClean="0"/>
              <a:t>7</a:t>
            </a:fld>
            <a:endParaRPr lang="zh-CN" altLang="en-US"/>
          </a:p>
        </p:txBody>
      </p:sp>
    </p:spTree>
    <p:extLst>
      <p:ext uri="{BB962C8B-B14F-4D97-AF65-F5344CB8AC3E}">
        <p14:creationId xmlns:p14="http://schemas.microsoft.com/office/powerpoint/2010/main" val="266377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smtClean="0"/>
              <a:t>求对偶形式</a:t>
            </a:r>
            <a:endParaRPr lang="en-US" altLang="zh-CN" b="0" i="0" smtClean="0"/>
          </a:p>
          <a:p>
            <a:r>
              <a:rPr lang="zh-CN" altLang="en-US" b="0" i="0" smtClean="0"/>
              <a:t>这</a:t>
            </a:r>
            <a:r>
              <a:rPr lang="zh-CN" altLang="en-US" b="0" i="0" smtClean="0"/>
              <a:t>产生了一个在对偶变量上的二次规划（</a:t>
            </a:r>
            <a:r>
              <a:rPr lang="en-US" altLang="zh-CN" b="0" i="0" smtClean="0"/>
              <a:t>QP</a:t>
            </a:r>
            <a:r>
              <a:rPr lang="zh-CN" altLang="en-US" b="0" i="0" smtClean="0"/>
              <a:t>），注意这里优化变量的数量是训练样本数量乘以类数，对于少样本学习而言这通常要比特征维度的数量要小。使用</a:t>
            </a:r>
            <a:r>
              <a:rPr lang="en-US" altLang="zh-CN" b="0" i="0" smtClean="0"/>
              <a:t>[OptNet:differentiable optimization as a layer in neural networks]</a:t>
            </a:r>
            <a:r>
              <a:rPr lang="zh-CN" altLang="en-US" b="0" i="0" smtClean="0"/>
              <a:t>（实现了一个可微的基于</a:t>
            </a:r>
            <a:r>
              <a:rPr lang="en-US" altLang="zh-CN" b="0" i="0" smtClean="0"/>
              <a:t>GPU</a:t>
            </a:r>
            <a:r>
              <a:rPr lang="zh-CN" altLang="en-US" b="0" i="0" smtClean="0"/>
              <a:t>的</a:t>
            </a:r>
            <a:r>
              <a:rPr lang="en-US" altLang="zh-CN" b="0" i="0" smtClean="0"/>
              <a:t>QP</a:t>
            </a:r>
            <a:r>
              <a:rPr lang="zh-CN" altLang="en-US" b="0" i="0" smtClean="0"/>
              <a:t>求解器）</a:t>
            </a:r>
            <a:r>
              <a:rPr lang="zh-CN" altLang="en-US" b="0" i="0" smtClean="0"/>
              <a:t>解方程的</a:t>
            </a:r>
            <a:r>
              <a:rPr lang="zh-CN" altLang="en-US" b="0" i="0" smtClean="0"/>
              <a:t>对偶二次规划。</a:t>
            </a:r>
          </a:p>
        </p:txBody>
      </p:sp>
      <p:sp>
        <p:nvSpPr>
          <p:cNvPr id="4" name="灯片编号占位符 3"/>
          <p:cNvSpPr>
            <a:spLocks noGrp="1"/>
          </p:cNvSpPr>
          <p:nvPr>
            <p:ph type="sldNum" sz="quarter" idx="10"/>
          </p:nvPr>
        </p:nvSpPr>
        <p:spPr/>
        <p:txBody>
          <a:bodyPr/>
          <a:lstStyle/>
          <a:p>
            <a:fld id="{82917BCE-40FD-41B1-9B29-755F8B6DE60C}" type="slidenum">
              <a:rPr lang="zh-CN" altLang="en-US" smtClean="0"/>
              <a:t>8</a:t>
            </a:fld>
            <a:endParaRPr lang="zh-CN" altLang="en-US"/>
          </a:p>
        </p:txBody>
      </p:sp>
    </p:spTree>
    <p:extLst>
      <p:ext uri="{BB962C8B-B14F-4D97-AF65-F5344CB8AC3E}">
        <p14:creationId xmlns:p14="http://schemas.microsoft.com/office/powerpoint/2010/main" val="165062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在元训练阶段中，保持额外的</a:t>
            </a:r>
            <a:r>
              <a:rPr lang="en-US" altLang="zh-CN" smtClean="0"/>
              <a:t>held-out meta-validation </a:t>
            </a:r>
            <a:r>
              <a:rPr lang="zh-CN" altLang="en-US" smtClean="0"/>
              <a:t>集来选择元学习器的超参和挑选最好的嵌入模型；</a:t>
            </a:r>
            <a:endParaRPr lang="en-US" altLang="zh-CN" smtClean="0"/>
          </a:p>
          <a:p>
            <a:r>
              <a:rPr lang="zh-CN" altLang="en-US" smtClean="0"/>
              <a:t>为了度量模型的性能，从相同任务采样出测试数据来计算负对数似然。因此，可以重新表达方程</a:t>
            </a:r>
            <a:r>
              <a:rPr lang="en-US" altLang="zh-CN" smtClean="0"/>
              <a:t>5</a:t>
            </a:r>
            <a:r>
              <a:rPr lang="zh-CN" altLang="en-US" smtClean="0"/>
              <a:t>的元学习目标为：</a:t>
            </a:r>
            <a:endParaRPr lang="zh-CN" altLang="en-US"/>
          </a:p>
        </p:txBody>
      </p:sp>
      <p:sp>
        <p:nvSpPr>
          <p:cNvPr id="4" name="灯片编号占位符 3"/>
          <p:cNvSpPr>
            <a:spLocks noGrp="1"/>
          </p:cNvSpPr>
          <p:nvPr>
            <p:ph type="sldNum" sz="quarter" idx="10"/>
          </p:nvPr>
        </p:nvSpPr>
        <p:spPr/>
        <p:txBody>
          <a:bodyPr/>
          <a:lstStyle/>
          <a:p>
            <a:fld id="{82917BCE-40FD-41B1-9B29-755F8B6DE60C}" type="slidenum">
              <a:rPr lang="zh-CN" altLang="en-US" smtClean="0"/>
              <a:t>9</a:t>
            </a:fld>
            <a:endParaRPr lang="zh-CN" altLang="en-US"/>
          </a:p>
        </p:txBody>
      </p:sp>
    </p:spTree>
    <p:extLst>
      <p:ext uri="{BB962C8B-B14F-4D97-AF65-F5344CB8AC3E}">
        <p14:creationId xmlns:p14="http://schemas.microsoft.com/office/powerpoint/2010/main" val="947103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917BCE-40FD-41B1-9B29-755F8B6DE60C}" type="slidenum">
              <a:rPr lang="zh-CN" altLang="en-US" smtClean="0"/>
              <a:t>10</a:t>
            </a:fld>
            <a:endParaRPr lang="zh-CN" altLang="en-US"/>
          </a:p>
        </p:txBody>
      </p:sp>
    </p:spTree>
    <p:extLst>
      <p:ext uri="{BB962C8B-B14F-4D97-AF65-F5344CB8AC3E}">
        <p14:creationId xmlns:p14="http://schemas.microsoft.com/office/powerpoint/2010/main" val="187820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383031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43926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85800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343635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06771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38540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09084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132378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82687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53569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7AC0A0-FA1B-4577-8500-2B24CE4AFF36}" type="datetimeFigureOut">
              <a:rPr lang="zh-CN" altLang="en-US" smtClean="0"/>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36769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AC0A0-FA1B-4577-8500-2B24CE4AFF36}" type="datetimeFigureOut">
              <a:rPr lang="zh-CN" altLang="en-US" smtClean="0"/>
              <a:t>2019/10/7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402985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400" b="1"/>
              <a:t>Meta-learning </a:t>
            </a:r>
            <a:r>
              <a:rPr lang="en-US" altLang="zh-CN" sz="4400" b="1" smtClean="0"/>
              <a:t>with </a:t>
            </a:r>
            <a:br>
              <a:rPr lang="en-US" altLang="zh-CN" sz="4400" b="1" smtClean="0"/>
            </a:br>
            <a:r>
              <a:rPr lang="en-US" altLang="zh-CN" sz="4400" b="1" smtClean="0"/>
              <a:t>Differentiable </a:t>
            </a:r>
            <a:r>
              <a:rPr lang="en-US" altLang="zh-CN" sz="4400" b="1"/>
              <a:t>Convex Optimization </a:t>
            </a:r>
            <a:endParaRPr lang="zh-CN" altLang="en-US" sz="4400"/>
          </a:p>
        </p:txBody>
      </p:sp>
      <p:sp>
        <p:nvSpPr>
          <p:cNvPr id="3" name="副标题 2"/>
          <p:cNvSpPr>
            <a:spLocks noGrp="1"/>
          </p:cNvSpPr>
          <p:nvPr>
            <p:ph type="subTitle" idx="1"/>
          </p:nvPr>
        </p:nvSpPr>
        <p:spPr>
          <a:xfrm>
            <a:off x="5361482" y="4276596"/>
            <a:ext cx="9144000" cy="1655762"/>
          </a:xfrm>
        </p:spPr>
        <p:txBody>
          <a:bodyPr>
            <a:normAutofit/>
          </a:bodyPr>
          <a:lstStyle/>
          <a:p>
            <a:r>
              <a:rPr lang="en-US" altLang="zh-CN" sz="2800" smtClean="0"/>
              <a:t>Chen Dalei</a:t>
            </a:r>
          </a:p>
          <a:p>
            <a:r>
              <a:rPr lang="en-US" altLang="zh-CN" sz="2800" smtClean="0"/>
              <a:t>2019.10.8</a:t>
            </a:r>
            <a:endParaRPr lang="zh-CN" altLang="en-US" sz="2800"/>
          </a:p>
        </p:txBody>
      </p:sp>
    </p:spTree>
    <p:extLst>
      <p:ext uri="{BB962C8B-B14F-4D97-AF65-F5344CB8AC3E}">
        <p14:creationId xmlns:p14="http://schemas.microsoft.com/office/powerpoint/2010/main" val="2277755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smtClean="0">
                <a:latin typeface="Times New Roman" panose="02020603050405020304" pitchFamily="18" charset="0"/>
                <a:cs typeface="Times New Roman" panose="02020603050405020304" pitchFamily="18" charset="0"/>
              </a:rPr>
              <a:t>3.Experiments</a:t>
            </a:r>
            <a:endParaRPr lang="zh-CN" altLang="en-US">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1013763" y="1139252"/>
            <a:ext cx="10340037" cy="4681256"/>
          </a:xfrm>
          <a:prstGeom prst="rect">
            <a:avLst/>
          </a:prstGeom>
        </p:spPr>
      </p:pic>
    </p:spTree>
    <p:extLst>
      <p:ext uri="{BB962C8B-B14F-4D97-AF65-F5344CB8AC3E}">
        <p14:creationId xmlns:p14="http://schemas.microsoft.com/office/powerpoint/2010/main" val="2159716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smtClean="0">
                <a:latin typeface="Times New Roman" panose="02020603050405020304" pitchFamily="18" charset="0"/>
                <a:cs typeface="Times New Roman" panose="02020603050405020304" pitchFamily="18" charset="0"/>
              </a:rPr>
              <a:t>Reference</a:t>
            </a:r>
            <a:endParaRPr lang="zh-CN" altLang="en-US">
              <a:latin typeface="Times New Roman" panose="02020603050405020304" pitchFamily="18" charset="0"/>
              <a:cs typeface="Times New Roman" panose="02020603050405020304" pitchFamily="18" charset="0"/>
            </a:endParaRPr>
          </a:p>
        </p:txBody>
      </p:sp>
      <p:sp>
        <p:nvSpPr>
          <p:cNvPr id="3" name="文本框 2"/>
          <p:cNvSpPr txBox="1"/>
          <p:nvPr/>
        </p:nvSpPr>
        <p:spPr>
          <a:xfrm>
            <a:off x="838200" y="1139252"/>
            <a:ext cx="9791700" cy="2031325"/>
          </a:xfrm>
          <a:prstGeom prst="rect">
            <a:avLst/>
          </a:prstGeom>
          <a:noFill/>
        </p:spPr>
        <p:txBody>
          <a:bodyPr wrap="square" rtlCol="0">
            <a:spAutoFit/>
          </a:bodyPr>
          <a:lstStyle/>
          <a:p>
            <a:r>
              <a:rPr lang="en-US" altLang="zh-CN"/>
              <a:t>[1] Kwonjoon Lee ,et </a:t>
            </a:r>
            <a:r>
              <a:rPr lang="en-US" altLang="zh-CN" smtClean="0"/>
              <a:t>al.Meta-Learning </a:t>
            </a:r>
            <a:r>
              <a:rPr lang="en-US" altLang="zh-CN"/>
              <a:t>with Differentiable Convex </a:t>
            </a:r>
            <a:r>
              <a:rPr lang="en-US" altLang="zh-CN" smtClean="0"/>
              <a:t>Optimization.In CVPR.2019</a:t>
            </a:r>
          </a:p>
          <a:p>
            <a:r>
              <a:rPr lang="en-US" altLang="zh-CN" smtClean="0"/>
              <a:t>[2]</a:t>
            </a:r>
            <a:r>
              <a:rPr lang="en-US" altLang="zh-CN"/>
              <a:t> Jake Snell, Kevin Swersky, and Richard S. Zemel. Prototypical networks for few-shot learning. In </a:t>
            </a:r>
            <a:r>
              <a:rPr lang="en-US" altLang="zh-CN" i="1"/>
              <a:t>NIPS</a:t>
            </a:r>
            <a:r>
              <a:rPr lang="en-US" altLang="zh-CN"/>
              <a:t>, 2017. </a:t>
            </a:r>
            <a:br>
              <a:rPr lang="en-US" altLang="zh-CN"/>
            </a:br>
            <a:r>
              <a:rPr lang="en-US" altLang="zh-CN" smtClean="0"/>
              <a:t>[3]</a:t>
            </a:r>
            <a:r>
              <a:rPr lang="en-US" altLang="zh-CN"/>
              <a:t> Koby Crammer and Yoram Singer. On the algorithmic implementation of multiclass kernel-based vector machines. </a:t>
            </a:r>
            <a:r>
              <a:rPr lang="en-US" altLang="zh-CN" i="1" smtClean="0"/>
              <a:t>J.Mach</a:t>
            </a:r>
            <a:r>
              <a:rPr lang="en-US" altLang="zh-CN" i="1"/>
              <a:t>. Learn. Res.</a:t>
            </a:r>
            <a:r>
              <a:rPr lang="en-US" altLang="zh-CN"/>
              <a:t>, 2:265–292, Mar. 2002. </a:t>
            </a:r>
            <a:br>
              <a:rPr lang="en-US" altLang="zh-CN"/>
            </a:br>
            <a:endParaRPr lang="en-US" altLang="zh-CN"/>
          </a:p>
          <a:p>
            <a:endParaRPr lang="zh-CN" altLang="en-US"/>
          </a:p>
        </p:txBody>
      </p:sp>
    </p:spTree>
    <p:extLst>
      <p:ext uri="{BB962C8B-B14F-4D97-AF65-F5344CB8AC3E}">
        <p14:creationId xmlns:p14="http://schemas.microsoft.com/office/powerpoint/2010/main" val="3383848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AEE89B9-A8CA-4DC3-94D2-87ADE999DBC8}"/>
              </a:ext>
            </a:extLst>
          </p:cNvPr>
          <p:cNvSpPr/>
          <p:nvPr/>
        </p:nvSpPr>
        <p:spPr>
          <a:xfrm>
            <a:off x="3280528" y="1800519"/>
            <a:ext cx="5193113" cy="3046988"/>
          </a:xfrm>
          <a:prstGeom prst="rect">
            <a:avLst/>
          </a:prstGeom>
          <a:noFill/>
        </p:spPr>
        <p:txBody>
          <a:bodyPr wrap="square" lIns="91440" tIns="45720" rIns="91440" bIns="45720">
            <a:spAutoFit/>
          </a:bodyPr>
          <a:lstStyle/>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THANK</a:t>
            </a:r>
          </a:p>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YOU</a:t>
            </a:r>
            <a:endParaRPr lang="zh-CN" altLang="en-US"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274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smtClean="0">
                <a:latin typeface="Times New Roman" panose="02020603050405020304" pitchFamily="18" charset="0"/>
                <a:cs typeface="Times New Roman" panose="02020603050405020304" pitchFamily="18" charset="0"/>
              </a:rPr>
              <a:t>1.Introduction</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139252"/>
            <a:ext cx="10515600" cy="5037711"/>
          </a:xfrm>
        </p:spPr>
        <p:txBody>
          <a:bodyPr>
            <a:normAutofit fontScale="25000" lnSpcReduction="20000"/>
          </a:bodyPr>
          <a:lstStyle/>
          <a:p>
            <a:pPr marL="0" indent="457200">
              <a:lnSpc>
                <a:spcPct val="170000"/>
              </a:lnSpc>
              <a:buNone/>
            </a:pPr>
            <a:r>
              <a:rPr lang="en-US" altLang="zh-CN" sz="8000" smtClean="0">
                <a:latin typeface="Times New Roman" panose="02020603050405020304" pitchFamily="18" charset="0"/>
                <a:cs typeface="Times New Roman" panose="02020603050405020304" pitchFamily="18" charset="0"/>
              </a:rPr>
              <a:t>Many meta-learning approaches for few-shot learning rely on simple base learners such as nearest-neighbor classifiers. However,even in the few-shot regime, discriminatively trained linear predictors can offer better generalization[1]. </a:t>
            </a:r>
          </a:p>
          <a:p>
            <a:pPr marL="0" indent="457200">
              <a:lnSpc>
                <a:spcPct val="170000"/>
              </a:lnSpc>
              <a:buNone/>
            </a:pPr>
            <a:r>
              <a:rPr lang="en-US" altLang="zh-CN" sz="8000" smtClean="0">
                <a:latin typeface="Times New Roman" panose="02020603050405020304" pitchFamily="18" charset="0"/>
                <a:cs typeface="Times New Roman" panose="02020603050405020304" pitchFamily="18" charset="0"/>
              </a:rPr>
              <a:t>Authors use </a:t>
            </a:r>
            <a:r>
              <a:rPr lang="en-US" altLang="zh-CN" sz="8000">
                <a:latin typeface="Times New Roman" panose="02020603050405020304" pitchFamily="18" charset="0"/>
                <a:cs typeface="Times New Roman" panose="02020603050405020304" pitchFamily="18" charset="0"/>
              </a:rPr>
              <a:t>these predictors as base learners to learn representations for few-shot learning and show they offer better tradeoffs between feature size and performance across a range of few-shot recognition benchmarks</a:t>
            </a:r>
            <a:r>
              <a:rPr lang="en-US" altLang="zh-CN" sz="8000" smtClean="0">
                <a:latin typeface="Times New Roman" panose="02020603050405020304" pitchFamily="18" charset="0"/>
                <a:cs typeface="Times New Roman" panose="02020603050405020304" pitchFamily="18" charset="0"/>
              </a:rPr>
              <a:t>.</a:t>
            </a:r>
          </a:p>
          <a:p>
            <a:pPr marL="0" indent="457200">
              <a:lnSpc>
                <a:spcPct val="170000"/>
              </a:lnSpc>
              <a:buNone/>
            </a:pPr>
            <a:r>
              <a:rPr lang="en-US" altLang="zh-CN" sz="8000" smtClean="0">
                <a:latin typeface="Times New Roman" panose="02020603050405020304" pitchFamily="18" charset="0"/>
                <a:cs typeface="Times New Roman" panose="02020603050405020304" pitchFamily="18" charset="0"/>
              </a:rPr>
              <a:t> </a:t>
            </a:r>
            <a:r>
              <a:rPr lang="en-US" altLang="zh-CN" sz="8000">
                <a:latin typeface="Times New Roman" panose="02020603050405020304" pitchFamily="18" charset="0"/>
                <a:cs typeface="Times New Roman" panose="02020603050405020304" pitchFamily="18" charset="0"/>
              </a:rPr>
              <a:t>L</a:t>
            </a:r>
            <a:r>
              <a:rPr lang="en-US" altLang="zh-CN" sz="8000" smtClean="0">
                <a:latin typeface="Times New Roman" panose="02020603050405020304" pitchFamily="18" charset="0"/>
                <a:cs typeface="Times New Roman" panose="02020603050405020304" pitchFamily="18" charset="0"/>
              </a:rPr>
              <a:t>inear </a:t>
            </a:r>
            <a:r>
              <a:rPr lang="en-US" altLang="zh-CN" sz="8000">
                <a:latin typeface="Times New Roman" panose="02020603050405020304" pitchFamily="18" charset="0"/>
                <a:cs typeface="Times New Roman" panose="02020603050405020304" pitchFamily="18" charset="0"/>
              </a:rPr>
              <a:t>predictors can exploit the </a:t>
            </a:r>
            <a:r>
              <a:rPr lang="en-US" altLang="zh-CN" sz="8000" smtClean="0">
                <a:latin typeface="Times New Roman" panose="02020603050405020304" pitchFamily="18" charset="0"/>
                <a:cs typeface="Times New Roman" panose="02020603050405020304" pitchFamily="18" charset="0"/>
              </a:rPr>
              <a:t>negative examples </a:t>
            </a:r>
            <a:r>
              <a:rPr lang="en-US" altLang="zh-CN" sz="8000">
                <a:latin typeface="Times New Roman" panose="02020603050405020304" pitchFamily="18" charset="0"/>
                <a:cs typeface="Times New Roman" panose="02020603050405020304" pitchFamily="18" charset="0"/>
              </a:rPr>
              <a:t>which are often more abundant to learn better class </a:t>
            </a:r>
            <a:r>
              <a:rPr lang="en-US" altLang="zh-CN" sz="8000" smtClean="0">
                <a:latin typeface="Times New Roman" panose="02020603050405020304" pitchFamily="18" charset="0"/>
                <a:cs typeface="Times New Roman" panose="02020603050405020304" pitchFamily="18" charset="0"/>
              </a:rPr>
              <a:t>boundaries.</a:t>
            </a:r>
            <a:r>
              <a:rPr lang="en-US" altLang="zh-CN" sz="8000"/>
              <a:t> </a:t>
            </a:r>
            <a:r>
              <a:rPr lang="en-US" altLang="zh-CN" sz="8000">
                <a:latin typeface="Times New Roman" panose="02020603050405020304" pitchFamily="18" charset="0"/>
                <a:cs typeface="Times New Roman" panose="02020603050405020304" pitchFamily="18" charset="0"/>
              </a:rPr>
              <a:t>Moreover, they can effectively use high </a:t>
            </a:r>
            <a:r>
              <a:rPr lang="en-US" altLang="zh-CN" sz="8000" smtClean="0">
                <a:latin typeface="Times New Roman" panose="02020603050405020304" pitchFamily="18" charset="0"/>
                <a:cs typeface="Times New Roman" panose="02020603050405020304" pitchFamily="18" charset="0"/>
              </a:rPr>
              <a:t>dimensional feature </a:t>
            </a:r>
            <a:r>
              <a:rPr lang="en-US" altLang="zh-CN" sz="8000">
                <a:latin typeface="Times New Roman" panose="02020603050405020304" pitchFamily="18" charset="0"/>
                <a:cs typeface="Times New Roman" panose="02020603050405020304" pitchFamily="18" charset="0"/>
              </a:rPr>
              <a:t>embeddings as model capacity can be controlled by appropriate regularization such as weight sparsity or norm. </a:t>
            </a:r>
            <a:r>
              <a:rPr lang="en-US" altLang="zh-CN">
                <a:latin typeface="Times New Roman" panose="02020603050405020304" pitchFamily="18" charset="0"/>
                <a:cs typeface="Times New Roman" panose="02020603050405020304" pitchFamily="18" charset="0"/>
              </a:rPr>
              <a:t/>
            </a:r>
            <a:br>
              <a:rPr lang="en-US" altLang="zh-CN">
                <a:latin typeface="Times New Roman" panose="02020603050405020304" pitchFamily="18" charset="0"/>
                <a:cs typeface="Times New Roman" panose="02020603050405020304" pitchFamily="18" charset="0"/>
              </a:rPr>
            </a:br>
            <a:endParaRPr lang="en-US" altLang="zh-CN">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a:r>
            <a:br>
              <a:rPr lang="en-US" altLang="zh-CN">
                <a:latin typeface="Times New Roman" panose="02020603050405020304" pitchFamily="18" charset="0"/>
                <a:cs typeface="Times New Roman" panose="02020603050405020304" pitchFamily="18" charset="0"/>
              </a:rPr>
            </a:br>
            <a:endParaRPr lang="en-US" altLang="zh-CN">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a:r>
            <a:br>
              <a:rPr lang="en-US" altLang="zh-CN">
                <a:latin typeface="Times New Roman" panose="02020603050405020304" pitchFamily="18" charset="0"/>
                <a:cs typeface="Times New Roman" panose="02020603050405020304" pitchFamily="18" charset="0"/>
              </a:rPr>
            </a:b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535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smtClean="0">
                <a:latin typeface="Times New Roman" panose="02020603050405020304" pitchFamily="18" charset="0"/>
                <a:cs typeface="Times New Roman" panose="02020603050405020304" pitchFamily="18" charset="0"/>
              </a:rPr>
              <a:t>1.Introduction</a:t>
            </a:r>
            <a:endParaRPr lang="zh-CN" altLang="en-US">
              <a:latin typeface="Times New Roman" panose="02020603050405020304" pitchFamily="18" charset="0"/>
              <a:cs typeface="Times New Roman" panose="02020603050405020304" pitchFamily="18" charset="0"/>
            </a:endParaRPr>
          </a:p>
        </p:txBody>
      </p:sp>
      <p:sp>
        <p:nvSpPr>
          <p:cNvPr id="4" name="内容占位符 2"/>
          <p:cNvSpPr>
            <a:spLocks noGrp="1"/>
          </p:cNvSpPr>
          <p:nvPr>
            <p:ph idx="1"/>
          </p:nvPr>
        </p:nvSpPr>
        <p:spPr>
          <a:xfrm>
            <a:off x="838200" y="1139252"/>
            <a:ext cx="10515600" cy="5842119"/>
          </a:xfrm>
        </p:spPr>
        <p:txBody>
          <a:bodyPr>
            <a:normAutofit/>
          </a:bodyPr>
          <a:lstStyle/>
          <a:p>
            <a:pPr marL="0" indent="457200">
              <a:lnSpc>
                <a:spcPct val="170000"/>
              </a:lnSpc>
              <a:buNone/>
            </a:pPr>
            <a:r>
              <a:rPr lang="en-US" altLang="zh-CN" sz="2000">
                <a:latin typeface="Times New Roman" panose="02020603050405020304" pitchFamily="18" charset="0"/>
                <a:cs typeface="Times New Roman" panose="02020603050405020304" pitchFamily="18" charset="0"/>
              </a:rPr>
              <a:t>A</a:t>
            </a:r>
            <a:r>
              <a:rPr lang="en-US" altLang="zh-CN" sz="2000" smtClean="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linear support vector machine (SVM) is used to learn a classifier given a set </a:t>
            </a:r>
            <a:r>
              <a:rPr lang="en-US" altLang="zh-CN" sz="2000" smtClean="0">
                <a:latin typeface="Times New Roman" panose="02020603050405020304" pitchFamily="18" charset="0"/>
                <a:cs typeface="Times New Roman" panose="02020603050405020304" pitchFamily="18" charset="0"/>
              </a:rPr>
              <a:t>of labeled </a:t>
            </a:r>
            <a:r>
              <a:rPr lang="en-US" altLang="zh-CN" sz="2000">
                <a:latin typeface="Times New Roman" panose="02020603050405020304" pitchFamily="18" charset="0"/>
                <a:cs typeface="Times New Roman" panose="02020603050405020304" pitchFamily="18" charset="0"/>
              </a:rPr>
              <a:t>training examples and the generalization error </a:t>
            </a:r>
            <a:r>
              <a:rPr lang="en-US" altLang="zh-CN" sz="2000" smtClean="0">
                <a:latin typeface="Times New Roman" panose="02020603050405020304" pitchFamily="18" charset="0"/>
                <a:cs typeface="Times New Roman" panose="02020603050405020304" pitchFamily="18" charset="0"/>
              </a:rPr>
              <a:t>is </a:t>
            </a:r>
            <a:r>
              <a:rPr lang="en-US" altLang="zh-CN" sz="2000">
                <a:latin typeface="Times New Roman" panose="02020603050405020304" pitchFamily="18" charset="0"/>
                <a:cs typeface="Times New Roman" panose="02020603050405020304" pitchFamily="18" charset="0"/>
              </a:rPr>
              <a:t>computed on a novel set of examples </a:t>
            </a:r>
            <a:r>
              <a:rPr lang="en-US" altLang="zh-CN" sz="2000" smtClean="0">
                <a:latin typeface="Times New Roman" panose="02020603050405020304" pitchFamily="18" charset="0"/>
                <a:cs typeface="Times New Roman" panose="02020603050405020304" pitchFamily="18" charset="0"/>
              </a:rPr>
              <a:t>from the same task.</a:t>
            </a:r>
            <a:r>
              <a:rPr lang="en-US" altLang="zh-CN" sz="2000">
                <a:latin typeface="Times New Roman" panose="02020603050405020304" pitchFamily="18" charset="0"/>
                <a:cs typeface="Times New Roman" panose="02020603050405020304" pitchFamily="18" charset="0"/>
              </a:rPr>
              <a:t> </a:t>
            </a:r>
            <a:endParaRPr lang="en-US" altLang="zh-CN" sz="2000" smtClean="0">
              <a:latin typeface="Times New Roman" panose="02020603050405020304" pitchFamily="18" charset="0"/>
              <a:cs typeface="Times New Roman" panose="02020603050405020304" pitchFamily="18" charset="0"/>
            </a:endParaRPr>
          </a:p>
          <a:p>
            <a:pPr marL="0" indent="457200">
              <a:lnSpc>
                <a:spcPct val="170000"/>
              </a:lnSpc>
              <a:buNone/>
            </a:pPr>
            <a:r>
              <a:rPr lang="en-US" altLang="zh-CN" sz="2000" smtClean="0">
                <a:latin typeface="Times New Roman" panose="02020603050405020304" pitchFamily="18" charset="0"/>
                <a:cs typeface="Times New Roman" panose="02020603050405020304" pitchFamily="18" charset="0"/>
              </a:rPr>
              <a:t>The key challenge </a:t>
            </a:r>
            <a:r>
              <a:rPr lang="en-US" altLang="zh-CN" sz="2000">
                <a:latin typeface="Times New Roman" panose="02020603050405020304" pitchFamily="18" charset="0"/>
                <a:cs typeface="Times New Roman" panose="02020603050405020304" pitchFamily="18" charset="0"/>
              </a:rPr>
              <a:t>is computational since the meta-learning objective of minimizing </a:t>
            </a:r>
            <a:r>
              <a:rPr lang="en-US" altLang="zh-CN" sz="2000" smtClean="0">
                <a:latin typeface="Times New Roman" panose="02020603050405020304" pitchFamily="18" charset="0"/>
                <a:cs typeface="Times New Roman" panose="02020603050405020304" pitchFamily="18" charset="0"/>
              </a:rPr>
              <a:t>the generalization </a:t>
            </a:r>
            <a:r>
              <a:rPr lang="en-US" altLang="zh-CN" sz="2000">
                <a:latin typeface="Times New Roman" panose="02020603050405020304" pitchFamily="18" charset="0"/>
                <a:cs typeface="Times New Roman" panose="02020603050405020304" pitchFamily="18" charset="0"/>
              </a:rPr>
              <a:t>error across tasks requires training </a:t>
            </a:r>
            <a:r>
              <a:rPr lang="en-US" altLang="zh-CN" sz="2000" smtClean="0">
                <a:latin typeface="Times New Roman" panose="02020603050405020304" pitchFamily="18" charset="0"/>
                <a:cs typeface="Times New Roman" panose="02020603050405020304" pitchFamily="18" charset="0"/>
              </a:rPr>
              <a:t>a linear </a:t>
            </a:r>
            <a:r>
              <a:rPr lang="en-US" altLang="zh-CN" sz="2000">
                <a:latin typeface="Times New Roman" panose="02020603050405020304" pitchFamily="18" charset="0"/>
                <a:cs typeface="Times New Roman" panose="02020603050405020304" pitchFamily="18" charset="0"/>
              </a:rPr>
              <a:t>classifier in the inner loop of </a:t>
            </a:r>
            <a:r>
              <a:rPr lang="en-US" altLang="zh-CN" sz="2000" smtClean="0">
                <a:latin typeface="Times New Roman" panose="02020603050405020304" pitchFamily="18" charset="0"/>
                <a:cs typeface="Times New Roman" panose="02020603050405020304" pitchFamily="18" charset="0"/>
              </a:rPr>
              <a:t>optimization.</a:t>
            </a:r>
            <a:r>
              <a:rPr lang="en-US" altLang="zh-CN" sz="2000">
                <a:latin typeface="Times New Roman" panose="02020603050405020304" pitchFamily="18" charset="0"/>
                <a:cs typeface="Times New Roman" panose="02020603050405020304" pitchFamily="18" charset="0"/>
              </a:rPr>
              <a:t> However, the objective of linear models is convex and can </a:t>
            </a:r>
            <a:r>
              <a:rPr lang="en-US" altLang="zh-CN" sz="2000" smtClean="0">
                <a:latin typeface="Times New Roman" panose="02020603050405020304" pitchFamily="18" charset="0"/>
                <a:cs typeface="Times New Roman" panose="02020603050405020304" pitchFamily="18" charset="0"/>
              </a:rPr>
              <a:t>be solved </a:t>
            </a:r>
            <a:r>
              <a:rPr lang="en-US" altLang="zh-CN" sz="2000">
                <a:latin typeface="Times New Roman" panose="02020603050405020304" pitchFamily="18" charset="0"/>
                <a:cs typeface="Times New Roman" panose="02020603050405020304" pitchFamily="18" charset="0"/>
              </a:rPr>
              <a:t>efficiently. </a:t>
            </a:r>
          </a:p>
          <a:p>
            <a:pPr marL="0" indent="457200">
              <a:lnSpc>
                <a:spcPct val="170000"/>
              </a:lnSpc>
              <a:buNone/>
            </a:pPr>
            <a:r>
              <a:rPr lang="en-US" altLang="zh-CN" sz="2000" smtClean="0">
                <a:latin typeface="Times New Roman" panose="02020603050405020304" pitchFamily="18" charset="0"/>
                <a:cs typeface="Times New Roman" panose="02020603050405020304" pitchFamily="18" charset="0"/>
              </a:rPr>
              <a:t>Two </a:t>
            </a:r>
            <a:r>
              <a:rPr lang="en-US" altLang="zh-CN" sz="2000">
                <a:latin typeface="Times New Roman" panose="02020603050405020304" pitchFamily="18" charset="0"/>
                <a:cs typeface="Times New Roman" panose="02020603050405020304" pitchFamily="18" charset="0"/>
              </a:rPr>
              <a:t>additional properties arising from the convex nature that allows </a:t>
            </a:r>
            <a:r>
              <a:rPr lang="en-US" altLang="zh-CN" sz="2000" smtClean="0">
                <a:latin typeface="Times New Roman" panose="02020603050405020304" pitchFamily="18" charset="0"/>
                <a:cs typeface="Times New Roman" panose="02020603050405020304" pitchFamily="18" charset="0"/>
              </a:rPr>
              <a:t>efficient meta-learning: implicit </a:t>
            </a:r>
            <a:r>
              <a:rPr lang="en-US" altLang="zh-CN" sz="2000">
                <a:latin typeface="Times New Roman" panose="02020603050405020304" pitchFamily="18" charset="0"/>
                <a:cs typeface="Times New Roman" panose="02020603050405020304" pitchFamily="18" charset="0"/>
              </a:rPr>
              <a:t>differentiation of the optimization </a:t>
            </a:r>
            <a:r>
              <a:rPr lang="en-US" altLang="zh-CN" sz="2000" smtClean="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and the low-rank nature of the classifier in the few-shot setting. </a:t>
            </a:r>
            <a:br>
              <a:rPr lang="en-US" altLang="zh-CN" sz="2000">
                <a:latin typeface="Times New Roman" panose="02020603050405020304" pitchFamily="18" charset="0"/>
                <a:cs typeface="Times New Roman" panose="02020603050405020304" pitchFamily="18" charset="0"/>
              </a:rPr>
            </a:br>
            <a:endParaRPr lang="zh-C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053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smtClean="0">
                <a:latin typeface="Times New Roman" panose="02020603050405020304" pitchFamily="18" charset="0"/>
                <a:cs typeface="Times New Roman" panose="02020603050405020304" pitchFamily="18" charset="0"/>
              </a:rPr>
              <a:t>1.Introduction</a:t>
            </a:r>
            <a:endParaRPr lang="zh-CN" altLang="en-US">
              <a:latin typeface="Times New Roman" panose="02020603050405020304" pitchFamily="18" charset="0"/>
              <a:cs typeface="Times New Roman" panose="02020603050405020304" pitchFamily="18" charset="0"/>
            </a:endParaRPr>
          </a:p>
        </p:txBody>
      </p:sp>
      <p:sp>
        <p:nvSpPr>
          <p:cNvPr id="4" name="内容占位符 2"/>
          <p:cNvSpPr>
            <a:spLocks noGrp="1"/>
          </p:cNvSpPr>
          <p:nvPr>
            <p:ph idx="1"/>
          </p:nvPr>
        </p:nvSpPr>
        <p:spPr>
          <a:xfrm>
            <a:off x="838200" y="1139252"/>
            <a:ext cx="10515600" cy="5842119"/>
          </a:xfrm>
        </p:spPr>
        <p:txBody>
          <a:bodyPr>
            <a:normAutofit/>
          </a:bodyPr>
          <a:lstStyle/>
          <a:p>
            <a:pPr marL="0" indent="457200">
              <a:lnSpc>
                <a:spcPct val="170000"/>
              </a:lnSpc>
              <a:buNone/>
            </a:pPr>
            <a:r>
              <a:rPr lang="en-US" altLang="zh-CN" sz="2000" smtClean="0">
                <a:latin typeface="Times New Roman" panose="02020603050405020304" pitchFamily="18" charset="0"/>
                <a:cs typeface="Times New Roman" panose="02020603050405020304" pitchFamily="18" charset="0"/>
              </a:rPr>
              <a:t>1.Implicit </a:t>
            </a:r>
            <a:r>
              <a:rPr lang="en-US" altLang="zh-CN" sz="2000">
                <a:latin typeface="Times New Roman" panose="02020603050405020304" pitchFamily="18" charset="0"/>
                <a:cs typeface="Times New Roman" panose="02020603050405020304" pitchFamily="18" charset="0"/>
              </a:rPr>
              <a:t>differentiation of the optimization </a:t>
            </a:r>
            <a:r>
              <a:rPr lang="en-US" altLang="zh-CN" sz="2000" smtClean="0">
                <a:latin typeface="Times New Roman" panose="02020603050405020304" pitchFamily="18" charset="0"/>
                <a:cs typeface="Times New Roman" panose="02020603050405020304" pitchFamily="18" charset="0"/>
              </a:rPr>
              <a:t> </a:t>
            </a:r>
          </a:p>
          <a:p>
            <a:pPr marL="0" indent="457200">
              <a:lnSpc>
                <a:spcPct val="170000"/>
              </a:lnSpc>
              <a:buNone/>
            </a:pPr>
            <a:r>
              <a:rPr lang="en-US" altLang="zh-CN" sz="2000">
                <a:latin typeface="Times New Roman" panose="02020603050405020304" pitchFamily="18" charset="0"/>
                <a:cs typeface="Times New Roman" panose="02020603050405020304" pitchFamily="18" charset="0"/>
              </a:rPr>
              <a:t>It allows the use of off-the-shelf convex optimizers to estimate the optima and implicitly differentiate the optimality or Karush-Kuhn-Tucker (KKT) conditions to train embedding model. </a:t>
            </a:r>
          </a:p>
          <a:p>
            <a:pPr marL="0" indent="457200">
              <a:lnSpc>
                <a:spcPct val="170000"/>
              </a:lnSpc>
              <a:buNone/>
            </a:pPr>
            <a:r>
              <a:rPr lang="en-US" altLang="zh-CN" sz="2000" smtClean="0">
                <a:latin typeface="Times New Roman" panose="02020603050405020304" pitchFamily="18" charset="0"/>
                <a:cs typeface="Times New Roman" panose="02020603050405020304" pitchFamily="18" charset="0"/>
              </a:rPr>
              <a:t>2.The </a:t>
            </a:r>
            <a:r>
              <a:rPr lang="en-US" altLang="zh-CN" sz="2000">
                <a:latin typeface="Times New Roman" panose="02020603050405020304" pitchFamily="18" charset="0"/>
                <a:cs typeface="Times New Roman" panose="02020603050405020304" pitchFamily="18" charset="0"/>
              </a:rPr>
              <a:t>low-rank nature of the classifier in the few-shot setting. </a:t>
            </a:r>
          </a:p>
          <a:p>
            <a:pPr marL="0" indent="457200">
              <a:lnSpc>
                <a:spcPct val="170000"/>
              </a:lnSpc>
              <a:buNone/>
            </a:pPr>
            <a:r>
              <a:rPr lang="en-US" altLang="zh-CN" sz="2000">
                <a:latin typeface="Times New Roman" panose="02020603050405020304" pitchFamily="18" charset="0"/>
                <a:cs typeface="Times New Roman" panose="02020603050405020304" pitchFamily="18" charset="0"/>
              </a:rPr>
              <a:t>It means that the number of optimization variables in the dual formation is far smaller than the feature dimension for fewshot learning.</a:t>
            </a:r>
            <a:br>
              <a:rPr lang="en-US" altLang="zh-CN" sz="2000">
                <a:latin typeface="Times New Roman" panose="02020603050405020304" pitchFamily="18" charset="0"/>
                <a:cs typeface="Times New Roman" panose="02020603050405020304" pitchFamily="18" charset="0"/>
              </a:rPr>
            </a:br>
            <a:endParaRPr lang="zh-C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788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smtClean="0">
                <a:latin typeface="Times New Roman" panose="02020603050405020304" pitchFamily="18" charset="0"/>
                <a:cs typeface="Times New Roman" panose="02020603050405020304" pitchFamily="18" charset="0"/>
              </a:rPr>
              <a:t>1.Introduction</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139252"/>
            <a:ext cx="10515600" cy="5037711"/>
          </a:xfrm>
        </p:spPr>
        <p:txBody>
          <a:bodyPr>
            <a:normAutofit/>
          </a:bodyPr>
          <a:lstStyle/>
          <a:p>
            <a:pPr marL="0" indent="457200">
              <a:lnSpc>
                <a:spcPct val="170000"/>
              </a:lnSpc>
              <a:buNone/>
            </a:pPr>
            <a:r>
              <a:rPr lang="en-US" altLang="zh-CN" smtClean="0">
                <a:latin typeface="Times New Roman" panose="02020603050405020304" pitchFamily="18" charset="0"/>
                <a:cs typeface="Times New Roman" panose="02020603050405020304" pitchFamily="18" charset="0"/>
              </a:rPr>
              <a:t/>
            </a:r>
            <a:br>
              <a:rPr lang="en-US" altLang="zh-CN" smtClean="0">
                <a:latin typeface="Times New Roman" panose="02020603050405020304" pitchFamily="18" charset="0"/>
                <a:cs typeface="Times New Roman" panose="02020603050405020304" pitchFamily="18" charset="0"/>
              </a:rPr>
            </a:br>
            <a:endParaRPr lang="en-US" altLang="zh-CN" smtClean="0">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a:r>
            <a:br>
              <a:rPr lang="en-US" altLang="zh-CN">
                <a:latin typeface="Times New Roman" panose="02020603050405020304" pitchFamily="18" charset="0"/>
                <a:cs typeface="Times New Roman" panose="02020603050405020304" pitchFamily="18" charset="0"/>
              </a:rPr>
            </a:br>
            <a:endParaRPr lang="en-US" altLang="zh-CN">
              <a:latin typeface="Times New Roman" panose="02020603050405020304" pitchFamily="18" charset="0"/>
              <a:cs typeface="Times New Roman" panose="02020603050405020304" pitchFamily="18" charset="0"/>
            </a:endParaRPr>
          </a:p>
          <a:p>
            <a:pPr marL="0" indent="0">
              <a:buNone/>
            </a:pPr>
            <a:r>
              <a:rPr lang="en-US" altLang="zh-CN">
                <a:latin typeface="Times New Roman" panose="02020603050405020304" pitchFamily="18" charset="0"/>
                <a:cs typeface="Times New Roman" panose="02020603050405020304" pitchFamily="18" charset="0"/>
              </a:rPr>
              <a:t/>
            </a:r>
            <a:br>
              <a:rPr lang="en-US" altLang="zh-CN">
                <a:latin typeface="Times New Roman" panose="02020603050405020304" pitchFamily="18" charset="0"/>
                <a:cs typeface="Times New Roman" panose="02020603050405020304" pitchFamily="18" charset="0"/>
              </a:rPr>
            </a:br>
            <a:endParaRPr lang="zh-CN" altLang="en-US">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A8AC502B-BCFB-4778-A31C-7367BB0CCAD2}"/>
              </a:ext>
            </a:extLst>
          </p:cNvPr>
          <p:cNvSpPr txBox="1"/>
          <p:nvPr/>
        </p:nvSpPr>
        <p:spPr>
          <a:xfrm>
            <a:off x="4123249" y="1139252"/>
            <a:ext cx="3430747" cy="461665"/>
          </a:xfrm>
          <a:prstGeom prst="rect">
            <a:avLst/>
          </a:prstGeom>
          <a:noFill/>
        </p:spPr>
        <p:txBody>
          <a:bodyPr wrap="none" rtlCol="0">
            <a:spAutoFit/>
          </a:bodyPr>
          <a:lstStyle/>
          <a:p>
            <a:r>
              <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  </a:t>
            </a:r>
            <a:r>
              <a:rPr lang="en-US" altLang="zh-CN" sz="240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Prototypical </a:t>
            </a:r>
            <a:r>
              <a:rPr lang="en-US" altLang="zh-CN" sz="2400" smtClean="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rPr>
              <a:t>Network[2] </a:t>
            </a:r>
            <a:endParaRPr lang="en-US" altLang="zh-CN" sz="2400" dirty="0">
              <a:latin typeface="Times New Roman" panose="02020603050405020304" pitchFamily="18" charset="0"/>
              <a:ea typeface="FZHei-B01S" panose="02010601030101010101" pitchFamily="2" charset="-122"/>
              <a:cs typeface="Times New Roman" panose="02020603050405020304" pitchFamily="18" charset="0"/>
              <a:sym typeface="FZHei-B01S" panose="02010601030101010101" pitchFamily="2" charset="-122"/>
            </a:endParaRPr>
          </a:p>
        </p:txBody>
      </p:sp>
      <p:pic>
        <p:nvPicPr>
          <p:cNvPr id="5" name="图片 4"/>
          <p:cNvPicPr/>
          <p:nvPr/>
        </p:nvPicPr>
        <p:blipFill rotWithShape="1">
          <a:blip r:embed="rId3"/>
          <a:srcRect r="50635" b="36631"/>
          <a:stretch/>
        </p:blipFill>
        <p:spPr>
          <a:xfrm>
            <a:off x="3468143" y="1782091"/>
            <a:ext cx="4481747" cy="2932232"/>
          </a:xfrm>
          <a:prstGeom prst="rect">
            <a:avLst/>
          </a:prstGeom>
        </p:spPr>
      </p:pic>
      <p:sp>
        <p:nvSpPr>
          <p:cNvPr id="6" name="矩形 5">
            <a:extLst>
              <a:ext uri="{FF2B5EF4-FFF2-40B4-BE49-F238E27FC236}">
                <a16:creationId xmlns:a16="http://schemas.microsoft.com/office/drawing/2014/main" id="{9DA00F65-5BD9-464C-8789-E5B49B6F051A}"/>
              </a:ext>
            </a:extLst>
          </p:cNvPr>
          <p:cNvSpPr/>
          <p:nvPr/>
        </p:nvSpPr>
        <p:spPr>
          <a:xfrm>
            <a:off x="3812353" y="4991223"/>
            <a:ext cx="4137537" cy="369332"/>
          </a:xfrm>
          <a:prstGeom prst="rect">
            <a:avLst/>
          </a:prstGeom>
        </p:spPr>
        <p:txBody>
          <a:bodyPr wrap="square">
            <a:spAutoFit/>
          </a:bodyPr>
          <a:lstStyle/>
          <a:p>
            <a:r>
              <a:rPr lang="en-US" altLang="zh-CN" i="1" dirty="0">
                <a:solidFill>
                  <a:srgbClr val="111111"/>
                </a:solidFill>
                <a:latin typeface="Times New Roman" panose="02020603050405020304" pitchFamily="18" charset="0"/>
                <a:cs typeface="Times New Roman" panose="02020603050405020304" pitchFamily="18" charset="0"/>
              </a:rPr>
              <a:t>Fig</a:t>
            </a:r>
            <a:r>
              <a:rPr lang="en-US" altLang="zh-CN" i="1">
                <a:solidFill>
                  <a:srgbClr val="111111"/>
                </a:solidFill>
                <a:latin typeface="Times New Roman" panose="02020603050405020304" pitchFamily="18" charset="0"/>
                <a:cs typeface="Times New Roman" panose="02020603050405020304" pitchFamily="18" charset="0"/>
              </a:rPr>
              <a:t>. </a:t>
            </a:r>
            <a:r>
              <a:rPr lang="en-US" altLang="zh-CN" i="1" smtClean="0">
                <a:solidFill>
                  <a:srgbClr val="111111"/>
                </a:solidFill>
                <a:latin typeface="Times New Roman" panose="02020603050405020304" pitchFamily="18" charset="0"/>
                <a:cs typeface="Times New Roman" panose="02020603050405020304" pitchFamily="18" charset="0"/>
              </a:rPr>
              <a:t>1. </a:t>
            </a:r>
            <a:r>
              <a:rPr lang="en-US" altLang="zh-CN" i="1" dirty="0">
                <a:solidFill>
                  <a:srgbClr val="111111"/>
                </a:solidFill>
                <a:latin typeface="Times New Roman" panose="02020603050405020304" pitchFamily="18" charset="0"/>
                <a:cs typeface="Times New Roman" panose="02020603050405020304" pitchFamily="18" charset="0"/>
              </a:rPr>
              <a:t>Prototypical Network in few-shot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661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smtClean="0">
                <a:latin typeface="Times New Roman" panose="02020603050405020304" pitchFamily="18" charset="0"/>
                <a:cs typeface="Times New Roman" panose="02020603050405020304" pitchFamily="18" charset="0"/>
              </a:rPr>
              <a:t>1.Introduction</a:t>
            </a:r>
            <a:endParaRPr lang="zh-CN" altLang="en-US">
              <a:latin typeface="Times New Roman" panose="02020603050405020304" pitchFamily="18" charset="0"/>
              <a:cs typeface="Times New Roman" panose="02020603050405020304" pitchFamily="18" charset="0"/>
            </a:endParaRPr>
          </a:p>
        </p:txBody>
      </p:sp>
      <p:sp>
        <p:nvSpPr>
          <p:cNvPr id="3" name="矩形 2"/>
          <p:cNvSpPr/>
          <p:nvPr/>
        </p:nvSpPr>
        <p:spPr>
          <a:xfrm>
            <a:off x="115121" y="1708403"/>
            <a:ext cx="344774" cy="324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矩形 3"/>
          <p:cNvSpPr/>
          <p:nvPr/>
        </p:nvSpPr>
        <p:spPr>
          <a:xfrm>
            <a:off x="115121" y="2923782"/>
            <a:ext cx="344774" cy="3244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4"/>
          <p:cNvSpPr/>
          <p:nvPr/>
        </p:nvSpPr>
        <p:spPr>
          <a:xfrm>
            <a:off x="115121" y="4139161"/>
            <a:ext cx="344774" cy="324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518886" y="1365054"/>
            <a:ext cx="1017393" cy="1011189"/>
          </a:xfrm>
          <a:prstGeom prst="rect">
            <a:avLst/>
          </a:prstGeom>
        </p:spPr>
      </p:pic>
      <p:pic>
        <p:nvPicPr>
          <p:cNvPr id="8" name="图片 7"/>
          <p:cNvPicPr>
            <a:picLocks noChangeAspect="1"/>
          </p:cNvPicPr>
          <p:nvPr/>
        </p:nvPicPr>
        <p:blipFill>
          <a:blip r:embed="rId4"/>
          <a:stretch>
            <a:fillRect/>
          </a:stretch>
        </p:blipFill>
        <p:spPr>
          <a:xfrm>
            <a:off x="477240" y="2568424"/>
            <a:ext cx="1059039" cy="1059039"/>
          </a:xfrm>
          <a:prstGeom prst="rect">
            <a:avLst/>
          </a:prstGeom>
        </p:spPr>
      </p:pic>
      <p:pic>
        <p:nvPicPr>
          <p:cNvPr id="9" name="图片 8"/>
          <p:cNvPicPr>
            <a:picLocks noChangeAspect="1"/>
          </p:cNvPicPr>
          <p:nvPr/>
        </p:nvPicPr>
        <p:blipFill>
          <a:blip r:embed="rId5"/>
          <a:stretch>
            <a:fillRect/>
          </a:stretch>
        </p:blipFill>
        <p:spPr>
          <a:xfrm>
            <a:off x="516669" y="3741754"/>
            <a:ext cx="1015848" cy="1009654"/>
          </a:xfrm>
          <a:prstGeom prst="rect">
            <a:avLst/>
          </a:prstGeom>
        </p:spPr>
      </p:pic>
      <p:cxnSp>
        <p:nvCxnSpPr>
          <p:cNvPr id="11" name="直接连接符 10"/>
          <p:cNvCxnSpPr/>
          <p:nvPr/>
        </p:nvCxnSpPr>
        <p:spPr>
          <a:xfrm>
            <a:off x="1713881" y="2967470"/>
            <a:ext cx="404735" cy="0"/>
          </a:xfrm>
          <a:prstGeom prst="line">
            <a:avLst/>
          </a:prstGeom>
        </p:spPr>
        <p:style>
          <a:lnRef idx="1">
            <a:schemeClr val="dk1"/>
          </a:lnRef>
          <a:fillRef idx="0">
            <a:schemeClr val="dk1"/>
          </a:fillRef>
          <a:effectRef idx="0">
            <a:schemeClr val="dk1"/>
          </a:effectRef>
          <a:fontRef idx="minor">
            <a:schemeClr val="tx1"/>
          </a:fontRef>
        </p:style>
      </p:cxnSp>
      <p:sp>
        <p:nvSpPr>
          <p:cNvPr id="13" name="矩形 12"/>
          <p:cNvSpPr/>
          <p:nvPr/>
        </p:nvSpPr>
        <p:spPr>
          <a:xfrm>
            <a:off x="2277172" y="2470831"/>
            <a:ext cx="1183188" cy="1156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2241446" y="2657364"/>
                <a:ext cx="1240996" cy="82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400" i="1" smtClean="0">
                              <a:latin typeface="Cambria Math" panose="02040503050406030204" pitchFamily="18" charset="0"/>
                            </a:rPr>
                          </m:ctrlPr>
                        </m:sSubPr>
                        <m:e>
                          <m:r>
                            <a:rPr lang="en-US" altLang="zh-CN" sz="4400" b="0" i="1" smtClean="0">
                              <a:latin typeface="Cambria Math" panose="02040503050406030204" pitchFamily="18" charset="0"/>
                            </a:rPr>
                            <m:t>𝑓</m:t>
                          </m:r>
                        </m:e>
                        <m:sub>
                          <m:r>
                            <a:rPr lang="zh-CN" altLang="en-US" sz="4400" i="1" smtClean="0">
                              <a:latin typeface="Cambria Math" panose="02040503050406030204" pitchFamily="18" charset="0"/>
                            </a:rPr>
                            <m:t>𝜑</m:t>
                          </m:r>
                        </m:sub>
                      </m:sSub>
                    </m:oMath>
                  </m:oMathPara>
                </a14:m>
                <a:endParaRPr lang="zh-CN" altLang="en-US" sz="4400"/>
              </a:p>
            </p:txBody>
          </p:sp>
        </mc:Choice>
        <mc:Fallback xmlns="">
          <p:sp>
            <p:nvSpPr>
              <p:cNvPr id="14" name="文本框 13"/>
              <p:cNvSpPr txBox="1">
                <a:spLocks noRot="1" noChangeAspect="1" noMove="1" noResize="1" noEditPoints="1" noAdjustHandles="1" noChangeArrowheads="1" noChangeShapeType="1" noTextEdit="1"/>
              </p:cNvSpPr>
              <p:nvPr/>
            </p:nvSpPr>
            <p:spPr>
              <a:xfrm>
                <a:off x="2241446" y="2657364"/>
                <a:ext cx="1240996" cy="829714"/>
              </a:xfrm>
              <a:prstGeom prst="rect">
                <a:avLst/>
              </a:prstGeom>
              <a:blipFill>
                <a:blip r:embed="rId6"/>
                <a:stretch>
                  <a:fillRect/>
                </a:stretch>
              </a:blipFill>
            </p:spPr>
            <p:txBody>
              <a:bodyPr/>
              <a:lstStyle/>
              <a:p>
                <a:r>
                  <a:rPr lang="zh-CN" altLang="en-US">
                    <a:noFill/>
                  </a:rPr>
                  <a:t> </a:t>
                </a:r>
              </a:p>
            </p:txBody>
          </p:sp>
        </mc:Fallback>
      </mc:AlternateContent>
      <p:cxnSp>
        <p:nvCxnSpPr>
          <p:cNvPr id="18" name="直接连接符 17"/>
          <p:cNvCxnSpPr/>
          <p:nvPr/>
        </p:nvCxnSpPr>
        <p:spPr>
          <a:xfrm>
            <a:off x="1713883" y="3129717"/>
            <a:ext cx="404735" cy="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1713882" y="3295172"/>
            <a:ext cx="404735" cy="0"/>
          </a:xfrm>
          <a:prstGeom prst="line">
            <a:avLst/>
          </a:prstGeom>
        </p:spPr>
        <p:style>
          <a:lnRef idx="1">
            <a:schemeClr val="dk1"/>
          </a:lnRef>
          <a:fillRef idx="0">
            <a:schemeClr val="dk1"/>
          </a:fillRef>
          <a:effectRef idx="0">
            <a:schemeClr val="dk1"/>
          </a:effectRef>
          <a:fontRef idx="minor">
            <a:schemeClr val="tx1"/>
          </a:fontRef>
        </p:style>
      </p:cxnSp>
      <p:sp>
        <p:nvSpPr>
          <p:cNvPr id="20" name="右箭头 19"/>
          <p:cNvSpPr/>
          <p:nvPr/>
        </p:nvSpPr>
        <p:spPr>
          <a:xfrm>
            <a:off x="3482442" y="3031952"/>
            <a:ext cx="614060" cy="176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矩形 20"/>
          <p:cNvSpPr/>
          <p:nvPr/>
        </p:nvSpPr>
        <p:spPr>
          <a:xfrm>
            <a:off x="4118584" y="2470831"/>
            <a:ext cx="1173976" cy="324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矩形 21"/>
          <p:cNvSpPr/>
          <p:nvPr/>
        </p:nvSpPr>
        <p:spPr>
          <a:xfrm>
            <a:off x="4118584" y="2918562"/>
            <a:ext cx="1173976" cy="3244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矩形 22"/>
          <p:cNvSpPr/>
          <p:nvPr/>
        </p:nvSpPr>
        <p:spPr>
          <a:xfrm>
            <a:off x="4118584" y="3413099"/>
            <a:ext cx="1173976" cy="324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4" name="文本框 23"/>
          <p:cNvSpPr txBox="1"/>
          <p:nvPr/>
        </p:nvSpPr>
        <p:spPr>
          <a:xfrm>
            <a:off x="3789472" y="1811319"/>
            <a:ext cx="2002971" cy="646331"/>
          </a:xfrm>
          <a:prstGeom prst="rect">
            <a:avLst/>
          </a:prstGeom>
          <a:noFill/>
        </p:spPr>
        <p:txBody>
          <a:bodyPr wrap="square" rtlCol="0">
            <a:spAutoFit/>
          </a:bodyPr>
          <a:lstStyle/>
          <a:p>
            <a:r>
              <a:rPr lang="en-US" altLang="zh-CN" smtClean="0"/>
              <a:t>Embeddings of </a:t>
            </a:r>
          </a:p>
          <a:p>
            <a:r>
              <a:rPr lang="en-US" altLang="zh-CN" smtClean="0"/>
              <a:t>Training Examples</a:t>
            </a:r>
            <a:endParaRPr lang="zh-CN" altLang="en-US"/>
          </a:p>
        </p:txBody>
      </p:sp>
      <p:sp>
        <p:nvSpPr>
          <p:cNvPr id="26" name="矩形 25"/>
          <p:cNvSpPr/>
          <p:nvPr/>
        </p:nvSpPr>
        <p:spPr>
          <a:xfrm>
            <a:off x="5981975" y="2516979"/>
            <a:ext cx="1052390" cy="1110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980692" y="2774777"/>
            <a:ext cx="1323597" cy="646331"/>
          </a:xfrm>
          <a:prstGeom prst="rect">
            <a:avLst/>
          </a:prstGeom>
          <a:noFill/>
        </p:spPr>
        <p:txBody>
          <a:bodyPr wrap="square" rtlCol="0">
            <a:spAutoFit/>
          </a:bodyPr>
          <a:lstStyle/>
          <a:p>
            <a:r>
              <a:rPr lang="en-US" altLang="zh-CN" sz="3600" smtClean="0"/>
              <a:t>SVM</a:t>
            </a:r>
            <a:endParaRPr lang="zh-CN" altLang="en-US" sz="3600"/>
          </a:p>
        </p:txBody>
      </p:sp>
      <p:sp>
        <p:nvSpPr>
          <p:cNvPr id="28" name="右箭头 27"/>
          <p:cNvSpPr/>
          <p:nvPr/>
        </p:nvSpPr>
        <p:spPr>
          <a:xfrm>
            <a:off x="5328955" y="2983943"/>
            <a:ext cx="614060" cy="176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矩形 28"/>
          <p:cNvSpPr/>
          <p:nvPr/>
        </p:nvSpPr>
        <p:spPr>
          <a:xfrm>
            <a:off x="7723780" y="2470831"/>
            <a:ext cx="1173976" cy="324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矩形 29"/>
          <p:cNvSpPr/>
          <p:nvPr/>
        </p:nvSpPr>
        <p:spPr>
          <a:xfrm>
            <a:off x="7723780" y="2918562"/>
            <a:ext cx="1173976" cy="3244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1" name="矩形 30"/>
          <p:cNvSpPr/>
          <p:nvPr/>
        </p:nvSpPr>
        <p:spPr>
          <a:xfrm>
            <a:off x="7723780" y="3413099"/>
            <a:ext cx="1173976" cy="324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2" name="右箭头 31"/>
          <p:cNvSpPr/>
          <p:nvPr/>
        </p:nvSpPr>
        <p:spPr>
          <a:xfrm>
            <a:off x="7072042" y="3009664"/>
            <a:ext cx="614060" cy="176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4" name="文本框 33"/>
          <p:cNvSpPr txBox="1"/>
          <p:nvPr/>
        </p:nvSpPr>
        <p:spPr>
          <a:xfrm>
            <a:off x="7430660" y="1811318"/>
            <a:ext cx="2002971" cy="646331"/>
          </a:xfrm>
          <a:prstGeom prst="rect">
            <a:avLst/>
          </a:prstGeom>
          <a:noFill/>
        </p:spPr>
        <p:txBody>
          <a:bodyPr wrap="square" rtlCol="0">
            <a:spAutoFit/>
          </a:bodyPr>
          <a:lstStyle/>
          <a:p>
            <a:r>
              <a:rPr lang="en-US" altLang="zh-CN" smtClean="0"/>
              <a:t>Weights of </a:t>
            </a:r>
          </a:p>
          <a:p>
            <a:r>
              <a:rPr lang="en-US" altLang="zh-CN" smtClean="0"/>
              <a:t>Linear Classifler</a:t>
            </a:r>
            <a:endParaRPr lang="zh-CN" altLang="en-US"/>
          </a:p>
        </p:txBody>
      </p:sp>
      <p:pic>
        <p:nvPicPr>
          <p:cNvPr id="35" name="图片 34"/>
          <p:cNvPicPr>
            <a:picLocks noChangeAspect="1"/>
          </p:cNvPicPr>
          <p:nvPr/>
        </p:nvPicPr>
        <p:blipFill>
          <a:blip r:embed="rId7"/>
          <a:stretch>
            <a:fillRect/>
          </a:stretch>
        </p:blipFill>
        <p:spPr>
          <a:xfrm>
            <a:off x="5980692" y="4153756"/>
            <a:ext cx="934453" cy="934453"/>
          </a:xfrm>
          <a:prstGeom prst="rect">
            <a:avLst/>
          </a:prstGeom>
        </p:spPr>
      </p:pic>
      <p:sp>
        <p:nvSpPr>
          <p:cNvPr id="36" name="文本框 35"/>
          <p:cNvSpPr txBox="1"/>
          <p:nvPr/>
        </p:nvSpPr>
        <p:spPr>
          <a:xfrm>
            <a:off x="5736045" y="5078322"/>
            <a:ext cx="2002971" cy="369332"/>
          </a:xfrm>
          <a:prstGeom prst="rect">
            <a:avLst/>
          </a:prstGeom>
          <a:noFill/>
        </p:spPr>
        <p:txBody>
          <a:bodyPr wrap="square" rtlCol="0">
            <a:spAutoFit/>
          </a:bodyPr>
          <a:lstStyle/>
          <a:p>
            <a:r>
              <a:rPr lang="en-US" altLang="zh-CN" smtClean="0"/>
              <a:t>Test Examples</a:t>
            </a:r>
          </a:p>
        </p:txBody>
      </p:sp>
      <p:cxnSp>
        <p:nvCxnSpPr>
          <p:cNvPr id="37" name="直接连接符 36"/>
          <p:cNvCxnSpPr/>
          <p:nvPr/>
        </p:nvCxnSpPr>
        <p:spPr>
          <a:xfrm>
            <a:off x="6939960" y="4562223"/>
            <a:ext cx="404735" cy="0"/>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6939962" y="4724470"/>
            <a:ext cx="404735"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6939961" y="4889925"/>
            <a:ext cx="404735" cy="0"/>
          </a:xfrm>
          <a:prstGeom prst="line">
            <a:avLst/>
          </a:prstGeom>
        </p:spPr>
        <p:style>
          <a:lnRef idx="1">
            <a:schemeClr val="dk1"/>
          </a:lnRef>
          <a:fillRef idx="0">
            <a:schemeClr val="dk1"/>
          </a:fillRef>
          <a:effectRef idx="0">
            <a:schemeClr val="dk1"/>
          </a:effectRef>
          <a:fontRef idx="minor">
            <a:schemeClr val="tx1"/>
          </a:fontRef>
        </p:style>
      </p:cxnSp>
      <p:sp>
        <p:nvSpPr>
          <p:cNvPr id="40" name="矩形 39"/>
          <p:cNvSpPr/>
          <p:nvPr/>
        </p:nvSpPr>
        <p:spPr>
          <a:xfrm>
            <a:off x="7411663" y="4136548"/>
            <a:ext cx="1183188" cy="1156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1" name="文本框 40"/>
              <p:cNvSpPr txBox="1"/>
              <p:nvPr/>
            </p:nvSpPr>
            <p:spPr>
              <a:xfrm>
                <a:off x="7375937" y="4323081"/>
                <a:ext cx="1240996" cy="82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400" i="1" smtClean="0">
                              <a:latin typeface="Cambria Math" panose="02040503050406030204" pitchFamily="18" charset="0"/>
                            </a:rPr>
                          </m:ctrlPr>
                        </m:sSubPr>
                        <m:e>
                          <m:r>
                            <a:rPr lang="en-US" altLang="zh-CN" sz="4400" b="0" i="1" smtClean="0">
                              <a:latin typeface="Cambria Math" panose="02040503050406030204" pitchFamily="18" charset="0"/>
                            </a:rPr>
                            <m:t>𝑓</m:t>
                          </m:r>
                        </m:e>
                        <m:sub>
                          <m:r>
                            <a:rPr lang="zh-CN" altLang="en-US" sz="4400" i="1" smtClean="0">
                              <a:latin typeface="Cambria Math" panose="02040503050406030204" pitchFamily="18" charset="0"/>
                            </a:rPr>
                            <m:t>𝜑</m:t>
                          </m:r>
                        </m:sub>
                      </m:sSub>
                    </m:oMath>
                  </m:oMathPara>
                </a14:m>
                <a:endParaRPr lang="zh-CN" altLang="en-US" sz="4400"/>
              </a:p>
            </p:txBody>
          </p:sp>
        </mc:Choice>
        <mc:Fallback xmlns="">
          <p:sp>
            <p:nvSpPr>
              <p:cNvPr id="41" name="文本框 40"/>
              <p:cNvSpPr txBox="1">
                <a:spLocks noRot="1" noChangeAspect="1" noMove="1" noResize="1" noEditPoints="1" noAdjustHandles="1" noChangeArrowheads="1" noChangeShapeType="1" noTextEdit="1"/>
              </p:cNvSpPr>
              <p:nvPr/>
            </p:nvSpPr>
            <p:spPr>
              <a:xfrm>
                <a:off x="7375937" y="4323081"/>
                <a:ext cx="1240996" cy="829714"/>
              </a:xfrm>
              <a:prstGeom prst="rect">
                <a:avLst/>
              </a:prstGeom>
              <a:blipFill>
                <a:blip r:embed="rId8"/>
                <a:stretch>
                  <a:fillRect/>
                </a:stretch>
              </a:blipFill>
            </p:spPr>
            <p:txBody>
              <a:bodyPr/>
              <a:lstStyle/>
              <a:p>
                <a:r>
                  <a:rPr lang="zh-CN" altLang="en-US">
                    <a:noFill/>
                  </a:rPr>
                  <a:t> </a:t>
                </a:r>
              </a:p>
            </p:txBody>
          </p:sp>
        </mc:Fallback>
      </mc:AlternateContent>
      <p:sp>
        <p:nvSpPr>
          <p:cNvPr id="42" name="矩形 41"/>
          <p:cNvSpPr/>
          <p:nvPr/>
        </p:nvSpPr>
        <p:spPr>
          <a:xfrm>
            <a:off x="9260767" y="4575691"/>
            <a:ext cx="1173976" cy="324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3" name="右箭头 42"/>
          <p:cNvSpPr/>
          <p:nvPr/>
        </p:nvSpPr>
        <p:spPr>
          <a:xfrm>
            <a:off x="8631820" y="4663130"/>
            <a:ext cx="614060" cy="176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右箭头 44"/>
          <p:cNvSpPr/>
          <p:nvPr/>
        </p:nvSpPr>
        <p:spPr>
          <a:xfrm rot="16200000">
            <a:off x="9540725" y="3956344"/>
            <a:ext cx="614060" cy="176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右箭头 45"/>
          <p:cNvSpPr/>
          <p:nvPr/>
        </p:nvSpPr>
        <p:spPr>
          <a:xfrm>
            <a:off x="8905355" y="3001413"/>
            <a:ext cx="614060" cy="176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流程图: 汇总连接 46"/>
          <p:cNvSpPr/>
          <p:nvPr/>
        </p:nvSpPr>
        <p:spPr>
          <a:xfrm>
            <a:off x="9539599" y="2804797"/>
            <a:ext cx="616311" cy="616311"/>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a:off x="10198487" y="3024674"/>
            <a:ext cx="614060" cy="176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0" name="矩形 49"/>
          <p:cNvSpPr/>
          <p:nvPr/>
        </p:nvSpPr>
        <p:spPr>
          <a:xfrm>
            <a:off x="10948659" y="2470639"/>
            <a:ext cx="344774" cy="324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1" name="矩形 50"/>
          <p:cNvSpPr/>
          <p:nvPr/>
        </p:nvSpPr>
        <p:spPr>
          <a:xfrm>
            <a:off x="10948659" y="2970679"/>
            <a:ext cx="344774" cy="3244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矩形 51"/>
          <p:cNvSpPr/>
          <p:nvPr/>
        </p:nvSpPr>
        <p:spPr>
          <a:xfrm>
            <a:off x="10948659" y="3421108"/>
            <a:ext cx="344774" cy="3244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4" name="圆角右箭头 53"/>
          <p:cNvSpPr/>
          <p:nvPr/>
        </p:nvSpPr>
        <p:spPr>
          <a:xfrm rot="5400000">
            <a:off x="11064950" y="3396545"/>
            <a:ext cx="1121804" cy="392617"/>
          </a:xfrm>
          <a:prstGeom prst="bentArrow">
            <a:avLst>
              <a:gd name="adj1" fmla="val 25000"/>
              <a:gd name="adj2" fmla="val 43333"/>
              <a:gd name="adj3" fmla="val 25000"/>
              <a:gd name="adj4" fmla="val 2823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55" name="矩形 54"/>
          <p:cNvSpPr/>
          <p:nvPr/>
        </p:nvSpPr>
        <p:spPr>
          <a:xfrm>
            <a:off x="11363320" y="4182695"/>
            <a:ext cx="622621" cy="65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11382062" y="4301407"/>
            <a:ext cx="632141" cy="369332"/>
          </a:xfrm>
          <a:prstGeom prst="rect">
            <a:avLst/>
          </a:prstGeom>
          <a:noFill/>
        </p:spPr>
        <p:txBody>
          <a:bodyPr wrap="square" rtlCol="0">
            <a:spAutoFit/>
          </a:bodyPr>
          <a:lstStyle/>
          <a:p>
            <a:r>
              <a:rPr lang="en-US" altLang="zh-CN" b="1" smtClean="0"/>
              <a:t>loss</a:t>
            </a:r>
            <a:endParaRPr lang="zh-CN" altLang="en-US" b="1"/>
          </a:p>
        </p:txBody>
      </p:sp>
      <p:sp>
        <p:nvSpPr>
          <p:cNvPr id="57" name="文本框 56"/>
          <p:cNvSpPr txBox="1"/>
          <p:nvPr/>
        </p:nvSpPr>
        <p:spPr>
          <a:xfrm>
            <a:off x="10291947" y="1866118"/>
            <a:ext cx="2002971" cy="646331"/>
          </a:xfrm>
          <a:prstGeom prst="rect">
            <a:avLst/>
          </a:prstGeom>
          <a:noFill/>
        </p:spPr>
        <p:txBody>
          <a:bodyPr wrap="square" rtlCol="0">
            <a:spAutoFit/>
          </a:bodyPr>
          <a:lstStyle/>
          <a:p>
            <a:r>
              <a:rPr lang="en-US" altLang="zh-CN" smtClean="0"/>
              <a:t>Score(logit)</a:t>
            </a:r>
          </a:p>
          <a:p>
            <a:r>
              <a:rPr lang="en-US" altLang="zh-CN" smtClean="0"/>
              <a:t>For Each Class</a:t>
            </a:r>
            <a:endParaRPr lang="zh-CN" altLang="en-US"/>
          </a:p>
        </p:txBody>
      </p:sp>
      <p:sp>
        <p:nvSpPr>
          <p:cNvPr id="58" name="矩形 57">
            <a:extLst>
              <a:ext uri="{FF2B5EF4-FFF2-40B4-BE49-F238E27FC236}">
                <a16:creationId xmlns:a16="http://schemas.microsoft.com/office/drawing/2014/main" id="{9DA00F65-5BD9-464C-8789-E5B49B6F051A}"/>
              </a:ext>
            </a:extLst>
          </p:cNvPr>
          <p:cNvSpPr/>
          <p:nvPr/>
        </p:nvSpPr>
        <p:spPr>
          <a:xfrm>
            <a:off x="4376539" y="5643443"/>
            <a:ext cx="4137537" cy="369332"/>
          </a:xfrm>
          <a:prstGeom prst="rect">
            <a:avLst/>
          </a:prstGeom>
        </p:spPr>
        <p:txBody>
          <a:bodyPr wrap="square">
            <a:spAutoFit/>
          </a:bodyPr>
          <a:lstStyle/>
          <a:p>
            <a:r>
              <a:rPr lang="en-US" altLang="zh-CN" i="1" dirty="0">
                <a:solidFill>
                  <a:srgbClr val="111111"/>
                </a:solidFill>
                <a:latin typeface="Times New Roman" panose="02020603050405020304" pitchFamily="18" charset="0"/>
                <a:cs typeface="Times New Roman" panose="02020603050405020304" pitchFamily="18" charset="0"/>
              </a:rPr>
              <a:t>Fig</a:t>
            </a:r>
            <a:r>
              <a:rPr lang="en-US" altLang="zh-CN" i="1">
                <a:solidFill>
                  <a:srgbClr val="111111"/>
                </a:solidFill>
                <a:latin typeface="Times New Roman" panose="02020603050405020304" pitchFamily="18" charset="0"/>
                <a:cs typeface="Times New Roman" panose="02020603050405020304" pitchFamily="18" charset="0"/>
              </a:rPr>
              <a:t>. </a:t>
            </a:r>
            <a:r>
              <a:rPr lang="en-US" altLang="zh-CN" i="1" smtClean="0">
                <a:solidFill>
                  <a:srgbClr val="111111"/>
                </a:solidFill>
                <a:latin typeface="Times New Roman" panose="02020603050405020304" pitchFamily="18" charset="0"/>
                <a:cs typeface="Times New Roman" panose="02020603050405020304" pitchFamily="18" charset="0"/>
              </a:rPr>
              <a:t>2. Outview of authors’ approach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666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smtClean="0">
                <a:latin typeface="Times New Roman" panose="02020603050405020304" pitchFamily="18" charset="0"/>
                <a:cs typeface="Times New Roman" panose="02020603050405020304" pitchFamily="18" charset="0"/>
              </a:rPr>
              <a:t>2.Meta-learning with Convex Base Learners</a:t>
            </a:r>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939800" y="1139253"/>
                <a:ext cx="10682514" cy="7590732"/>
              </a:xfrm>
              <a:prstGeom prst="rect">
                <a:avLst/>
              </a:prstGeom>
              <a:noFill/>
            </p:spPr>
            <p:txBody>
              <a:bodyPr wrap="square" rtlCol="0">
                <a:spAutoFit/>
              </a:bodyPr>
              <a:lstStyle/>
              <a:p>
                <a:pPr indent="457200">
                  <a:lnSpc>
                    <a:spcPct val="150000"/>
                  </a:lnSpc>
                </a:pPr>
                <a:r>
                  <a:rPr lang="en-US" altLang="zh-CN" sz="2000" smtClean="0">
                    <a:latin typeface="Times New Roman" panose="02020603050405020304" pitchFamily="18" charset="0"/>
                    <a:ea typeface="宋体" panose="02010600030101010101" pitchFamily="2" charset="-122"/>
                    <a:cs typeface="Times New Roman" panose="02020603050405020304" pitchFamily="18" charset="0"/>
                  </a:rPr>
                  <a:t>Base learner:</a:t>
                </a:r>
              </a:p>
              <a:p>
                <a:pPr indent="457200" algn="r">
                  <a:lnSpc>
                    <a:spcPct val="150000"/>
                  </a:lnSpc>
                </a:pPr>
                <a14:m>
                  <m:oMath xmlns:m="http://schemas.openxmlformats.org/officeDocument/2006/math">
                    <m:r>
                      <a:rPr lang="zh-CN" altLang="en-US" sz="2000" i="1">
                        <a:latin typeface="Cambria Math" panose="02040503050406030204" pitchFamily="18" charset="0"/>
                        <a:ea typeface="宋体" panose="02010600030101010101" pitchFamily="2" charset="-122"/>
                      </a:rPr>
                      <m:t>𝜃</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𝐴</m:t>
                    </m:r>
                    <m:d>
                      <m:dPr>
                        <m:ctrlPr>
                          <a:rPr lang="en-US" altLang="zh-CN" sz="2000" i="1">
                            <a:latin typeface="Cambria Math" panose="02040503050406030204" pitchFamily="18" charset="0"/>
                            <a:ea typeface="宋体" panose="02010600030101010101" pitchFamily="2" charset="-122"/>
                          </a:rPr>
                        </m:ctrlPr>
                      </m:dPr>
                      <m:e>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𝐷</m:t>
                            </m:r>
                          </m:e>
                          <m:sup>
                            <m:r>
                              <a:rPr lang="en-US" altLang="zh-CN" sz="2000" i="1">
                                <a:latin typeface="Cambria Math" panose="02040503050406030204" pitchFamily="18" charset="0"/>
                                <a:ea typeface="宋体" panose="02010600030101010101" pitchFamily="2" charset="-122"/>
                              </a:rPr>
                              <m:t>𝑡𝑟𝑎𝑖𝑛</m:t>
                            </m:r>
                          </m:sup>
                        </m:sSup>
                        <m:r>
                          <a:rPr lang="en-US" altLang="zh-CN" sz="2000" i="1">
                            <a:latin typeface="Cambria Math" panose="02040503050406030204" pitchFamily="18" charset="0"/>
                            <a:ea typeface="宋体" panose="02010600030101010101" pitchFamily="2" charset="-122"/>
                          </a:rPr>
                          <m:t>;</m:t>
                        </m:r>
                        <m:r>
                          <a:rPr lang="zh-CN" altLang="en-US" sz="2000" i="1">
                            <a:latin typeface="Cambria Math" panose="02040503050406030204" pitchFamily="18" charset="0"/>
                            <a:ea typeface="宋体" panose="02010600030101010101" pitchFamily="2" charset="-122"/>
                          </a:rPr>
                          <m:t>𝜑</m:t>
                        </m:r>
                      </m:e>
                    </m:d>
                    <m:r>
                      <a:rPr lang="en-US" altLang="zh-CN" sz="2000" i="1">
                        <a:latin typeface="Cambria Math" panose="02040503050406030204" pitchFamily="18" charset="0"/>
                        <a:ea typeface="宋体" panose="02010600030101010101" pitchFamily="2" charset="-122"/>
                      </a:rPr>
                      <m:t>=</m:t>
                    </m:r>
                    <m:m>
                      <m:mPr>
                        <m:mcs>
                          <m:mc>
                            <m:mcPr>
                              <m:count m:val="1"/>
                              <m:mcJc m:val="center"/>
                            </m:mcPr>
                          </m:mc>
                        </m:mcs>
                        <m:ctrlPr>
                          <a:rPr lang="en-US" altLang="zh-CN" sz="2000" i="1">
                            <a:latin typeface="Cambria Math" panose="02040503050406030204" pitchFamily="18" charset="0"/>
                            <a:ea typeface="宋体" panose="02010600030101010101" pitchFamily="2" charset="-122"/>
                          </a:rPr>
                        </m:ctrlPr>
                      </m:mPr>
                      <m:mr>
                        <m:e>
                          <m:func>
                            <m:funcPr>
                              <m:ctrlPr>
                                <a:rPr lang="en-US" altLang="zh-CN" sz="2000" i="1">
                                  <a:latin typeface="Cambria Math" panose="02040503050406030204" pitchFamily="18" charset="0"/>
                                  <a:ea typeface="宋体" panose="02010600030101010101" pitchFamily="2" charset="-122"/>
                                </a:rPr>
                              </m:ctrlPr>
                            </m:funcPr>
                            <m:fName>
                              <m:r>
                                <m:rPr>
                                  <m:sty m:val="p"/>
                                  <m:brk m:alnAt="7"/>
                                </m:rPr>
                                <a:rPr lang="en-US" altLang="zh-CN" sz="2000">
                                  <a:latin typeface="Cambria Math" panose="02040503050406030204" pitchFamily="18" charset="0"/>
                                  <a:ea typeface="宋体" panose="02010600030101010101" pitchFamily="2" charset="-122"/>
                                </a:rPr>
                                <m:t>a</m:t>
                              </m:r>
                              <m:r>
                                <m:rPr>
                                  <m:sty m:val="p"/>
                                </m:rPr>
                                <a:rPr lang="en-US" altLang="zh-CN" sz="2000">
                                  <a:latin typeface="Cambria Math" panose="02040503050406030204" pitchFamily="18" charset="0"/>
                                  <a:ea typeface="宋体" panose="02010600030101010101" pitchFamily="2" charset="-122"/>
                                </a:rPr>
                                <m:t>rg</m:t>
                              </m:r>
                            </m:fName>
                            <m:e>
                              <m:r>
                                <a:rPr lang="en-US" altLang="zh-CN" sz="2000" i="1">
                                  <a:latin typeface="Cambria Math" panose="02040503050406030204" pitchFamily="18" charset="0"/>
                                  <a:ea typeface="宋体" panose="02010600030101010101" pitchFamily="2" charset="-122"/>
                                </a:rPr>
                                <m:t>𝑚𝑖𝑛</m:t>
                              </m:r>
                            </m:e>
                          </m:func>
                        </m:e>
                      </m:mr>
                      <m:mr>
                        <m:e>
                          <m:r>
                            <a:rPr lang="zh-CN" altLang="en-US" sz="2000" i="1" smtClean="0">
                              <a:latin typeface="Cambria Math" panose="02040503050406030204" pitchFamily="18" charset="0"/>
                              <a:ea typeface="宋体" panose="02010600030101010101" pitchFamily="2" charset="-122"/>
                            </a:rPr>
                            <m:t>𝜃</m:t>
                          </m:r>
                        </m:e>
                      </m:mr>
                    </m:m>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𝐿</m:t>
                        </m:r>
                      </m:e>
                      <m:sup>
                        <m:r>
                          <a:rPr lang="en-US" altLang="zh-CN" sz="2000" i="1">
                            <a:latin typeface="Cambria Math" panose="02040503050406030204" pitchFamily="18" charset="0"/>
                            <a:ea typeface="宋体" panose="02010600030101010101" pitchFamily="2" charset="-122"/>
                          </a:rPr>
                          <m:t>𝑏𝑎𝑠𝑒</m:t>
                        </m:r>
                      </m:sup>
                    </m:sSup>
                    <m:d>
                      <m:dPr>
                        <m:ctrlPr>
                          <a:rPr lang="en-US" altLang="zh-CN" sz="2000" i="1">
                            <a:latin typeface="Cambria Math" panose="02040503050406030204" pitchFamily="18" charset="0"/>
                            <a:ea typeface="宋体" panose="02010600030101010101" pitchFamily="2" charset="-122"/>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𝐷</m:t>
                            </m:r>
                          </m:e>
                          <m:sup>
                            <m:r>
                              <a:rPr lang="en-US" altLang="zh-CN" sz="2000" i="1">
                                <a:latin typeface="Cambria Math" panose="02040503050406030204" pitchFamily="18" charset="0"/>
                              </a:rPr>
                              <m:t>𝑡𝑟𝑎𝑖𝑛</m:t>
                            </m:r>
                          </m:sup>
                        </m:sSup>
                        <m:r>
                          <a:rPr lang="en-US" altLang="zh-CN" sz="2000" i="1">
                            <a:latin typeface="Cambria Math" panose="02040503050406030204" pitchFamily="18" charset="0"/>
                          </a:rPr>
                          <m:t>;</m:t>
                        </m:r>
                        <m:r>
                          <a:rPr lang="zh-CN" altLang="en-US" sz="2000" i="1">
                            <a:latin typeface="Cambria Math" panose="02040503050406030204" pitchFamily="18" charset="0"/>
                          </a:rPr>
                          <m:t>𝜃</m:t>
                        </m:r>
                        <m:r>
                          <a:rPr lang="en-US" altLang="zh-CN" sz="2000" i="1">
                            <a:latin typeface="Cambria Math" panose="02040503050406030204" pitchFamily="18" charset="0"/>
                          </a:rPr>
                          <m:t>,</m:t>
                        </m:r>
                        <m:r>
                          <a:rPr lang="zh-CN" altLang="en-US" sz="2000" i="1">
                            <a:latin typeface="Cambria Math" panose="02040503050406030204" pitchFamily="18" charset="0"/>
                          </a:rPr>
                          <m:t>𝜑</m:t>
                        </m:r>
                      </m:e>
                    </m:d>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𝑅</m:t>
                    </m:r>
                    <m:d>
                      <m:dPr>
                        <m:ctrlPr>
                          <a:rPr lang="en-US" altLang="zh-CN" sz="2000" i="1">
                            <a:latin typeface="Cambria Math" panose="02040503050406030204" pitchFamily="18" charset="0"/>
                            <a:ea typeface="宋体" panose="02010600030101010101" pitchFamily="2" charset="-122"/>
                          </a:rPr>
                        </m:ctrlPr>
                      </m:dPr>
                      <m:e>
                        <m:r>
                          <a:rPr lang="zh-CN" altLang="en-US" sz="2000" i="1">
                            <a:latin typeface="Cambria Math" panose="02040503050406030204" pitchFamily="18" charset="0"/>
                            <a:ea typeface="宋体" panose="02010600030101010101" pitchFamily="2" charset="-122"/>
                          </a:rPr>
                          <m:t>𝜃</m:t>
                        </m:r>
                      </m:e>
                    </m:d>
                    <m:r>
                      <a:rPr lang="en-US" altLang="zh-CN" sz="2000" i="1">
                        <a:latin typeface="Cambria Math" panose="02040503050406030204" pitchFamily="18" charset="0"/>
                        <a:ea typeface="宋体" panose="02010600030101010101" pitchFamily="2" charset="-122"/>
                      </a:rPr>
                      <m:t> </m:t>
                    </m:r>
                  </m:oMath>
                </a14:m>
                <a:r>
                  <a:rPr lang="en-US" altLang="zh-CN" sz="2000" smtClean="0"/>
                  <a:t>                          (1)   </a:t>
                </a:r>
                <a:endParaRPr lang="en-US" altLang="zh-CN" sz="2000"/>
              </a:p>
              <a:p>
                <a:pPr indent="457200">
                  <a:lnSpc>
                    <a:spcPct val="150000"/>
                  </a:lnSpc>
                </a:pPr>
                <a:r>
                  <a:rPr lang="en-US" altLang="zh-CN" sz="200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𝐿</m:t>
                        </m:r>
                      </m:e>
                      <m:sup>
                        <m:r>
                          <a:rPr lang="en-US" altLang="zh-CN" sz="2000" i="1">
                            <a:latin typeface="Cambria Math" panose="02040503050406030204" pitchFamily="18" charset="0"/>
                          </a:rPr>
                          <m:t>𝑏𝑎𝑠𝑒</m:t>
                        </m:r>
                      </m:sup>
                    </m:sSup>
                  </m:oMath>
                </a14:m>
                <a:r>
                  <a:rPr lang="en-US" altLang="zh-CN" sz="2000">
                    <a:latin typeface="Times New Roman" panose="02020603050405020304" pitchFamily="18" charset="0"/>
                    <a:cs typeface="Times New Roman" panose="02020603050405020304" pitchFamily="18" charset="0"/>
                  </a:rPr>
                  <a:t>is a loss function, such as the negative loglikelihood of labels, and </a:t>
                </a:r>
                <a14:m>
                  <m:oMath xmlns:m="http://schemas.openxmlformats.org/officeDocument/2006/math">
                    <m:r>
                      <a:rPr lang="en-US" altLang="zh-CN" sz="2000" i="1">
                        <a:latin typeface="Cambria Math" panose="02040503050406030204" pitchFamily="18" charset="0"/>
                        <a:ea typeface="宋体" panose="02010600030101010101" pitchFamily="2" charset="-122"/>
                      </a:rPr>
                      <m:t>𝑅</m:t>
                    </m:r>
                    <m:d>
                      <m:dPr>
                        <m:ctrlPr>
                          <a:rPr lang="en-US" altLang="zh-CN" sz="2000" i="1">
                            <a:latin typeface="Cambria Math" panose="02040503050406030204" pitchFamily="18" charset="0"/>
                            <a:ea typeface="宋体" panose="02010600030101010101" pitchFamily="2" charset="-122"/>
                          </a:rPr>
                        </m:ctrlPr>
                      </m:dPr>
                      <m:e>
                        <m:r>
                          <a:rPr lang="zh-CN" altLang="en-US" sz="2000" i="1">
                            <a:latin typeface="Cambria Math" panose="02040503050406030204" pitchFamily="18" charset="0"/>
                            <a:ea typeface="宋体" panose="02010600030101010101" pitchFamily="2" charset="-122"/>
                          </a:rPr>
                          <m:t>𝜃</m:t>
                        </m:r>
                      </m:e>
                    </m:d>
                    <m:r>
                      <a:rPr lang="zh-CN" altLang="en-US" sz="2000" i="1">
                        <a:latin typeface="Cambria Math" panose="02040503050406030204" pitchFamily="18" charset="0"/>
                        <a:ea typeface="宋体" panose="02010600030101010101" pitchFamily="2" charset="-122"/>
                      </a:rPr>
                      <m:t> </m:t>
                    </m:r>
                  </m:oMath>
                </a14:m>
                <a:r>
                  <a:rPr lang="en-US" altLang="zh-CN" sz="2000">
                    <a:latin typeface="Times New Roman" panose="02020603050405020304" pitchFamily="18" charset="0"/>
                    <a:cs typeface="Times New Roman" panose="02020603050405020304" pitchFamily="18" charset="0"/>
                  </a:rPr>
                  <a:t>is a </a:t>
                </a:r>
                <a:r>
                  <a:rPr lang="en-US" altLang="zh-CN" sz="2000" smtClean="0">
                    <a:latin typeface="Times New Roman" panose="02020603050405020304" pitchFamily="18" charset="0"/>
                    <a:cs typeface="Times New Roman" panose="02020603050405020304" pitchFamily="18" charset="0"/>
                  </a:rPr>
                  <a:t>regularization </a:t>
                </a:r>
                <a:r>
                  <a:rPr lang="en-US" altLang="zh-CN" sz="2000">
                    <a:latin typeface="Times New Roman" panose="02020603050405020304" pitchFamily="18" charset="0"/>
                    <a:cs typeface="Times New Roman" panose="02020603050405020304" pitchFamily="18" charset="0"/>
                  </a:rPr>
                  <a:t>term. </a:t>
                </a:r>
                <a:endParaRPr lang="en-US" altLang="zh-CN" sz="2000" smtClean="0">
                  <a:latin typeface="Times New Roman" panose="02020603050405020304" pitchFamily="18" charset="0"/>
                  <a:cs typeface="Times New Roman" panose="02020603050405020304" pitchFamily="18" charset="0"/>
                </a:endParaRPr>
              </a:p>
              <a:p>
                <a:pPr indent="457200">
                  <a:lnSpc>
                    <a:spcPct val="150000"/>
                  </a:lnSpc>
                </a:pPr>
                <a:r>
                  <a:rPr lang="en-US" altLang="zh-CN">
                    <a:latin typeface="Times New Roman" panose="02020603050405020304" pitchFamily="18" charset="0"/>
                    <a:cs typeface="Times New Roman" panose="02020603050405020304" pitchFamily="18" charset="0"/>
                  </a:rPr>
                  <a:t>K-class linear SVM can be written </a:t>
                </a:r>
                <a:r>
                  <a:rPr lang="en-US" altLang="zh-CN" smtClean="0">
                    <a:latin typeface="Times New Roman" panose="02020603050405020304" pitchFamily="18" charset="0"/>
                    <a:cs typeface="Times New Roman" panose="02020603050405020304" pitchFamily="18" charset="0"/>
                  </a:rPr>
                  <a:t>as </a:t>
                </a:r>
                <a14:m>
                  <m:oMath xmlns:m="http://schemas.openxmlformats.org/officeDocument/2006/math">
                    <m:r>
                      <a:rPr lang="zh-CN" altLang="en-US" i="1">
                        <a:latin typeface="Cambria Math" panose="02040503050406030204" pitchFamily="18" charset="0"/>
                      </a:rPr>
                      <m:t>𝜃</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e>
                        </m:d>
                      </m:e>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𝐾</m:t>
                        </m:r>
                      </m:sup>
                    </m:sSubSup>
                  </m:oMath>
                </a14:m>
                <a:r>
                  <a:rPr lang="en-US" altLang="zh-CN" sz="2000" smtClean="0"/>
                  <a:t> ,</a:t>
                </a:r>
                <a:r>
                  <a:rPr lang="en-US" altLang="zh-CN"/>
                  <a:t> </a:t>
                </a:r>
                <a:r>
                  <a:rPr lang="en-US" altLang="zh-CN">
                    <a:latin typeface="Times New Roman" panose="02020603050405020304" pitchFamily="18" charset="0"/>
                    <a:cs typeface="Times New Roman" panose="02020603050405020304" pitchFamily="18" charset="0"/>
                  </a:rPr>
                  <a:t>The Crammer and Singer </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formulation of the multi-class </a:t>
                </a:r>
                <a:r>
                  <a:rPr lang="en-US" altLang="zh-CN" smtClean="0">
                    <a:latin typeface="Times New Roman" panose="02020603050405020304" pitchFamily="18" charset="0"/>
                    <a:cs typeface="Times New Roman" panose="02020603050405020304" pitchFamily="18" charset="0"/>
                  </a:rPr>
                  <a:t>SVM[3] </a:t>
                </a:r>
                <a:r>
                  <a:rPr lang="en-US" altLang="zh-CN">
                    <a:latin typeface="Times New Roman" panose="02020603050405020304" pitchFamily="18" charset="0"/>
                    <a:cs typeface="Times New Roman" panose="02020603050405020304" pitchFamily="18" charset="0"/>
                  </a:rPr>
                  <a:t>is </a:t>
                </a:r>
                <a:r>
                  <a:rPr lang="en-US" altLang="zh-CN" smtClean="0">
                    <a:latin typeface="Times New Roman" panose="02020603050405020304" pitchFamily="18" charset="0"/>
                    <a:cs typeface="Times New Roman" panose="02020603050405020304" pitchFamily="18" charset="0"/>
                  </a:rPr>
                  <a:t>:</a:t>
                </a:r>
              </a:p>
              <a:p>
                <a:pPr indent="360000">
                  <a:lnSpc>
                    <a:spcPct val="150000"/>
                  </a:lnSpc>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ea typeface="宋体" panose="02010600030101010101" pitchFamily="2" charset="-122"/>
                        </a:rPr>
                        <m:t>𝜃</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𝐷</m:t>
                              </m:r>
                            </m:e>
                            <m:sup>
                              <m:r>
                                <a:rPr lang="en-US" altLang="zh-CN" i="1">
                                  <a:latin typeface="Cambria Math" panose="02040503050406030204" pitchFamily="18" charset="0"/>
                                  <a:ea typeface="宋体" panose="02010600030101010101" pitchFamily="2" charset="-122"/>
                                </a:rPr>
                                <m:t>𝑡𝑟𝑎𝑖𝑛</m:t>
                              </m:r>
                            </m:sup>
                          </m:sSup>
                          <m:r>
                            <a:rPr lang="en-US" altLang="zh-CN" i="1">
                              <a:latin typeface="Cambria Math" panose="02040503050406030204" pitchFamily="18" charset="0"/>
                              <a:ea typeface="宋体" panose="02010600030101010101" pitchFamily="2" charset="-122"/>
                            </a:rPr>
                            <m:t>;</m:t>
                          </m:r>
                          <m:r>
                            <a:rPr lang="zh-CN" altLang="en-US" i="1">
                              <a:latin typeface="Cambria Math" panose="02040503050406030204" pitchFamily="18" charset="0"/>
                              <a:ea typeface="宋体" panose="02010600030101010101" pitchFamily="2" charset="-122"/>
                            </a:rPr>
                            <m:t>𝜑</m:t>
                          </m:r>
                        </m:e>
                      </m:d>
                      <m:r>
                        <a:rPr lang="en-US" altLang="zh-CN" i="1">
                          <a:latin typeface="Cambria Math" panose="02040503050406030204" pitchFamily="18" charset="0"/>
                          <a:ea typeface="宋体" panose="02010600030101010101" pitchFamily="2" charset="-122"/>
                        </a:rPr>
                        <m:t>=</m:t>
                      </m:r>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func>
                              <m:funcPr>
                                <m:ctrlPr>
                                  <a:rPr lang="en-US" altLang="zh-CN" i="1">
                                    <a:latin typeface="Cambria Math" panose="02040503050406030204" pitchFamily="18" charset="0"/>
                                    <a:ea typeface="宋体" panose="02010600030101010101" pitchFamily="2" charset="-122"/>
                                  </a:rPr>
                                </m:ctrlPr>
                              </m:funcPr>
                              <m:fName>
                                <m:r>
                                  <m:rPr>
                                    <m:sty m:val="p"/>
                                    <m:brk m:alnAt="7"/>
                                  </m:rPr>
                                  <a:rPr lang="en-US" altLang="zh-CN">
                                    <a:latin typeface="Cambria Math" panose="02040503050406030204" pitchFamily="18" charset="0"/>
                                    <a:ea typeface="宋体" panose="02010600030101010101" pitchFamily="2" charset="-122"/>
                                  </a:rPr>
                                  <m:t>a</m:t>
                                </m:r>
                                <m:r>
                                  <m:rPr>
                                    <m:sty m:val="p"/>
                                  </m:rPr>
                                  <a:rPr lang="en-US" altLang="zh-CN">
                                    <a:latin typeface="Cambria Math" panose="02040503050406030204" pitchFamily="18" charset="0"/>
                                    <a:ea typeface="宋体" panose="02010600030101010101" pitchFamily="2" charset="-122"/>
                                  </a:rPr>
                                  <m:t>rg</m:t>
                                </m:r>
                              </m:fName>
                              <m:e>
                                <m:r>
                                  <a:rPr lang="en-US" altLang="zh-CN" i="1">
                                    <a:latin typeface="Cambria Math" panose="02040503050406030204" pitchFamily="18" charset="0"/>
                                    <a:ea typeface="宋体" panose="02010600030101010101" pitchFamily="2" charset="-122"/>
                                  </a:rPr>
                                  <m:t>𝑚𝑖𝑛</m:t>
                                </m:r>
                              </m:e>
                            </m:func>
                          </m:e>
                        </m:mr>
                        <m:mr>
                          <m:e>
                            <m:d>
                              <m:dPr>
                                <m:begChr m:val="{"/>
                                <m:endChr m:val="}"/>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𝑤</m:t>
                                    </m:r>
                                  </m:e>
                                  <m:sub>
                                    <m:r>
                                      <a:rPr lang="en-US" altLang="zh-CN" i="1">
                                        <a:latin typeface="Cambria Math" panose="02040503050406030204" pitchFamily="18" charset="0"/>
                                        <a:ea typeface="宋体" panose="02010600030101010101" pitchFamily="2" charset="-122"/>
                                      </a:rPr>
                                      <m:t>𝑘</m:t>
                                    </m:r>
                                  </m:sub>
                                </m:sSub>
                              </m:e>
                            </m:d>
                          </m:e>
                        </m:mr>
                      </m:m>
                      <m:r>
                        <a:rPr lang="en-US" altLang="zh-CN" i="1">
                          <a:latin typeface="Cambria Math" panose="02040503050406030204" pitchFamily="18" charset="0"/>
                          <a:ea typeface="宋体" panose="02010600030101010101" pitchFamily="2" charset="-122"/>
                        </a:rPr>
                        <m:t> </m:t>
                      </m:r>
                      <m:m>
                        <m:mPr>
                          <m:mcs>
                            <m:mc>
                              <m:mcPr>
                                <m:count m:val="1"/>
                                <m:mcJc m:val="center"/>
                              </m:mcPr>
                            </m:mc>
                          </m:mcs>
                          <m:ctrlPr>
                            <a:rPr lang="en-US" altLang="zh-CN" i="1">
                              <a:latin typeface="Cambria Math" panose="02040503050406030204" pitchFamily="18" charset="0"/>
                              <a:ea typeface="宋体" panose="02010600030101010101" pitchFamily="2" charset="-122"/>
                            </a:rPr>
                          </m:ctrlPr>
                        </m:mPr>
                        <m:mr>
                          <m:e>
                            <m:r>
                              <m:rPr>
                                <m:brk m:alnAt="7"/>
                              </m:rPr>
                              <a:rPr lang="en-US" altLang="zh-CN" i="1">
                                <a:latin typeface="Cambria Math" panose="02040503050406030204" pitchFamily="18" charset="0"/>
                                <a:ea typeface="宋体" panose="02010600030101010101" pitchFamily="2" charset="-122"/>
                              </a:rPr>
                              <m:t>𝑚</m:t>
                            </m:r>
                            <m:r>
                              <a:rPr lang="en-US" altLang="zh-CN" i="1">
                                <a:latin typeface="Cambria Math" panose="02040503050406030204" pitchFamily="18" charset="0"/>
                                <a:ea typeface="宋体" panose="02010600030101010101" pitchFamily="2" charset="-122"/>
                              </a:rPr>
                              <m:t>𝑖𝑛</m:t>
                            </m:r>
                          </m:e>
                        </m:mr>
                        <m:mr>
                          <m:e>
                            <m:d>
                              <m:dPr>
                                <m:begChr m:val="{"/>
                                <m:endChr m:val="}"/>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l-GR" altLang="zh-CN" i="1">
                                        <a:latin typeface="Cambria Math" panose="02040503050406030204" pitchFamily="18" charset="0"/>
                                        <a:ea typeface="宋体" panose="02010600030101010101" pitchFamily="2" charset="-122"/>
                                      </a:rPr>
                                      <m:t>𝜁</m:t>
                                    </m:r>
                                  </m:e>
                                  <m:sub>
                                    <m:r>
                                      <a:rPr lang="en-US" altLang="zh-CN" i="1">
                                        <a:latin typeface="Cambria Math" panose="02040503050406030204" pitchFamily="18" charset="0"/>
                                        <a:ea typeface="宋体" panose="02010600030101010101" pitchFamily="2" charset="-122"/>
                                      </a:rPr>
                                      <m:t>𝑖</m:t>
                                    </m:r>
                                  </m:sub>
                                </m:sSub>
                              </m:e>
                            </m:d>
                          </m:e>
                        </m:mr>
                      </m:m>
                      <m:f>
                        <m:fPr>
                          <m:ctrlPr>
                            <a:rPr lang="en-US" altLang="zh-CN" i="1">
                              <a:latin typeface="Cambria Math" panose="02040503050406030204" pitchFamily="18" charset="0"/>
                              <a:ea typeface="宋体" panose="02010600030101010101" pitchFamily="2" charset="-122"/>
                            </a:rPr>
                          </m:ctrlPr>
                        </m:fPr>
                        <m:num>
                          <m:r>
                            <a:rPr lang="en-US" altLang="zh-CN" i="1">
                              <a:latin typeface="Cambria Math" panose="02040503050406030204" pitchFamily="18" charset="0"/>
                              <a:ea typeface="宋体" panose="02010600030101010101" pitchFamily="2" charset="-122"/>
                            </a:rPr>
                            <m:t>1</m:t>
                          </m:r>
                        </m:num>
                        <m:den>
                          <m:r>
                            <a:rPr lang="en-US" altLang="zh-CN" i="1">
                              <a:latin typeface="Cambria Math" panose="02040503050406030204" pitchFamily="18" charset="0"/>
                              <a:ea typeface="宋体" panose="02010600030101010101" pitchFamily="2" charset="-122"/>
                            </a:rPr>
                            <m:t>2</m:t>
                          </m:r>
                        </m:den>
                      </m:f>
                      <m:nary>
                        <m:naryPr>
                          <m:chr m:val="∑"/>
                          <m:limLoc m:val="subSup"/>
                          <m:supHide m:val="on"/>
                          <m:ctrlPr>
                            <a:rPr lang="en-US" altLang="zh-CN" i="1">
                              <a:latin typeface="Cambria Math" panose="02040503050406030204" pitchFamily="18" charset="0"/>
                              <a:ea typeface="宋体" panose="02010600030101010101" pitchFamily="2" charset="-122"/>
                            </a:rPr>
                          </m:ctrlPr>
                        </m:naryPr>
                        <m:sub>
                          <m:r>
                            <m:rPr>
                              <m:brk m:alnAt="9"/>
                            </m:rPr>
                            <a:rPr lang="en-US" altLang="zh-CN" i="1">
                              <a:latin typeface="Cambria Math" panose="02040503050406030204" pitchFamily="18" charset="0"/>
                              <a:ea typeface="宋体" panose="02010600030101010101" pitchFamily="2" charset="-122"/>
                            </a:rPr>
                            <m:t>𝑘</m:t>
                          </m:r>
                        </m:sub>
                        <m:sup/>
                        <m:e>
                          <m:sSubSup>
                            <m:sSubSupPr>
                              <m:ctrlPr>
                                <a:rPr lang="en-US" altLang="zh-CN" i="1">
                                  <a:latin typeface="Cambria Math" panose="02040503050406030204" pitchFamily="18" charset="0"/>
                                  <a:ea typeface="宋体" panose="02010600030101010101" pitchFamily="2" charset="-122"/>
                                </a:rPr>
                              </m:ctrlPr>
                            </m:sSubSupPr>
                            <m:e>
                              <m:d>
                                <m:dPr>
                                  <m:begChr m:val="‖"/>
                                  <m:endChr m:val="‖"/>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𝑤</m:t>
                                      </m:r>
                                    </m:e>
                                    <m:sub>
                                      <m:r>
                                        <a:rPr lang="en-US" altLang="zh-CN" i="1">
                                          <a:latin typeface="Cambria Math" panose="02040503050406030204" pitchFamily="18" charset="0"/>
                                          <a:ea typeface="宋体" panose="02010600030101010101" pitchFamily="2" charset="-122"/>
                                        </a:rPr>
                                        <m:t>𝑘</m:t>
                                      </m:r>
                                    </m:sub>
                                  </m:sSub>
                                </m:e>
                              </m:d>
                            </m:e>
                            <m:sub>
                              <m:r>
                                <a:rPr lang="en-US" altLang="zh-CN" i="1">
                                  <a:latin typeface="Cambria Math" panose="02040503050406030204" pitchFamily="18" charset="0"/>
                                  <a:ea typeface="宋体" panose="02010600030101010101" pitchFamily="2" charset="-122"/>
                                </a:rPr>
                                <m:t>2</m:t>
                              </m:r>
                            </m:sub>
                            <m:sup>
                              <m:r>
                                <a:rPr lang="en-US" altLang="zh-CN" i="1">
                                  <a:latin typeface="Cambria Math" panose="02040503050406030204" pitchFamily="18" charset="0"/>
                                  <a:ea typeface="宋体" panose="02010600030101010101" pitchFamily="2" charset="-122"/>
                                </a:rPr>
                                <m:t>2</m:t>
                              </m:r>
                            </m:sup>
                          </m:sSubSup>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𝐶</m:t>
                          </m:r>
                          <m:nary>
                            <m:naryPr>
                              <m:chr m:val="∑"/>
                              <m:limLoc m:val="subSup"/>
                              <m:supHide m:val="on"/>
                              <m:ctrlPr>
                                <a:rPr lang="en-US" altLang="zh-CN" i="1">
                                  <a:latin typeface="Cambria Math" panose="02040503050406030204" pitchFamily="18" charset="0"/>
                                  <a:ea typeface="宋体" panose="02010600030101010101" pitchFamily="2" charset="-122"/>
                                </a:rPr>
                              </m:ctrlPr>
                            </m:naryPr>
                            <m:sub>
                              <m:r>
                                <m:rPr>
                                  <m:brk m:alnAt="9"/>
                                </m:rPr>
                                <a:rPr lang="en-US" altLang="zh-CN" i="1">
                                  <a:latin typeface="Cambria Math" panose="02040503050406030204" pitchFamily="18" charset="0"/>
                                  <a:ea typeface="宋体" panose="02010600030101010101" pitchFamily="2" charset="-122"/>
                                </a:rPr>
                                <m:t>𝑛</m:t>
                              </m:r>
                            </m:sub>
                            <m:sup/>
                            <m:e>
                              <m:sSub>
                                <m:sSubPr>
                                  <m:ctrlPr>
                                    <a:rPr lang="en-US" altLang="zh-CN" i="1">
                                      <a:latin typeface="Cambria Math" panose="02040503050406030204" pitchFamily="18" charset="0"/>
                                      <a:ea typeface="宋体" panose="02010600030101010101" pitchFamily="2" charset="-122"/>
                                    </a:rPr>
                                  </m:ctrlPr>
                                </m:sSubPr>
                                <m:e>
                                  <m:r>
                                    <a:rPr lang="el-GR" altLang="zh-CN" i="1">
                                      <a:latin typeface="Cambria Math" panose="02040503050406030204" pitchFamily="18" charset="0"/>
                                      <a:ea typeface="宋体" panose="02010600030101010101" pitchFamily="2" charset="-122"/>
                                    </a:rPr>
                                    <m:t>𝜁</m:t>
                                  </m:r>
                                </m:e>
                                <m:sub>
                                  <m:r>
                                    <a:rPr lang="en-US" altLang="zh-CN" i="1">
                                      <a:latin typeface="Cambria Math" panose="02040503050406030204" pitchFamily="18" charset="0"/>
                                      <a:ea typeface="宋体" panose="02010600030101010101" pitchFamily="2" charset="-122"/>
                                    </a:rPr>
                                    <m:t>𝑖</m:t>
                                  </m:r>
                                </m:sub>
                              </m:sSub>
                            </m:e>
                          </m:nary>
                        </m:e>
                      </m:nary>
                    </m:oMath>
                  </m:oMathPara>
                </a14:m>
                <a:endParaRPr lang="en-US" altLang="zh-CN">
                  <a:latin typeface="Times New Roman" panose="02020603050405020304" pitchFamily="18" charset="0"/>
                  <a:ea typeface="宋体" panose="02010600030101010101" pitchFamily="2" charset="-122"/>
                </a:endParaRPr>
              </a:p>
              <a:p>
                <a:pPr indent="360000" algn="r">
                  <a:lnSpc>
                    <a:spcPct val="150000"/>
                  </a:lnSpc>
                </a:pPr>
                <a14:m>
                  <m:oMath xmlns:m="http://schemas.openxmlformats.org/officeDocument/2006/math">
                    <m:r>
                      <a:rPr lang="en-US" altLang="zh-CN" i="1">
                        <a:latin typeface="Cambria Math" panose="02040503050406030204" pitchFamily="18" charset="0"/>
                        <a:ea typeface="宋体" panose="02010600030101010101" pitchFamily="2" charset="-122"/>
                      </a:rPr>
                      <m:t>𝑠𝑢𝑏𝑗𝑒𝑐𝑡</m:t>
                    </m:r>
                    <m:r>
                      <a:rPr lang="en-US" altLang="zh-CN" i="1">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𝑡𝑜</m:t>
                    </m:r>
                    <m:r>
                      <a:rPr lang="en-US" altLang="zh-CN" i="1">
                        <a:latin typeface="Cambria Math" panose="02040503050406030204" pitchFamily="18" charset="0"/>
                        <a:ea typeface="宋体" panose="02010600030101010101" pitchFamily="2" charset="-122"/>
                      </a:rPr>
                      <m:t>         </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𝑤</m:t>
                        </m:r>
                      </m:e>
                      <m:sub>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𝑦</m:t>
                            </m:r>
                          </m:e>
                          <m:sub>
                            <m:r>
                              <a:rPr lang="en-US" altLang="zh-CN" i="1">
                                <a:latin typeface="Cambria Math" panose="02040503050406030204" pitchFamily="18" charset="0"/>
                                <a:ea typeface="宋体" panose="02010600030101010101" pitchFamily="2" charset="-122"/>
                              </a:rPr>
                              <m:t>𝑛</m:t>
                            </m:r>
                          </m:sub>
                        </m:sSub>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zh-CN" altLang="en-US" i="1">
                            <a:latin typeface="Cambria Math" panose="02040503050406030204" pitchFamily="18" charset="0"/>
                            <a:ea typeface="Cambria Math" panose="02040503050406030204" pitchFamily="18" charset="0"/>
                          </a:rPr>
                          <m:t>𝜑</m:t>
                        </m:r>
                      </m:sub>
                    </m:sSub>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𝑛</m:t>
                            </m:r>
                          </m:sub>
                        </m:sSub>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𝑤</m:t>
                        </m:r>
                      </m:e>
                      <m:sub>
                        <m:r>
                          <a:rPr lang="en-US" altLang="zh-CN" i="1">
                            <a:latin typeface="Cambria Math" panose="02040503050406030204" pitchFamily="18" charset="0"/>
                            <a:ea typeface="宋体" panose="02010600030101010101" pitchFamily="2" charset="-122"/>
                          </a:rPr>
                          <m:t>𝑘</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zh-CN" altLang="en-US" i="1">
                            <a:latin typeface="Cambria Math" panose="02040503050406030204" pitchFamily="18" charset="0"/>
                            <a:ea typeface="Cambria Math" panose="02040503050406030204" pitchFamily="18" charset="0"/>
                          </a:rPr>
                          <m:t>𝜑</m:t>
                        </m:r>
                      </m:sub>
                    </m:sSub>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𝑛</m:t>
                            </m:r>
                          </m:sub>
                        </m:sSub>
                      </m:e>
                    </m:d>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𝛿</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l-GR" altLang="zh-CN" i="1">
                            <a:latin typeface="Cambria Math" panose="02040503050406030204" pitchFamily="18" charset="0"/>
                            <a:ea typeface="宋体" panose="02010600030101010101" pitchFamily="2" charset="-122"/>
                          </a:rPr>
                          <m:t>𝜁</m:t>
                        </m:r>
                      </m:e>
                      <m:sub>
                        <m:r>
                          <a:rPr lang="en-US" altLang="zh-CN" i="1">
                            <a:latin typeface="Cambria Math" panose="02040503050406030204" pitchFamily="18" charset="0"/>
                            <a:ea typeface="宋体" panose="02010600030101010101" pitchFamily="2" charset="-122"/>
                          </a:rPr>
                          <m:t>𝑛</m:t>
                        </m:r>
                      </m:sub>
                    </m:sSub>
                  </m:oMath>
                </a14:m>
                <a:r>
                  <a:rPr lang="en-US" altLang="zh-CN">
                    <a:latin typeface="Times New Roman" panose="02020603050405020304" pitchFamily="18" charset="0"/>
                    <a:ea typeface="宋体" panose="02010600030101010101" pitchFamily="2" charset="-122"/>
                  </a:rPr>
                  <a:t>                         </a:t>
                </a:r>
                <a14:m>
                  <m:oMath xmlns:m="http://schemas.openxmlformats.org/officeDocument/2006/math">
                    <m:r>
                      <a:rPr lang="en-US" altLang="zh-CN" i="1">
                        <a:latin typeface="Cambria Math" panose="02040503050406030204" pitchFamily="18" charset="0"/>
                        <a:ea typeface="宋体" panose="02010600030101010101" pitchFamily="2" charset="-122"/>
                      </a:rPr>
                      <m:t>(2)</m:t>
                    </m:r>
                  </m:oMath>
                </a14:m>
                <a:endParaRPr lang="en-US" altLang="zh-CN"/>
              </a:p>
              <a:p>
                <a:pPr indent="360000">
                  <a:lnSpc>
                    <a:spcPct val="150000"/>
                  </a:lnSpc>
                </a:pPr>
                <a:r>
                  <a:rPr lang="en-US" altLang="zh-CN" smtClean="0">
                    <a:latin typeface="Times New Roman" panose="02020603050405020304" pitchFamily="18" charset="0"/>
                    <a:cs typeface="Times New Roman" panose="02020603050405020304" pitchFamily="18" charset="0"/>
                  </a:rPr>
                  <a:t>where</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𝑡𝑟𝑎𝑖𝑛</m:t>
                        </m:r>
                      </m:sup>
                    </m:s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𝑡</m:t>
                                    </m:r>
                                  </m:sub>
                                </m:sSub>
                              </m:e>
                            </m:d>
                          </m:e>
                        </m:d>
                      </m:e>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sSubSup>
                  </m:oMath>
                </a14:m>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zh-CN">
                    <a:solidFill>
                      <a:srgbClr val="4F4F4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mtClean="0">
                    <a:latin typeface="Times New Roman" panose="02020603050405020304" pitchFamily="18" charset="0"/>
                    <a:cs typeface="Times New Roman" panose="02020603050405020304" pitchFamily="18" charset="0"/>
                  </a:rPr>
                  <a:t>C</a:t>
                </a:r>
                <a:r>
                  <a:rPr lang="en-US" altLang="zh-CN" smtClean="0">
                    <a:latin typeface="Times New Roman" panose="02020603050405020304" pitchFamily="18" charset="0"/>
                    <a:cs typeface="Times New Roman" panose="02020603050405020304" pitchFamily="18" charset="0"/>
                  </a:rPr>
                  <a:t> is </a:t>
                </a:r>
                <a:r>
                  <a:rPr lang="en-US" altLang="zh-CN">
                    <a:latin typeface="Times New Roman" panose="02020603050405020304" pitchFamily="18" charset="0"/>
                    <a:cs typeface="Times New Roman" panose="02020603050405020304" pitchFamily="18" charset="0"/>
                  </a:rPr>
                  <a:t>the regularization parameter and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Sub>
                    <m:r>
                      <a:rPr lang="zh-CN" altLang="en-US" i="1" smtClean="0">
                        <a:latin typeface="Cambria Math" panose="02040503050406030204" pitchFamily="18" charset="0"/>
                      </a:rPr>
                      <m:t> </m:t>
                    </m:r>
                    <m:r>
                      <m:rPr>
                        <m:sty m:val="p"/>
                      </m:rPr>
                      <a:rPr lang="en-US" altLang="zh-CN" b="0" i="0" smtClean="0">
                        <a:latin typeface="Cambria Math" panose="02040503050406030204" pitchFamily="18" charset="0"/>
                      </a:rPr>
                      <m:t>is</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the</m:t>
                    </m:r>
                    <m:r>
                      <a:rPr lang="en-US" altLang="zh-CN" b="0" i="0" smtClean="0">
                        <a:latin typeface="Cambria Math" panose="02040503050406030204" pitchFamily="18" charset="0"/>
                      </a:rPr>
                      <m:t> </m:t>
                    </m:r>
                  </m:oMath>
                </a14:m>
                <a:r>
                  <a:rPr lang="zh-CN" altLang="zh-CN" smtClean="0">
                    <a:latin typeface="Times New Roman" panose="02020603050405020304" pitchFamily="18" charset="0"/>
                    <a:cs typeface="Times New Roman" panose="02020603050405020304" pitchFamily="18" charset="0"/>
                  </a:rPr>
                  <a:t>Kronecker </a:t>
                </a:r>
                <a:r>
                  <a:rPr lang="zh-CN" altLang="zh-CN">
                    <a:latin typeface="Times New Roman" panose="02020603050405020304" pitchFamily="18" charset="0"/>
                    <a:cs typeface="Times New Roman" panose="02020603050405020304" pitchFamily="18" charset="0"/>
                  </a:rPr>
                  <a:t>delta </a:t>
                </a:r>
                <a:r>
                  <a:rPr lang="en-US" altLang="zh-CN" smtClean="0">
                    <a:latin typeface="Times New Roman" panose="02020603050405020304" pitchFamily="18" charset="0"/>
                    <a:cs typeface="Times New Roman" panose="02020603050405020304" pitchFamily="18" charset="0"/>
                  </a:rPr>
                  <a:t>function</a:t>
                </a:r>
                <a:r>
                  <a:rPr lang="zh-CN" altLang="zh-CN" smtClean="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a:t>
                </a:r>
                <a:endParaRPr lang="zh-CN" altLang="zh-CN">
                  <a:latin typeface="Times New Roman" panose="02020603050405020304" pitchFamily="18" charset="0"/>
                  <a:cs typeface="Times New Roman" panose="02020603050405020304" pitchFamily="18" charset="0"/>
                </a:endParaRPr>
              </a:p>
              <a:p>
                <a:pPr indent="457200">
                  <a:lnSpc>
                    <a:spcPct val="150000"/>
                  </a:lnSpc>
                </a:pPr>
                <a:r>
                  <a:rPr lang="en-US" altLang="zh-CN">
                    <a:latin typeface="Times New Roman" panose="02020603050405020304" pitchFamily="18" charset="0"/>
                    <a:cs typeface="Times New Roman" panose="02020603050405020304" pitchFamily="18" charset="0"/>
                  </a:rPr>
                  <a:t/>
                </a:r>
                <a:br>
                  <a:rPr lang="en-US" altLang="zh-CN">
                    <a:latin typeface="Times New Roman" panose="02020603050405020304" pitchFamily="18" charset="0"/>
                    <a:cs typeface="Times New Roman" panose="02020603050405020304" pitchFamily="18" charset="0"/>
                  </a:rPr>
                </a:br>
                <a:r>
                  <a:rPr lang="en-US" altLang="zh-CN" sz="2000"/>
                  <a:t/>
                </a:r>
                <a:br>
                  <a:rPr lang="en-US" altLang="zh-CN" sz="2000"/>
                </a:br>
                <a:endParaRPr lang="en-US" altLang="zh-CN" sz="2000" smtClean="0">
                  <a:latin typeface="Times New Roman" panose="02020603050405020304" pitchFamily="18" charset="0"/>
                  <a:cs typeface="Times New Roman" panose="02020603050405020304" pitchFamily="18" charset="0"/>
                </a:endParaRPr>
              </a:p>
              <a:p>
                <a:pPr indent="457200">
                  <a:lnSpc>
                    <a:spcPct val="150000"/>
                  </a:lnSpc>
                </a:pPr>
                <a:r>
                  <a:rPr lang="en-US" altLang="zh-CN" sz="2000"/>
                  <a:t/>
                </a:r>
                <a:br>
                  <a:rPr lang="en-US" altLang="zh-CN" sz="2000"/>
                </a:br>
                <a:r>
                  <a:rPr lang="en-US" altLang="zh-CN" sz="2000">
                    <a:latin typeface="Times New Roman" panose="02020603050405020304" pitchFamily="18" charset="0"/>
                    <a:cs typeface="Times New Roman" panose="02020603050405020304" pitchFamily="18" charset="0"/>
                  </a:rPr>
                  <a:t/>
                </a:r>
                <a:br>
                  <a:rPr lang="en-US" altLang="zh-CN" sz="2000">
                    <a:latin typeface="Times New Roman" panose="02020603050405020304" pitchFamily="18" charset="0"/>
                    <a:cs typeface="Times New Roman" panose="02020603050405020304" pitchFamily="18" charset="0"/>
                  </a:rPr>
                </a:br>
                <a:endParaRPr lang="zh-CN" altLang="en-US" sz="2000">
                  <a:latin typeface="Times New Roman" panose="02020603050405020304" pitchFamily="18" charset="0"/>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939800" y="1139253"/>
                <a:ext cx="10682514" cy="7590732"/>
              </a:xfrm>
              <a:prstGeom prst="rect">
                <a:avLst/>
              </a:prstGeom>
              <a:blipFill>
                <a:blip r:embed="rId3"/>
                <a:stretch>
                  <a:fillRect l="-570" r="-2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5446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a:latin typeface="Times New Roman" panose="02020603050405020304" pitchFamily="18" charset="0"/>
                <a:cs typeface="Times New Roman" panose="02020603050405020304" pitchFamily="18" charset="0"/>
              </a:rPr>
              <a:t>2.Meta-learning with Convex Base Learners</a:t>
            </a:r>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838200" y="1139252"/>
                <a:ext cx="10515600" cy="5842119"/>
              </a:xfrm>
            </p:spPr>
            <p:txBody>
              <a:bodyPr>
                <a:normAutofit/>
              </a:bodyPr>
              <a:lstStyle/>
              <a:p>
                <a:pPr indent="0">
                  <a:lnSpc>
                    <a:spcPct val="150000"/>
                  </a:lnSpc>
                  <a:buNone/>
                </a:pPr>
                <a:r>
                  <a:rPr lang="en-US" altLang="zh-CN" sz="2000" smtClean="0"/>
                  <a:t>Let</a:t>
                </a:r>
                <a:endParaRPr lang="en-US" altLang="zh-CN" sz="2000"/>
              </a:p>
              <a:p>
                <a:pPr indent="0">
                  <a:lnSpc>
                    <a:spcPct val="150000"/>
                  </a:lnSpc>
                  <a:buNone/>
                </a:pPr>
                <a14:m>
                  <m:oMathPara xmlns:m="http://schemas.openxmlformats.org/officeDocument/2006/math">
                    <m:oMathParaPr>
                      <m:jc m:val="right"/>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𝑘</m:t>
                          </m:r>
                        </m:sub>
                      </m:sSub>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𝛼</m:t>
                              </m:r>
                            </m:e>
                            <m:sup>
                              <m:r>
                                <a:rPr lang="en-US" altLang="zh-CN" sz="2000" i="1">
                                  <a:latin typeface="Cambria Math" panose="02040503050406030204" pitchFamily="18" charset="0"/>
                                </a:rPr>
                                <m:t>𝑘</m:t>
                              </m:r>
                            </m:sup>
                          </m:sSup>
                        </m:e>
                      </m:d>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𝑛</m:t>
                          </m:r>
                        </m:sub>
                        <m:sup/>
                        <m:e>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𝛼</m:t>
                              </m:r>
                            </m:e>
                            <m:sub>
                              <m:r>
                                <a:rPr lang="en-US" altLang="zh-CN" sz="2000" i="1">
                                  <a:latin typeface="Cambria Math" panose="02040503050406030204" pitchFamily="18" charset="0"/>
                                </a:rPr>
                                <m:t>𝑛</m:t>
                              </m:r>
                            </m:sub>
                            <m:sup>
                              <m:r>
                                <a:rPr lang="en-US" altLang="zh-CN" sz="2000" i="1">
                                  <a:latin typeface="Cambria Math" panose="02040503050406030204" pitchFamily="18" charset="0"/>
                                </a:rPr>
                                <m:t>𝑘</m:t>
                              </m:r>
                            </m:sup>
                          </m:sSub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zh-CN" altLang="en-US" sz="2000" i="1">
                                  <a:latin typeface="Cambria Math" panose="02040503050406030204" pitchFamily="18" charset="0"/>
                                </a:rPr>
                                <m:t>𝜑</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e>
                          </m:d>
                          <m:r>
                            <a:rPr lang="en-US" altLang="zh-CN" sz="2000" i="1">
                              <a:latin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 .                                                             </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3</m:t>
                              </m:r>
                            </m:e>
                          </m:d>
                          <m:r>
                            <a:rPr lang="en-US" altLang="zh-CN" sz="2000" i="1">
                              <a:latin typeface="Cambria Math" panose="02040503050406030204" pitchFamily="18" charset="0"/>
                              <a:ea typeface="Cambria Math" panose="02040503050406030204" pitchFamily="18" charset="0"/>
                            </a:rPr>
                            <m:t> </m:t>
                          </m:r>
                        </m:e>
                      </m:nary>
                    </m:oMath>
                  </m:oMathPara>
                </a14:m>
                <a:endParaRPr lang="en-US" altLang="zh-CN" sz="2000"/>
              </a:p>
              <a:p>
                <a:pPr indent="0">
                  <a:lnSpc>
                    <a:spcPct val="150000"/>
                  </a:lnSpc>
                  <a:buNone/>
                </a:pPr>
                <a:r>
                  <a:rPr lang="en-US" altLang="zh-CN" sz="2000">
                    <a:latin typeface="Times New Roman" panose="02020603050405020304" pitchFamily="18" charset="0"/>
                    <a:cs typeface="Times New Roman" panose="02020603050405020304" pitchFamily="18" charset="0"/>
                  </a:rPr>
                  <a:t>optimize in the dual space </a:t>
                </a:r>
                <a:r>
                  <a:rPr lang="en-US" altLang="zh-CN" sz="2000" smtClean="0"/>
                  <a:t>:</a:t>
                </a:r>
                <a:endParaRPr lang="en-US" altLang="zh-CN" sz="2000"/>
              </a:p>
              <a:p>
                <a:pPr indent="0" algn="just">
                  <a:lnSpc>
                    <a:spcPct val="150000"/>
                  </a:lnSpc>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altLang="zh-CN" sz="2000" i="1">
                              <a:latin typeface="Cambria Math" panose="02040503050406030204" pitchFamily="18" charset="0"/>
                              <a:ea typeface="宋体" panose="02010600030101010101" pitchFamily="2" charset="-122"/>
                            </a:rPr>
                          </m:ctrlPr>
                        </m:mPr>
                        <m:mr>
                          <m:e>
                            <m:r>
                              <m:rPr>
                                <m:brk m:alnAt="7"/>
                              </m:rPr>
                              <a:rPr lang="en-US" altLang="zh-CN" sz="2000" i="1">
                                <a:latin typeface="Cambria Math" panose="02040503050406030204" pitchFamily="18" charset="0"/>
                                <a:ea typeface="宋体" panose="02010600030101010101" pitchFamily="2" charset="-122"/>
                              </a:rPr>
                              <m:t>𝑚</m:t>
                            </m:r>
                            <m:r>
                              <a:rPr lang="en-US" altLang="zh-CN" sz="2000" i="1">
                                <a:latin typeface="Cambria Math" panose="02040503050406030204" pitchFamily="18" charset="0"/>
                                <a:ea typeface="宋体" panose="02010600030101010101" pitchFamily="2" charset="-122"/>
                              </a:rPr>
                              <m:t>𝑎𝑥</m:t>
                            </m:r>
                          </m:e>
                        </m:mr>
                        <m:mr>
                          <m:e>
                            <m:d>
                              <m:dPr>
                                <m:begChr m:val="{"/>
                                <m:endChr m:val="}"/>
                                <m:ctrlPr>
                                  <a:rPr lang="en-US" altLang="zh-CN" sz="2000" i="1">
                                    <a:latin typeface="Cambria Math" panose="02040503050406030204" pitchFamily="18" charset="0"/>
                                    <a:ea typeface="宋体" panose="02010600030101010101" pitchFamily="2" charset="-122"/>
                                  </a:rPr>
                                </m:ctrlPr>
                              </m:dPr>
                              <m:e>
                                <m:sSup>
                                  <m:sSupPr>
                                    <m:ctrlPr>
                                      <a:rPr lang="en-US" altLang="zh-CN" sz="2000" i="1">
                                        <a:latin typeface="Cambria Math" panose="02040503050406030204" pitchFamily="18" charset="0"/>
                                        <a:ea typeface="宋体" panose="02010600030101010101" pitchFamily="2" charset="-122"/>
                                      </a:rPr>
                                    </m:ctrlPr>
                                  </m:sSupPr>
                                  <m:e>
                                    <m:r>
                                      <a:rPr lang="zh-CN" altLang="en-US" sz="2000" i="1">
                                        <a:latin typeface="Cambria Math" panose="02040503050406030204" pitchFamily="18" charset="0"/>
                                        <a:ea typeface="宋体" panose="02010600030101010101" pitchFamily="2" charset="-122"/>
                                      </a:rPr>
                                      <m:t>𝛼</m:t>
                                    </m:r>
                                  </m:e>
                                  <m:sup>
                                    <m:r>
                                      <a:rPr lang="en-US" altLang="zh-CN" sz="2000" i="1">
                                        <a:latin typeface="Cambria Math" panose="02040503050406030204" pitchFamily="18" charset="0"/>
                                        <a:ea typeface="宋体" panose="02010600030101010101" pitchFamily="2" charset="-122"/>
                                      </a:rPr>
                                      <m:t>𝑘</m:t>
                                    </m:r>
                                  </m:sup>
                                </m:sSup>
                              </m:e>
                            </m:d>
                          </m:e>
                        </m:mr>
                      </m:m>
                      <m:r>
                        <a:rPr lang="en-US" altLang="zh-CN" sz="2000" i="1">
                          <a:latin typeface="Cambria Math" panose="02040503050406030204" pitchFamily="18" charset="0"/>
                          <a:ea typeface="宋体" panose="02010600030101010101" pitchFamily="2" charset="-122"/>
                        </a:rPr>
                        <m:t>[−</m:t>
                      </m:r>
                      <m:f>
                        <m:fPr>
                          <m:ctrlPr>
                            <a:rPr lang="en-US" altLang="zh-CN" sz="2000" i="1">
                              <a:latin typeface="Cambria Math" panose="02040503050406030204" pitchFamily="18" charset="0"/>
                              <a:ea typeface="宋体" panose="02010600030101010101" pitchFamily="2" charset="-122"/>
                            </a:rPr>
                          </m:ctrlPr>
                        </m:fPr>
                        <m:num>
                          <m:r>
                            <a:rPr lang="en-US" altLang="zh-CN" sz="2000" i="1">
                              <a:latin typeface="Cambria Math" panose="02040503050406030204" pitchFamily="18" charset="0"/>
                              <a:ea typeface="宋体" panose="02010600030101010101" pitchFamily="2" charset="-122"/>
                            </a:rPr>
                            <m:t>1</m:t>
                          </m:r>
                        </m:num>
                        <m:den>
                          <m:r>
                            <a:rPr lang="en-US" altLang="zh-CN" sz="2000" i="1">
                              <a:latin typeface="Cambria Math" panose="02040503050406030204" pitchFamily="18" charset="0"/>
                              <a:ea typeface="宋体" panose="02010600030101010101" pitchFamily="2" charset="-122"/>
                            </a:rPr>
                            <m:t>2</m:t>
                          </m:r>
                        </m:den>
                      </m:f>
                      <m:nary>
                        <m:naryPr>
                          <m:chr m:val="∑"/>
                          <m:limLoc m:val="subSup"/>
                          <m:supHide m:val="on"/>
                          <m:ctrlPr>
                            <a:rPr lang="en-US" altLang="zh-CN" sz="2000" i="1">
                              <a:latin typeface="Cambria Math" panose="02040503050406030204" pitchFamily="18" charset="0"/>
                              <a:ea typeface="宋体" panose="02010600030101010101" pitchFamily="2" charset="-122"/>
                            </a:rPr>
                          </m:ctrlPr>
                        </m:naryPr>
                        <m:sub>
                          <m:r>
                            <m:rPr>
                              <m:brk m:alnAt="9"/>
                            </m:rPr>
                            <a:rPr lang="en-US" altLang="zh-CN" sz="2000" i="1">
                              <a:latin typeface="Cambria Math" panose="02040503050406030204" pitchFamily="18" charset="0"/>
                              <a:ea typeface="宋体" panose="02010600030101010101" pitchFamily="2" charset="-122"/>
                            </a:rPr>
                            <m:t>𝑘</m:t>
                          </m:r>
                        </m:sub>
                        <m:sup/>
                        <m:e>
                          <m:sSubSup>
                            <m:sSubSupPr>
                              <m:ctrlPr>
                                <a:rPr lang="en-US" altLang="zh-CN" sz="2000" i="1">
                                  <a:latin typeface="Cambria Math" panose="02040503050406030204" pitchFamily="18" charset="0"/>
                                  <a:ea typeface="宋体" panose="02010600030101010101" pitchFamily="2" charset="-122"/>
                                </a:rPr>
                              </m:ctrlPr>
                            </m:sSubSupPr>
                            <m:e>
                              <m:d>
                                <m:dPr>
                                  <m:begChr m:val="‖"/>
                                  <m:endChr m:val="‖"/>
                                  <m:ctrlPr>
                                    <a:rPr lang="en-US" altLang="zh-CN" sz="2000" i="1">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𝑘</m:t>
                                      </m:r>
                                    </m:sub>
                                  </m:sSub>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𝛼</m:t>
                                          </m:r>
                                        </m:e>
                                        <m:sup>
                                          <m:r>
                                            <a:rPr lang="en-US" altLang="zh-CN" sz="2000" i="1">
                                              <a:latin typeface="Cambria Math" panose="02040503050406030204" pitchFamily="18" charset="0"/>
                                            </a:rPr>
                                            <m:t>𝑘</m:t>
                                          </m:r>
                                        </m:sup>
                                      </m:sSup>
                                    </m:e>
                                  </m:d>
                                </m:e>
                              </m:d>
                            </m:e>
                            <m:sub>
                              <m:r>
                                <a:rPr lang="en-US" altLang="zh-CN" sz="2000" i="1">
                                  <a:latin typeface="Cambria Math" panose="02040503050406030204" pitchFamily="18" charset="0"/>
                                  <a:ea typeface="宋体" panose="02010600030101010101" pitchFamily="2" charset="-122"/>
                                </a:rPr>
                                <m:t>2</m:t>
                              </m:r>
                            </m:sub>
                            <m:sup>
                              <m:r>
                                <a:rPr lang="en-US" altLang="zh-CN" sz="2000" i="1">
                                  <a:latin typeface="Cambria Math" panose="02040503050406030204" pitchFamily="18" charset="0"/>
                                  <a:ea typeface="宋体" panose="02010600030101010101" pitchFamily="2" charset="-122"/>
                                </a:rPr>
                                <m:t>2</m:t>
                              </m:r>
                            </m:sup>
                          </m:sSubSup>
                          <m:r>
                            <a:rPr lang="en-US" altLang="zh-CN" sz="2000" i="1">
                              <a:latin typeface="Cambria Math" panose="02040503050406030204" pitchFamily="18" charset="0"/>
                              <a:ea typeface="宋体" panose="02010600030101010101" pitchFamily="2" charset="-122"/>
                            </a:rPr>
                            <m:t>+</m:t>
                          </m:r>
                          <m:nary>
                            <m:naryPr>
                              <m:chr m:val="∑"/>
                              <m:limLoc m:val="subSup"/>
                              <m:supHide m:val="on"/>
                              <m:ctrlPr>
                                <a:rPr lang="en-US" altLang="zh-CN" sz="2000" i="1">
                                  <a:latin typeface="Cambria Math" panose="02040503050406030204" pitchFamily="18" charset="0"/>
                                  <a:ea typeface="宋体" panose="02010600030101010101" pitchFamily="2" charset="-122"/>
                                </a:rPr>
                              </m:ctrlPr>
                            </m:naryPr>
                            <m:sub>
                              <m:r>
                                <m:rPr>
                                  <m:brk m:alnAt="9"/>
                                </m:rPr>
                                <a:rPr lang="en-US" altLang="zh-CN" sz="2000" i="1">
                                  <a:latin typeface="Cambria Math" panose="02040503050406030204" pitchFamily="18" charset="0"/>
                                  <a:ea typeface="宋体" panose="02010600030101010101" pitchFamily="2" charset="-122"/>
                                </a:rPr>
                                <m:t>𝑛</m:t>
                              </m:r>
                            </m:sub>
                            <m:sup/>
                            <m:e>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𝛼</m:t>
                                  </m:r>
                                </m:e>
                                <m:sub>
                                  <m:r>
                                    <a:rPr lang="en-US" altLang="zh-CN" sz="2000" i="1">
                                      <a:latin typeface="Cambria Math" panose="02040503050406030204" pitchFamily="18" charset="0"/>
                                      <a:ea typeface="宋体" panose="02010600030101010101" pitchFamily="2" charset="-122"/>
                                    </a:rPr>
                                    <m:t>𝑛</m:t>
                                  </m:r>
                                </m:sub>
                                <m:sup>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𝑦</m:t>
                                      </m:r>
                                    </m:e>
                                    <m:sub>
                                      <m:r>
                                        <a:rPr lang="en-US" altLang="zh-CN" sz="2000" i="1">
                                          <a:latin typeface="Cambria Math" panose="02040503050406030204" pitchFamily="18" charset="0"/>
                                          <a:ea typeface="宋体" panose="02010600030101010101" pitchFamily="2" charset="-122"/>
                                        </a:rPr>
                                        <m:t>𝑛</m:t>
                                      </m:r>
                                    </m:sub>
                                  </m:sSub>
                                </m:sup>
                              </m:sSubSup>
                              <m:r>
                                <a:rPr lang="en-US" altLang="zh-CN" sz="2000" b="0" i="1" smtClean="0">
                                  <a:latin typeface="Cambria Math" panose="02040503050406030204" pitchFamily="18" charset="0"/>
                                  <a:ea typeface="宋体" panose="02010600030101010101" pitchFamily="2" charset="-122"/>
                                </a:rPr>
                                <m:t>]</m:t>
                              </m:r>
                            </m:e>
                          </m:nary>
                        </m:e>
                      </m:nary>
                      <m:r>
                        <a:rPr lang="en-US" altLang="zh-CN" sz="2000" i="1">
                          <a:latin typeface="Cambria Math" panose="02040503050406030204" pitchFamily="18" charset="0"/>
                          <a:ea typeface="宋体" panose="02010600030101010101" pitchFamily="2" charset="-122"/>
                        </a:rPr>
                        <m:t>                                                           </m:t>
                      </m:r>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4</m:t>
                          </m:r>
                        </m:e>
                      </m:d>
                    </m:oMath>
                  </m:oMathPara>
                </a14:m>
                <a:endParaRPr lang="en-US" altLang="zh-CN" sz="2000"/>
              </a:p>
              <a:p>
                <a:pPr indent="0" algn="just">
                  <a:lnSpc>
                    <a:spcPct val="150000"/>
                  </a:lnSpc>
                  <a:buNone/>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   </m:t>
                      </m:r>
                      <m:r>
                        <a:rPr lang="en-US" altLang="zh-CN" sz="2000" i="1">
                          <a:latin typeface="Cambria Math" panose="02040503050406030204" pitchFamily="18" charset="0"/>
                        </a:rPr>
                        <m:t>𝑠𝑢𝑏𝑗𝑒𝑐𝑡</m:t>
                      </m:r>
                      <m:r>
                        <a:rPr lang="en-US" altLang="zh-CN" sz="2000" i="1">
                          <a:latin typeface="Cambria Math" panose="02040503050406030204" pitchFamily="18" charset="0"/>
                        </a:rPr>
                        <m:t> </m:t>
                      </m:r>
                      <m:r>
                        <a:rPr lang="en-US" altLang="zh-CN" sz="2000" i="1">
                          <a:latin typeface="Cambria Math" panose="02040503050406030204" pitchFamily="18" charset="0"/>
                        </a:rPr>
                        <m:t>𝑡𝑜</m:t>
                      </m:r>
                    </m:oMath>
                  </m:oMathPara>
                </a14:m>
                <a:endParaRPr lang="en-US" altLang="zh-CN" sz="2000"/>
              </a:p>
              <a:p>
                <a:pPr indent="0" algn="just">
                  <a:lnSpc>
                    <a:spcPct val="150000"/>
                  </a:lnSpc>
                  <a:buNone/>
                </a:pPr>
                <a14:m>
                  <m:oMathPara xmlns:m="http://schemas.openxmlformats.org/officeDocument/2006/math">
                    <m:oMathParaPr>
                      <m:jc m:val="center"/>
                    </m:oMathParaPr>
                    <m:oMath xmlns:m="http://schemas.openxmlformats.org/officeDocument/2006/math">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𝛼</m:t>
                          </m:r>
                        </m:e>
                        <m:sub>
                          <m:r>
                            <a:rPr lang="en-US" altLang="zh-CN" sz="2000" i="1">
                              <a:latin typeface="Cambria Math" panose="02040503050406030204" pitchFamily="18" charset="0"/>
                              <a:ea typeface="宋体" panose="02010600030101010101" pitchFamily="2" charset="-122"/>
                            </a:rPr>
                            <m:t>𝑛</m:t>
                          </m:r>
                        </m:sub>
                        <m:sup>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𝑦</m:t>
                              </m:r>
                            </m:e>
                            <m:sub>
                              <m:r>
                                <a:rPr lang="en-US" altLang="zh-CN" sz="2000" i="1">
                                  <a:latin typeface="Cambria Math" panose="02040503050406030204" pitchFamily="18" charset="0"/>
                                  <a:ea typeface="宋体" panose="02010600030101010101" pitchFamily="2" charset="-122"/>
                                </a:rPr>
                                <m:t>𝑛</m:t>
                              </m:r>
                            </m:sub>
                          </m:sSub>
                        </m:sup>
                      </m:sSubSup>
                      <m:r>
                        <a:rPr lang="en-US" altLang="zh-CN" sz="2000" i="1">
                          <a:latin typeface="Cambria Math" panose="02040503050406030204" pitchFamily="18" charset="0"/>
                        </a:rPr>
                        <m:t>≤</m:t>
                      </m:r>
                      <m:r>
                        <a:rPr lang="en-US" altLang="zh-CN" sz="2000" i="1">
                          <a:latin typeface="Cambria Math" panose="02040503050406030204" pitchFamily="18" charset="0"/>
                        </a:rPr>
                        <m:t>𝐶</m:t>
                      </m:r>
                      <m:r>
                        <a:rPr lang="en-US" altLang="zh-CN" sz="2000" i="1">
                          <a:latin typeface="Cambria Math" panose="02040503050406030204" pitchFamily="18" charset="0"/>
                        </a:rPr>
                        <m:t>,</m:t>
                      </m:r>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𝛼</m:t>
                          </m:r>
                        </m:e>
                        <m:sub>
                          <m:r>
                            <a:rPr lang="en-US" altLang="zh-CN" sz="2000" i="1">
                              <a:latin typeface="Cambria Math" panose="02040503050406030204" pitchFamily="18" charset="0"/>
                              <a:ea typeface="宋体" panose="02010600030101010101" pitchFamily="2" charset="-122"/>
                            </a:rPr>
                            <m:t>𝑛</m:t>
                          </m:r>
                        </m:sub>
                        <m:sup>
                          <m:r>
                            <a:rPr lang="en-US" altLang="zh-CN" sz="2000" i="1">
                              <a:latin typeface="Cambria Math" panose="02040503050406030204" pitchFamily="18" charset="0"/>
                              <a:ea typeface="宋体" panose="02010600030101010101" pitchFamily="2" charset="-122"/>
                            </a:rPr>
                            <m:t>𝑘</m:t>
                          </m:r>
                        </m:sup>
                      </m:sSubSup>
                      <m:r>
                        <a:rPr lang="en-US" altLang="zh-CN" sz="2000" i="1">
                          <a:latin typeface="Cambria Math" panose="02040503050406030204" pitchFamily="18" charset="0"/>
                          <a:ea typeface="Cambria Math" panose="02040503050406030204" pitchFamily="18" charset="0"/>
                        </a:rPr>
                        <m:t>≤0 ∀</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nary>
                        <m:naryPr>
                          <m:chr m:val="∑"/>
                          <m:limLoc m:val="subSup"/>
                          <m:supHide m:val="on"/>
                          <m:ctrlPr>
                            <a:rPr lang="en-US" altLang="zh-CN" sz="2000" i="1">
                              <a:latin typeface="Cambria Math" panose="02040503050406030204" pitchFamily="18" charset="0"/>
                              <a:ea typeface="宋体" panose="02010600030101010101" pitchFamily="2" charset="-122"/>
                            </a:rPr>
                          </m:ctrlPr>
                        </m:naryPr>
                        <m:sub>
                          <m:r>
                            <m:rPr>
                              <m:brk m:alnAt="9"/>
                            </m:rPr>
                            <a:rPr lang="en-US" altLang="zh-CN" sz="2000" i="1">
                              <a:latin typeface="Cambria Math" panose="02040503050406030204" pitchFamily="18" charset="0"/>
                              <a:ea typeface="宋体" panose="02010600030101010101" pitchFamily="2" charset="-122"/>
                            </a:rPr>
                            <m:t>𝑘</m:t>
                          </m:r>
                        </m:sub>
                        <m:sup/>
                        <m:e>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𝛼</m:t>
                              </m:r>
                            </m:e>
                            <m:sub>
                              <m:r>
                                <a:rPr lang="en-US" altLang="zh-CN" sz="2000" i="1">
                                  <a:latin typeface="Cambria Math" panose="02040503050406030204" pitchFamily="18" charset="0"/>
                                  <a:ea typeface="宋体" panose="02010600030101010101" pitchFamily="2" charset="-122"/>
                                </a:rPr>
                                <m:t>𝑛</m:t>
                              </m:r>
                            </m:sub>
                            <m:sup>
                              <m:r>
                                <a:rPr lang="en-US" altLang="zh-CN" sz="2000" i="1">
                                  <a:latin typeface="Cambria Math" panose="02040503050406030204" pitchFamily="18" charset="0"/>
                                  <a:ea typeface="宋体" panose="02010600030101010101" pitchFamily="2" charset="-122"/>
                                </a:rPr>
                                <m:t>𝑘</m:t>
                              </m:r>
                            </m:sup>
                          </m:sSubSup>
                          <m:r>
                            <a:rPr lang="en-US" altLang="zh-CN" sz="2000" i="1">
                              <a:latin typeface="Cambria Math" panose="02040503050406030204" pitchFamily="18" charset="0"/>
                              <a:ea typeface="宋体" panose="02010600030101010101" pitchFamily="2" charset="-122"/>
                            </a:rPr>
                            <m:t>=0 </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m:t>
                          </m:r>
                        </m:e>
                      </m:nary>
                    </m:oMath>
                  </m:oMathPara>
                </a14:m>
                <a:endParaRPr lang="zh-CN" altLang="en-US" sz="2000">
                  <a:latin typeface="Times New Roman" panose="02020603050405020304" pitchFamily="18" charset="0"/>
                  <a:cs typeface="Times New Roman" panose="02020603050405020304" pitchFamily="18" charset="0"/>
                </a:endParaRPr>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838200" y="1139252"/>
                <a:ext cx="10515600" cy="5842119"/>
              </a:xfr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5060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74127"/>
          </a:xfrm>
        </p:spPr>
        <p:txBody>
          <a:bodyPr/>
          <a:lstStyle/>
          <a:p>
            <a:r>
              <a:rPr lang="en-US" altLang="zh-CN">
                <a:latin typeface="Times New Roman" panose="02020603050405020304" pitchFamily="18" charset="0"/>
                <a:cs typeface="Times New Roman" panose="02020603050405020304" pitchFamily="18" charset="0"/>
              </a:rPr>
              <a:t>2.Meta-learning with Convex Base Learners</a:t>
            </a:r>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p:cNvSpPr txBox="1"/>
              <p:nvPr/>
            </p:nvSpPr>
            <p:spPr>
              <a:xfrm>
                <a:off x="838200" y="1059304"/>
                <a:ext cx="11049000" cy="6707092"/>
              </a:xfrm>
              <a:prstGeom prst="rect">
                <a:avLst/>
              </a:prstGeom>
              <a:noFill/>
            </p:spPr>
            <p:txBody>
              <a:bodyPr wrap="square" rtlCol="0">
                <a:spAutoFit/>
              </a:bodyPr>
              <a:lstStyle/>
              <a:p>
                <a:pPr indent="457200">
                  <a:lnSpc>
                    <a:spcPct val="150000"/>
                  </a:lnSpc>
                </a:pPr>
                <a:r>
                  <a:rPr lang="en-US" altLang="zh-CN" smtClean="0">
                    <a:latin typeface="Times New Roman" panose="02020603050405020304" pitchFamily="18" charset="0"/>
                    <a:cs typeface="Times New Roman" panose="02020603050405020304" pitchFamily="18" charset="0"/>
                  </a:rPr>
                  <a:t>Meta-training:</a:t>
                </a:r>
              </a:p>
              <a:p>
                <a:pPr indent="457200" algn="r">
                  <a:lnSpc>
                    <a:spcPct val="150000"/>
                  </a:lnSpc>
                </a:pPr>
                <a14:m>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𝑚</m:t>
                          </m:r>
                          <m:r>
                            <a:rPr lang="en-US" altLang="zh-CN" i="1">
                              <a:latin typeface="Cambria Math" panose="02040503050406030204" pitchFamily="18" charset="0"/>
                            </a:rPr>
                            <m:t>𝑖𝑛</m:t>
                          </m:r>
                        </m:e>
                      </m:mr>
                      <m:mr>
                        <m:e>
                          <m:r>
                            <a:rPr lang="zh-CN" altLang="en-US" i="1">
                              <a:latin typeface="Cambria Math" panose="02040503050406030204" pitchFamily="18" charset="0"/>
                            </a:rPr>
                            <m:t>𝜑</m:t>
                          </m:r>
                        </m:e>
                      </m:mr>
                    </m:m>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𝑇</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𝐿</m:t>
                            </m:r>
                          </m:e>
                          <m:sup>
                            <m:r>
                              <a:rPr lang="en-US" altLang="zh-CN" i="1">
                                <a:latin typeface="Cambria Math" panose="02040503050406030204" pitchFamily="18" charset="0"/>
                                <a:ea typeface="宋体" panose="02010600030101010101" pitchFamily="2" charset="-122"/>
                              </a:rPr>
                              <m:t>𝑚𝑒𝑡𝑎</m:t>
                            </m:r>
                          </m:sup>
                        </m:sSup>
                        <m:d>
                          <m:dPr>
                            <m:ctrlPr>
                              <a:rPr lang="en-US" altLang="zh-CN" i="1">
                                <a:latin typeface="Cambria Math" panose="02040503050406030204" pitchFamily="18" charset="0"/>
                                <a:ea typeface="宋体" panose="02010600030101010101" pitchFamily="2" charset="-122"/>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𝑡𝑒𝑠𝑡</m:t>
                                </m:r>
                              </m:sup>
                            </m:sSup>
                            <m:r>
                              <a:rPr lang="en-US" altLang="zh-CN" i="1">
                                <a:latin typeface="Cambria Math" panose="02040503050406030204" pitchFamily="18" charset="0"/>
                              </a:rPr>
                              <m:t>;</m:t>
                            </m:r>
                            <m:r>
                              <a:rPr lang="zh-CN" altLang="en-US" i="1">
                                <a:latin typeface="Cambria Math" panose="02040503050406030204" pitchFamily="18" charset="0"/>
                              </a:rPr>
                              <m:t>𝜃</m:t>
                            </m:r>
                            <m:r>
                              <a:rPr lang="en-US" altLang="zh-CN" i="1">
                                <a:latin typeface="Cambria Math" panose="02040503050406030204" pitchFamily="18" charset="0"/>
                              </a:rPr>
                              <m:t>,</m:t>
                            </m:r>
                            <m:r>
                              <a:rPr lang="zh-CN" altLang="en-US" i="1">
                                <a:latin typeface="Cambria Math" panose="02040503050406030204" pitchFamily="18" charset="0"/>
                              </a:rPr>
                              <m:t>𝜑</m:t>
                            </m:r>
                          </m:e>
                        </m:d>
                        <m:r>
                          <a:rPr lang="en-US" altLang="zh-CN" i="1">
                            <a:latin typeface="Cambria Math" panose="02040503050406030204" pitchFamily="18" charset="0"/>
                          </a:rPr>
                          <m:t>,</m:t>
                        </m:r>
                        <m:r>
                          <a:rPr lang="en-US" altLang="zh-CN" i="1">
                            <a:latin typeface="Cambria Math" panose="02040503050406030204" pitchFamily="18" charset="0"/>
                          </a:rPr>
                          <m:t>𝑤h𝑒𝑟𝑒</m:t>
                        </m:r>
                        <m:r>
                          <a:rPr lang="en-US" altLang="zh-CN" i="1">
                            <a:latin typeface="Cambria Math" panose="02040503050406030204" pitchFamily="18" charset="0"/>
                          </a:rPr>
                          <m:t> </m:t>
                        </m:r>
                        <m:r>
                          <a:rPr lang="zh-CN" altLang="en-US" i="1">
                            <a:latin typeface="Cambria Math" panose="02040503050406030204" pitchFamily="18" charset="0"/>
                          </a:rPr>
                          <m:t>𝜃</m:t>
                        </m:r>
                        <m:r>
                          <a:rPr lang="en-US" altLang="zh-CN" i="1">
                            <a:latin typeface="Cambria Math" panose="02040503050406030204" pitchFamily="18" charset="0"/>
                          </a:rPr>
                          <m:t>=</m:t>
                        </m:r>
                        <m:r>
                          <a:rPr lang="en-US" altLang="zh-CN" i="1">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𝐷</m:t>
                                </m:r>
                              </m:e>
                              <m:sup>
                                <m:r>
                                  <a:rPr lang="en-US" altLang="zh-CN" i="1">
                                    <a:latin typeface="Cambria Math" panose="02040503050406030204" pitchFamily="18" charset="0"/>
                                    <a:ea typeface="宋体" panose="02010600030101010101" pitchFamily="2" charset="-122"/>
                                  </a:rPr>
                                  <m:t>𝑡𝑟𝑎𝑖𝑛</m:t>
                                </m:r>
                              </m:sup>
                            </m:sSup>
                            <m:r>
                              <a:rPr lang="en-US" altLang="zh-CN" i="1">
                                <a:latin typeface="Cambria Math" panose="02040503050406030204" pitchFamily="18" charset="0"/>
                                <a:ea typeface="宋体" panose="02010600030101010101" pitchFamily="2" charset="-122"/>
                              </a:rPr>
                              <m:t>;</m:t>
                            </m:r>
                            <m:r>
                              <a:rPr lang="zh-CN" altLang="en-US" i="1">
                                <a:latin typeface="Cambria Math" panose="02040503050406030204" pitchFamily="18" charset="0"/>
                                <a:ea typeface="宋体" panose="02010600030101010101" pitchFamily="2" charset="-122"/>
                              </a:rPr>
                              <m:t>𝜑</m:t>
                            </m:r>
                          </m:e>
                        </m:d>
                      </m:e>
                    </m:d>
                  </m:oMath>
                </a14:m>
                <a:r>
                  <a:rPr lang="en-US" altLang="zh-CN" smtClean="0">
                    <a:latin typeface="Times New Roman" panose="02020603050405020304" pitchFamily="18" charset="0"/>
                    <a:cs typeface="Times New Roman" panose="02020603050405020304" pitchFamily="18" charset="0"/>
                  </a:rPr>
                  <a:t>                                               (5)</a:t>
                </a:r>
              </a:p>
              <a:p>
                <a:pPr indent="457200">
                  <a:lnSpc>
                    <a:spcPct val="150000"/>
                  </a:lnSpc>
                </a:pPr>
                <a:r>
                  <a:rPr lang="en-US" altLang="zh-CN" smtClean="0">
                    <a:latin typeface="Times New Roman" panose="02020603050405020304" pitchFamily="18" charset="0"/>
                    <a:cs typeface="Times New Roman" panose="02020603050405020304" pitchFamily="18" charset="0"/>
                  </a:rPr>
                  <a:t>Meta-testing:</a:t>
                </a:r>
              </a:p>
              <a:p>
                <a:pPr indent="457200" algn="r">
                  <a:lnSpc>
                    <a:spcPct val="150000"/>
                  </a:lnSpc>
                </a:pPr>
                <a:r>
                  <a:rPr lang="en-US" altLang="zh-CN"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𝑆</m:t>
                        </m:r>
                      </m:sub>
                    </m:sSub>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𝐿</m:t>
                            </m:r>
                          </m:e>
                          <m:sup>
                            <m:r>
                              <a:rPr lang="en-US" altLang="zh-CN" i="1">
                                <a:latin typeface="Cambria Math" panose="02040503050406030204" pitchFamily="18" charset="0"/>
                                <a:ea typeface="宋体" panose="02010600030101010101" pitchFamily="2" charset="-122"/>
                              </a:rPr>
                              <m:t>𝑚𝑒𝑡𝑎</m:t>
                            </m:r>
                          </m:sup>
                        </m:sSup>
                        <m:d>
                          <m:dPr>
                            <m:ctrlPr>
                              <a:rPr lang="en-US" altLang="zh-CN" i="1">
                                <a:latin typeface="Cambria Math" panose="02040503050406030204" pitchFamily="18" charset="0"/>
                                <a:ea typeface="宋体" panose="02010600030101010101" pitchFamily="2" charset="-122"/>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𝑡𝑒𝑠𝑡</m:t>
                                </m:r>
                              </m:sup>
                            </m:sSup>
                            <m:r>
                              <a:rPr lang="en-US" altLang="zh-CN" i="1">
                                <a:latin typeface="Cambria Math" panose="02040503050406030204" pitchFamily="18" charset="0"/>
                              </a:rPr>
                              <m:t>;</m:t>
                            </m:r>
                            <m:r>
                              <a:rPr lang="zh-CN" altLang="en-US" i="1">
                                <a:latin typeface="Cambria Math" panose="02040503050406030204" pitchFamily="18" charset="0"/>
                              </a:rPr>
                              <m:t>𝜃</m:t>
                            </m:r>
                            <m:r>
                              <a:rPr lang="en-US" altLang="zh-CN" i="1">
                                <a:latin typeface="Cambria Math" panose="02040503050406030204" pitchFamily="18" charset="0"/>
                              </a:rPr>
                              <m:t>,</m:t>
                            </m:r>
                            <m:r>
                              <a:rPr lang="zh-CN" altLang="en-US" i="1">
                                <a:latin typeface="Cambria Math" panose="02040503050406030204" pitchFamily="18" charset="0"/>
                              </a:rPr>
                              <m:t>𝜑</m:t>
                            </m:r>
                          </m:e>
                        </m:d>
                        <m:r>
                          <a:rPr lang="en-US" altLang="zh-CN" i="1">
                            <a:latin typeface="Cambria Math" panose="02040503050406030204" pitchFamily="18" charset="0"/>
                          </a:rPr>
                          <m:t>, </m:t>
                        </m:r>
                        <m:r>
                          <a:rPr lang="en-US" altLang="zh-CN" i="1">
                            <a:latin typeface="Cambria Math" panose="02040503050406030204" pitchFamily="18" charset="0"/>
                          </a:rPr>
                          <m:t>𝑤h𝑒𝑟𝑒</m:t>
                        </m:r>
                        <m:r>
                          <a:rPr lang="en-US" altLang="zh-CN" i="1">
                            <a:latin typeface="Cambria Math" panose="02040503050406030204" pitchFamily="18" charset="0"/>
                          </a:rPr>
                          <m:t> </m:t>
                        </m:r>
                        <m:r>
                          <a:rPr lang="zh-CN" altLang="en-US" i="1">
                            <a:latin typeface="Cambria Math" panose="02040503050406030204" pitchFamily="18" charset="0"/>
                          </a:rPr>
                          <m:t>𝜃</m:t>
                        </m:r>
                        <m:r>
                          <a:rPr lang="en-US" altLang="zh-CN" i="1">
                            <a:latin typeface="Cambria Math" panose="02040503050406030204" pitchFamily="18" charset="0"/>
                          </a:rPr>
                          <m:t>=</m:t>
                        </m:r>
                        <m:r>
                          <a:rPr lang="en-US" altLang="zh-CN" i="1">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𝐷</m:t>
                                </m:r>
                              </m:e>
                              <m:sup>
                                <m:r>
                                  <a:rPr lang="en-US" altLang="zh-CN" i="1">
                                    <a:latin typeface="Cambria Math" panose="02040503050406030204" pitchFamily="18" charset="0"/>
                                    <a:ea typeface="宋体" panose="02010600030101010101" pitchFamily="2" charset="-122"/>
                                  </a:rPr>
                                  <m:t>𝑡𝑟𝑎𝑖𝑛</m:t>
                                </m:r>
                              </m:sup>
                            </m:sSup>
                            <m:r>
                              <a:rPr lang="en-US" altLang="zh-CN" i="1">
                                <a:latin typeface="Cambria Math" panose="02040503050406030204" pitchFamily="18" charset="0"/>
                                <a:ea typeface="宋体" panose="02010600030101010101" pitchFamily="2" charset="-122"/>
                              </a:rPr>
                              <m:t>;</m:t>
                            </m:r>
                            <m:r>
                              <a:rPr lang="zh-CN" altLang="en-US" i="1">
                                <a:latin typeface="Cambria Math" panose="02040503050406030204" pitchFamily="18" charset="0"/>
                                <a:ea typeface="宋体" panose="02010600030101010101" pitchFamily="2" charset="-122"/>
                              </a:rPr>
                              <m:t>𝜑</m:t>
                            </m:r>
                          </m:e>
                        </m:d>
                      </m:e>
                    </m:d>
                    <m:r>
                      <a:rPr lang="en-US" altLang="zh-CN" i="1">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        </m:t>
                    </m:r>
                    <m:r>
                      <a:rPr lang="en-US" altLang="zh-CN" i="1">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6</m:t>
                    </m:r>
                    <m:r>
                      <a:rPr lang="en-US" altLang="zh-CN" i="1">
                        <a:latin typeface="Cambria Math" panose="02040503050406030204" pitchFamily="18" charset="0"/>
                        <a:ea typeface="宋体" panose="02010600030101010101" pitchFamily="2" charset="-122"/>
                      </a:rPr>
                      <m:t>)</m:t>
                    </m:r>
                  </m:oMath>
                </a14:m>
                <a:endParaRPr lang="en-US" altLang="zh-CN">
                  <a:latin typeface="Times New Roman" panose="02020603050405020304" pitchFamily="18" charset="0"/>
                  <a:cs typeface="Times New Roman" panose="02020603050405020304" pitchFamily="18" charset="0"/>
                </a:endParaRPr>
              </a:p>
              <a:p>
                <a:pPr indent="457200">
                  <a:lnSpc>
                    <a:spcPct val="150000"/>
                  </a:lnSpc>
                </a:pP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During meta-training, </a:t>
                </a:r>
                <a:r>
                  <a:rPr lang="en-US" altLang="zh-CN" smtClean="0">
                    <a:latin typeface="Times New Roman" panose="02020603050405020304" pitchFamily="18" charset="0"/>
                    <a:cs typeface="Times New Roman" panose="02020603050405020304" pitchFamily="18" charset="0"/>
                  </a:rPr>
                  <a:t>ahthors </a:t>
                </a:r>
                <a:r>
                  <a:rPr lang="en-US" altLang="zh-CN">
                    <a:latin typeface="Times New Roman" panose="02020603050405020304" pitchFamily="18" charset="0"/>
                    <a:cs typeface="Times New Roman" panose="02020603050405020304" pitchFamily="18" charset="0"/>
                  </a:rPr>
                  <a:t>keep an additional held-out meta-validation set to choose </a:t>
                </a:r>
                <a:r>
                  <a:rPr lang="en-US" altLang="zh-CN" smtClean="0">
                    <a:latin typeface="Times New Roman" panose="02020603050405020304" pitchFamily="18" charset="0"/>
                    <a:cs typeface="Times New Roman" panose="02020603050405020304" pitchFamily="18" charset="0"/>
                  </a:rPr>
                  <a:t>the hyperparameters of the </a:t>
                </a:r>
                <a:r>
                  <a:rPr lang="en-US" altLang="zh-CN">
                    <a:latin typeface="Times New Roman" panose="02020603050405020304" pitchFamily="18" charset="0"/>
                    <a:cs typeface="Times New Roman" panose="02020603050405020304" pitchFamily="18" charset="0"/>
                  </a:rPr>
                  <a:t>meta-learner and pick the best embedding model. </a:t>
                </a:r>
                <a:endParaRPr lang="en-US" altLang="zh-CN" smtClean="0">
                  <a:latin typeface="Times New Roman" panose="02020603050405020304" pitchFamily="18" charset="0"/>
                  <a:cs typeface="Times New Roman" panose="02020603050405020304" pitchFamily="18" charset="0"/>
                </a:endParaRPr>
              </a:p>
              <a:p>
                <a:pPr indent="457200">
                  <a:lnSpc>
                    <a:spcPct val="150000"/>
                  </a:lnSpc>
                </a:pPr>
                <a:r>
                  <a:rPr lang="en-US" altLang="zh-CN">
                    <a:latin typeface="Times New Roman" panose="02020603050405020304" pitchFamily="18" charset="0"/>
                    <a:cs typeface="Times New Roman" panose="02020603050405020304" pitchFamily="18" charset="0"/>
                  </a:rPr>
                  <a:t>To measure the performance of the model we evaluate the negative log-likelihood of the test </a:t>
                </a:r>
                <a:r>
                  <a:rPr lang="en-US" altLang="zh-CN" smtClean="0">
                    <a:latin typeface="Times New Roman" panose="02020603050405020304" pitchFamily="18" charset="0"/>
                    <a:cs typeface="Times New Roman" panose="02020603050405020304" pitchFamily="18" charset="0"/>
                  </a:rPr>
                  <a:t>data sampled </a:t>
                </a:r>
                <a:r>
                  <a:rPr lang="en-US" altLang="zh-CN">
                    <a:latin typeface="Times New Roman" panose="02020603050405020304" pitchFamily="18" charset="0"/>
                    <a:cs typeface="Times New Roman" panose="02020603050405020304" pitchFamily="18" charset="0"/>
                  </a:rPr>
                  <a:t>from the same </a:t>
                </a:r>
                <a:r>
                  <a:rPr lang="en-US" altLang="zh-CN" smtClean="0">
                    <a:latin typeface="Times New Roman" panose="02020603050405020304" pitchFamily="18" charset="0"/>
                    <a:cs typeface="Times New Roman" panose="02020603050405020304" pitchFamily="18" charset="0"/>
                  </a:rPr>
                  <a:t>task.</a:t>
                </a:r>
                <a:r>
                  <a:rPr lang="en-US" altLang="zh-CN"/>
                  <a:t> </a:t>
                </a:r>
                <a:r>
                  <a:rPr lang="en-US" altLang="zh-CN" smtClean="0">
                    <a:latin typeface="Times New Roman" panose="02020603050405020304" pitchFamily="18" charset="0"/>
                    <a:cs typeface="Times New Roman" panose="02020603050405020304" pitchFamily="18" charset="0"/>
                  </a:rPr>
                  <a:t>So re-express </a:t>
                </a:r>
                <a:r>
                  <a:rPr lang="en-US" altLang="zh-CN">
                    <a:latin typeface="Times New Roman" panose="02020603050405020304" pitchFamily="18" charset="0"/>
                    <a:cs typeface="Times New Roman" panose="02020603050405020304" pitchFamily="18" charset="0"/>
                  </a:rPr>
                  <a:t>the meta-learning objective of Equation 5</a:t>
                </a:r>
                <a:r>
                  <a:rPr lang="en-US" altLang="zh-CN" smtClean="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as: </a:t>
                </a:r>
                <a:endParaRPr lang="en-US" altLang="zh-CN" smtClean="0">
                  <a:latin typeface="Times New Roman" panose="02020603050405020304" pitchFamily="18" charset="0"/>
                  <a:cs typeface="Times New Roman" panose="02020603050405020304" pitchFamily="18" charset="0"/>
                </a:endParaRPr>
              </a:p>
              <a:p>
                <a:pPr indent="457200">
                  <a:lnSpc>
                    <a:spcPct val="150000"/>
                  </a:lnSpc>
                </a:pPr>
                <a14:m>
                  <m:oMathPara xmlns:m="http://schemas.openxmlformats.org/officeDocument/2006/math">
                    <m:oMathParaPr>
                      <m:jc m:val="right"/>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𝑚𝑒𝑡𝑎</m:t>
                          </m:r>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𝑡𝑒𝑠𝑡</m:t>
                              </m:r>
                            </m:sup>
                          </m:sSup>
                          <m:r>
                            <a:rPr lang="en-US" altLang="zh-CN" i="1">
                              <a:latin typeface="Cambria Math" panose="02040503050406030204" pitchFamily="18" charset="0"/>
                            </a:rPr>
                            <m:t>;</m:t>
                          </m:r>
                          <m:r>
                            <a:rPr lang="zh-CN" altLang="en-US" i="1">
                              <a:latin typeface="Cambria Math" panose="02040503050406030204" pitchFamily="18" charset="0"/>
                            </a:rPr>
                            <m:t>𝜃</m:t>
                          </m:r>
                          <m:r>
                            <a:rPr lang="en-US" altLang="zh-CN" i="1">
                              <a:latin typeface="Cambria Math" panose="02040503050406030204" pitchFamily="18" charset="0"/>
                            </a:rPr>
                            <m:t>,</m:t>
                          </m:r>
                          <m:r>
                            <a:rPr lang="zh-CN" altLang="en-US" i="1">
                              <a:latin typeface="Cambria Math" panose="02040503050406030204" pitchFamily="18" charset="0"/>
                            </a:rPr>
                            <m:t>𝜑</m:t>
                          </m:r>
                          <m:r>
                            <a:rPr lang="en-US" altLang="zh-CN" i="1">
                              <a:latin typeface="Cambria Math" panose="02040503050406030204" pitchFamily="18" charset="0"/>
                            </a:rPr>
                            <m:t>,</m:t>
                          </m:r>
                          <m:r>
                            <a:rPr lang="zh-CN" altLang="en-US" i="1">
                              <a:latin typeface="Cambria Math" panose="02040503050406030204" pitchFamily="18" charset="0"/>
                            </a:rPr>
                            <m:t>𝛾</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𝐷</m:t>
                              </m:r>
                            </m:e>
                            <m:sup>
                              <m:r>
                                <a:rPr lang="en-US" altLang="zh-CN" i="1">
                                  <a:latin typeface="Cambria Math" panose="02040503050406030204" pitchFamily="18" charset="0"/>
                                  <a:ea typeface="Cambria Math" panose="02040503050406030204" pitchFamily="18" charset="0"/>
                                </a:rPr>
                                <m:t>𝑡𝑒𝑠𝑡</m:t>
                              </m:r>
                            </m:sup>
                          </m:sSup>
                        </m:sub>
                        <m:sup/>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r>
                                <a:rPr lang="zh-CN" altLang="en-US" i="1">
                                  <a:latin typeface="Cambria Math" panose="02040503050406030204" pitchFamily="18" charset="0"/>
                                </a:rPr>
                                <m:t>𝛾</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𝑦</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zh-CN" altLang="en-US" i="1">
                                      <a:latin typeface="Cambria Math" panose="02040503050406030204" pitchFamily="18" charset="0"/>
                                      <a:ea typeface="Cambria Math" panose="02040503050406030204" pitchFamily="18" charset="0"/>
                                    </a:rPr>
                                    <m:t>𝜑</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𝑙𝑜𝑔</m:t>
                              </m:r>
                              <m:nary>
                                <m:naryPr>
                                  <m:chr m:val="∑"/>
                                  <m:supHide m:val="on"/>
                                  <m:ctrlPr>
                                    <a:rPr lang="en-US" altLang="zh-CN" i="1">
                                      <a:latin typeface="Cambria Math" panose="02040503050406030204" pitchFamily="18" charset="0"/>
                                      <a:ea typeface="Cambria Math" panose="02040503050406030204" pitchFamily="18" charset="0"/>
                                    </a:rPr>
                                  </m:ctrlPr>
                                </m:naryPr>
                                <m:sub>
                                  <m:r>
                                    <m:rPr>
                                      <m:brk m:alnAt="7"/>
                                    </m:rPr>
                                    <a:rPr lang="en-US" altLang="zh-CN" i="1">
                                      <a:latin typeface="Cambria Math" panose="02040503050406030204" pitchFamily="18" charset="0"/>
                                      <a:ea typeface="Cambria Math" panose="02040503050406030204" pitchFamily="18" charset="0"/>
                                    </a:rPr>
                                    <m:t>𝑘</m:t>
                                  </m:r>
                                </m:sub>
                                <m:sup/>
                                <m:e>
                                  <m:r>
                                    <a:rPr lang="en-US" altLang="zh-CN" i="1">
                                      <a:latin typeface="Cambria Math" panose="02040503050406030204" pitchFamily="18" charset="0"/>
                                      <a:ea typeface="Cambria Math" panose="02040503050406030204" pitchFamily="18" charset="0"/>
                                    </a:rPr>
                                    <m:t>𝑒𝑥𝑝</m:t>
                                  </m:r>
                                  <m:d>
                                    <m:dPr>
                                      <m:ctrlPr>
                                        <a:rPr lang="en-US" altLang="zh-CN" i="1">
                                          <a:latin typeface="Cambria Math" panose="02040503050406030204" pitchFamily="18" charset="0"/>
                                          <a:ea typeface="Cambria Math" panose="02040503050406030204" pitchFamily="18" charset="0"/>
                                        </a:rPr>
                                      </m:ctrlPr>
                                    </m:dPr>
                                    <m:e>
                                      <m:r>
                                        <a:rPr lang="zh-CN" altLang="en-US" i="1">
                                          <a:latin typeface="Cambria Math" panose="02040503050406030204" pitchFamily="18" charset="0"/>
                                          <a:ea typeface="Cambria Math" panose="02040503050406030204" pitchFamily="18" charset="0"/>
                                        </a:rPr>
                                        <m:t>𝛾</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zh-CN" altLang="en-US" i="1">
                                              <a:latin typeface="Cambria Math" panose="02040503050406030204" pitchFamily="18" charset="0"/>
                                              <a:ea typeface="Cambria Math" panose="02040503050406030204" pitchFamily="18" charset="0"/>
                                            </a:rPr>
                                            <m:t>𝜑</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e>
                                  </m:d>
                                </m:e>
                              </m:nary>
                            </m:e>
                          </m:d>
                        </m:e>
                      </m:nary>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7</m:t>
                          </m:r>
                        </m:e>
                      </m:d>
                    </m:oMath>
                  </m:oMathPara>
                </a14:m>
                <a:endParaRPr lang="en-US" altLang="zh-CN">
                  <a:latin typeface="Times New Roman" panose="02020603050405020304" pitchFamily="18" charset="0"/>
                  <a:cs typeface="Times New Roman" panose="02020603050405020304" pitchFamily="18" charset="0"/>
                </a:endParaRPr>
              </a:p>
              <a:p>
                <a:pPr indent="360000">
                  <a:lnSpc>
                    <a:spcPct val="150000"/>
                  </a:lnSpc>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𝑤h𝑒𝑟𝑒</m:t>
                      </m:r>
                      <m:r>
                        <a:rPr lang="zh-CN" altLang="en-US" i="1">
                          <a:latin typeface="Cambria Math" panose="02040503050406030204" pitchFamily="18" charset="0"/>
                          <a:ea typeface="宋体" panose="02010600030101010101" pitchFamily="2" charset="-122"/>
                        </a:rPr>
                        <m:t>𝜃</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𝐴</m:t>
                      </m:r>
                      <m:d>
                        <m:dPr>
                          <m:ctrlPr>
                            <a:rPr lang="en-US" altLang="zh-CN" i="1">
                              <a:latin typeface="Cambria Math" panose="02040503050406030204" pitchFamily="18" charset="0"/>
                              <a:ea typeface="宋体" panose="02010600030101010101" pitchFamily="2" charset="-122"/>
                            </a:rPr>
                          </m:ctrlPr>
                        </m:dPr>
                        <m:e>
                          <m:sSup>
                            <m:sSupPr>
                              <m:ctrlPr>
                                <a:rPr lang="en-US" altLang="zh-CN" i="1">
                                  <a:latin typeface="Cambria Math" panose="02040503050406030204" pitchFamily="18" charset="0"/>
                                  <a:ea typeface="宋体" panose="02010600030101010101" pitchFamily="2" charset="-122"/>
                                </a:rPr>
                              </m:ctrlPr>
                            </m:sSupPr>
                            <m:e>
                              <m:r>
                                <a:rPr lang="en-US" altLang="zh-CN" i="1">
                                  <a:latin typeface="Cambria Math" panose="02040503050406030204" pitchFamily="18" charset="0"/>
                                  <a:ea typeface="宋体" panose="02010600030101010101" pitchFamily="2" charset="-122"/>
                                </a:rPr>
                                <m:t>𝐷</m:t>
                              </m:r>
                            </m:e>
                            <m:sup>
                              <m:r>
                                <a:rPr lang="en-US" altLang="zh-CN" i="1">
                                  <a:latin typeface="Cambria Math" panose="02040503050406030204" pitchFamily="18" charset="0"/>
                                  <a:ea typeface="宋体" panose="02010600030101010101" pitchFamily="2" charset="-122"/>
                                </a:rPr>
                                <m:t>𝑡𝑟𝑎𝑖𝑛</m:t>
                              </m:r>
                            </m:sup>
                          </m:sSup>
                          <m:r>
                            <a:rPr lang="en-US" altLang="zh-CN" i="1">
                              <a:latin typeface="Cambria Math" panose="02040503050406030204" pitchFamily="18" charset="0"/>
                              <a:ea typeface="宋体" panose="02010600030101010101" pitchFamily="2" charset="-122"/>
                            </a:rPr>
                            <m:t>;</m:t>
                          </m:r>
                          <m:r>
                            <a:rPr lang="zh-CN" altLang="en-US" i="1">
                              <a:latin typeface="Cambria Math" panose="02040503050406030204" pitchFamily="18" charset="0"/>
                              <a:ea typeface="宋体" panose="02010600030101010101" pitchFamily="2" charset="-122"/>
                            </a:rPr>
                            <m:t>𝜑</m:t>
                          </m:r>
                        </m:e>
                      </m:d>
                      <m:r>
                        <a:rPr lang="en-US" altLang="zh-CN">
                          <a:latin typeface="Cambria Math" panose="02040503050406030204" pitchFamily="18" charset="0"/>
                          <a:ea typeface="宋体" panose="02010600030101010101" pitchFamily="2" charset="-122"/>
                        </a:rPr>
                        <m:t>=</m:t>
                      </m:r>
                      <m:sSubSup>
                        <m:sSubSupPr>
                          <m:ctrlPr>
                            <a:rPr lang="en-US" altLang="zh-CN" i="1">
                              <a:latin typeface="Cambria Math" panose="02040503050406030204" pitchFamily="18" charset="0"/>
                              <a:ea typeface="宋体" panose="02010600030101010101" pitchFamily="2" charset="-122"/>
                            </a:rPr>
                          </m:ctrlPr>
                        </m:sSubSupPr>
                        <m:e>
                          <m:d>
                            <m:dPr>
                              <m:begChr m:val="{"/>
                              <m:endChr m:val="}"/>
                              <m:ctrlPr>
                                <a:rPr lang="en-US" altLang="zh-CN" i="1">
                                  <a:latin typeface="Cambria Math" panose="02040503050406030204" pitchFamily="18" charset="0"/>
                                  <a:ea typeface="宋体" panose="02010600030101010101" pitchFamily="2" charset="-122"/>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e>
                          </m:d>
                        </m:e>
                        <m:sub>
                          <m:r>
                            <a:rPr lang="en-US" altLang="zh-CN" i="1">
                              <a:latin typeface="Cambria Math" panose="02040503050406030204" pitchFamily="18" charset="0"/>
                              <a:ea typeface="宋体" panose="02010600030101010101" pitchFamily="2" charset="-122"/>
                            </a:rPr>
                            <m:t>𝑘</m:t>
                          </m:r>
                          <m:r>
                            <a:rPr lang="en-US" altLang="zh-CN" i="1">
                              <a:latin typeface="Cambria Math" panose="02040503050406030204" pitchFamily="18" charset="0"/>
                              <a:ea typeface="宋体" panose="02010600030101010101" pitchFamily="2" charset="-122"/>
                            </a:rPr>
                            <m:t>=1</m:t>
                          </m:r>
                        </m:sub>
                        <m:sup>
                          <m:r>
                            <a:rPr lang="en-US" altLang="zh-CN" i="1">
                              <a:latin typeface="Cambria Math" panose="02040503050406030204" pitchFamily="18" charset="0"/>
                              <a:ea typeface="宋体" panose="02010600030101010101" pitchFamily="2" charset="-122"/>
                            </a:rPr>
                            <m:t>𝐾</m:t>
                          </m:r>
                        </m:sup>
                      </m:sSubSup>
                      <m:r>
                        <a:rPr lang="en-US" altLang="zh-CN" i="1">
                          <a:latin typeface="Cambria Math" panose="02040503050406030204" pitchFamily="18" charset="0"/>
                          <a:ea typeface="宋体" panose="02010600030101010101" pitchFamily="2" charset="-122"/>
                        </a:rPr>
                        <m:t>,</m:t>
                      </m:r>
                      <m:r>
                        <a:rPr lang="zh-CN" altLang="en-US" i="1">
                          <a:latin typeface="Cambria Math" panose="02040503050406030204" pitchFamily="18" charset="0"/>
                          <a:ea typeface="宋体" panose="02010600030101010101" pitchFamily="2" charset="-122"/>
                        </a:rPr>
                        <m:t>𝛾</m:t>
                      </m:r>
                      <m:r>
                        <m:rPr>
                          <m:nor/>
                        </m:rPr>
                        <a:rPr lang="en-US" altLang="zh-CN" b="0" i="0" smtClean="0">
                          <a:latin typeface="Times New Roman" panose="02020603050405020304" pitchFamily="18" charset="0"/>
                          <a:ea typeface="宋体" panose="02010600030101010101" pitchFamily="2" charset="-122"/>
                          <a:cs typeface="Times New Roman" panose="02020603050405020304" pitchFamily="18" charset="0"/>
                        </a:rPr>
                        <m:t> </m:t>
                      </m:r>
                      <m:r>
                        <m:rPr>
                          <m:nor/>
                        </m:rPr>
                        <a:rPr lang="en-US" altLang="zh-CN">
                          <a:latin typeface="Times New Roman" panose="02020603050405020304" pitchFamily="18" charset="0"/>
                          <a:cs typeface="Times New Roman" panose="02020603050405020304" pitchFamily="18" charset="0"/>
                        </a:rPr>
                        <m:t>is</m:t>
                      </m:r>
                      <m:r>
                        <m:rPr>
                          <m:nor/>
                        </m:rPr>
                        <a:rPr lang="en-US" altLang="zh-CN">
                          <a:latin typeface="Times New Roman" panose="02020603050405020304" pitchFamily="18" charset="0"/>
                          <a:cs typeface="Times New Roman" panose="02020603050405020304" pitchFamily="18" charset="0"/>
                        </a:rPr>
                        <m:t> </m:t>
                      </m:r>
                      <m:r>
                        <m:rPr>
                          <m:nor/>
                        </m:rPr>
                        <a:rPr lang="en-US" altLang="zh-CN">
                          <a:latin typeface="Times New Roman" panose="02020603050405020304" pitchFamily="18" charset="0"/>
                          <a:cs typeface="Times New Roman" panose="02020603050405020304" pitchFamily="18" charset="0"/>
                        </a:rPr>
                        <m:t>a</m:t>
                      </m:r>
                      <m:r>
                        <m:rPr>
                          <m:nor/>
                        </m:rPr>
                        <a:rPr lang="en-US" altLang="zh-CN">
                          <a:latin typeface="Times New Roman" panose="02020603050405020304" pitchFamily="18" charset="0"/>
                          <a:cs typeface="Times New Roman" panose="02020603050405020304" pitchFamily="18" charset="0"/>
                        </a:rPr>
                        <m:t> </m:t>
                      </m:r>
                      <m:r>
                        <m:rPr>
                          <m:nor/>
                        </m:rPr>
                        <a:rPr lang="en-US" altLang="zh-CN">
                          <a:latin typeface="Times New Roman" panose="02020603050405020304" pitchFamily="18" charset="0"/>
                          <a:cs typeface="Times New Roman" panose="02020603050405020304" pitchFamily="18" charset="0"/>
                        </a:rPr>
                        <m:t>learnable</m:t>
                      </m:r>
                      <m:r>
                        <m:rPr>
                          <m:nor/>
                        </m:rPr>
                        <a:rPr lang="en-US" altLang="zh-CN">
                          <a:latin typeface="Times New Roman" panose="02020603050405020304" pitchFamily="18" charset="0"/>
                          <a:cs typeface="Times New Roman" panose="02020603050405020304" pitchFamily="18" charset="0"/>
                        </a:rPr>
                        <m:t> </m:t>
                      </m:r>
                      <m:r>
                        <m:rPr>
                          <m:nor/>
                        </m:rPr>
                        <a:rPr lang="en-US" altLang="zh-CN">
                          <a:latin typeface="Times New Roman" panose="02020603050405020304" pitchFamily="18" charset="0"/>
                          <a:cs typeface="Times New Roman" panose="02020603050405020304" pitchFamily="18" charset="0"/>
                        </a:rPr>
                        <m:t>scale</m:t>
                      </m:r>
                      <m:r>
                        <m:rPr>
                          <m:nor/>
                        </m:rPr>
                        <a:rPr lang="en-US" altLang="zh-CN">
                          <a:latin typeface="Times New Roman" panose="02020603050405020304" pitchFamily="18" charset="0"/>
                          <a:cs typeface="Times New Roman" panose="02020603050405020304" pitchFamily="18" charset="0"/>
                        </a:rPr>
                        <m:t> </m:t>
                      </m:r>
                      <m:r>
                        <m:rPr>
                          <m:nor/>
                        </m:rPr>
                        <a:rPr lang="en-US" altLang="zh-CN">
                          <a:latin typeface="Times New Roman" panose="02020603050405020304" pitchFamily="18" charset="0"/>
                          <a:cs typeface="Times New Roman" panose="02020603050405020304" pitchFamily="18" charset="0"/>
                        </a:rPr>
                        <m:t>parameter</m:t>
                      </m:r>
                      <m:r>
                        <m:rPr>
                          <m:nor/>
                        </m:rPr>
                        <a:rPr lang="en-US" altLang="zh-CN">
                          <a:latin typeface="Times New Roman" panose="02020603050405020304" pitchFamily="18" charset="0"/>
                          <a:cs typeface="Times New Roman" panose="02020603050405020304" pitchFamily="18" charset="0"/>
                        </a:rPr>
                        <m:t> </m:t>
                      </m:r>
                    </m:oMath>
                  </m:oMathPara>
                </a14:m>
                <a:r>
                  <a:rPr lang="en-US" altLang="zh-CN">
                    <a:latin typeface="Times New Roman" panose="02020603050405020304" pitchFamily="18" charset="0"/>
                    <a:cs typeface="Times New Roman" panose="02020603050405020304" pitchFamily="18" charset="0"/>
                  </a:rPr>
                  <a:t/>
                </a:r>
                <a:br>
                  <a:rPr lang="en-US" altLang="zh-CN">
                    <a:latin typeface="Times New Roman" panose="02020603050405020304" pitchFamily="18" charset="0"/>
                    <a:cs typeface="Times New Roman" panose="02020603050405020304" pitchFamily="18" charset="0"/>
                  </a:rPr>
                </a:br>
                <a:endParaRPr lang="en-US" altLang="zh-CN" smtClean="0">
                  <a:latin typeface="Times New Roman" panose="02020603050405020304" pitchFamily="18" charset="0"/>
                  <a:cs typeface="Times New Roman" panose="02020603050405020304" pitchFamily="18" charset="0"/>
                </a:endParaRPr>
              </a:p>
              <a:p>
                <a:pPr indent="457200">
                  <a:lnSpc>
                    <a:spcPct val="150000"/>
                  </a:lnSpc>
                </a:pPr>
                <a:r>
                  <a:rPr lang="en-US" altLang="zh-CN"/>
                  <a:t/>
                </a:r>
                <a:br>
                  <a:rPr lang="en-US" altLang="zh-CN"/>
                </a:br>
                <a:r>
                  <a:rPr lang="en-US" altLang="zh-CN"/>
                  <a:t/>
                </a:r>
                <a:br>
                  <a:rPr lang="en-US" altLang="zh-CN"/>
                </a:br>
                <a:endParaRPr lang="en-US" altLang="zh-CN"/>
              </a:p>
            </p:txBody>
          </p:sp>
        </mc:Choice>
        <mc:Fallback xmlns="">
          <p:sp>
            <p:nvSpPr>
              <p:cNvPr id="3" name="文本框 2"/>
              <p:cNvSpPr txBox="1">
                <a:spLocks noRot="1" noChangeAspect="1" noMove="1" noResize="1" noEditPoints="1" noAdjustHandles="1" noChangeArrowheads="1" noChangeShapeType="1" noTextEdit="1"/>
              </p:cNvSpPr>
              <p:nvPr/>
            </p:nvSpPr>
            <p:spPr>
              <a:xfrm>
                <a:off x="838200" y="1059304"/>
                <a:ext cx="11049000" cy="6707092"/>
              </a:xfrm>
              <a:prstGeom prst="rect">
                <a:avLst/>
              </a:prstGeom>
              <a:blipFill>
                <a:blip r:embed="rId3"/>
                <a:stretch>
                  <a:fillRect l="-497" r="-4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9301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883</Words>
  <Application>Microsoft Office PowerPoint</Application>
  <PresentationFormat>宽屏</PresentationFormat>
  <Paragraphs>99</Paragraphs>
  <Slides>12</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FZHei-B01S</vt:lpstr>
      <vt:lpstr>等线</vt:lpstr>
      <vt:lpstr>等线 Light</vt:lpstr>
      <vt:lpstr>宋体</vt:lpstr>
      <vt:lpstr>微软雅黑</vt:lpstr>
      <vt:lpstr>Arial</vt:lpstr>
      <vt:lpstr>Cambria Math</vt:lpstr>
      <vt:lpstr>Times New Roman</vt:lpstr>
      <vt:lpstr>Office 主题​​</vt:lpstr>
      <vt:lpstr>Meta-learning with  Differentiable Convex Optimization </vt:lpstr>
      <vt:lpstr>1.Introduction</vt:lpstr>
      <vt:lpstr>1.Introduction</vt:lpstr>
      <vt:lpstr>1.Introduction</vt:lpstr>
      <vt:lpstr>1.Introduction</vt:lpstr>
      <vt:lpstr>1.Introduction</vt:lpstr>
      <vt:lpstr>2.Meta-learning with Convex Base Learners</vt:lpstr>
      <vt:lpstr>2.Meta-learning with Convex Base Learners</vt:lpstr>
      <vt:lpstr>2.Meta-learning with Convex Base Learners</vt:lpstr>
      <vt:lpstr>3.Experiments</vt:lpstr>
      <vt:lpstr>Reference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Meta-learning with  Differentiable Convex Optimization </dc:title>
  <dc:creator>lenovo</dc:creator>
  <cp:lastModifiedBy>lenovo</cp:lastModifiedBy>
  <cp:revision>36</cp:revision>
  <dcterms:created xsi:type="dcterms:W3CDTF">2019-10-05T08:22:56Z</dcterms:created>
  <dcterms:modified xsi:type="dcterms:W3CDTF">2019-10-07T14:00:57Z</dcterms:modified>
</cp:coreProperties>
</file>