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3" r:id="rId2"/>
    <p:sldId id="335" r:id="rId3"/>
    <p:sldId id="324" r:id="rId4"/>
    <p:sldId id="326" r:id="rId5"/>
    <p:sldId id="336" r:id="rId6"/>
    <p:sldId id="325" r:id="rId7"/>
    <p:sldId id="328" r:id="rId8"/>
    <p:sldId id="337" r:id="rId9"/>
    <p:sldId id="338" r:id="rId10"/>
    <p:sldId id="31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99043-049D-4BC2-A212-DCC16BF5EFF5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789BC-CDDC-46BF-94BD-4B889D13D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3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89BC-CDDC-46BF-94BD-4B889D13D9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6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789BC-CDDC-46BF-94BD-4B889D13D9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E641C-1105-42D0-96D8-2EE7AB848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2195A7-3F3C-49C1-AC0F-3B2B924B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0C52-3DD7-4F25-BDC3-2E69F2B4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0AE1E-2523-40CE-BE9B-B450F122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0E0F6-0298-4789-A83D-3D2EBB72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8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C44DF-98A1-4654-8992-EEC5E909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B0D4B-0E1D-441C-BD7D-597346F17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09F72-3540-4FD1-9E3D-E95BEADC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95286-1412-4F82-BA3D-E0CA5FB8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4535A-A46C-498D-92B9-0FDFE2C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5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DE2FD3-93EB-4719-B365-893D18EDF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62B9AA-8247-40C1-B970-975F0B9E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9C122-37C1-4963-9F3B-08F7332E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92654-159D-4471-B2BC-0F111275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B2940-CEE6-4C2D-BF4B-51851212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2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992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8">
          <p15:clr>
            <a:srgbClr val="FBAE40"/>
          </p15:clr>
        </p15:guide>
        <p15:guide id="4" pos="7242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46C74-172F-4FF8-88B2-F3D90461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E252A-2176-4B80-8230-15E04311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13852-52B2-4239-91F9-D98776BF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50D19-C8A5-4E0A-98CA-DDF3F361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47D01-6B53-4FD1-BA4E-14A6D078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8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4722C-7093-4E93-A9B0-0E6F30F6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54E36-69C7-4368-BEAF-8D23DFA96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832E1-289E-4CDC-B4FA-A000F331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4F909-665E-43E2-9B2A-ACABDFEB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2D3C6-7550-4AFB-93E3-7A12F210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365FA-CCDC-42B1-87F0-EBEC7D23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D60BE-D1F2-4EF7-A7FC-62266E0E3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88863B-120D-4F2F-A8E7-FD1ADA8C4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8B000-1945-497F-8159-5C84D93D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45BD72-0EFF-4830-AD2F-F64F2E86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DBC71-B1CB-41F6-9B77-4995B907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1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C7F82-46FC-471E-A552-F0457A2F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59C-9DF9-422C-AFD0-474DFA34E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8EF2DD-011F-45F3-A469-45FB3CA42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63CF29-07CD-417D-B3D2-4B8F6B094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91179C-1B4D-42B5-9A31-1555EA5A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F13613-D5D6-4342-8CC7-3B66DABD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E3DDB1-BF31-4755-B23D-05FA5979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A32E84-B94A-4203-8C42-8CE5E4F0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3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0966A-DB57-446F-9EAC-4479420D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00620F-0DBE-4772-8565-81733DD8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158927-F308-4B1B-97B9-6BB40E9A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EDFC88-055D-4A21-B405-33FB71DD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4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7012BC-7220-4ACF-A62A-5C72B7FD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B49AD-DBB7-41F3-9B1E-7255C5A0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5E5EFC-3B3A-437F-93EB-534315BD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3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D0FEF-C030-4BA5-B59B-1689825A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E20F8-1556-4034-BBF6-A4BA1665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EBBCD2-960F-4F97-83FC-D9601604D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DFE36-9A46-4352-8BF9-79E592A0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C8D8B-EEF1-47CD-81C1-9AEB1F6A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97D3E-131E-4A25-8EEC-7ED7902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5AEFC-8F2A-49A8-B0FD-C1129CB2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DBB2AD-CFD8-44E7-922D-5D48A62FF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DEEA4E-1FF3-4BD9-867B-3328AE38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9C2209-0185-4C29-935D-18980693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A414-4FF6-4212-90A4-C5E562FDAC9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D43E8-230D-4630-82EA-BABDF931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1E84B-337A-4D0A-B68C-06EA0038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6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2CFD22-2C8E-4D56-8695-EE4AE233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37A95-549D-46DB-A1D6-F104D5256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379E8-7746-4C2A-A4A9-DD1A9C2B3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A414-4FF6-4212-90A4-C5E562FDAC9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133E3-58BD-409F-92EE-ECB478641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28AB6-A508-4011-85F3-F11F16316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D116-5985-48FC-A29C-6F4113F5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156484-DB16-48E9-B38E-77DAAC7449F8}"/>
              </a:ext>
            </a:extLst>
          </p:cNvPr>
          <p:cNvSpPr/>
          <p:nvPr/>
        </p:nvSpPr>
        <p:spPr>
          <a:xfrm>
            <a:off x="1752600" y="2785795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-Roman"/>
              </a:rPr>
              <a:t>Low frequency recovery in full waveform inversion</a:t>
            </a:r>
          </a:p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-Roman"/>
              </a:rPr>
              <a:t>with deep learning </a:t>
            </a:r>
            <a:br>
              <a:rPr lang="en-US" altLang="zh-CN" sz="3200" dirty="0">
                <a:solidFill>
                  <a:srgbClr val="000000"/>
                </a:solidFill>
                <a:latin typeface="Times-Roman"/>
              </a:rPr>
            </a:br>
            <a:endParaRPr lang="zh-CN" altLang="en-US" sz="3200" dirty="0">
              <a:solidFill>
                <a:srgbClr val="000000"/>
              </a:solidFill>
              <a:latin typeface="Times-Roman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DDF721-F1B3-4212-8F5E-B377D15DB4D6}"/>
              </a:ext>
            </a:extLst>
          </p:cNvPr>
          <p:cNvSpPr txBox="1"/>
          <p:nvPr/>
        </p:nvSpPr>
        <p:spPr>
          <a:xfrm>
            <a:off x="8970645" y="4922520"/>
            <a:ext cx="2236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Times-Roman"/>
              </a:rPr>
              <a:t>Yaoliu</a:t>
            </a:r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20200507</a:t>
            </a:r>
            <a:endParaRPr lang="zh-CN" altLang="en-US" sz="2400" dirty="0">
              <a:solidFill>
                <a:srgbClr val="000000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44533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4E251F-825C-4ADD-9F26-BC4D95739D01}"/>
              </a:ext>
            </a:extLst>
          </p:cNvPr>
          <p:cNvSpPr/>
          <p:nvPr/>
        </p:nvSpPr>
        <p:spPr>
          <a:xfrm>
            <a:off x="4532240" y="2270760"/>
            <a:ext cx="312751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47518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7732174-7778-4545-9F9F-B857E4D456EB}"/>
              </a:ext>
            </a:extLst>
          </p:cNvPr>
          <p:cNvSpPr txBox="1"/>
          <p:nvPr/>
        </p:nvSpPr>
        <p:spPr>
          <a:xfrm>
            <a:off x="914400" y="335280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Seismic exploration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CE887-A7A6-4839-9207-5A22E8366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2"/>
          <a:stretch/>
        </p:blipFill>
        <p:spPr bwMode="auto">
          <a:xfrm>
            <a:off x="6348337" y="920054"/>
            <a:ext cx="4929263" cy="368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F:\博士班级材料\学习课程\英语\口语\1386652368536obmzz.gif">
            <a:extLst>
              <a:ext uri="{FF2B5EF4-FFF2-40B4-BE49-F238E27FC236}">
                <a16:creationId xmlns:a16="http://schemas.microsoft.com/office/drawing/2014/main" id="{F0C29B97-88DF-435B-93C4-722F655BB7C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150" y="4600982"/>
            <a:ext cx="4835791" cy="192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056D8A-79D1-4BE9-8F1D-1DC953A8BFBF}"/>
              </a:ext>
            </a:extLst>
          </p:cNvPr>
          <p:cNvSpPr/>
          <p:nvPr/>
        </p:nvSpPr>
        <p:spPr>
          <a:xfrm>
            <a:off x="1644376" y="2515642"/>
            <a:ext cx="3118123" cy="585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Earthquake excitation by artificial means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A308D1-8258-49CC-9667-44E59E5FA339}"/>
              </a:ext>
            </a:extLst>
          </p:cNvPr>
          <p:cNvSpPr txBox="1"/>
          <p:nvPr/>
        </p:nvSpPr>
        <p:spPr>
          <a:xfrm>
            <a:off x="914400" y="1150991"/>
            <a:ext cx="509646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-Roman"/>
              </a:rPr>
              <a:t>Objective</a:t>
            </a:r>
            <a:r>
              <a:rPr lang="zh-CN" altLang="en-US" sz="2000" dirty="0">
                <a:solidFill>
                  <a:srgbClr val="000000"/>
                </a:solidFill>
                <a:latin typeface="Times-Roman"/>
              </a:rPr>
              <a:t>：</a:t>
            </a:r>
            <a:endParaRPr lang="en-US" altLang="zh-CN" sz="2000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0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-Roman"/>
              </a:rPr>
              <a:t>Explore the unknown structures of underground</a:t>
            </a:r>
          </a:p>
          <a:p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911E6D7-BCD3-4E5C-8EBD-BF23F27E398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203439" y="3104386"/>
            <a:ext cx="7619" cy="37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EF7370D-FCF1-4015-906D-876EDFCF5600}"/>
              </a:ext>
            </a:extLst>
          </p:cNvPr>
          <p:cNvSpPr/>
          <p:nvPr/>
        </p:nvSpPr>
        <p:spPr>
          <a:xfrm>
            <a:off x="1644377" y="3483203"/>
            <a:ext cx="3118123" cy="585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Receivers receive the reflected signal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F735449-C417-46F3-A478-2A4B087BE359}"/>
              </a:ext>
            </a:extLst>
          </p:cNvPr>
          <p:cNvSpPr/>
          <p:nvPr/>
        </p:nvSpPr>
        <p:spPr>
          <a:xfrm>
            <a:off x="1651470" y="4507553"/>
            <a:ext cx="3118123" cy="585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Seismic records processing</a:t>
            </a:r>
            <a:endParaRPr lang="zh-CN" altLang="en-US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76982D1-21DE-429D-92E4-87955FC0550E}"/>
              </a:ext>
            </a:extLst>
          </p:cNvPr>
          <p:cNvSpPr/>
          <p:nvPr/>
        </p:nvSpPr>
        <p:spPr>
          <a:xfrm>
            <a:off x="1787133" y="5386042"/>
            <a:ext cx="2849880" cy="7794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underground</a:t>
            </a:r>
            <a:r>
              <a:rPr lang="en-US" altLang="zh-CN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/>
              <a:t>structure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AAAD53A-B470-4528-A63F-3089B0F97560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3203439" y="4068862"/>
            <a:ext cx="7093" cy="43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6269572-250B-4D9D-B349-D112A9B732CE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3210532" y="5093212"/>
            <a:ext cx="1541" cy="29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头: 右弧形 25">
            <a:extLst>
              <a:ext uri="{FF2B5EF4-FFF2-40B4-BE49-F238E27FC236}">
                <a16:creationId xmlns:a16="http://schemas.microsoft.com/office/drawing/2014/main" id="{219CF69B-0B07-4932-8D52-00FF4A3BA4F9}"/>
              </a:ext>
            </a:extLst>
          </p:cNvPr>
          <p:cNvSpPr/>
          <p:nvPr/>
        </p:nvSpPr>
        <p:spPr>
          <a:xfrm>
            <a:off x="4769592" y="4800382"/>
            <a:ext cx="493397" cy="11279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箭头: 右弧形 26">
            <a:extLst>
              <a:ext uri="{FF2B5EF4-FFF2-40B4-BE49-F238E27FC236}">
                <a16:creationId xmlns:a16="http://schemas.microsoft.com/office/drawing/2014/main" id="{BC968E07-CA02-414F-BE9F-B4F43F776788}"/>
              </a:ext>
            </a:extLst>
          </p:cNvPr>
          <p:cNvSpPr/>
          <p:nvPr/>
        </p:nvSpPr>
        <p:spPr>
          <a:xfrm rot="10800000">
            <a:off x="1144404" y="4800381"/>
            <a:ext cx="440776" cy="11279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7EB1897-EAE9-4FA1-A462-1FF6E4184D71}"/>
              </a:ext>
            </a:extLst>
          </p:cNvPr>
          <p:cNvSpPr/>
          <p:nvPr/>
        </p:nvSpPr>
        <p:spPr>
          <a:xfrm>
            <a:off x="4853565" y="5057471"/>
            <a:ext cx="1074461" cy="61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-Roman"/>
              </a:rPr>
              <a:t>inversion </a:t>
            </a:r>
            <a:r>
              <a:rPr lang="en-US" altLang="zh-CN" sz="1400" dirty="0">
                <a:solidFill>
                  <a:schemeClr val="bg1"/>
                </a:solidFill>
              </a:rPr>
              <a:t>FWI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A88077C-7B2C-4954-A5C9-05303FCCF0DE}"/>
              </a:ext>
            </a:extLst>
          </p:cNvPr>
          <p:cNvSpPr/>
          <p:nvPr/>
        </p:nvSpPr>
        <p:spPr>
          <a:xfrm>
            <a:off x="709361" y="5128952"/>
            <a:ext cx="1020529" cy="57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-Roman"/>
              </a:rPr>
              <a:t>forward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灯片编号占位符 3">
            <a:extLst>
              <a:ext uri="{FF2B5EF4-FFF2-40B4-BE49-F238E27FC236}">
                <a16:creationId xmlns:a16="http://schemas.microsoft.com/office/drawing/2014/main" id="{C0CEBB5E-9B90-4570-A44C-0B7858C7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74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06DEB5-6D31-4E63-8B18-43A795FA53DA}"/>
              </a:ext>
            </a:extLst>
          </p:cNvPr>
          <p:cNvSpPr/>
          <p:nvPr/>
        </p:nvSpPr>
        <p:spPr>
          <a:xfrm>
            <a:off x="914400" y="1798320"/>
            <a:ext cx="103479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solidFill>
                <a:srgbClr val="000000"/>
              </a:solidFill>
              <a:latin typeface="CMR1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Because of the acquisition limitation in seismic processing, the input data for seismic inversion are typically limited to a band above 3Hz.</a:t>
            </a:r>
          </a:p>
          <a:p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The lack of </a:t>
            </a:r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low frequency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information and a good </a:t>
            </a:r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initial model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 can seriously affect the success of full waveform inversion (FWI)</a:t>
            </a:r>
          </a:p>
          <a:p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15AF62-8511-4D99-A361-C4C5FD9231C1}"/>
              </a:ext>
            </a:extLst>
          </p:cNvPr>
          <p:cNvSpPr txBox="1"/>
          <p:nvPr/>
        </p:nvSpPr>
        <p:spPr>
          <a:xfrm>
            <a:off x="914400" y="335280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03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837594A-2E5F-4017-82FE-628E739C8EB6}"/>
              </a:ext>
            </a:extLst>
          </p:cNvPr>
          <p:cNvSpPr/>
          <p:nvPr/>
        </p:nvSpPr>
        <p:spPr>
          <a:xfrm>
            <a:off x="914400" y="1021080"/>
            <a:ext cx="10347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solidFill>
                <a:srgbClr val="000000"/>
              </a:solidFill>
              <a:latin typeface="CMR10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The </a:t>
            </a:r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task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 is to restore the low frequency data from the limited frequency data.</a:t>
            </a:r>
          </a:p>
          <a:p>
            <a:br>
              <a:rPr lang="en-US" altLang="zh-CN" sz="2000" dirty="0"/>
            </a:br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Methods</a:t>
            </a:r>
            <a:r>
              <a:rPr lang="zh-CN" altLang="en-US" sz="2400" b="1" dirty="0">
                <a:solidFill>
                  <a:srgbClr val="000000"/>
                </a:solidFill>
                <a:latin typeface="Times-Roman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Using the convolutional neural network (CNN) to automatically extrapolate the missing low frequencies without preprocessing and post-processing steps. </a:t>
            </a:r>
            <a:endParaRPr lang="zh-CN" altLang="en-US" sz="2400" dirty="0">
              <a:solidFill>
                <a:srgbClr val="000000"/>
              </a:solidFill>
              <a:latin typeface="Times-Roman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41727C-8ED1-4BD6-AD1B-08601F3261FE}"/>
              </a:ext>
            </a:extLst>
          </p:cNvPr>
          <p:cNvSpPr txBox="1"/>
          <p:nvPr/>
        </p:nvSpPr>
        <p:spPr>
          <a:xfrm>
            <a:off x="914400" y="335280"/>
            <a:ext cx="954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E68DF9B-6153-4106-B312-7FFDD139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2BC9AC-4D4D-481D-B090-B1CD851538D2}"/>
              </a:ext>
            </a:extLst>
          </p:cNvPr>
          <p:cNvSpPr/>
          <p:nvPr/>
        </p:nvSpPr>
        <p:spPr>
          <a:xfrm>
            <a:off x="914400" y="3775464"/>
            <a:ext cx="11277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Hongyu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Sun ,Laurent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Demanet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Extrapolated full waveform inversion with deep learning.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arXiv:1909.11536v2 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physics.geo-ph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],2019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74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F34803-B112-479D-A4D4-AB704AE768C7}"/>
              </a:ext>
            </a:extLst>
          </p:cNvPr>
          <p:cNvSpPr txBox="1"/>
          <p:nvPr/>
        </p:nvSpPr>
        <p:spPr>
          <a:xfrm>
            <a:off x="914400" y="335280"/>
            <a:ext cx="34353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30B8CE-E909-40F0-8976-DAEF0FD1CD69}"/>
              </a:ext>
            </a:extLst>
          </p:cNvPr>
          <p:cNvSpPr txBox="1"/>
          <p:nvPr/>
        </p:nvSpPr>
        <p:spPr>
          <a:xfrm>
            <a:off x="7893968" y="1539299"/>
            <a:ext cx="417611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-Roman"/>
              </a:rPr>
              <a:t>The idea behind CNN is to mine the hidden correlations among different frequency components.</a:t>
            </a:r>
          </a:p>
          <a:p>
            <a:endParaRPr lang="en-US" altLang="zh-CN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1600" b="1" dirty="0"/>
              <a:t>Correlation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HF and FF &gt; HF and LF </a:t>
            </a:r>
            <a:endParaRPr lang="en-US" altLang="zh-CN" dirty="0">
              <a:solidFill>
                <a:srgbClr val="000000"/>
              </a:solidFill>
              <a:latin typeface="Times-Roman"/>
            </a:endParaRPr>
          </a:p>
          <a:p>
            <a:endParaRPr lang="en-US" altLang="zh-CN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-Roman"/>
              </a:rPr>
              <a:t>The input of CNN</a:t>
            </a:r>
            <a:r>
              <a:rPr lang="zh-CN" altLang="en-US" dirty="0">
                <a:solidFill>
                  <a:srgbClr val="000000"/>
                </a:solidFill>
                <a:latin typeface="Times-Roman"/>
              </a:rPr>
              <a:t>：</a:t>
            </a:r>
            <a:endParaRPr lang="en-US" altLang="zh-CN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-Roman"/>
              </a:rPr>
              <a:t>limited limited frequency data</a:t>
            </a:r>
          </a:p>
          <a:p>
            <a:endParaRPr lang="en-US" altLang="zh-CN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-Roman"/>
              </a:rPr>
              <a:t>The output of CNN</a:t>
            </a:r>
            <a:r>
              <a:rPr lang="zh-CN" altLang="en-US" dirty="0">
                <a:solidFill>
                  <a:srgbClr val="000000"/>
                </a:solidFill>
                <a:latin typeface="Times-Roman"/>
              </a:rPr>
              <a:t>：</a:t>
            </a:r>
            <a:endParaRPr lang="en-US" altLang="zh-CN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-Roman"/>
              </a:rPr>
              <a:t>full frequency data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5F8EEB-3406-4129-B426-8B6B631C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1" y="1554192"/>
            <a:ext cx="7666667" cy="3666667"/>
          </a:xfrm>
          <a:prstGeom prst="rect">
            <a:avLst/>
          </a:prstGeom>
        </p:spPr>
      </p:pic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3DF2FA60-F559-449B-8E5A-D8657B35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77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BACD66-25E2-494D-8D5C-44961265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97" y="945735"/>
            <a:ext cx="9213911" cy="363168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71F0B7-C4B3-4A71-8CBE-3F50D51A1415}"/>
              </a:ext>
            </a:extLst>
          </p:cNvPr>
          <p:cNvSpPr/>
          <p:nvPr/>
        </p:nvSpPr>
        <p:spPr>
          <a:xfrm>
            <a:off x="1243077" y="4577417"/>
            <a:ext cx="982116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The architecture is a feed-forward stack of </a:t>
            </a:r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five sequential combinations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of the convolution, </a:t>
            </a:r>
            <a:r>
              <a:rPr lang="en-US" altLang="zh-CN" sz="2400" dirty="0" err="1">
                <a:solidFill>
                  <a:srgbClr val="000000"/>
                </a:solidFill>
                <a:latin typeface="Times-Roman"/>
              </a:rPr>
              <a:t>PReLU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 and batch normalization layers, followed by one fully connected layer that outputs continuous-valued amplitude of the time-domain signal in the low frequency band.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43B499-E779-42E2-8FBC-CA9BDE96EC05}"/>
              </a:ext>
            </a:extLst>
          </p:cNvPr>
          <p:cNvSpPr txBox="1"/>
          <p:nvPr/>
        </p:nvSpPr>
        <p:spPr>
          <a:xfrm>
            <a:off x="1136397" y="422515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2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3EDC43-7912-483A-98D1-04390F40669A}"/>
              </a:ext>
            </a:extLst>
          </p:cNvPr>
          <p:cNvSpPr/>
          <p:nvPr/>
        </p:nvSpPr>
        <p:spPr>
          <a:xfrm>
            <a:off x="914400" y="1005764"/>
            <a:ext cx="101041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Acquisition the  seismic records by forward modeling.</a:t>
            </a:r>
          </a:p>
          <a:p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Training models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: nine parts of the </a:t>
            </a:r>
            <a:r>
              <a:rPr lang="en-US" altLang="zh-CN" sz="2400" dirty="0" err="1">
                <a:solidFill>
                  <a:srgbClr val="000000"/>
                </a:solidFill>
                <a:latin typeface="Times-Roman"/>
              </a:rPr>
              <a:t>Marmousi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 model with different structure but the same number of grid points 166 × 461 with a grid interval of 4m.</a:t>
            </a:r>
          </a:p>
          <a:p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-Roman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Test model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:</a:t>
            </a:r>
            <a:r>
              <a:rPr lang="zh-CN" altLang="en-US" sz="2400" dirty="0">
                <a:solidFill>
                  <a:srgbClr val="000000"/>
                </a:solidFill>
                <a:latin typeface="Times-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-Roman"/>
              </a:rPr>
              <a:t>downsample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 the original model to 166×461. </a:t>
            </a:r>
            <a:r>
              <a:rPr lang="en-US" altLang="zh-CN" sz="2400" dirty="0" err="1">
                <a:solidFill>
                  <a:srgbClr val="000000"/>
                </a:solidFill>
                <a:latin typeface="Times-Roman"/>
              </a:rPr>
              <a:t>downsample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 the BP 2004 benchmark model to 80 × 450 grid points with a grid interval of </a:t>
            </a:r>
            <a:r>
              <a:rPr lang="en-US" altLang="zh-CN" sz="2400" dirty="0">
                <a:solidFill>
                  <a:srgbClr val="00B0F0"/>
                </a:solidFill>
                <a:latin typeface="Times-Roman"/>
              </a:rPr>
              <a:t>150m.</a:t>
            </a:r>
            <a:br>
              <a:rPr lang="en-US" altLang="zh-CN" sz="2400" dirty="0">
                <a:solidFill>
                  <a:srgbClr val="000000"/>
                </a:solidFill>
                <a:latin typeface="Times-Roman"/>
              </a:rPr>
            </a:br>
            <a:endParaRPr lang="zh-CN" altLang="en-US" sz="2400" dirty="0">
              <a:solidFill>
                <a:srgbClr val="000000"/>
              </a:solidFill>
              <a:latin typeface="Times-Roman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6AE24A-F68F-4C5C-86A3-CD092F39E286}"/>
              </a:ext>
            </a:extLst>
          </p:cNvPr>
          <p:cNvSpPr txBox="1"/>
          <p:nvPr/>
        </p:nvSpPr>
        <p:spPr>
          <a:xfrm>
            <a:off x="914400" y="335281"/>
            <a:ext cx="726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Times-Roman"/>
              </a:rPr>
              <a:t>Data set -Physical model </a:t>
            </a: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321C2A77-DC97-418E-9B02-CA6FE9A4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69B4C2-4820-4223-807F-FF6117E97C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 t="20216" r="2982" b="13457"/>
          <a:stretch/>
        </p:blipFill>
        <p:spPr>
          <a:xfrm>
            <a:off x="1371600" y="2619691"/>
            <a:ext cx="8305800" cy="26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6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618A63-3AE7-41E1-AC69-853A3FCB0427}"/>
              </a:ext>
            </a:extLst>
          </p:cNvPr>
          <p:cNvSpPr txBox="1"/>
          <p:nvPr/>
        </p:nvSpPr>
        <p:spPr>
          <a:xfrm>
            <a:off x="1104900" y="1454467"/>
            <a:ext cx="102031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Source: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Ricker wavelet with dominant frequency 7Hz. </a:t>
            </a:r>
            <a:br>
              <a:rPr lang="en-US" altLang="zh-CN" sz="2400" dirty="0">
                <a:solidFill>
                  <a:srgbClr val="000000"/>
                </a:solidFill>
                <a:latin typeface="Times-Roman"/>
              </a:rPr>
            </a:br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Acquisition geometry: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Each model consists of 30 sources and 461 receivers evenly spaced at the surface. </a:t>
            </a:r>
          </a:p>
          <a:p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Use a </a:t>
            </a:r>
            <a:r>
              <a:rPr lang="en-US" altLang="zh-CN" sz="2400" dirty="0">
                <a:solidFill>
                  <a:srgbClr val="00B0F0"/>
                </a:solidFill>
                <a:latin typeface="Times-Roman"/>
              </a:rPr>
              <a:t>tenth order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in space and second order in time finite-difference modeling</a:t>
            </a:r>
            <a:br>
              <a:rPr lang="en-US" altLang="zh-CN" sz="2400" dirty="0">
                <a:solidFill>
                  <a:srgbClr val="000000"/>
                </a:solidFill>
                <a:latin typeface="Times-Roman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method with PML to solve the 2D acoustic wave equation in the time domain.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The sampling interval and the total recording time are </a:t>
            </a:r>
            <a:r>
              <a:rPr lang="en-US" altLang="zh-CN" sz="2400" dirty="0">
                <a:solidFill>
                  <a:srgbClr val="00B0F0"/>
                </a:solidFill>
                <a:latin typeface="Times-Roman"/>
              </a:rPr>
              <a:t>1ms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 and 2.5s, respectively.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The grid interval of forward(DH) is </a:t>
            </a:r>
            <a:r>
              <a:rPr lang="en-US" altLang="zh-CN" sz="2400" dirty="0">
                <a:solidFill>
                  <a:srgbClr val="00B0F0"/>
                </a:solidFill>
                <a:latin typeface="Times-Roman"/>
              </a:rPr>
              <a:t>10m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,which is not introduced in the paper.</a:t>
            </a:r>
          </a:p>
          <a:p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We consider each time series or trace as </a:t>
            </a:r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one sample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in the data set, so have 124470 training samples and 13830 test samples for each test model in total. </a:t>
            </a:r>
            <a:br>
              <a:rPr lang="en-US" altLang="zh-CN" sz="1600" dirty="0"/>
            </a:br>
            <a:endParaRPr lang="en-US" altLang="zh-CN" sz="1600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61505C-051C-4D4A-96C1-90B8FCE21066}"/>
              </a:ext>
            </a:extLst>
          </p:cNvPr>
          <p:cNvSpPr txBox="1"/>
          <p:nvPr/>
        </p:nvSpPr>
        <p:spPr>
          <a:xfrm>
            <a:off x="914400" y="335281"/>
            <a:ext cx="726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Times-Roman"/>
              </a:rPr>
              <a:t>Data set – Forward modeling 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99B2F7E1-B285-490F-B5F1-027416AF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00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E26037-7540-4957-A00D-4CF1F1DCC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1093908"/>
            <a:ext cx="6019800" cy="28119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77EDB9-80DA-4B72-A588-27970CE39AC8}"/>
              </a:ext>
            </a:extLst>
          </p:cNvPr>
          <p:cNvSpPr txBox="1"/>
          <p:nvPr/>
        </p:nvSpPr>
        <p:spPr>
          <a:xfrm>
            <a:off x="914400" y="335281"/>
            <a:ext cx="726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Times-Roman"/>
              </a:rPr>
              <a:t> Experiment results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5050D8-165D-4FAA-942E-E69B55CAA9E9}"/>
              </a:ext>
            </a:extLst>
          </p:cNvPr>
          <p:cNvSpPr/>
          <p:nvPr/>
        </p:nvSpPr>
        <p:spPr>
          <a:xfrm>
            <a:off x="7284720" y="1840538"/>
            <a:ext cx="47828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the picture </a:t>
            </a:r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above </a:t>
            </a:r>
            <a:r>
              <a:rPr lang="zh-CN" altLang="en-US" sz="2400" dirty="0">
                <a:solidFill>
                  <a:srgbClr val="000000"/>
                </a:solidFill>
                <a:latin typeface="Times-Roman"/>
              </a:rPr>
              <a:t>：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predicted full frequency data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the images</a:t>
            </a:r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 below</a:t>
            </a:r>
            <a:r>
              <a:rPr lang="zh-CN" altLang="en-US" sz="2400" dirty="0">
                <a:solidFill>
                  <a:srgbClr val="000000"/>
                </a:solidFill>
                <a:latin typeface="Times-Roman"/>
              </a:rPr>
              <a:t>：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True full frequency data</a:t>
            </a:r>
          </a:p>
          <a:p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T</a:t>
            </a:r>
            <a:r>
              <a:rPr lang="zh-CN" altLang="en-US" sz="2400" b="1" dirty="0">
                <a:solidFill>
                  <a:srgbClr val="000000"/>
                </a:solidFill>
                <a:latin typeface="Times-Roman"/>
              </a:rPr>
              <a:t>est_loss</a:t>
            </a:r>
            <a:r>
              <a:rPr lang="zh-CN" altLang="en-US" sz="2400" dirty="0">
                <a:solidFill>
                  <a:srgbClr val="000000"/>
                </a:solidFill>
                <a:latin typeface="Times-Roman"/>
              </a:rPr>
              <a:t>: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MSE=</a:t>
            </a:r>
            <a:r>
              <a:rPr lang="zh-CN" altLang="en-US" sz="2400" dirty="0">
                <a:solidFill>
                  <a:srgbClr val="000000"/>
                </a:solidFill>
                <a:latin typeface="Times-Roman"/>
              </a:rPr>
              <a:t>0.8511361  </a:t>
            </a:r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Times-Roman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(25816 training samples) </a:t>
            </a:r>
          </a:p>
          <a:p>
            <a:endParaRPr lang="en-US" altLang="zh-CN" sz="24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zh-CN" b="1" dirty="0"/>
              <a:t> 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Next</a:t>
            </a:r>
            <a:r>
              <a:rPr lang="en-US" altLang="zh-CN" b="1" dirty="0"/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week</a:t>
            </a:r>
            <a:r>
              <a:rPr lang="en-US" altLang="zh-CN" b="1" dirty="0"/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plans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Continue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training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with</a:t>
            </a:r>
            <a:r>
              <a:rPr lang="en-US" altLang="zh-CN" dirty="0"/>
              <a:t> 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new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data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set</a:t>
            </a:r>
          </a:p>
          <a:p>
            <a:endParaRPr lang="zh-CN" altLang="en-US" sz="2400" dirty="0">
              <a:solidFill>
                <a:srgbClr val="000000"/>
              </a:solidFill>
              <a:latin typeface="Times-Roman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A54AB1-A133-4055-9D19-4B791D113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1" y="3768044"/>
            <a:ext cx="6019800" cy="2839697"/>
          </a:xfrm>
          <a:prstGeom prst="rect">
            <a:avLst/>
          </a:prstGeom>
        </p:spPr>
      </p:pic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1BEAFCE-118A-46F5-839F-D2EDA0CD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379313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55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502</Words>
  <Application>Microsoft Office PowerPoint</Application>
  <PresentationFormat>宽屏</PresentationFormat>
  <Paragraphs>85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CMR10</vt:lpstr>
      <vt:lpstr>Times-Roman</vt:lpstr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刘瑶</dc:creator>
  <cp:lastModifiedBy>刘瑶</cp:lastModifiedBy>
  <cp:revision>191</cp:revision>
  <dcterms:created xsi:type="dcterms:W3CDTF">2019-12-09T12:27:09Z</dcterms:created>
  <dcterms:modified xsi:type="dcterms:W3CDTF">2020-05-09T05:54:54Z</dcterms:modified>
</cp:coreProperties>
</file>