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p:cViewPr>
        <p:scale>
          <a:sx n="66" d="100"/>
          <a:sy n="66" d="100"/>
        </p:scale>
        <p:origin x="99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183874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63787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256543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96440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148545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392050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325387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128083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121217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409902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AEBB5D-25F1-48D5-8540-3307C588F7DB}" type="datetimeFigureOut">
              <a:rPr lang="zh-CN" altLang="en-US" smtClean="0"/>
              <a:t>2020/5/7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8909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EBB5D-25F1-48D5-8540-3307C588F7DB}" type="datetimeFigureOut">
              <a:rPr lang="zh-CN" altLang="en-US" smtClean="0"/>
              <a:t>2020/5/7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6B6E0-3C5A-4700-B86D-F2BA176C8D21}" type="slidenum">
              <a:rPr lang="zh-CN" altLang="en-US" smtClean="0"/>
              <a:t>‹#›</a:t>
            </a:fld>
            <a:endParaRPr lang="zh-CN" altLang="en-US"/>
          </a:p>
        </p:txBody>
      </p:sp>
    </p:spTree>
    <p:extLst>
      <p:ext uri="{BB962C8B-B14F-4D97-AF65-F5344CB8AC3E}">
        <p14:creationId xmlns:p14="http://schemas.microsoft.com/office/powerpoint/2010/main" val="32787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华文仿宋" panose="02010600040101010101" pitchFamily="2" charset="-122"/>
                <a:ea typeface="华文仿宋" panose="02010600040101010101" pitchFamily="2" charset="-122"/>
              </a:rPr>
              <a:t>做的是什么？</a:t>
            </a:r>
            <a:endParaRPr lang="zh-CN" altLang="en-US" dirty="0">
              <a:latin typeface="华文仿宋" panose="02010600040101010101" pitchFamily="2" charset="-122"/>
              <a:ea typeface="华文仿宋" panose="02010600040101010101" pitchFamily="2" charset="-122"/>
            </a:endParaRPr>
          </a:p>
        </p:txBody>
      </p:sp>
      <p:sp>
        <p:nvSpPr>
          <p:cNvPr id="5" name="内容占位符 4"/>
          <p:cNvSpPr>
            <a:spLocks noGrp="1"/>
          </p:cNvSpPr>
          <p:nvPr>
            <p:ph idx="1"/>
          </p:nvPr>
        </p:nvSpPr>
        <p:spPr/>
        <p:txBody>
          <a:bodyPr/>
          <a:lstStyle/>
          <a:p>
            <a:r>
              <a:rPr lang="zh-CN" altLang="en-US" dirty="0" smtClean="0">
                <a:latin typeface="华文仿宋" panose="02010600040101010101" pitchFamily="2" charset="-122"/>
                <a:ea typeface="华文仿宋" panose="02010600040101010101" pitchFamily="2" charset="-122"/>
              </a:rPr>
              <a:t>使用的是</a:t>
            </a:r>
            <a:r>
              <a:rPr lang="en-US" altLang="zh-CN" dirty="0" smtClean="0">
                <a:latin typeface="华文仿宋" panose="02010600040101010101" pitchFamily="2" charset="-122"/>
                <a:ea typeface="华文仿宋" panose="02010600040101010101" pitchFamily="2" charset="-122"/>
              </a:rPr>
              <a:t>GAN</a:t>
            </a:r>
            <a:r>
              <a:rPr lang="zh-CN" altLang="en-US" dirty="0" smtClean="0">
                <a:latin typeface="华文仿宋" panose="02010600040101010101" pitchFamily="2" charset="-122"/>
                <a:ea typeface="华文仿宋" panose="02010600040101010101" pitchFamily="2" charset="-122"/>
              </a:rPr>
              <a:t>网络，输入是渗透场和生产数据（作为条件输入），通过网络训练学习到渗透场和生产数据之间的关系，最后可以输入一生产数据，可以得到对应的二维油藏模型。</a:t>
            </a:r>
            <a:endParaRPr lang="en-US" altLang="zh-CN" dirty="0" smtClean="0">
              <a:latin typeface="华文仿宋" panose="02010600040101010101" pitchFamily="2" charset="-122"/>
              <a:ea typeface="华文仿宋" panose="02010600040101010101" pitchFamily="2" charset="-122"/>
            </a:endParaRPr>
          </a:p>
          <a:p>
            <a:r>
              <a:rPr lang="zh-CN" altLang="en-US" dirty="0" smtClean="0">
                <a:latin typeface="华文仿宋" panose="02010600040101010101" pitchFamily="2" charset="-122"/>
                <a:ea typeface="华文仿宋" panose="02010600040101010101" pitchFamily="2" charset="-122"/>
              </a:rPr>
              <a:t>油藏模型可以预测未来石油产量</a:t>
            </a:r>
            <a:endParaRPr lang="en-US" altLang="zh-CN" dirty="0" smtClean="0">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332955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仿宋" panose="02010600040101010101" pitchFamily="2" charset="-122"/>
                <a:ea typeface="华文仿宋" panose="02010600040101010101" pitchFamily="2" charset="-122"/>
              </a:rPr>
              <a:t>参照论文</a:t>
            </a:r>
            <a:endParaRPr lang="zh-CN" altLang="en-US"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normAutofit/>
          </a:bodyPr>
          <a:lstStyle/>
          <a:p>
            <a:r>
              <a:rPr lang="zh-CN" altLang="en-US" dirty="0">
                <a:latin typeface="华文仿宋" panose="02010600040101010101" pitchFamily="2" charset="-122"/>
                <a:ea typeface="华文仿宋" panose="02010600040101010101" pitchFamily="2" charset="-122"/>
              </a:rPr>
              <a:t>论文名称：</a:t>
            </a:r>
            <a:r>
              <a:rPr lang="en-US" altLang="zh-CN" dirty="0">
                <a:latin typeface="华文仿宋" panose="02010600040101010101" pitchFamily="2" charset="-122"/>
                <a:ea typeface="华文仿宋" panose="02010600040101010101" pitchFamily="2" charset="-122"/>
              </a:rPr>
              <a:t>《Construction of prior models for ES-MDA by a deep neural network with a stacked </a:t>
            </a:r>
            <a:r>
              <a:rPr lang="en-US" altLang="zh-CN" dirty="0" err="1">
                <a:latin typeface="华文仿宋" panose="02010600040101010101" pitchFamily="2" charset="-122"/>
                <a:ea typeface="华文仿宋" panose="02010600040101010101" pitchFamily="2" charset="-122"/>
              </a:rPr>
              <a:t>autoencoder</a:t>
            </a:r>
            <a:r>
              <a:rPr lang="en-US" altLang="zh-CN" dirty="0">
                <a:latin typeface="华文仿宋" panose="02010600040101010101" pitchFamily="2" charset="-122"/>
                <a:ea typeface="华文仿宋" panose="02010600040101010101" pitchFamily="2" charset="-122"/>
              </a:rPr>
              <a:t> for predicting reservoir production</a:t>
            </a:r>
            <a:r>
              <a:rPr lang="en-US" altLang="zh-CN" dirty="0" smtClean="0">
                <a:latin typeface="华文仿宋" panose="02010600040101010101" pitchFamily="2" charset="-122"/>
                <a:ea typeface="华文仿宋" panose="02010600040101010101" pitchFamily="2" charset="-122"/>
              </a:rPr>
              <a:t>》 </a:t>
            </a:r>
          </a:p>
          <a:p>
            <a:pPr marL="0" indent="0">
              <a:buNone/>
            </a:pPr>
            <a:r>
              <a:rPr lang="en-US" altLang="zh-CN" dirty="0" smtClean="0">
                <a:latin typeface="华文仿宋" panose="02010600040101010101" pitchFamily="2" charset="-122"/>
                <a:ea typeface="华文仿宋" panose="02010600040101010101" pitchFamily="2" charset="-122"/>
              </a:rPr>
              <a:t>  Journal of Petroleum Science and Engineering  </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April 2020</a:t>
            </a:r>
          </a:p>
          <a:p>
            <a:r>
              <a:rPr lang="zh-CN" altLang="en-US" dirty="0" smtClean="0">
                <a:latin typeface="华文仿宋" panose="02010600040101010101" pitchFamily="2" charset="-122"/>
                <a:ea typeface="华文仿宋" panose="02010600040101010101" pitchFamily="2" charset="-122"/>
              </a:rPr>
              <a:t>论文</a:t>
            </a:r>
            <a:r>
              <a:rPr lang="zh-CN" altLang="zh-CN" dirty="0">
                <a:latin typeface="华文仿宋" panose="02010600040101010101" pitchFamily="2" charset="-122"/>
                <a:ea typeface="华文仿宋" panose="02010600040101010101" pitchFamily="2" charset="-122"/>
              </a:rPr>
              <a:t>创新点：应用了少数据（</a:t>
            </a:r>
            <a:r>
              <a:rPr lang="en-US" altLang="zh-CN" dirty="0">
                <a:latin typeface="华文仿宋" panose="02010600040101010101" pitchFamily="2" charset="-122"/>
                <a:ea typeface="华文仿宋" panose="02010600040101010101" pitchFamily="2" charset="-122"/>
              </a:rPr>
              <a:t>100</a:t>
            </a:r>
            <a:r>
              <a:rPr lang="zh-CN" altLang="zh-CN" dirty="0">
                <a:latin typeface="华文仿宋" panose="02010600040101010101" pitchFamily="2" charset="-122"/>
                <a:ea typeface="华文仿宋" panose="02010600040101010101" pitchFamily="2" charset="-122"/>
              </a:rPr>
              <a:t>组数据）训练产生了比随机模型更好的先验模型</a:t>
            </a:r>
            <a:r>
              <a:rPr lang="zh-CN" altLang="zh-CN" dirty="0" smtClean="0">
                <a:latin typeface="华文仿宋" panose="02010600040101010101" pitchFamily="2" charset="-122"/>
                <a:ea typeface="华文仿宋" panose="02010600040101010101" pitchFamily="2" charset="-122"/>
              </a:rPr>
              <a:t>。</a:t>
            </a:r>
            <a:endParaRPr lang="en-US" altLang="zh-CN" dirty="0" smtClean="0">
              <a:latin typeface="华文仿宋" panose="02010600040101010101" pitchFamily="2" charset="-122"/>
              <a:ea typeface="华文仿宋" panose="02010600040101010101" pitchFamily="2" charset="-122"/>
            </a:endParaRPr>
          </a:p>
          <a:p>
            <a:r>
              <a:rPr lang="zh-CN" altLang="en-US" dirty="0" smtClean="0">
                <a:latin typeface="华文仿宋" panose="02010600040101010101" pitchFamily="2" charset="-122"/>
                <a:ea typeface="华文仿宋" panose="02010600040101010101" pitchFamily="2" charset="-122"/>
              </a:rPr>
              <a:t>论文</a:t>
            </a:r>
            <a:r>
              <a:rPr lang="zh-CN" altLang="en-US" dirty="0">
                <a:latin typeface="华文仿宋" panose="02010600040101010101" pitchFamily="2" charset="-122"/>
                <a:ea typeface="华文仿宋" panose="02010600040101010101" pitchFamily="2" charset="-122"/>
              </a:rPr>
              <a:t>前言</a:t>
            </a:r>
            <a:r>
              <a:rPr lang="zh-CN" altLang="en-US" dirty="0">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对于先验模型有选择和再生两种方法。选择是指使用静态数据生成的储层模型中国挑选一些比较好的模型用作先验模型。再生就是使用挑选出来的模型作为训练数据，再生成一些模型作为先验模型。本文使用</a:t>
            </a:r>
            <a:r>
              <a:rPr lang="en-US" altLang="zh-CN" dirty="0">
                <a:latin typeface="华文仿宋" panose="02010600040101010101" pitchFamily="2" charset="-122"/>
                <a:ea typeface="华文仿宋" panose="02010600040101010101" pitchFamily="2" charset="-122"/>
              </a:rPr>
              <a:t>DNN-SAE</a:t>
            </a:r>
            <a:r>
              <a:rPr lang="zh-CN" altLang="zh-CN" dirty="0">
                <a:latin typeface="华文仿宋" panose="02010600040101010101" pitchFamily="2" charset="-122"/>
                <a:ea typeface="华文仿宋" panose="02010600040101010101" pitchFamily="2" charset="-122"/>
              </a:rPr>
              <a:t>进行再生</a:t>
            </a:r>
            <a:r>
              <a:rPr lang="zh-CN" altLang="zh-CN"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a:p>
            <a:endParaRPr lang="en-US" altLang="zh-CN"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0899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427419" y="3582557"/>
            <a:ext cx="6111274" cy="2835951"/>
          </a:xfrm>
          <a:prstGeom prst="rect">
            <a:avLst/>
          </a:prstGeom>
        </p:spPr>
      </p:pic>
      <p:sp>
        <p:nvSpPr>
          <p:cNvPr id="5" name="矩形 4"/>
          <p:cNvSpPr/>
          <p:nvPr/>
        </p:nvSpPr>
        <p:spPr>
          <a:xfrm>
            <a:off x="966989" y="1204906"/>
            <a:ext cx="9933904" cy="2000548"/>
          </a:xfrm>
          <a:prstGeom prst="rect">
            <a:avLst/>
          </a:prstGeom>
        </p:spPr>
        <p:txBody>
          <a:bodyPr wrap="square">
            <a:spAutoFit/>
          </a:bodyPr>
          <a:lstStyle/>
          <a:p>
            <a:r>
              <a:rPr lang="zh-CN" altLang="en-US" sz="2400" dirty="0" smtClean="0">
                <a:latin typeface="华文仿宋" panose="02010600040101010101" pitchFamily="2" charset="-122"/>
                <a:ea typeface="华文仿宋" panose="02010600040101010101" pitchFamily="2" charset="-122"/>
              </a:rPr>
              <a:t>论文方法：直接从随机模型选择先验模型再使用</a:t>
            </a:r>
            <a:r>
              <a:rPr lang="en-US" altLang="zh-CN" sz="2400" dirty="0" smtClean="0">
                <a:latin typeface="华文仿宋" panose="02010600040101010101" pitchFamily="2" charset="-122"/>
                <a:ea typeface="华文仿宋" panose="02010600040101010101" pitchFamily="2" charset="-122"/>
              </a:rPr>
              <a:t>ES-MDA</a:t>
            </a:r>
            <a:r>
              <a:rPr lang="zh-CN" altLang="en-US" sz="2400" dirty="0" smtClean="0">
                <a:latin typeface="华文仿宋" panose="02010600040101010101" pitchFamily="2" charset="-122"/>
                <a:ea typeface="华文仿宋" panose="02010600040101010101" pitchFamily="2" charset="-122"/>
              </a:rPr>
              <a:t>方法存在</a:t>
            </a:r>
            <a:r>
              <a:rPr lang="en-US" altLang="zh-CN" sz="2400" dirty="0" err="1" smtClean="0">
                <a:latin typeface="华文仿宋" panose="02010600040101010101" pitchFamily="2" charset="-122"/>
                <a:ea typeface="华文仿宋" panose="02010600040101010101" pitchFamily="2" charset="-122"/>
              </a:rPr>
              <a:t>overshting</a:t>
            </a:r>
            <a:r>
              <a:rPr lang="zh-CN" altLang="en-US" sz="2400" dirty="0" smtClean="0">
                <a:latin typeface="华文仿宋" panose="02010600040101010101" pitchFamily="2" charset="-122"/>
                <a:ea typeface="华文仿宋" panose="02010600040101010101" pitchFamily="2" charset="-122"/>
              </a:rPr>
              <a:t>问题，图</a:t>
            </a:r>
            <a:r>
              <a:rPr lang="en-US" altLang="zh-CN" sz="2400" dirty="0" smtClean="0">
                <a:latin typeface="华文仿宋" panose="02010600040101010101" pitchFamily="2" charset="-122"/>
                <a:ea typeface="华文仿宋" panose="02010600040101010101" pitchFamily="2" charset="-122"/>
              </a:rPr>
              <a:t>1</a:t>
            </a:r>
            <a:r>
              <a:rPr lang="zh-CN" altLang="en-US" sz="2400" dirty="0" smtClean="0">
                <a:latin typeface="华文仿宋" panose="02010600040101010101" pitchFamily="2" charset="-122"/>
                <a:ea typeface="华文仿宋" panose="02010600040101010101" pitchFamily="2" charset="-122"/>
              </a:rPr>
              <a:t>中</a:t>
            </a:r>
            <a:r>
              <a:rPr lang="en-US" altLang="zh-CN" sz="2400" dirty="0" smtClean="0">
                <a:latin typeface="华文仿宋" panose="02010600040101010101" pitchFamily="2" charset="-122"/>
                <a:ea typeface="华文仿宋" panose="02010600040101010101" pitchFamily="2" charset="-122"/>
              </a:rPr>
              <a:t>a</a:t>
            </a:r>
            <a:r>
              <a:rPr lang="zh-CN" altLang="en-US" sz="2400" dirty="0" smtClean="0">
                <a:latin typeface="华文仿宋" panose="02010600040101010101" pitchFamily="2" charset="-122"/>
                <a:ea typeface="华文仿宋" panose="02010600040101010101" pitchFamily="2" charset="-122"/>
              </a:rPr>
              <a:t>是先验模型，</a:t>
            </a:r>
            <a:r>
              <a:rPr lang="en-US" altLang="zh-CN" sz="2400" dirty="0" smtClean="0">
                <a:latin typeface="华文仿宋" panose="02010600040101010101" pitchFamily="2" charset="-122"/>
                <a:ea typeface="华文仿宋" panose="02010600040101010101" pitchFamily="2" charset="-122"/>
              </a:rPr>
              <a:t>b</a:t>
            </a:r>
            <a:r>
              <a:rPr lang="zh-CN" altLang="en-US" sz="2400" dirty="0" smtClean="0">
                <a:latin typeface="华文仿宋" panose="02010600040101010101" pitchFamily="2" charset="-122"/>
                <a:ea typeface="华文仿宋" panose="02010600040101010101" pitchFamily="2" charset="-122"/>
              </a:rPr>
              <a:t>是后验模型</a:t>
            </a:r>
            <a:r>
              <a:rPr lang="en-US" altLang="zh-CN" sz="2400" dirty="0" smtClean="0">
                <a:latin typeface="华文仿宋" panose="02010600040101010101" pitchFamily="2" charset="-122"/>
                <a:ea typeface="华文仿宋" panose="02010600040101010101" pitchFamily="2" charset="-122"/>
              </a:rPr>
              <a:t>,a</a:t>
            </a:r>
            <a:r>
              <a:rPr lang="zh-CN" altLang="en-US" sz="2400" dirty="0" smtClean="0">
                <a:latin typeface="华文仿宋" panose="02010600040101010101" pitchFamily="2" charset="-122"/>
                <a:ea typeface="华文仿宋" panose="02010600040101010101" pitchFamily="2" charset="-122"/>
              </a:rPr>
              <a:t>的渗透率只有两个值，而后验模型</a:t>
            </a:r>
            <a:r>
              <a:rPr lang="en-US" altLang="zh-CN" sz="2400" dirty="0" smtClean="0">
                <a:latin typeface="华文仿宋" panose="02010600040101010101" pitchFamily="2" charset="-122"/>
                <a:ea typeface="华文仿宋" panose="02010600040101010101" pitchFamily="2" charset="-122"/>
              </a:rPr>
              <a:t>b</a:t>
            </a:r>
            <a:r>
              <a:rPr lang="zh-CN" altLang="en-US" sz="2400" dirty="0" smtClean="0">
                <a:latin typeface="华文仿宋" panose="02010600040101010101" pitchFamily="2" charset="-122"/>
                <a:ea typeface="华文仿宋" panose="02010600040101010101" pitchFamily="2" charset="-122"/>
              </a:rPr>
              <a:t>却出现许多离群值。说明现有的储层模型不足以解释</a:t>
            </a:r>
            <a:r>
              <a:rPr lang="en-US" altLang="zh-CN" sz="2400" dirty="0" smtClean="0">
                <a:latin typeface="华文仿宋" panose="02010600040101010101" pitchFamily="2" charset="-122"/>
                <a:ea typeface="华文仿宋" panose="02010600040101010101" pitchFamily="2" charset="-122"/>
              </a:rPr>
              <a:t>ES-MDA</a:t>
            </a:r>
            <a:r>
              <a:rPr lang="zh-CN" altLang="en-US" sz="2400" dirty="0" smtClean="0">
                <a:latin typeface="华文仿宋" panose="02010600040101010101" pitchFamily="2" charset="-122"/>
                <a:ea typeface="华文仿宋" panose="02010600040101010101" pitchFamily="2" charset="-122"/>
              </a:rPr>
              <a:t>渗透率的空间分布，也不足以建立可靠的储层模型。于是提出不直接用标准</a:t>
            </a:r>
            <a:r>
              <a:rPr lang="en-US" altLang="zh-CN" sz="2400" dirty="0" smtClean="0">
                <a:latin typeface="华文仿宋" panose="02010600040101010101" pitchFamily="2" charset="-122"/>
                <a:ea typeface="华文仿宋" panose="02010600040101010101" pitchFamily="2" charset="-122"/>
              </a:rPr>
              <a:t>egg</a:t>
            </a:r>
            <a:r>
              <a:rPr lang="zh-CN" altLang="en-US" sz="2400" dirty="0" smtClean="0">
                <a:latin typeface="华文仿宋" panose="02010600040101010101" pitchFamily="2" charset="-122"/>
                <a:ea typeface="华文仿宋" panose="02010600040101010101" pitchFamily="2" charset="-122"/>
              </a:rPr>
              <a:t>先验模型，而使用</a:t>
            </a:r>
            <a:r>
              <a:rPr lang="en-US" altLang="zh-CN" sz="2400" dirty="0" smtClean="0">
                <a:latin typeface="华文仿宋" panose="02010600040101010101" pitchFamily="2" charset="-122"/>
                <a:ea typeface="华文仿宋" panose="02010600040101010101" pitchFamily="2" charset="-122"/>
              </a:rPr>
              <a:t>DNN-SAE</a:t>
            </a:r>
            <a:r>
              <a:rPr lang="zh-CN" altLang="en-US" sz="2400" dirty="0" smtClean="0">
                <a:latin typeface="华文仿宋" panose="02010600040101010101" pitchFamily="2" charset="-122"/>
                <a:ea typeface="华文仿宋" panose="02010600040101010101" pitchFamily="2" charset="-122"/>
              </a:rPr>
              <a:t>方法建立更可靠先验模型</a:t>
            </a:r>
            <a:r>
              <a:rPr lang="zh-CN" altLang="en-US" sz="2800" dirty="0" smtClean="0">
                <a:latin typeface="华文仿宋" panose="02010600040101010101" pitchFamily="2" charset="-122"/>
                <a:ea typeface="华文仿宋" panose="02010600040101010101" pitchFamily="2" charset="-122"/>
              </a:rPr>
              <a:t>。</a:t>
            </a:r>
            <a:endParaRPr lang="zh-CN" altLang="en-US" sz="28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2487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5017" y="654313"/>
            <a:ext cx="10515600" cy="4351338"/>
          </a:xfrm>
        </p:spPr>
        <p:txBody>
          <a:bodyPr/>
          <a:lstStyle/>
          <a:p>
            <a:r>
              <a:rPr lang="zh-CN" altLang="en-US" sz="2400" dirty="0" smtClean="0">
                <a:latin typeface="华文仿宋" panose="02010600040101010101" pitchFamily="2" charset="-122"/>
                <a:ea typeface="华文仿宋" panose="02010600040101010101" pitchFamily="2" charset="-122"/>
              </a:rPr>
              <a:t>论文训练：先训练</a:t>
            </a:r>
            <a:r>
              <a:rPr lang="en-US" altLang="zh-CN" sz="2400" dirty="0" smtClean="0">
                <a:latin typeface="华文仿宋" panose="02010600040101010101" pitchFamily="2" charset="-122"/>
                <a:ea typeface="华文仿宋" panose="02010600040101010101" pitchFamily="2" charset="-122"/>
              </a:rPr>
              <a:t>SAE</a:t>
            </a:r>
            <a:r>
              <a:rPr lang="zh-CN" altLang="en-US" sz="2400" dirty="0" smtClean="0">
                <a:latin typeface="华文仿宋" panose="02010600040101010101" pitchFamily="2" charset="-122"/>
                <a:ea typeface="华文仿宋" panose="02010600040101010101" pitchFamily="2" charset="-122"/>
              </a:rPr>
              <a:t>，将</a:t>
            </a:r>
            <a:r>
              <a:rPr lang="en-US" altLang="zh-CN" sz="2400" dirty="0" smtClean="0">
                <a:latin typeface="华文仿宋" panose="02010600040101010101" pitchFamily="2" charset="-122"/>
                <a:ea typeface="华文仿宋" panose="02010600040101010101" pitchFamily="2" charset="-122"/>
              </a:rPr>
              <a:t>encode</a:t>
            </a:r>
            <a:r>
              <a:rPr lang="zh-CN" altLang="en-US" sz="2400" dirty="0" smtClean="0">
                <a:latin typeface="华文仿宋" panose="02010600040101010101" pitchFamily="2" charset="-122"/>
                <a:ea typeface="华文仿宋" panose="02010600040101010101" pitchFamily="2" charset="-122"/>
              </a:rPr>
              <a:t>输出数据编码（特征）和生产数据作为</a:t>
            </a:r>
            <a:r>
              <a:rPr lang="en-US" altLang="zh-CN" sz="2400" dirty="0" smtClean="0">
                <a:latin typeface="华文仿宋" panose="02010600040101010101" pitchFamily="2" charset="-122"/>
                <a:ea typeface="华文仿宋" panose="02010600040101010101" pitchFamily="2" charset="-122"/>
              </a:rPr>
              <a:t>DNN</a:t>
            </a:r>
            <a:r>
              <a:rPr lang="zh-CN" altLang="en-US" sz="2400" dirty="0" smtClean="0">
                <a:latin typeface="华文仿宋" panose="02010600040101010101" pitchFamily="2" charset="-122"/>
                <a:ea typeface="华文仿宋" panose="02010600040101010101" pitchFamily="2" charset="-122"/>
              </a:rPr>
              <a:t>的输入，</a:t>
            </a:r>
            <a:r>
              <a:rPr lang="en-US" altLang="zh-CN" sz="2400" dirty="0" smtClean="0">
                <a:latin typeface="华文仿宋" panose="02010600040101010101" pitchFamily="2" charset="-122"/>
                <a:ea typeface="华文仿宋" panose="02010600040101010101" pitchFamily="2" charset="-122"/>
              </a:rPr>
              <a:t>DNN</a:t>
            </a:r>
            <a:r>
              <a:rPr lang="zh-CN" altLang="en-US" sz="2400" dirty="0" smtClean="0">
                <a:latin typeface="华文仿宋" panose="02010600040101010101" pitchFamily="2" charset="-122"/>
                <a:ea typeface="华文仿宋" panose="02010600040101010101" pitchFamily="2" charset="-122"/>
              </a:rPr>
              <a:t>的输出仍然是数据编码（特征）和生产数据。经过训练后的</a:t>
            </a:r>
            <a:r>
              <a:rPr lang="en-US" altLang="zh-CN" sz="2400" dirty="0" smtClean="0">
                <a:latin typeface="华文仿宋" panose="02010600040101010101" pitchFamily="2" charset="-122"/>
                <a:ea typeface="华文仿宋" panose="02010600040101010101" pitchFamily="2" charset="-122"/>
              </a:rPr>
              <a:t>DNN</a:t>
            </a:r>
            <a:r>
              <a:rPr lang="zh-CN" altLang="en-US" sz="2400" dirty="0" smtClean="0">
                <a:latin typeface="华文仿宋" panose="02010600040101010101" pitchFamily="2" charset="-122"/>
                <a:ea typeface="华文仿宋" panose="02010600040101010101" pitchFamily="2" charset="-122"/>
              </a:rPr>
              <a:t>，输入新的生产数据，会产生新的向量特征，将新的向量特征作为</a:t>
            </a:r>
            <a:r>
              <a:rPr lang="en-US" altLang="zh-CN" sz="2400" dirty="0" smtClean="0">
                <a:latin typeface="华文仿宋" panose="02010600040101010101" pitchFamily="2" charset="-122"/>
                <a:ea typeface="华文仿宋" panose="02010600040101010101" pitchFamily="2" charset="-122"/>
              </a:rPr>
              <a:t>decode</a:t>
            </a:r>
            <a:r>
              <a:rPr lang="zh-CN" altLang="en-US" sz="2400" dirty="0" smtClean="0">
                <a:latin typeface="华文仿宋" panose="02010600040101010101" pitchFamily="2" charset="-122"/>
                <a:ea typeface="华文仿宋" panose="02010600040101010101" pitchFamily="2" charset="-122"/>
              </a:rPr>
              <a:t>的输入，输出渗透率模型。</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smtClean="0"/>
          </a:p>
          <a:p>
            <a:endParaRPr lang="zh-CN" altLang="en-US" dirty="0"/>
          </a:p>
        </p:txBody>
      </p:sp>
      <p:pic>
        <p:nvPicPr>
          <p:cNvPr id="4" name="图片 3"/>
          <p:cNvPicPr>
            <a:picLocks noChangeAspect="1"/>
          </p:cNvPicPr>
          <p:nvPr/>
        </p:nvPicPr>
        <p:blipFill>
          <a:blip r:embed="rId2"/>
          <a:stretch>
            <a:fillRect/>
          </a:stretch>
        </p:blipFill>
        <p:spPr>
          <a:xfrm>
            <a:off x="2141828" y="2290415"/>
            <a:ext cx="7521978" cy="3865685"/>
          </a:xfrm>
          <a:prstGeom prst="rect">
            <a:avLst/>
          </a:prstGeom>
        </p:spPr>
      </p:pic>
    </p:spTree>
    <p:extLst>
      <p:ext uri="{BB962C8B-B14F-4D97-AF65-F5344CB8AC3E}">
        <p14:creationId xmlns:p14="http://schemas.microsoft.com/office/powerpoint/2010/main" val="262254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95459"/>
            <a:ext cx="10515600" cy="5481504"/>
          </a:xfrm>
        </p:spPr>
        <p:txBody>
          <a:bodyPr/>
          <a:lstStyle/>
          <a:p>
            <a:r>
              <a:rPr lang="zh-CN" altLang="en-US" dirty="0" smtClean="0">
                <a:latin typeface="华文仿宋" panose="02010600040101010101" pitchFamily="2" charset="-122"/>
                <a:ea typeface="华文仿宋" panose="02010600040101010101" pitchFamily="2" charset="-122"/>
              </a:rPr>
              <a:t>论文结果：</a:t>
            </a:r>
            <a:endParaRPr lang="en-US" altLang="zh-CN" dirty="0" smtClean="0">
              <a:latin typeface="华文仿宋" panose="02010600040101010101" pitchFamily="2" charset="-122"/>
              <a:ea typeface="华文仿宋" panose="02010600040101010101" pitchFamily="2" charset="-122"/>
            </a:endParaRPr>
          </a:p>
          <a:p>
            <a:endParaRPr lang="zh-CN" altLang="en-US" dirty="0"/>
          </a:p>
        </p:txBody>
      </p:sp>
      <p:pic>
        <p:nvPicPr>
          <p:cNvPr id="7" name="图片 6"/>
          <p:cNvPicPr>
            <a:picLocks noChangeAspect="1"/>
          </p:cNvPicPr>
          <p:nvPr/>
        </p:nvPicPr>
        <p:blipFill>
          <a:blip r:embed="rId2"/>
          <a:stretch>
            <a:fillRect/>
          </a:stretch>
        </p:blipFill>
        <p:spPr>
          <a:xfrm>
            <a:off x="1308479" y="1262146"/>
            <a:ext cx="8608253" cy="2617307"/>
          </a:xfrm>
          <a:prstGeom prst="rect">
            <a:avLst/>
          </a:prstGeom>
        </p:spPr>
      </p:pic>
      <p:pic>
        <p:nvPicPr>
          <p:cNvPr id="8" name="图片 7"/>
          <p:cNvPicPr>
            <a:picLocks noChangeAspect="1"/>
          </p:cNvPicPr>
          <p:nvPr/>
        </p:nvPicPr>
        <p:blipFill>
          <a:blip r:embed="rId3"/>
          <a:stretch>
            <a:fillRect/>
          </a:stretch>
        </p:blipFill>
        <p:spPr>
          <a:xfrm>
            <a:off x="1486956" y="3879453"/>
            <a:ext cx="8429776" cy="3000070"/>
          </a:xfrm>
          <a:prstGeom prst="rect">
            <a:avLst/>
          </a:prstGeom>
        </p:spPr>
      </p:pic>
    </p:spTree>
    <p:extLst>
      <p:ext uri="{BB962C8B-B14F-4D97-AF65-F5344CB8AC3E}">
        <p14:creationId xmlns:p14="http://schemas.microsoft.com/office/powerpoint/2010/main" val="31922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我的进度：</a:t>
            </a:r>
            <a:endParaRPr lang="zh-CN" altLang="en-US" dirty="0"/>
          </a:p>
        </p:txBody>
      </p:sp>
      <p:sp>
        <p:nvSpPr>
          <p:cNvPr id="3" name="内容占位符 2"/>
          <p:cNvSpPr>
            <a:spLocks noGrp="1"/>
          </p:cNvSpPr>
          <p:nvPr>
            <p:ph idx="1"/>
          </p:nvPr>
        </p:nvSpPr>
        <p:spPr>
          <a:xfrm>
            <a:off x="838200" y="1690688"/>
            <a:ext cx="3501980" cy="4351338"/>
          </a:xfrm>
        </p:spPr>
        <p:txBody>
          <a:bodyPr/>
          <a:lstStyle/>
          <a:p>
            <a:pPr indent="266700" algn="just"/>
            <a:r>
              <a:rPr lang="zh-CN" altLang="zh-CN" sz="2000" kern="100" dirty="0">
                <a:latin typeface="等线" panose="02010600030101010101" pitchFamily="2" charset="-122"/>
                <a:cs typeface="Times New Roman" panose="02020603050405020304" pitchFamily="18" charset="0"/>
              </a:rPr>
              <a:t>三层卷积网络迭代</a:t>
            </a:r>
            <a:r>
              <a:rPr lang="en-US" altLang="zh-CN" sz="2000" kern="100" dirty="0">
                <a:latin typeface="等线" panose="02010600030101010101" pitchFamily="2" charset="-122"/>
                <a:cs typeface="Times New Roman" panose="02020603050405020304" pitchFamily="18" charset="0"/>
              </a:rPr>
              <a:t>150</a:t>
            </a:r>
            <a:r>
              <a:rPr lang="zh-CN" altLang="zh-CN" sz="2000" kern="100" dirty="0">
                <a:latin typeface="等线" panose="02010600030101010101" pitchFamily="2" charset="-122"/>
                <a:cs typeface="Times New Roman" panose="02020603050405020304" pitchFamily="18" charset="0"/>
              </a:rPr>
              <a:t>次，左边原图，右边生成。</a:t>
            </a:r>
            <a:endParaRPr lang="zh-CN" altLang="zh-CN" sz="1600" kern="100" dirty="0">
              <a:latin typeface="等线" panose="02010600030101010101" pitchFamily="2" charset="-122"/>
              <a:cs typeface="Times New Roman" panose="02020603050405020304" pitchFamily="18" charset="0"/>
            </a:endParaRPr>
          </a:p>
          <a:p>
            <a:endParaRPr lang="zh-CN" altLang="en-US" dirty="0"/>
          </a:p>
        </p:txBody>
      </p:sp>
      <p:pic>
        <p:nvPicPr>
          <p:cNvPr id="4" name="图片 3"/>
          <p:cNvPicPr>
            <a:picLocks noChangeAspect="1"/>
          </p:cNvPicPr>
          <p:nvPr/>
        </p:nvPicPr>
        <p:blipFill>
          <a:blip r:embed="rId2"/>
          <a:stretch>
            <a:fillRect/>
          </a:stretch>
        </p:blipFill>
        <p:spPr>
          <a:xfrm>
            <a:off x="1057141" y="2878677"/>
            <a:ext cx="3847619" cy="1828571"/>
          </a:xfrm>
          <a:prstGeom prst="rect">
            <a:avLst/>
          </a:prstGeom>
        </p:spPr>
      </p:pic>
      <p:sp>
        <p:nvSpPr>
          <p:cNvPr id="5" name="文本框 4"/>
          <p:cNvSpPr txBox="1"/>
          <p:nvPr/>
        </p:nvSpPr>
        <p:spPr>
          <a:xfrm>
            <a:off x="6096000" y="1848208"/>
            <a:ext cx="5164428" cy="677108"/>
          </a:xfrm>
          <a:prstGeom prst="rect">
            <a:avLst/>
          </a:prstGeom>
          <a:noFill/>
        </p:spPr>
        <p:txBody>
          <a:bodyPr wrap="square" rtlCol="0">
            <a:spAutoFit/>
          </a:bodyPr>
          <a:lstStyle/>
          <a:p>
            <a:pPr marL="228600" indent="266700" algn="just">
              <a:lnSpc>
                <a:spcPct val="90000"/>
              </a:lnSpc>
              <a:spcBef>
                <a:spcPts val="1000"/>
              </a:spcBef>
              <a:buFont typeface="Arial" panose="020B0604020202020204" pitchFamily="34" charset="0"/>
              <a:buChar char="•"/>
            </a:pPr>
            <a:r>
              <a:rPr lang="zh-CN" altLang="zh-CN" sz="2000" kern="100" dirty="0">
                <a:latin typeface="等线" panose="02010600030101010101" pitchFamily="2" charset="-122"/>
                <a:cs typeface="Times New Roman" panose="02020603050405020304" pitchFamily="18" charset="0"/>
              </a:rPr>
              <a:t>五层卷积网络迭代</a:t>
            </a:r>
            <a:r>
              <a:rPr lang="en-US" altLang="zh-CN" sz="2000" kern="100" dirty="0">
                <a:latin typeface="等线" panose="02010600030101010101" pitchFamily="2" charset="-122"/>
                <a:cs typeface="Times New Roman" panose="02020603050405020304" pitchFamily="18" charset="0"/>
              </a:rPr>
              <a:t>5</a:t>
            </a:r>
            <a:r>
              <a:rPr lang="zh-CN" altLang="zh-CN" sz="2000" kern="100" dirty="0">
                <a:latin typeface="等线" panose="02010600030101010101" pitchFamily="2" charset="-122"/>
                <a:cs typeface="Times New Roman" panose="02020603050405020304" pitchFamily="18" charset="0"/>
              </a:rPr>
              <a:t>次，左原图右生成</a:t>
            </a:r>
            <a:endParaRPr lang="en-US" altLang="zh-CN" sz="2000" kern="100" dirty="0">
              <a:latin typeface="等线" panose="02010600030101010101" pitchFamily="2" charset="-122"/>
              <a:cs typeface="Times New Roman" panose="02020603050405020304" pitchFamily="18" charset="0"/>
            </a:endParaRPr>
          </a:p>
          <a:p>
            <a:endParaRPr lang="zh-CN" altLang="en-US" sz="2000" kern="100" dirty="0">
              <a:latin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425485" y="2878677"/>
            <a:ext cx="3940060" cy="1925143"/>
          </a:xfrm>
          <a:prstGeom prst="rect">
            <a:avLst/>
          </a:prstGeom>
        </p:spPr>
      </p:pic>
    </p:spTree>
    <p:extLst>
      <p:ext uri="{BB962C8B-B14F-4D97-AF65-F5344CB8AC3E}">
        <p14:creationId xmlns:p14="http://schemas.microsoft.com/office/powerpoint/2010/main" val="7261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仿宋" panose="02010600040101010101" pitchFamily="2" charset="-122"/>
                <a:ea typeface="华文仿宋" panose="02010600040101010101" pitchFamily="2" charset="-122"/>
              </a:rPr>
              <a:t>接下来计划：</a:t>
            </a:r>
            <a:endParaRPr lang="zh-CN" altLang="en-US"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p:txBody>
          <a:bodyPr/>
          <a:lstStyle/>
          <a:p>
            <a:r>
              <a:rPr lang="en-US" altLang="zh-CN" dirty="0" smtClean="0">
                <a:latin typeface="华文仿宋" panose="02010600040101010101" pitchFamily="2" charset="-122"/>
                <a:ea typeface="华文仿宋" panose="02010600040101010101" pitchFamily="2" charset="-122"/>
              </a:rPr>
              <a:t>1. </a:t>
            </a:r>
            <a:r>
              <a:rPr lang="zh-CN" altLang="en-US" dirty="0" smtClean="0">
                <a:latin typeface="华文仿宋" panose="02010600040101010101" pitchFamily="2" charset="-122"/>
                <a:ea typeface="华文仿宋" panose="02010600040101010101" pitchFamily="2" charset="-122"/>
              </a:rPr>
              <a:t>跑通并训练</a:t>
            </a:r>
            <a:r>
              <a:rPr lang="en-US" altLang="zh-CN" dirty="0" smtClean="0">
                <a:latin typeface="华文仿宋" panose="02010600040101010101" pitchFamily="2" charset="-122"/>
                <a:ea typeface="华文仿宋" panose="02010600040101010101" pitchFamily="2" charset="-122"/>
              </a:rPr>
              <a:t>SAE</a:t>
            </a:r>
            <a:r>
              <a:rPr lang="zh-CN" altLang="en-US" dirty="0" smtClean="0">
                <a:latin typeface="华文仿宋" panose="02010600040101010101" pitchFamily="2" charset="-122"/>
                <a:ea typeface="华文仿宋" panose="02010600040101010101" pitchFamily="2" charset="-122"/>
              </a:rPr>
              <a:t>编码器</a:t>
            </a:r>
            <a:endParaRPr lang="en-US" altLang="zh-CN" dirty="0" smtClean="0">
              <a:latin typeface="华文仿宋" panose="02010600040101010101" pitchFamily="2" charset="-122"/>
              <a:ea typeface="华文仿宋" panose="02010600040101010101" pitchFamily="2" charset="-122"/>
            </a:endParaRPr>
          </a:p>
          <a:p>
            <a:r>
              <a:rPr lang="en-US" altLang="zh-CN" dirty="0" smtClean="0">
                <a:latin typeface="华文仿宋" panose="02010600040101010101" pitchFamily="2" charset="-122"/>
                <a:ea typeface="华文仿宋" panose="02010600040101010101" pitchFamily="2" charset="-122"/>
              </a:rPr>
              <a:t>2. </a:t>
            </a:r>
            <a:r>
              <a:rPr lang="zh-CN" altLang="en-US" dirty="0" smtClean="0">
                <a:latin typeface="华文仿宋" panose="02010600040101010101" pitchFamily="2" charset="-122"/>
                <a:ea typeface="华文仿宋" panose="02010600040101010101" pitchFamily="2" charset="-122"/>
              </a:rPr>
              <a:t>分别对渗透场和生产数据进行编码。（需要考虑对生产数据编码是不是要使用特别的编码器，对图像和生产数据的编码应该会不同）</a:t>
            </a:r>
          </a:p>
          <a:p>
            <a:r>
              <a:rPr lang="en-US" altLang="zh-CN" dirty="0" smtClean="0">
                <a:latin typeface="华文仿宋" panose="02010600040101010101" pitchFamily="2" charset="-122"/>
                <a:ea typeface="华文仿宋" panose="02010600040101010101" pitchFamily="2" charset="-122"/>
              </a:rPr>
              <a:t>3. </a:t>
            </a:r>
            <a:r>
              <a:rPr lang="zh-CN" altLang="en-US" dirty="0" smtClean="0">
                <a:latin typeface="华文仿宋" panose="02010600040101010101" pitchFamily="2" charset="-122"/>
                <a:ea typeface="华文仿宋" panose="02010600040101010101" pitchFamily="2" charset="-122"/>
              </a:rPr>
              <a:t>得到结果我们只能看到生成渗透场模型效果，具体如何需要石工方法进行迭代得到后验模型，才能对比拟合最终结果。</a:t>
            </a:r>
          </a:p>
          <a:p>
            <a:endParaRPr lang="zh-CN" altLang="en-US" dirty="0"/>
          </a:p>
        </p:txBody>
      </p:sp>
    </p:spTree>
    <p:extLst>
      <p:ext uri="{BB962C8B-B14F-4D97-AF65-F5344CB8AC3E}">
        <p14:creationId xmlns:p14="http://schemas.microsoft.com/office/powerpoint/2010/main" val="384006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zh-CN" altLang="en-US" sz="9600" i="1" dirty="0" smtClean="0">
                <a:solidFill>
                  <a:srgbClr val="C00000"/>
                </a:solidFill>
                <a:effectLst>
                  <a:outerShdw blurRad="38100" dist="38100" dir="2700000" algn="tl">
                    <a:srgbClr val="000000">
                      <a:alpha val="43137"/>
                    </a:srgbClr>
                  </a:outerShdw>
                </a:effectLst>
              </a:rPr>
              <a:t>感谢大家倾听</a:t>
            </a:r>
            <a:endParaRPr lang="zh-CN" altLang="en-US" sz="9600"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47179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448</Words>
  <Application>Microsoft Office PowerPoint</Application>
  <PresentationFormat>宽屏</PresentationFormat>
  <Paragraphs>19</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华文仿宋</vt:lpstr>
      <vt:lpstr>Arial</vt:lpstr>
      <vt:lpstr>Times New Roman</vt:lpstr>
      <vt:lpstr>Office 主题​​</vt:lpstr>
      <vt:lpstr>做的是什么？</vt:lpstr>
      <vt:lpstr>参照论文</vt:lpstr>
      <vt:lpstr>PowerPoint 演示文稿</vt:lpstr>
      <vt:lpstr>PowerPoint 演示文稿</vt:lpstr>
      <vt:lpstr>PowerPoint 演示文稿</vt:lpstr>
      <vt:lpstr>我的进度：</vt:lpstr>
      <vt:lpstr>接下来计划：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吕小萌</dc:creator>
  <cp:lastModifiedBy>吕小萌</cp:lastModifiedBy>
  <cp:revision>7</cp:revision>
  <dcterms:created xsi:type="dcterms:W3CDTF">2020-05-07T03:18:23Z</dcterms:created>
  <dcterms:modified xsi:type="dcterms:W3CDTF">2020-05-07T07:02:46Z</dcterms:modified>
</cp:coreProperties>
</file>