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9" r:id="rId5"/>
    <p:sldId id="258" r:id="rId6"/>
    <p:sldId id="259" r:id="rId7"/>
    <p:sldId id="260" r:id="rId8"/>
    <p:sldId id="261" r:id="rId9"/>
    <p:sldId id="268" r:id="rId10"/>
    <p:sldId id="262" r:id="rId11"/>
    <p:sldId id="263" r:id="rId12"/>
    <p:sldId id="264"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70332-88B6-461D-8247-D53F99ABEB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CC4721-FDE1-40F7-95F9-FFD88DD84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28C61A-E689-4E73-8077-50923C7E58FD}"/>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5" name="页脚占位符 4">
            <a:extLst>
              <a:ext uri="{FF2B5EF4-FFF2-40B4-BE49-F238E27FC236}">
                <a16:creationId xmlns:a16="http://schemas.microsoft.com/office/drawing/2014/main" id="{B10C0847-3535-48FD-823B-6338033908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B19A4-6EE2-45F8-B036-13C2C21E1486}"/>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30254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BDD0D-5902-440E-A925-6F62CC4650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273669-66D4-474D-98BB-CC7F759F9A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CA7064-28CC-4BD9-AB8B-E452E704B57C}"/>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5" name="页脚占位符 4">
            <a:extLst>
              <a:ext uri="{FF2B5EF4-FFF2-40B4-BE49-F238E27FC236}">
                <a16:creationId xmlns:a16="http://schemas.microsoft.com/office/drawing/2014/main" id="{7629CD22-4833-40BE-B03E-61A7ABC0CB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973461-B729-48AF-AFDA-46F743C08E75}"/>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79543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13FC4-E677-4CEB-ACFA-8A84F27BF9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A9A327-AAAF-4AED-8B80-C2A9470C1D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A4223F-92D5-4E12-8360-0850F17E3508}"/>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5" name="页脚占位符 4">
            <a:extLst>
              <a:ext uri="{FF2B5EF4-FFF2-40B4-BE49-F238E27FC236}">
                <a16:creationId xmlns:a16="http://schemas.microsoft.com/office/drawing/2014/main" id="{671146DE-325E-413C-9E0C-0369BD6086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9C718-53B8-4706-90C2-D5CA0DC609BA}"/>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222074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982ED-DCE3-43D5-BD6A-954AA84D9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9B2DF-5D9B-432E-B6DC-695836FC0A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2D875F-4ABE-463F-9258-42523A2B4EA1}"/>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5" name="页脚占位符 4">
            <a:extLst>
              <a:ext uri="{FF2B5EF4-FFF2-40B4-BE49-F238E27FC236}">
                <a16:creationId xmlns:a16="http://schemas.microsoft.com/office/drawing/2014/main" id="{3A639F8C-AE2D-46EB-85BE-B9C0A49DF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61AD8-8EC5-4F8F-B2FA-ACB1CCB2AC90}"/>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381323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E6851-ED40-4DAD-A1E0-C2F7C7DE9A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6141AB-2089-4148-9F84-B65558E66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0B36F75-D8A1-4F31-8932-1A7DEFE8B186}"/>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5" name="页脚占位符 4">
            <a:extLst>
              <a:ext uri="{FF2B5EF4-FFF2-40B4-BE49-F238E27FC236}">
                <a16:creationId xmlns:a16="http://schemas.microsoft.com/office/drawing/2014/main" id="{EEB7B778-065E-4452-9967-1EB24B745B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DE874A-6327-4C98-A1CB-DF17625709B0}"/>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7510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D7B71-C94B-4E74-8C78-BA8F7030CD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3C66C3-68F4-4A79-8EBB-E529219F5D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888B9A-3683-4CB8-96FE-547C95CC861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9FB0B8-E7D9-4823-877F-848EEC9248C3}"/>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6" name="页脚占位符 5">
            <a:extLst>
              <a:ext uri="{FF2B5EF4-FFF2-40B4-BE49-F238E27FC236}">
                <a16:creationId xmlns:a16="http://schemas.microsoft.com/office/drawing/2014/main" id="{B24AF989-153C-469D-8AD1-9737D62355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E79262-32D4-470F-8732-67921382BE5E}"/>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133968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F748A-1F24-4E43-8350-BFAF35DBE0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1D7C8E-4983-4DE1-9CE7-212FAADFB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9F189B-5B9B-4A44-89A3-A09CC4EE75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3CA2B45-9360-4463-9110-3AE970922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DF0398-F1FD-42C8-B4E2-E9FB2692AD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A378F2B-6F7B-4C55-A939-9DF430168351}"/>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8" name="页脚占位符 7">
            <a:extLst>
              <a:ext uri="{FF2B5EF4-FFF2-40B4-BE49-F238E27FC236}">
                <a16:creationId xmlns:a16="http://schemas.microsoft.com/office/drawing/2014/main" id="{67962624-A1E3-407E-B45D-3A7E47C1A7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325D9A-8AF0-41FD-82FC-F747E758498D}"/>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32728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F0C50-C09C-470D-A400-D05FD2CC29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EA97D3-1FC1-4F58-BE57-BD59EE1F6AD5}"/>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4" name="页脚占位符 3">
            <a:extLst>
              <a:ext uri="{FF2B5EF4-FFF2-40B4-BE49-F238E27FC236}">
                <a16:creationId xmlns:a16="http://schemas.microsoft.com/office/drawing/2014/main" id="{B6D6C813-CD24-4E8C-9E3F-FB00C976E5C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269A7D-9B0F-4FF8-9118-7C6FEF917C23}"/>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279584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438715-B36E-4521-9A1B-A97332565745}"/>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3" name="页脚占位符 2">
            <a:extLst>
              <a:ext uri="{FF2B5EF4-FFF2-40B4-BE49-F238E27FC236}">
                <a16:creationId xmlns:a16="http://schemas.microsoft.com/office/drawing/2014/main" id="{5BC88E95-16A8-4D98-9064-C221DCE91D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C85119-0224-4C26-B804-0AF32A6C6644}"/>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417972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A9328-6CBD-4152-8134-FA3A42DC6B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89DF79-EF4E-484B-855B-46AF7F23EB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649CB0-A662-48EE-8C24-80820E3EF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324CC3-921B-486B-899F-6A566633EE3E}"/>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6" name="页脚占位符 5">
            <a:extLst>
              <a:ext uri="{FF2B5EF4-FFF2-40B4-BE49-F238E27FC236}">
                <a16:creationId xmlns:a16="http://schemas.microsoft.com/office/drawing/2014/main" id="{4AE60756-747A-4FDF-9848-391E20A0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F268A3-815D-40BB-8E87-11F78877F3B2}"/>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109874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5B07C-5E99-4CF3-ACF8-D9ED9104BB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777616-EBCA-48A9-8244-7FAACD42D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DBB0D3-6840-43C8-BBBF-370798F86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8232F5-E8F6-4B1C-94AC-AE979058BCB6}"/>
              </a:ext>
            </a:extLst>
          </p:cNvPr>
          <p:cNvSpPr>
            <a:spLocks noGrp="1"/>
          </p:cNvSpPr>
          <p:nvPr>
            <p:ph type="dt" sz="half" idx="10"/>
          </p:nvPr>
        </p:nvSpPr>
        <p:spPr/>
        <p:txBody>
          <a:bodyPr/>
          <a:lstStyle/>
          <a:p>
            <a:fld id="{AE2D465F-8F86-45ED-8891-DC03413884C3}" type="datetimeFigureOut">
              <a:rPr lang="zh-CN" altLang="en-US" smtClean="0"/>
              <a:t>2019/11/4 Monday</a:t>
            </a:fld>
            <a:endParaRPr lang="zh-CN" altLang="en-US"/>
          </a:p>
        </p:txBody>
      </p:sp>
      <p:sp>
        <p:nvSpPr>
          <p:cNvPr id="6" name="页脚占位符 5">
            <a:extLst>
              <a:ext uri="{FF2B5EF4-FFF2-40B4-BE49-F238E27FC236}">
                <a16:creationId xmlns:a16="http://schemas.microsoft.com/office/drawing/2014/main" id="{0E7D4548-36E7-44EA-A2E8-B83CDF4D12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53B490-CFC2-4DFD-B70C-6D8EF26C8198}"/>
              </a:ext>
            </a:extLst>
          </p:cNvPr>
          <p:cNvSpPr>
            <a:spLocks noGrp="1"/>
          </p:cNvSpPr>
          <p:nvPr>
            <p:ph type="sldNum" sz="quarter" idx="12"/>
          </p:nvPr>
        </p:nvSpPr>
        <p:spPr/>
        <p:txBody>
          <a:body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280814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CE2DB8-0FF3-4FD6-BD36-FDCC38FCE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0BC776-DFC2-42A5-ADB7-C573F2B1A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F6BCB4-79A0-4161-980F-7CF8924B6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D465F-8F86-45ED-8891-DC03413884C3}" type="datetimeFigureOut">
              <a:rPr lang="zh-CN" altLang="en-US" smtClean="0"/>
              <a:t>2019/11/4 Monday</a:t>
            </a:fld>
            <a:endParaRPr lang="zh-CN" altLang="en-US"/>
          </a:p>
        </p:txBody>
      </p:sp>
      <p:sp>
        <p:nvSpPr>
          <p:cNvPr id="5" name="页脚占位符 4">
            <a:extLst>
              <a:ext uri="{FF2B5EF4-FFF2-40B4-BE49-F238E27FC236}">
                <a16:creationId xmlns:a16="http://schemas.microsoft.com/office/drawing/2014/main" id="{2553F5EC-98C1-4D66-B3B0-031D4B081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E28E69-1378-4C61-B1C9-343D33FA1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B99FE-5DB4-47C3-B99F-A5B93182E28B}" type="slidenum">
              <a:rPr lang="zh-CN" altLang="en-US" smtClean="0"/>
              <a:t>‹#›</a:t>
            </a:fld>
            <a:endParaRPr lang="zh-CN" altLang="en-US"/>
          </a:p>
        </p:txBody>
      </p:sp>
    </p:spTree>
    <p:extLst>
      <p:ext uri="{BB962C8B-B14F-4D97-AF65-F5344CB8AC3E}">
        <p14:creationId xmlns:p14="http://schemas.microsoft.com/office/powerpoint/2010/main" val="1494988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3179-5A6E-4033-A683-5C4AEC0346F7}"/>
              </a:ext>
            </a:extLst>
          </p:cNvPr>
          <p:cNvSpPr>
            <a:spLocks noGrp="1"/>
          </p:cNvSpPr>
          <p:nvPr>
            <p:ph type="ctrTitle"/>
          </p:nvPr>
        </p:nvSpPr>
        <p:spPr/>
        <p:txBody>
          <a:bodyPr/>
          <a:lstStyle/>
          <a:p>
            <a:r>
              <a:rPr lang="en-US" altLang="zh-CN" dirty="0"/>
              <a:t>Introduce Graph to GANs</a:t>
            </a:r>
            <a:endParaRPr lang="zh-CN" altLang="en-US" dirty="0"/>
          </a:p>
        </p:txBody>
      </p:sp>
      <p:sp>
        <p:nvSpPr>
          <p:cNvPr id="4" name="文本框 3">
            <a:extLst>
              <a:ext uri="{FF2B5EF4-FFF2-40B4-BE49-F238E27FC236}">
                <a16:creationId xmlns:a16="http://schemas.microsoft.com/office/drawing/2014/main" id="{665A763E-6019-46BD-B60C-4EDFE09B7ED4}"/>
              </a:ext>
            </a:extLst>
          </p:cNvPr>
          <p:cNvSpPr txBox="1"/>
          <p:nvPr/>
        </p:nvSpPr>
        <p:spPr>
          <a:xfrm>
            <a:off x="9068586" y="5631673"/>
            <a:ext cx="1923068" cy="369332"/>
          </a:xfrm>
          <a:prstGeom prst="rect">
            <a:avLst/>
          </a:prstGeom>
          <a:noFill/>
        </p:spPr>
        <p:txBody>
          <a:bodyPr wrap="square" rtlCol="0">
            <a:spAutoFit/>
          </a:bodyPr>
          <a:lstStyle/>
          <a:p>
            <a:r>
              <a:rPr lang="en-US" altLang="zh-CN" dirty="0"/>
              <a:t>Peng </a:t>
            </a:r>
            <a:r>
              <a:rPr lang="en-US" altLang="zh-CN" dirty="0" err="1"/>
              <a:t>Xuyang</a:t>
            </a:r>
            <a:endParaRPr lang="zh-CN" altLang="en-US" dirty="0"/>
          </a:p>
        </p:txBody>
      </p:sp>
    </p:spTree>
    <p:extLst>
      <p:ext uri="{BB962C8B-B14F-4D97-AF65-F5344CB8AC3E}">
        <p14:creationId xmlns:p14="http://schemas.microsoft.com/office/powerpoint/2010/main" val="149353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B9A8-BC9B-40A7-84DE-5C925674C837}"/>
              </a:ext>
            </a:extLst>
          </p:cNvPr>
          <p:cNvSpPr>
            <a:spLocks noGrp="1"/>
          </p:cNvSpPr>
          <p:nvPr>
            <p:ph type="title"/>
          </p:nvPr>
        </p:nvSpPr>
        <p:spPr/>
        <p:txBody>
          <a:bodyPr/>
          <a:lstStyle/>
          <a:p>
            <a:r>
              <a:rPr lang="en-US" altLang="zh-CN" dirty="0"/>
              <a:t>2. Our work</a:t>
            </a:r>
            <a:endParaRPr lang="zh-CN" altLang="en-US" dirty="0"/>
          </a:p>
        </p:txBody>
      </p:sp>
      <p:pic>
        <p:nvPicPr>
          <p:cNvPr id="8" name="内容占位符 7">
            <a:extLst>
              <a:ext uri="{FF2B5EF4-FFF2-40B4-BE49-F238E27FC236}">
                <a16:creationId xmlns:a16="http://schemas.microsoft.com/office/drawing/2014/main" id="{03C6F1E1-02CB-4DE2-A57C-B822480022A2}"/>
              </a:ext>
            </a:extLst>
          </p:cNvPr>
          <p:cNvPicPr>
            <a:picLocks noGrp="1" noChangeAspect="1"/>
          </p:cNvPicPr>
          <p:nvPr>
            <p:ph idx="1"/>
          </p:nvPr>
        </p:nvPicPr>
        <p:blipFill>
          <a:blip r:embed="rId2"/>
          <a:stretch>
            <a:fillRect/>
          </a:stretch>
        </p:blipFill>
        <p:spPr>
          <a:xfrm>
            <a:off x="838200" y="2106531"/>
            <a:ext cx="10515600" cy="3789525"/>
          </a:xfrm>
          <a:prstGeom prst="rect">
            <a:avLst/>
          </a:prstGeom>
        </p:spPr>
      </p:pic>
    </p:spTree>
    <p:extLst>
      <p:ext uri="{BB962C8B-B14F-4D97-AF65-F5344CB8AC3E}">
        <p14:creationId xmlns:p14="http://schemas.microsoft.com/office/powerpoint/2010/main" val="194538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FB93E-80F7-417F-9881-566748467DC9}"/>
              </a:ext>
            </a:extLst>
          </p:cNvPr>
          <p:cNvSpPr>
            <a:spLocks noGrp="1"/>
          </p:cNvSpPr>
          <p:nvPr>
            <p:ph type="title"/>
          </p:nvPr>
        </p:nvSpPr>
        <p:spPr/>
        <p:txBody>
          <a:bodyPr/>
          <a:lstStyle/>
          <a:p>
            <a:r>
              <a:rPr lang="en-US" altLang="zh-CN" dirty="0"/>
              <a:t>2. Our work</a:t>
            </a:r>
            <a:endParaRPr lang="zh-CN" altLang="en-US" dirty="0"/>
          </a:p>
        </p:txBody>
      </p:sp>
      <p:pic>
        <p:nvPicPr>
          <p:cNvPr id="7" name="内容占位符 6">
            <a:extLst>
              <a:ext uri="{FF2B5EF4-FFF2-40B4-BE49-F238E27FC236}">
                <a16:creationId xmlns:a16="http://schemas.microsoft.com/office/drawing/2014/main" id="{5816E112-3F3E-47DE-8427-AAFE46ECF809}"/>
              </a:ext>
            </a:extLst>
          </p:cNvPr>
          <p:cNvPicPr>
            <a:picLocks noGrp="1" noChangeAspect="1"/>
          </p:cNvPicPr>
          <p:nvPr>
            <p:ph idx="1"/>
          </p:nvPr>
        </p:nvPicPr>
        <p:blipFill>
          <a:blip r:embed="rId2"/>
          <a:stretch>
            <a:fillRect/>
          </a:stretch>
        </p:blipFill>
        <p:spPr>
          <a:xfrm>
            <a:off x="838200" y="2505704"/>
            <a:ext cx="10515600" cy="2991179"/>
          </a:xfrm>
          <a:prstGeom prst="rect">
            <a:avLst/>
          </a:prstGeom>
        </p:spPr>
      </p:pic>
    </p:spTree>
    <p:extLst>
      <p:ext uri="{BB962C8B-B14F-4D97-AF65-F5344CB8AC3E}">
        <p14:creationId xmlns:p14="http://schemas.microsoft.com/office/powerpoint/2010/main" val="248079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E6540-0F84-462C-8A8D-ED14659BFA97}"/>
              </a:ext>
            </a:extLst>
          </p:cNvPr>
          <p:cNvSpPr>
            <a:spLocks noGrp="1"/>
          </p:cNvSpPr>
          <p:nvPr>
            <p:ph type="title"/>
          </p:nvPr>
        </p:nvSpPr>
        <p:spPr/>
        <p:txBody>
          <a:bodyPr/>
          <a:lstStyle/>
          <a:p>
            <a:r>
              <a:rPr lang="en-US" altLang="zh-CN" dirty="0"/>
              <a:t>3. Some problems</a:t>
            </a:r>
            <a:endParaRPr lang="zh-CN" altLang="en-US" dirty="0"/>
          </a:p>
        </p:txBody>
      </p:sp>
      <p:sp>
        <p:nvSpPr>
          <p:cNvPr id="3" name="内容占位符 2">
            <a:extLst>
              <a:ext uri="{FF2B5EF4-FFF2-40B4-BE49-F238E27FC236}">
                <a16:creationId xmlns:a16="http://schemas.microsoft.com/office/drawing/2014/main" id="{F31FFE0A-9709-4EAC-A147-02F9546B4CAF}"/>
              </a:ext>
            </a:extLst>
          </p:cNvPr>
          <p:cNvSpPr>
            <a:spLocks noGrp="1"/>
          </p:cNvSpPr>
          <p:nvPr>
            <p:ph idx="1"/>
          </p:nvPr>
        </p:nvSpPr>
        <p:spPr/>
        <p:txBody>
          <a:bodyPr/>
          <a:lstStyle/>
          <a:p>
            <a:pPr marL="0" indent="0" algn="just">
              <a:lnSpc>
                <a:spcPct val="120000"/>
              </a:lnSpc>
              <a:buNone/>
            </a:pPr>
            <a:r>
              <a:rPr lang="en-US" altLang="zh-CN" dirty="0"/>
              <a:t>1. Since each adjacency matrix needs to calculate each channel separately during normalization, the time loss of the algorithm will be larger.</a:t>
            </a:r>
          </a:p>
          <a:p>
            <a:pPr marL="0" indent="0">
              <a:lnSpc>
                <a:spcPct val="120000"/>
              </a:lnSpc>
              <a:buNone/>
            </a:pPr>
            <a:r>
              <a:rPr lang="en-US" altLang="zh-CN" dirty="0"/>
              <a:t>2.  When GCN is used in the generator, the graph convolution should be an inverse process.</a:t>
            </a:r>
            <a:endParaRPr lang="zh-CN" altLang="en-US" dirty="0"/>
          </a:p>
        </p:txBody>
      </p:sp>
    </p:spTree>
    <p:extLst>
      <p:ext uri="{BB962C8B-B14F-4D97-AF65-F5344CB8AC3E}">
        <p14:creationId xmlns:p14="http://schemas.microsoft.com/office/powerpoint/2010/main" val="193111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1F108-32C1-4033-8250-D6F6BEAA01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07AEDB-DB13-408C-8F31-C258EAD50288}"/>
              </a:ext>
            </a:extLst>
          </p:cNvPr>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r>
              <a:rPr lang="en-US" altLang="zh-CN" sz="6600" dirty="0"/>
              <a:t>Thanks!</a:t>
            </a:r>
            <a:endParaRPr lang="zh-CN" altLang="en-US" sz="6600" dirty="0"/>
          </a:p>
        </p:txBody>
      </p:sp>
    </p:spTree>
    <p:extLst>
      <p:ext uri="{BB962C8B-B14F-4D97-AF65-F5344CB8AC3E}">
        <p14:creationId xmlns:p14="http://schemas.microsoft.com/office/powerpoint/2010/main" val="112778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8639A-73D6-4E57-A206-83D574C430D7}"/>
              </a:ext>
            </a:extLst>
          </p:cNvPr>
          <p:cNvSpPr>
            <a:spLocks noGrp="1"/>
          </p:cNvSpPr>
          <p:nvPr>
            <p:ph type="title"/>
          </p:nvPr>
        </p:nvSpPr>
        <p:spPr/>
        <p:txBody>
          <a:bodyPr/>
          <a:lstStyle/>
          <a:p>
            <a:pPr algn="ctr"/>
            <a:r>
              <a:rPr lang="en-US" altLang="zh-CN" dirty="0"/>
              <a:t>Catalogue</a:t>
            </a:r>
            <a:endParaRPr lang="zh-CN" altLang="en-US" dirty="0"/>
          </a:p>
        </p:txBody>
      </p:sp>
      <p:sp>
        <p:nvSpPr>
          <p:cNvPr id="3" name="内容占位符 2">
            <a:extLst>
              <a:ext uri="{FF2B5EF4-FFF2-40B4-BE49-F238E27FC236}">
                <a16:creationId xmlns:a16="http://schemas.microsoft.com/office/drawing/2014/main" id="{4E4114A1-D370-4529-AAB8-F1817349EA66}"/>
              </a:ext>
            </a:extLst>
          </p:cNvPr>
          <p:cNvSpPr>
            <a:spLocks noGrp="1"/>
          </p:cNvSpPr>
          <p:nvPr>
            <p:ph idx="1"/>
          </p:nvPr>
        </p:nvSpPr>
        <p:spPr/>
        <p:txBody>
          <a:bodyPr/>
          <a:lstStyle/>
          <a:p>
            <a:pPr marL="514350" indent="-514350">
              <a:lnSpc>
                <a:spcPct val="120000"/>
              </a:lnSpc>
              <a:buAutoNum type="arabicPeriod"/>
            </a:pPr>
            <a:r>
              <a:rPr lang="en-US" altLang="zh-CN" dirty="0" err="1"/>
              <a:t>BiGAN</a:t>
            </a:r>
            <a:r>
              <a:rPr lang="en-US" altLang="zh-CN" dirty="0"/>
              <a:t> &amp; SAGAN</a:t>
            </a:r>
          </a:p>
          <a:p>
            <a:pPr marL="514350" indent="-514350">
              <a:lnSpc>
                <a:spcPct val="120000"/>
              </a:lnSpc>
              <a:buAutoNum type="arabicPeriod"/>
            </a:pPr>
            <a:r>
              <a:rPr lang="en-US" altLang="zh-CN" dirty="0"/>
              <a:t>Our work</a:t>
            </a:r>
          </a:p>
          <a:p>
            <a:pPr marL="514350" indent="-514350">
              <a:lnSpc>
                <a:spcPct val="120000"/>
              </a:lnSpc>
              <a:buAutoNum type="arabicPeriod"/>
            </a:pPr>
            <a:r>
              <a:rPr lang="en-US" altLang="zh-CN" dirty="0"/>
              <a:t>Some problems</a:t>
            </a:r>
            <a:endParaRPr lang="zh-CN" altLang="en-US" dirty="0"/>
          </a:p>
        </p:txBody>
      </p:sp>
    </p:spTree>
    <p:extLst>
      <p:ext uri="{BB962C8B-B14F-4D97-AF65-F5344CB8AC3E}">
        <p14:creationId xmlns:p14="http://schemas.microsoft.com/office/powerpoint/2010/main" val="429143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76F72-4098-45AA-A7C3-2FAD1E3C4262}"/>
              </a:ext>
            </a:extLst>
          </p:cNvPr>
          <p:cNvSpPr>
            <a:spLocks noGrp="1"/>
          </p:cNvSpPr>
          <p:nvPr>
            <p:ph type="title"/>
          </p:nvPr>
        </p:nvSpPr>
        <p:spPr/>
        <p:txBody>
          <a:bodyPr/>
          <a:lstStyle/>
          <a:p>
            <a:r>
              <a:rPr lang="en-US" altLang="zh-CN" dirty="0"/>
              <a:t>1. </a:t>
            </a:r>
            <a:r>
              <a:rPr lang="en-US" altLang="zh-CN" dirty="0" err="1"/>
              <a:t>BiGAN</a:t>
            </a:r>
            <a:r>
              <a:rPr lang="en-US" altLang="zh-CN" dirty="0"/>
              <a:t> &amp; SAGAN</a:t>
            </a:r>
            <a:endParaRPr lang="zh-CN" altLang="en-US" dirty="0"/>
          </a:p>
        </p:txBody>
      </p:sp>
      <p:sp>
        <p:nvSpPr>
          <p:cNvPr id="3" name="内容占位符 2">
            <a:extLst>
              <a:ext uri="{FF2B5EF4-FFF2-40B4-BE49-F238E27FC236}">
                <a16:creationId xmlns:a16="http://schemas.microsoft.com/office/drawing/2014/main" id="{6F5E8278-688A-484A-9AF2-7F6CF5BF2169}"/>
              </a:ext>
            </a:extLst>
          </p:cNvPr>
          <p:cNvSpPr>
            <a:spLocks noGrp="1"/>
          </p:cNvSpPr>
          <p:nvPr>
            <p:ph idx="1"/>
          </p:nvPr>
        </p:nvSpPr>
        <p:spPr/>
        <p:txBody>
          <a:bodyPr/>
          <a:lstStyle/>
          <a:p>
            <a:pPr marL="0" indent="0" algn="just">
              <a:lnSpc>
                <a:spcPct val="120000"/>
              </a:lnSpc>
              <a:buNone/>
            </a:pPr>
            <a:r>
              <a:rPr lang="en-US" altLang="zh-CN" dirty="0"/>
              <a:t>	</a:t>
            </a:r>
            <a:r>
              <a:rPr lang="en-US" altLang="zh-CN" dirty="0" err="1"/>
              <a:t>BiGAN</a:t>
            </a:r>
            <a:r>
              <a:rPr lang="en-US" altLang="zh-CN" dirty="0"/>
              <a:t> means Bidirectional Generative Adversarial Networks. Compared with standard GAN, </a:t>
            </a:r>
            <a:r>
              <a:rPr lang="en-US" altLang="zh-CN" dirty="0" err="1"/>
              <a:t>BiGAN</a:t>
            </a:r>
            <a:r>
              <a:rPr lang="en-US" altLang="zh-CN" dirty="0"/>
              <a:t> introduces a encoder to GANs model whose function is mapping the real data to the noise z.</a:t>
            </a:r>
          </a:p>
          <a:p>
            <a:pPr marL="0" indent="0" algn="just">
              <a:lnSpc>
                <a:spcPct val="120000"/>
              </a:lnSpc>
              <a:buNone/>
            </a:pPr>
            <a:endParaRPr lang="zh-CN" altLang="en-US" dirty="0"/>
          </a:p>
        </p:txBody>
      </p:sp>
      <p:pic>
        <p:nvPicPr>
          <p:cNvPr id="4" name="图片 3">
            <a:extLst>
              <a:ext uri="{FF2B5EF4-FFF2-40B4-BE49-F238E27FC236}">
                <a16:creationId xmlns:a16="http://schemas.microsoft.com/office/drawing/2014/main" id="{6CF09DC2-02DF-4FC0-A8E4-2C4CE474990E}"/>
              </a:ext>
            </a:extLst>
          </p:cNvPr>
          <p:cNvPicPr>
            <a:picLocks noChangeAspect="1"/>
          </p:cNvPicPr>
          <p:nvPr/>
        </p:nvPicPr>
        <p:blipFill>
          <a:blip r:embed="rId2"/>
          <a:stretch>
            <a:fillRect/>
          </a:stretch>
        </p:blipFill>
        <p:spPr>
          <a:xfrm>
            <a:off x="2144687" y="3429000"/>
            <a:ext cx="7902625" cy="3208298"/>
          </a:xfrm>
          <a:prstGeom prst="rect">
            <a:avLst/>
          </a:prstGeom>
        </p:spPr>
      </p:pic>
    </p:spTree>
    <p:extLst>
      <p:ext uri="{BB962C8B-B14F-4D97-AF65-F5344CB8AC3E}">
        <p14:creationId xmlns:p14="http://schemas.microsoft.com/office/powerpoint/2010/main" val="413962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F0908-4A37-45F2-9374-2846B6766F3F}"/>
              </a:ext>
            </a:extLst>
          </p:cNvPr>
          <p:cNvSpPr>
            <a:spLocks noGrp="1"/>
          </p:cNvSpPr>
          <p:nvPr>
            <p:ph type="title"/>
          </p:nvPr>
        </p:nvSpPr>
        <p:spPr/>
        <p:txBody>
          <a:bodyPr/>
          <a:lstStyle/>
          <a:p>
            <a:r>
              <a:rPr lang="en-US" altLang="zh-CN" dirty="0"/>
              <a:t>1. </a:t>
            </a:r>
            <a:r>
              <a:rPr lang="en-US" altLang="zh-CN" dirty="0" err="1"/>
              <a:t>BiGAN</a:t>
            </a:r>
            <a:r>
              <a:rPr lang="en-US" altLang="zh-CN" dirty="0"/>
              <a:t> &amp; SAGAN</a:t>
            </a:r>
            <a:endParaRPr lang="zh-CN" altLang="en-US" dirty="0"/>
          </a:p>
        </p:txBody>
      </p:sp>
      <p:sp>
        <p:nvSpPr>
          <p:cNvPr id="3" name="内容占位符 2">
            <a:extLst>
              <a:ext uri="{FF2B5EF4-FFF2-40B4-BE49-F238E27FC236}">
                <a16:creationId xmlns:a16="http://schemas.microsoft.com/office/drawing/2014/main" id="{48EF6901-CD2B-4BCF-BAA8-108545E546AA}"/>
              </a:ext>
            </a:extLst>
          </p:cNvPr>
          <p:cNvSpPr>
            <a:spLocks noGrp="1"/>
          </p:cNvSpPr>
          <p:nvPr>
            <p:ph idx="1"/>
          </p:nvPr>
        </p:nvSpPr>
        <p:spPr>
          <a:xfrm>
            <a:off x="1033413" y="1690688"/>
            <a:ext cx="10125173" cy="4351338"/>
          </a:xfrm>
        </p:spPr>
        <p:txBody>
          <a:bodyPr/>
          <a:lstStyle/>
          <a:p>
            <a:pPr marL="0" indent="0" algn="just">
              <a:lnSpc>
                <a:spcPct val="120000"/>
              </a:lnSpc>
              <a:buNone/>
            </a:pPr>
            <a:r>
              <a:rPr lang="en-US" altLang="zh-CN" dirty="0"/>
              <a:t>	This inverse mapping demonstrates that the resulting learned feature representation is useful for auxiliary supervised discrimination tasks, competitive with contemporary approaches to unsupervised and self-supervised feature learning. </a:t>
            </a:r>
            <a:r>
              <a:rPr lang="en-US" altLang="zh-CN" dirty="0" err="1"/>
              <a:t>BiGAN</a:t>
            </a:r>
            <a:r>
              <a:rPr lang="en-US" altLang="zh-CN" dirty="0"/>
              <a:t> shows that GAN can perform representation learning</a:t>
            </a:r>
            <a:endParaRPr lang="zh-CN" altLang="en-US" dirty="0"/>
          </a:p>
        </p:txBody>
      </p:sp>
    </p:spTree>
    <p:extLst>
      <p:ext uri="{BB962C8B-B14F-4D97-AF65-F5344CB8AC3E}">
        <p14:creationId xmlns:p14="http://schemas.microsoft.com/office/powerpoint/2010/main" val="262827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56B9-71B4-41C4-B69F-B61ACC066D82}"/>
              </a:ext>
            </a:extLst>
          </p:cNvPr>
          <p:cNvSpPr>
            <a:spLocks noGrp="1"/>
          </p:cNvSpPr>
          <p:nvPr>
            <p:ph type="title"/>
          </p:nvPr>
        </p:nvSpPr>
        <p:spPr/>
        <p:txBody>
          <a:bodyPr/>
          <a:lstStyle/>
          <a:p>
            <a:r>
              <a:rPr lang="en-US" altLang="zh-CN" dirty="0"/>
              <a:t>1. </a:t>
            </a:r>
            <a:r>
              <a:rPr lang="en-US" altLang="zh-CN" dirty="0" err="1"/>
              <a:t>BiGAN</a:t>
            </a:r>
            <a:r>
              <a:rPr lang="en-US" altLang="zh-CN" dirty="0"/>
              <a:t> &amp; SAGAN</a:t>
            </a:r>
            <a:endParaRPr lang="zh-CN" altLang="en-US" dirty="0"/>
          </a:p>
        </p:txBody>
      </p:sp>
      <p:sp>
        <p:nvSpPr>
          <p:cNvPr id="3" name="内容占位符 2">
            <a:extLst>
              <a:ext uri="{FF2B5EF4-FFF2-40B4-BE49-F238E27FC236}">
                <a16:creationId xmlns:a16="http://schemas.microsoft.com/office/drawing/2014/main" id="{4240C0BF-253F-4C30-8C23-0475BFEB0DBB}"/>
              </a:ext>
            </a:extLst>
          </p:cNvPr>
          <p:cNvSpPr>
            <a:spLocks noGrp="1"/>
          </p:cNvSpPr>
          <p:nvPr>
            <p:ph idx="1"/>
          </p:nvPr>
        </p:nvSpPr>
        <p:spPr/>
        <p:txBody>
          <a:bodyPr/>
          <a:lstStyle/>
          <a:p>
            <a:pPr marL="0" indent="0" algn="just">
              <a:lnSpc>
                <a:spcPct val="120000"/>
              </a:lnSpc>
              <a:buNone/>
            </a:pPr>
            <a:r>
              <a:rPr lang="en-US" altLang="zh-CN" dirty="0"/>
              <a:t>	SAGAN means Self-Attention Generative Adversarial Networks. It introduce a self-attention mechanism into convolutional GANs.</a:t>
            </a:r>
            <a:endParaRPr lang="zh-CN" altLang="en-US" dirty="0"/>
          </a:p>
        </p:txBody>
      </p:sp>
      <p:pic>
        <p:nvPicPr>
          <p:cNvPr id="4" name="图片 3">
            <a:extLst>
              <a:ext uri="{FF2B5EF4-FFF2-40B4-BE49-F238E27FC236}">
                <a16:creationId xmlns:a16="http://schemas.microsoft.com/office/drawing/2014/main" id="{6E6D36BC-478D-42CE-A9BB-86A309E6FB3C}"/>
              </a:ext>
            </a:extLst>
          </p:cNvPr>
          <p:cNvPicPr>
            <a:picLocks noChangeAspect="1"/>
          </p:cNvPicPr>
          <p:nvPr/>
        </p:nvPicPr>
        <p:blipFill>
          <a:blip r:embed="rId2"/>
          <a:stretch>
            <a:fillRect/>
          </a:stretch>
        </p:blipFill>
        <p:spPr>
          <a:xfrm>
            <a:off x="1930542" y="3429000"/>
            <a:ext cx="8330916" cy="3164116"/>
          </a:xfrm>
          <a:prstGeom prst="rect">
            <a:avLst/>
          </a:prstGeom>
        </p:spPr>
      </p:pic>
    </p:spTree>
    <p:extLst>
      <p:ext uri="{BB962C8B-B14F-4D97-AF65-F5344CB8AC3E}">
        <p14:creationId xmlns:p14="http://schemas.microsoft.com/office/powerpoint/2010/main" val="39584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0E999-14BA-4515-A28B-2706FA7206BC}"/>
              </a:ext>
            </a:extLst>
          </p:cNvPr>
          <p:cNvSpPr>
            <a:spLocks noGrp="1"/>
          </p:cNvSpPr>
          <p:nvPr>
            <p:ph type="title"/>
          </p:nvPr>
        </p:nvSpPr>
        <p:spPr/>
        <p:txBody>
          <a:bodyPr/>
          <a:lstStyle/>
          <a:p>
            <a:r>
              <a:rPr lang="en-US" altLang="zh-CN" dirty="0"/>
              <a:t>1. </a:t>
            </a:r>
            <a:r>
              <a:rPr lang="en-US" altLang="zh-CN" dirty="0" err="1"/>
              <a:t>BiGAN</a:t>
            </a:r>
            <a:r>
              <a:rPr lang="en-US" altLang="zh-CN" dirty="0"/>
              <a:t> &amp; SAGAN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DEBD10D-B178-4DC7-B17C-E9E7158B80E8}"/>
                  </a:ext>
                </a:extLst>
              </p:cNvPr>
              <p:cNvSpPr>
                <a:spLocks noGrp="1"/>
              </p:cNvSpPr>
              <p:nvPr>
                <p:ph idx="1"/>
              </p:nvPr>
            </p:nvSpPr>
            <p:spPr/>
            <p:txBody>
              <a:bodyPr>
                <a:normAutofit fontScale="92500"/>
              </a:bodyPr>
              <a:lstStyle/>
              <a:p>
                <a:pPr marL="0" indent="0" algn="just">
                  <a:lnSpc>
                    <a:spcPct val="120000"/>
                  </a:lnSpc>
                  <a:buNone/>
                </a:pPr>
                <a:r>
                  <a:rPr lang="en-US" altLang="zh-CN" dirty="0"/>
                  <a:t>	The image features from the previous hidden layer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p>
                    </m:sSup>
                  </m:oMath>
                </a14:m>
                <a:r>
                  <a:rPr lang="en-US" altLang="zh-CN" dirty="0"/>
                  <a:t> are first transformed into two feature spaces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oMath>
                </a14:m>
                <a:r>
                  <a:rPr lang="en-US" altLang="zh-CN" dirty="0"/>
                  <a:t> to calculate the attention, where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𝑓</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𝑥</m:t>
                    </m:r>
                  </m:oMath>
                </a14:m>
                <a:endParaRPr lang="en-US" altLang="zh-CN" dirty="0"/>
              </a:p>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𝑒𝑥𝑝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d>
                        </m:num>
                        <m:den>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𝑒𝑥𝑝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d>
                            </m:e>
                          </m:nary>
                        </m:den>
                      </m:f>
                    </m:oMath>
                  </m:oMathPara>
                </a14:m>
                <a:endParaRPr lang="en-US" altLang="zh-CN" b="0" dirty="0"/>
              </a:p>
              <a:p>
                <a:pPr marL="0" indent="0" algn="just">
                  <a:lnSpc>
                    <a:spcPct val="120000"/>
                  </a:lnSpc>
                  <a:buNone/>
                </a:pPr>
                <a:r>
                  <a:rPr lang="en-US" altLang="zh-CN" dirty="0"/>
                  <a:t>	The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oMath>
                </a14:m>
                <a:r>
                  <a:rPr lang="zh-CN" altLang="en-US" dirty="0"/>
                  <a:t> </a:t>
                </a:r>
                <a:r>
                  <a:rPr lang="en-US" altLang="zh-CN" dirty="0"/>
                  <a:t>and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oMath>
                </a14:m>
                <a:r>
                  <a:rPr lang="en-US" altLang="zh-CN" dirty="0"/>
                  <a:t> indicates the extent to which the model attends to the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𝑡h</m:t>
                        </m:r>
                      </m:sup>
                    </m:sSup>
                    <m:r>
                      <a:rPr lang="en-US" altLang="zh-CN" b="0" i="1" smtClean="0">
                        <a:latin typeface="Cambria Math" panose="02040503050406030204" pitchFamily="18" charset="0"/>
                      </a:rPr>
                      <m:t> </m:t>
                    </m:r>
                  </m:oMath>
                </a14:m>
                <a:r>
                  <a:rPr lang="en-US" altLang="zh-CN" dirty="0"/>
                  <a:t>location when synthesizing the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𝑡h</m:t>
                        </m:r>
                      </m:sup>
                    </m:sSup>
                  </m:oMath>
                </a14:m>
                <a:r>
                  <a:rPr lang="en-US" altLang="zh-CN" dirty="0"/>
                  <a:t> region.</a:t>
                </a:r>
                <a:endParaRPr lang="zh-CN" altLang="en-US" dirty="0"/>
              </a:p>
            </p:txBody>
          </p:sp>
        </mc:Choice>
        <mc:Fallback>
          <p:sp>
            <p:nvSpPr>
              <p:cNvPr id="3" name="内容占位符 2">
                <a:extLst>
                  <a:ext uri="{FF2B5EF4-FFF2-40B4-BE49-F238E27FC236}">
                    <a16:creationId xmlns:a16="http://schemas.microsoft.com/office/drawing/2014/main" id="{3DEBD10D-B178-4DC7-B17C-E9E7158B80E8}"/>
                  </a:ext>
                </a:extLst>
              </p:cNvPr>
              <p:cNvSpPr>
                <a:spLocks noGrp="1" noRot="1" noChangeAspect="1" noMove="1" noResize="1" noEditPoints="1" noAdjustHandles="1" noChangeArrowheads="1" noChangeShapeType="1" noTextEdit="1"/>
              </p:cNvSpPr>
              <p:nvPr>
                <p:ph idx="1"/>
              </p:nvPr>
            </p:nvSpPr>
            <p:spPr>
              <a:blipFill>
                <a:blip r:embed="rId2"/>
                <a:stretch>
                  <a:fillRect l="-1043"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857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8AB94-B7BA-4420-9AC2-5B677E5BC095}"/>
              </a:ext>
            </a:extLst>
          </p:cNvPr>
          <p:cNvSpPr>
            <a:spLocks noGrp="1"/>
          </p:cNvSpPr>
          <p:nvPr>
            <p:ph type="title"/>
          </p:nvPr>
        </p:nvSpPr>
        <p:spPr/>
        <p:txBody>
          <a:bodyPr/>
          <a:lstStyle/>
          <a:p>
            <a:r>
              <a:rPr lang="en-US" altLang="zh-CN" dirty="0"/>
              <a:t>1. </a:t>
            </a:r>
            <a:r>
              <a:rPr lang="en-US" altLang="zh-CN" dirty="0" err="1"/>
              <a:t>BiGAN</a:t>
            </a:r>
            <a:r>
              <a:rPr lang="en-US" altLang="zh-CN" dirty="0"/>
              <a:t> &amp; SAGAN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BED4110-0B5C-469F-96A2-432326F3A23A}"/>
                  </a:ext>
                </a:extLst>
              </p:cNvPr>
              <p:cNvSpPr>
                <a:spLocks noGrp="1"/>
              </p:cNvSpPr>
              <p:nvPr>
                <p:ph idx="1"/>
              </p:nvPr>
            </p:nvSpPr>
            <p:spPr/>
            <p:txBody>
              <a:bodyPr/>
              <a:lstStyle/>
              <a:p>
                <a:pPr marL="0" indent="0" algn="just">
                  <a:lnSpc>
                    <a:spcPct val="120000"/>
                  </a:lnSpc>
                  <a:buNone/>
                </a:pPr>
                <a:r>
                  <a:rPr lang="en-US" altLang="zh-CN" dirty="0"/>
                  <a:t>	The output of the attention layer is </a:t>
                </a:r>
                <a14:m>
                  <m:oMath xmlns:m="http://schemas.openxmlformats.org/officeDocument/2006/math">
                    <m:r>
                      <a:rPr lang="en-US" altLang="zh-CN" b="0" i="1" smtClean="0">
                        <a:latin typeface="Cambria Math" panose="02040503050406030204" pitchFamily="18" charset="0"/>
                      </a:rPr>
                      <m:t>𝑜</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𝑁</m:t>
                            </m:r>
                          </m:sub>
                        </m:sSub>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p>
                    </m:sSup>
                    <m:r>
                      <a:rPr lang="en-US" altLang="zh-CN" b="0" i="0" smtClean="0">
                        <a:latin typeface="Cambria Math" panose="02040503050406030204" pitchFamily="18" charset="0"/>
                        <a:ea typeface="Cambria Math" panose="02040503050406030204" pitchFamily="18" charset="0"/>
                      </a:rPr>
                      <m:t>.</m:t>
                    </m:r>
                  </m:oMath>
                </a14:m>
                <a:r>
                  <a:rPr lang="zh-CN" altLang="en-US" dirty="0"/>
                  <a:t> </a:t>
                </a:r>
                <a:r>
                  <a:rPr lang="en-US" altLang="zh-CN" dirty="0"/>
                  <a:t>Where</a:t>
                </a:r>
              </a:p>
              <a:p>
                <a:pPr marL="0" indent="0" algn="ctr">
                  <a:lnSpc>
                    <a:spcPct val="120000"/>
                  </a:lnSpc>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oMath>
                </a14:m>
                <a:r>
                  <a:rPr lang="en-US" altLang="zh-CN" dirty="0"/>
                  <a:t> , </a:t>
                </a:r>
                <a14:m>
                  <m:oMath xmlns:m="http://schemas.openxmlformats.org/officeDocument/2006/math">
                    <m:r>
                      <a:rPr lang="en-US" altLang="zh-CN" b="0" i="1" dirty="0" smtClean="0">
                        <a:latin typeface="Cambria Math" panose="02040503050406030204" pitchFamily="18" charset="0"/>
                      </a:rPr>
                      <m:t>h</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𝑊</m:t>
                        </m:r>
                      </m:e>
                      <m:sub>
                        <m:r>
                          <a:rPr lang="en-US" altLang="zh-CN" b="0" i="1" dirty="0" smtClean="0">
                            <a:latin typeface="Cambria Math" panose="02040503050406030204" pitchFamily="18" charset="0"/>
                          </a:rPr>
                          <m:t>h</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𝑊</m:t>
                        </m:r>
                      </m:e>
                      <m:sub>
                        <m:r>
                          <a:rPr lang="en-US" altLang="zh-CN" b="0" i="1" dirty="0" smtClean="0">
                            <a:latin typeface="Cambria Math" panose="02040503050406030204" pitchFamily="18" charset="0"/>
                          </a:rPr>
                          <m:t>𝑣</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endParaRPr lang="en-US" altLang="zh-CN" dirty="0"/>
              </a:p>
              <a:p>
                <a:pPr marL="0" indent="0" algn="just">
                  <a:lnSpc>
                    <a:spcPct val="120000"/>
                  </a:lnSpc>
                  <a:buNone/>
                </a:pPr>
                <a:r>
                  <a:rPr lang="en-US" altLang="zh-CN" dirty="0"/>
                  <a:t>	 In addition, SAGAN further multiplies the output of the attention layer by a scale parameter and adds back the input feature map. Therefore, the final output is given by,</a:t>
                </a:r>
              </a:p>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m:oMathPara>
                </a14:m>
                <a:endParaRPr lang="en-US" altLang="zh-CN" dirty="0"/>
              </a:p>
              <a:p>
                <a:pPr marL="0" indent="0" algn="just">
                  <a:lnSpc>
                    <a:spcPct val="120000"/>
                  </a:lnSpc>
                  <a:buNone/>
                </a:pPr>
                <a:endParaRPr lang="en-US" altLang="zh-CN" dirty="0"/>
              </a:p>
            </p:txBody>
          </p:sp>
        </mc:Choice>
        <mc:Fallback>
          <p:sp>
            <p:nvSpPr>
              <p:cNvPr id="3" name="内容占位符 2">
                <a:extLst>
                  <a:ext uri="{FF2B5EF4-FFF2-40B4-BE49-F238E27FC236}">
                    <a16:creationId xmlns:a16="http://schemas.microsoft.com/office/drawing/2014/main" id="{3BED4110-0B5C-469F-96A2-432326F3A23A}"/>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2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555DE-56AE-467B-912D-C7B4141318F9}"/>
              </a:ext>
            </a:extLst>
          </p:cNvPr>
          <p:cNvSpPr>
            <a:spLocks noGrp="1"/>
          </p:cNvSpPr>
          <p:nvPr>
            <p:ph type="title"/>
          </p:nvPr>
        </p:nvSpPr>
        <p:spPr/>
        <p:txBody>
          <a:bodyPr/>
          <a:lstStyle/>
          <a:p>
            <a:r>
              <a:rPr lang="en-US" altLang="zh-CN" dirty="0"/>
              <a:t>2. Our work</a:t>
            </a:r>
            <a:endParaRPr lang="zh-CN" altLang="en-US" dirty="0"/>
          </a:p>
        </p:txBody>
      </p:sp>
      <p:sp>
        <p:nvSpPr>
          <p:cNvPr id="3" name="内容占位符 2">
            <a:extLst>
              <a:ext uri="{FF2B5EF4-FFF2-40B4-BE49-F238E27FC236}">
                <a16:creationId xmlns:a16="http://schemas.microsoft.com/office/drawing/2014/main" id="{100D6720-DD36-43ED-B407-FA2B91D8D0B1}"/>
              </a:ext>
            </a:extLst>
          </p:cNvPr>
          <p:cNvSpPr>
            <a:spLocks noGrp="1"/>
          </p:cNvSpPr>
          <p:nvPr>
            <p:ph idx="1"/>
          </p:nvPr>
        </p:nvSpPr>
        <p:spPr/>
        <p:txBody>
          <a:bodyPr/>
          <a:lstStyle/>
          <a:p>
            <a:pPr marL="0" indent="0" algn="just">
              <a:lnSpc>
                <a:spcPct val="120000"/>
              </a:lnSpc>
              <a:buNone/>
            </a:pPr>
            <a:r>
              <a:rPr lang="en-US" altLang="zh-CN" dirty="0"/>
              <a:t>	 Combining the represent learning of </a:t>
            </a:r>
            <a:r>
              <a:rPr lang="en-US" altLang="zh-CN" dirty="0" err="1"/>
              <a:t>BiGAN</a:t>
            </a:r>
            <a:r>
              <a:rPr lang="en-US" altLang="zh-CN" dirty="0"/>
              <a:t> and the self-attention mechanism of SAGAN, we introduce Graph to GANs model. We use the GCN model to extract the relationship feature of the convolutional feature maps. The main idea is to construct an adjacency matrix by the attention mechanism.</a:t>
            </a:r>
            <a:endParaRPr lang="zh-CN" altLang="en-US" dirty="0"/>
          </a:p>
        </p:txBody>
      </p:sp>
    </p:spTree>
    <p:extLst>
      <p:ext uri="{BB962C8B-B14F-4D97-AF65-F5344CB8AC3E}">
        <p14:creationId xmlns:p14="http://schemas.microsoft.com/office/powerpoint/2010/main" val="170459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64440-C7BE-4D92-828C-79471C47E39F}"/>
              </a:ext>
            </a:extLst>
          </p:cNvPr>
          <p:cNvSpPr>
            <a:spLocks noGrp="1"/>
          </p:cNvSpPr>
          <p:nvPr>
            <p:ph type="title"/>
          </p:nvPr>
        </p:nvSpPr>
        <p:spPr/>
        <p:txBody>
          <a:bodyPr/>
          <a:lstStyle/>
          <a:p>
            <a:r>
              <a:rPr lang="en-US" altLang="zh-CN" dirty="0"/>
              <a:t>2. Our work</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9F1E80C-E2ED-4D36-A416-91606099DBD7}"/>
                  </a:ext>
                </a:extLst>
              </p:cNvPr>
              <p:cNvSpPr>
                <a:spLocks noGrp="1"/>
              </p:cNvSpPr>
              <p:nvPr>
                <p:ph idx="1"/>
              </p:nvPr>
            </p:nvSpPr>
            <p:spPr/>
            <p:txBody>
              <a:bodyPr/>
              <a:lstStyle/>
              <a:p>
                <a:pPr marL="0" indent="0">
                  <a:buNone/>
                </a:pPr>
                <a:r>
                  <a:rPr lang="en-US" altLang="zh-CN" dirty="0"/>
                  <a:t>GCN</a:t>
                </a:r>
                <a:r>
                  <a:rPr lang="zh-CN" altLang="en-US" dirty="0"/>
                  <a:t>：</a:t>
                </a:r>
                <a:endParaRPr lang="en-US" altLang="zh-CN" dirty="0"/>
              </a:p>
              <a:p>
                <a:pPr marL="0" indent="0" algn="ctr">
                  <a:buNone/>
                </a:pPr>
                <a:endParaRPr lang="en-US" altLang="zh-CN" b="0" i="1" dirty="0">
                  <a:latin typeface="Cambria Math" panose="02040503050406030204" pitchFamily="18" charset="0"/>
                </a:endParaRPr>
              </a:p>
              <a:p>
                <a:pPr marL="0" indent="0" algn="ctr">
                  <a:buNone/>
                </a:pPr>
                <a:endParaRPr lang="en-US" altLang="zh-CN" i="1" dirty="0">
                  <a:latin typeface="Cambria Math" panose="02040503050406030204" pitchFamily="18" charset="0"/>
                </a:endParaRPr>
              </a:p>
              <a:p>
                <a:pPr marL="0" indent="0" algn="ctr">
                  <a:buNone/>
                </a:pPr>
                <a14:m>
                  <m:oMath xmlns:m="http://schemas.openxmlformats.org/officeDocument/2006/math">
                    <m:r>
                      <a:rPr lang="en-US" altLang="zh-CN" b="0" i="1" smtClean="0">
                        <a:latin typeface="Cambria Math" panose="02040503050406030204" pitchFamily="18" charset="0"/>
                      </a:rPr>
                      <m:t>𝑍</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b="0" i="1" smtClean="0">
                        <a:latin typeface="Cambria Math" panose="02040503050406030204" pitchFamily="18" charset="0"/>
                      </a:rPr>
                      <m:t>𝐴</m:t>
                    </m:r>
                  </m:oMath>
                </a14:m>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b="0" i="1" smtClean="0">
                        <a:latin typeface="Cambria Math" panose="02040503050406030204" pitchFamily="18" charset="0"/>
                      </a:rPr>
                      <m:t>𝑋</m:t>
                    </m:r>
                    <m:r>
                      <m:rPr>
                        <m:sty m:val="p"/>
                      </m:rPr>
                      <a:rPr lang="el-GR" altLang="zh-CN" b="0" i="1" smtClean="0">
                        <a:latin typeface="Cambria Math" panose="02040503050406030204" pitchFamily="18" charset="0"/>
                        <a:ea typeface="Cambria Math" panose="02040503050406030204" pitchFamily="18" charset="0"/>
                      </a:rPr>
                      <m:t>Θ</m:t>
                    </m:r>
                  </m:oMath>
                </a14:m>
                <a:endParaRPr lang="zh-CN" altLang="en-US" dirty="0"/>
              </a:p>
            </p:txBody>
          </p:sp>
        </mc:Choice>
        <mc:Fallback>
          <p:sp>
            <p:nvSpPr>
              <p:cNvPr id="3" name="内容占位符 2">
                <a:extLst>
                  <a:ext uri="{FF2B5EF4-FFF2-40B4-BE49-F238E27FC236}">
                    <a16:creationId xmlns:a16="http://schemas.microsoft.com/office/drawing/2014/main" id="{D9F1E80C-E2ED-4D36-A416-91606099DBD7}"/>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21900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394</Words>
  <Application>Microsoft Office PowerPoint</Application>
  <PresentationFormat>宽屏</PresentationFormat>
  <Paragraphs>36</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Introduce Graph to GANs</vt:lpstr>
      <vt:lpstr>Catalogue</vt:lpstr>
      <vt:lpstr>1. BiGAN &amp; SAGAN</vt:lpstr>
      <vt:lpstr>1. BiGAN &amp; SAGAN</vt:lpstr>
      <vt:lpstr>1. BiGAN &amp; SAGAN</vt:lpstr>
      <vt:lpstr>1. BiGAN &amp; SAGAN</vt:lpstr>
      <vt:lpstr>1. BiGAN &amp; SAGAN</vt:lpstr>
      <vt:lpstr>2. Our work</vt:lpstr>
      <vt:lpstr>2. Our work</vt:lpstr>
      <vt:lpstr>2. Our work</vt:lpstr>
      <vt:lpstr>2. Our work</vt:lpstr>
      <vt:lpstr>3. Some problems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Graph to GANs</dc:title>
  <dc:creator>Administrator</dc:creator>
  <cp:lastModifiedBy>Administrator</cp:lastModifiedBy>
  <cp:revision>19</cp:revision>
  <dcterms:created xsi:type="dcterms:W3CDTF">2019-11-04T08:40:09Z</dcterms:created>
  <dcterms:modified xsi:type="dcterms:W3CDTF">2019-11-04T14:42:04Z</dcterms:modified>
</cp:coreProperties>
</file>