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86" r:id="rId4"/>
    <p:sldId id="335" r:id="rId5"/>
    <p:sldId id="326" r:id="rId6"/>
    <p:sldId id="337" r:id="rId7"/>
    <p:sldId id="338" r:id="rId8"/>
    <p:sldId id="331" r:id="rId9"/>
    <p:sldId id="30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368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63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71" autoAdjust="0"/>
    <p:restoredTop sz="85995" autoAdjust="0"/>
  </p:normalViewPr>
  <p:slideViewPr>
    <p:cSldViewPr snapToGrid="0" showGuides="1">
      <p:cViewPr varScale="1">
        <p:scale>
          <a:sx n="74" d="100"/>
          <a:sy n="74" d="100"/>
        </p:scale>
        <p:origin x="888" y="62"/>
      </p:cViewPr>
      <p:guideLst>
        <p:guide orient="horz" pos="2154"/>
        <p:guide pos="368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1EA11-6E39-483B-8449-C7E62F72B79A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FC19D2-4FDD-425D-BD10-B3D6F105F0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34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635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731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96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672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878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798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003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555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867084" y="6393028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53A96-A9B7-42CE-95C0-4A48ABEAC11E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/>
          <p:cNvPicPr>
            <a:picLocks noChangeAspect="1"/>
          </p:cNvPicPr>
          <p:nvPr/>
        </p:nvPicPr>
        <p:blipFill rotWithShape="1"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26272" y="-30954"/>
            <a:ext cx="12218272" cy="3429000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576291" y="560370"/>
            <a:ext cx="10844982" cy="5675352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基于深度神经网络的谱聚类算法研究 </a:t>
            </a:r>
          </a:p>
        </p:txBody>
      </p:sp>
      <p:cxnSp>
        <p:nvCxnSpPr>
          <p:cNvPr id="53" name="直接连接符 52"/>
          <p:cNvCxnSpPr/>
          <p:nvPr/>
        </p:nvCxnSpPr>
        <p:spPr>
          <a:xfrm>
            <a:off x="10545831" y="1021165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0938510" y="874395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1042421" y="5638250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205865" y="4931410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341881" y="2363953"/>
            <a:ext cx="9313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Unsupervised meta-learning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242233" y="4731355"/>
            <a:ext cx="12618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昝畅通</a:t>
            </a:r>
            <a:endParaRPr lang="en-US" altLang="zh-CN" sz="2000" dirty="0"/>
          </a:p>
          <a:p>
            <a:r>
              <a:rPr lang="en-US" altLang="zh-CN" sz="2000" dirty="0"/>
              <a:t>20200507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3465949"/>
            <a:ext cx="12218272" cy="3429000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416175" y="591324"/>
            <a:ext cx="10844982" cy="5675352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10545831" y="1021165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0938510" y="874395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042421" y="5638250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205865" y="4931410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7148864" y="4151434"/>
            <a:ext cx="47745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工作进度计划</a:t>
            </a:r>
          </a:p>
        </p:txBody>
      </p:sp>
      <p:sp>
        <p:nvSpPr>
          <p:cNvPr id="57" name="矩形 56"/>
          <p:cNvSpPr/>
          <p:nvPr/>
        </p:nvSpPr>
        <p:spPr>
          <a:xfrm>
            <a:off x="1847533" y="1722773"/>
            <a:ext cx="63023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 Clustering based method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205865" y="697999"/>
            <a:ext cx="2327044" cy="646331"/>
          </a:xfrm>
          <a:prstGeom prst="rect">
            <a:avLst/>
          </a:prstGeom>
          <a:noFill/>
          <a:ln w="22225">
            <a:solidFill>
              <a:schemeClr val="tx1">
                <a:lumMod val="75000"/>
                <a:lumOff val="25000"/>
              </a:schemeClr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48505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Content</a:t>
            </a:r>
            <a:endParaRPr lang="zh-CN" altLang="en-US" sz="3600" dirty="0">
              <a:solidFill>
                <a:srgbClr val="48505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847532" y="2242551"/>
            <a:ext cx="59977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 data argument based method</a:t>
            </a:r>
          </a:p>
        </p:txBody>
      </p:sp>
      <p:sp>
        <p:nvSpPr>
          <p:cNvPr id="31" name="矩形 30"/>
          <p:cNvSpPr/>
          <p:nvPr/>
        </p:nvSpPr>
        <p:spPr>
          <a:xfrm>
            <a:off x="1847532" y="2762329"/>
            <a:ext cx="79822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03 our work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61C1086-CB76-4647-93EC-C19441367470}"/>
              </a:ext>
            </a:extLst>
          </p:cNvPr>
          <p:cNvSpPr/>
          <p:nvPr/>
        </p:nvSpPr>
        <p:spPr>
          <a:xfrm>
            <a:off x="1847532" y="3253725"/>
            <a:ext cx="79822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04 other work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57275" y="278130"/>
            <a:ext cx="54260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Clustering based method</a:t>
            </a:r>
            <a:endParaRPr lang="en-US" altLang="zh-CN" sz="2800" b="1" dirty="0"/>
          </a:p>
          <a:p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57275" y="992254"/>
            <a:ext cx="913343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/>
              <a:t>通过特征空间中聚类标签替代人工设置的标签，用来生成</a:t>
            </a:r>
            <a:r>
              <a:rPr lang="en-US" altLang="zh-CN" sz="2000" dirty="0"/>
              <a:t>meta learning</a:t>
            </a:r>
            <a:r>
              <a:rPr lang="zh-CN" altLang="en-US" sz="2000" dirty="0"/>
              <a:t>中的</a:t>
            </a:r>
            <a:r>
              <a:rPr lang="en-US" altLang="zh-CN" sz="2000" dirty="0"/>
              <a:t>task</a:t>
            </a:r>
            <a:r>
              <a:rPr lang="zh-CN" altLang="en-US" sz="2000" dirty="0"/>
              <a:t>，利用</a:t>
            </a:r>
            <a:r>
              <a:rPr lang="en-US" altLang="zh-CN" sz="2000" dirty="0"/>
              <a:t>meta-learning</a:t>
            </a:r>
            <a:r>
              <a:rPr lang="zh-CN" altLang="en-US" sz="2000" dirty="0"/>
              <a:t>的方式，改进无监督学习的在后续分类任务上的效果。</a:t>
            </a:r>
            <a:endParaRPr lang="en-US" altLang="zh-CN" sz="2000" dirty="0"/>
          </a:p>
          <a:p>
            <a:pPr indent="457200">
              <a:lnSpc>
                <a:spcPct val="150000"/>
              </a:lnSpc>
            </a:pPr>
            <a:r>
              <a:rPr lang="en-US" altLang="zh-CN" sz="2000" dirty="0"/>
              <a:t>Motivation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indent="457200">
              <a:lnSpc>
                <a:spcPct val="150000"/>
              </a:lnSpc>
            </a:pPr>
            <a:r>
              <a:rPr lang="en-US" altLang="zh-CN" sz="2000" dirty="0"/>
              <a:t>1</a:t>
            </a:r>
            <a:r>
              <a:rPr lang="zh-CN" altLang="zh-CN" sz="2000" dirty="0"/>
              <a:t>）</a:t>
            </a:r>
            <a:r>
              <a:rPr lang="zh-CN" altLang="en-US" sz="2000" dirty="0"/>
              <a:t>元学习方法需要标记的大型数据集和手工指定的任务分布。</a:t>
            </a:r>
            <a:endParaRPr lang="en-US" altLang="zh-CN" sz="2000" dirty="0"/>
          </a:p>
          <a:p>
            <a:pPr indent="457200">
              <a:lnSpc>
                <a:spcPct val="150000"/>
              </a:lnSpc>
            </a:pPr>
            <a:r>
              <a:rPr lang="en-US" altLang="zh-CN" sz="2000" dirty="0"/>
              <a:t>2</a:t>
            </a:r>
            <a:r>
              <a:rPr lang="zh-CN" altLang="zh-CN" sz="2000" dirty="0"/>
              <a:t>）</a:t>
            </a:r>
            <a:r>
              <a:rPr lang="en-US" altLang="zh-CN" sz="2000" dirty="0"/>
              <a:t>unsupervised </a:t>
            </a:r>
            <a:r>
              <a:rPr lang="en-US" altLang="zh-CN" sz="2000" dirty="0" err="1"/>
              <a:t>respresentation</a:t>
            </a:r>
            <a:r>
              <a:rPr lang="zh-CN" altLang="zh-CN" sz="2000" dirty="0"/>
              <a:t>是以改善后续任务为目标的，这个和</a:t>
            </a:r>
            <a:r>
              <a:rPr lang="en-US" altLang="zh-CN" sz="2000" dirty="0"/>
              <a:t>meta learning</a:t>
            </a:r>
            <a:r>
              <a:rPr lang="zh-CN" altLang="zh-CN" sz="2000" dirty="0"/>
              <a:t>的思想相近。</a:t>
            </a:r>
          </a:p>
          <a:p>
            <a:pPr indent="457200"/>
            <a:endParaRPr lang="en-US" altLang="zh-CN" sz="20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F23BE80-9420-44E3-AEAD-8E0DF6AE1C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1206"/>
          <a:stretch/>
        </p:blipFill>
        <p:spPr>
          <a:xfrm>
            <a:off x="1057275" y="3750824"/>
            <a:ext cx="9004975" cy="24146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57275" y="278130"/>
            <a:ext cx="54260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Clustering based method</a:t>
            </a:r>
            <a:endParaRPr lang="en-US" altLang="zh-CN" sz="2800" b="1" dirty="0"/>
          </a:p>
          <a:p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9BA0E07-3F3E-4FB5-83A5-C49F1F85F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148" y="1417847"/>
            <a:ext cx="9028057" cy="3366084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34E1C04E-210C-4E75-9408-21EE377D05FF}"/>
              </a:ext>
            </a:extLst>
          </p:cNvPr>
          <p:cNvSpPr/>
          <p:nvPr/>
        </p:nvSpPr>
        <p:spPr>
          <a:xfrm>
            <a:off x="1140401" y="910720"/>
            <a:ext cx="8413765" cy="50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000" dirty="0"/>
              <a:t>CACTUs</a:t>
            </a:r>
            <a:r>
              <a:rPr lang="zh-CN" altLang="en-US" sz="2000" dirty="0"/>
              <a:t>算法实现过程的伪代码如下：</a:t>
            </a:r>
            <a:endParaRPr lang="en-US" altLang="zh-CN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4BB2E1D1-ECC8-424C-AD8E-EE18AF1E14A2}"/>
                  </a:ext>
                </a:extLst>
              </p:cNvPr>
              <p:cNvSpPr/>
              <p:nvPr/>
            </p:nvSpPr>
            <p:spPr>
              <a:xfrm>
                <a:off x="1140401" y="4783931"/>
                <a:ext cx="9562235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57200"/>
                <a:r>
                  <a:rPr lang="zh-CN" altLang="en-US" dirty="0"/>
                  <a:t>其中：</a:t>
                </a:r>
                <a:r>
                  <a:rPr lang="el-GR" altLang="zh-CN" dirty="0"/>
                  <a:t>ε</a:t>
                </a:r>
                <a:r>
                  <a:rPr lang="zh-CN" altLang="en-US" dirty="0"/>
                  <a:t>为无监督的映射算法（可直接使用）；</a:t>
                </a:r>
                <a:r>
                  <a:rPr lang="en-US" altLang="zh-CN" dirty="0"/>
                  <a:t>D</a:t>
                </a:r>
                <a:r>
                  <a:rPr lang="zh-CN" altLang="en-US" dirty="0"/>
                  <a:t>为无标签数据集；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为加上随机缩放并聚类的次数；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为</a:t>
                </a:r>
                <a:r>
                  <a:rPr lang="en-US" altLang="zh-CN" dirty="0"/>
                  <a:t>D</a:t>
                </a:r>
                <a:r>
                  <a:rPr lang="zh-CN" altLang="en-US" dirty="0"/>
                  <a:t>中数据的类别数；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为训练所需</a:t>
                </a:r>
                <a:r>
                  <a:rPr lang="en-US" altLang="zh-CN" dirty="0"/>
                  <a:t>task</a:t>
                </a:r>
                <a:r>
                  <a:rPr lang="zh-CN" altLang="en-US" dirty="0"/>
                  <a:t>的个数；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为</a:t>
                </a:r>
                <a:r>
                  <a:rPr lang="en-US" altLang="zh-CN" dirty="0"/>
                  <a:t>task</a:t>
                </a:r>
                <a:r>
                  <a:rPr lang="zh-CN" altLang="en-US" dirty="0"/>
                  <a:t>中类别个数；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</m:oMath>
                </a14:m>
                <a:r>
                  <a:rPr lang="zh-CN" altLang="en-US" dirty="0"/>
                  <a:t>为</a:t>
                </a:r>
                <a:r>
                  <a:rPr lang="en-US" altLang="zh-CN" dirty="0"/>
                  <a:t>ta query</a:t>
                </a:r>
                <a:r>
                  <a:rPr lang="zh-CN" altLang="en-US" dirty="0"/>
                  <a:t>中</a:t>
                </a:r>
                <a:r>
                  <a:rPr lang="en-US" altLang="zh-CN" dirty="0"/>
                  <a:t>training</a:t>
                </a:r>
                <a:r>
                  <a:rPr lang="zh-CN" altLang="en-US" dirty="0"/>
                  <a:t>样本的数目；</a:t>
                </a:r>
                <a:r>
                  <a:rPr lang="en-US" altLang="zh-CN" dirty="0"/>
                  <a:t>Q</a:t>
                </a:r>
                <a:r>
                  <a:rPr lang="zh-CN" altLang="en-US" dirty="0"/>
                  <a:t>为</a:t>
                </a:r>
                <a:r>
                  <a:rPr lang="en-US" altLang="zh-CN" dirty="0"/>
                  <a:t>query</a:t>
                </a:r>
                <a:r>
                  <a:rPr lang="zh-CN" altLang="en-US" dirty="0"/>
                  <a:t>中</a:t>
                </a:r>
                <a:r>
                  <a:rPr lang="en-US" altLang="zh-CN" dirty="0"/>
                  <a:t>test</a:t>
                </a:r>
                <a:r>
                  <a:rPr lang="zh-CN" altLang="en-US" dirty="0"/>
                  <a:t>样本的个数；</a:t>
                </a:r>
              </a:p>
            </p:txBody>
          </p:sp>
        </mc:Choice>
        <mc:Fallback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4BB2E1D1-ECC8-424C-AD8E-EE18AF1E14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401" y="4783931"/>
                <a:ext cx="9562235" cy="923330"/>
              </a:xfrm>
              <a:prstGeom prst="rect">
                <a:avLst/>
              </a:prstGeom>
              <a:blipFill>
                <a:blip r:embed="rId4"/>
                <a:stretch>
                  <a:fillRect l="-510" t="-3974" b="-9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>
            <a:extLst>
              <a:ext uri="{FF2B5EF4-FFF2-40B4-BE49-F238E27FC236}">
                <a16:creationId xmlns:a16="http://schemas.microsoft.com/office/drawing/2014/main" id="{561E606D-947E-4DD1-B261-0B4B23D12105}"/>
              </a:ext>
            </a:extLst>
          </p:cNvPr>
          <p:cNvSpPr/>
          <p:nvPr/>
        </p:nvSpPr>
        <p:spPr>
          <a:xfrm>
            <a:off x="974148" y="5729069"/>
            <a:ext cx="95561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Hsu K, Levine S, Finn C. Unsupervised learning via meta-learning[J]. </a:t>
            </a:r>
            <a:r>
              <a:rPr lang="en-US" altLang="zh-CN" dirty="0" err="1">
                <a:solidFill>
                  <a:srgbClr val="222222"/>
                </a:solidFill>
                <a:latin typeface="Arial" panose="020B0604020202020204" pitchFamily="34" charset="0"/>
              </a:rPr>
              <a:t>arXiv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 preprint arXiv:1810.02334, 2018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938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57275" y="278130"/>
            <a:ext cx="54260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 argument based method</a:t>
            </a:r>
            <a:endParaRPr lang="en-US" altLang="zh-CN" sz="2800" b="1" dirty="0"/>
          </a:p>
          <a:p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816703-04E5-48C5-BECC-2BC08100937C}"/>
              </a:ext>
            </a:extLst>
          </p:cNvPr>
          <p:cNvSpPr/>
          <p:nvPr/>
        </p:nvSpPr>
        <p:spPr>
          <a:xfrm>
            <a:off x="1057275" y="1332544"/>
            <a:ext cx="1003415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该方法在训练的时候，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对于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构建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n-way 1-shot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的任务，在数据集中抽取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个样本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作为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support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，并对他们随机赋予标签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同时对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support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样本应用数据增强技术来获得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query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数据。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由于数据集的总类别数远大于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，抽到的样本大概率属于不同类别。例如：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1000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类的数据集中抽取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个样本，有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99.21%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的概率分别属于不同的类别。</a:t>
            </a:r>
            <a:endParaRPr lang="zh-CN" altLang="en-US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CE4974A-578E-4C57-81C2-91DFC9550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391" y="2924661"/>
            <a:ext cx="6203218" cy="266723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5D31135A-286D-4859-A11F-C59C492ABBB5}"/>
              </a:ext>
            </a:extLst>
          </p:cNvPr>
          <p:cNvSpPr/>
          <p:nvPr/>
        </p:nvSpPr>
        <p:spPr>
          <a:xfrm>
            <a:off x="1057275" y="5613975"/>
            <a:ext cx="99904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222222"/>
                </a:solidFill>
                <a:latin typeface="Arial" panose="020B0604020202020204" pitchFamily="34" charset="0"/>
              </a:rPr>
              <a:t>Khodadadeh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 S, </a:t>
            </a:r>
            <a:r>
              <a:rPr lang="en-US" altLang="zh-CN" dirty="0" err="1">
                <a:solidFill>
                  <a:srgbClr val="222222"/>
                </a:solidFill>
                <a:latin typeface="Arial" panose="020B0604020202020204" pitchFamily="34" charset="0"/>
              </a:rPr>
              <a:t>Boloni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 L, Shah M. Unsupervised Meta-Learning for Few-Shot Image Classification[C]//Advances in Neural Information Processing Systems. 2019: 10132-10142.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579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57275" y="278130"/>
            <a:ext cx="54260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 argument based method</a:t>
            </a:r>
            <a:endParaRPr lang="en-US" altLang="zh-CN" sz="2800" b="1" dirty="0"/>
          </a:p>
          <a:p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4E1C04E-210C-4E75-9408-21EE377D05FF}"/>
              </a:ext>
            </a:extLst>
          </p:cNvPr>
          <p:cNvSpPr/>
          <p:nvPr/>
        </p:nvSpPr>
        <p:spPr>
          <a:xfrm>
            <a:off x="1140401" y="910720"/>
            <a:ext cx="8413765" cy="50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000" dirty="0"/>
              <a:t>CACTUs</a:t>
            </a:r>
            <a:r>
              <a:rPr lang="zh-CN" altLang="en-US" sz="2000" dirty="0"/>
              <a:t>算法实现过程的伪代码如下：</a:t>
            </a:r>
            <a:endParaRPr lang="en-US" altLang="zh-CN" sz="20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D67F647-9A49-42E4-BF1B-A6620FDCC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757" y="1417847"/>
            <a:ext cx="7994073" cy="518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15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57275" y="278130"/>
            <a:ext cx="54260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Our work</a:t>
            </a:r>
            <a:endParaRPr lang="en-US" altLang="zh-CN" sz="2800" dirty="0"/>
          </a:p>
          <a:p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F1D21E1-167A-4C01-858F-9248E2CE487F}"/>
              </a:ext>
            </a:extLst>
          </p:cNvPr>
          <p:cNvSpPr txBox="1"/>
          <p:nvPr/>
        </p:nvSpPr>
        <p:spPr>
          <a:xfrm>
            <a:off x="1057275" y="1070264"/>
            <a:ext cx="9315371" cy="9687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/>
              <a:t>利用生成模型构建</a:t>
            </a:r>
            <a:r>
              <a:rPr lang="en-US" altLang="zh-CN" sz="2000" dirty="0"/>
              <a:t>task</a:t>
            </a:r>
            <a:r>
              <a:rPr lang="zh-CN" altLang="en-US" sz="2000" dirty="0"/>
              <a:t>的方法：</a:t>
            </a:r>
            <a:endParaRPr lang="en-US" altLang="zh-CN" sz="2000" dirty="0"/>
          </a:p>
          <a:p>
            <a:pPr indent="457200">
              <a:lnSpc>
                <a:spcPct val="150000"/>
              </a:lnSpc>
            </a:pPr>
            <a:r>
              <a:rPr lang="zh-CN" altLang="en-US" sz="2000" dirty="0"/>
              <a:t>在随机抽样构建</a:t>
            </a:r>
            <a:r>
              <a:rPr lang="en-US" altLang="zh-CN" sz="2000" dirty="0"/>
              <a:t>support</a:t>
            </a:r>
            <a:r>
              <a:rPr lang="zh-CN" altLang="en-US" sz="2000" dirty="0"/>
              <a:t>的基础上，利用小样本</a:t>
            </a:r>
            <a:r>
              <a:rPr lang="en-US" altLang="zh-CN" sz="2000" dirty="0"/>
              <a:t>GAN</a:t>
            </a:r>
            <a:r>
              <a:rPr lang="zh-CN" altLang="en-US" sz="2000" dirty="0"/>
              <a:t>（</a:t>
            </a:r>
            <a:r>
              <a:rPr lang="en-US" altLang="zh-CN" sz="2000" dirty="0"/>
              <a:t>FIGR</a:t>
            </a:r>
            <a:r>
              <a:rPr lang="zh-CN" altLang="en-US" sz="2000" dirty="0"/>
              <a:t>）生成</a:t>
            </a:r>
            <a:r>
              <a:rPr lang="en-US" altLang="zh-CN" sz="2000" dirty="0"/>
              <a:t>query</a:t>
            </a:r>
            <a:r>
              <a:rPr lang="zh-CN" altLang="en-US" sz="2000" dirty="0"/>
              <a:t>数据。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DBB8327-779D-496D-8792-A0342DC5AF05}"/>
              </a:ext>
            </a:extLst>
          </p:cNvPr>
          <p:cNvSpPr/>
          <p:nvPr/>
        </p:nvSpPr>
        <p:spPr>
          <a:xfrm>
            <a:off x="1057275" y="5727193"/>
            <a:ext cx="95518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222222"/>
                </a:solidFill>
                <a:latin typeface="Arial" panose="020B0604020202020204" pitchFamily="34" charset="0"/>
              </a:rPr>
              <a:t>Clouâtre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 L, Demers M. </a:t>
            </a:r>
            <a:r>
              <a:rPr lang="en-US" altLang="zh-CN" dirty="0" err="1">
                <a:solidFill>
                  <a:srgbClr val="222222"/>
                </a:solidFill>
                <a:latin typeface="Arial" panose="020B0604020202020204" pitchFamily="34" charset="0"/>
              </a:rPr>
              <a:t>Figr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: Few-shot image generation with reptile[J]. </a:t>
            </a:r>
            <a:r>
              <a:rPr lang="en-US" altLang="zh-CN" dirty="0" err="1">
                <a:solidFill>
                  <a:srgbClr val="222222"/>
                </a:solidFill>
                <a:latin typeface="Arial" panose="020B0604020202020204" pitchFamily="34" charset="0"/>
              </a:rPr>
              <a:t>arXiv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 preprint arXiv:1901.02199, 2019.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101B9C5-EE39-4906-81CB-4133395C8EF1}"/>
              </a:ext>
            </a:extLst>
          </p:cNvPr>
          <p:cNvSpPr txBox="1"/>
          <p:nvPr/>
        </p:nvSpPr>
        <p:spPr>
          <a:xfrm>
            <a:off x="1057276" y="2646523"/>
            <a:ext cx="8757526" cy="1430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/>
              <a:t>利用</a:t>
            </a:r>
            <a:r>
              <a:rPr lang="en-US" altLang="zh-CN" sz="2000" dirty="0"/>
              <a:t>meta-learning</a:t>
            </a:r>
            <a:r>
              <a:rPr lang="zh-CN" altLang="en-US" sz="2000" dirty="0"/>
              <a:t>来指导</a:t>
            </a:r>
            <a:r>
              <a:rPr lang="en-US" altLang="zh-CN" sz="2000" dirty="0"/>
              <a:t>data-argument</a:t>
            </a:r>
            <a:r>
              <a:rPr lang="zh-CN" altLang="en-US" sz="2000" dirty="0"/>
              <a:t>的策略搜索：</a:t>
            </a:r>
            <a:endParaRPr lang="en-US" altLang="zh-CN" sz="2000" dirty="0"/>
          </a:p>
          <a:p>
            <a:pPr indent="457200">
              <a:lnSpc>
                <a:spcPct val="150000"/>
              </a:lnSpc>
            </a:pPr>
            <a:r>
              <a:rPr lang="zh-CN" altLang="en-US" sz="2000" dirty="0"/>
              <a:t>利用</a:t>
            </a:r>
            <a:r>
              <a:rPr lang="en-US" altLang="zh-CN" sz="2000" dirty="0"/>
              <a:t>data-argument</a:t>
            </a:r>
            <a:r>
              <a:rPr lang="zh-CN" altLang="en-US" sz="2000" dirty="0"/>
              <a:t>算法在</a:t>
            </a:r>
            <a:r>
              <a:rPr lang="en-US" altLang="zh-CN" sz="2000" dirty="0"/>
              <a:t>unsupervised meta-learning</a:t>
            </a:r>
            <a:r>
              <a:rPr lang="zh-CN" altLang="en-US" sz="2000" dirty="0"/>
              <a:t>上的效果作为增强策略效果的评判依据，替代神经网络分类精度。</a:t>
            </a:r>
          </a:p>
        </p:txBody>
      </p:sp>
    </p:spTree>
    <p:extLst>
      <p:ext uri="{BB962C8B-B14F-4D97-AF65-F5344CB8AC3E}">
        <p14:creationId xmlns:p14="http://schemas.microsoft.com/office/powerpoint/2010/main" val="375155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57275" y="278130"/>
            <a:ext cx="54260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Other work</a:t>
            </a:r>
          </a:p>
          <a:p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1EC1114-AB45-4FC6-B152-1ADB2A01EE90}"/>
              </a:ext>
            </a:extLst>
          </p:cNvPr>
          <p:cNvSpPr/>
          <p:nvPr/>
        </p:nvSpPr>
        <p:spPr>
          <a:xfrm>
            <a:off x="1057275" y="909071"/>
            <a:ext cx="96245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Antoniou A, </a:t>
            </a:r>
            <a:r>
              <a:rPr lang="en-US" altLang="zh-CN" dirty="0" err="1">
                <a:solidFill>
                  <a:srgbClr val="222222"/>
                </a:solidFill>
                <a:latin typeface="Arial" panose="020B0604020202020204" pitchFamily="34" charset="0"/>
              </a:rPr>
              <a:t>Storkey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 A. Assume, augment and learn: Unsupervised few-shot meta-learning via random labels and data augmentation[J]. </a:t>
            </a:r>
            <a:r>
              <a:rPr lang="en-US" altLang="zh-CN" dirty="0" err="1">
                <a:solidFill>
                  <a:srgbClr val="222222"/>
                </a:solidFill>
                <a:latin typeface="Arial" panose="020B0604020202020204" pitchFamily="34" charset="0"/>
              </a:rPr>
              <a:t>arXiv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 preprint arXiv:1902.09884, 2019.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B2F9CAB-7ED8-4481-8C47-6B3E4A439677}"/>
              </a:ext>
            </a:extLst>
          </p:cNvPr>
          <p:cNvSpPr/>
          <p:nvPr/>
        </p:nvSpPr>
        <p:spPr>
          <a:xfrm>
            <a:off x="1057275" y="3247890"/>
            <a:ext cx="78416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Qin T, Li W, Shi Y, et al. Unsupervised Few-shot Learning via Distribution Shift-based Augmentation[J]. </a:t>
            </a:r>
            <a:r>
              <a:rPr lang="en-US" altLang="zh-CN" dirty="0" err="1">
                <a:solidFill>
                  <a:srgbClr val="222222"/>
                </a:solidFill>
                <a:latin typeface="Arial" panose="020B0604020202020204" pitchFamily="34" charset="0"/>
              </a:rPr>
              <a:t>arXiv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 preprint arXiv:2004.05805, 2020.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D9A96F-2BCB-4B4D-AFB8-F1A61575453B}"/>
              </a:ext>
            </a:extLst>
          </p:cNvPr>
          <p:cNvSpPr/>
          <p:nvPr/>
        </p:nvSpPr>
        <p:spPr>
          <a:xfrm>
            <a:off x="1057275" y="2078480"/>
            <a:ext cx="86002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Ji Z, Zou X, Huang T, et al. Unsupervised Few-shot Learning via Self-supervised Training[J]. </a:t>
            </a:r>
            <a:r>
              <a:rPr lang="en-US" altLang="zh-CN" dirty="0" err="1">
                <a:solidFill>
                  <a:srgbClr val="222222"/>
                </a:solidFill>
                <a:latin typeface="Arial" panose="020B0604020202020204" pitchFamily="34" charset="0"/>
              </a:rPr>
              <a:t>arXiv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 preprint arXiv:1912.12178, 2019.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4343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/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26272" y="-30954"/>
            <a:ext cx="12218272" cy="3429000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673509" y="591959"/>
            <a:ext cx="10844982" cy="5675352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/>
        </p:nvCxnSpPr>
        <p:spPr>
          <a:xfrm>
            <a:off x="10545831" y="1021165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0938510" y="874395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1042421" y="5638250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205865" y="4931410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096899" y="3359239"/>
            <a:ext cx="3724983" cy="132343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8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Thanks</a:t>
            </a:r>
            <a:endParaRPr lang="zh-CN" altLang="zh-CN" sz="8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2948</TotalTime>
  <Words>543</Words>
  <Application>Microsoft Office PowerPoint</Application>
  <PresentationFormat>宽屏</PresentationFormat>
  <Paragraphs>43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等线</vt:lpstr>
      <vt:lpstr>等线 Light</vt:lpstr>
      <vt:lpstr>微软雅黑</vt:lpstr>
      <vt:lpstr>Arial</vt:lpstr>
      <vt:lpstr>Calibri</vt:lpstr>
      <vt:lpstr>Cambria Math</vt:lpstr>
      <vt:lpstr>Times New Roman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黑白</dc:title>
  <dc:creator>第一PPT</dc:creator>
  <cp:keywords>www.1ppt.com</cp:keywords>
  <dc:description>www.1ppt.com</dc:description>
  <cp:lastModifiedBy>昝 畅通</cp:lastModifiedBy>
  <cp:revision>242</cp:revision>
  <dcterms:created xsi:type="dcterms:W3CDTF">2018-03-08T13:14:00Z</dcterms:created>
  <dcterms:modified xsi:type="dcterms:W3CDTF">2020-05-07T05:22:39Z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  <property fmtid="{D5CDD505-2E9C-101B-9397-08002B2CF9AE}" pid="3" name="KSORubyTemplateID">
    <vt:lpwstr>2</vt:lpwstr>
  </property>
</Properties>
</file>