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E2E86-0EE9-4899-AB9B-CCFFE14C3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AEC56C-85B0-4F46-99CA-024D14357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78BFD-277A-4049-87CE-0383D84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E454-63C5-4385-9CFB-F25C59A180FA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CD787-EB74-4E49-B5E9-A87DDD07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F2340-475C-4BC3-8E6F-FD5BD9D3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DE3B-1623-44A2-ACC3-46A8E0EA3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4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5EF4F-8AFE-49ED-95A7-2726CB94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9A3950-44B1-4BB3-A219-0A33A69EA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8B5DA-7F6B-45A0-A7FB-A3AD2ABC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E454-63C5-4385-9CFB-F25C59A180FA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23738-3E8B-4D44-8A22-37B3E2C6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B695E-58DF-49F1-95D8-7C238766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DE3B-1623-44A2-ACC3-46A8E0EA3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5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43B2D5-7C36-42A1-84A2-08E298139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F64BDA-1637-454A-BFF1-103EFCDEA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0426E-4FAA-4F4A-9B53-0D188D8D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E454-63C5-4385-9CFB-F25C59A180FA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1757E-9075-4D23-88C5-BF95433F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EDF8C-6899-46FA-8A15-15F0B28F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DE3B-1623-44A2-ACC3-46A8E0EA3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54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39674-EE4E-4292-844B-0D03B9C9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B1580-9C7C-49E9-8718-40EC6E687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1E22F-A1EE-4F31-9094-3912C805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E454-63C5-4385-9CFB-F25C59A180FA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FDB06-DB7C-472F-8AD8-2700C245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EBC7F-C3F5-4932-871B-DE46AF8F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DE3B-1623-44A2-ACC3-46A8E0EA3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7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6D6E9-816F-4EAF-927A-CBAF39FA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B29457-3187-4E02-BB29-F69F710B4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D9697-6EB7-43FA-BDD2-49C7CD8F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E454-63C5-4385-9CFB-F25C59A180FA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CBDE6-22F0-4AD8-B44B-5E785D8B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75B94-0D48-4B3F-9B7B-D4097001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DE3B-1623-44A2-ACC3-46A8E0EA3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3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1BEB9-D78C-4D13-97AF-D4217E63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BC540-50E7-42CF-95AA-7107ED794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0C5332-8CE4-4D8F-8220-BB618A305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2710E-5109-4B50-9757-47A92B26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E454-63C5-4385-9CFB-F25C59A180FA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1934E-5D4F-4948-AA4E-E057BB2F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30F0F5-1460-4AC4-B849-CF3B80BC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DE3B-1623-44A2-ACC3-46A8E0EA3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5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017F8-B8F6-40BB-B79A-2BDFDC6A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39D9C-224B-47FA-B632-105E6069D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12149B-F57C-44D3-A187-D85124EE2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3F1047-96E3-43D9-85CF-B9C4F567C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A73039-49FE-4935-8B0B-A85911BE8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6C941D-608C-4ACE-867D-46301D09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E454-63C5-4385-9CFB-F25C59A180FA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3B2934-ADA8-4734-B8FF-10FB692C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545D5D-7FF0-4889-96DA-81324E4D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DE3B-1623-44A2-ACC3-46A8E0EA3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B0C8D-1EF4-47B0-803B-DFA0EE69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6F6F57-A56C-4759-85B0-E0973642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E454-63C5-4385-9CFB-F25C59A180FA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021C30-5678-4DCD-81AB-BC9E31B4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A42F2C-B895-433C-97C8-F9D3B5A5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DE3B-1623-44A2-ACC3-46A8E0EA3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7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F8D86F-0DDE-46C4-B7A6-B1FC245D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E454-63C5-4385-9CFB-F25C59A180FA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A8C2EF-2D85-49A6-9EC1-E75F697D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316CE-1DFA-45A3-A6CF-E721EBF8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DE3B-1623-44A2-ACC3-46A8E0EA3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9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01E33-E743-4E76-AAF7-CFFA2397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C6FEE-B045-4761-9859-FD785842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8A6D66-1B6D-4E33-AEE3-91DD4AF8B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833DFA-9E7B-4476-985A-E6452682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E454-63C5-4385-9CFB-F25C59A180FA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75DA72-D9A9-42AB-BD68-D8ECC998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B574CC-29B1-4416-B4DD-F124441C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DE3B-1623-44A2-ACC3-46A8E0EA3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36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EC772-C678-44CF-B8E0-270ED85F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FF751C-7544-4776-ADD9-D0890CC42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B31DFE-9421-4CE2-9469-C6A2A7F0B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F328BB-4EBA-4DF9-A680-F7174C0E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E454-63C5-4385-9CFB-F25C59A180FA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E76FCC-4D23-42F2-B51D-2C2C056B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4D19BE-52C1-4538-8276-264071A2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DE3B-1623-44A2-ACC3-46A8E0EA3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5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D90E25-CC55-4425-9834-16942557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FFC04-65A8-4AEB-B505-E5093D104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F4E14-2CC1-4602-829C-64F603650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0E454-63C5-4385-9CFB-F25C59A180FA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70C5E-FA90-40CF-8A76-45C9F13FB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C4462-0CF6-43AC-A8C8-581FDA553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5DE3B-1623-44A2-ACC3-46A8E0EA3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8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208BF3-CBC9-401D-910B-11493E8664E4}"/>
              </a:ext>
            </a:extLst>
          </p:cNvPr>
          <p:cNvSpPr txBox="1"/>
          <p:nvPr/>
        </p:nvSpPr>
        <p:spPr>
          <a:xfrm>
            <a:off x="3317631" y="2321004"/>
            <a:ext cx="55567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/>
              <a:t>Table to Text</a:t>
            </a:r>
            <a:endParaRPr lang="zh-CN" altLang="en-US" sz="66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CFF5E8-A259-4B52-B3DA-C31D0E5143CF}"/>
              </a:ext>
            </a:extLst>
          </p:cNvPr>
          <p:cNvSpPr txBox="1"/>
          <p:nvPr/>
        </p:nvSpPr>
        <p:spPr>
          <a:xfrm>
            <a:off x="8285870" y="4839286"/>
            <a:ext cx="241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汇报人：</a:t>
            </a:r>
            <a:r>
              <a:rPr lang="en-US" altLang="zh-CN" sz="2000" dirty="0" err="1"/>
              <a:t>fei</a:t>
            </a:r>
            <a:r>
              <a:rPr lang="en-US" altLang="zh-CN" sz="2000" dirty="0"/>
              <a:t> wang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576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C1DB6B-EB0F-42BE-BF67-94F19C407F0A}"/>
              </a:ext>
            </a:extLst>
          </p:cNvPr>
          <p:cNvSpPr txBox="1"/>
          <p:nvPr/>
        </p:nvSpPr>
        <p:spPr>
          <a:xfrm>
            <a:off x="1223889" y="365760"/>
            <a:ext cx="9744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Neural </a:t>
            </a:r>
            <a:r>
              <a:rPr lang="en-US" altLang="zh-CN" sz="2400" b="1" dirty="0" err="1"/>
              <a:t>Keyphrase</a:t>
            </a:r>
            <a:r>
              <a:rPr lang="en-US" altLang="zh-CN" sz="2400" b="1" dirty="0"/>
              <a:t> Generation via Reinforcement Learning</a:t>
            </a:r>
          </a:p>
          <a:p>
            <a:pPr algn="ctr"/>
            <a:r>
              <a:rPr lang="en-US" altLang="zh-CN" sz="2400" b="1" dirty="0"/>
              <a:t>with Adaptive Rewards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986811-353D-4334-84CE-FAB1186E7705}"/>
              </a:ext>
            </a:extLst>
          </p:cNvPr>
          <p:cNvSpPr txBox="1"/>
          <p:nvPr/>
        </p:nvSpPr>
        <p:spPr>
          <a:xfrm>
            <a:off x="956602" y="1769010"/>
            <a:ext cx="74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/>
              <a:t>task</a:t>
            </a:r>
            <a:endParaRPr lang="zh-CN" altLang="en-US" b="1" i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399DD7-3670-4DF7-A995-8800B2535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35" y="1434563"/>
            <a:ext cx="3254254" cy="11189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BAEF4A-C068-4619-9A97-EAF76D8F4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813" y="1769010"/>
            <a:ext cx="4984413" cy="265627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F9891616-3198-4FC3-AE08-B6B7DB71AFA1}"/>
              </a:ext>
            </a:extLst>
          </p:cNvPr>
          <p:cNvSpPr/>
          <p:nvPr/>
        </p:nvSpPr>
        <p:spPr>
          <a:xfrm>
            <a:off x="5477021" y="1652050"/>
            <a:ext cx="1237957" cy="553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4BA282-56A7-4AE6-8179-A50A93133FD9}"/>
              </a:ext>
            </a:extLst>
          </p:cNvPr>
          <p:cNvSpPr txBox="1"/>
          <p:nvPr/>
        </p:nvSpPr>
        <p:spPr>
          <a:xfrm>
            <a:off x="648284" y="3606332"/>
            <a:ext cx="136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techniques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BB3516-1CAB-4BA7-B8AF-BEFE3800173F}"/>
              </a:ext>
            </a:extLst>
          </p:cNvPr>
          <p:cNvSpPr txBox="1"/>
          <p:nvPr/>
        </p:nvSpPr>
        <p:spPr>
          <a:xfrm>
            <a:off x="648284" y="5796650"/>
            <a:ext cx="136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/>
              <a:t>measure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DB3E28-C130-4ABB-8AD1-85847B201221}"/>
              </a:ext>
            </a:extLst>
          </p:cNvPr>
          <p:cNvSpPr txBox="1"/>
          <p:nvPr/>
        </p:nvSpPr>
        <p:spPr>
          <a:xfrm>
            <a:off x="2010505" y="2871551"/>
            <a:ext cx="5261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Using the attentional encoder-decoder model (Rui Meng, etc. 2017. Deep </a:t>
            </a:r>
            <a:r>
              <a:rPr lang="en-US" altLang="zh-CN" dirty="0" err="1"/>
              <a:t>keyphrase</a:t>
            </a:r>
            <a:r>
              <a:rPr lang="en-US" altLang="zh-CN" dirty="0"/>
              <a:t> generation ) with copy mechanism generating predicted </a:t>
            </a:r>
            <a:r>
              <a:rPr lang="en-US" altLang="zh-CN" dirty="0" err="1"/>
              <a:t>keyphrase</a:t>
            </a:r>
            <a:r>
              <a:rPr lang="en-US" altLang="zh-CN" dirty="0"/>
              <a:t> which includes an Attentional encoder-decoder mode, Pointer-generator network and using Maximum likelihood function as loss function to generate predicted </a:t>
            </a:r>
            <a:r>
              <a:rPr lang="en-US" altLang="zh-CN" dirty="0" err="1"/>
              <a:t>keyphrase</a:t>
            </a:r>
            <a:r>
              <a:rPr lang="en-US" altLang="zh-CN" dirty="0"/>
              <a:t> .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223AF53-4BFD-40D1-B3E9-EEA56216DF41}"/>
              </a:ext>
            </a:extLst>
          </p:cNvPr>
          <p:cNvSpPr/>
          <p:nvPr/>
        </p:nvSpPr>
        <p:spPr>
          <a:xfrm>
            <a:off x="7374398" y="3508512"/>
            <a:ext cx="859306" cy="467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then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AAEC85-DC20-418E-B1C6-4535674FBBA7}"/>
              </a:ext>
            </a:extLst>
          </p:cNvPr>
          <p:cNvSpPr txBox="1"/>
          <p:nvPr/>
        </p:nvSpPr>
        <p:spPr>
          <a:xfrm>
            <a:off x="8336282" y="3052334"/>
            <a:ext cx="3207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Reinforcement learning was used for TOP-N ranking of selected keywords, and an innovative adaptive reward function was used.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E96631-8C93-4412-A2D4-035EEFAA959D}"/>
              </a:ext>
            </a:extLst>
          </p:cNvPr>
          <p:cNvSpPr txBox="1"/>
          <p:nvPr/>
        </p:nvSpPr>
        <p:spPr>
          <a:xfrm>
            <a:off x="2010505" y="5061869"/>
            <a:ext cx="4641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Compared  four baseline generative models using maximum-likelihood loss or adaptive reward function (Proposed).  These models include </a:t>
            </a:r>
            <a:r>
              <a:rPr lang="en-US" altLang="zh-CN" dirty="0" err="1"/>
              <a:t>catSeq</a:t>
            </a:r>
            <a:r>
              <a:rPr lang="en-US" altLang="zh-CN" dirty="0"/>
              <a:t>, </a:t>
            </a:r>
            <a:r>
              <a:rPr lang="en-US" altLang="zh-CN" dirty="0" err="1"/>
              <a:t>catSeqD</a:t>
            </a:r>
            <a:r>
              <a:rPr lang="en-US" altLang="zh-CN" dirty="0"/>
              <a:t>, </a:t>
            </a:r>
            <a:r>
              <a:rPr lang="en-US" altLang="zh-CN" dirty="0" err="1"/>
              <a:t>catSeqCorr</a:t>
            </a:r>
            <a:r>
              <a:rPr lang="en-US" altLang="zh-CN" dirty="0"/>
              <a:t> and</a:t>
            </a:r>
          </a:p>
          <a:p>
            <a:pPr algn="just"/>
            <a:r>
              <a:rPr lang="en-US" altLang="zh-CN" dirty="0" err="1"/>
              <a:t>catSeqTG</a:t>
            </a:r>
            <a:r>
              <a:rPr lang="en-US" altLang="zh-CN" dirty="0"/>
              <a:t> .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699944E-C938-4220-830C-E5EFDBECE916}"/>
              </a:ext>
            </a:extLst>
          </p:cNvPr>
          <p:cNvSpPr txBox="1"/>
          <p:nvPr/>
        </p:nvSpPr>
        <p:spPr>
          <a:xfrm>
            <a:off x="7374398" y="5388335"/>
            <a:ext cx="3207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F1@5 and F1@M evaluation criteria were used.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10DD15E-4510-48AE-9867-AA7A7856FA2C}"/>
              </a:ext>
            </a:extLst>
          </p:cNvPr>
          <p:cNvCxnSpPr>
            <a:cxnSpLocks/>
          </p:cNvCxnSpPr>
          <p:nvPr/>
        </p:nvCxnSpPr>
        <p:spPr>
          <a:xfrm>
            <a:off x="890342" y="2792039"/>
            <a:ext cx="111086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E704F7-A52E-4FB0-AE12-F3B2160163CF}"/>
              </a:ext>
            </a:extLst>
          </p:cNvPr>
          <p:cNvCxnSpPr>
            <a:cxnSpLocks/>
          </p:cNvCxnSpPr>
          <p:nvPr/>
        </p:nvCxnSpPr>
        <p:spPr>
          <a:xfrm>
            <a:off x="857214" y="4945515"/>
            <a:ext cx="111086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34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585B20F-D55A-4011-BEFB-BDDD3AFB5F44}"/>
              </a:ext>
            </a:extLst>
          </p:cNvPr>
          <p:cNvSpPr txBox="1"/>
          <p:nvPr/>
        </p:nvSpPr>
        <p:spPr>
          <a:xfrm>
            <a:off x="1223889" y="365760"/>
            <a:ext cx="974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Table-to-Text Generation by Structure-Aware Seq2seq Learning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6CD6F1-29B4-4AC9-9197-B7D588A7A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3" y="1384433"/>
            <a:ext cx="8948323" cy="46987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A64FE17-CEBC-44F4-908C-3EA67178D99F}"/>
              </a:ext>
            </a:extLst>
          </p:cNvPr>
          <p:cNvSpPr txBox="1"/>
          <p:nvPr/>
        </p:nvSpPr>
        <p:spPr>
          <a:xfrm>
            <a:off x="5221356" y="1053373"/>
            <a:ext cx="174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structure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740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FCE2A99-B3C2-4FDB-A6DC-CF3071FFEAF0}"/>
              </a:ext>
            </a:extLst>
          </p:cNvPr>
          <p:cNvSpPr txBox="1"/>
          <p:nvPr/>
        </p:nvSpPr>
        <p:spPr>
          <a:xfrm>
            <a:off x="1563757" y="367024"/>
            <a:ext cx="206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Result</a:t>
            </a:r>
            <a:endParaRPr lang="zh-CN" altLang="en-US" sz="36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E84796-B6C6-4EB0-A4A9-EAB99E40809A}"/>
              </a:ext>
            </a:extLst>
          </p:cNvPr>
          <p:cNvSpPr txBox="1"/>
          <p:nvPr/>
        </p:nvSpPr>
        <p:spPr>
          <a:xfrm>
            <a:off x="371061" y="1560731"/>
            <a:ext cx="4161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err="1"/>
              <a:t>leonard</a:t>
            </a:r>
            <a:r>
              <a:rPr lang="en-US" altLang="zh-CN" dirty="0"/>
              <a:t> john **</a:t>
            </a:r>
            <a:r>
              <a:rPr lang="en-US" altLang="zh-CN" dirty="0" err="1"/>
              <a:t>randle</a:t>
            </a:r>
            <a:r>
              <a:rPr lang="en-US" altLang="zh-CN" dirty="0"/>
              <a:t>** -</a:t>
            </a:r>
            <a:r>
              <a:rPr lang="en-US" altLang="zh-CN" dirty="0" err="1"/>
              <a:t>lrb</a:t>
            </a:r>
            <a:r>
              <a:rPr lang="en-US" altLang="zh-CN" dirty="0"/>
              <a:t>- born </a:t>
            </a:r>
            <a:r>
              <a:rPr lang="en-US" altLang="zh-CN" dirty="0" err="1"/>
              <a:t>february</a:t>
            </a:r>
            <a:r>
              <a:rPr lang="en-US" altLang="zh-CN" dirty="0"/>
              <a:t> 12 , 1949 -</a:t>
            </a:r>
            <a:r>
              <a:rPr lang="en-US" altLang="zh-CN" dirty="0" err="1"/>
              <a:t>rrb</a:t>
            </a:r>
            <a:r>
              <a:rPr lang="en-US" altLang="zh-CN" dirty="0"/>
              <a:t>- is a former major league baseball second baseman and third baseman .</a:t>
            </a:r>
            <a:endParaRPr lang="zh-CN" altLang="en-US" dirty="0"/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2DEDB2D7-F721-45F3-BF2D-51F5CAD9C200}"/>
              </a:ext>
            </a:extLst>
          </p:cNvPr>
          <p:cNvSpPr/>
          <p:nvPr/>
        </p:nvSpPr>
        <p:spPr>
          <a:xfrm>
            <a:off x="5141844" y="3696565"/>
            <a:ext cx="1351722" cy="4240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2B86AE-52E5-4A6F-BF58-B9795C77F119}"/>
              </a:ext>
            </a:extLst>
          </p:cNvPr>
          <p:cNvSpPr txBox="1"/>
          <p:nvPr/>
        </p:nvSpPr>
        <p:spPr>
          <a:xfrm>
            <a:off x="7275444" y="1560731"/>
            <a:ext cx="3604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err="1"/>
              <a:t>leonard</a:t>
            </a:r>
            <a:r>
              <a:rPr lang="en-US" altLang="zh-CN" dirty="0"/>
              <a:t> </a:t>
            </a:r>
            <a:r>
              <a:rPr lang="en-US" altLang="zh-CN" dirty="0" err="1"/>
              <a:t>shenoff</a:t>
            </a:r>
            <a:r>
              <a:rPr lang="en-US" altLang="zh-CN" dirty="0"/>
              <a:t> </a:t>
            </a:r>
            <a:r>
              <a:rPr lang="en-US" altLang="zh-CN" dirty="0" err="1"/>
              <a:t>randle</a:t>
            </a:r>
            <a:r>
              <a:rPr lang="en-US" altLang="zh-CN" dirty="0"/>
              <a:t> -</a:t>
            </a:r>
            <a:r>
              <a:rPr lang="en-US" altLang="zh-CN" dirty="0" err="1"/>
              <a:t>lrb</a:t>
            </a:r>
            <a:r>
              <a:rPr lang="en-US" altLang="zh-CN" dirty="0"/>
              <a:t>- born </a:t>
            </a:r>
            <a:r>
              <a:rPr lang="en-US" altLang="zh-CN" dirty="0" err="1"/>
              <a:t>february</a:t>
            </a:r>
            <a:r>
              <a:rPr lang="en-US" altLang="zh-CN" dirty="0"/>
              <a:t> 12 , 1949 -</a:t>
            </a:r>
            <a:r>
              <a:rPr lang="en-US" altLang="zh-CN" dirty="0" err="1"/>
              <a:t>rrb</a:t>
            </a:r>
            <a:r>
              <a:rPr lang="en-US" altLang="zh-CN" dirty="0"/>
              <a:t>- is a former major league baseball player .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5942B4-13B4-4A5A-B1BD-02600EC62CE2}"/>
              </a:ext>
            </a:extLst>
          </p:cNvPr>
          <p:cNvSpPr txBox="1"/>
          <p:nvPr/>
        </p:nvSpPr>
        <p:spPr>
          <a:xfrm>
            <a:off x="371062" y="3308436"/>
            <a:ext cx="4161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err="1"/>
              <a:t>philippe</a:t>
            </a:r>
            <a:r>
              <a:rPr lang="en-US" altLang="zh-CN" dirty="0"/>
              <a:t> **</a:t>
            </a:r>
            <a:r>
              <a:rPr lang="en-US" altLang="zh-CN" dirty="0" err="1"/>
              <a:t>adnot</a:t>
            </a:r>
            <a:r>
              <a:rPr lang="en-US" altLang="zh-CN" dirty="0"/>
              <a:t>** -</a:t>
            </a:r>
            <a:r>
              <a:rPr lang="en-US" altLang="zh-CN" dirty="0" err="1"/>
              <a:t>lrb</a:t>
            </a:r>
            <a:r>
              <a:rPr lang="en-US" altLang="zh-CN" dirty="0"/>
              <a:t>- born 25 august 1945 -</a:t>
            </a:r>
            <a:r>
              <a:rPr lang="en-US" altLang="zh-CN" dirty="0" err="1"/>
              <a:t>rrb</a:t>
            </a:r>
            <a:r>
              <a:rPr lang="en-US" altLang="zh-CN" dirty="0"/>
              <a:t>- is a </a:t>
            </a:r>
            <a:r>
              <a:rPr lang="en-US" altLang="zh-CN" dirty="0" err="1"/>
              <a:t>french</a:t>
            </a:r>
            <a:r>
              <a:rPr lang="en-US" altLang="zh-CN" dirty="0"/>
              <a:t> politician and member of the </a:t>
            </a:r>
            <a:r>
              <a:rPr lang="en-US" altLang="zh-CN" dirty="0" err="1"/>
              <a:t>european</a:t>
            </a:r>
            <a:r>
              <a:rPr lang="en-US" altLang="zh-CN" dirty="0"/>
              <a:t> parliament for **</a:t>
            </a:r>
            <a:r>
              <a:rPr lang="en-US" altLang="zh-CN" dirty="0" err="1"/>
              <a:t>aube</a:t>
            </a:r>
            <a:r>
              <a:rPr lang="en-US" altLang="zh-CN" dirty="0"/>
              <a:t>** canton .</a:t>
            </a:r>
            <a:endParaRPr lang="zh-CN" altLang="en-US" dirty="0"/>
          </a:p>
        </p:txBody>
      </p:sp>
      <p:sp>
        <p:nvSpPr>
          <p:cNvPr id="11" name="箭头: 左右 10">
            <a:extLst>
              <a:ext uri="{FF2B5EF4-FFF2-40B4-BE49-F238E27FC236}">
                <a16:creationId xmlns:a16="http://schemas.microsoft.com/office/drawing/2014/main" id="{FE939AAE-36A4-4C66-8249-ECF8EB95A14F}"/>
              </a:ext>
            </a:extLst>
          </p:cNvPr>
          <p:cNvSpPr/>
          <p:nvPr/>
        </p:nvSpPr>
        <p:spPr>
          <a:xfrm>
            <a:off x="5141844" y="1948860"/>
            <a:ext cx="1351722" cy="4240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E48939-B334-436E-9413-762E4C23D61A}"/>
              </a:ext>
            </a:extLst>
          </p:cNvPr>
          <p:cNvSpPr txBox="1"/>
          <p:nvPr/>
        </p:nvSpPr>
        <p:spPr>
          <a:xfrm>
            <a:off x="7275444" y="3308436"/>
            <a:ext cx="3604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err="1"/>
              <a:t>philippe</a:t>
            </a:r>
            <a:r>
              <a:rPr lang="en-US" altLang="zh-CN" dirty="0"/>
              <a:t> </a:t>
            </a:r>
            <a:r>
              <a:rPr lang="en-US" altLang="zh-CN" dirty="0" err="1"/>
              <a:t>adnot</a:t>
            </a:r>
            <a:r>
              <a:rPr lang="en-US" altLang="zh-CN" dirty="0"/>
              <a:t> -</a:t>
            </a:r>
            <a:r>
              <a:rPr lang="en-US" altLang="zh-CN" dirty="0" err="1"/>
              <a:t>lrb</a:t>
            </a:r>
            <a:r>
              <a:rPr lang="en-US" altLang="zh-CN" dirty="0"/>
              <a:t>- born 25 august 1945 in </a:t>
            </a:r>
            <a:r>
              <a:rPr lang="en-US" altLang="zh-CN" dirty="0" err="1"/>
              <a:t>rhèges</a:t>
            </a:r>
            <a:r>
              <a:rPr lang="en-US" altLang="zh-CN" dirty="0"/>
              <a:t> -</a:t>
            </a:r>
            <a:r>
              <a:rPr lang="en-US" altLang="zh-CN" dirty="0" err="1"/>
              <a:t>rrb</a:t>
            </a:r>
            <a:r>
              <a:rPr lang="en-US" altLang="zh-CN" dirty="0"/>
              <a:t>- is a member of the senate of </a:t>
            </a:r>
            <a:r>
              <a:rPr lang="en-US" altLang="zh-CN" dirty="0" err="1"/>
              <a:t>france</a:t>
            </a:r>
            <a:r>
              <a:rPr lang="en-US" altLang="zh-CN" dirty="0"/>
              <a:t> .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32C863-B89E-4F23-BDE5-8B7F2599BEE7}"/>
              </a:ext>
            </a:extLst>
          </p:cNvPr>
          <p:cNvSpPr txBox="1"/>
          <p:nvPr/>
        </p:nvSpPr>
        <p:spPr>
          <a:xfrm>
            <a:off x="371061" y="4823791"/>
            <a:ext cx="4161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err="1"/>
              <a:t>miroslav</a:t>
            </a:r>
            <a:r>
              <a:rPr lang="en-US" altLang="zh-CN" dirty="0"/>
              <a:t> </a:t>
            </a:r>
            <a:r>
              <a:rPr lang="en-US" altLang="zh-CN" dirty="0" err="1"/>
              <a:t>popov</a:t>
            </a:r>
            <a:r>
              <a:rPr lang="en-US" altLang="zh-CN" dirty="0"/>
              <a:t> -</a:t>
            </a:r>
            <a:r>
              <a:rPr lang="en-US" altLang="zh-CN" dirty="0" err="1"/>
              <a:t>lrb</a:t>
            </a:r>
            <a:r>
              <a:rPr lang="en-US" altLang="zh-CN" dirty="0"/>
              <a:t>- born 14 </a:t>
            </a:r>
            <a:r>
              <a:rPr lang="en-US" altLang="zh-CN" dirty="0" err="1"/>
              <a:t>june</a:t>
            </a:r>
            <a:r>
              <a:rPr lang="en-US" altLang="zh-CN" dirty="0"/>
              <a:t> 1995 -</a:t>
            </a:r>
            <a:r>
              <a:rPr lang="en-US" altLang="zh-CN" dirty="0" err="1"/>
              <a:t>rrb</a:t>
            </a:r>
            <a:r>
              <a:rPr lang="en-US" altLang="zh-CN" dirty="0"/>
              <a:t>- is a grand prix motorcycle racer from the </a:t>
            </a:r>
            <a:r>
              <a:rPr lang="en-US" altLang="zh-CN" dirty="0" err="1"/>
              <a:t>czech</a:t>
            </a:r>
            <a:r>
              <a:rPr lang="en-US" altLang="zh-CN" dirty="0"/>
              <a:t> republic .</a:t>
            </a:r>
            <a:endParaRPr lang="zh-CN" altLang="en-US" dirty="0"/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43B49B45-58BE-4817-866B-F9B81C263A85}"/>
              </a:ext>
            </a:extLst>
          </p:cNvPr>
          <p:cNvSpPr/>
          <p:nvPr/>
        </p:nvSpPr>
        <p:spPr>
          <a:xfrm>
            <a:off x="5141844" y="5073421"/>
            <a:ext cx="1351722" cy="4240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D42C4F-38C9-48CF-AFD6-36463DA16ECC}"/>
              </a:ext>
            </a:extLst>
          </p:cNvPr>
          <p:cNvSpPr txBox="1"/>
          <p:nvPr/>
        </p:nvSpPr>
        <p:spPr>
          <a:xfrm>
            <a:off x="7275444" y="4823791"/>
            <a:ext cx="3604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err="1"/>
              <a:t>miroslav</a:t>
            </a:r>
            <a:r>
              <a:rPr lang="en-US" altLang="zh-CN" dirty="0"/>
              <a:t> </a:t>
            </a:r>
            <a:r>
              <a:rPr lang="en-US" altLang="zh-CN" dirty="0" err="1"/>
              <a:t>popov</a:t>
            </a:r>
            <a:r>
              <a:rPr lang="en-US" altLang="zh-CN" dirty="0"/>
              <a:t> -</a:t>
            </a:r>
            <a:r>
              <a:rPr lang="en-US" altLang="zh-CN" dirty="0" err="1"/>
              <a:t>lrb</a:t>
            </a:r>
            <a:r>
              <a:rPr lang="en-US" altLang="zh-CN" dirty="0"/>
              <a:t>- born 14 </a:t>
            </a:r>
            <a:r>
              <a:rPr lang="en-US" altLang="zh-CN" dirty="0" err="1"/>
              <a:t>june</a:t>
            </a:r>
            <a:r>
              <a:rPr lang="en-US" altLang="zh-CN" dirty="0"/>
              <a:t> 1995 in </a:t>
            </a:r>
            <a:r>
              <a:rPr lang="en-US" altLang="zh-CN" dirty="0" err="1"/>
              <a:t>dvůr</a:t>
            </a:r>
            <a:r>
              <a:rPr lang="en-US" altLang="zh-CN" dirty="0"/>
              <a:t> </a:t>
            </a:r>
            <a:r>
              <a:rPr lang="en-US" altLang="zh-CN" dirty="0" err="1"/>
              <a:t>králové</a:t>
            </a:r>
            <a:r>
              <a:rPr lang="en-US" altLang="zh-CN" dirty="0"/>
              <a:t> </a:t>
            </a:r>
            <a:r>
              <a:rPr lang="en-US" altLang="zh-CN" dirty="0" err="1"/>
              <a:t>nad</a:t>
            </a:r>
            <a:r>
              <a:rPr lang="en-US" altLang="zh-CN" dirty="0"/>
              <a:t> </a:t>
            </a:r>
            <a:r>
              <a:rPr lang="en-US" altLang="zh-CN" dirty="0" err="1"/>
              <a:t>labem</a:t>
            </a:r>
            <a:r>
              <a:rPr lang="en-US" altLang="zh-CN" dirty="0"/>
              <a:t> -</a:t>
            </a:r>
            <a:r>
              <a:rPr lang="en-US" altLang="zh-CN" dirty="0" err="1"/>
              <a:t>rrb</a:t>
            </a:r>
            <a:r>
              <a:rPr lang="en-US" altLang="zh-CN" dirty="0"/>
              <a:t>- is a </a:t>
            </a:r>
            <a:r>
              <a:rPr lang="en-US" altLang="zh-CN" dirty="0" err="1"/>
              <a:t>czech</a:t>
            </a:r>
            <a:r>
              <a:rPr lang="en-US" altLang="zh-CN" dirty="0"/>
              <a:t> grand prix motorcycle racer 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36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B00038-F256-45E9-A485-0A80319425FF}"/>
              </a:ext>
            </a:extLst>
          </p:cNvPr>
          <p:cNvSpPr txBox="1"/>
          <p:nvPr/>
        </p:nvSpPr>
        <p:spPr>
          <a:xfrm>
            <a:off x="1537253" y="1215163"/>
            <a:ext cx="206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Result</a:t>
            </a:r>
            <a:endParaRPr lang="zh-CN" altLang="en-US" sz="36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834452-2645-4667-B888-8E3C36A8B047}"/>
              </a:ext>
            </a:extLst>
          </p:cNvPr>
          <p:cNvSpPr txBox="1"/>
          <p:nvPr/>
        </p:nvSpPr>
        <p:spPr>
          <a:xfrm>
            <a:off x="1232452" y="2570922"/>
            <a:ext cx="891871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2800" dirty="0"/>
              <a:t>设置了</a:t>
            </a:r>
            <a:r>
              <a:rPr lang="en-US" altLang="zh-CN" sz="2800" dirty="0"/>
              <a:t>10</a:t>
            </a:r>
            <a:r>
              <a:rPr lang="zh-CN" altLang="en-US" sz="2800" dirty="0"/>
              <a:t>个</a:t>
            </a:r>
            <a:r>
              <a:rPr lang="en-US" altLang="zh-CN" sz="2800" dirty="0"/>
              <a:t>epoch</a:t>
            </a:r>
            <a:endParaRPr lang="zh-CN" altLang="en-US" sz="2800" dirty="0"/>
          </a:p>
          <a:p>
            <a:r>
              <a:rPr lang="zh-CN" altLang="en-US" sz="2800" dirty="0"/>
              <a:t>最好运行的结果是</a:t>
            </a:r>
            <a:endParaRPr lang="en-US" altLang="zh-CN" sz="2800" dirty="0"/>
          </a:p>
          <a:p>
            <a:r>
              <a:rPr lang="en-US" altLang="zh-CN" sz="2800" dirty="0"/>
              <a:t>Rouge-4(with copy F-measure)=0.39218 (epoch 11)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r>
              <a:rPr lang="en-US" altLang="zh-CN" sz="2800" dirty="0"/>
              <a:t>BLEU-4(with copy F-measure)=0.4262 (epoch 12)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r>
              <a:rPr lang="en-US" altLang="zh-CN" sz="2800" dirty="0"/>
              <a:t>Rouge-4(without copy F-measure)=0.31326 (epoch 11)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r>
              <a:rPr lang="en-US" altLang="zh-CN" sz="2800" dirty="0"/>
              <a:t>BLEU-4(without copy F-measure)=0.3960 (epoch 12)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47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01B8A7-0D1F-4E09-80A2-D4D2D5D71D7C}"/>
              </a:ext>
            </a:extLst>
          </p:cNvPr>
          <p:cNvSpPr txBox="1"/>
          <p:nvPr/>
        </p:nvSpPr>
        <p:spPr>
          <a:xfrm>
            <a:off x="2827605" y="2518117"/>
            <a:ext cx="8356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you</a:t>
            </a:r>
            <a:endParaRPr lang="zh-CN" altLang="en-US" sz="7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992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332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晏 承言</dc:creator>
  <cp:lastModifiedBy>晏 承言</cp:lastModifiedBy>
  <cp:revision>2</cp:revision>
  <dcterms:created xsi:type="dcterms:W3CDTF">2020-05-10T12:46:34Z</dcterms:created>
  <dcterms:modified xsi:type="dcterms:W3CDTF">2020-05-10T13:20:26Z</dcterms:modified>
</cp:coreProperties>
</file>