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3" r:id="rId2"/>
    <p:sldId id="335" r:id="rId3"/>
    <p:sldId id="324" r:id="rId4"/>
    <p:sldId id="326" r:id="rId5"/>
    <p:sldId id="336" r:id="rId6"/>
    <p:sldId id="325" r:id="rId7"/>
    <p:sldId id="328" r:id="rId8"/>
    <p:sldId id="341" r:id="rId9"/>
    <p:sldId id="342" r:id="rId10"/>
    <p:sldId id="337" r:id="rId11"/>
    <p:sldId id="343" r:id="rId12"/>
    <p:sldId id="344" r:id="rId13"/>
    <p:sldId id="347" r:id="rId14"/>
    <p:sldId id="346" r:id="rId15"/>
    <p:sldId id="318" r:id="rId16"/>
    <p:sldId id="34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99043-049D-4BC2-A212-DCC16BF5EFF5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789BC-CDDC-46BF-94BD-4B889D13D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3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89BC-CDDC-46BF-94BD-4B889D13D9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6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89BC-CDDC-46BF-94BD-4B889D13D9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89BC-CDDC-46BF-94BD-4B889D13D9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4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E641C-1105-42D0-96D8-2EE7AB848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2195A7-3F3C-49C1-AC0F-3B2B924BA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0C52-3DD7-4F25-BDC3-2E69F2B4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A414-4FF6-4212-90A4-C5E562FDAC9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0AE1E-2523-40CE-BE9B-B450F122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0E0F6-0298-4789-A83D-3D2EBB72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78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C44DF-98A1-4654-8992-EEC5E909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2B0D4B-0E1D-441C-BD7D-597346F17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09F72-3540-4FD1-9E3D-E95BEADCC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A414-4FF6-4212-90A4-C5E562FDAC9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95286-1412-4F82-BA3D-E0CA5FB8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4535A-A46C-498D-92B9-0FDFE2C5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5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DE2FD3-93EB-4719-B365-893D18EDF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62B9AA-8247-40C1-B970-975F0B9EE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9C122-37C1-4963-9F3B-08F7332E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A414-4FF6-4212-90A4-C5E562FDAC9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92654-159D-4471-B2BC-0F111275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B2940-CEE6-4C2D-BF4B-51851212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328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992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8">
          <p15:clr>
            <a:srgbClr val="FBAE40"/>
          </p15:clr>
        </p15:guide>
        <p15:guide id="4" pos="7242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46C74-172F-4FF8-88B2-F3D90461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E252A-2176-4B80-8230-15E04311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13852-52B2-4239-91F9-D98776BF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A414-4FF6-4212-90A4-C5E562FDAC9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50D19-C8A5-4E0A-98CA-DDF3F361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47D01-6B53-4FD1-BA4E-14A6D078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88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4722C-7093-4E93-A9B0-0E6F30F6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54E36-69C7-4368-BEAF-8D23DFA96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832E1-289E-4CDC-B4FA-A000F331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A414-4FF6-4212-90A4-C5E562FDAC9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4F909-665E-43E2-9B2A-ACABDFEB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2D3C6-7550-4AFB-93E3-7A12F210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365FA-CCDC-42B1-87F0-EBEC7D23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D60BE-D1F2-4EF7-A7FC-62266E0E3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88863B-120D-4F2F-A8E7-FD1ADA8C4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B8B000-1945-497F-8159-5C84D93D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A414-4FF6-4212-90A4-C5E562FDAC9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45BD72-0EFF-4830-AD2F-F64F2E86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DBC71-B1CB-41F6-9B77-4995B907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1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C7F82-46FC-471E-A552-F0457A2F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59C-9DF9-422C-AFD0-474DFA34E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8EF2DD-011F-45F3-A469-45FB3CA42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63CF29-07CD-417D-B3D2-4B8F6B094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91179C-1B4D-42B5-9A31-1555EA5A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F13613-D5D6-4342-8CC7-3B66DABD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A414-4FF6-4212-90A4-C5E562FDAC9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E3DDB1-BF31-4755-B23D-05FA5979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A32E84-B94A-4203-8C42-8CE5E4F0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3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0966A-DB57-446F-9EAC-4479420D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00620F-0DBE-4772-8565-81733DD8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A414-4FF6-4212-90A4-C5E562FDAC9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158927-F308-4B1B-97B9-6BB40E9A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EDFC88-055D-4A21-B405-33FB71DD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4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7012BC-7220-4ACF-A62A-5C72B7FD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A414-4FF6-4212-90A4-C5E562FDAC9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B49AD-DBB7-41F3-9B1E-7255C5A0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5E5EFC-3B3A-437F-93EB-534315BD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3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D0FEF-C030-4BA5-B59B-1689825A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E20F8-1556-4034-BBF6-A4BA16657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EBBCD2-960F-4F97-83FC-D9601604D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DFE36-9A46-4352-8BF9-79E592A0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A414-4FF6-4212-90A4-C5E562FDAC9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C8D8B-EEF1-47CD-81C1-9AEB1F6A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297D3E-131E-4A25-8EEC-7ED79024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5AEFC-8F2A-49A8-B0FD-C1129CB2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DBB2AD-CFD8-44E7-922D-5D48A62FF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DEEA4E-1FF3-4BD9-867B-3328AE38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9C2209-0185-4C29-935D-18980693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A414-4FF6-4212-90A4-C5E562FDAC9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AD43E8-230D-4630-82EA-BABDF931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B1E84B-337A-4D0A-B68C-06EA0038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6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2CFD22-2C8E-4D56-8695-EE4AE233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237A95-549D-46DB-A1D6-F104D5256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379E8-7746-4C2A-A4A9-DD1A9C2B3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8A414-4FF6-4212-90A4-C5E562FDAC9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133E3-58BD-409F-92EE-ECB478641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28AB6-A508-4011-85F3-F11F16316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156484-DB16-48E9-B38E-77DAAC7449F8}"/>
              </a:ext>
            </a:extLst>
          </p:cNvPr>
          <p:cNvSpPr/>
          <p:nvPr/>
        </p:nvSpPr>
        <p:spPr>
          <a:xfrm>
            <a:off x="1264920" y="2572435"/>
            <a:ext cx="9707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-Roman"/>
              </a:rPr>
              <a:t>Low frequency extrapolation in full waveform inversion</a:t>
            </a:r>
          </a:p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-Roman"/>
              </a:rPr>
              <a:t>with deep learning </a:t>
            </a:r>
            <a:br>
              <a:rPr lang="en-US" altLang="zh-CN" sz="3200" dirty="0">
                <a:solidFill>
                  <a:srgbClr val="000000"/>
                </a:solidFill>
                <a:latin typeface="Times-Roman"/>
              </a:rPr>
            </a:br>
            <a:endParaRPr lang="zh-CN" altLang="en-US" sz="3200" dirty="0">
              <a:solidFill>
                <a:srgbClr val="000000"/>
              </a:solidFill>
              <a:latin typeface="Times-Roman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DDF721-F1B3-4212-8F5E-B377D15DB4D6}"/>
              </a:ext>
            </a:extLst>
          </p:cNvPr>
          <p:cNvSpPr txBox="1"/>
          <p:nvPr/>
        </p:nvSpPr>
        <p:spPr>
          <a:xfrm>
            <a:off x="8970645" y="4922520"/>
            <a:ext cx="2236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Times-Roman"/>
              </a:rPr>
              <a:t>Yaoliu</a:t>
            </a:r>
            <a:endParaRPr lang="en-US" altLang="zh-CN" sz="2400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20200528</a:t>
            </a:r>
            <a:endParaRPr lang="zh-CN" altLang="en-US" sz="2400" dirty="0">
              <a:solidFill>
                <a:srgbClr val="000000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344533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618A63-3AE7-41E1-AC69-853A3FCB0427}"/>
              </a:ext>
            </a:extLst>
          </p:cNvPr>
          <p:cNvSpPr txBox="1"/>
          <p:nvPr/>
        </p:nvSpPr>
        <p:spPr>
          <a:xfrm>
            <a:off x="1104900" y="1454467"/>
            <a:ext cx="1020318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Source: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Ricker wavelet with dominant frequency 7Hz. </a:t>
            </a:r>
            <a:br>
              <a:rPr lang="en-US" altLang="zh-CN" sz="2400" dirty="0">
                <a:solidFill>
                  <a:srgbClr val="000000"/>
                </a:solidFill>
                <a:latin typeface="Times-Roman"/>
              </a:rPr>
            </a:br>
            <a:endParaRPr lang="en-US" altLang="zh-CN" sz="2400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Acquisition geometry: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Each model consists of 30 sources and 461 receivers evenly spaced at the surface. </a:t>
            </a:r>
          </a:p>
          <a:p>
            <a:endParaRPr lang="en-US" altLang="zh-CN" sz="2400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Use a </a:t>
            </a:r>
            <a:r>
              <a:rPr lang="en-US" altLang="zh-CN" sz="2400" dirty="0">
                <a:solidFill>
                  <a:srgbClr val="00B0F0"/>
                </a:solidFill>
                <a:latin typeface="Times-Roman"/>
              </a:rPr>
              <a:t>tenth order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in space and second order in time finite-difference modeling</a:t>
            </a:r>
            <a:br>
              <a:rPr lang="en-US" altLang="zh-CN" sz="2400" dirty="0">
                <a:solidFill>
                  <a:srgbClr val="000000"/>
                </a:solidFill>
                <a:latin typeface="Times-Roman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method with PML to solve the 2D acoustic wave equation in the time domain.</a:t>
            </a:r>
            <a:r>
              <a:rPr lang="en-US" altLang="zh-CN" dirty="0"/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The sampling interval and the total recording time are </a:t>
            </a:r>
            <a:r>
              <a:rPr lang="en-US" altLang="zh-CN" sz="2400" dirty="0">
                <a:solidFill>
                  <a:srgbClr val="00B0F0"/>
                </a:solidFill>
                <a:latin typeface="Times-Roman"/>
              </a:rPr>
              <a:t>1ms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 and 2.5s, respectively.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The grid interval of forward(DH) is </a:t>
            </a:r>
            <a:r>
              <a:rPr lang="en-US" altLang="zh-CN" sz="2400" dirty="0">
                <a:solidFill>
                  <a:srgbClr val="00B0F0"/>
                </a:solidFill>
                <a:latin typeface="Times-Roman"/>
              </a:rPr>
              <a:t>10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,which is not introduced in the paper.</a:t>
            </a:r>
          </a:p>
          <a:p>
            <a:endParaRPr lang="en-US" altLang="zh-CN" sz="2400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We consider each time series or trace as </a:t>
            </a:r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one sample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in the data set, so have 124470 training samples and 13830 test samples for each test model in total. </a:t>
            </a:r>
            <a:br>
              <a:rPr lang="en-US" altLang="zh-CN" sz="1600" dirty="0"/>
            </a:br>
            <a:endParaRPr lang="en-US" altLang="zh-CN" sz="1600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61505C-051C-4D4A-96C1-90B8FCE21066}"/>
              </a:ext>
            </a:extLst>
          </p:cNvPr>
          <p:cNvSpPr txBox="1"/>
          <p:nvPr/>
        </p:nvSpPr>
        <p:spPr>
          <a:xfrm>
            <a:off x="914400" y="335281"/>
            <a:ext cx="726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Times-Roman"/>
              </a:rPr>
              <a:t>Data set – Forward modeling 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99B2F7E1-B285-490F-B5F1-027416AF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00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51EC1C6-4CFC-4222-A52A-875592BA0CF2}"/>
              </a:ext>
            </a:extLst>
          </p:cNvPr>
          <p:cNvGrpSpPr/>
          <p:nvPr/>
        </p:nvGrpSpPr>
        <p:grpSpPr>
          <a:xfrm>
            <a:off x="2362918" y="996016"/>
            <a:ext cx="8533683" cy="5567005"/>
            <a:chOff x="2362918" y="969346"/>
            <a:chExt cx="8533683" cy="556700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853D342-35EE-4B83-BD6C-203DA0128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39" r="90445" b="935"/>
            <a:stretch/>
          </p:blipFill>
          <p:spPr>
            <a:xfrm rot="10800000">
              <a:off x="10496550" y="1026496"/>
              <a:ext cx="400051" cy="504757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483FEF8-A450-4656-BCBC-6BB75774E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495"/>
            <a:stretch/>
          </p:blipFill>
          <p:spPr>
            <a:xfrm>
              <a:off x="2362918" y="969346"/>
              <a:ext cx="8190782" cy="5567005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B6C3553-233B-4550-A9C9-E2AAE0FEEECC}"/>
              </a:ext>
            </a:extLst>
          </p:cNvPr>
          <p:cNvSpPr txBox="1"/>
          <p:nvPr/>
        </p:nvSpPr>
        <p:spPr>
          <a:xfrm>
            <a:off x="914400" y="335281"/>
            <a:ext cx="726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Times-Roman"/>
              </a:rPr>
              <a:t>Filter –above 5hz and below 5hz </a:t>
            </a:r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1E90040E-09C9-4CF7-B4A0-85FDF5D1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5CF0A77-B11F-4DA7-A18A-D1308CF49EC8}"/>
              </a:ext>
            </a:extLst>
          </p:cNvPr>
          <p:cNvCxnSpPr>
            <a:cxnSpLocks/>
          </p:cNvCxnSpPr>
          <p:nvPr/>
        </p:nvCxnSpPr>
        <p:spPr>
          <a:xfrm flipV="1">
            <a:off x="8839200" y="1234440"/>
            <a:ext cx="0" cy="486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60E6409-83F3-45C0-8F78-9CF7C585EAAE}"/>
              </a:ext>
            </a:extLst>
          </p:cNvPr>
          <p:cNvCxnSpPr/>
          <p:nvPr/>
        </p:nvCxnSpPr>
        <p:spPr>
          <a:xfrm>
            <a:off x="7391400" y="163068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09F25A0-E635-4D23-A0A9-5B6AC66975FD}"/>
              </a:ext>
            </a:extLst>
          </p:cNvPr>
          <p:cNvCxnSpPr/>
          <p:nvPr/>
        </p:nvCxnSpPr>
        <p:spPr>
          <a:xfrm>
            <a:off x="7360920" y="3429000"/>
            <a:ext cx="147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F8E8CCC0-E897-4528-A55B-776AAF480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99"/>
          <a:stretch/>
        </p:blipFill>
        <p:spPr>
          <a:xfrm>
            <a:off x="1295398" y="1083645"/>
            <a:ext cx="5342403" cy="531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5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DCD0EB-6E91-44B8-BCB5-2D113990E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551537"/>
            <a:ext cx="5591155" cy="3454192"/>
          </a:xfrm>
          <a:prstGeom prst="rect">
            <a:avLst/>
          </a:prstGeom>
        </p:spPr>
      </p:pic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95DAC1EE-48CB-4111-9EDC-D024F4BC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CCD585-8A02-4510-8C4F-5AF868BE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" y="1569297"/>
            <a:ext cx="5471160" cy="34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6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E8CCC0-E897-4528-A55B-776AAF48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76" y="533762"/>
            <a:ext cx="9219048" cy="5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4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B6C3553-233B-4550-A9C9-E2AAE0FEEECC}"/>
              </a:ext>
            </a:extLst>
          </p:cNvPr>
          <p:cNvSpPr txBox="1"/>
          <p:nvPr/>
        </p:nvSpPr>
        <p:spPr>
          <a:xfrm>
            <a:off x="914400" y="335281"/>
            <a:ext cx="726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Times-Roman"/>
              </a:rPr>
              <a:t>Q&amp;A</a:t>
            </a:r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1E90040E-09C9-4CF7-B4A0-85FDF5D1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8CC6C2-121E-4231-AC93-729C97072780}"/>
              </a:ext>
            </a:extLst>
          </p:cNvPr>
          <p:cNvSpPr txBox="1"/>
          <p:nvPr/>
        </p:nvSpPr>
        <p:spPr>
          <a:xfrm>
            <a:off x="914400" y="1508760"/>
            <a:ext cx="101803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使用高通滤波器获得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5hz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以上的地震记录时，要从哪个频率开始衰减？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论文中应该是从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10Hz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开始衰减。为什么是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不清楚。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低频信号是由全频减去高频还是也使用低通滤波器？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我选择的方式是第一种，这样低频跟高频加起来还是完整的信号；而论文中的低频也同高频一般使用了滤波器，得到的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0-5HZ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的低频并不完整，那么学出来的低频也不是完整的，这个操作我不明白。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请教了王珺老师，王老师也倾向于第一种方法。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使用的是主频为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7hz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的雷克子波，按照雷克子波频谱图应该得到的是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0-20hz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的地震记录，为什么显示的地震记录频谱图有偏移现象？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地球物理的师兄说是正常现象，具体原因没说；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王老师暂时不清楚这个问题。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01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4E251F-825C-4ADD-9F26-BC4D95739D01}"/>
              </a:ext>
            </a:extLst>
          </p:cNvPr>
          <p:cNvSpPr/>
          <p:nvPr/>
        </p:nvSpPr>
        <p:spPr>
          <a:xfrm>
            <a:off x="4532240" y="2270760"/>
            <a:ext cx="312751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en-US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47518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B86998-CBCF-4713-9E16-B4E1ED192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09" y="1371857"/>
            <a:ext cx="11152381" cy="41142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C7103BF-E2CD-4ABA-935C-D698B9B9B543}"/>
              </a:ext>
            </a:extLst>
          </p:cNvPr>
          <p:cNvSpPr txBox="1"/>
          <p:nvPr/>
        </p:nvSpPr>
        <p:spPr>
          <a:xfrm>
            <a:off x="914400" y="335281"/>
            <a:ext cx="726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Times-Roman"/>
              </a:rPr>
              <a:t>True ff, hf, </a:t>
            </a:r>
            <a:r>
              <a:rPr lang="en-US" altLang="zh-CN" sz="3200" dirty="0" err="1">
                <a:solidFill>
                  <a:srgbClr val="000000"/>
                </a:solidFill>
                <a:latin typeface="Times-Roman"/>
              </a:rPr>
              <a:t>lf</a:t>
            </a:r>
            <a:endParaRPr lang="en-US" altLang="zh-CN" sz="3200" dirty="0">
              <a:solidFill>
                <a:srgbClr val="000000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256618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7732174-7778-4545-9F9F-B857E4D456EB}"/>
              </a:ext>
            </a:extLst>
          </p:cNvPr>
          <p:cNvSpPr txBox="1"/>
          <p:nvPr/>
        </p:nvSpPr>
        <p:spPr>
          <a:xfrm>
            <a:off x="914400" y="335280"/>
            <a:ext cx="345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Seismic exploration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CE887-A7A6-4839-9207-5A22E8366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2"/>
          <a:stretch/>
        </p:blipFill>
        <p:spPr bwMode="auto">
          <a:xfrm>
            <a:off x="6348337" y="920054"/>
            <a:ext cx="4929263" cy="368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F:\博士班级材料\学习课程\英语\口语\1386652368536obmzz.gif">
            <a:extLst>
              <a:ext uri="{FF2B5EF4-FFF2-40B4-BE49-F238E27FC236}">
                <a16:creationId xmlns:a16="http://schemas.microsoft.com/office/drawing/2014/main" id="{F0C29B97-88DF-435B-93C4-722F655BB7C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150" y="4600982"/>
            <a:ext cx="4835791" cy="192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3056D8A-79D1-4BE9-8F1D-1DC953A8BFBF}"/>
              </a:ext>
            </a:extLst>
          </p:cNvPr>
          <p:cNvSpPr/>
          <p:nvPr/>
        </p:nvSpPr>
        <p:spPr>
          <a:xfrm>
            <a:off x="1644376" y="2515642"/>
            <a:ext cx="3118123" cy="5856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Earthquake excitation by artificial means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A308D1-8258-49CC-9667-44E59E5FA339}"/>
              </a:ext>
            </a:extLst>
          </p:cNvPr>
          <p:cNvSpPr txBox="1"/>
          <p:nvPr/>
        </p:nvSpPr>
        <p:spPr>
          <a:xfrm>
            <a:off x="914400" y="1150991"/>
            <a:ext cx="509646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-Roman"/>
              </a:rPr>
              <a:t>Objective</a:t>
            </a:r>
            <a:r>
              <a:rPr lang="zh-CN" altLang="en-US" sz="2000" dirty="0">
                <a:solidFill>
                  <a:srgbClr val="000000"/>
                </a:solidFill>
                <a:latin typeface="Times-Roman"/>
              </a:rPr>
              <a:t>：</a:t>
            </a:r>
            <a:endParaRPr lang="en-US" altLang="zh-CN" sz="2000" dirty="0">
              <a:solidFill>
                <a:srgbClr val="000000"/>
              </a:solidFill>
              <a:latin typeface="Times-Roman"/>
            </a:endParaRPr>
          </a:p>
          <a:p>
            <a:endParaRPr lang="en-US" altLang="zh-CN" sz="2000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-Roman"/>
              </a:rPr>
              <a:t>Explore the unknown structures of underground</a:t>
            </a:r>
          </a:p>
          <a:p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911E6D7-BCD3-4E5C-8EBD-BF23F27E398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203439" y="3104386"/>
            <a:ext cx="7619" cy="37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EF7370D-FCF1-4015-906D-876EDFCF5600}"/>
              </a:ext>
            </a:extLst>
          </p:cNvPr>
          <p:cNvSpPr/>
          <p:nvPr/>
        </p:nvSpPr>
        <p:spPr>
          <a:xfrm>
            <a:off x="1644377" y="3483203"/>
            <a:ext cx="3118123" cy="5856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Receivers receive the reflected signal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F735449-C417-46F3-A478-2A4B087BE359}"/>
              </a:ext>
            </a:extLst>
          </p:cNvPr>
          <p:cNvSpPr/>
          <p:nvPr/>
        </p:nvSpPr>
        <p:spPr>
          <a:xfrm>
            <a:off x="1651470" y="4507553"/>
            <a:ext cx="3118123" cy="5856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/>
              <a:t>Seismic records processing</a:t>
            </a:r>
            <a:endParaRPr lang="zh-CN" altLang="en-US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76982D1-21DE-429D-92E4-87955FC0550E}"/>
              </a:ext>
            </a:extLst>
          </p:cNvPr>
          <p:cNvSpPr/>
          <p:nvPr/>
        </p:nvSpPr>
        <p:spPr>
          <a:xfrm>
            <a:off x="1787133" y="5386042"/>
            <a:ext cx="2849880" cy="7794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underground</a:t>
            </a:r>
            <a:r>
              <a:rPr lang="en-US" altLang="zh-CN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/>
              <a:t>structure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AAAD53A-B470-4528-A63F-3089B0F97560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3203439" y="4068862"/>
            <a:ext cx="7093" cy="43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6269572-250B-4D9D-B349-D112A9B732CE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3210532" y="5093212"/>
            <a:ext cx="1541" cy="29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头: 右弧形 25">
            <a:extLst>
              <a:ext uri="{FF2B5EF4-FFF2-40B4-BE49-F238E27FC236}">
                <a16:creationId xmlns:a16="http://schemas.microsoft.com/office/drawing/2014/main" id="{219CF69B-0B07-4932-8D52-00FF4A3BA4F9}"/>
              </a:ext>
            </a:extLst>
          </p:cNvPr>
          <p:cNvSpPr/>
          <p:nvPr/>
        </p:nvSpPr>
        <p:spPr>
          <a:xfrm>
            <a:off x="4769592" y="4800382"/>
            <a:ext cx="493397" cy="112797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箭头: 右弧形 26">
            <a:extLst>
              <a:ext uri="{FF2B5EF4-FFF2-40B4-BE49-F238E27FC236}">
                <a16:creationId xmlns:a16="http://schemas.microsoft.com/office/drawing/2014/main" id="{BC968E07-CA02-414F-BE9F-B4F43F776788}"/>
              </a:ext>
            </a:extLst>
          </p:cNvPr>
          <p:cNvSpPr/>
          <p:nvPr/>
        </p:nvSpPr>
        <p:spPr>
          <a:xfrm rot="10800000">
            <a:off x="1144404" y="4800381"/>
            <a:ext cx="440776" cy="11279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7EB1897-EAE9-4FA1-A462-1FF6E4184D71}"/>
              </a:ext>
            </a:extLst>
          </p:cNvPr>
          <p:cNvSpPr/>
          <p:nvPr/>
        </p:nvSpPr>
        <p:spPr>
          <a:xfrm>
            <a:off x="4853565" y="5057471"/>
            <a:ext cx="1074461" cy="61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-Roman"/>
              </a:rPr>
              <a:t>inversion </a:t>
            </a:r>
            <a:r>
              <a:rPr lang="en-US" altLang="zh-CN" sz="1400" dirty="0">
                <a:solidFill>
                  <a:schemeClr val="bg1"/>
                </a:solidFill>
              </a:rPr>
              <a:t>FWI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A88077C-7B2C-4954-A5C9-05303FCCF0DE}"/>
              </a:ext>
            </a:extLst>
          </p:cNvPr>
          <p:cNvSpPr/>
          <p:nvPr/>
        </p:nvSpPr>
        <p:spPr>
          <a:xfrm>
            <a:off x="709361" y="5128952"/>
            <a:ext cx="1020529" cy="578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-Roman"/>
              </a:rPr>
              <a:t>forward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灯片编号占位符 3">
            <a:extLst>
              <a:ext uri="{FF2B5EF4-FFF2-40B4-BE49-F238E27FC236}">
                <a16:creationId xmlns:a16="http://schemas.microsoft.com/office/drawing/2014/main" id="{C0CEBB5E-9B90-4570-A44C-0B7858C7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74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06DEB5-6D31-4E63-8B18-43A795FA53DA}"/>
              </a:ext>
            </a:extLst>
          </p:cNvPr>
          <p:cNvSpPr/>
          <p:nvPr/>
        </p:nvSpPr>
        <p:spPr>
          <a:xfrm>
            <a:off x="914400" y="1798320"/>
            <a:ext cx="1034796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>
              <a:solidFill>
                <a:srgbClr val="000000"/>
              </a:solidFill>
              <a:latin typeface="CMR1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Because of the acquisition limitation in seismic processing, the input data for seismic inversion are typically limited to a band above 3Hz.</a:t>
            </a:r>
          </a:p>
          <a:p>
            <a:endParaRPr lang="en-US" altLang="zh-CN" sz="2400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The lack of </a:t>
            </a:r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low frequency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information and a good </a:t>
            </a:r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initial model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 can seriously affect the success of full waveform inversion (FWI)</a:t>
            </a:r>
          </a:p>
          <a:p>
            <a:endParaRPr lang="en-US" altLang="zh-CN" sz="2400" dirty="0">
              <a:solidFill>
                <a:srgbClr val="000000"/>
              </a:solidFill>
              <a:latin typeface="Times-Roman"/>
            </a:endParaRPr>
          </a:p>
          <a:p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15AF62-8511-4D99-A361-C4C5FD9231C1}"/>
              </a:ext>
            </a:extLst>
          </p:cNvPr>
          <p:cNvSpPr txBox="1"/>
          <p:nvPr/>
        </p:nvSpPr>
        <p:spPr>
          <a:xfrm>
            <a:off x="914400" y="335280"/>
            <a:ext cx="219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03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837594A-2E5F-4017-82FE-628E739C8EB6}"/>
              </a:ext>
            </a:extLst>
          </p:cNvPr>
          <p:cNvSpPr/>
          <p:nvPr/>
        </p:nvSpPr>
        <p:spPr>
          <a:xfrm>
            <a:off x="914400" y="1021080"/>
            <a:ext cx="103479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>
              <a:solidFill>
                <a:srgbClr val="000000"/>
              </a:solidFill>
              <a:latin typeface="CMR10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The </a:t>
            </a:r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task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 is to restore the low frequency data from the limited frequency data.</a:t>
            </a:r>
          </a:p>
          <a:p>
            <a:br>
              <a:rPr lang="en-US" altLang="zh-CN" sz="2000" dirty="0"/>
            </a:br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Methods</a:t>
            </a:r>
            <a:r>
              <a:rPr lang="zh-CN" altLang="en-US" sz="2400" b="1" dirty="0">
                <a:solidFill>
                  <a:srgbClr val="000000"/>
                </a:solidFill>
                <a:latin typeface="Times-Roman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Using the convolutional neural network (CNN) to automatically extrapolate the missing low frequencies without preprocessing and post-processing steps. </a:t>
            </a:r>
            <a:endParaRPr lang="zh-CN" altLang="en-US" sz="2400" dirty="0">
              <a:solidFill>
                <a:srgbClr val="000000"/>
              </a:solidFill>
              <a:latin typeface="Times-Roman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41727C-8ED1-4BD6-AD1B-08601F3261FE}"/>
              </a:ext>
            </a:extLst>
          </p:cNvPr>
          <p:cNvSpPr txBox="1"/>
          <p:nvPr/>
        </p:nvSpPr>
        <p:spPr>
          <a:xfrm>
            <a:off x="914400" y="335280"/>
            <a:ext cx="954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E68DF9B-6153-4106-B312-7FFDD139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2BC9AC-4D4D-481D-B090-B1CD851538D2}"/>
              </a:ext>
            </a:extLst>
          </p:cNvPr>
          <p:cNvSpPr/>
          <p:nvPr/>
        </p:nvSpPr>
        <p:spPr>
          <a:xfrm>
            <a:off x="914400" y="3775464"/>
            <a:ext cx="112776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[1]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Hongyu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Sun ,Laurent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Demanet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Extrapolated full waveform inversion with deep learning.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arXiv:1909.11536v2 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physics.geo-ph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],2019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[2]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Hongyu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Sun and Laurent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Demanet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(2020), "Extrapolated full-waveform inversion with deep learning," GEOPHYSICS 85: R275-R288.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674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FF34803-B112-479D-A4D4-AB704AE768C7}"/>
              </a:ext>
            </a:extLst>
          </p:cNvPr>
          <p:cNvSpPr txBox="1"/>
          <p:nvPr/>
        </p:nvSpPr>
        <p:spPr>
          <a:xfrm>
            <a:off x="914400" y="335280"/>
            <a:ext cx="34353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30B8CE-E909-40F0-8976-DAEF0FD1CD69}"/>
              </a:ext>
            </a:extLst>
          </p:cNvPr>
          <p:cNvSpPr txBox="1"/>
          <p:nvPr/>
        </p:nvSpPr>
        <p:spPr>
          <a:xfrm>
            <a:off x="7893968" y="1432619"/>
            <a:ext cx="417611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-Roman"/>
              </a:rPr>
              <a:t>The idea behind CNN is to mine the hidden correlations among different frequency components.</a:t>
            </a:r>
          </a:p>
          <a:p>
            <a:endParaRPr lang="en-US" altLang="zh-CN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sz="1600" b="1" dirty="0"/>
              <a:t>Correlation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HF and FF &gt; HF and LF</a:t>
            </a:r>
          </a:p>
          <a:p>
            <a:r>
              <a:rPr lang="zh-CN" altLang="en-US" sz="1600" b="1" dirty="0"/>
              <a:t>                    （</a:t>
            </a:r>
            <a:r>
              <a:rPr lang="en-US" altLang="zh-CN" sz="1600" b="1" dirty="0"/>
              <a:t>see  waveform </a:t>
            </a:r>
            <a:r>
              <a:rPr lang="zh-CN" altLang="en-US" sz="1600" b="1" dirty="0"/>
              <a:t>）</a:t>
            </a:r>
            <a:r>
              <a:rPr lang="en-US" altLang="zh-CN" sz="1600" b="1" dirty="0"/>
              <a:t> </a:t>
            </a:r>
            <a:endParaRPr lang="en-US" altLang="zh-CN" dirty="0">
              <a:solidFill>
                <a:srgbClr val="000000"/>
              </a:solidFill>
              <a:latin typeface="Times-Roman"/>
            </a:endParaRPr>
          </a:p>
          <a:p>
            <a:endParaRPr lang="en-US" altLang="zh-CN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-Roman"/>
              </a:rPr>
              <a:t>The input of CNN</a:t>
            </a:r>
            <a:r>
              <a:rPr lang="zh-CN" altLang="en-US" dirty="0">
                <a:solidFill>
                  <a:srgbClr val="000000"/>
                </a:solidFill>
                <a:latin typeface="Times-Roman"/>
              </a:rPr>
              <a:t>：</a:t>
            </a:r>
            <a:endParaRPr lang="en-US" altLang="zh-CN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-Roman"/>
              </a:rPr>
              <a:t>limited limited frequency data</a:t>
            </a:r>
          </a:p>
          <a:p>
            <a:endParaRPr lang="en-US" altLang="zh-CN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-Roman"/>
              </a:rPr>
              <a:t>The output of CNN</a:t>
            </a:r>
            <a:r>
              <a:rPr lang="zh-CN" altLang="en-US" dirty="0">
                <a:solidFill>
                  <a:srgbClr val="000000"/>
                </a:solidFill>
                <a:latin typeface="Times-Roman"/>
              </a:rPr>
              <a:t>：</a:t>
            </a:r>
            <a:endParaRPr lang="en-US" altLang="zh-CN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-Roman"/>
              </a:rPr>
              <a:t>full frequency data</a:t>
            </a:r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3DF2FA60-F559-449B-8E5A-D8657B35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471A5D-EFB2-46C4-8D15-A1B13452EF31}"/>
              </a:ext>
            </a:extLst>
          </p:cNvPr>
          <p:cNvGrpSpPr/>
          <p:nvPr/>
        </p:nvGrpSpPr>
        <p:grpSpPr>
          <a:xfrm>
            <a:off x="227301" y="1554192"/>
            <a:ext cx="7666667" cy="3666667"/>
            <a:chOff x="227301" y="1554192"/>
            <a:chExt cx="7666667" cy="366666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45F8EEB-3406-4129-B426-8B6B631C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301" y="1554192"/>
              <a:ext cx="7666667" cy="366666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832C998-B95A-472E-99CF-F74122F948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035" t="7667" r="6241" b="88598"/>
            <a:stretch/>
          </p:blipFill>
          <p:spPr>
            <a:xfrm rot="16200000">
              <a:off x="6751860" y="1995046"/>
              <a:ext cx="199285" cy="12860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E36CE7C-54E3-497D-A44F-3DF1C8B479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035" t="7667" r="6241" b="88598"/>
            <a:stretch/>
          </p:blipFill>
          <p:spPr>
            <a:xfrm rot="16200000">
              <a:off x="6795363" y="2945615"/>
              <a:ext cx="199285" cy="12860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BA5082E-126B-4662-BFEC-6130EECC2A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035" t="7667" r="6241" b="88598"/>
            <a:stretch/>
          </p:blipFill>
          <p:spPr>
            <a:xfrm rot="16200000">
              <a:off x="6747097" y="3565463"/>
              <a:ext cx="199285" cy="12860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6CBAE8D-E4BE-40A2-954E-09560F6D9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035" t="7667" r="6241" b="88598"/>
            <a:stretch/>
          </p:blipFill>
          <p:spPr>
            <a:xfrm rot="16200000">
              <a:off x="6859665" y="4170261"/>
              <a:ext cx="199285" cy="12860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83D46520-5A9A-4D3F-8C2A-310CB8DE41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035" t="7667" r="6241" b="88598"/>
            <a:stretch/>
          </p:blipFill>
          <p:spPr>
            <a:xfrm rot="16200000">
              <a:off x="6690930" y="2599845"/>
              <a:ext cx="199285" cy="12860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E36CE7C-54E3-497D-A44F-3DF1C8B479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035" t="7667" r="6241" b="88598"/>
            <a:stretch/>
          </p:blipFill>
          <p:spPr>
            <a:xfrm rot="16200000">
              <a:off x="6829185" y="4837678"/>
              <a:ext cx="199285" cy="12860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E36CE7C-54E3-497D-A44F-3DF1C8B479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035" t="7667" r="6241" b="88598"/>
            <a:stretch/>
          </p:blipFill>
          <p:spPr>
            <a:xfrm rot="16200000">
              <a:off x="6255438" y="2259797"/>
              <a:ext cx="199285" cy="128605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54352313-FAE4-4E66-A412-64DC2D1714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035" t="7667" r="6241" b="88598"/>
            <a:stretch/>
          </p:blipFill>
          <p:spPr>
            <a:xfrm rot="16200000">
              <a:off x="6229235" y="3252170"/>
              <a:ext cx="199285" cy="128605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E36CE7C-54E3-497D-A44F-3DF1C8B479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035" t="7667" r="6241" b="88598"/>
            <a:stretch/>
          </p:blipFill>
          <p:spPr>
            <a:xfrm rot="16200000">
              <a:off x="6236855" y="4553417"/>
              <a:ext cx="199285" cy="128605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1E36CE7C-54E3-497D-A44F-3DF1C8B479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035" t="7667" r="6241" b="88598"/>
            <a:stretch/>
          </p:blipFill>
          <p:spPr>
            <a:xfrm rot="16200000">
              <a:off x="4118848" y="4032518"/>
              <a:ext cx="199285" cy="128605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E36CE7C-54E3-497D-A44F-3DF1C8B479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035" t="7667" r="6241" b="88598"/>
            <a:stretch/>
          </p:blipFill>
          <p:spPr>
            <a:xfrm rot="16200000">
              <a:off x="3100758" y="1895403"/>
              <a:ext cx="199285" cy="128605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E36CE7C-54E3-497D-A44F-3DF1C8B479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035" t="7667" r="6241" b="88598"/>
            <a:stretch/>
          </p:blipFill>
          <p:spPr>
            <a:xfrm rot="16200000">
              <a:off x="3077898" y="2451462"/>
              <a:ext cx="199285" cy="128605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1E36CE7C-54E3-497D-A44F-3DF1C8B479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035" t="7667" r="6241" b="88598"/>
            <a:stretch/>
          </p:blipFill>
          <p:spPr>
            <a:xfrm rot="16200000">
              <a:off x="3329358" y="2252176"/>
              <a:ext cx="199285" cy="128605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1E36CE7C-54E3-497D-A44F-3DF1C8B479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035" t="7667" r="6241" b="88598"/>
            <a:stretch/>
          </p:blipFill>
          <p:spPr>
            <a:xfrm rot="16200000" flipV="1">
              <a:off x="1480946" y="2194332"/>
              <a:ext cx="199288" cy="128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477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7BACD66-25E2-494D-8D5C-44961265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97" y="945735"/>
            <a:ext cx="9213911" cy="363168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D71F0B7-C4B3-4A71-8CBE-3F50D51A1415}"/>
              </a:ext>
            </a:extLst>
          </p:cNvPr>
          <p:cNvSpPr/>
          <p:nvPr/>
        </p:nvSpPr>
        <p:spPr>
          <a:xfrm>
            <a:off x="1243077" y="4577417"/>
            <a:ext cx="982116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The architecture is a feed-forward stack of </a:t>
            </a:r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five sequential combinations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of the convolution, </a:t>
            </a:r>
            <a:r>
              <a:rPr lang="en-US" altLang="zh-CN" sz="2400" dirty="0" err="1">
                <a:solidFill>
                  <a:srgbClr val="000000"/>
                </a:solidFill>
                <a:latin typeface="Times-Roman"/>
              </a:rPr>
              <a:t>PReLU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 and batch normalization layers, followed by one fully connected layer that outputs continuous-valued amplitude of the time-domain signal in the low frequency band.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43B499-E779-42E2-8FBC-CA9BDE96EC05}"/>
              </a:ext>
            </a:extLst>
          </p:cNvPr>
          <p:cNvSpPr txBox="1"/>
          <p:nvPr/>
        </p:nvSpPr>
        <p:spPr>
          <a:xfrm>
            <a:off x="1136397" y="422515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2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3EDC43-7912-483A-98D1-04390F40669A}"/>
              </a:ext>
            </a:extLst>
          </p:cNvPr>
          <p:cNvSpPr/>
          <p:nvPr/>
        </p:nvSpPr>
        <p:spPr>
          <a:xfrm>
            <a:off x="914400" y="1005764"/>
            <a:ext cx="101041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Acquisition the  seismic records by forward modeling.</a:t>
            </a:r>
          </a:p>
          <a:p>
            <a:endParaRPr lang="en-US" altLang="zh-CN" sz="2400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Training models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: nine parts of the </a:t>
            </a:r>
            <a:r>
              <a:rPr lang="en-US" altLang="zh-CN" sz="2400" dirty="0" err="1">
                <a:solidFill>
                  <a:srgbClr val="000000"/>
                </a:solidFill>
                <a:latin typeface="Times-Roman"/>
              </a:rPr>
              <a:t>Marmousi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 model with different structure but the same number of grid points 166 × 461 with a grid interval of 4m.</a:t>
            </a:r>
          </a:p>
          <a:p>
            <a:endParaRPr lang="en-US" altLang="zh-CN" sz="2400" dirty="0">
              <a:solidFill>
                <a:srgbClr val="000000"/>
              </a:solidFill>
              <a:latin typeface="Times-Roman"/>
            </a:endParaRPr>
          </a:p>
          <a:p>
            <a:endParaRPr lang="en-US" altLang="zh-CN" sz="2400" b="1" dirty="0">
              <a:solidFill>
                <a:srgbClr val="000000"/>
              </a:solidFill>
              <a:latin typeface="Times-Roman"/>
            </a:endParaRPr>
          </a:p>
          <a:p>
            <a:endParaRPr lang="en-US" altLang="zh-CN" sz="2400" b="1" dirty="0">
              <a:solidFill>
                <a:srgbClr val="000000"/>
              </a:solidFill>
              <a:latin typeface="Times-Roman"/>
            </a:endParaRPr>
          </a:p>
          <a:p>
            <a:endParaRPr lang="en-US" altLang="zh-CN" sz="2400" b="1" dirty="0">
              <a:solidFill>
                <a:srgbClr val="000000"/>
              </a:solidFill>
              <a:latin typeface="Times-Roman"/>
            </a:endParaRPr>
          </a:p>
          <a:p>
            <a:endParaRPr lang="en-US" altLang="zh-CN" sz="2400" b="1" dirty="0">
              <a:solidFill>
                <a:srgbClr val="000000"/>
              </a:solidFill>
              <a:latin typeface="Times-Roman"/>
            </a:endParaRPr>
          </a:p>
          <a:p>
            <a:endParaRPr lang="en-US" altLang="zh-CN" sz="2400" b="1" dirty="0">
              <a:solidFill>
                <a:srgbClr val="000000"/>
              </a:solidFill>
              <a:latin typeface="Times-Roman"/>
            </a:endParaRPr>
          </a:p>
          <a:p>
            <a:endParaRPr lang="en-US" altLang="zh-CN" sz="2400" b="1" dirty="0">
              <a:solidFill>
                <a:srgbClr val="000000"/>
              </a:solidFill>
              <a:latin typeface="Times-Roman"/>
            </a:endParaRPr>
          </a:p>
          <a:p>
            <a:endParaRPr lang="en-US" altLang="zh-CN" sz="2400" b="1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Test model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:</a:t>
            </a:r>
            <a:r>
              <a:rPr lang="zh-CN" altLang="en-US" sz="2400" dirty="0">
                <a:solidFill>
                  <a:srgbClr val="000000"/>
                </a:solidFill>
                <a:latin typeface="Times-Roman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-Roman"/>
              </a:rPr>
              <a:t>downsample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 the original model to 166×461. </a:t>
            </a:r>
            <a:r>
              <a:rPr lang="en-US" altLang="zh-CN" sz="2400" dirty="0" err="1">
                <a:solidFill>
                  <a:srgbClr val="000000"/>
                </a:solidFill>
                <a:latin typeface="Times-Roman"/>
              </a:rPr>
              <a:t>downsample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 the BP 2004 benchmark model to 80 × 450 grid points with a grid interval of </a:t>
            </a:r>
            <a:r>
              <a:rPr lang="en-US" altLang="zh-CN" sz="2400" dirty="0">
                <a:solidFill>
                  <a:srgbClr val="00B0F0"/>
                </a:solidFill>
                <a:latin typeface="Times-Roman"/>
              </a:rPr>
              <a:t>150m.</a:t>
            </a:r>
            <a:br>
              <a:rPr lang="en-US" altLang="zh-CN" sz="2400" dirty="0">
                <a:solidFill>
                  <a:srgbClr val="000000"/>
                </a:solidFill>
                <a:latin typeface="Times-Roman"/>
              </a:rPr>
            </a:br>
            <a:endParaRPr lang="zh-CN" altLang="en-US" sz="2400" dirty="0">
              <a:solidFill>
                <a:srgbClr val="000000"/>
              </a:solidFill>
              <a:latin typeface="Times-Roman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6AE24A-F68F-4C5C-86A3-CD092F39E286}"/>
              </a:ext>
            </a:extLst>
          </p:cNvPr>
          <p:cNvSpPr txBox="1"/>
          <p:nvPr/>
        </p:nvSpPr>
        <p:spPr>
          <a:xfrm>
            <a:off x="914400" y="335281"/>
            <a:ext cx="726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Times-Roman"/>
              </a:rPr>
              <a:t>Data set -Physical model </a:t>
            </a:r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321C2A77-DC97-418E-9B02-CA6FE9A4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69B4C2-4820-4223-807F-FF6117E97C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" t="20216" r="2982" b="13457"/>
          <a:stretch/>
        </p:blipFill>
        <p:spPr>
          <a:xfrm>
            <a:off x="1645920" y="2619691"/>
            <a:ext cx="8305800" cy="26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6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AD3C73-16D9-4CBB-9021-0BD4D27093A0}"/>
              </a:ext>
            </a:extLst>
          </p:cNvPr>
          <p:cNvSpPr txBox="1"/>
          <p:nvPr/>
        </p:nvSpPr>
        <p:spPr>
          <a:xfrm>
            <a:off x="914400" y="335281"/>
            <a:ext cx="726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Times-Roman"/>
              </a:rPr>
              <a:t>Training models 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966C36-FCCA-46FE-B2BA-2DFBE6D0FEA2}"/>
              </a:ext>
            </a:extLst>
          </p:cNvPr>
          <p:cNvGrpSpPr/>
          <p:nvPr/>
        </p:nvGrpSpPr>
        <p:grpSpPr>
          <a:xfrm>
            <a:off x="1821180" y="1278886"/>
            <a:ext cx="8305800" cy="2614243"/>
            <a:chOff x="1257300" y="1286191"/>
            <a:chExt cx="8305800" cy="261424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F52F988-931E-4D9A-BF1F-F654D79F90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2" t="20216" r="2982" b="13457"/>
            <a:stretch/>
          </p:blipFill>
          <p:spPr>
            <a:xfrm>
              <a:off x="1257300" y="1286191"/>
              <a:ext cx="8305800" cy="2614243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680382E-AA8E-40F0-B08F-40BEAEE6CD0C}"/>
                </a:ext>
              </a:extLst>
            </p:cNvPr>
            <p:cNvSpPr txBox="1"/>
            <p:nvPr/>
          </p:nvSpPr>
          <p:spPr>
            <a:xfrm>
              <a:off x="2827020" y="3291840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7975B33-245F-4CD6-8E83-4B106512F6A2}"/>
                </a:ext>
              </a:extLst>
            </p:cNvPr>
            <p:cNvSpPr txBox="1"/>
            <p:nvPr/>
          </p:nvSpPr>
          <p:spPr>
            <a:xfrm>
              <a:off x="3467100" y="2593312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F6A2279-9775-464B-8AE2-B4772E56C135}"/>
                </a:ext>
              </a:extLst>
            </p:cNvPr>
            <p:cNvSpPr txBox="1"/>
            <p:nvPr/>
          </p:nvSpPr>
          <p:spPr>
            <a:xfrm>
              <a:off x="4823460" y="2408646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C1FBAE2-C2D8-4689-840A-1DB08F1A1F6B}"/>
                </a:ext>
              </a:extLst>
            </p:cNvPr>
            <p:cNvSpPr txBox="1"/>
            <p:nvPr/>
          </p:nvSpPr>
          <p:spPr>
            <a:xfrm>
              <a:off x="5886450" y="1814286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730672F-194B-4167-A407-DB7CA920BAF7}"/>
                </a:ext>
              </a:extLst>
            </p:cNvPr>
            <p:cNvSpPr txBox="1"/>
            <p:nvPr/>
          </p:nvSpPr>
          <p:spPr>
            <a:xfrm>
              <a:off x="5970270" y="2342381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5</a:t>
              </a:r>
              <a:endParaRPr lang="zh-CN" altLang="en-US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E0E8B98-8A56-48EE-B28A-DAD37E92D1DC}"/>
                </a:ext>
              </a:extLst>
            </p:cNvPr>
            <p:cNvSpPr txBox="1"/>
            <p:nvPr/>
          </p:nvSpPr>
          <p:spPr>
            <a:xfrm>
              <a:off x="6907530" y="2527047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6</a:t>
              </a:r>
              <a:endParaRPr lang="zh-CN" altLang="en-US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3F7E2A0-689A-4392-8F9D-B1C9F741B001}"/>
                </a:ext>
              </a:extLst>
            </p:cNvPr>
            <p:cNvSpPr txBox="1"/>
            <p:nvPr/>
          </p:nvSpPr>
          <p:spPr>
            <a:xfrm>
              <a:off x="5467350" y="3048726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7</a:t>
              </a:r>
              <a:endParaRPr lang="zh-CN" altLang="en-US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C1E7E76-2073-48F0-AA6B-6382674BE532}"/>
                </a:ext>
              </a:extLst>
            </p:cNvPr>
            <p:cNvSpPr txBox="1"/>
            <p:nvPr/>
          </p:nvSpPr>
          <p:spPr>
            <a:xfrm>
              <a:off x="6389370" y="3398571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8</a:t>
              </a:r>
              <a:endParaRPr lang="zh-CN" altLang="en-US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E21B916-5922-47E6-A176-4EFFD4EF83B6}"/>
                </a:ext>
              </a:extLst>
            </p:cNvPr>
            <p:cNvSpPr txBox="1"/>
            <p:nvPr/>
          </p:nvSpPr>
          <p:spPr>
            <a:xfrm>
              <a:off x="7246620" y="3244334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9</a:t>
              </a:r>
              <a:endParaRPr lang="zh-CN" altLang="en-US" b="1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77591EA-285F-4E72-958C-F4D693779C47}"/>
              </a:ext>
            </a:extLst>
          </p:cNvPr>
          <p:cNvSpPr txBox="1"/>
          <p:nvPr/>
        </p:nvSpPr>
        <p:spPr>
          <a:xfrm>
            <a:off x="1821180" y="4196195"/>
            <a:ext cx="89382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000" dirty="0">
                <a:solidFill>
                  <a:srgbClr val="000000"/>
                </a:solidFill>
                <a:latin typeface="Times-Roman"/>
              </a:rPr>
              <a:t>coordinates </a:t>
            </a:r>
            <a:r>
              <a:rPr lang="zh-CN" altLang="en-US" sz="2000" dirty="0">
                <a:solidFill>
                  <a:srgbClr val="000000"/>
                </a:solidFill>
                <a:latin typeface="Times-Roman"/>
              </a:rPr>
              <a:t>：</a:t>
            </a:r>
            <a:endParaRPr lang="en-US" altLang="zh-CN" sz="2000" dirty="0">
              <a:solidFill>
                <a:srgbClr val="000000"/>
              </a:solidFill>
              <a:latin typeface="Times-Roman"/>
            </a:endParaRPr>
          </a:p>
          <a:p>
            <a:endParaRPr lang="en-US" altLang="zh-CN" sz="2000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-Roman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400,520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）  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860,685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）                                                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2145,272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2605,437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）                                 </a:t>
            </a:r>
            <a:endParaRPr lang="en-US" altLang="zh-CN" dirty="0">
              <a:solidFill>
                <a:srgbClr val="000000"/>
              </a:solidFill>
              <a:latin typeface="Times-Roman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701,310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）  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1161,475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）                      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461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                  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1653,440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2113,605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）</a:t>
            </a:r>
            <a:endParaRPr lang="en-US" altLang="zh-CN" dirty="0">
              <a:solidFill>
                <a:srgbClr val="000000"/>
              </a:solidFill>
              <a:latin typeface="Times-Roman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1276,244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1736,409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）              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166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                          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1873,520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2333,685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）</a:t>
            </a:r>
            <a:endParaRPr lang="en-US" altLang="zh-CN" dirty="0">
              <a:solidFill>
                <a:srgbClr val="000000"/>
              </a:solidFill>
              <a:latin typeface="Times-Roman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1701,35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）  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2161,200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）                                              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2261,480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2721,645</a:t>
            </a:r>
            <a:r>
              <a:rPr lang="zh-CN" altLang="en-US" dirty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）</a:t>
            </a:r>
            <a:endParaRPr lang="en-US" altLang="zh-CN" dirty="0">
              <a:solidFill>
                <a:srgbClr val="000000"/>
              </a:solidFill>
              <a:latin typeface="Times-Roman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-Roman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Times-Roman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-Roman"/>
              </a:rPr>
              <a:t>1801,208</a:t>
            </a:r>
            <a:r>
              <a:rPr lang="zh-CN" altLang="en-US" dirty="0">
                <a:solidFill>
                  <a:srgbClr val="000000"/>
                </a:solidFill>
                <a:latin typeface="Times-Roman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Times-Roman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Times-Roman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-Roman"/>
              </a:rPr>
              <a:t>2261-373</a:t>
            </a:r>
            <a:r>
              <a:rPr lang="zh-CN" altLang="en-US" dirty="0">
                <a:solidFill>
                  <a:srgbClr val="000000"/>
                </a:solidFill>
                <a:latin typeface="Times-Roman"/>
              </a:rPr>
              <a:t>）</a:t>
            </a:r>
            <a:endParaRPr lang="en-US" altLang="zh-CN" dirty="0">
              <a:solidFill>
                <a:srgbClr val="000000"/>
              </a:solidFill>
              <a:latin typeface="Times-Roman"/>
            </a:endParaRPr>
          </a:p>
          <a:p>
            <a:endParaRPr lang="zh-CN" altLang="en-US" sz="2400" dirty="0">
              <a:solidFill>
                <a:srgbClr val="000000"/>
              </a:solidFill>
              <a:latin typeface="Times-Roman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4143E4A-2B93-41A7-8105-60B7ED4F267C}"/>
              </a:ext>
            </a:extLst>
          </p:cNvPr>
          <p:cNvSpPr/>
          <p:nvPr/>
        </p:nvSpPr>
        <p:spPr>
          <a:xfrm>
            <a:off x="5535930" y="5158048"/>
            <a:ext cx="1059180" cy="5216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B423417-470A-446A-BF35-DC87304DEC49}"/>
              </a:ext>
            </a:extLst>
          </p:cNvPr>
          <p:cNvCxnSpPr>
            <a:cxnSpLocks/>
          </p:cNvCxnSpPr>
          <p:nvPr/>
        </p:nvCxnSpPr>
        <p:spPr>
          <a:xfrm>
            <a:off x="5515429" y="4905827"/>
            <a:ext cx="0" cy="17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7BB1885-8507-48BC-97EF-0663569BD8D8}"/>
              </a:ext>
            </a:extLst>
          </p:cNvPr>
          <p:cNvCxnSpPr>
            <a:cxnSpLocks/>
          </p:cNvCxnSpPr>
          <p:nvPr/>
        </p:nvCxnSpPr>
        <p:spPr>
          <a:xfrm>
            <a:off x="6595110" y="4905827"/>
            <a:ext cx="0" cy="17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E3F0D6D-FD7F-4090-A5DE-D834E5883968}"/>
              </a:ext>
            </a:extLst>
          </p:cNvPr>
          <p:cNvCxnSpPr>
            <a:cxnSpLocks/>
          </p:cNvCxnSpPr>
          <p:nvPr/>
        </p:nvCxnSpPr>
        <p:spPr>
          <a:xfrm>
            <a:off x="5515429" y="5004531"/>
            <a:ext cx="10796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D75F6B6-CED2-40DA-8D4D-327152D7915A}"/>
              </a:ext>
            </a:extLst>
          </p:cNvPr>
          <p:cNvCxnSpPr>
            <a:cxnSpLocks/>
          </p:cNvCxnSpPr>
          <p:nvPr/>
        </p:nvCxnSpPr>
        <p:spPr>
          <a:xfrm>
            <a:off x="5279390" y="5675225"/>
            <a:ext cx="191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2635D3C-358E-467C-9CB1-F2AE18470383}"/>
              </a:ext>
            </a:extLst>
          </p:cNvPr>
          <p:cNvCxnSpPr>
            <a:cxnSpLocks/>
          </p:cNvCxnSpPr>
          <p:nvPr/>
        </p:nvCxnSpPr>
        <p:spPr>
          <a:xfrm>
            <a:off x="5291635" y="5156373"/>
            <a:ext cx="191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6D9D2BF-8D55-4DBA-B88D-B54F6E01B114}"/>
              </a:ext>
            </a:extLst>
          </p:cNvPr>
          <p:cNvCxnSpPr/>
          <p:nvPr/>
        </p:nvCxnSpPr>
        <p:spPr>
          <a:xfrm>
            <a:off x="5387340" y="5156373"/>
            <a:ext cx="0" cy="518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灯片编号占位符 3">
            <a:extLst>
              <a:ext uri="{FF2B5EF4-FFF2-40B4-BE49-F238E27FC236}">
                <a16:creationId xmlns:a16="http://schemas.microsoft.com/office/drawing/2014/main" id="{F3541DD1-216A-4AFF-AA3C-2FC232AB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82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049935-3DF8-40EE-A100-18F04F368A7D}"/>
              </a:ext>
            </a:extLst>
          </p:cNvPr>
          <p:cNvSpPr txBox="1"/>
          <p:nvPr/>
        </p:nvSpPr>
        <p:spPr>
          <a:xfrm>
            <a:off x="914400" y="335281"/>
            <a:ext cx="726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Times-Roman"/>
              </a:rPr>
              <a:t>Test  models 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2AD2DCC-CA9B-424B-A7C1-4B8311EB72FD}"/>
              </a:ext>
            </a:extLst>
          </p:cNvPr>
          <p:cNvGrpSpPr/>
          <p:nvPr/>
        </p:nvGrpSpPr>
        <p:grpSpPr>
          <a:xfrm>
            <a:off x="742950" y="1255779"/>
            <a:ext cx="10548708" cy="5316233"/>
            <a:chOff x="685800" y="1484379"/>
            <a:chExt cx="10548708" cy="5316233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1A14B5B4-8A84-4353-9913-C1DFF0A5DC35}"/>
                </a:ext>
              </a:extLst>
            </p:cNvPr>
            <p:cNvGrpSpPr/>
            <p:nvPr/>
          </p:nvGrpSpPr>
          <p:grpSpPr>
            <a:xfrm>
              <a:off x="1643288" y="1493517"/>
              <a:ext cx="9591220" cy="4739643"/>
              <a:chOff x="1643288" y="1493517"/>
              <a:chExt cx="9591220" cy="4739643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6EC11F34-6574-4E7E-8315-8517A3F1BF2A}"/>
                  </a:ext>
                </a:extLst>
              </p:cNvPr>
              <p:cNvGrpSpPr/>
              <p:nvPr/>
            </p:nvGrpSpPr>
            <p:grpSpPr>
              <a:xfrm>
                <a:off x="1643288" y="1493520"/>
                <a:ext cx="9591220" cy="4739640"/>
                <a:chOff x="1643288" y="1493520"/>
                <a:chExt cx="9591220" cy="4739640"/>
              </a:xfrm>
            </p:grpSpPr>
            <p:pic>
              <p:nvPicPr>
                <p:cNvPr id="3" name="图片 2">
                  <a:extLst>
                    <a:ext uri="{FF2B5EF4-FFF2-40B4-BE49-F238E27FC236}">
                      <a16:creationId xmlns:a16="http://schemas.microsoft.com/office/drawing/2014/main" id="{B02B9E28-D459-4854-81D1-DAD9D07C04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54014" y="1715159"/>
                  <a:ext cx="8829226" cy="4213199"/>
                </a:xfrm>
                <a:prstGeom prst="rect">
                  <a:avLst/>
                </a:prstGeom>
              </p:spPr>
            </p:pic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F7D19E4C-F345-4940-9A68-1C62C8189A76}"/>
                    </a:ext>
                  </a:extLst>
                </p:cNvPr>
                <p:cNvSpPr/>
                <p:nvPr/>
              </p:nvSpPr>
              <p:spPr>
                <a:xfrm>
                  <a:off x="1643288" y="1493520"/>
                  <a:ext cx="9299030" cy="4709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cxnSp>
              <p:nvCxnSpPr>
                <p:cNvPr id="8" name="直接箭头连接符 7">
                  <a:extLst>
                    <a:ext uri="{FF2B5EF4-FFF2-40B4-BE49-F238E27FC236}">
                      <a16:creationId xmlns:a16="http://schemas.microsoft.com/office/drawing/2014/main" id="{B3710BF3-ADC2-4BCF-A6ED-5BACD9EA2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29400" y="5821680"/>
                  <a:ext cx="0" cy="41148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C695F8BA-C649-4BA3-896D-051B053AE203}"/>
                    </a:ext>
                  </a:extLst>
                </p:cNvPr>
                <p:cNvSpPr txBox="1"/>
                <p:nvPr/>
              </p:nvSpPr>
              <p:spPr>
                <a:xfrm>
                  <a:off x="6718662" y="5888808"/>
                  <a:ext cx="6857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30</a:t>
                  </a:r>
                  <a:endParaRPr lang="zh-CN" altLang="en-US" sz="14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A3F2A20C-A31C-4A3E-9483-1E147EE7C178}"/>
                    </a:ext>
                  </a:extLst>
                </p:cNvPr>
                <p:cNvCxnSpPr/>
                <p:nvPr/>
              </p:nvCxnSpPr>
              <p:spPr>
                <a:xfrm>
                  <a:off x="10561320" y="3688080"/>
                  <a:ext cx="380997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15B3CFC0-8C77-40D1-8142-70CC0BA1B628}"/>
                    </a:ext>
                  </a:extLst>
                </p:cNvPr>
                <p:cNvSpPr txBox="1"/>
                <p:nvPr/>
              </p:nvSpPr>
              <p:spPr>
                <a:xfrm>
                  <a:off x="10548712" y="3798332"/>
                  <a:ext cx="6857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30</a:t>
                  </a:r>
                  <a:endParaRPr lang="zh-CN" altLang="en-US" sz="14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404EFA26-F5DD-42CF-A07E-F62DD0A9C8B6}"/>
                  </a:ext>
                </a:extLst>
              </p:cNvPr>
              <p:cNvCxnSpPr/>
              <p:nvPr/>
            </p:nvCxnSpPr>
            <p:spPr>
              <a:xfrm>
                <a:off x="2072640" y="1493520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82B587ED-9195-4915-AE6E-4873B7430D16}"/>
                  </a:ext>
                </a:extLst>
              </p:cNvPr>
              <p:cNvCxnSpPr/>
              <p:nvPr/>
            </p:nvCxnSpPr>
            <p:spPr>
              <a:xfrm>
                <a:off x="2354580" y="1497659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08E28575-325A-4EBF-9BF3-0E6DFBFFDDEA}"/>
                  </a:ext>
                </a:extLst>
              </p:cNvPr>
              <p:cNvCxnSpPr/>
              <p:nvPr/>
            </p:nvCxnSpPr>
            <p:spPr>
              <a:xfrm>
                <a:off x="2621280" y="1493519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D8F47CF1-D18C-47C6-9C99-C7CBB80D5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3220" y="1493519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10A82208-70D5-477D-BA18-A137C44FA5F1}"/>
                  </a:ext>
                </a:extLst>
              </p:cNvPr>
              <p:cNvCxnSpPr/>
              <p:nvPr/>
            </p:nvCxnSpPr>
            <p:spPr>
              <a:xfrm>
                <a:off x="3169920" y="1493519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23B64DE1-4486-4B6B-8E30-C842396D6E6A}"/>
                  </a:ext>
                </a:extLst>
              </p:cNvPr>
              <p:cNvCxnSpPr/>
              <p:nvPr/>
            </p:nvCxnSpPr>
            <p:spPr>
              <a:xfrm>
                <a:off x="3451860" y="1497658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1E951799-E586-4948-8B9C-4E92C29D7348}"/>
                  </a:ext>
                </a:extLst>
              </p:cNvPr>
              <p:cNvCxnSpPr/>
              <p:nvPr/>
            </p:nvCxnSpPr>
            <p:spPr>
              <a:xfrm>
                <a:off x="3718560" y="1493518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73C9FBCE-32AB-4416-A314-A89EDE9185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0500" y="1493518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6CCC2F94-22D8-4A3F-827D-078346C50D5C}"/>
                  </a:ext>
                </a:extLst>
              </p:cNvPr>
              <p:cNvCxnSpPr/>
              <p:nvPr/>
            </p:nvCxnSpPr>
            <p:spPr>
              <a:xfrm>
                <a:off x="4282440" y="1493519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19AB6039-D6F9-485B-889A-782AEA3EB43D}"/>
                  </a:ext>
                </a:extLst>
              </p:cNvPr>
              <p:cNvCxnSpPr/>
              <p:nvPr/>
            </p:nvCxnSpPr>
            <p:spPr>
              <a:xfrm>
                <a:off x="4564380" y="1497658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3962B0A4-A038-4816-9C52-AD7D317E4144}"/>
                  </a:ext>
                </a:extLst>
              </p:cNvPr>
              <p:cNvCxnSpPr/>
              <p:nvPr/>
            </p:nvCxnSpPr>
            <p:spPr>
              <a:xfrm>
                <a:off x="4831080" y="1493518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552781C5-4F72-4C4E-BE28-9E59F2C7A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3020" y="1493518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75A66543-9AF9-4F96-B0C3-C5F33FF6AF37}"/>
                  </a:ext>
                </a:extLst>
              </p:cNvPr>
              <p:cNvCxnSpPr/>
              <p:nvPr/>
            </p:nvCxnSpPr>
            <p:spPr>
              <a:xfrm>
                <a:off x="5392327" y="1493519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A3CB61D4-4F2D-439E-AD56-4E72E10E940F}"/>
                  </a:ext>
                </a:extLst>
              </p:cNvPr>
              <p:cNvCxnSpPr/>
              <p:nvPr/>
            </p:nvCxnSpPr>
            <p:spPr>
              <a:xfrm>
                <a:off x="5674267" y="1497658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B98E25C2-B64E-4055-A74C-E4A95783BC8E}"/>
                  </a:ext>
                </a:extLst>
              </p:cNvPr>
              <p:cNvCxnSpPr/>
              <p:nvPr/>
            </p:nvCxnSpPr>
            <p:spPr>
              <a:xfrm>
                <a:off x="5940967" y="1493518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35E46B8E-2D7A-4401-8F5E-E4D0E9E91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2907" y="1493518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2FB3F935-4C66-4678-8E09-1F2B57C10F05}"/>
                  </a:ext>
                </a:extLst>
              </p:cNvPr>
              <p:cNvCxnSpPr/>
              <p:nvPr/>
            </p:nvCxnSpPr>
            <p:spPr>
              <a:xfrm>
                <a:off x="6474363" y="1493519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9975370E-5BBE-45DA-8238-A4D3F544DD8C}"/>
                  </a:ext>
                </a:extLst>
              </p:cNvPr>
              <p:cNvCxnSpPr/>
              <p:nvPr/>
            </p:nvCxnSpPr>
            <p:spPr>
              <a:xfrm>
                <a:off x="6756303" y="1497658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301C7ECD-9D33-478C-BE13-A4060FC3E8EF}"/>
                  </a:ext>
                </a:extLst>
              </p:cNvPr>
              <p:cNvCxnSpPr/>
              <p:nvPr/>
            </p:nvCxnSpPr>
            <p:spPr>
              <a:xfrm>
                <a:off x="7023003" y="1493518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E0E51E4B-7024-4512-945F-58E589D30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4943" y="1493518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0B2D4F04-00D8-4EE2-B8FF-8B77FCADCDC6}"/>
                  </a:ext>
                </a:extLst>
              </p:cNvPr>
              <p:cNvCxnSpPr/>
              <p:nvPr/>
            </p:nvCxnSpPr>
            <p:spPr>
              <a:xfrm>
                <a:off x="7586883" y="1493518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E6A36C35-7922-4627-96DC-B359E650B0EF}"/>
                  </a:ext>
                </a:extLst>
              </p:cNvPr>
              <p:cNvCxnSpPr/>
              <p:nvPr/>
            </p:nvCxnSpPr>
            <p:spPr>
              <a:xfrm>
                <a:off x="7868823" y="1497657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507B5E3F-1240-41BA-9E30-84E931B3AA5F}"/>
                  </a:ext>
                </a:extLst>
              </p:cNvPr>
              <p:cNvCxnSpPr/>
              <p:nvPr/>
            </p:nvCxnSpPr>
            <p:spPr>
              <a:xfrm>
                <a:off x="8135523" y="1493517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D2945FEF-A0A4-4994-A2EE-401769CFCD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7463" y="1493517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594C3255-C0DA-4130-9ACD-8667A479D291}"/>
                  </a:ext>
                </a:extLst>
              </p:cNvPr>
              <p:cNvCxnSpPr/>
              <p:nvPr/>
            </p:nvCxnSpPr>
            <p:spPr>
              <a:xfrm>
                <a:off x="8699403" y="1493518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B366D018-E40E-40FD-A60F-3AA2D73C0B3A}"/>
                  </a:ext>
                </a:extLst>
              </p:cNvPr>
              <p:cNvCxnSpPr/>
              <p:nvPr/>
            </p:nvCxnSpPr>
            <p:spPr>
              <a:xfrm>
                <a:off x="8981343" y="1497657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EF63847E-B94D-40AD-A6D3-E01B779A1819}"/>
                  </a:ext>
                </a:extLst>
              </p:cNvPr>
              <p:cNvCxnSpPr/>
              <p:nvPr/>
            </p:nvCxnSpPr>
            <p:spPr>
              <a:xfrm>
                <a:off x="9248043" y="1493517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43895BD4-542C-489B-8ED6-91613BC27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9983" y="1493517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52D8D180-3228-484B-9BB2-3E01DE0BDC9C}"/>
                  </a:ext>
                </a:extLst>
              </p:cNvPr>
              <p:cNvCxnSpPr/>
              <p:nvPr/>
            </p:nvCxnSpPr>
            <p:spPr>
              <a:xfrm>
                <a:off x="9804303" y="1493517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F53DFE2C-E8B8-43C8-B8F0-8DC7D0F7E0EC}"/>
                  </a:ext>
                </a:extLst>
              </p:cNvPr>
              <p:cNvCxnSpPr/>
              <p:nvPr/>
            </p:nvCxnSpPr>
            <p:spPr>
              <a:xfrm>
                <a:off x="10078623" y="1497656"/>
                <a:ext cx="0" cy="22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F0EE135-71DE-42EA-B6B7-4AAB4E8A3217}"/>
                </a:ext>
              </a:extLst>
            </p:cNvPr>
            <p:cNvSpPr/>
            <p:nvPr/>
          </p:nvSpPr>
          <p:spPr>
            <a:xfrm>
              <a:off x="4724637" y="5864610"/>
              <a:ext cx="17860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</a:rPr>
                <a:t>absorbing Boundary</a:t>
              </a:r>
              <a:endParaRPr lang="zh-CN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040DC20-0CBF-423B-86B1-AD9DF075A19B}"/>
                </a:ext>
              </a:extLst>
            </p:cNvPr>
            <p:cNvSpPr txBox="1"/>
            <p:nvPr/>
          </p:nvSpPr>
          <p:spPr>
            <a:xfrm>
              <a:off x="10251038" y="1484379"/>
              <a:ext cx="906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2"/>
                  </a:solidFill>
                </a:rPr>
                <a:t>source</a:t>
              </a:r>
              <a:endParaRPr lang="zh-CN" altLang="en-US" sz="1400" dirty="0">
                <a:solidFill>
                  <a:schemeClr val="accent2"/>
                </a:solidFill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16FC7271-A8C9-4AC1-BB71-3AC669B5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1900" y="6190823"/>
              <a:ext cx="295275" cy="57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0EEDC66B-AFB9-4944-B714-EEE04D831198}"/>
                </a:ext>
              </a:extLst>
            </p:cNvPr>
            <p:cNvCxnSpPr>
              <a:cxnSpLocks/>
            </p:cNvCxnSpPr>
            <p:nvPr/>
          </p:nvCxnSpPr>
          <p:spPr>
            <a:xfrm>
              <a:off x="1364343" y="1513407"/>
              <a:ext cx="0" cy="46589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21511CA-914A-4E26-83A5-5C11A6DC2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200" y="1498173"/>
              <a:ext cx="295275" cy="57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71ADC5DE-E9C4-45B7-8EFB-C8BDDBDA31DC}"/>
                </a:ext>
              </a:extLst>
            </p:cNvPr>
            <p:cNvCxnSpPr/>
            <p:nvPr/>
          </p:nvCxnSpPr>
          <p:spPr>
            <a:xfrm>
              <a:off x="1643288" y="6252210"/>
              <a:ext cx="0" cy="2628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0DB5440E-74BF-4780-AA0F-099595F6694C}"/>
                </a:ext>
              </a:extLst>
            </p:cNvPr>
            <p:cNvCxnSpPr/>
            <p:nvPr/>
          </p:nvCxnSpPr>
          <p:spPr>
            <a:xfrm>
              <a:off x="10942317" y="6271260"/>
              <a:ext cx="0" cy="2628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3331BDFD-1456-42EA-90F0-B4D045505E96}"/>
                </a:ext>
              </a:extLst>
            </p:cNvPr>
            <p:cNvCxnSpPr/>
            <p:nvPr/>
          </p:nvCxnSpPr>
          <p:spPr>
            <a:xfrm>
              <a:off x="1643288" y="6400800"/>
              <a:ext cx="92990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B9B2D13-E029-4A63-B2FF-4B41CA88615E}"/>
                </a:ext>
              </a:extLst>
            </p:cNvPr>
            <p:cNvSpPr txBox="1"/>
            <p:nvPr/>
          </p:nvSpPr>
          <p:spPr>
            <a:xfrm>
              <a:off x="685800" y="3619500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226</a:t>
              </a:r>
              <a:endParaRPr lang="zh-CN" altLang="en-US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186BA053-CBD4-4E66-8247-691157494C57}"/>
                </a:ext>
              </a:extLst>
            </p:cNvPr>
            <p:cNvSpPr txBox="1"/>
            <p:nvPr/>
          </p:nvSpPr>
          <p:spPr>
            <a:xfrm>
              <a:off x="5739046" y="6431280"/>
              <a:ext cx="1109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521</a:t>
              </a:r>
              <a:endParaRPr lang="zh-CN" altLang="en-US" dirty="0"/>
            </a:p>
          </p:txBody>
        </p:sp>
      </p:grpSp>
      <p:sp>
        <p:nvSpPr>
          <p:cNvPr id="77" name="灯片编号占位符 3">
            <a:extLst>
              <a:ext uri="{FF2B5EF4-FFF2-40B4-BE49-F238E27FC236}">
                <a16:creationId xmlns:a16="http://schemas.microsoft.com/office/drawing/2014/main" id="{45E544C6-9B05-4B6B-A9C5-B5266EE4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2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789</Words>
  <Application>Microsoft Office PowerPoint</Application>
  <PresentationFormat>宽屏</PresentationFormat>
  <Paragraphs>118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CMR10</vt:lpstr>
      <vt:lpstr>Times-Roman</vt:lpstr>
      <vt:lpstr>等线</vt:lpstr>
      <vt:lpstr>等线 Light</vt:lpstr>
      <vt:lpstr>宋体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刘瑶</dc:creator>
  <cp:lastModifiedBy>刘瑶</cp:lastModifiedBy>
  <cp:revision>243</cp:revision>
  <dcterms:created xsi:type="dcterms:W3CDTF">2019-12-09T12:27:09Z</dcterms:created>
  <dcterms:modified xsi:type="dcterms:W3CDTF">2020-05-28T14:09:04Z</dcterms:modified>
</cp:coreProperties>
</file>