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78" r:id="rId3"/>
    <p:sldId id="390" r:id="rId4"/>
    <p:sldId id="352" r:id="rId5"/>
    <p:sldId id="398" r:id="rId6"/>
    <p:sldId id="391" r:id="rId7"/>
    <p:sldId id="392" r:id="rId8"/>
    <p:sldId id="393" r:id="rId9"/>
    <p:sldId id="399" r:id="rId10"/>
    <p:sldId id="394" r:id="rId11"/>
    <p:sldId id="401" r:id="rId12"/>
    <p:sldId id="400" r:id="rId13"/>
    <p:sldId id="402" r:id="rId14"/>
    <p:sldId id="403" r:id="rId15"/>
    <p:sldId id="404" r:id="rId16"/>
    <p:sldId id="405" r:id="rId17"/>
    <p:sldId id="406" r:id="rId18"/>
    <p:sldId id="3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757" autoAdjust="0"/>
  </p:normalViewPr>
  <p:slideViewPr>
    <p:cSldViewPr snapToGrid="0">
      <p:cViewPr varScale="1">
        <p:scale>
          <a:sx n="85" d="100"/>
          <a:sy n="8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01C3-8178-4C2C-9420-CC42A9C2D43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A3F7-4DC4-4FF2-9EA9-ED830B3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问题在计算机视觉里面已经是一个经典的问题，解决的方法有很多种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其中有一类是基于稀疏表达的方法，在图像分类里面取得了优异的成果。在这种方法中，最常用的正则化约束项为基于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范数的正则化约束。在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年的时候，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等人提出了经典的基于稀疏表达的分类器，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，取得了很好的分类效果。然而，这种分类器是直接用了特征信息，而并没有用到标签信息，也就是鉴别性信息，因此为了解决这个问题，为了更好的用鉴别信息，研究人员开始将字典学习理论加入分类器中。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5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3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4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字典学习算法最早于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lang="zh-CN" altLang="en-US" dirty="0" smtClean="0">
                <a:latin typeface="+mn-lt"/>
                <a:cs typeface="+mn-cs"/>
              </a:rPr>
              <a:t>年就已经提出了，引入字典学习的目的是为了预处理训练样本的特征信息，近些年，很多字典学习的方法被提出应用于分类器上。这里，根据利用标签信息方式的不同，可以主要分为两大类，一个是学习特定类的字典，得到类内信息。</a:t>
            </a:r>
            <a:endParaRPr lang="en-US" altLang="zh-CN" dirty="0" smtClean="0">
              <a:latin typeface="+mn-l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+mn-lt"/>
                <a:cs typeface="+mn-cs"/>
              </a:rPr>
              <a:t>一个是学习一个所有类共同的字典，得到的主要是类间信息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是每一类学一个字典，将这种方法映射到现实生活中，就相当于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假如说我们要学习认识猫和狗这两个对象，对于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就是，因为我们事先知道标签，所以首先将所有的大象聚在一起，所有的蝴蝶聚在一起，如图所示，然后我们对这所有的大象进行学习。这样我们在实际中会产生什么样的记忆呢？我们会着重记住这一类的相同点，只要具有这个共同特征的，那就是大象，比如说都鼻子，耳朵四条腿这就是共同特征，而像耳朵有的尖有的啪啪，这个就会被忽略，对应到字典就是，相同特征给高权重，而不是这一类的共有特征就是低权重。这就相当于我们背单词的时候，英语老师经常会教我们背词根，就比如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但是用这个方法也可以看出来，它对类间信息是不重视的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9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是学习一个共用的字典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到现实生活中，比如还是学习这些图片的分类，它就不是把一个类的全部图片学完再去学其它的类，而是所有的类放在一起学习，这样每次得到的信息都是不全的，但是却会与其它类进行了比较。那在实际中，我们会产生什么样的记忆呢？这样就会侧重两类的不同点，两类共有的特征我们不会去着重记忆，而两者不同的地方，我们会着重记忆，比如说在这里，都有四条腿就不能作为我们关注的地方了，这种方法关注的，是脸的长短啊这些能够区别两类的特征。对应到字典就是，对于类间不同的信息会给高权重，而类间共有的信息会给低权重。而给这就相当于背单词，乱序背。当这个单词书学完的时候，才能掌握所有类的所有信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4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因此我想到将两者结合，用不同的，提取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information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的方法，得到不同的特征信息，这样就能得到两种方法提取特征的优点。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图示，首先是一个随机分布的样本，有两类，经过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后，根据侧重类内信息的特点，会将相同类都聚集在一起，然后再经过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，根据侧重类间信息的特点，会将不同类给分开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8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B3D3-8DBA-4E4E-8EDF-06D0E057532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9551-20AE-4502-9EC2-6DDBE45C74C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E2D-B25F-498A-B90F-3BB694C850F3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420-1ABE-41DA-94DD-B60DEFEB3C0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0701-721F-4EFC-A519-181E73DEA34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F74-82F8-4123-BFC7-039B4404469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006-A9B2-41E1-8920-6D88FE907CF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566-5B8A-4535-809F-6449CAED9FBC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E4E6-4B37-4E5D-967F-FCF1687D0ABB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C37-D389-425D-AFB9-B54EEAD9AC4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EA5-DBD2-4413-B24C-F4C62A3E185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0680-F4D8-4B02-8184-D371D5D3DC0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3547268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089624" y="908720"/>
            <a:ext cx="8038825" cy="49685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36386" y="2997893"/>
            <a:ext cx="6310820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Specific or Shared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? A Hybrid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ictionary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earning Network</a:t>
            </a:r>
            <a:endParaRPr lang="zh-CN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7308157" y="4994621"/>
            <a:ext cx="222365" cy="334745"/>
            <a:chOff x="4441" y="3144"/>
            <a:chExt cx="215" cy="345"/>
          </a:xfrm>
          <a:solidFill>
            <a:schemeClr val="tx2"/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7710830" y="4970764"/>
            <a:ext cx="1364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Shao 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Shuai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稻壳儿小白白(http://dwz.cn/Wu2UP)"/>
          <p:cNvSpPr>
            <a:spLocks noEditPoints="1"/>
          </p:cNvSpPr>
          <p:nvPr/>
        </p:nvSpPr>
        <p:spPr bwMode="auto">
          <a:xfrm>
            <a:off x="5648845" y="1777001"/>
            <a:ext cx="788984" cy="599832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2" y="1145448"/>
            <a:ext cx="584015" cy="5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" descr="校名(红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20" y="1209237"/>
            <a:ext cx="2336062" cy="4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000" baseline="30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341" y="2123850"/>
            <a:ext cx="6287043" cy="1347224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867787" y="984453"/>
            <a:ext cx="255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7787" y="4127498"/>
            <a:ext cx="170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ADMM[5]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3523" y="437778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260" y="4158872"/>
            <a:ext cx="409524" cy="419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9234" y="2256817"/>
            <a:ext cx="339739" cy="4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554495" y="2256817"/>
            <a:ext cx="350194" cy="431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013356" y="2256817"/>
            <a:ext cx="488602" cy="4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2678349" y="2807765"/>
            <a:ext cx="503705" cy="359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493522" y="527714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812297" y="3221320"/>
            <a:ext cx="161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27882" y="1393965"/>
            <a:ext cx="191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3810871" y="1873585"/>
            <a:ext cx="245563" cy="327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5747819" y="1764176"/>
            <a:ext cx="331968" cy="38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332276" y="1198849"/>
            <a:ext cx="228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Sample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72384" y="5014753"/>
            <a:ext cx="12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BCD[6]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831" y="5054797"/>
            <a:ext cx="431833" cy="44469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5954" y="6137241"/>
            <a:ext cx="9789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Boyd et al. Distributed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statistical learning via the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direction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multipliers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Foundations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954" y="6398852"/>
            <a:ext cx="10671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.-D.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 et al.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Blockwise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descent schemes for sparse representation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 (ICASSP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 </a:t>
            </a:r>
            <a:r>
              <a:rPr lang="fr-FR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</a:t>
            </a:r>
            <a:r>
              <a:rPr lang="fr-FR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4311018" y="4385535"/>
            <a:ext cx="622685" cy="154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xmlns="" id="{915C3F63-CDC9-4C25-8E67-5F33EEC96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36792"/>
              </p:ext>
            </p:extLst>
          </p:nvPr>
        </p:nvGraphicFramePr>
        <p:xfrm>
          <a:off x="5208241" y="3793069"/>
          <a:ext cx="2532551" cy="175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8" imgW="1828800" imgH="1270000" progId="Equation.DSMT4">
                  <p:embed/>
                </p:oleObj>
              </mc:Choice>
              <mc:Fallback>
                <p:oleObj name="Equation" r:id="rId8" imgW="1828800" imgH="1270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915C3F63-CDC9-4C25-8E67-5F33EEC96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241" y="3793069"/>
                        <a:ext cx="2532551" cy="1754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" grpId="0" animBg="1"/>
      <p:bldP spid="67" grpId="0" animBg="1"/>
      <p:bldP spid="69" grpId="0" animBg="1"/>
      <p:bldP spid="86" grpId="0"/>
      <p:bldP spid="87" grpId="0"/>
      <p:bldP spid="90" grpId="0"/>
      <p:bldP spid="9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000" baseline="30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341" y="2123850"/>
            <a:ext cx="6287043" cy="1347224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867787" y="984453"/>
            <a:ext cx="255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7787" y="4127498"/>
            <a:ext cx="170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ADMM[5]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93523" y="437778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260" y="4158872"/>
            <a:ext cx="409524" cy="419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9234" y="2256817"/>
            <a:ext cx="339739" cy="4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554495" y="2256817"/>
            <a:ext cx="350194" cy="431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013356" y="2256817"/>
            <a:ext cx="488602" cy="4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2678349" y="2807765"/>
            <a:ext cx="503705" cy="359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493522" y="527714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812297" y="3221320"/>
            <a:ext cx="161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27882" y="1393965"/>
            <a:ext cx="191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3810871" y="1873585"/>
            <a:ext cx="245563" cy="327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5747819" y="1764176"/>
            <a:ext cx="331968" cy="38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332276" y="1198849"/>
            <a:ext cx="228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Sample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72384" y="5014753"/>
            <a:ext cx="12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BCD[6]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831" y="5054797"/>
            <a:ext cx="431833" cy="44469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5954" y="6137241"/>
            <a:ext cx="9789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Boyd et al. Distributed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statistical learning via the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direction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multipliers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Foundations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954" y="6398852"/>
            <a:ext cx="10671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.-D.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 et al.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Blockwise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descent schemes for sparse representation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 (ICASSP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 </a:t>
            </a:r>
            <a:r>
              <a:rPr lang="fr-FR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</a:t>
            </a:r>
            <a:r>
              <a:rPr lang="fr-FR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4285545" y="4832979"/>
            <a:ext cx="693861" cy="33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4D563066-D46F-4E93-B7D8-C7A711455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9792"/>
              </p:ext>
            </p:extLst>
          </p:nvPr>
        </p:nvGraphicFramePr>
        <p:xfrm>
          <a:off x="5196100" y="3739294"/>
          <a:ext cx="2932161" cy="189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8" imgW="1955800" imgH="1270000" progId="Equation.DSMT4">
                  <p:embed/>
                </p:oleObj>
              </mc:Choice>
              <mc:Fallback>
                <p:oleObj name="Equation" r:id="rId8" imgW="1955800" imgH="1270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4D563066-D46F-4E93-B7D8-C7A711455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00" y="3739294"/>
                        <a:ext cx="2932161" cy="1893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4000" baseline="30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layer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7787" y="984453"/>
            <a:ext cx="255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7787" y="5298494"/>
            <a:ext cx="170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321690" y="554364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321689" y="6443005"/>
            <a:ext cx="834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900551" y="6180613"/>
            <a:ext cx="12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071" y="2569735"/>
            <a:ext cx="5888379" cy="179569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866610" y="3235653"/>
            <a:ext cx="268364" cy="30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58511" y="3235653"/>
            <a:ext cx="271463" cy="30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67071" y="2686123"/>
            <a:ext cx="314725" cy="324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56749" y="2681913"/>
            <a:ext cx="241767" cy="31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20547" y="2681913"/>
            <a:ext cx="277547" cy="31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43908" y="2667184"/>
            <a:ext cx="417442" cy="315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321875" y="3107975"/>
            <a:ext cx="503705" cy="359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04756" y="3475188"/>
            <a:ext cx="161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283061" y="3523950"/>
            <a:ext cx="614865" cy="408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086255" y="3969063"/>
            <a:ext cx="187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matrix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52155" y="3881652"/>
            <a:ext cx="201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sparse codes matrix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4283061" y="2229245"/>
            <a:ext cx="276260" cy="340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12538" y="1751475"/>
            <a:ext cx="161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54771" y="1751475"/>
            <a:ext cx="29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5089715" y="2229245"/>
            <a:ext cx="480301" cy="340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383327" y="3602744"/>
            <a:ext cx="733730" cy="366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566447" y="1753757"/>
            <a:ext cx="191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8443666" y="2307712"/>
            <a:ext cx="245563" cy="327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191" y="5335453"/>
            <a:ext cx="435759" cy="4089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135" y="6292158"/>
            <a:ext cx="519773" cy="42624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011" y="6260523"/>
            <a:ext cx="458100" cy="4186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342" y="6292158"/>
            <a:ext cx="335174" cy="4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9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8" grpId="0"/>
      <p:bldP spid="39" grpId="0"/>
      <p:bldP spid="44" grpId="0"/>
      <p:bldP spid="45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Flow Chat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" y="857598"/>
            <a:ext cx="12192000" cy="56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Introduction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Motivation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54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Proposed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HDLN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203" cy="3147050"/>
            <a:chOff x="2787957" y="876825"/>
            <a:chExt cx="608203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54" cy="413301"/>
              <a:chOff x="4211960" y="594800"/>
              <a:chExt cx="374481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6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9335" y="3168668"/>
            <a:ext cx="307149" cy="413301"/>
          </a:xfrm>
          <a:prstGeom prst="line">
            <a:avLst/>
          </a:prstGeom>
          <a:ln w="127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Results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0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 Datasets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302" y="2171051"/>
            <a:ext cx="6606503" cy="33425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2038" y="1130514"/>
            <a:ext cx="46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YaleB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CMU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6048878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Handwritten Digit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atasets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2038" y="1130514"/>
            <a:ext cx="46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+ USPS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00" y="2152945"/>
            <a:ext cx="7696697" cy="33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 datasets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2038" y="1130514"/>
            <a:ext cx="465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 + UC-Merced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1599" y="2379793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ADMM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迭代算法的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119" y="469014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经过求解后代码为：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82030"/>
              </p:ext>
            </p:extLst>
          </p:nvPr>
        </p:nvGraphicFramePr>
        <p:xfrm>
          <a:off x="3667125" y="3089275"/>
          <a:ext cx="397351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5" imgW="1714320" imgH="558720" progId="Equation.DSMT4">
                  <p:embed/>
                </p:oleObj>
              </mc:Choice>
              <mc:Fallback>
                <p:oleObj name="Equation" r:id="rId5" imgW="1714320" imgH="558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089275"/>
                        <a:ext cx="3973513" cy="1290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83924"/>
              </p:ext>
            </p:extLst>
          </p:nvPr>
        </p:nvGraphicFramePr>
        <p:xfrm>
          <a:off x="3690938" y="1401763"/>
          <a:ext cx="3927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7" imgW="1701720" imgH="355320" progId="Equation.DSMT4">
                  <p:embed/>
                </p:oleObj>
              </mc:Choice>
              <mc:Fallback>
                <p:oleObj name="Equation" r:id="rId7" imgW="1701720" imgH="35532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401763"/>
                        <a:ext cx="3927475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71599" y="820766"/>
            <a:ext cx="722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传统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表达式：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726" y="5406525"/>
            <a:ext cx="7597502" cy="1140190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choose ADMM?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Introduction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Motivation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HDLN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203" cy="3147050"/>
            <a:chOff x="2787957" y="876825"/>
            <a:chExt cx="608203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54" cy="413301"/>
              <a:chOff x="4211960" y="594800"/>
              <a:chExt cx="374481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6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9335" y="3168668"/>
            <a:ext cx="307149" cy="413301"/>
          </a:xfrm>
          <a:prstGeom prst="line">
            <a:avLst/>
          </a:prstGeom>
          <a:ln w="127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Results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3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30153" y="1515393"/>
            <a:ext cx="2979420" cy="708660"/>
            <a:chOff x="4427220" y="1109396"/>
            <a:chExt cx="2979420" cy="708660"/>
          </a:xfrm>
        </p:grpSpPr>
        <p:sp>
          <p:nvSpPr>
            <p:cNvPr id="5" name="圆角矩形 4"/>
            <p:cNvSpPr/>
            <p:nvPr/>
          </p:nvSpPr>
          <p:spPr>
            <a:xfrm>
              <a:off x="4427220" y="1109396"/>
              <a:ext cx="2979420" cy="7086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28298" y="1213460"/>
              <a:ext cx="2701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36683" y="3017651"/>
            <a:ext cx="5214837" cy="708660"/>
            <a:chOff x="3395763" y="2613791"/>
            <a:chExt cx="5214837" cy="708660"/>
          </a:xfrm>
        </p:grpSpPr>
        <p:sp>
          <p:nvSpPr>
            <p:cNvPr id="13" name="圆角矩形 12"/>
            <p:cNvSpPr/>
            <p:nvPr/>
          </p:nvSpPr>
          <p:spPr>
            <a:xfrm>
              <a:off x="3395763" y="2613791"/>
              <a:ext cx="5214837" cy="7086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56309" y="2706808"/>
              <a:ext cx="4959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 representation based methods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3136683" y="4497180"/>
            <a:ext cx="5311140" cy="9366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5954" y="6356349"/>
            <a:ext cx="86410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J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Wright et al. Robust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via sparse representation.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pattern analysis and machine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intelligence, 2009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539740" y="2309409"/>
            <a:ext cx="23727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539740" y="3818262"/>
            <a:ext cx="23727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50619" y="4519907"/>
            <a:ext cx="495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representation based classification (SRC) [1] method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9" grpId="0" animBg="1"/>
      <p:bldP spid="19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1010" y="821751"/>
            <a:ext cx="3368040" cy="708660"/>
            <a:chOff x="4352072" y="882750"/>
            <a:chExt cx="3368040" cy="708660"/>
          </a:xfrm>
        </p:grpSpPr>
        <p:sp>
          <p:nvSpPr>
            <p:cNvPr id="5" name="圆角矩形 4"/>
            <p:cNvSpPr/>
            <p:nvPr/>
          </p:nvSpPr>
          <p:spPr>
            <a:xfrm>
              <a:off x="4352072" y="882750"/>
              <a:ext cx="3368039" cy="7086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91137" y="972752"/>
              <a:ext cx="3228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 learning [2]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1464" y="2301795"/>
            <a:ext cx="3651685" cy="1051429"/>
            <a:chOff x="1301315" y="2538284"/>
            <a:chExt cx="3651685" cy="1051429"/>
          </a:xfrm>
        </p:grpSpPr>
        <p:sp>
          <p:nvSpPr>
            <p:cNvPr id="13" name="圆角矩形 12"/>
            <p:cNvSpPr/>
            <p:nvPr/>
          </p:nvSpPr>
          <p:spPr>
            <a:xfrm>
              <a:off x="1301315" y="2538284"/>
              <a:ext cx="3507957" cy="10514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29389" y="2634045"/>
              <a:ext cx="3423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specific dictionary learning  [3]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下箭头 8"/>
          <p:cNvSpPr/>
          <p:nvPr/>
        </p:nvSpPr>
        <p:spPr>
          <a:xfrm rot="2701913">
            <a:off x="4363298" y="1638893"/>
            <a:ext cx="23727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8780130">
            <a:off x="7261028" y="1632401"/>
            <a:ext cx="23727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0590" y="6296652"/>
            <a:ext cx="6576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pursuit with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frequency dictionaries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signal processing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4022" y="6450939"/>
            <a:ext cx="92915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.-D.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 et al. Face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using class specific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learning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sparse representation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collaborative representation.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454" y="6610614"/>
            <a:ext cx="89713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Shao  et al. Label embedded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learning for image classification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817169" y="3447813"/>
            <a:ext cx="228273" cy="458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91464" y="4049058"/>
            <a:ext cx="3579821" cy="670351"/>
            <a:chOff x="1291464" y="4283621"/>
            <a:chExt cx="3579821" cy="670351"/>
          </a:xfrm>
        </p:grpSpPr>
        <p:sp>
          <p:nvSpPr>
            <p:cNvPr id="27" name="圆角矩形 26"/>
            <p:cNvSpPr/>
            <p:nvPr/>
          </p:nvSpPr>
          <p:spPr>
            <a:xfrm>
              <a:off x="1291464" y="4283621"/>
              <a:ext cx="3507957" cy="6703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47674" y="4356430"/>
              <a:ext cx="3423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Within-class information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00135" y="4017523"/>
            <a:ext cx="3750745" cy="903806"/>
            <a:chOff x="1291464" y="4283621"/>
            <a:chExt cx="3579821" cy="903806"/>
          </a:xfrm>
        </p:grpSpPr>
        <p:sp>
          <p:nvSpPr>
            <p:cNvPr id="37" name="圆角矩形 36"/>
            <p:cNvSpPr/>
            <p:nvPr/>
          </p:nvSpPr>
          <p:spPr>
            <a:xfrm>
              <a:off x="1291464" y="4283621"/>
              <a:ext cx="3507957" cy="6703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47674" y="4356430"/>
              <a:ext cx="3423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Between-class information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下箭头 38"/>
          <p:cNvSpPr/>
          <p:nvPr/>
        </p:nvSpPr>
        <p:spPr>
          <a:xfrm>
            <a:off x="8854113" y="3467700"/>
            <a:ext cx="228273" cy="458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8637294">
            <a:off x="3989783" y="4880410"/>
            <a:ext cx="228273" cy="458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2870403">
            <a:off x="7476747" y="4871543"/>
            <a:ext cx="228273" cy="458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100135" y="2325116"/>
            <a:ext cx="3637862" cy="1051429"/>
            <a:chOff x="7100135" y="2325116"/>
            <a:chExt cx="3637862" cy="1051429"/>
          </a:xfrm>
        </p:grpSpPr>
        <p:sp>
          <p:nvSpPr>
            <p:cNvPr id="23" name="圆角矩形 22"/>
            <p:cNvSpPr/>
            <p:nvPr/>
          </p:nvSpPr>
          <p:spPr>
            <a:xfrm>
              <a:off x="7100135" y="2325116"/>
              <a:ext cx="3507957" cy="10514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314386" y="2412010"/>
              <a:ext cx="3423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shared dictionary learning  [4]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99460" y="5508936"/>
            <a:ext cx="5311140" cy="690485"/>
            <a:chOff x="3299460" y="5508936"/>
            <a:chExt cx="5311140" cy="690485"/>
          </a:xfrm>
        </p:grpSpPr>
        <p:sp>
          <p:nvSpPr>
            <p:cNvPr id="15" name="圆角矩形 14"/>
            <p:cNvSpPr/>
            <p:nvPr/>
          </p:nvSpPr>
          <p:spPr>
            <a:xfrm>
              <a:off x="3299460" y="5508936"/>
              <a:ext cx="5311140" cy="6904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88819" y="5615900"/>
              <a:ext cx="4593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dictionary learning network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4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0" grpId="0"/>
      <p:bldP spid="12" grpId="0"/>
      <p:bldP spid="17" grpId="0"/>
      <p:bldP spid="18" grpId="0" animBg="1"/>
      <p:bldP spid="39" grpId="0" animBg="1"/>
      <p:bldP spid="41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Introduction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Motivation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37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HDLN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203" cy="3147050"/>
            <a:chOff x="2787957" y="876825"/>
            <a:chExt cx="608203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54" cy="413301"/>
              <a:chOff x="4211960" y="594800"/>
              <a:chExt cx="374481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6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9335" y="3168668"/>
            <a:ext cx="307149" cy="413301"/>
          </a:xfrm>
          <a:prstGeom prst="line">
            <a:avLst/>
          </a:prstGeom>
          <a:ln w="127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Results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67787" y="984453"/>
            <a:ext cx="1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CSDL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60760" y="1622244"/>
            <a:ext cx="629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 the discriminative information?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60760" y="6030438"/>
            <a:ext cx="356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Class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363550" y="3038861"/>
            <a:ext cx="5631379" cy="2381057"/>
            <a:chOff x="3125237" y="2412006"/>
            <a:chExt cx="5631379" cy="2381057"/>
          </a:xfrm>
        </p:grpSpPr>
        <p:grpSp>
          <p:nvGrpSpPr>
            <p:cNvPr id="34" name="组合 33"/>
            <p:cNvGrpSpPr/>
            <p:nvPr/>
          </p:nvGrpSpPr>
          <p:grpSpPr>
            <a:xfrm>
              <a:off x="3125237" y="2412006"/>
              <a:ext cx="5631379" cy="2381057"/>
              <a:chOff x="1890943" y="1448631"/>
              <a:chExt cx="6525716" cy="294810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890943" y="1449152"/>
                <a:ext cx="2978237" cy="2947588"/>
              </a:xfrm>
              <a:prstGeom prst="rect">
                <a:avLst/>
              </a:prstGeom>
              <a:noFill/>
              <a:ln w="1905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827163" y="1448631"/>
                <a:ext cx="1600249" cy="59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39418" y="1531774"/>
                <a:ext cx="1518076" cy="59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B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438422" y="1449152"/>
                <a:ext cx="2978237" cy="2947588"/>
              </a:xfrm>
              <a:prstGeom prst="rect">
                <a:avLst/>
              </a:prstGeom>
              <a:noFill/>
              <a:ln w="1905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476" y="2860038"/>
              <a:ext cx="1075016" cy="83748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041" y="3803989"/>
              <a:ext cx="972459" cy="87054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057" y="3826551"/>
              <a:ext cx="1075016" cy="83748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057" y="2894414"/>
              <a:ext cx="1082621" cy="80310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653" y="3761474"/>
              <a:ext cx="1050838" cy="87054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58" y="3790554"/>
              <a:ext cx="1075016" cy="87144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052" y="2815262"/>
              <a:ext cx="1005533" cy="98872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868" y="2901984"/>
              <a:ext cx="1005533" cy="866778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1060760" y="2325097"/>
            <a:ext cx="436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dding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ability into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67787" y="984453"/>
            <a:ext cx="141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LEDL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60760" y="1622244"/>
            <a:ext cx="629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 the discriminative information?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60760" y="5804805"/>
            <a:ext cx="356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Class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9784" y="2918432"/>
            <a:ext cx="4993899" cy="2489185"/>
            <a:chOff x="3888844" y="2565136"/>
            <a:chExt cx="4993899" cy="2489185"/>
          </a:xfrm>
        </p:grpSpPr>
        <p:sp>
          <p:nvSpPr>
            <p:cNvPr id="26" name="矩形 25"/>
            <p:cNvSpPr/>
            <p:nvPr/>
          </p:nvSpPr>
          <p:spPr>
            <a:xfrm>
              <a:off x="3888844" y="2565136"/>
              <a:ext cx="4993899" cy="2489185"/>
            </a:xfrm>
            <a:prstGeom prst="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201" y="2779308"/>
              <a:ext cx="1075016" cy="837483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974" y="3939019"/>
              <a:ext cx="972459" cy="870543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365" y="3906879"/>
              <a:ext cx="1075016" cy="837483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433" y="2835475"/>
              <a:ext cx="909182" cy="803108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222" y="3918892"/>
              <a:ext cx="1050838" cy="870543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76" y="3938118"/>
              <a:ext cx="1075016" cy="871444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668" y="2709690"/>
              <a:ext cx="1005533" cy="98872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552" y="2764660"/>
              <a:ext cx="1005533" cy="866778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1060760" y="2257745"/>
            <a:ext cx="7539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information is directly embedded into the objective function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67787" y="984453"/>
            <a:ext cx="255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CSDL+LEDL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E7673D9B-6A33-489C-B839-D1BFE6F83947}"/>
              </a:ext>
            </a:extLst>
          </p:cNvPr>
          <p:cNvGrpSpPr/>
          <p:nvPr/>
        </p:nvGrpSpPr>
        <p:grpSpPr>
          <a:xfrm>
            <a:off x="1148241" y="2203842"/>
            <a:ext cx="2783815" cy="2568189"/>
            <a:chOff x="1324561" y="776193"/>
            <a:chExt cx="2783815" cy="2568189"/>
          </a:xfrm>
        </p:grpSpPr>
        <p:sp>
          <p:nvSpPr>
            <p:cNvPr id="72" name="星形: 四角 41">
              <a:extLst>
                <a:ext uri="{FF2B5EF4-FFF2-40B4-BE49-F238E27FC236}">
                  <a16:creationId xmlns:a16="http://schemas.microsoft.com/office/drawing/2014/main" xmlns="" id="{5F85C92B-0BE1-40F8-9991-81BDA9BC9F4D}"/>
                </a:ext>
              </a:extLst>
            </p:cNvPr>
            <p:cNvSpPr/>
            <p:nvPr/>
          </p:nvSpPr>
          <p:spPr>
            <a:xfrm>
              <a:off x="2170294" y="2838355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星形: 五角 44">
              <a:extLst>
                <a:ext uri="{FF2B5EF4-FFF2-40B4-BE49-F238E27FC236}">
                  <a16:creationId xmlns:a16="http://schemas.microsoft.com/office/drawing/2014/main" xmlns="" id="{7BFA9DA4-3A15-4CE0-A9E4-1135C390F669}"/>
                </a:ext>
              </a:extLst>
            </p:cNvPr>
            <p:cNvSpPr/>
            <p:nvPr/>
          </p:nvSpPr>
          <p:spPr>
            <a:xfrm>
              <a:off x="1324561" y="1221912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星形: 五角 45">
              <a:extLst>
                <a:ext uri="{FF2B5EF4-FFF2-40B4-BE49-F238E27FC236}">
                  <a16:creationId xmlns:a16="http://schemas.microsoft.com/office/drawing/2014/main" xmlns="" id="{0243FCED-EC43-4B39-9166-3739DF0DC77C}"/>
                </a:ext>
              </a:extLst>
            </p:cNvPr>
            <p:cNvSpPr/>
            <p:nvPr/>
          </p:nvSpPr>
          <p:spPr>
            <a:xfrm>
              <a:off x="2777027" y="1145294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星形: 五角 46">
              <a:extLst>
                <a:ext uri="{FF2B5EF4-FFF2-40B4-BE49-F238E27FC236}">
                  <a16:creationId xmlns:a16="http://schemas.microsoft.com/office/drawing/2014/main" xmlns="" id="{D1B9670D-A6CE-480D-B8CD-B03CBB34E957}"/>
                </a:ext>
              </a:extLst>
            </p:cNvPr>
            <p:cNvSpPr/>
            <p:nvPr/>
          </p:nvSpPr>
          <p:spPr>
            <a:xfrm>
              <a:off x="1582569" y="2414972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星形: 五角 47">
              <a:extLst>
                <a:ext uri="{FF2B5EF4-FFF2-40B4-BE49-F238E27FC236}">
                  <a16:creationId xmlns:a16="http://schemas.microsoft.com/office/drawing/2014/main" xmlns="" id="{4E9530BF-3DB4-4BDB-9C72-BD227A57F6C4}"/>
                </a:ext>
              </a:extLst>
            </p:cNvPr>
            <p:cNvSpPr/>
            <p:nvPr/>
          </p:nvSpPr>
          <p:spPr>
            <a:xfrm>
              <a:off x="2247692" y="1303938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48">
              <a:extLst>
                <a:ext uri="{FF2B5EF4-FFF2-40B4-BE49-F238E27FC236}">
                  <a16:creationId xmlns:a16="http://schemas.microsoft.com/office/drawing/2014/main" xmlns="" id="{EFFCE52F-0227-44AA-9552-22B3C87533FB}"/>
                </a:ext>
              </a:extLst>
            </p:cNvPr>
            <p:cNvSpPr/>
            <p:nvPr/>
          </p:nvSpPr>
          <p:spPr>
            <a:xfrm>
              <a:off x="3575716" y="2737806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星形: 五角 49">
              <a:extLst>
                <a:ext uri="{FF2B5EF4-FFF2-40B4-BE49-F238E27FC236}">
                  <a16:creationId xmlns:a16="http://schemas.microsoft.com/office/drawing/2014/main" xmlns="" id="{BB53357C-52E6-4F63-BBC1-EB36AE749EA9}"/>
                </a:ext>
              </a:extLst>
            </p:cNvPr>
            <p:cNvSpPr/>
            <p:nvPr/>
          </p:nvSpPr>
          <p:spPr>
            <a:xfrm>
              <a:off x="2969423" y="2015694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星形: 四角 50">
              <a:extLst>
                <a:ext uri="{FF2B5EF4-FFF2-40B4-BE49-F238E27FC236}">
                  <a16:creationId xmlns:a16="http://schemas.microsoft.com/office/drawing/2014/main" xmlns="" id="{1FA52346-1A5E-4DE5-A49B-BFB8D4BD562D}"/>
                </a:ext>
              </a:extLst>
            </p:cNvPr>
            <p:cNvSpPr/>
            <p:nvPr/>
          </p:nvSpPr>
          <p:spPr>
            <a:xfrm>
              <a:off x="2787320" y="2183900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星形: 四角 51">
              <a:extLst>
                <a:ext uri="{FF2B5EF4-FFF2-40B4-BE49-F238E27FC236}">
                  <a16:creationId xmlns:a16="http://schemas.microsoft.com/office/drawing/2014/main" xmlns="" id="{A989BEA6-50B9-48EF-88A8-3701377BFADA}"/>
                </a:ext>
              </a:extLst>
            </p:cNvPr>
            <p:cNvSpPr/>
            <p:nvPr/>
          </p:nvSpPr>
          <p:spPr>
            <a:xfrm>
              <a:off x="1381712" y="1982803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星形: 四角 52">
              <a:extLst>
                <a:ext uri="{FF2B5EF4-FFF2-40B4-BE49-F238E27FC236}">
                  <a16:creationId xmlns:a16="http://schemas.microsoft.com/office/drawing/2014/main" xmlns="" id="{109898DC-E4FF-432F-BCFE-7CB3F0BAE52B}"/>
                </a:ext>
              </a:extLst>
            </p:cNvPr>
            <p:cNvSpPr/>
            <p:nvPr/>
          </p:nvSpPr>
          <p:spPr>
            <a:xfrm>
              <a:off x="1575228" y="776193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星形: 四角 53">
              <a:extLst>
                <a:ext uri="{FF2B5EF4-FFF2-40B4-BE49-F238E27FC236}">
                  <a16:creationId xmlns:a16="http://schemas.microsoft.com/office/drawing/2014/main" xmlns="" id="{23E858A0-E547-4C4D-A929-8E629513EF63}"/>
                </a:ext>
              </a:extLst>
            </p:cNvPr>
            <p:cNvSpPr/>
            <p:nvPr/>
          </p:nvSpPr>
          <p:spPr>
            <a:xfrm>
              <a:off x="1692676" y="1550633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星形: 四角 54">
              <a:extLst>
                <a:ext uri="{FF2B5EF4-FFF2-40B4-BE49-F238E27FC236}">
                  <a16:creationId xmlns:a16="http://schemas.microsoft.com/office/drawing/2014/main" xmlns="" id="{E042D782-CD02-4413-96A9-4F06D1D8E1C5}"/>
                </a:ext>
              </a:extLst>
            </p:cNvPr>
            <p:cNvSpPr/>
            <p:nvPr/>
          </p:nvSpPr>
          <p:spPr>
            <a:xfrm>
              <a:off x="2696716" y="1818442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96D01A67-4370-4818-8328-638E8B8B9D59}"/>
              </a:ext>
            </a:extLst>
          </p:cNvPr>
          <p:cNvGrpSpPr/>
          <p:nvPr/>
        </p:nvGrpSpPr>
        <p:grpSpPr>
          <a:xfrm>
            <a:off x="5266965" y="2796890"/>
            <a:ext cx="1532272" cy="1418808"/>
            <a:chOff x="4799674" y="1293289"/>
            <a:chExt cx="1532272" cy="1418808"/>
          </a:xfrm>
        </p:grpSpPr>
        <p:sp>
          <p:nvSpPr>
            <p:cNvPr id="49" name="星形: 四角 56">
              <a:extLst>
                <a:ext uri="{FF2B5EF4-FFF2-40B4-BE49-F238E27FC236}">
                  <a16:creationId xmlns:a16="http://schemas.microsoft.com/office/drawing/2014/main" xmlns="" id="{F0231CAF-327E-4B1A-A9F1-41A226B0A93B}"/>
                </a:ext>
              </a:extLst>
            </p:cNvPr>
            <p:cNvSpPr/>
            <p:nvPr/>
          </p:nvSpPr>
          <p:spPr>
            <a:xfrm>
              <a:off x="5540565" y="2143430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星形: 五角 57">
              <a:extLst>
                <a:ext uri="{FF2B5EF4-FFF2-40B4-BE49-F238E27FC236}">
                  <a16:creationId xmlns:a16="http://schemas.microsoft.com/office/drawing/2014/main" xmlns="" id="{532B3C86-8141-4A8E-85CC-474B002BA3A1}"/>
                </a:ext>
              </a:extLst>
            </p:cNvPr>
            <p:cNvSpPr/>
            <p:nvPr/>
          </p:nvSpPr>
          <p:spPr>
            <a:xfrm>
              <a:off x="4814231" y="1440648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星形: 五角 58">
              <a:extLst>
                <a:ext uri="{FF2B5EF4-FFF2-40B4-BE49-F238E27FC236}">
                  <a16:creationId xmlns:a16="http://schemas.microsoft.com/office/drawing/2014/main" xmlns="" id="{9D7A30A5-9157-40FE-855B-7124353C6A74}"/>
                </a:ext>
              </a:extLst>
            </p:cNvPr>
            <p:cNvSpPr/>
            <p:nvPr/>
          </p:nvSpPr>
          <p:spPr>
            <a:xfrm>
              <a:off x="5704436" y="1819447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星形: 五角 59">
              <a:extLst>
                <a:ext uri="{FF2B5EF4-FFF2-40B4-BE49-F238E27FC236}">
                  <a16:creationId xmlns:a16="http://schemas.microsoft.com/office/drawing/2014/main" xmlns="" id="{AF452793-5673-4613-9081-9708D19C8F2B}"/>
                </a:ext>
              </a:extLst>
            </p:cNvPr>
            <p:cNvSpPr/>
            <p:nvPr/>
          </p:nvSpPr>
          <p:spPr>
            <a:xfrm>
              <a:off x="5703000" y="1413505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星形: 五角 60">
              <a:extLst>
                <a:ext uri="{FF2B5EF4-FFF2-40B4-BE49-F238E27FC236}">
                  <a16:creationId xmlns:a16="http://schemas.microsoft.com/office/drawing/2014/main" xmlns="" id="{5003EF80-0578-4BBF-8B1E-F904184FABE6}"/>
                </a:ext>
              </a:extLst>
            </p:cNvPr>
            <p:cNvSpPr/>
            <p:nvPr/>
          </p:nvSpPr>
          <p:spPr>
            <a:xfrm>
              <a:off x="5209167" y="1752645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星形: 五角 61">
              <a:extLst>
                <a:ext uri="{FF2B5EF4-FFF2-40B4-BE49-F238E27FC236}">
                  <a16:creationId xmlns:a16="http://schemas.microsoft.com/office/drawing/2014/main" xmlns="" id="{866B932B-7E03-41E0-801E-0771E71FB515}"/>
                </a:ext>
              </a:extLst>
            </p:cNvPr>
            <p:cNvSpPr/>
            <p:nvPr/>
          </p:nvSpPr>
          <p:spPr>
            <a:xfrm>
              <a:off x="5266626" y="1293289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星形: 五角 62">
              <a:extLst>
                <a:ext uri="{FF2B5EF4-FFF2-40B4-BE49-F238E27FC236}">
                  <a16:creationId xmlns:a16="http://schemas.microsoft.com/office/drawing/2014/main" xmlns="" id="{4A5BF821-D40C-4EEF-9516-56B0E6D2F658}"/>
                </a:ext>
              </a:extLst>
            </p:cNvPr>
            <p:cNvSpPr/>
            <p:nvPr/>
          </p:nvSpPr>
          <p:spPr>
            <a:xfrm>
              <a:off x="4885378" y="1815348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星形: 四角 63">
              <a:extLst>
                <a:ext uri="{FF2B5EF4-FFF2-40B4-BE49-F238E27FC236}">
                  <a16:creationId xmlns:a16="http://schemas.microsoft.com/office/drawing/2014/main" xmlns="" id="{B11096BB-F88B-4F3E-AC72-6FD5B14D389E}"/>
                </a:ext>
              </a:extLst>
            </p:cNvPr>
            <p:cNvSpPr/>
            <p:nvPr/>
          </p:nvSpPr>
          <p:spPr>
            <a:xfrm>
              <a:off x="5799286" y="2107948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星形: 四角 64">
              <a:extLst>
                <a:ext uri="{FF2B5EF4-FFF2-40B4-BE49-F238E27FC236}">
                  <a16:creationId xmlns:a16="http://schemas.microsoft.com/office/drawing/2014/main" xmlns="" id="{1A7299BB-A815-4703-A68E-58CE672C76BC}"/>
                </a:ext>
              </a:extLst>
            </p:cNvPr>
            <p:cNvSpPr/>
            <p:nvPr/>
          </p:nvSpPr>
          <p:spPr>
            <a:xfrm>
              <a:off x="5221920" y="2206070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四角 65">
              <a:extLst>
                <a:ext uri="{FF2B5EF4-FFF2-40B4-BE49-F238E27FC236}">
                  <a16:creationId xmlns:a16="http://schemas.microsoft.com/office/drawing/2014/main" xmlns="" id="{4DB4ABC6-ECD2-4C89-A882-F05A8D82D953}"/>
                </a:ext>
              </a:extLst>
            </p:cNvPr>
            <p:cNvSpPr/>
            <p:nvPr/>
          </p:nvSpPr>
          <p:spPr>
            <a:xfrm>
              <a:off x="5119486" y="2023214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四角 66">
              <a:extLst>
                <a:ext uri="{FF2B5EF4-FFF2-40B4-BE49-F238E27FC236}">
                  <a16:creationId xmlns:a16="http://schemas.microsoft.com/office/drawing/2014/main" xmlns="" id="{5133C695-2620-4477-8A3D-75D016B4BEA4}"/>
                </a:ext>
              </a:extLst>
            </p:cNvPr>
            <p:cNvSpPr/>
            <p:nvPr/>
          </p:nvSpPr>
          <p:spPr>
            <a:xfrm>
              <a:off x="4799674" y="2097746"/>
              <a:ext cx="53266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星形: 四角 67">
              <a:extLst>
                <a:ext uri="{FF2B5EF4-FFF2-40B4-BE49-F238E27FC236}">
                  <a16:creationId xmlns:a16="http://schemas.microsoft.com/office/drawing/2014/main" xmlns="" id="{1B1F13ED-EBE2-4272-90C3-2B169C4F2E8E}"/>
                </a:ext>
              </a:extLst>
            </p:cNvPr>
            <p:cNvSpPr/>
            <p:nvPr/>
          </p:nvSpPr>
          <p:spPr>
            <a:xfrm>
              <a:off x="5431639" y="2008234"/>
              <a:ext cx="532660" cy="506027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F4A1538-F689-43D6-A0F0-540755C16DE8}"/>
              </a:ext>
            </a:extLst>
          </p:cNvPr>
          <p:cNvGrpSpPr/>
          <p:nvPr/>
        </p:nvGrpSpPr>
        <p:grpSpPr>
          <a:xfrm>
            <a:off x="8748483" y="2415649"/>
            <a:ext cx="1576512" cy="2084777"/>
            <a:chOff x="7805197" y="918588"/>
            <a:chExt cx="1576512" cy="2084777"/>
          </a:xfrm>
        </p:grpSpPr>
        <p:sp>
          <p:nvSpPr>
            <p:cNvPr id="35" name="星形: 五角 70">
              <a:extLst>
                <a:ext uri="{FF2B5EF4-FFF2-40B4-BE49-F238E27FC236}">
                  <a16:creationId xmlns:a16="http://schemas.microsoft.com/office/drawing/2014/main" xmlns="" id="{68559EE2-AE6B-4D4D-9CEA-6489B044B82E}"/>
                </a:ext>
              </a:extLst>
            </p:cNvPr>
            <p:cNvSpPr/>
            <p:nvPr/>
          </p:nvSpPr>
          <p:spPr>
            <a:xfrm>
              <a:off x="7880799" y="1065947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星形: 五角 71">
              <a:extLst>
                <a:ext uri="{FF2B5EF4-FFF2-40B4-BE49-F238E27FC236}">
                  <a16:creationId xmlns:a16="http://schemas.microsoft.com/office/drawing/2014/main" xmlns="" id="{C92E804C-D699-40A2-B4DE-91757B8CE003}"/>
                </a:ext>
              </a:extLst>
            </p:cNvPr>
            <p:cNvSpPr/>
            <p:nvPr/>
          </p:nvSpPr>
          <p:spPr>
            <a:xfrm>
              <a:off x="8771004" y="1444746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星形: 五角 72">
              <a:extLst>
                <a:ext uri="{FF2B5EF4-FFF2-40B4-BE49-F238E27FC236}">
                  <a16:creationId xmlns:a16="http://schemas.microsoft.com/office/drawing/2014/main" xmlns="" id="{606BBCB8-21C2-4148-A1F1-10012BD018AD}"/>
                </a:ext>
              </a:extLst>
            </p:cNvPr>
            <p:cNvSpPr/>
            <p:nvPr/>
          </p:nvSpPr>
          <p:spPr>
            <a:xfrm>
              <a:off x="8769568" y="1038804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星形: 五角 73">
              <a:extLst>
                <a:ext uri="{FF2B5EF4-FFF2-40B4-BE49-F238E27FC236}">
                  <a16:creationId xmlns:a16="http://schemas.microsoft.com/office/drawing/2014/main" xmlns="" id="{5DAFE94A-7198-41A4-844D-CFDB505584EC}"/>
                </a:ext>
              </a:extLst>
            </p:cNvPr>
            <p:cNvSpPr/>
            <p:nvPr/>
          </p:nvSpPr>
          <p:spPr>
            <a:xfrm>
              <a:off x="8275735" y="1377944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星形: 五角 74">
              <a:extLst>
                <a:ext uri="{FF2B5EF4-FFF2-40B4-BE49-F238E27FC236}">
                  <a16:creationId xmlns:a16="http://schemas.microsoft.com/office/drawing/2014/main" xmlns="" id="{0BFB3726-DBF0-402D-8353-4656960E66BD}"/>
                </a:ext>
              </a:extLst>
            </p:cNvPr>
            <p:cNvSpPr/>
            <p:nvPr/>
          </p:nvSpPr>
          <p:spPr>
            <a:xfrm>
              <a:off x="8333194" y="918588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星形: 五角 75">
              <a:extLst>
                <a:ext uri="{FF2B5EF4-FFF2-40B4-BE49-F238E27FC236}">
                  <a16:creationId xmlns:a16="http://schemas.microsoft.com/office/drawing/2014/main" xmlns="" id="{DD609A3E-E2EC-4780-8C57-32F3F6054D2D}"/>
                </a:ext>
              </a:extLst>
            </p:cNvPr>
            <p:cNvSpPr/>
            <p:nvPr/>
          </p:nvSpPr>
          <p:spPr>
            <a:xfrm>
              <a:off x="7951946" y="1440647"/>
              <a:ext cx="532660" cy="50602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星形: 四角 76">
              <a:extLst>
                <a:ext uri="{FF2B5EF4-FFF2-40B4-BE49-F238E27FC236}">
                  <a16:creationId xmlns:a16="http://schemas.microsoft.com/office/drawing/2014/main" xmlns="" id="{94099CEC-1224-43FF-96BD-292A2DCC3D68}"/>
                </a:ext>
              </a:extLst>
            </p:cNvPr>
            <p:cNvSpPr/>
            <p:nvPr/>
          </p:nvSpPr>
          <p:spPr>
            <a:xfrm>
              <a:off x="8546088" y="2434698"/>
              <a:ext cx="57690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星形: 四角 77">
              <a:extLst>
                <a:ext uri="{FF2B5EF4-FFF2-40B4-BE49-F238E27FC236}">
                  <a16:creationId xmlns:a16="http://schemas.microsoft.com/office/drawing/2014/main" xmlns="" id="{914089E4-A7C3-4F72-9462-8381428F7398}"/>
                </a:ext>
              </a:extLst>
            </p:cNvPr>
            <p:cNvSpPr/>
            <p:nvPr/>
          </p:nvSpPr>
          <p:spPr>
            <a:xfrm>
              <a:off x="8804809" y="2399216"/>
              <a:ext cx="57690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星形: 四角 78">
              <a:extLst>
                <a:ext uri="{FF2B5EF4-FFF2-40B4-BE49-F238E27FC236}">
                  <a16:creationId xmlns:a16="http://schemas.microsoft.com/office/drawing/2014/main" xmlns="" id="{BAE527B3-61DC-4F3B-98DA-A414B9499EBC}"/>
                </a:ext>
              </a:extLst>
            </p:cNvPr>
            <p:cNvSpPr/>
            <p:nvPr/>
          </p:nvSpPr>
          <p:spPr>
            <a:xfrm>
              <a:off x="8227443" y="2497338"/>
              <a:ext cx="57690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星形: 四角 79">
              <a:extLst>
                <a:ext uri="{FF2B5EF4-FFF2-40B4-BE49-F238E27FC236}">
                  <a16:creationId xmlns:a16="http://schemas.microsoft.com/office/drawing/2014/main" xmlns="" id="{822F879C-6159-4D4C-99D8-5BE2A6C729C6}"/>
                </a:ext>
              </a:extLst>
            </p:cNvPr>
            <p:cNvSpPr/>
            <p:nvPr/>
          </p:nvSpPr>
          <p:spPr>
            <a:xfrm>
              <a:off x="8125009" y="2314482"/>
              <a:ext cx="57690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星形: 四角 80">
              <a:extLst>
                <a:ext uri="{FF2B5EF4-FFF2-40B4-BE49-F238E27FC236}">
                  <a16:creationId xmlns:a16="http://schemas.microsoft.com/office/drawing/2014/main" xmlns="" id="{4211CB07-FACA-4BD4-81E9-05CA2E2EA1AF}"/>
                </a:ext>
              </a:extLst>
            </p:cNvPr>
            <p:cNvSpPr/>
            <p:nvPr/>
          </p:nvSpPr>
          <p:spPr>
            <a:xfrm>
              <a:off x="7805197" y="2389014"/>
              <a:ext cx="576900" cy="506027"/>
            </a:xfrm>
            <a:prstGeom prst="star4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星形: 四角 81">
              <a:extLst>
                <a:ext uri="{FF2B5EF4-FFF2-40B4-BE49-F238E27FC236}">
                  <a16:creationId xmlns:a16="http://schemas.microsoft.com/office/drawing/2014/main" xmlns="" id="{9DF46420-76DD-40E6-948C-B0661B8FE24C}"/>
                </a:ext>
              </a:extLst>
            </p:cNvPr>
            <p:cNvSpPr/>
            <p:nvPr/>
          </p:nvSpPr>
          <p:spPr>
            <a:xfrm>
              <a:off x="8437162" y="2299502"/>
              <a:ext cx="576900" cy="506027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2107C0EF-346F-4F12-A913-1F73E3F8351C}"/>
              </a:ext>
            </a:extLst>
          </p:cNvPr>
          <p:cNvGrpSpPr/>
          <p:nvPr/>
        </p:nvGrpSpPr>
        <p:grpSpPr>
          <a:xfrm>
            <a:off x="3858899" y="3031769"/>
            <a:ext cx="802327" cy="526445"/>
            <a:chOff x="3676426" y="1579389"/>
            <a:chExt cx="802327" cy="526445"/>
          </a:xfrm>
        </p:grpSpPr>
        <p:sp>
          <p:nvSpPr>
            <p:cNvPr id="33" name="箭头: 右 82">
              <a:extLst>
                <a:ext uri="{FF2B5EF4-FFF2-40B4-BE49-F238E27FC236}">
                  <a16:creationId xmlns:a16="http://schemas.microsoft.com/office/drawing/2014/main" xmlns="" id="{CC32BEC3-B446-430B-B370-36FE5DBFFAB3}"/>
                </a:ext>
              </a:extLst>
            </p:cNvPr>
            <p:cNvSpPr/>
            <p:nvPr/>
          </p:nvSpPr>
          <p:spPr>
            <a:xfrm>
              <a:off x="3726097" y="1905482"/>
              <a:ext cx="716151" cy="2003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A45BB6DD-81BA-499E-B879-E669F29D4BF0}"/>
                </a:ext>
              </a:extLst>
            </p:cNvPr>
            <p:cNvSpPr txBox="1"/>
            <p:nvPr/>
          </p:nvSpPr>
          <p:spPr>
            <a:xfrm>
              <a:off x="3676426" y="1579389"/>
              <a:ext cx="8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CSDL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CB3B109E-958A-476C-B5F4-FEF09715434E}"/>
              </a:ext>
            </a:extLst>
          </p:cNvPr>
          <p:cNvGrpSpPr/>
          <p:nvPr/>
        </p:nvGrpSpPr>
        <p:grpSpPr>
          <a:xfrm>
            <a:off x="7352619" y="3049903"/>
            <a:ext cx="802327" cy="512987"/>
            <a:chOff x="6693350" y="1606897"/>
            <a:chExt cx="802327" cy="512987"/>
          </a:xfrm>
        </p:grpSpPr>
        <p:sp>
          <p:nvSpPr>
            <p:cNvPr id="31" name="箭头: 右 83">
              <a:extLst>
                <a:ext uri="{FF2B5EF4-FFF2-40B4-BE49-F238E27FC236}">
                  <a16:creationId xmlns:a16="http://schemas.microsoft.com/office/drawing/2014/main" xmlns="" id="{9F5D733E-CEE1-4ADB-A401-56F3E17454B0}"/>
                </a:ext>
              </a:extLst>
            </p:cNvPr>
            <p:cNvSpPr/>
            <p:nvPr/>
          </p:nvSpPr>
          <p:spPr>
            <a:xfrm>
              <a:off x="6750022" y="1919532"/>
              <a:ext cx="716151" cy="2003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00CBFAFD-1585-4B3A-9C98-1AD197CB9D3D}"/>
                </a:ext>
              </a:extLst>
            </p:cNvPr>
            <p:cNvSpPr txBox="1"/>
            <p:nvPr/>
          </p:nvSpPr>
          <p:spPr>
            <a:xfrm>
              <a:off x="6693350" y="1606897"/>
              <a:ext cx="8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F33200DC-3158-4BC4-801F-BFC10DC863B3}"/>
              </a:ext>
            </a:extLst>
          </p:cNvPr>
          <p:cNvSpPr txBox="1"/>
          <p:nvPr/>
        </p:nvSpPr>
        <p:spPr>
          <a:xfrm>
            <a:off x="867787" y="4920458"/>
            <a:ext cx="28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Training sample features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DA1AC8-156A-4A78-9F6B-A0FEF1D450DF}"/>
              </a:ext>
            </a:extLst>
          </p:cNvPr>
          <p:cNvSpPr txBox="1"/>
          <p:nvPr/>
        </p:nvSpPr>
        <p:spPr>
          <a:xfrm>
            <a:off x="7983937" y="4920458"/>
            <a:ext cx="33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Features learned from LEDL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93F37F5F-2436-4CC3-B4FB-406C52947BF0}"/>
              </a:ext>
            </a:extLst>
          </p:cNvPr>
          <p:cNvSpPr txBox="1"/>
          <p:nvPr/>
        </p:nvSpPr>
        <p:spPr>
          <a:xfrm>
            <a:off x="4458520" y="4922612"/>
            <a:ext cx="329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Features learned from CSDL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Introduction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Motivation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54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HDLN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203" cy="3147050"/>
            <a:chOff x="2787957" y="876825"/>
            <a:chExt cx="608203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54" cy="413301"/>
              <a:chOff x="4211960" y="594800"/>
              <a:chExt cx="374481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6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9335" y="3168668"/>
            <a:ext cx="307149" cy="413301"/>
          </a:xfrm>
          <a:prstGeom prst="line">
            <a:avLst/>
          </a:prstGeom>
          <a:ln w="127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Results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3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</TotalTime>
  <Words>1238</Words>
  <Application>Microsoft Office PowerPoint</Application>
  <PresentationFormat>宽屏</PresentationFormat>
  <Paragraphs>142</Paragraphs>
  <Slides>18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华文新魏</vt:lpstr>
      <vt:lpstr>微软雅黑</vt:lpstr>
      <vt:lpstr>微软雅黑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WYJ</dc:creator>
  <cp:lastModifiedBy>FuSichao</cp:lastModifiedBy>
  <cp:revision>372</cp:revision>
  <dcterms:created xsi:type="dcterms:W3CDTF">2018-05-08T23:55:09Z</dcterms:created>
  <dcterms:modified xsi:type="dcterms:W3CDTF">2019-07-09T07:56:36Z</dcterms:modified>
</cp:coreProperties>
</file>