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60" r:id="rId6"/>
    <p:sldId id="276" r:id="rId7"/>
    <p:sldId id="275" r:id="rId8"/>
    <p:sldId id="257" r:id="rId9"/>
    <p:sldId id="259" r:id="rId10"/>
    <p:sldId id="273" r:id="rId11"/>
    <p:sldId id="258" r:id="rId12"/>
    <p:sldId id="271" r:id="rId13"/>
    <p:sldId id="269" r:id="rId14"/>
    <p:sldId id="264" r:id="rId15"/>
    <p:sldId id="270" r:id="rId16"/>
    <p:sldId id="265"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F89BD7-82A1-AFA7-B7F6-0E6C7B59B44B}" v="136" dt="2024-02-29T03:37:05.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23537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Untuk</a:t>
            </a:r>
            <a:r>
              <a:rPr lang="en-US" dirty="0">
                <a:cs typeface="Calibri"/>
              </a:rPr>
              <a:t> </a:t>
            </a:r>
            <a:r>
              <a:rPr lang="en-US" dirty="0" err="1">
                <a:cs typeface="Calibri"/>
              </a:rPr>
              <a:t>kondisi</a:t>
            </a:r>
            <a:r>
              <a:rPr lang="en-US" dirty="0">
                <a:cs typeface="Calibri"/>
              </a:rPr>
              <a:t> </a:t>
            </a:r>
            <a:r>
              <a:rPr lang="en-US" dirty="0" err="1">
                <a:cs typeface="Calibri"/>
              </a:rPr>
              <a:t>sebelumnya</a:t>
            </a:r>
            <a:r>
              <a:rPr lang="en-US" dirty="0">
                <a:cs typeface="Calibri"/>
              </a:rPr>
              <a:t>, </a:t>
            </a:r>
            <a:r>
              <a:rPr lang="en-US" dirty="0" err="1">
                <a:cs typeface="Calibri"/>
              </a:rPr>
              <a:t>seperti</a:t>
            </a:r>
            <a:r>
              <a:rPr lang="en-US" dirty="0">
                <a:cs typeface="Calibri"/>
              </a:rPr>
              <a:t> yang </a:t>
            </a:r>
            <a:r>
              <a:rPr lang="en-US" dirty="0" err="1">
                <a:cs typeface="Calibri"/>
              </a:rPr>
              <a:t>bisa</a:t>
            </a:r>
            <a:r>
              <a:rPr lang="en-US" dirty="0">
                <a:cs typeface="Calibri"/>
              </a:rPr>
              <a:t> </a:t>
            </a:r>
            <a:r>
              <a:rPr lang="en-US" dirty="0" err="1">
                <a:cs typeface="Calibri"/>
              </a:rPr>
              <a:t>dilihat</a:t>
            </a:r>
            <a:r>
              <a:rPr lang="en-US" dirty="0">
                <a:cs typeface="Calibri"/>
              </a:rPr>
              <a:t> </a:t>
            </a:r>
            <a:r>
              <a:rPr lang="en-US" dirty="0" err="1">
                <a:cs typeface="Calibri"/>
              </a:rPr>
              <a:t>bahwa</a:t>
            </a:r>
            <a:r>
              <a:rPr lang="en-US" dirty="0">
                <a:cs typeface="Calibri"/>
              </a:rPr>
              <a:t> </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70593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2/29/2024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2/29/2024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2/29/2024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2/29/2024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2/29/2024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2/29/2024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Presentation title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961477145"/>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12</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89289" y="342254"/>
            <a:ext cx="4044811" cy="847699"/>
          </a:xfrm>
        </p:spPr>
        <p:txBody>
          <a:bodyPr/>
          <a:lstStyle/>
          <a:p>
            <a:r>
              <a:rPr lang="en-US" dirty="0" err="1"/>
              <a:t>Kondisi</a:t>
            </a:r>
            <a:r>
              <a:rPr lang="en-US" dirty="0"/>
              <a:t> Before</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8" name="Rectangle 7">
            <a:extLst>
              <a:ext uri="{FF2B5EF4-FFF2-40B4-BE49-F238E27FC236}">
                <a16:creationId xmlns:a16="http://schemas.microsoft.com/office/drawing/2014/main" id="{A1D87714-BF97-38CB-822D-D6D0D6763F75}"/>
              </a:ext>
            </a:extLst>
          </p:cNvPr>
          <p:cNvSpPr/>
          <p:nvPr/>
        </p:nvSpPr>
        <p:spPr>
          <a:xfrm>
            <a:off x="912785" y="1952139"/>
            <a:ext cx="2763865" cy="1420678"/>
          </a:xfrm>
          <a:prstGeom prst="rect">
            <a:avLst/>
          </a:prstGeom>
          <a:solidFill>
            <a:schemeClr val="accent1">
              <a:lumMod val="60000"/>
              <a:lumOff val="4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Halo BCA </a:t>
            </a:r>
            <a:r>
              <a:rPr lang="en-US" b="1" dirty="0" err="1">
                <a:solidFill>
                  <a:schemeClr val="tx1"/>
                </a:solidFill>
              </a:rPr>
              <a:t>menerima</a:t>
            </a:r>
            <a:r>
              <a:rPr lang="en-US" b="1" dirty="0">
                <a:solidFill>
                  <a:schemeClr val="tx1"/>
                </a:solidFill>
              </a:rPr>
              <a:t> email </a:t>
            </a:r>
            <a:r>
              <a:rPr lang="en-US" b="1" dirty="0" err="1">
                <a:solidFill>
                  <a:schemeClr val="tx1"/>
                </a:solidFill>
              </a:rPr>
              <a:t>dari</a:t>
            </a:r>
            <a:r>
              <a:rPr lang="en-US" b="1" dirty="0">
                <a:solidFill>
                  <a:schemeClr val="tx1"/>
                </a:solidFill>
              </a:rPr>
              <a:t> </a:t>
            </a:r>
            <a:r>
              <a:rPr lang="en-US" b="1" dirty="0" err="1">
                <a:solidFill>
                  <a:schemeClr val="tx1"/>
                </a:solidFill>
              </a:rPr>
              <a:t>nasabah</a:t>
            </a:r>
            <a:r>
              <a:rPr lang="en-US" b="1" dirty="0">
                <a:solidFill>
                  <a:schemeClr val="tx1"/>
                </a:solidFill>
              </a:rPr>
              <a:t> </a:t>
            </a:r>
          </a:p>
        </p:txBody>
      </p:sp>
      <p:sp>
        <p:nvSpPr>
          <p:cNvPr id="4" name="Arrow: Right 3">
            <a:extLst>
              <a:ext uri="{FF2B5EF4-FFF2-40B4-BE49-F238E27FC236}">
                <a16:creationId xmlns:a16="http://schemas.microsoft.com/office/drawing/2014/main" id="{51551685-A60A-DAF3-0AC5-E2152FE34E94}"/>
              </a:ext>
            </a:extLst>
          </p:cNvPr>
          <p:cNvSpPr/>
          <p:nvPr/>
        </p:nvSpPr>
        <p:spPr>
          <a:xfrm>
            <a:off x="3655662" y="2480051"/>
            <a:ext cx="865322" cy="361626"/>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98BC5B-7A91-73B7-0452-3DE328F7F7EF}"/>
              </a:ext>
            </a:extLst>
          </p:cNvPr>
          <p:cNvSpPr/>
          <p:nvPr/>
        </p:nvSpPr>
        <p:spPr>
          <a:xfrm>
            <a:off x="4516140" y="1952138"/>
            <a:ext cx="2763865" cy="1420678"/>
          </a:xfrm>
          <a:prstGeom prst="rect">
            <a:avLst/>
          </a:prstGeom>
          <a:solidFill>
            <a:schemeClr val="accent1">
              <a:lumMod val="60000"/>
              <a:lumOff val="4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Halo BCA </a:t>
            </a:r>
            <a:r>
              <a:rPr lang="en-US" b="1" dirty="0" err="1">
                <a:solidFill>
                  <a:schemeClr val="tx1"/>
                </a:solidFill>
              </a:rPr>
              <a:t>menerima</a:t>
            </a:r>
            <a:r>
              <a:rPr lang="en-US" b="1" dirty="0">
                <a:solidFill>
                  <a:schemeClr val="tx1"/>
                </a:solidFill>
              </a:rPr>
              <a:t> email </a:t>
            </a:r>
            <a:r>
              <a:rPr lang="en-US" b="1" dirty="0" err="1">
                <a:solidFill>
                  <a:schemeClr val="tx1"/>
                </a:solidFill>
              </a:rPr>
              <a:t>dari</a:t>
            </a:r>
            <a:r>
              <a:rPr lang="en-US" b="1" dirty="0">
                <a:solidFill>
                  <a:schemeClr val="tx1"/>
                </a:solidFill>
              </a:rPr>
              <a:t> </a:t>
            </a:r>
            <a:r>
              <a:rPr lang="en-US" b="1" dirty="0" err="1">
                <a:solidFill>
                  <a:schemeClr val="tx1"/>
                </a:solidFill>
              </a:rPr>
              <a:t>nasabah</a:t>
            </a:r>
            <a:r>
              <a:rPr lang="en-US" b="1" dirty="0">
                <a:solidFill>
                  <a:schemeClr val="tx1"/>
                </a:solidFill>
              </a:rPr>
              <a:t> </a:t>
            </a:r>
          </a:p>
        </p:txBody>
      </p:sp>
      <p:sp>
        <p:nvSpPr>
          <p:cNvPr id="9" name="Rectangle 8">
            <a:extLst>
              <a:ext uri="{FF2B5EF4-FFF2-40B4-BE49-F238E27FC236}">
                <a16:creationId xmlns:a16="http://schemas.microsoft.com/office/drawing/2014/main" id="{7ECF9FC5-64E0-4B23-0CEC-AFEC755D95FD}"/>
              </a:ext>
            </a:extLst>
          </p:cNvPr>
          <p:cNvSpPr/>
          <p:nvPr/>
        </p:nvSpPr>
        <p:spPr>
          <a:xfrm>
            <a:off x="8196987" y="1952137"/>
            <a:ext cx="2763865" cy="1420678"/>
          </a:xfrm>
          <a:prstGeom prst="rect">
            <a:avLst/>
          </a:prstGeom>
          <a:solidFill>
            <a:schemeClr val="accent1">
              <a:lumMod val="60000"/>
              <a:lumOff val="4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Halo BCA </a:t>
            </a:r>
            <a:r>
              <a:rPr lang="en-US" b="1" dirty="0" err="1">
                <a:solidFill>
                  <a:schemeClr val="tx1"/>
                </a:solidFill>
              </a:rPr>
              <a:t>menerima</a:t>
            </a:r>
            <a:r>
              <a:rPr lang="en-US" b="1" dirty="0">
                <a:solidFill>
                  <a:schemeClr val="tx1"/>
                </a:solidFill>
              </a:rPr>
              <a:t> email </a:t>
            </a:r>
            <a:r>
              <a:rPr lang="en-US" b="1" dirty="0" err="1">
                <a:solidFill>
                  <a:schemeClr val="tx1"/>
                </a:solidFill>
              </a:rPr>
              <a:t>dari</a:t>
            </a:r>
            <a:r>
              <a:rPr lang="en-US" b="1" dirty="0">
                <a:solidFill>
                  <a:schemeClr val="tx1"/>
                </a:solidFill>
              </a:rPr>
              <a:t> </a:t>
            </a:r>
            <a:r>
              <a:rPr lang="en-US" b="1" dirty="0" err="1">
                <a:solidFill>
                  <a:schemeClr val="tx1"/>
                </a:solidFill>
              </a:rPr>
              <a:t>nasabah</a:t>
            </a:r>
            <a:r>
              <a:rPr lang="en-US" b="1" dirty="0">
                <a:solidFill>
                  <a:schemeClr val="tx1"/>
                </a:solidFill>
              </a:rPr>
              <a:t> </a:t>
            </a:r>
          </a:p>
        </p:txBody>
      </p:sp>
      <p:sp>
        <p:nvSpPr>
          <p:cNvPr id="10" name="Arrow: Right 9">
            <a:extLst>
              <a:ext uri="{FF2B5EF4-FFF2-40B4-BE49-F238E27FC236}">
                <a16:creationId xmlns:a16="http://schemas.microsoft.com/office/drawing/2014/main" id="{4C20A9BD-3C35-E7F9-D29D-0ACA356C007C}"/>
              </a:ext>
            </a:extLst>
          </p:cNvPr>
          <p:cNvSpPr/>
          <p:nvPr/>
        </p:nvSpPr>
        <p:spPr>
          <a:xfrm>
            <a:off x="7284847" y="2480050"/>
            <a:ext cx="865322" cy="361626"/>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91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err="1"/>
              <a:t>Kondisi</a:t>
            </a:r>
            <a:r>
              <a:rPr lang="en-US" dirty="0"/>
              <a:t> After</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7" name="Content Placeholder 6">
            <a:extLst>
              <a:ext uri="{FF2B5EF4-FFF2-40B4-BE49-F238E27FC236}">
                <a16:creationId xmlns:a16="http://schemas.microsoft.com/office/drawing/2014/main" id="{2FFBA685-1888-565B-C93B-EFDC246D78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479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5" name="Subtitle 4">
            <a:extLst>
              <a:ext uri="{FF2B5EF4-FFF2-40B4-BE49-F238E27FC236}">
                <a16:creationId xmlns:a16="http://schemas.microsoft.com/office/drawing/2014/main" id="{0301C8E5-4B52-0247-5300-BDE935CE78A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Kondisi</a:t>
            </a:r>
            <a:r>
              <a:rPr lang="en-US" dirty="0"/>
              <a:t> After</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Presentation title</vt:lpstr>
      <vt:lpstr>Kondisi Before</vt:lpstr>
      <vt:lpstr>Kondisi After</vt:lpstr>
      <vt:lpstr>Thank you</vt:lpstr>
      <vt:lpstr>Agenda</vt:lpstr>
      <vt:lpstr>Primary goals</vt:lpstr>
      <vt:lpstr>Business opportunities are like buses. There's always another one coming.</vt:lpstr>
      <vt:lpstr>Kondisi After</vt:lpstr>
      <vt:lpstr>Meet our team</vt:lpstr>
      <vt:lpstr>The full team</vt:lpstr>
      <vt:lpstr>Plan for product launch </vt:lpstr>
      <vt:lpstr>Timeline </vt:lpstr>
      <vt:lpstr>Areas of focus</vt:lpstr>
      <vt:lpstr>How we get there</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64</cp:revision>
  <dcterms:created xsi:type="dcterms:W3CDTF">2024-02-29T02:41:41Z</dcterms:created>
  <dcterms:modified xsi:type="dcterms:W3CDTF">2024-02-29T08:46:24Z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