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72" r:id="rId5"/>
    <p:sldId id="263" r:id="rId6"/>
    <p:sldId id="259" r:id="rId7"/>
    <p:sldId id="261" r:id="rId8"/>
    <p:sldId id="264" r:id="rId9"/>
    <p:sldId id="265" r:id="rId10"/>
    <p:sldId id="268" r:id="rId11"/>
    <p:sldId id="266" r:id="rId12"/>
    <p:sldId id="269" r:id="rId13"/>
    <p:sldId id="271" r:id="rId14"/>
    <p:sldId id="273" r:id="rId15"/>
    <p:sldId id="274" r:id="rId16"/>
    <p:sldId id="275" r:id="rId17"/>
    <p:sldId id="270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1AC"/>
    <a:srgbClr val="5B9BD5"/>
    <a:srgbClr val="173D5C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true"/>
          </p:cNvPicPr>
          <p:nvPr userDrawn="true"/>
        </p:nvPicPr>
        <p:blipFill>
          <a:blip r:embed="rId2"/>
          <a:srcRect l="24001" t="37222" r="20563" b="2249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98"/>
          <p:cNvGrpSpPr/>
          <p:nvPr/>
        </p:nvGrpSpPr>
        <p:grpSpPr>
          <a:xfrm rot="-4415535" flipH="true">
            <a:off x="11315700" y="180975"/>
            <a:ext cx="793750" cy="558800"/>
            <a:chOff x="0" y="0"/>
            <a:chExt cx="874705" cy="650964"/>
          </a:xfrm>
        </p:grpSpPr>
        <p:sp>
          <p:nvSpPr>
            <p:cNvPr id="3107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8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75" name="组合 98"/>
          <p:cNvGrpSpPr/>
          <p:nvPr/>
        </p:nvGrpSpPr>
        <p:grpSpPr>
          <a:xfrm rot="6011733" flipH="true">
            <a:off x="169863" y="6053138"/>
            <a:ext cx="793750" cy="558800"/>
            <a:chOff x="0" y="0"/>
            <a:chExt cx="874705" cy="650964"/>
          </a:xfrm>
        </p:grpSpPr>
        <p:sp>
          <p:nvSpPr>
            <p:cNvPr id="3105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6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076" name="文本框 139"/>
          <p:cNvSpPr txBox="true"/>
          <p:nvPr/>
        </p:nvSpPr>
        <p:spPr>
          <a:xfrm>
            <a:off x="4578033" y="3173413"/>
            <a:ext cx="3035935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en-US" sz="5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Bootcamp</a:t>
            </a:r>
            <a:endParaRPr lang="" altLang="en-US" sz="5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077" name="文本框 140"/>
          <p:cNvSpPr txBox="true"/>
          <p:nvPr/>
        </p:nvSpPr>
        <p:spPr>
          <a:xfrm>
            <a:off x="3646488" y="3930968"/>
            <a:ext cx="4899025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4th weeks</a:t>
            </a:r>
            <a:endParaRPr lang="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078" name="文本框 143"/>
          <p:cNvSpPr txBox="true"/>
          <p:nvPr/>
        </p:nvSpPr>
        <p:spPr>
          <a:xfrm>
            <a:off x="3161031" y="1790700"/>
            <a:ext cx="5825490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en-US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Dumbways</a:t>
            </a:r>
            <a:endParaRPr lang="" altLang="en-US" sz="9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079" name="组合 29"/>
          <p:cNvGrpSpPr/>
          <p:nvPr/>
        </p:nvGrpSpPr>
        <p:grpSpPr>
          <a:xfrm flipH="true">
            <a:off x="7626350" y="1609725"/>
            <a:ext cx="1117600" cy="523875"/>
            <a:chOff x="0" y="0"/>
            <a:chExt cx="766254" cy="340156"/>
          </a:xfrm>
        </p:grpSpPr>
        <p:sp>
          <p:nvSpPr>
            <p:cNvPr id="3102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3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4" name="等腰三角形 32"/>
            <p:cNvSpPr/>
            <p:nvPr/>
          </p:nvSpPr>
          <p:spPr>
            <a:xfrm rot="-173865" flipV="true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080" name="等腰三角形 101"/>
          <p:cNvSpPr/>
          <p:nvPr/>
        </p:nvSpPr>
        <p:spPr>
          <a:xfrm rot="-8125928">
            <a:off x="5961063" y="4926013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3081" name="组合 84"/>
          <p:cNvGrpSpPr/>
          <p:nvPr/>
        </p:nvGrpSpPr>
        <p:grpSpPr>
          <a:xfrm rot="1498243">
            <a:off x="-615950" y="-1579562"/>
            <a:ext cx="2595563" cy="5842000"/>
            <a:chOff x="0" y="0"/>
            <a:chExt cx="2595781" cy="5841819"/>
          </a:xfrm>
        </p:grpSpPr>
        <p:sp>
          <p:nvSpPr>
            <p:cNvPr id="3092" name="等腰三角形 85"/>
            <p:cNvSpPr/>
            <p:nvPr/>
          </p:nvSpPr>
          <p:spPr>
            <a:xfrm rot="-5400000" flipV="true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3" name="等腰三角形 86"/>
            <p:cNvSpPr/>
            <p:nvPr/>
          </p:nvSpPr>
          <p:spPr>
            <a:xfrm rot="-921972" flipV="true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4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5" name="等腰三角形 88"/>
            <p:cNvSpPr/>
            <p:nvPr/>
          </p:nvSpPr>
          <p:spPr>
            <a:xfrm flipV="true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6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7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8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9" name="等腰三角形 92"/>
            <p:cNvSpPr/>
            <p:nvPr/>
          </p:nvSpPr>
          <p:spPr>
            <a:xfrm flipV="true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0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1" name="等腰三角形 94"/>
            <p:cNvSpPr/>
            <p:nvPr/>
          </p:nvSpPr>
          <p:spPr>
            <a:xfrm rot="5400000">
              <a:off x="-302003" y="3979391"/>
              <a:ext cx="2171078" cy="1553778"/>
            </a:xfrm>
            <a:prstGeom prst="triangle">
              <a:avLst>
                <a:gd name="adj" fmla="val 36120"/>
              </a:avLst>
            </a:prstGeom>
            <a:solidFill>
              <a:schemeClr val="bg1">
                <a:alpha val="32156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82" name="组合 84"/>
          <p:cNvGrpSpPr/>
          <p:nvPr/>
        </p:nvGrpSpPr>
        <p:grpSpPr>
          <a:xfrm rot="2083610" flipH="true">
            <a:off x="10110788" y="3771900"/>
            <a:ext cx="2595562" cy="4443413"/>
            <a:chOff x="0" y="0"/>
            <a:chExt cx="2595781" cy="4443397"/>
          </a:xfrm>
        </p:grpSpPr>
        <p:sp>
          <p:nvSpPr>
            <p:cNvPr id="3083" name="等腰三角形 85"/>
            <p:cNvSpPr/>
            <p:nvPr/>
          </p:nvSpPr>
          <p:spPr>
            <a:xfrm rot="-5400000" flipV="true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4" name="等腰三角形 86"/>
            <p:cNvSpPr/>
            <p:nvPr/>
          </p:nvSpPr>
          <p:spPr>
            <a:xfrm rot="-921972" flipV="true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5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6" name="等腰三角形 88"/>
            <p:cNvSpPr/>
            <p:nvPr/>
          </p:nvSpPr>
          <p:spPr>
            <a:xfrm flipV="true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7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8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9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0" name="等腰三角形 92"/>
            <p:cNvSpPr/>
            <p:nvPr/>
          </p:nvSpPr>
          <p:spPr>
            <a:xfrm flipV="true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1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191" name="Rectangle 1"/>
          <p:cNvSpPr/>
          <p:nvPr/>
        </p:nvSpPr>
        <p:spPr>
          <a:xfrm>
            <a:off x="5247005" y="117158"/>
            <a:ext cx="1652588" cy="4445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7193" name="TextBox 122"/>
          <p:cNvSpPr txBox="true"/>
          <p:nvPr/>
        </p:nvSpPr>
        <p:spPr>
          <a:xfrm>
            <a:off x="5453222" y="145733"/>
            <a:ext cx="12369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id-ID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Elga Asfa E.</a:t>
            </a:r>
            <a:endParaRPr lang="" altLang="id-ID" sz="1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889667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TextBox 9"/>
          <p:cNvSpPr txBox="true"/>
          <p:nvPr/>
        </p:nvSpPr>
        <p:spPr>
          <a:xfrm>
            <a:off x="3350895" y="3860165"/>
            <a:ext cx="8196580" cy="768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r>
              <a:rPr lang="en-US" altLang="zh-CN" sz="4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Setup Monitoring Server</a:t>
            </a:r>
            <a:endParaRPr lang="en-US" altLang="zh-CN" sz="44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082" name="组合 84"/>
          <p:cNvGrpSpPr/>
          <p:nvPr/>
        </p:nvGrpSpPr>
        <p:grpSpPr>
          <a:xfrm rot="11143610" flipH="true">
            <a:off x="-131762" y="-638810"/>
            <a:ext cx="2595562" cy="4443413"/>
            <a:chOff x="0" y="0"/>
            <a:chExt cx="2595781" cy="4443397"/>
          </a:xfrm>
        </p:grpSpPr>
        <p:sp>
          <p:nvSpPr>
            <p:cNvPr id="3083" name="等腰三角形 85"/>
            <p:cNvSpPr/>
            <p:nvPr/>
          </p:nvSpPr>
          <p:spPr>
            <a:xfrm rot="-5400000" flipV="true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4" name="等腰三角形 86"/>
            <p:cNvSpPr/>
            <p:nvPr/>
          </p:nvSpPr>
          <p:spPr>
            <a:xfrm rot="-921972" flipV="true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5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6" name="等腰三角形 88"/>
            <p:cNvSpPr/>
            <p:nvPr/>
          </p:nvSpPr>
          <p:spPr>
            <a:xfrm flipV="true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7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8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9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0" name="等腰三角形 92"/>
            <p:cNvSpPr/>
            <p:nvPr/>
          </p:nvSpPr>
          <p:spPr>
            <a:xfrm flipV="true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1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104"/>
          <p:cNvSpPr txBox="true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" altLang="en-US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" altLang="en-US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文本框 108"/>
          <p:cNvSpPr txBox="true"/>
          <p:nvPr/>
        </p:nvSpPr>
        <p:spPr>
          <a:xfrm>
            <a:off x="662305" y="228600"/>
            <a:ext cx="4454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Setup Monitoring Server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true">
            <a:off x="3830638" y="201295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true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Hexagon 68"/>
          <p:cNvSpPr/>
          <p:nvPr/>
        </p:nvSpPr>
        <p:spPr>
          <a:xfrm rot="10800000">
            <a:off x="4563050" y="3292510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rgbClr val="2C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Hexagon 68"/>
          <p:cNvSpPr/>
          <p:nvPr/>
        </p:nvSpPr>
        <p:spPr>
          <a:xfrm>
            <a:off x="3554938" y="2052394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44503" y="3323184"/>
            <a:ext cx="1807483" cy="787964"/>
            <a:chOff x="4594236" y="2114926"/>
            <a:chExt cx="2232248" cy="787964"/>
          </a:xfrm>
        </p:grpSpPr>
        <p:sp>
          <p:nvSpPr>
            <p:cNvPr id="16" name="Text Placeholder 12"/>
            <p:cNvSpPr txBox="true"/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" altLang="en-US" sz="1400" dirty="0">
                  <a:solidFill>
                    <a:schemeClr val="bg1"/>
                  </a:solidFill>
                  <a:cs typeface="Arial" panose="020B0604020202020204" pitchFamily="34" charset="0"/>
                </a:rPr>
                <a:t>Cepat dan mudah</a:t>
              </a:r>
              <a:endParaRPr lang="" alt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Text Placeholder 13"/>
            <p:cNvSpPr txBox="true"/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" altLang="en-US" sz="1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DOCKER</a:t>
              </a:r>
              <a:endParaRPr lang="" altLang="en-US" sz="1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44388" y="4566122"/>
            <a:ext cx="1807483" cy="787964"/>
            <a:chOff x="4594236" y="2114926"/>
            <a:chExt cx="2232248" cy="787964"/>
          </a:xfrm>
        </p:grpSpPr>
        <p:sp>
          <p:nvSpPr>
            <p:cNvPr id="19" name="Text Placeholder 12"/>
            <p:cNvSpPr txBox="true"/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" altLang="en-US" sz="1400" dirty="0">
                  <a:solidFill>
                    <a:schemeClr val="bg1"/>
                  </a:solidFill>
                  <a:cs typeface="Arial" panose="020B0604020202020204" pitchFamily="34" charset="0"/>
                </a:rPr>
                <a:t>Paham Konsep</a:t>
              </a:r>
              <a:endParaRPr lang="" alt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 Placeholder 13"/>
            <p:cNvSpPr txBox="true"/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" altLang="en-US" sz="1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MANUAL</a:t>
              </a:r>
              <a:endParaRPr lang="" altLang="en-US" sz="1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1" name="Rectangle 3"/>
          <p:cNvSpPr/>
          <p:nvPr/>
        </p:nvSpPr>
        <p:spPr>
          <a:xfrm rot="18900000">
            <a:off x="6938414" y="3852744"/>
            <a:ext cx="697254" cy="56009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2" name="Rounded Rectangle 8"/>
          <p:cNvSpPr/>
          <p:nvPr/>
        </p:nvSpPr>
        <p:spPr>
          <a:xfrm>
            <a:off x="4766200" y="2515810"/>
            <a:ext cx="525175" cy="604248"/>
          </a:xfrm>
          <a:custGeom>
            <a:avLst/>
            <a:gdLst/>
            <a:ahLst/>
            <a:cxnLst/>
            <a:rect l="l" t="t" r="r" b="b"/>
            <a:pathLst>
              <a:path w="3442170" h="3960441">
                <a:moveTo>
                  <a:pt x="658867" y="3240361"/>
                </a:moveTo>
                <a:lnTo>
                  <a:pt x="2539193" y="3240361"/>
                </a:lnTo>
                <a:cubicBezTo>
                  <a:pt x="2596541" y="3240361"/>
                  <a:pt x="2643030" y="3286850"/>
                  <a:pt x="2643030" y="3344198"/>
                </a:cubicBezTo>
                <a:lnTo>
                  <a:pt x="2643030" y="3352549"/>
                </a:lnTo>
                <a:cubicBezTo>
                  <a:pt x="2643030" y="3409897"/>
                  <a:pt x="2596541" y="3456386"/>
                  <a:pt x="2539193" y="3456386"/>
                </a:cubicBezTo>
                <a:lnTo>
                  <a:pt x="658867" y="3456386"/>
                </a:lnTo>
                <a:cubicBezTo>
                  <a:pt x="601519" y="3456386"/>
                  <a:pt x="555030" y="3409897"/>
                  <a:pt x="555030" y="3352549"/>
                </a:cubicBezTo>
                <a:lnTo>
                  <a:pt x="555030" y="3344198"/>
                </a:lnTo>
                <a:cubicBezTo>
                  <a:pt x="555030" y="3286850"/>
                  <a:pt x="601519" y="3240361"/>
                  <a:pt x="658867" y="3240361"/>
                </a:cubicBezTo>
                <a:close/>
                <a:moveTo>
                  <a:pt x="658867" y="2833796"/>
                </a:moveTo>
                <a:lnTo>
                  <a:pt x="2539193" y="2833796"/>
                </a:lnTo>
                <a:cubicBezTo>
                  <a:pt x="2596541" y="2833796"/>
                  <a:pt x="2643030" y="2880285"/>
                  <a:pt x="2643030" y="2937633"/>
                </a:cubicBezTo>
                <a:lnTo>
                  <a:pt x="2643030" y="2945984"/>
                </a:lnTo>
                <a:cubicBezTo>
                  <a:pt x="2643030" y="3003332"/>
                  <a:pt x="2596541" y="3049821"/>
                  <a:pt x="2539193" y="3049821"/>
                </a:cubicBezTo>
                <a:lnTo>
                  <a:pt x="658867" y="3049821"/>
                </a:lnTo>
                <a:cubicBezTo>
                  <a:pt x="601519" y="3049821"/>
                  <a:pt x="555030" y="3003332"/>
                  <a:pt x="555030" y="2945984"/>
                </a:cubicBezTo>
                <a:lnTo>
                  <a:pt x="555030" y="2937633"/>
                </a:lnTo>
                <a:cubicBezTo>
                  <a:pt x="555030" y="2880285"/>
                  <a:pt x="601519" y="2833796"/>
                  <a:pt x="658867" y="2833796"/>
                </a:cubicBezTo>
                <a:close/>
                <a:moveTo>
                  <a:pt x="658867" y="2427229"/>
                </a:moveTo>
                <a:lnTo>
                  <a:pt x="2539193" y="2427229"/>
                </a:lnTo>
                <a:cubicBezTo>
                  <a:pt x="2596541" y="2427229"/>
                  <a:pt x="2643030" y="2473718"/>
                  <a:pt x="2643030" y="2531066"/>
                </a:cubicBezTo>
                <a:lnTo>
                  <a:pt x="2643030" y="2539417"/>
                </a:lnTo>
                <a:cubicBezTo>
                  <a:pt x="2643030" y="2596765"/>
                  <a:pt x="2596541" y="2643254"/>
                  <a:pt x="2539193" y="2643254"/>
                </a:cubicBezTo>
                <a:lnTo>
                  <a:pt x="658867" y="2643254"/>
                </a:lnTo>
                <a:cubicBezTo>
                  <a:pt x="601519" y="2643254"/>
                  <a:pt x="555030" y="2596765"/>
                  <a:pt x="555030" y="2539417"/>
                </a:cubicBezTo>
                <a:lnTo>
                  <a:pt x="555030" y="2531066"/>
                </a:lnTo>
                <a:cubicBezTo>
                  <a:pt x="555030" y="2473718"/>
                  <a:pt x="601519" y="2427229"/>
                  <a:pt x="658867" y="2427229"/>
                </a:cubicBezTo>
                <a:close/>
                <a:moveTo>
                  <a:pt x="658867" y="2020662"/>
                </a:moveTo>
                <a:lnTo>
                  <a:pt x="2539193" y="2020662"/>
                </a:lnTo>
                <a:cubicBezTo>
                  <a:pt x="2596541" y="2020662"/>
                  <a:pt x="2643030" y="2067151"/>
                  <a:pt x="2643030" y="2124499"/>
                </a:cubicBezTo>
                <a:lnTo>
                  <a:pt x="2643030" y="2132850"/>
                </a:lnTo>
                <a:cubicBezTo>
                  <a:pt x="2643030" y="2190198"/>
                  <a:pt x="2596541" y="2236687"/>
                  <a:pt x="2539193" y="2236687"/>
                </a:cubicBezTo>
                <a:lnTo>
                  <a:pt x="658867" y="2236687"/>
                </a:lnTo>
                <a:cubicBezTo>
                  <a:pt x="601519" y="2236687"/>
                  <a:pt x="555030" y="2190198"/>
                  <a:pt x="555030" y="2132850"/>
                </a:cubicBezTo>
                <a:lnTo>
                  <a:pt x="555030" y="2124499"/>
                </a:lnTo>
                <a:cubicBezTo>
                  <a:pt x="555030" y="2067151"/>
                  <a:pt x="601519" y="2020662"/>
                  <a:pt x="658867" y="2020662"/>
                </a:cubicBezTo>
                <a:close/>
                <a:moveTo>
                  <a:pt x="658867" y="1614095"/>
                </a:moveTo>
                <a:lnTo>
                  <a:pt x="1891193" y="1614095"/>
                </a:lnTo>
                <a:cubicBezTo>
                  <a:pt x="1948541" y="1614095"/>
                  <a:pt x="1995030" y="1660584"/>
                  <a:pt x="1995030" y="1717932"/>
                </a:cubicBezTo>
                <a:lnTo>
                  <a:pt x="1995030" y="1726283"/>
                </a:lnTo>
                <a:cubicBezTo>
                  <a:pt x="1995030" y="1783631"/>
                  <a:pt x="1948541" y="1830120"/>
                  <a:pt x="1891193" y="1830120"/>
                </a:cubicBezTo>
                <a:lnTo>
                  <a:pt x="658867" y="1830120"/>
                </a:lnTo>
                <a:cubicBezTo>
                  <a:pt x="601519" y="1830120"/>
                  <a:pt x="555030" y="1783631"/>
                  <a:pt x="555030" y="1726283"/>
                </a:cubicBezTo>
                <a:lnTo>
                  <a:pt x="555030" y="1717932"/>
                </a:lnTo>
                <a:cubicBezTo>
                  <a:pt x="555030" y="1660584"/>
                  <a:pt x="601519" y="1614095"/>
                  <a:pt x="658867" y="1614095"/>
                </a:cubicBezTo>
                <a:close/>
                <a:moveTo>
                  <a:pt x="658867" y="1207528"/>
                </a:moveTo>
                <a:lnTo>
                  <a:pt x="1423193" y="1207528"/>
                </a:lnTo>
                <a:cubicBezTo>
                  <a:pt x="1480541" y="1207528"/>
                  <a:pt x="1527030" y="1254017"/>
                  <a:pt x="1527030" y="1311365"/>
                </a:cubicBezTo>
                <a:lnTo>
                  <a:pt x="1527030" y="1319716"/>
                </a:lnTo>
                <a:cubicBezTo>
                  <a:pt x="1527030" y="1377064"/>
                  <a:pt x="1480541" y="1423553"/>
                  <a:pt x="1423193" y="1423553"/>
                </a:cubicBezTo>
                <a:lnTo>
                  <a:pt x="658867" y="1423553"/>
                </a:lnTo>
                <a:cubicBezTo>
                  <a:pt x="601519" y="1423553"/>
                  <a:pt x="555030" y="1377064"/>
                  <a:pt x="555030" y="1319716"/>
                </a:cubicBezTo>
                <a:lnTo>
                  <a:pt x="555030" y="1311365"/>
                </a:lnTo>
                <a:cubicBezTo>
                  <a:pt x="555030" y="1254017"/>
                  <a:pt x="601519" y="1207528"/>
                  <a:pt x="658867" y="1207528"/>
                </a:cubicBezTo>
                <a:close/>
                <a:moveTo>
                  <a:pt x="2554664" y="1037849"/>
                </a:moveTo>
                <a:lnTo>
                  <a:pt x="2603884" y="1221540"/>
                </a:lnTo>
                <a:lnTo>
                  <a:pt x="2505443" y="1221541"/>
                </a:lnTo>
                <a:close/>
                <a:moveTo>
                  <a:pt x="2" y="1007696"/>
                </a:moveTo>
                <a:lnTo>
                  <a:pt x="2" y="1007697"/>
                </a:lnTo>
                <a:lnTo>
                  <a:pt x="3" y="1007696"/>
                </a:lnTo>
                <a:close/>
                <a:moveTo>
                  <a:pt x="2535559" y="782523"/>
                </a:moveTo>
                <a:cubicBezTo>
                  <a:pt x="2512072" y="785793"/>
                  <a:pt x="2491672" y="802716"/>
                  <a:pt x="2485149" y="827062"/>
                </a:cubicBezTo>
                <a:lnTo>
                  <a:pt x="2304257" y="1502155"/>
                </a:lnTo>
                <a:lnTo>
                  <a:pt x="2430252" y="1502155"/>
                </a:lnTo>
                <a:lnTo>
                  <a:pt x="2472833" y="1343242"/>
                </a:lnTo>
                <a:lnTo>
                  <a:pt x="2632558" y="1343243"/>
                </a:lnTo>
                <a:cubicBezTo>
                  <a:pt x="2633824" y="1343243"/>
                  <a:pt x="2635083" y="1343204"/>
                  <a:pt x="2636292" y="1342489"/>
                </a:cubicBezTo>
                <a:lnTo>
                  <a:pt x="2679075" y="1502155"/>
                </a:lnTo>
                <a:lnTo>
                  <a:pt x="2805068" y="1502155"/>
                </a:lnTo>
                <a:lnTo>
                  <a:pt x="2624179" y="827062"/>
                </a:lnTo>
                <a:cubicBezTo>
                  <a:pt x="2617655" y="802716"/>
                  <a:pt x="2597255" y="785793"/>
                  <a:pt x="2573768" y="782523"/>
                </a:cubicBezTo>
                <a:cubicBezTo>
                  <a:pt x="2567504" y="781650"/>
                  <a:pt x="2561019" y="781749"/>
                  <a:pt x="2554663" y="783720"/>
                </a:cubicBezTo>
                <a:close/>
                <a:moveTo>
                  <a:pt x="2950357" y="752352"/>
                </a:moveTo>
                <a:lnTo>
                  <a:pt x="2950357" y="894396"/>
                </a:lnTo>
                <a:lnTo>
                  <a:pt x="2808313" y="894396"/>
                </a:lnTo>
                <a:lnTo>
                  <a:pt x="2808313" y="1053088"/>
                </a:lnTo>
                <a:lnTo>
                  <a:pt x="2950357" y="1053088"/>
                </a:lnTo>
                <a:lnTo>
                  <a:pt x="2950357" y="1195132"/>
                </a:lnTo>
                <a:lnTo>
                  <a:pt x="3109049" y="1195132"/>
                </a:lnTo>
                <a:lnTo>
                  <a:pt x="3109049" y="1053088"/>
                </a:lnTo>
                <a:lnTo>
                  <a:pt x="3251093" y="1053088"/>
                </a:lnTo>
                <a:lnTo>
                  <a:pt x="3251093" y="894396"/>
                </a:lnTo>
                <a:lnTo>
                  <a:pt x="3109049" y="894396"/>
                </a:lnTo>
                <a:lnTo>
                  <a:pt x="3109049" y="752352"/>
                </a:lnTo>
                <a:close/>
                <a:moveTo>
                  <a:pt x="2706685" y="459647"/>
                </a:moveTo>
                <a:cubicBezTo>
                  <a:pt x="3112882" y="459647"/>
                  <a:pt x="3442170" y="788935"/>
                  <a:pt x="3442170" y="1195132"/>
                </a:cubicBezTo>
                <a:cubicBezTo>
                  <a:pt x="3442170" y="1601329"/>
                  <a:pt x="3112882" y="1930617"/>
                  <a:pt x="2706685" y="1930617"/>
                </a:cubicBezTo>
                <a:cubicBezTo>
                  <a:pt x="2300488" y="1930617"/>
                  <a:pt x="1971200" y="1601329"/>
                  <a:pt x="1971200" y="1195132"/>
                </a:cubicBezTo>
                <a:cubicBezTo>
                  <a:pt x="1971200" y="788935"/>
                  <a:pt x="2300488" y="459647"/>
                  <a:pt x="2706685" y="459647"/>
                </a:cubicBezTo>
                <a:close/>
                <a:moveTo>
                  <a:pt x="998319" y="0"/>
                </a:moveTo>
                <a:lnTo>
                  <a:pt x="998319" y="3"/>
                </a:lnTo>
                <a:lnTo>
                  <a:pt x="998321" y="1"/>
                </a:lnTo>
                <a:lnTo>
                  <a:pt x="2969887" y="1"/>
                </a:lnTo>
                <a:cubicBezTo>
                  <a:pt x="3079497" y="1"/>
                  <a:pt x="3168353" y="88857"/>
                  <a:pt x="3168353" y="198467"/>
                </a:cubicBezTo>
                <a:lnTo>
                  <a:pt x="3168353" y="493185"/>
                </a:lnTo>
                <a:cubicBezTo>
                  <a:pt x="3085099" y="439990"/>
                  <a:pt x="2990228" y="404581"/>
                  <a:pt x="2888890" y="388838"/>
                </a:cubicBezTo>
                <a:cubicBezTo>
                  <a:pt x="2871295" y="319942"/>
                  <a:pt x="2808233" y="270221"/>
                  <a:pt x="2733559" y="270221"/>
                </a:cubicBezTo>
                <a:lnTo>
                  <a:pt x="998319" y="270221"/>
                </a:lnTo>
                <a:lnTo>
                  <a:pt x="998319" y="809230"/>
                </a:lnTo>
                <a:cubicBezTo>
                  <a:pt x="998319" y="918840"/>
                  <a:pt x="909463" y="1007696"/>
                  <a:pt x="799853" y="1007696"/>
                </a:cubicBezTo>
                <a:lnTo>
                  <a:pt x="270177" y="1007696"/>
                </a:lnTo>
                <a:lnTo>
                  <a:pt x="270177" y="3525603"/>
                </a:lnTo>
                <a:cubicBezTo>
                  <a:pt x="270177" y="3616519"/>
                  <a:pt x="343879" y="3690221"/>
                  <a:pt x="434795" y="3690221"/>
                </a:cubicBezTo>
                <a:lnTo>
                  <a:pt x="2733559" y="3690221"/>
                </a:lnTo>
                <a:cubicBezTo>
                  <a:pt x="2824475" y="3690221"/>
                  <a:pt x="2898177" y="3616519"/>
                  <a:pt x="2898177" y="3525603"/>
                </a:cubicBezTo>
                <a:lnTo>
                  <a:pt x="2898177" y="1987149"/>
                </a:lnTo>
                <a:cubicBezTo>
                  <a:pt x="2996024" y="1970642"/>
                  <a:pt x="3087696" y="1935870"/>
                  <a:pt x="3168353" y="1884219"/>
                </a:cubicBezTo>
                <a:lnTo>
                  <a:pt x="3168353" y="3761975"/>
                </a:lnTo>
                <a:cubicBezTo>
                  <a:pt x="3168353" y="3871585"/>
                  <a:pt x="3079497" y="3960441"/>
                  <a:pt x="2969887" y="3960441"/>
                </a:cubicBezTo>
                <a:lnTo>
                  <a:pt x="198467" y="3960441"/>
                </a:lnTo>
                <a:cubicBezTo>
                  <a:pt x="88857" y="3960441"/>
                  <a:pt x="1" y="3871585"/>
                  <a:pt x="1" y="3761975"/>
                </a:cubicBezTo>
                <a:lnTo>
                  <a:pt x="1" y="1007696"/>
                </a:lnTo>
                <a:lnTo>
                  <a:pt x="0" y="1007696"/>
                </a:lnTo>
                <a:lnTo>
                  <a:pt x="1" y="1007695"/>
                </a:lnTo>
                <a:lnTo>
                  <a:pt x="1" y="198467"/>
                </a:lnTo>
                <a:cubicBezTo>
                  <a:pt x="1" y="88857"/>
                  <a:pt x="88857" y="1"/>
                  <a:pt x="198467" y="1"/>
                </a:cubicBezTo>
                <a:lnTo>
                  <a:pt x="198468" y="1"/>
                </a:lnTo>
                <a:cubicBezTo>
                  <a:pt x="88858" y="1"/>
                  <a:pt x="2" y="88857"/>
                  <a:pt x="2" y="198467"/>
                </a:cubicBezTo>
                <a:lnTo>
                  <a:pt x="2" y="10076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104"/>
          <p:cNvSpPr txBox="true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" altLang="en-US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" altLang="en-US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219" name="文本框 108"/>
          <p:cNvSpPr txBox="true"/>
          <p:nvPr/>
        </p:nvSpPr>
        <p:spPr>
          <a:xfrm>
            <a:off x="661988" y="228600"/>
            <a:ext cx="38290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Setup Monitoring Server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9220" name="组合 29"/>
          <p:cNvGrpSpPr/>
          <p:nvPr/>
        </p:nvGrpSpPr>
        <p:grpSpPr>
          <a:xfrm flipH="true">
            <a:off x="3862388" y="186690"/>
            <a:ext cx="1117600" cy="523875"/>
            <a:chOff x="0" y="0"/>
            <a:chExt cx="766254" cy="340156"/>
          </a:xfrm>
        </p:grpSpPr>
        <p:sp>
          <p:nvSpPr>
            <p:cNvPr id="9263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264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265" name="等腰三角形 32"/>
            <p:cNvSpPr/>
            <p:nvPr/>
          </p:nvSpPr>
          <p:spPr>
            <a:xfrm rot="-173865" flipV="true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221" name="Group 150"/>
          <p:cNvGrpSpPr/>
          <p:nvPr/>
        </p:nvGrpSpPr>
        <p:grpSpPr>
          <a:xfrm>
            <a:off x="8245475" y="1841572"/>
            <a:ext cx="3054985" cy="543404"/>
            <a:chOff x="-683444" y="-11439"/>
            <a:chExt cx="2609540" cy="407353"/>
          </a:xfrm>
        </p:grpSpPr>
        <p:sp>
          <p:nvSpPr>
            <p:cNvPr id="9261" name="Title 20"/>
            <p:cNvSpPr txBox="true"/>
            <p:nvPr/>
          </p:nvSpPr>
          <p:spPr>
            <a:xfrm>
              <a:off x="0" y="-11439"/>
              <a:ext cx="1926096" cy="2075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8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Download &amp; Extract</a:t>
              </a:r>
              <a:endParaRPr lang="en-US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262" name="Title 20"/>
            <p:cNvSpPr txBox="true"/>
            <p:nvPr/>
          </p:nvSpPr>
          <p:spPr>
            <a:xfrm>
              <a:off x="-683444" y="152193"/>
              <a:ext cx="2608707" cy="2437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Bisa menggunakan wget / curl</a:t>
              </a:r>
              <a:endParaRPr lang="en-US" altLang="pt-BR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9222" name="Oval 174"/>
          <p:cNvSpPr/>
          <p:nvPr/>
        </p:nvSpPr>
        <p:spPr>
          <a:xfrm>
            <a:off x="11442700" y="1941195"/>
            <a:ext cx="505460" cy="473075"/>
          </a:xfrm>
          <a:prstGeom prst="ellipse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90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9223" name="Group 175"/>
          <p:cNvGrpSpPr/>
          <p:nvPr/>
        </p:nvGrpSpPr>
        <p:grpSpPr>
          <a:xfrm>
            <a:off x="8391525" y="2579341"/>
            <a:ext cx="2917825" cy="1372391"/>
            <a:chOff x="-566379" y="-11255"/>
            <a:chExt cx="2492475" cy="1026975"/>
          </a:xfrm>
        </p:grpSpPr>
        <p:sp>
          <p:nvSpPr>
            <p:cNvPr id="9259" name="Title 20"/>
            <p:cNvSpPr txBox="true"/>
            <p:nvPr/>
          </p:nvSpPr>
          <p:spPr>
            <a:xfrm>
              <a:off x="0" y="-11255"/>
              <a:ext cx="1926096" cy="2071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8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Copy &amp; Chown</a:t>
              </a:r>
              <a:endParaRPr lang="en-US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260" name="Title 20"/>
            <p:cNvSpPr txBox="true"/>
            <p:nvPr/>
          </p:nvSpPr>
          <p:spPr>
            <a:xfrm>
              <a:off x="-566379" y="144720"/>
              <a:ext cx="2484649" cy="87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Promtool &amp; prometheus  /usr/local/bin/</a:t>
              </a:r>
              <a:endParaRPr lang="en-US" altLang="pt-BR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consoles &amp; console_library</a:t>
              </a:r>
              <a:endParaRPr lang="en-US" altLang="pt-BR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/etc/prometheus</a:t>
              </a:r>
              <a:endParaRPr lang="en-US" altLang="pt-BR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9224" name="Oval 184"/>
          <p:cNvSpPr/>
          <p:nvPr/>
        </p:nvSpPr>
        <p:spPr>
          <a:xfrm>
            <a:off x="11463655" y="3136900"/>
            <a:ext cx="505460" cy="473075"/>
          </a:xfrm>
          <a:prstGeom prst="ellipse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90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9225" name="Group 185"/>
          <p:cNvGrpSpPr/>
          <p:nvPr/>
        </p:nvGrpSpPr>
        <p:grpSpPr>
          <a:xfrm>
            <a:off x="7351395" y="4121785"/>
            <a:ext cx="3947795" cy="732155"/>
            <a:chOff x="-1446383" y="196"/>
            <a:chExt cx="3372479" cy="549011"/>
          </a:xfrm>
        </p:grpSpPr>
        <p:sp>
          <p:nvSpPr>
            <p:cNvPr id="9257" name="Title 20"/>
            <p:cNvSpPr txBox="true"/>
            <p:nvPr/>
          </p:nvSpPr>
          <p:spPr>
            <a:xfrm>
              <a:off x="0" y="196"/>
              <a:ext cx="1926096" cy="184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6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Config Promethes</a:t>
              </a:r>
              <a:endParaRPr lang="en-US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258" name="Title 20"/>
            <p:cNvSpPr txBox="true"/>
            <p:nvPr/>
          </p:nvSpPr>
          <p:spPr>
            <a:xfrm>
              <a:off x="-1446383" y="95904"/>
              <a:ext cx="3372189" cy="4533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/etc/systemd/system/prometheus.service</a:t>
              </a:r>
              <a:endParaRPr lang="pt-BR" altLang="en-US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/etc/prometheus/prometheus.yml</a:t>
              </a:r>
              <a:endParaRPr lang="pt-BR" altLang="en-US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9226" name="Oval 219"/>
          <p:cNvSpPr/>
          <p:nvPr/>
        </p:nvSpPr>
        <p:spPr>
          <a:xfrm>
            <a:off x="11441430" y="4207510"/>
            <a:ext cx="505460" cy="471805"/>
          </a:xfrm>
          <a:prstGeom prst="ellipse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90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9227" name="Group 220"/>
          <p:cNvGrpSpPr/>
          <p:nvPr/>
        </p:nvGrpSpPr>
        <p:grpSpPr>
          <a:xfrm>
            <a:off x="9041130" y="4995129"/>
            <a:ext cx="2255942" cy="849754"/>
            <a:chOff x="0" y="164"/>
            <a:chExt cx="1926999" cy="637412"/>
          </a:xfrm>
        </p:grpSpPr>
        <p:sp>
          <p:nvSpPr>
            <p:cNvPr id="9255" name="Title 20"/>
            <p:cNvSpPr txBox="true"/>
            <p:nvPr/>
          </p:nvSpPr>
          <p:spPr>
            <a:xfrm>
              <a:off x="0" y="164"/>
              <a:ext cx="1926096" cy="184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6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Start service</a:t>
              </a:r>
              <a:endParaRPr lang="en-US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256" name="Title 20"/>
            <p:cNvSpPr txBox="true"/>
            <p:nvPr/>
          </p:nvSpPr>
          <p:spPr>
            <a:xfrm>
              <a:off x="2520" y="184117"/>
              <a:ext cx="1924479" cy="45345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daemon-reload</a:t>
              </a:r>
              <a:endParaRPr lang="pt-BR" altLang="en-US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start prometheus</a:t>
              </a:r>
              <a:endParaRPr lang="pt-BR" altLang="en-US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9228" name="Oval 223"/>
          <p:cNvSpPr/>
          <p:nvPr/>
        </p:nvSpPr>
        <p:spPr>
          <a:xfrm>
            <a:off x="11441430" y="5069205"/>
            <a:ext cx="505460" cy="473075"/>
          </a:xfrm>
          <a:prstGeom prst="ellipse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90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9229" name="Freeform 211"/>
          <p:cNvSpPr>
            <a:spLocks noEditPoints="true"/>
          </p:cNvSpPr>
          <p:nvPr/>
        </p:nvSpPr>
        <p:spPr>
          <a:xfrm>
            <a:off x="11587480" y="2059940"/>
            <a:ext cx="228600" cy="212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8" h="58">
                <a:moveTo>
                  <a:pt x="58" y="50"/>
                </a:moveTo>
                <a:cubicBezTo>
                  <a:pt x="58" y="54"/>
                  <a:pt x="55" y="58"/>
                  <a:pt x="51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4"/>
                  <a:pt x="0" y="5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5" y="0"/>
                  <a:pt x="58" y="3"/>
                  <a:pt x="58" y="7"/>
                </a:cubicBezTo>
                <a:lnTo>
                  <a:pt x="58" y="50"/>
                </a:lnTo>
                <a:close/>
                <a:moveTo>
                  <a:pt x="51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47" y="26"/>
                  <a:pt x="47" y="27"/>
                  <a:pt x="47" y="29"/>
                </a:cubicBezTo>
                <a:cubicBezTo>
                  <a:pt x="47" y="39"/>
                  <a:pt x="39" y="47"/>
                  <a:pt x="29" y="47"/>
                </a:cubicBezTo>
                <a:cubicBezTo>
                  <a:pt x="19" y="47"/>
                  <a:pt x="11" y="39"/>
                  <a:pt x="11" y="29"/>
                </a:cubicBezTo>
                <a:cubicBezTo>
                  <a:pt x="11" y="27"/>
                  <a:pt x="11" y="26"/>
                  <a:pt x="12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49"/>
                  <a:pt x="6" y="49"/>
                  <a:pt x="6" y="49"/>
                </a:cubicBezTo>
                <a:cubicBezTo>
                  <a:pt x="6" y="50"/>
                  <a:pt x="7" y="51"/>
                  <a:pt x="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50" y="51"/>
                  <a:pt x="51" y="50"/>
                  <a:pt x="51" y="49"/>
                </a:cubicBezTo>
                <a:lnTo>
                  <a:pt x="51" y="24"/>
                </a:lnTo>
                <a:close/>
                <a:moveTo>
                  <a:pt x="29" y="17"/>
                </a:moveTo>
                <a:cubicBezTo>
                  <a:pt x="23" y="17"/>
                  <a:pt x="17" y="22"/>
                  <a:pt x="17" y="29"/>
                </a:cubicBezTo>
                <a:cubicBezTo>
                  <a:pt x="17" y="35"/>
                  <a:pt x="23" y="40"/>
                  <a:pt x="29" y="40"/>
                </a:cubicBezTo>
                <a:cubicBezTo>
                  <a:pt x="35" y="40"/>
                  <a:pt x="41" y="35"/>
                  <a:pt x="41" y="29"/>
                </a:cubicBezTo>
                <a:cubicBezTo>
                  <a:pt x="41" y="22"/>
                  <a:pt x="35" y="17"/>
                  <a:pt x="29" y="17"/>
                </a:cubicBezTo>
                <a:close/>
                <a:moveTo>
                  <a:pt x="51" y="9"/>
                </a:moveTo>
                <a:cubicBezTo>
                  <a:pt x="51" y="7"/>
                  <a:pt x="50" y="6"/>
                  <a:pt x="49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1" y="6"/>
                  <a:pt x="40" y="7"/>
                  <a:pt x="40" y="9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6"/>
                  <a:pt x="41" y="18"/>
                  <a:pt x="42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50" y="18"/>
                  <a:pt x="51" y="16"/>
                  <a:pt x="51" y="15"/>
                </a:cubicBezTo>
                <a:lnTo>
                  <a:pt x="51" y="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30" name="Freeform 14"/>
          <p:cNvSpPr>
            <a:spLocks noEditPoints="true"/>
          </p:cNvSpPr>
          <p:nvPr/>
        </p:nvSpPr>
        <p:spPr>
          <a:xfrm>
            <a:off x="11587480" y="3268980"/>
            <a:ext cx="280035" cy="20129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8" h="60">
                <a:moveTo>
                  <a:pt x="78" y="47"/>
                </a:moveTo>
                <a:cubicBezTo>
                  <a:pt x="78" y="48"/>
                  <a:pt x="77" y="48"/>
                  <a:pt x="76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3" y="53"/>
                  <a:pt x="73" y="53"/>
                  <a:pt x="73" y="53"/>
                </a:cubicBezTo>
                <a:cubicBezTo>
                  <a:pt x="73" y="57"/>
                  <a:pt x="69" y="60"/>
                  <a:pt x="65" y="60"/>
                </a:cubicBezTo>
                <a:cubicBezTo>
                  <a:pt x="61" y="60"/>
                  <a:pt x="58" y="57"/>
                  <a:pt x="58" y="53"/>
                </a:cubicBezTo>
                <a:cubicBezTo>
                  <a:pt x="58" y="48"/>
                  <a:pt x="58" y="48"/>
                  <a:pt x="58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53"/>
                  <a:pt x="19" y="53"/>
                  <a:pt x="19" y="53"/>
                </a:cubicBezTo>
                <a:cubicBezTo>
                  <a:pt x="19" y="57"/>
                  <a:pt x="16" y="60"/>
                  <a:pt x="12" y="60"/>
                </a:cubicBezTo>
                <a:cubicBezTo>
                  <a:pt x="8" y="60"/>
                  <a:pt x="5" y="57"/>
                  <a:pt x="5" y="53"/>
                </a:cubicBezTo>
                <a:cubicBezTo>
                  <a:pt x="5" y="48"/>
                  <a:pt x="5" y="48"/>
                  <a:pt x="5" y="48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8"/>
                  <a:pt x="0" y="48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8"/>
                  <a:pt x="4" y="24"/>
                  <a:pt x="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3"/>
                  <a:pt x="19" y="0"/>
                  <a:pt x="24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8" y="0"/>
                  <a:pt x="63" y="3"/>
                  <a:pt x="64" y="8"/>
                </a:cubicBezTo>
                <a:cubicBezTo>
                  <a:pt x="68" y="24"/>
                  <a:pt x="68" y="24"/>
                  <a:pt x="68" y="24"/>
                </a:cubicBezTo>
                <a:cubicBezTo>
                  <a:pt x="69" y="24"/>
                  <a:pt x="69" y="24"/>
                  <a:pt x="69" y="24"/>
                </a:cubicBezTo>
                <a:cubicBezTo>
                  <a:pt x="74" y="24"/>
                  <a:pt x="78" y="28"/>
                  <a:pt x="78" y="32"/>
                </a:cubicBezTo>
                <a:lnTo>
                  <a:pt x="78" y="47"/>
                </a:lnTo>
                <a:close/>
                <a:moveTo>
                  <a:pt x="12" y="30"/>
                </a:moveTo>
                <a:cubicBezTo>
                  <a:pt x="9" y="30"/>
                  <a:pt x="6" y="33"/>
                  <a:pt x="6" y="36"/>
                </a:cubicBezTo>
                <a:cubicBezTo>
                  <a:pt x="6" y="39"/>
                  <a:pt x="9" y="42"/>
                  <a:pt x="12" y="42"/>
                </a:cubicBezTo>
                <a:cubicBezTo>
                  <a:pt x="15" y="42"/>
                  <a:pt x="18" y="39"/>
                  <a:pt x="18" y="36"/>
                </a:cubicBezTo>
                <a:cubicBezTo>
                  <a:pt x="18" y="33"/>
                  <a:pt x="15" y="30"/>
                  <a:pt x="12" y="30"/>
                </a:cubicBezTo>
                <a:close/>
                <a:moveTo>
                  <a:pt x="58" y="24"/>
                </a:moveTo>
                <a:cubicBezTo>
                  <a:pt x="55" y="10"/>
                  <a:pt x="55" y="10"/>
                  <a:pt x="55" y="10"/>
                </a:cubicBezTo>
                <a:cubicBezTo>
                  <a:pt x="54" y="10"/>
                  <a:pt x="54" y="9"/>
                  <a:pt x="53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9"/>
                  <a:pt x="23" y="10"/>
                  <a:pt x="23" y="10"/>
                </a:cubicBezTo>
                <a:cubicBezTo>
                  <a:pt x="19" y="24"/>
                  <a:pt x="19" y="24"/>
                  <a:pt x="19" y="24"/>
                </a:cubicBezTo>
                <a:lnTo>
                  <a:pt x="58" y="24"/>
                </a:lnTo>
                <a:close/>
                <a:moveTo>
                  <a:pt x="65" y="30"/>
                </a:moveTo>
                <a:cubicBezTo>
                  <a:pt x="62" y="30"/>
                  <a:pt x="59" y="33"/>
                  <a:pt x="59" y="36"/>
                </a:cubicBezTo>
                <a:cubicBezTo>
                  <a:pt x="59" y="39"/>
                  <a:pt x="62" y="42"/>
                  <a:pt x="65" y="42"/>
                </a:cubicBezTo>
                <a:cubicBezTo>
                  <a:pt x="69" y="42"/>
                  <a:pt x="71" y="39"/>
                  <a:pt x="71" y="36"/>
                </a:cubicBezTo>
                <a:cubicBezTo>
                  <a:pt x="71" y="33"/>
                  <a:pt x="69" y="30"/>
                  <a:pt x="65" y="3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31" name="Freeform 77"/>
          <p:cNvSpPr>
            <a:spLocks noEditPoints="true"/>
          </p:cNvSpPr>
          <p:nvPr/>
        </p:nvSpPr>
        <p:spPr>
          <a:xfrm>
            <a:off x="11551920" y="4299585"/>
            <a:ext cx="293370" cy="276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32" name="Freeform 230"/>
          <p:cNvSpPr>
            <a:spLocks noEditPoints="true"/>
          </p:cNvSpPr>
          <p:nvPr/>
        </p:nvSpPr>
        <p:spPr>
          <a:xfrm>
            <a:off x="11575415" y="5165725"/>
            <a:ext cx="252095" cy="23685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8" h="58">
                <a:moveTo>
                  <a:pt x="48" y="26"/>
                </a:moveTo>
                <a:cubicBezTo>
                  <a:pt x="16" y="58"/>
                  <a:pt x="16" y="58"/>
                  <a:pt x="16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42"/>
                  <a:pt x="0" y="42"/>
                  <a:pt x="0" y="42"/>
                </a:cubicBezTo>
                <a:cubicBezTo>
                  <a:pt x="32" y="10"/>
                  <a:pt x="32" y="10"/>
                  <a:pt x="32" y="10"/>
                </a:cubicBezTo>
                <a:lnTo>
                  <a:pt x="48" y="26"/>
                </a:lnTo>
                <a:close/>
                <a:moveTo>
                  <a:pt x="18" y="50"/>
                </a:moveTo>
                <a:cubicBezTo>
                  <a:pt x="9" y="41"/>
                  <a:pt x="9" y="41"/>
                  <a:pt x="9" y="41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48"/>
                  <a:pt x="5" y="48"/>
                  <a:pt x="5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53"/>
                  <a:pt x="10" y="53"/>
                  <a:pt x="10" y="53"/>
                </a:cubicBezTo>
                <a:cubicBezTo>
                  <a:pt x="14" y="53"/>
                  <a:pt x="14" y="53"/>
                  <a:pt x="14" y="53"/>
                </a:cubicBezTo>
                <a:lnTo>
                  <a:pt x="18" y="50"/>
                </a:lnTo>
                <a:close/>
                <a:moveTo>
                  <a:pt x="33" y="17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9"/>
                  <a:pt x="12" y="39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7"/>
                  <a:pt x="34" y="17"/>
                  <a:pt x="33" y="17"/>
                </a:cubicBezTo>
                <a:close/>
                <a:moveTo>
                  <a:pt x="57" y="18"/>
                </a:moveTo>
                <a:cubicBezTo>
                  <a:pt x="50" y="24"/>
                  <a:pt x="50" y="24"/>
                  <a:pt x="50" y="24"/>
                </a:cubicBezTo>
                <a:cubicBezTo>
                  <a:pt x="34" y="8"/>
                  <a:pt x="34" y="8"/>
                  <a:pt x="34" y="8"/>
                </a:cubicBezTo>
                <a:cubicBezTo>
                  <a:pt x="41" y="2"/>
                  <a:pt x="41" y="2"/>
                  <a:pt x="41" y="2"/>
                </a:cubicBezTo>
                <a:cubicBezTo>
                  <a:pt x="42" y="1"/>
                  <a:pt x="43" y="0"/>
                  <a:pt x="44" y="0"/>
                </a:cubicBezTo>
                <a:cubicBezTo>
                  <a:pt x="45" y="0"/>
                  <a:pt x="47" y="1"/>
                  <a:pt x="48" y="2"/>
                </a:cubicBezTo>
                <a:cubicBezTo>
                  <a:pt x="57" y="11"/>
                  <a:pt x="57" y="11"/>
                  <a:pt x="57" y="11"/>
                </a:cubicBezTo>
                <a:cubicBezTo>
                  <a:pt x="57" y="12"/>
                  <a:pt x="58" y="13"/>
                  <a:pt x="58" y="14"/>
                </a:cubicBezTo>
                <a:cubicBezTo>
                  <a:pt x="58" y="15"/>
                  <a:pt x="57" y="17"/>
                  <a:pt x="57" y="18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9233" name="组合 2"/>
          <p:cNvPicPr/>
          <p:nvPr/>
        </p:nvPicPr>
        <p:blipFill>
          <a:blip r:embed="rId1"/>
          <a:stretch>
            <a:fillRect/>
          </a:stretch>
        </p:blipFill>
        <p:spPr>
          <a:xfrm>
            <a:off x="6126163" y="1700213"/>
            <a:ext cx="1847850" cy="452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4" name="组合 1"/>
          <p:cNvPicPr/>
          <p:nvPr/>
        </p:nvPicPr>
        <p:blipFill>
          <a:blip r:embed="rId2"/>
          <a:stretch>
            <a:fillRect/>
          </a:stretch>
        </p:blipFill>
        <p:spPr>
          <a:xfrm>
            <a:off x="4254500" y="1841500"/>
            <a:ext cx="1835150" cy="4473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235" name="Group 95"/>
          <p:cNvGrpSpPr/>
          <p:nvPr/>
        </p:nvGrpSpPr>
        <p:grpSpPr>
          <a:xfrm>
            <a:off x="1463675" y="2569154"/>
            <a:ext cx="2741929" cy="608014"/>
            <a:chOff x="0" y="-11470"/>
            <a:chExt cx="2503199" cy="455922"/>
          </a:xfrm>
        </p:grpSpPr>
        <p:sp>
          <p:nvSpPr>
            <p:cNvPr id="9253" name="Title 20"/>
            <p:cNvSpPr txBox="true"/>
            <p:nvPr/>
          </p:nvSpPr>
          <p:spPr>
            <a:xfrm>
              <a:off x="0" y="-11470"/>
              <a:ext cx="1926096" cy="2076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" altLang="en-US" sz="18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Docker Run</a:t>
              </a:r>
              <a:endParaRPr lang="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254" name="Title 20"/>
            <p:cNvSpPr txBox="true"/>
            <p:nvPr/>
          </p:nvSpPr>
          <p:spPr>
            <a:xfrm>
              <a:off x="1159" y="200659"/>
              <a:ext cx="2502040" cy="2437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" altLang="pt-BR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Get Image and run with volume</a:t>
              </a:r>
              <a:endParaRPr lang="" altLang="pt-BR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9236" name="Oval 130"/>
          <p:cNvSpPr/>
          <p:nvPr/>
        </p:nvSpPr>
        <p:spPr>
          <a:xfrm>
            <a:off x="862013" y="2668588"/>
            <a:ext cx="473075" cy="473075"/>
          </a:xfrm>
          <a:prstGeom prst="ellipse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90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9237" name="Group 131"/>
          <p:cNvGrpSpPr/>
          <p:nvPr/>
        </p:nvGrpSpPr>
        <p:grpSpPr>
          <a:xfrm>
            <a:off x="1463675" y="3321629"/>
            <a:ext cx="2790825" cy="608332"/>
            <a:chOff x="0" y="-11470"/>
            <a:chExt cx="2547837" cy="456160"/>
          </a:xfrm>
        </p:grpSpPr>
        <p:sp>
          <p:nvSpPr>
            <p:cNvPr id="9251" name="Title 20"/>
            <p:cNvSpPr txBox="true"/>
            <p:nvPr/>
          </p:nvSpPr>
          <p:spPr>
            <a:xfrm>
              <a:off x="0" y="-11470"/>
              <a:ext cx="1926096" cy="2076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" altLang="en-US" sz="18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Config</a:t>
              </a:r>
              <a:endParaRPr lang="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252" name="Title 20"/>
            <p:cNvSpPr txBox="true"/>
            <p:nvPr/>
          </p:nvSpPr>
          <p:spPr>
            <a:xfrm>
              <a:off x="1159" y="200897"/>
              <a:ext cx="2546678" cy="2437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sym typeface="+mn-ea"/>
                </a:rPr>
                <a:t>/etc/prometheus/prometheus.yml</a:t>
              </a:r>
              <a:endParaRPr lang="pt-BR" altLang="en-US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endParaRPr>
            </a:p>
          </p:txBody>
        </p:sp>
      </p:grpSp>
      <p:sp>
        <p:nvSpPr>
          <p:cNvPr id="9238" name="Oval 134"/>
          <p:cNvSpPr/>
          <p:nvPr/>
        </p:nvSpPr>
        <p:spPr>
          <a:xfrm>
            <a:off x="862013" y="3422650"/>
            <a:ext cx="473075" cy="473075"/>
          </a:xfrm>
          <a:prstGeom prst="ellipse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90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9243" name="Freeform 211"/>
          <p:cNvSpPr>
            <a:spLocks noEditPoints="true"/>
          </p:cNvSpPr>
          <p:nvPr/>
        </p:nvSpPr>
        <p:spPr>
          <a:xfrm>
            <a:off x="989013" y="2787650"/>
            <a:ext cx="214312" cy="212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8" h="58">
                <a:moveTo>
                  <a:pt x="58" y="50"/>
                </a:moveTo>
                <a:cubicBezTo>
                  <a:pt x="58" y="54"/>
                  <a:pt x="55" y="58"/>
                  <a:pt x="51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4"/>
                  <a:pt x="0" y="5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5" y="0"/>
                  <a:pt x="58" y="3"/>
                  <a:pt x="58" y="7"/>
                </a:cubicBezTo>
                <a:lnTo>
                  <a:pt x="58" y="50"/>
                </a:lnTo>
                <a:close/>
                <a:moveTo>
                  <a:pt x="51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47" y="26"/>
                  <a:pt x="47" y="27"/>
                  <a:pt x="47" y="29"/>
                </a:cubicBezTo>
                <a:cubicBezTo>
                  <a:pt x="47" y="39"/>
                  <a:pt x="39" y="47"/>
                  <a:pt x="29" y="47"/>
                </a:cubicBezTo>
                <a:cubicBezTo>
                  <a:pt x="19" y="47"/>
                  <a:pt x="11" y="39"/>
                  <a:pt x="11" y="29"/>
                </a:cubicBezTo>
                <a:cubicBezTo>
                  <a:pt x="11" y="27"/>
                  <a:pt x="11" y="26"/>
                  <a:pt x="12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49"/>
                  <a:pt x="6" y="49"/>
                  <a:pt x="6" y="49"/>
                </a:cubicBezTo>
                <a:cubicBezTo>
                  <a:pt x="6" y="50"/>
                  <a:pt x="7" y="51"/>
                  <a:pt x="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50" y="51"/>
                  <a:pt x="51" y="50"/>
                  <a:pt x="51" y="49"/>
                </a:cubicBezTo>
                <a:lnTo>
                  <a:pt x="51" y="24"/>
                </a:lnTo>
                <a:close/>
                <a:moveTo>
                  <a:pt x="29" y="17"/>
                </a:moveTo>
                <a:cubicBezTo>
                  <a:pt x="23" y="17"/>
                  <a:pt x="17" y="22"/>
                  <a:pt x="17" y="29"/>
                </a:cubicBezTo>
                <a:cubicBezTo>
                  <a:pt x="17" y="35"/>
                  <a:pt x="23" y="40"/>
                  <a:pt x="29" y="40"/>
                </a:cubicBezTo>
                <a:cubicBezTo>
                  <a:pt x="35" y="40"/>
                  <a:pt x="41" y="35"/>
                  <a:pt x="41" y="29"/>
                </a:cubicBezTo>
                <a:cubicBezTo>
                  <a:pt x="41" y="22"/>
                  <a:pt x="35" y="17"/>
                  <a:pt x="29" y="17"/>
                </a:cubicBezTo>
                <a:close/>
                <a:moveTo>
                  <a:pt x="51" y="9"/>
                </a:moveTo>
                <a:cubicBezTo>
                  <a:pt x="51" y="7"/>
                  <a:pt x="50" y="6"/>
                  <a:pt x="49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1" y="6"/>
                  <a:pt x="40" y="7"/>
                  <a:pt x="40" y="9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6"/>
                  <a:pt x="41" y="18"/>
                  <a:pt x="42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50" y="18"/>
                  <a:pt x="51" y="16"/>
                  <a:pt x="51" y="15"/>
                </a:cubicBezTo>
                <a:lnTo>
                  <a:pt x="51" y="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44" name="Freeform 14"/>
          <p:cNvSpPr>
            <a:spLocks noEditPoints="true"/>
          </p:cNvSpPr>
          <p:nvPr/>
        </p:nvSpPr>
        <p:spPr>
          <a:xfrm>
            <a:off x="971550" y="3554413"/>
            <a:ext cx="261938" cy="2016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8" h="60">
                <a:moveTo>
                  <a:pt x="78" y="47"/>
                </a:moveTo>
                <a:cubicBezTo>
                  <a:pt x="78" y="48"/>
                  <a:pt x="77" y="48"/>
                  <a:pt x="76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3" y="53"/>
                  <a:pt x="73" y="53"/>
                  <a:pt x="73" y="53"/>
                </a:cubicBezTo>
                <a:cubicBezTo>
                  <a:pt x="73" y="57"/>
                  <a:pt x="69" y="60"/>
                  <a:pt x="65" y="60"/>
                </a:cubicBezTo>
                <a:cubicBezTo>
                  <a:pt x="61" y="60"/>
                  <a:pt x="58" y="57"/>
                  <a:pt x="58" y="53"/>
                </a:cubicBezTo>
                <a:cubicBezTo>
                  <a:pt x="58" y="48"/>
                  <a:pt x="58" y="48"/>
                  <a:pt x="58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53"/>
                  <a:pt x="19" y="53"/>
                  <a:pt x="19" y="53"/>
                </a:cubicBezTo>
                <a:cubicBezTo>
                  <a:pt x="19" y="57"/>
                  <a:pt x="16" y="60"/>
                  <a:pt x="12" y="60"/>
                </a:cubicBezTo>
                <a:cubicBezTo>
                  <a:pt x="8" y="60"/>
                  <a:pt x="5" y="57"/>
                  <a:pt x="5" y="53"/>
                </a:cubicBezTo>
                <a:cubicBezTo>
                  <a:pt x="5" y="48"/>
                  <a:pt x="5" y="48"/>
                  <a:pt x="5" y="48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8"/>
                  <a:pt x="0" y="48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8"/>
                  <a:pt x="4" y="24"/>
                  <a:pt x="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3"/>
                  <a:pt x="19" y="0"/>
                  <a:pt x="24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8" y="0"/>
                  <a:pt x="63" y="3"/>
                  <a:pt x="64" y="8"/>
                </a:cubicBezTo>
                <a:cubicBezTo>
                  <a:pt x="68" y="24"/>
                  <a:pt x="68" y="24"/>
                  <a:pt x="68" y="24"/>
                </a:cubicBezTo>
                <a:cubicBezTo>
                  <a:pt x="69" y="24"/>
                  <a:pt x="69" y="24"/>
                  <a:pt x="69" y="24"/>
                </a:cubicBezTo>
                <a:cubicBezTo>
                  <a:pt x="74" y="24"/>
                  <a:pt x="78" y="28"/>
                  <a:pt x="78" y="32"/>
                </a:cubicBezTo>
                <a:lnTo>
                  <a:pt x="78" y="47"/>
                </a:lnTo>
                <a:close/>
                <a:moveTo>
                  <a:pt x="12" y="30"/>
                </a:moveTo>
                <a:cubicBezTo>
                  <a:pt x="9" y="30"/>
                  <a:pt x="6" y="33"/>
                  <a:pt x="6" y="36"/>
                </a:cubicBezTo>
                <a:cubicBezTo>
                  <a:pt x="6" y="39"/>
                  <a:pt x="9" y="42"/>
                  <a:pt x="12" y="42"/>
                </a:cubicBezTo>
                <a:cubicBezTo>
                  <a:pt x="15" y="42"/>
                  <a:pt x="18" y="39"/>
                  <a:pt x="18" y="36"/>
                </a:cubicBezTo>
                <a:cubicBezTo>
                  <a:pt x="18" y="33"/>
                  <a:pt x="15" y="30"/>
                  <a:pt x="12" y="30"/>
                </a:cubicBezTo>
                <a:close/>
                <a:moveTo>
                  <a:pt x="58" y="24"/>
                </a:moveTo>
                <a:cubicBezTo>
                  <a:pt x="55" y="10"/>
                  <a:pt x="55" y="10"/>
                  <a:pt x="55" y="10"/>
                </a:cubicBezTo>
                <a:cubicBezTo>
                  <a:pt x="54" y="10"/>
                  <a:pt x="54" y="9"/>
                  <a:pt x="53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9"/>
                  <a:pt x="23" y="10"/>
                  <a:pt x="23" y="10"/>
                </a:cubicBezTo>
                <a:cubicBezTo>
                  <a:pt x="19" y="24"/>
                  <a:pt x="19" y="24"/>
                  <a:pt x="19" y="24"/>
                </a:cubicBezTo>
                <a:lnTo>
                  <a:pt x="58" y="24"/>
                </a:lnTo>
                <a:close/>
                <a:moveTo>
                  <a:pt x="65" y="30"/>
                </a:moveTo>
                <a:cubicBezTo>
                  <a:pt x="62" y="30"/>
                  <a:pt x="59" y="33"/>
                  <a:pt x="59" y="36"/>
                </a:cubicBezTo>
                <a:cubicBezTo>
                  <a:pt x="59" y="39"/>
                  <a:pt x="62" y="42"/>
                  <a:pt x="65" y="42"/>
                </a:cubicBezTo>
                <a:cubicBezTo>
                  <a:pt x="69" y="42"/>
                  <a:pt x="71" y="39"/>
                  <a:pt x="71" y="36"/>
                </a:cubicBezTo>
                <a:cubicBezTo>
                  <a:pt x="71" y="33"/>
                  <a:pt x="69" y="30"/>
                  <a:pt x="65" y="3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104"/>
          <p:cNvSpPr txBox="true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altLang="en-US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altLang="en-US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文本框 108"/>
          <p:cNvSpPr txBox="true"/>
          <p:nvPr/>
        </p:nvSpPr>
        <p:spPr>
          <a:xfrm>
            <a:off x="662305" y="228600"/>
            <a:ext cx="4454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Setup Monitoring Server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true">
            <a:off x="3830638" y="201295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true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Right Arrow 7"/>
          <p:cNvSpPr/>
          <p:nvPr/>
        </p:nvSpPr>
        <p:spPr>
          <a:xfrm rot="16200000">
            <a:off x="3747743" y="1906241"/>
            <a:ext cx="1468576" cy="1387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Right Arrow 56"/>
          <p:cNvSpPr/>
          <p:nvPr/>
        </p:nvSpPr>
        <p:spPr>
          <a:xfrm rot="5400000">
            <a:off x="6704503" y="4665503"/>
            <a:ext cx="1468576" cy="138703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TextBox 6"/>
          <p:cNvSpPr txBox="true"/>
          <p:nvPr/>
        </p:nvSpPr>
        <p:spPr>
          <a:xfrm>
            <a:off x="7802245" y="227965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Create</a:t>
            </a:r>
            <a:r>
              <a:rPr lang="" altLang="en-US" sz="14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 Ansible-playbook config</a:t>
            </a:r>
            <a:endParaRPr lang="" altLang="en-US" sz="1400" b="1" dirty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TextBox 9"/>
          <p:cNvSpPr txBox="true"/>
          <p:nvPr/>
        </p:nvSpPr>
        <p:spPr>
          <a:xfrm>
            <a:off x="7802245" y="2727325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Add credentials</a:t>
            </a:r>
            <a:endParaRPr lang="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2"/>
          <p:cNvSpPr txBox="true"/>
          <p:nvPr/>
        </p:nvSpPr>
        <p:spPr>
          <a:xfrm>
            <a:off x="7802245" y="323723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Copy to Public Server</a:t>
            </a:r>
            <a:endParaRPr lang="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Freeform 17"/>
          <p:cNvSpPr/>
          <p:nvPr/>
        </p:nvSpPr>
        <p:spPr>
          <a:xfrm>
            <a:off x="6885395" y="2660662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8" name="TextBox 18"/>
          <p:cNvSpPr txBox="true"/>
          <p:nvPr/>
        </p:nvSpPr>
        <p:spPr>
          <a:xfrm>
            <a:off x="880745" y="4364990"/>
            <a:ext cx="339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Create Reverse Proxy File</a:t>
            </a:r>
            <a:endParaRPr lang="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21"/>
          <p:cNvSpPr txBox="true"/>
          <p:nvPr/>
        </p:nvSpPr>
        <p:spPr>
          <a:xfrm>
            <a:off x="749935" y="4827270"/>
            <a:ext cx="339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Copy to Public Server</a:t>
            </a:r>
            <a:endParaRPr lang="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7" name="Freeform 81"/>
          <p:cNvSpPr/>
          <p:nvPr/>
        </p:nvSpPr>
        <p:spPr>
          <a:xfrm rot="10800000">
            <a:off x="4158883" y="4466699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918530" y="5037731"/>
            <a:ext cx="3171452" cy="310814"/>
            <a:chOff x="-116455" y="1875895"/>
            <a:chExt cx="2666063" cy="313922"/>
          </a:xfrm>
        </p:grpSpPr>
        <p:sp>
          <p:nvSpPr>
            <p:cNvPr id="39" name="TextBox 29"/>
            <p:cNvSpPr txBox="true"/>
            <p:nvPr/>
          </p:nvSpPr>
          <p:spPr>
            <a:xfrm>
              <a:off x="270024" y="1911471"/>
              <a:ext cx="2279584" cy="27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0" name="TextBox 30"/>
            <p:cNvSpPr txBox="true"/>
            <p:nvPr/>
          </p:nvSpPr>
          <p:spPr>
            <a:xfrm>
              <a:off x="-116455" y="1875895"/>
              <a:ext cx="2279584" cy="309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Reverse Proxy</a:t>
              </a:r>
              <a:endParaRPr lang="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8837" y="2586261"/>
            <a:ext cx="2964656" cy="416859"/>
            <a:chOff x="270024" y="1768789"/>
            <a:chExt cx="2471765" cy="421028"/>
          </a:xfrm>
        </p:grpSpPr>
        <p:sp>
          <p:nvSpPr>
            <p:cNvPr id="42" name="TextBox 32"/>
            <p:cNvSpPr txBox="true"/>
            <p:nvPr/>
          </p:nvSpPr>
          <p:spPr>
            <a:xfrm>
              <a:off x="270024" y="1911471"/>
              <a:ext cx="2279584" cy="27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TextBox 33"/>
            <p:cNvSpPr txBox="true"/>
            <p:nvPr/>
          </p:nvSpPr>
          <p:spPr>
            <a:xfrm>
              <a:off x="462205" y="1768789"/>
              <a:ext cx="2279584" cy="309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SSL Let’s Encrypt</a:t>
              </a:r>
              <a:endParaRPr lang="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49917" y="2043724"/>
            <a:ext cx="2583556" cy="2990994"/>
            <a:chOff x="3253514" y="1896261"/>
            <a:chExt cx="2398606" cy="2776877"/>
          </a:xfrm>
        </p:grpSpPr>
        <p:grpSp>
          <p:nvGrpSpPr>
            <p:cNvPr id="45" name="Group 44"/>
            <p:cNvGrpSpPr/>
            <p:nvPr/>
          </p:nvGrpSpPr>
          <p:grpSpPr>
            <a:xfrm>
              <a:off x="3741014" y="1896261"/>
              <a:ext cx="1911106" cy="1929974"/>
              <a:chOff x="3516559" y="2420888"/>
              <a:chExt cx="1911106" cy="1929974"/>
            </a:xfrm>
          </p:grpSpPr>
          <p:sp>
            <p:nvSpPr>
              <p:cNvPr id="46" name="Hexagon 45"/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8" name="Hexagon 47"/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Hexagon 48"/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 rot="10800000">
              <a:off x="3253514" y="3587257"/>
              <a:ext cx="1911106" cy="1085881"/>
              <a:chOff x="3516559" y="3264981"/>
              <a:chExt cx="1911106" cy="1085881"/>
            </a:xfrm>
          </p:grpSpPr>
          <p:sp>
            <p:nvSpPr>
              <p:cNvPr id="53" name="Hexagon 52"/>
              <p:cNvSpPr/>
              <p:nvPr/>
            </p:nvSpPr>
            <p:spPr>
              <a:xfrm rot="5400000">
                <a:off x="4416672" y="3339870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Hexagon 53"/>
              <p:cNvSpPr/>
              <p:nvPr/>
            </p:nvSpPr>
            <p:spPr>
              <a:xfrm rot="5400000">
                <a:off x="3441670" y="3339870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4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5" name="Rectangle 30"/>
          <p:cNvSpPr/>
          <p:nvPr/>
        </p:nvSpPr>
        <p:spPr>
          <a:xfrm>
            <a:off x="5558004" y="3414725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Frame 17"/>
          <p:cNvSpPr/>
          <p:nvPr/>
        </p:nvSpPr>
        <p:spPr>
          <a:xfrm>
            <a:off x="6082481" y="2510827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Rectangle 130"/>
          <p:cNvSpPr/>
          <p:nvPr/>
        </p:nvSpPr>
        <p:spPr>
          <a:xfrm>
            <a:off x="4989395" y="4317965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Freeform 18"/>
          <p:cNvSpPr/>
          <p:nvPr/>
        </p:nvSpPr>
        <p:spPr>
          <a:xfrm>
            <a:off x="5973431" y="4279761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Donut 39"/>
          <p:cNvSpPr/>
          <p:nvPr/>
        </p:nvSpPr>
        <p:spPr>
          <a:xfrm>
            <a:off x="6548315" y="3362303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889667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TextBox 9"/>
          <p:cNvSpPr txBox="true"/>
          <p:nvPr/>
        </p:nvSpPr>
        <p:spPr>
          <a:xfrm>
            <a:off x="2924175" y="3858260"/>
            <a:ext cx="9471660" cy="768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r>
              <a:rPr lang="en-US" altLang="zh-CN" sz="4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Connect Multiple Server to Prometheus</a:t>
            </a:r>
            <a:endParaRPr lang="en-US" altLang="zh-CN" sz="44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082" name="组合 84"/>
          <p:cNvGrpSpPr/>
          <p:nvPr/>
        </p:nvGrpSpPr>
        <p:grpSpPr>
          <a:xfrm rot="11143610" flipH="true">
            <a:off x="-131762" y="-638810"/>
            <a:ext cx="2595562" cy="4443413"/>
            <a:chOff x="0" y="0"/>
            <a:chExt cx="2595781" cy="4443397"/>
          </a:xfrm>
        </p:grpSpPr>
        <p:sp>
          <p:nvSpPr>
            <p:cNvPr id="3083" name="等腰三角形 85"/>
            <p:cNvSpPr/>
            <p:nvPr/>
          </p:nvSpPr>
          <p:spPr>
            <a:xfrm rot="-5400000" flipV="true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4" name="等腰三角形 86"/>
            <p:cNvSpPr/>
            <p:nvPr/>
          </p:nvSpPr>
          <p:spPr>
            <a:xfrm rot="-921972" flipV="true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5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6" name="等腰三角形 88"/>
            <p:cNvSpPr/>
            <p:nvPr/>
          </p:nvSpPr>
          <p:spPr>
            <a:xfrm flipV="true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7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8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9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0" name="等腰三角形 92"/>
            <p:cNvSpPr/>
            <p:nvPr/>
          </p:nvSpPr>
          <p:spPr>
            <a:xfrm flipV="true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1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104"/>
          <p:cNvSpPr txBox="true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" altLang="en-US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endParaRPr lang="" altLang="en-US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文本框 108"/>
          <p:cNvSpPr txBox="true"/>
          <p:nvPr/>
        </p:nvSpPr>
        <p:spPr>
          <a:xfrm>
            <a:off x="662305" y="228600"/>
            <a:ext cx="54495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Connect Multiple Server to Prometheus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true">
            <a:off x="5794693" y="186690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true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53438" y="1776627"/>
            <a:ext cx="1289518" cy="4225084"/>
            <a:chOff x="3850310" y="1776627"/>
            <a:chExt cx="1289518" cy="4225084"/>
          </a:xfrm>
          <a:solidFill>
            <a:schemeClr val="bg1"/>
          </a:solidFill>
        </p:grpSpPr>
        <p:sp>
          <p:nvSpPr>
            <p:cNvPr id="5" name="Hexagon 4"/>
            <p:cNvSpPr/>
            <p:nvPr/>
          </p:nvSpPr>
          <p:spPr>
            <a:xfrm rot="5400000">
              <a:off x="4231727" y="4278982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 rot="5400000">
              <a:off x="4231727" y="2649728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Hexagon 7"/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Hexagon 8"/>
            <p:cNvSpPr/>
            <p:nvPr/>
          </p:nvSpPr>
          <p:spPr>
            <a:xfrm rot="5400000">
              <a:off x="3783044" y="5093610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8"/>
          <p:cNvSpPr txBox="true"/>
          <p:nvPr/>
        </p:nvSpPr>
        <p:spPr>
          <a:xfrm>
            <a:off x="1144072" y="218635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en-US" altLang="ko-KR" sz="4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958196" y="1991641"/>
            <a:ext cx="3644675" cy="670699"/>
            <a:chOff x="3017859" y="4196319"/>
            <a:chExt cx="1908852" cy="670699"/>
          </a:xfrm>
        </p:grpSpPr>
        <p:sp>
          <p:nvSpPr>
            <p:cNvPr id="12" name="TextBox 10"/>
            <p:cNvSpPr txBox="true"/>
            <p:nvPr/>
          </p:nvSpPr>
          <p:spPr>
            <a:xfrm>
              <a:off x="3021856" y="4560313"/>
              <a:ext cx="19048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400" dirty="0">
                  <a:solidFill>
                    <a:schemeClr val="bg1"/>
                  </a:solidFill>
                  <a:cs typeface="Arial" panose="020B0604020202020204" pitchFamily="34" charset="0"/>
                </a:rPr>
                <a:t>Install node exporter with docker</a:t>
              </a:r>
              <a:endParaRPr lang="" alt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TextBox 11"/>
            <p:cNvSpPr txBox="true"/>
            <p:nvPr/>
          </p:nvSpPr>
          <p:spPr>
            <a:xfrm>
              <a:off x="3017859" y="4196319"/>
              <a:ext cx="18886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b="1" dirty="0">
                  <a:solidFill>
                    <a:schemeClr val="bg1"/>
                  </a:solidFill>
                  <a:cs typeface="Arial" panose="020B0604020202020204" pitchFamily="34" charset="0"/>
                </a:rPr>
                <a:t>Install node exporter</a:t>
              </a:r>
              <a:endParaRPr lang="" altLang="en-US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2"/>
          <p:cNvSpPr txBox="true"/>
          <p:nvPr/>
        </p:nvSpPr>
        <p:spPr>
          <a:xfrm>
            <a:off x="1144072" y="382581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en-US" altLang="ko-KR" sz="4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958196" y="3626648"/>
            <a:ext cx="3644675" cy="675144"/>
            <a:chOff x="3017859" y="4191874"/>
            <a:chExt cx="1908852" cy="675144"/>
          </a:xfrm>
        </p:grpSpPr>
        <p:sp>
          <p:nvSpPr>
            <p:cNvPr id="24" name="TextBox 14"/>
            <p:cNvSpPr txBox="true"/>
            <p:nvPr/>
          </p:nvSpPr>
          <p:spPr>
            <a:xfrm>
              <a:off x="3021856" y="4560313"/>
              <a:ext cx="19048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400" dirty="0">
                  <a:solidFill>
                    <a:schemeClr val="bg1"/>
                  </a:solidFill>
                  <a:cs typeface="Arial" panose="020B0604020202020204" pitchFamily="34" charset="0"/>
                </a:rPr>
                <a:t>Check endpoint state, make sure it’s up</a:t>
              </a:r>
              <a:endParaRPr lang="" alt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15"/>
            <p:cNvSpPr txBox="true"/>
            <p:nvPr/>
          </p:nvSpPr>
          <p:spPr>
            <a:xfrm>
              <a:off x="3017859" y="4191874"/>
              <a:ext cx="18886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b="1" dirty="0">
                  <a:solidFill>
                    <a:schemeClr val="bg1"/>
                  </a:solidFill>
                  <a:cs typeface="Arial" panose="020B0604020202020204" pitchFamily="34" charset="0"/>
                </a:rPr>
                <a:t>Check Target Prometheus</a:t>
              </a:r>
              <a:endParaRPr lang="" altLang="en-US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6" name="TextBox 16"/>
          <p:cNvSpPr txBox="true"/>
          <p:nvPr/>
        </p:nvSpPr>
        <p:spPr>
          <a:xfrm>
            <a:off x="1144072" y="546526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anose="020B0604020202020204" pitchFamily="34" charset="0"/>
              </a:rPr>
              <a:t>05</a:t>
            </a:r>
            <a:endParaRPr lang="en-US" altLang="ko-KR" sz="4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958196" y="5293404"/>
            <a:ext cx="3644675" cy="647839"/>
            <a:chOff x="3017859" y="4219179"/>
            <a:chExt cx="1908852" cy="647839"/>
          </a:xfrm>
        </p:grpSpPr>
        <p:sp>
          <p:nvSpPr>
            <p:cNvPr id="28" name="TextBox 18"/>
            <p:cNvSpPr txBox="true"/>
            <p:nvPr/>
          </p:nvSpPr>
          <p:spPr>
            <a:xfrm>
              <a:off x="3021856" y="4560313"/>
              <a:ext cx="19048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400" dirty="0">
                  <a:solidFill>
                    <a:schemeClr val="bg1"/>
                  </a:solidFill>
                  <a:cs typeface="Arial" panose="020B0604020202020204" pitchFamily="34" charset="0"/>
                </a:rPr>
                <a:t>Dashboard theme</a:t>
              </a:r>
              <a:endParaRPr lang="" alt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TextBox 19"/>
            <p:cNvSpPr txBox="true"/>
            <p:nvPr/>
          </p:nvSpPr>
          <p:spPr>
            <a:xfrm>
              <a:off x="3017859" y="4219179"/>
              <a:ext cx="18886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b="1" dirty="0">
                  <a:solidFill>
                    <a:schemeClr val="bg1"/>
                  </a:solidFill>
                  <a:cs typeface="Arial" panose="020B0604020202020204" pitchFamily="34" charset="0"/>
                </a:rPr>
                <a:t>Customize Grafana</a:t>
              </a:r>
              <a:endParaRPr lang="" altLang="en-US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0"/>
          <p:cNvSpPr txBox="true"/>
          <p:nvPr/>
        </p:nvSpPr>
        <p:spPr>
          <a:xfrm>
            <a:off x="10210311" y="3072124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en-US" altLang="ko-KR" sz="4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17273" y="2915507"/>
            <a:ext cx="3629350" cy="632599"/>
            <a:chOff x="3017859" y="4234419"/>
            <a:chExt cx="1908852" cy="632599"/>
          </a:xfrm>
        </p:grpSpPr>
        <p:sp>
          <p:nvSpPr>
            <p:cNvPr id="32" name="TextBox 22"/>
            <p:cNvSpPr txBox="true"/>
            <p:nvPr/>
          </p:nvSpPr>
          <p:spPr>
            <a:xfrm>
              <a:off x="3021856" y="4560313"/>
              <a:ext cx="19048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dirty="0">
                  <a:solidFill>
                    <a:schemeClr val="bg1"/>
                  </a:solidFill>
                  <a:cs typeface="Arial" panose="020B0604020202020204" pitchFamily="34" charset="0"/>
                </a:rPr>
                <a:t>Add host target with port 9100 open</a:t>
              </a:r>
              <a:endParaRPr lang="" alt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23"/>
            <p:cNvSpPr txBox="true"/>
            <p:nvPr/>
          </p:nvSpPr>
          <p:spPr>
            <a:xfrm>
              <a:off x="3017859" y="4234419"/>
              <a:ext cx="18886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b="1" dirty="0">
                  <a:solidFill>
                    <a:schemeClr val="bg1"/>
                  </a:solidFill>
                  <a:cs typeface="Arial" panose="020B0604020202020204" pitchFamily="34" charset="0"/>
                </a:rPr>
                <a:t>Config Prometheus</a:t>
              </a:r>
              <a:endParaRPr lang="" altLang="en-US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TextBox 24"/>
          <p:cNvSpPr txBox="true"/>
          <p:nvPr/>
        </p:nvSpPr>
        <p:spPr>
          <a:xfrm>
            <a:off x="10210311" y="471157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en-US" altLang="ko-KR" sz="4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524873" y="4484474"/>
            <a:ext cx="3621750" cy="703084"/>
            <a:chOff x="3021856" y="4163934"/>
            <a:chExt cx="1904855" cy="703084"/>
          </a:xfrm>
        </p:grpSpPr>
        <p:sp>
          <p:nvSpPr>
            <p:cNvPr id="36" name="TextBox 26"/>
            <p:cNvSpPr txBox="true"/>
            <p:nvPr/>
          </p:nvSpPr>
          <p:spPr>
            <a:xfrm>
              <a:off x="3021856" y="4560313"/>
              <a:ext cx="19048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dirty="0">
                  <a:solidFill>
                    <a:schemeClr val="bg1"/>
                  </a:solidFill>
                  <a:cs typeface="Arial" panose="020B0604020202020204" pitchFamily="34" charset="0"/>
                </a:rPr>
                <a:t>Copy all prometheus target into grafana</a:t>
              </a:r>
              <a:endParaRPr lang="" alt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7" name="TextBox 27"/>
            <p:cNvSpPr txBox="true"/>
            <p:nvPr/>
          </p:nvSpPr>
          <p:spPr>
            <a:xfrm>
              <a:off x="3161803" y="4163934"/>
              <a:ext cx="174469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b="1" dirty="0">
                  <a:solidFill>
                    <a:schemeClr val="bg1"/>
                  </a:solidFill>
                  <a:cs typeface="Arial" panose="020B0604020202020204" pitchFamily="34" charset="0"/>
                </a:rPr>
                <a:t>Import Data to Grafana</a:t>
              </a:r>
              <a:endParaRPr lang="" altLang="en-US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8" name="Rectangle 16"/>
          <p:cNvSpPr/>
          <p:nvPr/>
        </p:nvSpPr>
        <p:spPr>
          <a:xfrm rot="2700000">
            <a:off x="5741099" y="527576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5722197" y="3739694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Rectangle 36"/>
          <p:cNvSpPr/>
          <p:nvPr/>
        </p:nvSpPr>
        <p:spPr>
          <a:xfrm>
            <a:off x="6135350" y="290461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Round Same Side Corner Rectangle 36"/>
          <p:cNvSpPr>
            <a:spLocks noChangeAspect="true"/>
          </p:cNvSpPr>
          <p:nvPr/>
        </p:nvSpPr>
        <p:spPr>
          <a:xfrm>
            <a:off x="6124815" y="4512300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Oval 21"/>
          <p:cNvSpPr>
            <a:spLocks noChangeAspect="true"/>
          </p:cNvSpPr>
          <p:nvPr/>
        </p:nvSpPr>
        <p:spPr>
          <a:xfrm>
            <a:off x="5696517" y="20931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10" name="组合 98"/>
          <p:cNvGrpSpPr/>
          <p:nvPr/>
        </p:nvGrpSpPr>
        <p:grpSpPr>
          <a:xfrm rot="-4415535" flipH="true">
            <a:off x="11315700" y="180975"/>
            <a:ext cx="793750" cy="558800"/>
            <a:chOff x="0" y="0"/>
            <a:chExt cx="874705" cy="650964"/>
          </a:xfrm>
        </p:grpSpPr>
        <p:sp>
          <p:nvSpPr>
            <p:cNvPr id="17441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42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1" name="组合 98"/>
          <p:cNvGrpSpPr/>
          <p:nvPr/>
        </p:nvGrpSpPr>
        <p:grpSpPr>
          <a:xfrm rot="6011733" flipH="true">
            <a:off x="169863" y="6053138"/>
            <a:ext cx="793750" cy="558800"/>
            <a:chOff x="0" y="0"/>
            <a:chExt cx="874705" cy="650964"/>
          </a:xfrm>
        </p:grpSpPr>
        <p:sp>
          <p:nvSpPr>
            <p:cNvPr id="17439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40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7412" name="文本框 139"/>
          <p:cNvSpPr txBox="true"/>
          <p:nvPr/>
        </p:nvSpPr>
        <p:spPr>
          <a:xfrm>
            <a:off x="2510473" y="2705100"/>
            <a:ext cx="7171055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 YOU</a:t>
            </a:r>
            <a:endParaRPr lang="en-US" altLang="zh-CN" sz="8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7413" name="等腰三角形 101"/>
          <p:cNvSpPr/>
          <p:nvPr/>
        </p:nvSpPr>
        <p:spPr>
          <a:xfrm rot="-8125928">
            <a:off x="5961063" y="4926013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17414" name="组合 84"/>
          <p:cNvGrpSpPr/>
          <p:nvPr/>
        </p:nvGrpSpPr>
        <p:grpSpPr>
          <a:xfrm rot="1498243">
            <a:off x="-615950" y="-1579562"/>
            <a:ext cx="2595563" cy="5842000"/>
            <a:chOff x="0" y="0"/>
            <a:chExt cx="2595781" cy="5841819"/>
          </a:xfrm>
        </p:grpSpPr>
        <p:sp>
          <p:nvSpPr>
            <p:cNvPr id="17429" name="等腰三角形 85"/>
            <p:cNvSpPr/>
            <p:nvPr/>
          </p:nvSpPr>
          <p:spPr>
            <a:xfrm rot="-5400000" flipV="true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0" name="等腰三角形 86"/>
            <p:cNvSpPr/>
            <p:nvPr/>
          </p:nvSpPr>
          <p:spPr>
            <a:xfrm rot="-921972" flipV="true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1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2" name="等腰三角形 88"/>
            <p:cNvSpPr/>
            <p:nvPr/>
          </p:nvSpPr>
          <p:spPr>
            <a:xfrm flipV="true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3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4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5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6" name="等腰三角形 92"/>
            <p:cNvSpPr/>
            <p:nvPr/>
          </p:nvSpPr>
          <p:spPr>
            <a:xfrm flipV="true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7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8" name="等腰三角形 94"/>
            <p:cNvSpPr/>
            <p:nvPr/>
          </p:nvSpPr>
          <p:spPr>
            <a:xfrm rot="5400000">
              <a:off x="-302003" y="3979391"/>
              <a:ext cx="2171078" cy="1553778"/>
            </a:xfrm>
            <a:prstGeom prst="triangle">
              <a:avLst>
                <a:gd name="adj" fmla="val 36120"/>
              </a:avLst>
            </a:prstGeom>
            <a:solidFill>
              <a:schemeClr val="bg1">
                <a:alpha val="32156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5" name="组合 84"/>
          <p:cNvGrpSpPr/>
          <p:nvPr/>
        </p:nvGrpSpPr>
        <p:grpSpPr>
          <a:xfrm rot="2083610" flipH="true">
            <a:off x="10110788" y="3771900"/>
            <a:ext cx="2595562" cy="4443413"/>
            <a:chOff x="0" y="0"/>
            <a:chExt cx="2595781" cy="4443397"/>
          </a:xfrm>
        </p:grpSpPr>
        <p:sp>
          <p:nvSpPr>
            <p:cNvPr id="17420" name="等腰三角形 85"/>
            <p:cNvSpPr/>
            <p:nvPr/>
          </p:nvSpPr>
          <p:spPr>
            <a:xfrm rot="-5400000" flipV="true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1" name="等腰三角形 86"/>
            <p:cNvSpPr/>
            <p:nvPr/>
          </p:nvSpPr>
          <p:spPr>
            <a:xfrm rot="-921972" flipV="true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2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3" name="等腰三角形 88"/>
            <p:cNvSpPr/>
            <p:nvPr/>
          </p:nvSpPr>
          <p:spPr>
            <a:xfrm flipV="true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4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5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6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7" name="等腰三角形 92"/>
            <p:cNvSpPr/>
            <p:nvPr/>
          </p:nvSpPr>
          <p:spPr>
            <a:xfrm flipV="true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8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6" name="组合 29"/>
          <p:cNvGrpSpPr/>
          <p:nvPr/>
        </p:nvGrpSpPr>
        <p:grpSpPr>
          <a:xfrm flipH="true">
            <a:off x="7937500" y="2000250"/>
            <a:ext cx="1117600" cy="523875"/>
            <a:chOff x="0" y="0"/>
            <a:chExt cx="766254" cy="340156"/>
          </a:xfrm>
        </p:grpSpPr>
        <p:sp>
          <p:nvSpPr>
            <p:cNvPr id="17417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18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19" name="等腰三角形 32"/>
            <p:cNvSpPr/>
            <p:nvPr/>
          </p:nvSpPr>
          <p:spPr>
            <a:xfrm rot="-173865" flipV="true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流程图: 决策 1"/>
          <p:cNvSpPr/>
          <p:nvPr/>
        </p:nvSpPr>
        <p:spPr>
          <a:xfrm>
            <a:off x="728663" y="1938338"/>
            <a:ext cx="3656012" cy="3308350"/>
          </a:xfrm>
          <a:prstGeom prst="flowChartDecision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流程图: 决策 34"/>
          <p:cNvSpPr/>
          <p:nvPr/>
        </p:nvSpPr>
        <p:spPr>
          <a:xfrm>
            <a:off x="957263" y="1938338"/>
            <a:ext cx="3656012" cy="3308350"/>
          </a:xfrm>
          <a:prstGeom prst="flowChartDecision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5124" name="组合 98"/>
          <p:cNvGrpSpPr/>
          <p:nvPr/>
        </p:nvGrpSpPr>
        <p:grpSpPr>
          <a:xfrm rot="4415535">
            <a:off x="669925" y="2274888"/>
            <a:ext cx="793750" cy="558800"/>
            <a:chOff x="0" y="0"/>
            <a:chExt cx="874705" cy="650964"/>
          </a:xfrm>
        </p:grpSpPr>
        <p:sp>
          <p:nvSpPr>
            <p:cNvPr id="5139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0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404" name="文本框 102"/>
          <p:cNvSpPr txBox="true">
            <a:spLocks noChangeArrowheads="true"/>
          </p:cNvSpPr>
          <p:nvPr/>
        </p:nvSpPr>
        <p:spPr bwMode="auto">
          <a:xfrm>
            <a:off x="1150938" y="3239135"/>
            <a:ext cx="304006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</a:rPr>
              <a:t>Automation</a:t>
            </a:r>
            <a:endParaRPr kumimoji="0" lang="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</a:endParaRPr>
          </a:p>
        </p:txBody>
      </p:sp>
      <p:sp>
        <p:nvSpPr>
          <p:cNvPr id="5127" name="文本框 104"/>
          <p:cNvSpPr txBox="true"/>
          <p:nvPr/>
        </p:nvSpPr>
        <p:spPr>
          <a:xfrm>
            <a:off x="5546725" y="1409700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01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28" name="文本框 105"/>
          <p:cNvSpPr txBox="true"/>
          <p:nvPr/>
        </p:nvSpPr>
        <p:spPr>
          <a:xfrm>
            <a:off x="5546725" y="2544763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02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29" name="文本框 106"/>
          <p:cNvSpPr txBox="true"/>
          <p:nvPr/>
        </p:nvSpPr>
        <p:spPr>
          <a:xfrm>
            <a:off x="5546725" y="48164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30" name="文本框 107"/>
          <p:cNvSpPr txBox="true"/>
          <p:nvPr/>
        </p:nvSpPr>
        <p:spPr>
          <a:xfrm>
            <a:off x="5546725" y="367982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03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31" name="文本框 108"/>
          <p:cNvSpPr txBox="true"/>
          <p:nvPr/>
        </p:nvSpPr>
        <p:spPr>
          <a:xfrm>
            <a:off x="6402388" y="3864610"/>
            <a:ext cx="38306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Setup Monitoring Server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32" name="文本框 109"/>
          <p:cNvSpPr txBox="true"/>
          <p:nvPr/>
        </p:nvSpPr>
        <p:spPr>
          <a:xfrm>
            <a:off x="6402705" y="5001260"/>
            <a:ext cx="55867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Connect Multiple Server to Prometheus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33" name="文本框 110"/>
          <p:cNvSpPr txBox="true"/>
          <p:nvPr/>
        </p:nvSpPr>
        <p:spPr>
          <a:xfrm>
            <a:off x="6402705" y="1594485"/>
            <a:ext cx="53238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Deploy PHP Application in cPanel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34" name="文本框 111"/>
          <p:cNvSpPr txBox="true"/>
          <p:nvPr/>
        </p:nvSpPr>
        <p:spPr>
          <a:xfrm>
            <a:off x="6402388" y="2729865"/>
            <a:ext cx="38306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Setup Server with Ansible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5135" name="组合 95"/>
          <p:cNvGrpSpPr/>
          <p:nvPr/>
        </p:nvGrpSpPr>
        <p:grpSpPr>
          <a:xfrm>
            <a:off x="11014075" y="241300"/>
            <a:ext cx="884238" cy="911225"/>
            <a:chOff x="0" y="0"/>
            <a:chExt cx="1512184" cy="1560205"/>
          </a:xfrm>
        </p:grpSpPr>
        <p:sp>
          <p:nvSpPr>
            <p:cNvPr id="5137" name="等腰三角形 96"/>
            <p:cNvSpPr/>
            <p:nvPr/>
          </p:nvSpPr>
          <p:spPr>
            <a:xfrm rot="-1741463">
              <a:off x="0" y="0"/>
              <a:ext cx="1110219" cy="734171"/>
            </a:xfrm>
            <a:prstGeom prst="triangle">
              <a:avLst>
                <a:gd name="adj" fmla="val 75019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38" name="等腰三角形 97"/>
            <p:cNvSpPr/>
            <p:nvPr/>
          </p:nvSpPr>
          <p:spPr>
            <a:xfrm rot="9058537">
              <a:off x="401965" y="630612"/>
              <a:ext cx="1110219" cy="929593"/>
            </a:xfrm>
            <a:prstGeom prst="triangle">
              <a:avLst>
                <a:gd name="adj" fmla="val 1991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36" name="等腰三角形 101"/>
          <p:cNvSpPr/>
          <p:nvPr/>
        </p:nvSpPr>
        <p:spPr>
          <a:xfrm rot="-8125928">
            <a:off x="4078288" y="4533900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35" name="组合 95"/>
          <p:cNvGrpSpPr/>
          <p:nvPr/>
        </p:nvGrpSpPr>
        <p:grpSpPr>
          <a:xfrm>
            <a:off x="10544175" y="685800"/>
            <a:ext cx="884238" cy="911225"/>
            <a:chOff x="0" y="0"/>
            <a:chExt cx="1512184" cy="1560205"/>
          </a:xfrm>
        </p:grpSpPr>
        <p:sp>
          <p:nvSpPr>
            <p:cNvPr id="5137" name="等腰三角形 96"/>
            <p:cNvSpPr/>
            <p:nvPr/>
          </p:nvSpPr>
          <p:spPr>
            <a:xfrm rot="-1741463">
              <a:off x="0" y="0"/>
              <a:ext cx="1110219" cy="734171"/>
            </a:xfrm>
            <a:prstGeom prst="triangle">
              <a:avLst>
                <a:gd name="adj" fmla="val 75019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38" name="等腰三角形 97"/>
            <p:cNvSpPr/>
            <p:nvPr/>
          </p:nvSpPr>
          <p:spPr>
            <a:xfrm rot="9058537">
              <a:off x="401965" y="630612"/>
              <a:ext cx="1110219" cy="929593"/>
            </a:xfrm>
            <a:prstGeom prst="triangle">
              <a:avLst>
                <a:gd name="adj" fmla="val 1991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" name="Picture 2" descr="FLOW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2211070"/>
            <a:ext cx="11793855" cy="3460750"/>
          </a:xfrm>
          <a:prstGeom prst="rect">
            <a:avLst/>
          </a:prstGeom>
        </p:spPr>
      </p:pic>
      <p:sp>
        <p:nvSpPr>
          <p:cNvPr id="5136" name="等腰三角形 101"/>
          <p:cNvSpPr/>
          <p:nvPr/>
        </p:nvSpPr>
        <p:spPr>
          <a:xfrm rot="-8125928">
            <a:off x="4078288" y="4533900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5124" name="组合 98"/>
          <p:cNvGrpSpPr/>
          <p:nvPr/>
        </p:nvGrpSpPr>
        <p:grpSpPr>
          <a:xfrm rot="395534">
            <a:off x="542925" y="5780088"/>
            <a:ext cx="793750" cy="558800"/>
            <a:chOff x="0" y="0"/>
            <a:chExt cx="874705" cy="650964"/>
          </a:xfrm>
        </p:grpSpPr>
        <p:sp>
          <p:nvSpPr>
            <p:cNvPr id="5139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0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889667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TextBox 9"/>
          <p:cNvSpPr txBox="true"/>
          <p:nvPr/>
        </p:nvSpPr>
        <p:spPr>
          <a:xfrm>
            <a:off x="3350895" y="3860165"/>
            <a:ext cx="8196580" cy="768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r>
              <a:rPr lang="en-US" altLang="zh-CN" sz="4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Deploy PHP Application in cPanel</a:t>
            </a:r>
            <a:endParaRPr lang="en-US" altLang="zh-CN" sz="44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082" name="组合 84"/>
          <p:cNvGrpSpPr/>
          <p:nvPr/>
        </p:nvGrpSpPr>
        <p:grpSpPr>
          <a:xfrm rot="11143610" flipH="true">
            <a:off x="-131762" y="-638810"/>
            <a:ext cx="2595562" cy="4443413"/>
            <a:chOff x="0" y="0"/>
            <a:chExt cx="2595781" cy="4443397"/>
          </a:xfrm>
        </p:grpSpPr>
        <p:sp>
          <p:nvSpPr>
            <p:cNvPr id="3083" name="等腰三角形 85"/>
            <p:cNvSpPr/>
            <p:nvPr/>
          </p:nvSpPr>
          <p:spPr>
            <a:xfrm rot="-5400000" flipV="true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4" name="等腰三角形 86"/>
            <p:cNvSpPr/>
            <p:nvPr/>
          </p:nvSpPr>
          <p:spPr>
            <a:xfrm rot="-921972" flipV="true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5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6" name="等腰三角形 88"/>
            <p:cNvSpPr/>
            <p:nvPr/>
          </p:nvSpPr>
          <p:spPr>
            <a:xfrm flipV="true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7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8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9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0" name="等腰三角形 92"/>
            <p:cNvSpPr/>
            <p:nvPr/>
          </p:nvSpPr>
          <p:spPr>
            <a:xfrm flipV="true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1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104"/>
          <p:cNvSpPr txBox="true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01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文本框 108"/>
          <p:cNvSpPr txBox="true"/>
          <p:nvPr/>
        </p:nvSpPr>
        <p:spPr>
          <a:xfrm>
            <a:off x="662305" y="228600"/>
            <a:ext cx="4454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Deploy PHP Application in cPanel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true">
            <a:off x="5030153" y="186690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true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173" name="Freeform 767"/>
          <p:cNvSpPr/>
          <p:nvPr/>
        </p:nvSpPr>
        <p:spPr>
          <a:xfrm>
            <a:off x="5116513" y="4476750"/>
            <a:ext cx="1749425" cy="2390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621" h="6311">
                <a:moveTo>
                  <a:pt x="3435" y="4364"/>
                </a:moveTo>
                <a:lnTo>
                  <a:pt x="3435" y="4364"/>
                </a:lnTo>
                <a:cubicBezTo>
                  <a:pt x="3794" y="3641"/>
                  <a:pt x="3730" y="3161"/>
                  <a:pt x="3807" y="2758"/>
                </a:cubicBezTo>
                <a:cubicBezTo>
                  <a:pt x="3884" y="2355"/>
                  <a:pt x="4108" y="1996"/>
                  <a:pt x="4223" y="1830"/>
                </a:cubicBezTo>
                <a:cubicBezTo>
                  <a:pt x="4363" y="1631"/>
                  <a:pt x="4620" y="1196"/>
                  <a:pt x="4568" y="1075"/>
                </a:cubicBezTo>
                <a:cubicBezTo>
                  <a:pt x="4466" y="832"/>
                  <a:pt x="4140" y="1395"/>
                  <a:pt x="3922" y="1702"/>
                </a:cubicBezTo>
                <a:cubicBezTo>
                  <a:pt x="3698" y="2003"/>
                  <a:pt x="3487" y="2163"/>
                  <a:pt x="3410" y="2150"/>
                </a:cubicBezTo>
                <a:cubicBezTo>
                  <a:pt x="3340" y="2131"/>
                  <a:pt x="3493" y="1696"/>
                  <a:pt x="3608" y="1299"/>
                </a:cubicBezTo>
                <a:cubicBezTo>
                  <a:pt x="3800" y="646"/>
                  <a:pt x="3909" y="358"/>
                  <a:pt x="3698" y="307"/>
                </a:cubicBezTo>
                <a:cubicBezTo>
                  <a:pt x="3442" y="249"/>
                  <a:pt x="3333" y="966"/>
                  <a:pt x="3192" y="1356"/>
                </a:cubicBezTo>
                <a:cubicBezTo>
                  <a:pt x="3058" y="1715"/>
                  <a:pt x="2968" y="1900"/>
                  <a:pt x="2834" y="1887"/>
                </a:cubicBezTo>
                <a:cubicBezTo>
                  <a:pt x="2776" y="1881"/>
                  <a:pt x="2739" y="1606"/>
                  <a:pt x="2726" y="1030"/>
                </a:cubicBezTo>
                <a:cubicBezTo>
                  <a:pt x="2713" y="185"/>
                  <a:pt x="2694" y="0"/>
                  <a:pt x="2566" y="6"/>
                </a:cubicBezTo>
                <a:cubicBezTo>
                  <a:pt x="2265" y="19"/>
                  <a:pt x="2323" y="524"/>
                  <a:pt x="2304" y="960"/>
                </a:cubicBezTo>
                <a:cubicBezTo>
                  <a:pt x="2291" y="1395"/>
                  <a:pt x="2336" y="1843"/>
                  <a:pt x="2297" y="1856"/>
                </a:cubicBezTo>
                <a:cubicBezTo>
                  <a:pt x="2137" y="1932"/>
                  <a:pt x="2022" y="1382"/>
                  <a:pt x="1862" y="979"/>
                </a:cubicBezTo>
                <a:cubicBezTo>
                  <a:pt x="1702" y="582"/>
                  <a:pt x="1587" y="19"/>
                  <a:pt x="1337" y="281"/>
                </a:cubicBezTo>
                <a:cubicBezTo>
                  <a:pt x="1165" y="467"/>
                  <a:pt x="1408" y="1222"/>
                  <a:pt x="1600" y="1689"/>
                </a:cubicBezTo>
                <a:cubicBezTo>
                  <a:pt x="1785" y="2150"/>
                  <a:pt x="1869" y="2527"/>
                  <a:pt x="1677" y="2720"/>
                </a:cubicBezTo>
                <a:cubicBezTo>
                  <a:pt x="1408" y="2982"/>
                  <a:pt x="1229" y="2783"/>
                  <a:pt x="915" y="2585"/>
                </a:cubicBezTo>
                <a:cubicBezTo>
                  <a:pt x="595" y="2387"/>
                  <a:pt x="294" y="2374"/>
                  <a:pt x="147" y="2540"/>
                </a:cubicBezTo>
                <a:cubicBezTo>
                  <a:pt x="0" y="2713"/>
                  <a:pt x="70" y="2879"/>
                  <a:pt x="153" y="2848"/>
                </a:cubicBezTo>
                <a:cubicBezTo>
                  <a:pt x="237" y="2816"/>
                  <a:pt x="352" y="2854"/>
                  <a:pt x="608" y="3020"/>
                </a:cubicBezTo>
                <a:cubicBezTo>
                  <a:pt x="864" y="3187"/>
                  <a:pt x="998" y="3462"/>
                  <a:pt x="1382" y="3686"/>
                </a:cubicBezTo>
                <a:cubicBezTo>
                  <a:pt x="1772" y="3910"/>
                  <a:pt x="1881" y="4044"/>
                  <a:pt x="1990" y="4313"/>
                </a:cubicBezTo>
                <a:cubicBezTo>
                  <a:pt x="2099" y="4582"/>
                  <a:pt x="2086" y="5420"/>
                  <a:pt x="2086" y="5420"/>
                </a:cubicBezTo>
                <a:cubicBezTo>
                  <a:pt x="2086" y="5715"/>
                  <a:pt x="2086" y="6009"/>
                  <a:pt x="2080" y="6310"/>
                </a:cubicBezTo>
                <a:cubicBezTo>
                  <a:pt x="3333" y="6310"/>
                  <a:pt x="3333" y="6310"/>
                  <a:pt x="3333" y="6310"/>
                </a:cubicBezTo>
                <a:cubicBezTo>
                  <a:pt x="3378" y="5126"/>
                  <a:pt x="3435" y="4364"/>
                  <a:pt x="3435" y="4364"/>
                </a:cubicBezTo>
              </a:path>
            </a:pathLst>
          </a:custGeom>
          <a:solidFill>
            <a:schemeClr val="bg1">
              <a:alpha val="58038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4" name="Freeform 768"/>
          <p:cNvSpPr/>
          <p:nvPr/>
        </p:nvSpPr>
        <p:spPr>
          <a:xfrm>
            <a:off x="3486150" y="3811588"/>
            <a:ext cx="1789113" cy="141763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4724" h="3745">
                <a:moveTo>
                  <a:pt x="2771" y="0"/>
                </a:moveTo>
                <a:lnTo>
                  <a:pt x="2771" y="0"/>
                </a:lnTo>
                <a:cubicBezTo>
                  <a:pt x="2349" y="0"/>
                  <a:pt x="1933" y="103"/>
                  <a:pt x="1651" y="198"/>
                </a:cubicBezTo>
                <a:cubicBezTo>
                  <a:pt x="928" y="454"/>
                  <a:pt x="0" y="1274"/>
                  <a:pt x="614" y="2439"/>
                </a:cubicBezTo>
                <a:cubicBezTo>
                  <a:pt x="998" y="3168"/>
                  <a:pt x="1664" y="3303"/>
                  <a:pt x="2112" y="3303"/>
                </a:cubicBezTo>
                <a:cubicBezTo>
                  <a:pt x="2381" y="3303"/>
                  <a:pt x="2566" y="3258"/>
                  <a:pt x="2566" y="3258"/>
                </a:cubicBezTo>
                <a:cubicBezTo>
                  <a:pt x="3014" y="3674"/>
                  <a:pt x="3693" y="3744"/>
                  <a:pt x="4090" y="3744"/>
                </a:cubicBezTo>
                <a:cubicBezTo>
                  <a:pt x="4288" y="3744"/>
                  <a:pt x="4416" y="3725"/>
                  <a:pt x="4416" y="3725"/>
                </a:cubicBezTo>
                <a:cubicBezTo>
                  <a:pt x="3347" y="3072"/>
                  <a:pt x="3622" y="2829"/>
                  <a:pt x="3622" y="2829"/>
                </a:cubicBezTo>
                <a:cubicBezTo>
                  <a:pt x="3622" y="2829"/>
                  <a:pt x="4723" y="2637"/>
                  <a:pt x="4358" y="1159"/>
                </a:cubicBezTo>
                <a:cubicBezTo>
                  <a:pt x="4141" y="250"/>
                  <a:pt x="3443" y="0"/>
                  <a:pt x="2771" y="0"/>
                </a:cubicBezTo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5" name="Freeform 769"/>
          <p:cNvSpPr/>
          <p:nvPr/>
        </p:nvSpPr>
        <p:spPr>
          <a:xfrm>
            <a:off x="3687763" y="2136775"/>
            <a:ext cx="2855912" cy="24384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7540" h="6439">
                <a:moveTo>
                  <a:pt x="4653" y="0"/>
                </a:moveTo>
                <a:lnTo>
                  <a:pt x="4653" y="0"/>
                </a:lnTo>
                <a:cubicBezTo>
                  <a:pt x="4051" y="0"/>
                  <a:pt x="3456" y="198"/>
                  <a:pt x="3014" y="454"/>
                </a:cubicBezTo>
                <a:cubicBezTo>
                  <a:pt x="1978" y="1062"/>
                  <a:pt x="0" y="2745"/>
                  <a:pt x="1408" y="4684"/>
                </a:cubicBezTo>
                <a:cubicBezTo>
                  <a:pt x="2061" y="5580"/>
                  <a:pt x="2701" y="5823"/>
                  <a:pt x="3200" y="5823"/>
                </a:cubicBezTo>
                <a:cubicBezTo>
                  <a:pt x="3776" y="5823"/>
                  <a:pt x="4166" y="5497"/>
                  <a:pt x="4166" y="5497"/>
                </a:cubicBezTo>
                <a:cubicBezTo>
                  <a:pt x="4166" y="5497"/>
                  <a:pt x="4224" y="5471"/>
                  <a:pt x="4307" y="5471"/>
                </a:cubicBezTo>
                <a:cubicBezTo>
                  <a:pt x="4486" y="5471"/>
                  <a:pt x="4781" y="5599"/>
                  <a:pt x="4870" y="6438"/>
                </a:cubicBezTo>
                <a:cubicBezTo>
                  <a:pt x="4870" y="6438"/>
                  <a:pt x="5721" y="5363"/>
                  <a:pt x="5517" y="4793"/>
                </a:cubicBezTo>
                <a:cubicBezTo>
                  <a:pt x="5517" y="4793"/>
                  <a:pt x="7539" y="3411"/>
                  <a:pt x="6765" y="1484"/>
                </a:cubicBezTo>
                <a:cubicBezTo>
                  <a:pt x="6317" y="377"/>
                  <a:pt x="5478" y="0"/>
                  <a:pt x="4653" y="0"/>
                </a:cubicBezTo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6" name="Freeform 770"/>
          <p:cNvSpPr/>
          <p:nvPr/>
        </p:nvSpPr>
        <p:spPr>
          <a:xfrm>
            <a:off x="5103813" y="2347913"/>
            <a:ext cx="2127250" cy="20066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5620" h="5300">
                <a:moveTo>
                  <a:pt x="3040" y="0"/>
                </a:moveTo>
                <a:lnTo>
                  <a:pt x="3040" y="0"/>
                </a:lnTo>
                <a:cubicBezTo>
                  <a:pt x="2483" y="0"/>
                  <a:pt x="1913" y="134"/>
                  <a:pt x="1459" y="378"/>
                </a:cubicBezTo>
                <a:cubicBezTo>
                  <a:pt x="0" y="1152"/>
                  <a:pt x="576" y="2873"/>
                  <a:pt x="576" y="2873"/>
                </a:cubicBezTo>
                <a:cubicBezTo>
                  <a:pt x="857" y="4461"/>
                  <a:pt x="2540" y="4505"/>
                  <a:pt x="2739" y="4505"/>
                </a:cubicBezTo>
                <a:cubicBezTo>
                  <a:pt x="2752" y="4505"/>
                  <a:pt x="2758" y="4505"/>
                  <a:pt x="2758" y="4505"/>
                </a:cubicBezTo>
                <a:cubicBezTo>
                  <a:pt x="2688" y="4858"/>
                  <a:pt x="2349" y="5299"/>
                  <a:pt x="2349" y="5299"/>
                </a:cubicBezTo>
                <a:cubicBezTo>
                  <a:pt x="2617" y="5299"/>
                  <a:pt x="5619" y="4294"/>
                  <a:pt x="5516" y="2118"/>
                </a:cubicBezTo>
                <a:cubicBezTo>
                  <a:pt x="5440" y="627"/>
                  <a:pt x="4249" y="0"/>
                  <a:pt x="3040" y="0"/>
                </a:cubicBezTo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7" name="Freeform 771"/>
          <p:cNvSpPr/>
          <p:nvPr/>
        </p:nvSpPr>
        <p:spPr>
          <a:xfrm>
            <a:off x="6272213" y="3140075"/>
            <a:ext cx="1917700" cy="14351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5064" h="3789">
                <a:moveTo>
                  <a:pt x="2279" y="0"/>
                </a:moveTo>
                <a:lnTo>
                  <a:pt x="2279" y="0"/>
                </a:lnTo>
                <a:cubicBezTo>
                  <a:pt x="167" y="0"/>
                  <a:pt x="0" y="2285"/>
                  <a:pt x="1210" y="3123"/>
                </a:cubicBezTo>
                <a:cubicBezTo>
                  <a:pt x="1210" y="3123"/>
                  <a:pt x="1005" y="3494"/>
                  <a:pt x="692" y="3532"/>
                </a:cubicBezTo>
                <a:cubicBezTo>
                  <a:pt x="692" y="3532"/>
                  <a:pt x="1293" y="3788"/>
                  <a:pt x="2112" y="3788"/>
                </a:cubicBezTo>
                <a:cubicBezTo>
                  <a:pt x="2496" y="3788"/>
                  <a:pt x="2931" y="3730"/>
                  <a:pt x="3373" y="3570"/>
                </a:cubicBezTo>
                <a:cubicBezTo>
                  <a:pt x="3373" y="3570"/>
                  <a:pt x="4378" y="3327"/>
                  <a:pt x="4717" y="2445"/>
                </a:cubicBezTo>
                <a:cubicBezTo>
                  <a:pt x="5063" y="1562"/>
                  <a:pt x="4672" y="109"/>
                  <a:pt x="2426" y="7"/>
                </a:cubicBezTo>
                <a:cubicBezTo>
                  <a:pt x="2375" y="7"/>
                  <a:pt x="2330" y="0"/>
                  <a:pt x="2279" y="0"/>
                </a:cubicBezTo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8" name="Freeform 772"/>
          <p:cNvSpPr/>
          <p:nvPr/>
        </p:nvSpPr>
        <p:spPr>
          <a:xfrm>
            <a:off x="6894513" y="4073525"/>
            <a:ext cx="1209675" cy="9461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3195" h="2497">
                <a:moveTo>
                  <a:pt x="1293" y="0"/>
                </a:moveTo>
                <a:lnTo>
                  <a:pt x="1293" y="0"/>
                </a:lnTo>
                <a:cubicBezTo>
                  <a:pt x="832" y="0"/>
                  <a:pt x="442" y="231"/>
                  <a:pt x="262" y="711"/>
                </a:cubicBezTo>
                <a:cubicBezTo>
                  <a:pt x="0" y="1415"/>
                  <a:pt x="474" y="1856"/>
                  <a:pt x="474" y="1856"/>
                </a:cubicBezTo>
                <a:cubicBezTo>
                  <a:pt x="422" y="2061"/>
                  <a:pt x="77" y="2067"/>
                  <a:pt x="77" y="2067"/>
                </a:cubicBezTo>
                <a:cubicBezTo>
                  <a:pt x="77" y="2067"/>
                  <a:pt x="672" y="2496"/>
                  <a:pt x="1350" y="2496"/>
                </a:cubicBezTo>
                <a:cubicBezTo>
                  <a:pt x="1638" y="2496"/>
                  <a:pt x="1939" y="2419"/>
                  <a:pt x="2221" y="2195"/>
                </a:cubicBezTo>
                <a:cubicBezTo>
                  <a:pt x="3194" y="1018"/>
                  <a:pt x="2720" y="455"/>
                  <a:pt x="1984" y="147"/>
                </a:cubicBezTo>
                <a:cubicBezTo>
                  <a:pt x="1747" y="51"/>
                  <a:pt x="1510" y="0"/>
                  <a:pt x="1293" y="0"/>
                </a:cubicBezTo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9" name="Rectangle 1"/>
          <p:cNvSpPr/>
          <p:nvPr/>
        </p:nvSpPr>
        <p:spPr>
          <a:xfrm>
            <a:off x="8731250" y="3705225"/>
            <a:ext cx="1652588" cy="4445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7180" name="Rectangle 1"/>
          <p:cNvSpPr/>
          <p:nvPr/>
        </p:nvSpPr>
        <p:spPr>
          <a:xfrm>
            <a:off x="8731250" y="4149725"/>
            <a:ext cx="1652905" cy="78676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44546A"/>
              </a:solidFill>
              <a:latin typeface="Calibri Light" panose="020F0302020204030204" pitchFamily="34" charset="0"/>
            </a:endParaRPr>
          </a:p>
        </p:txBody>
      </p:sp>
      <p:sp>
        <p:nvSpPr>
          <p:cNvPr id="7181" name="TextBox 63"/>
          <p:cNvSpPr txBox="true"/>
          <p:nvPr/>
        </p:nvSpPr>
        <p:spPr>
          <a:xfrm>
            <a:off x="9311799" y="3735388"/>
            <a:ext cx="4883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id-ID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SSL</a:t>
            </a:r>
            <a:endParaRPr lang="" altLang="id-ID" sz="1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82" name="TextBox 92"/>
          <p:cNvSpPr txBox="true"/>
          <p:nvPr/>
        </p:nvSpPr>
        <p:spPr>
          <a:xfrm>
            <a:off x="8793163" y="4191000"/>
            <a:ext cx="1557337" cy="514985"/>
          </a:xfrm>
          <a:prstGeom prst="rect">
            <a:avLst/>
          </a:prstGeom>
          <a:noFill/>
          <a:ln w="9525">
            <a:noFill/>
          </a:ln>
        </p:spPr>
        <p:txBody>
          <a:bodyPr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GoGetSSL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83" name="Rectangle 1"/>
          <p:cNvSpPr/>
          <p:nvPr/>
        </p:nvSpPr>
        <p:spPr>
          <a:xfrm>
            <a:off x="8731250" y="1344613"/>
            <a:ext cx="1652588" cy="4445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7184" name="Rectangle 1"/>
          <p:cNvSpPr/>
          <p:nvPr/>
        </p:nvSpPr>
        <p:spPr>
          <a:xfrm>
            <a:off x="8731250" y="1789430"/>
            <a:ext cx="1652905" cy="1029970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44546A"/>
              </a:solidFill>
              <a:latin typeface="Calibri Light" panose="020F0302020204030204" pitchFamily="34" charset="0"/>
            </a:endParaRPr>
          </a:p>
        </p:txBody>
      </p:sp>
      <p:sp>
        <p:nvSpPr>
          <p:cNvPr id="7185" name="TextBox 112"/>
          <p:cNvSpPr txBox="true"/>
          <p:nvPr/>
        </p:nvSpPr>
        <p:spPr>
          <a:xfrm>
            <a:off x="9159399" y="1373188"/>
            <a:ext cx="7931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id-ID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cPanel</a:t>
            </a:r>
            <a:endParaRPr lang="" altLang="id-ID" sz="1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86" name="TextBox 113"/>
          <p:cNvSpPr txBox="true"/>
          <p:nvPr/>
        </p:nvSpPr>
        <p:spPr>
          <a:xfrm>
            <a:off x="8793163" y="1830388"/>
            <a:ext cx="1557337" cy="920750"/>
          </a:xfrm>
          <a:prstGeom prst="rect">
            <a:avLst/>
          </a:prstGeom>
          <a:noFill/>
          <a:ln w="9525">
            <a:noFill/>
          </a:ln>
        </p:spPr>
        <p:txBody>
          <a:bodyPr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Infinity</a:t>
            </a:r>
            <a:endParaRPr lang="" alt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Free</a:t>
            </a:r>
            <a:endParaRPr lang="" alt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87" name="Rectangle 1"/>
          <p:cNvSpPr/>
          <p:nvPr/>
        </p:nvSpPr>
        <p:spPr>
          <a:xfrm>
            <a:off x="1457325" y="3705225"/>
            <a:ext cx="1652588" cy="4445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7188" name="Rectangle 1"/>
          <p:cNvSpPr/>
          <p:nvPr/>
        </p:nvSpPr>
        <p:spPr>
          <a:xfrm>
            <a:off x="1457325" y="4149725"/>
            <a:ext cx="1652905" cy="786130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44546A"/>
              </a:solidFill>
              <a:latin typeface="Calibri Light" panose="020F0302020204030204" pitchFamily="34" charset="0"/>
            </a:endParaRPr>
          </a:p>
        </p:txBody>
      </p:sp>
      <p:sp>
        <p:nvSpPr>
          <p:cNvPr id="7189" name="TextBox 117"/>
          <p:cNvSpPr txBox="true"/>
          <p:nvPr/>
        </p:nvSpPr>
        <p:spPr>
          <a:xfrm>
            <a:off x="2023587" y="3735388"/>
            <a:ext cx="5168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id-ID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FTP</a:t>
            </a:r>
            <a:endParaRPr lang="id-ID" altLang="en-US" sz="1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90" name="TextBox 118"/>
          <p:cNvSpPr txBox="true"/>
          <p:nvPr/>
        </p:nvSpPr>
        <p:spPr>
          <a:xfrm>
            <a:off x="1519238" y="4191000"/>
            <a:ext cx="1557337" cy="514985"/>
          </a:xfrm>
          <a:prstGeom prst="rect">
            <a:avLst/>
          </a:prstGeom>
          <a:noFill/>
          <a:ln w="9525">
            <a:noFill/>
          </a:ln>
        </p:spPr>
        <p:txBody>
          <a:bodyPr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FileZilla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91" name="Rectangle 1"/>
          <p:cNvSpPr/>
          <p:nvPr/>
        </p:nvSpPr>
        <p:spPr>
          <a:xfrm>
            <a:off x="1457325" y="1344613"/>
            <a:ext cx="1652588" cy="4445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7192" name="Rectangle 1"/>
          <p:cNvSpPr/>
          <p:nvPr/>
        </p:nvSpPr>
        <p:spPr>
          <a:xfrm>
            <a:off x="1457325" y="1789430"/>
            <a:ext cx="1652905" cy="1029970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44546A"/>
              </a:solidFill>
              <a:latin typeface="Roboto" pitchFamily="2" charset="0"/>
            </a:endParaRPr>
          </a:p>
        </p:txBody>
      </p:sp>
      <p:sp>
        <p:nvSpPr>
          <p:cNvPr id="7193" name="TextBox 122"/>
          <p:cNvSpPr txBox="true"/>
          <p:nvPr/>
        </p:nvSpPr>
        <p:spPr>
          <a:xfrm>
            <a:off x="1979454" y="1373188"/>
            <a:ext cx="60515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id-ID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CMS</a:t>
            </a:r>
            <a:endParaRPr lang="" altLang="id-ID" sz="1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94" name="TextBox 123"/>
          <p:cNvSpPr txBox="true"/>
          <p:nvPr/>
        </p:nvSpPr>
        <p:spPr>
          <a:xfrm>
            <a:off x="1519238" y="1830388"/>
            <a:ext cx="1557337" cy="920750"/>
          </a:xfrm>
          <a:prstGeom prst="rect">
            <a:avLst/>
          </a:prstGeom>
          <a:noFill/>
          <a:ln w="9525">
            <a:noFill/>
          </a:ln>
        </p:spPr>
        <p:txBody>
          <a:bodyPr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Vanilla Forums</a:t>
            </a:r>
            <a:endParaRPr lang="" alt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117"/>
          <p:cNvSpPr txBox="true"/>
          <p:nvPr/>
        </p:nvSpPr>
        <p:spPr>
          <a:xfrm rot="21360000">
            <a:off x="3759835" y="4104005"/>
            <a:ext cx="12414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id-ID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Download CMS</a:t>
            </a:r>
            <a:endParaRPr lang="" altLang="id-ID" sz="1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Box 117"/>
          <p:cNvSpPr txBox="true"/>
          <p:nvPr/>
        </p:nvSpPr>
        <p:spPr>
          <a:xfrm rot="21420000">
            <a:off x="4469130" y="2851150"/>
            <a:ext cx="12414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Daftar cPanel</a:t>
            </a:r>
            <a:endParaRPr lang="" altLang="en-US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117"/>
          <p:cNvSpPr txBox="true"/>
          <p:nvPr/>
        </p:nvSpPr>
        <p:spPr>
          <a:xfrm rot="240000">
            <a:off x="5751195" y="2840990"/>
            <a:ext cx="12414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Transfer File</a:t>
            </a:r>
            <a:endParaRPr lang="" altLang="en-US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117"/>
          <p:cNvSpPr txBox="true"/>
          <p:nvPr/>
        </p:nvSpPr>
        <p:spPr>
          <a:xfrm rot="600000">
            <a:off x="6610985" y="3503930"/>
            <a:ext cx="12414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Install CMS</a:t>
            </a:r>
            <a:endParaRPr lang="" altLang="en-US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TextBox 117"/>
          <p:cNvSpPr txBox="true"/>
          <p:nvPr/>
        </p:nvSpPr>
        <p:spPr>
          <a:xfrm rot="300000">
            <a:off x="6811010" y="4189730"/>
            <a:ext cx="12414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Add </a:t>
            </a:r>
            <a:endParaRPr lang="" altLang="en-US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SSL</a:t>
            </a:r>
            <a:endParaRPr lang="" altLang="en-US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104"/>
          <p:cNvSpPr txBox="true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01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文本框 108"/>
          <p:cNvSpPr txBox="true"/>
          <p:nvPr/>
        </p:nvSpPr>
        <p:spPr>
          <a:xfrm>
            <a:off x="662305" y="228600"/>
            <a:ext cx="4454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Deploy PHP Application in cPanel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true">
            <a:off x="5030153" y="186690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true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3890" y="858520"/>
            <a:ext cx="10725785" cy="5832475"/>
            <a:chOff x="-548507" y="477868"/>
            <a:chExt cx="11570449" cy="6357177"/>
          </a:xfrm>
        </p:grpSpPr>
        <p:sp>
          <p:nvSpPr>
            <p:cNvPr id="88" name="Freeform: Shape 87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98" name="Rectangle: Rounded Corners 97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Rectangle: Rounded Corners 98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96" name="Rectangle: Rounded Corners 9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Rectangle: Rounded Corners 96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95" name="Freeform: Shape 94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 dirty="0"/>
            </a:p>
          </p:txBody>
        </p:sp>
      </p:grpSp>
      <p:pic>
        <p:nvPicPr>
          <p:cNvPr id="2" name="Picture 1" descr="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69160" y="1189990"/>
            <a:ext cx="7670800" cy="4645025"/>
          </a:xfrm>
          <a:prstGeom prst="rect">
            <a:avLst/>
          </a:prstGeom>
        </p:spPr>
      </p:pic>
      <p:pic>
        <p:nvPicPr>
          <p:cNvPr id="8" name="Picture 7" descr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40" y="1189990"/>
            <a:ext cx="7677785" cy="4644390"/>
          </a:xfrm>
          <a:prstGeom prst="rect">
            <a:avLst/>
          </a:prstGeom>
        </p:spPr>
      </p:pic>
      <p:pic>
        <p:nvPicPr>
          <p:cNvPr id="9" name="Picture 8" descr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160" y="1189990"/>
            <a:ext cx="7671435" cy="4644390"/>
          </a:xfrm>
          <a:prstGeom prst="rect">
            <a:avLst/>
          </a:prstGeom>
        </p:spPr>
      </p:pic>
      <p:pic>
        <p:nvPicPr>
          <p:cNvPr id="10" name="Picture 9" descr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795" y="1190625"/>
            <a:ext cx="7670800" cy="4644390"/>
          </a:xfrm>
          <a:prstGeom prst="rect">
            <a:avLst/>
          </a:prstGeom>
        </p:spPr>
      </p:pic>
      <p:pic>
        <p:nvPicPr>
          <p:cNvPr id="11" name="Picture 10" descr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540" y="1189990"/>
            <a:ext cx="7677150" cy="464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889667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TextBox 9"/>
          <p:cNvSpPr txBox="true"/>
          <p:nvPr/>
        </p:nvSpPr>
        <p:spPr>
          <a:xfrm>
            <a:off x="3350895" y="3860165"/>
            <a:ext cx="8196580" cy="768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r>
              <a:rPr lang="en-US" altLang="zh-CN" sz="4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Setup Server with Ansible</a:t>
            </a:r>
            <a:endParaRPr lang="en-US" altLang="zh-CN" sz="44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082" name="组合 84"/>
          <p:cNvGrpSpPr/>
          <p:nvPr/>
        </p:nvGrpSpPr>
        <p:grpSpPr>
          <a:xfrm rot="11143610" flipH="true">
            <a:off x="-131762" y="-638810"/>
            <a:ext cx="2595562" cy="4443413"/>
            <a:chOff x="0" y="0"/>
            <a:chExt cx="2595781" cy="4443397"/>
          </a:xfrm>
        </p:grpSpPr>
        <p:sp>
          <p:nvSpPr>
            <p:cNvPr id="3083" name="等腰三角形 85"/>
            <p:cNvSpPr/>
            <p:nvPr/>
          </p:nvSpPr>
          <p:spPr>
            <a:xfrm rot="-5400000" flipV="true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4" name="等腰三角形 86"/>
            <p:cNvSpPr/>
            <p:nvPr/>
          </p:nvSpPr>
          <p:spPr>
            <a:xfrm rot="-921972" flipV="true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5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6" name="等腰三角形 88"/>
            <p:cNvSpPr/>
            <p:nvPr/>
          </p:nvSpPr>
          <p:spPr>
            <a:xfrm flipV="true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7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8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9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0" name="等腰三角形 92"/>
            <p:cNvSpPr/>
            <p:nvPr/>
          </p:nvSpPr>
          <p:spPr>
            <a:xfrm flipV="true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1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104"/>
          <p:cNvSpPr txBox="true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" altLang="en-US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endParaRPr lang="" altLang="en-US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文本框 108"/>
          <p:cNvSpPr txBox="true"/>
          <p:nvPr/>
        </p:nvSpPr>
        <p:spPr>
          <a:xfrm>
            <a:off x="662305" y="228600"/>
            <a:ext cx="4454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Setup Server with Ansible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true">
            <a:off x="3941763" y="151130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true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9356937">
            <a:off x="919480" y="1705610"/>
            <a:ext cx="3265805" cy="4210050"/>
            <a:chOff x="1373657" y="2043145"/>
            <a:chExt cx="3483312" cy="4490509"/>
          </a:xfrm>
          <a:solidFill>
            <a:srgbClr val="5B9BD5"/>
          </a:solidFill>
        </p:grpSpPr>
        <p:sp>
          <p:nvSpPr>
            <p:cNvPr id="5" name="Rectangle 11"/>
            <p:cNvSpPr/>
            <p:nvPr/>
          </p:nvSpPr>
          <p:spPr>
            <a:xfrm>
              <a:off x="1950893" y="2985237"/>
              <a:ext cx="2390525" cy="1116000"/>
            </a:xfrm>
            <a:custGeom>
              <a:avLst/>
              <a:gdLst/>
              <a:ahLst/>
              <a:cxnLst/>
              <a:rect l="l" t="t" r="r" b="b"/>
              <a:pathLst>
                <a:path w="2390525" h="1116000">
                  <a:moveTo>
                    <a:pt x="235871" y="0"/>
                  </a:moveTo>
                  <a:lnTo>
                    <a:pt x="2154656" y="0"/>
                  </a:lnTo>
                  <a:cubicBezTo>
                    <a:pt x="2298210" y="310471"/>
                    <a:pt x="2396706" y="714290"/>
                    <a:pt x="2390224" y="1069686"/>
                  </a:cubicBezTo>
                  <a:lnTo>
                    <a:pt x="2387265" y="1116000"/>
                  </a:lnTo>
                  <a:lnTo>
                    <a:pt x="3263" y="1116000"/>
                  </a:lnTo>
                  <a:cubicBezTo>
                    <a:pt x="665" y="1100130"/>
                    <a:pt x="302" y="1084652"/>
                    <a:pt x="302" y="1069685"/>
                  </a:cubicBezTo>
                  <a:cubicBezTo>
                    <a:pt x="-6179" y="714290"/>
                    <a:pt x="92317" y="310471"/>
                    <a:pt x="23587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12"/>
            <p:cNvSpPr/>
            <p:nvPr/>
          </p:nvSpPr>
          <p:spPr>
            <a:xfrm>
              <a:off x="1670119" y="4181264"/>
              <a:ext cx="2952072" cy="1116000"/>
            </a:xfrm>
            <a:custGeom>
              <a:avLst/>
              <a:gdLst/>
              <a:ahLst/>
              <a:cxnLst/>
              <a:rect l="l" t="t" r="r" b="b"/>
              <a:pathLst>
                <a:path w="2952072" h="1116000">
                  <a:moveTo>
                    <a:pt x="284416" y="0"/>
                  </a:moveTo>
                  <a:lnTo>
                    <a:pt x="2666659" y="0"/>
                  </a:lnTo>
                  <a:cubicBezTo>
                    <a:pt x="2658933" y="175805"/>
                    <a:pt x="2609068" y="405909"/>
                    <a:pt x="2539680" y="642275"/>
                  </a:cubicBezTo>
                  <a:lnTo>
                    <a:pt x="2849820" y="831816"/>
                  </a:lnTo>
                  <a:lnTo>
                    <a:pt x="2952072" y="1116000"/>
                  </a:lnTo>
                  <a:lnTo>
                    <a:pt x="0" y="1116000"/>
                  </a:lnTo>
                  <a:lnTo>
                    <a:pt x="102252" y="831816"/>
                  </a:lnTo>
                  <a:lnTo>
                    <a:pt x="411552" y="642787"/>
                  </a:lnTo>
                  <a:cubicBezTo>
                    <a:pt x="342079" y="406245"/>
                    <a:pt x="292147" y="175934"/>
                    <a:pt x="284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13"/>
            <p:cNvSpPr/>
            <p:nvPr/>
          </p:nvSpPr>
          <p:spPr>
            <a:xfrm>
              <a:off x="1373657" y="5417654"/>
              <a:ext cx="3483312" cy="1116000"/>
            </a:xfrm>
            <a:custGeom>
              <a:avLst/>
              <a:gdLst/>
              <a:ahLst/>
              <a:cxnLst/>
              <a:rect l="l" t="t" r="r" b="b"/>
              <a:pathLst>
                <a:path w="3483312" h="1116000">
                  <a:moveTo>
                    <a:pt x="1898185" y="1105560"/>
                  </a:moveTo>
                  <a:lnTo>
                    <a:pt x="1919880" y="1116000"/>
                  </a:lnTo>
                  <a:lnTo>
                    <a:pt x="1908776" y="1116000"/>
                  </a:lnTo>
                  <a:cubicBezTo>
                    <a:pt x="1905979" y="1111563"/>
                    <a:pt x="1902100" y="1108505"/>
                    <a:pt x="1898185" y="1105560"/>
                  </a:cubicBezTo>
                  <a:close/>
                  <a:moveTo>
                    <a:pt x="260668" y="0"/>
                  </a:moveTo>
                  <a:lnTo>
                    <a:pt x="3222644" y="0"/>
                  </a:lnTo>
                  <a:lnTo>
                    <a:pt x="3483312" y="724461"/>
                  </a:lnTo>
                  <a:lnTo>
                    <a:pt x="2489111" y="354812"/>
                  </a:lnTo>
                  <a:cubicBezTo>
                    <a:pt x="2465120" y="480738"/>
                    <a:pt x="2446948" y="534340"/>
                    <a:pt x="2365708" y="674887"/>
                  </a:cubicBezTo>
                  <a:cubicBezTo>
                    <a:pt x="2291173" y="814963"/>
                    <a:pt x="2172951" y="936315"/>
                    <a:pt x="2076571" y="1067029"/>
                  </a:cubicBezTo>
                  <a:lnTo>
                    <a:pt x="1413587" y="1067029"/>
                  </a:lnTo>
                  <a:cubicBezTo>
                    <a:pt x="1317208" y="936315"/>
                    <a:pt x="1208344" y="821204"/>
                    <a:pt x="1124449" y="674887"/>
                  </a:cubicBezTo>
                  <a:cubicBezTo>
                    <a:pt x="1052663" y="558938"/>
                    <a:pt x="1024571" y="508523"/>
                    <a:pt x="993354" y="355127"/>
                  </a:cubicBezTo>
                  <a:lnTo>
                    <a:pt x="0" y="72446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Diagonal Stripe 17"/>
            <p:cNvSpPr/>
            <p:nvPr/>
          </p:nvSpPr>
          <p:spPr>
            <a:xfrm rot="13500000">
              <a:off x="2388166" y="2062690"/>
              <a:ext cx="1515978" cy="1476887"/>
            </a:xfrm>
            <a:custGeom>
              <a:avLst/>
              <a:gdLst/>
              <a:ahLst/>
              <a:cxnLst/>
              <a:rect l="l" t="t" r="r" b="b"/>
              <a:pathLst>
                <a:path w="1515978" h="1476887">
                  <a:moveTo>
                    <a:pt x="1432872" y="1407768"/>
                  </a:moveTo>
                  <a:cubicBezTo>
                    <a:pt x="1044152" y="1532778"/>
                    <a:pt x="463423" y="1466296"/>
                    <a:pt x="96513" y="1380535"/>
                  </a:cubicBezTo>
                  <a:lnTo>
                    <a:pt x="0" y="1347296"/>
                  </a:lnTo>
                  <a:lnTo>
                    <a:pt x="1347296" y="0"/>
                  </a:lnTo>
                  <a:cubicBezTo>
                    <a:pt x="1360006" y="32393"/>
                    <a:pt x="1370814" y="64720"/>
                    <a:pt x="1380535" y="96513"/>
                  </a:cubicBezTo>
                  <a:cubicBezTo>
                    <a:pt x="1465987" y="462097"/>
                    <a:pt x="1607423" y="1036327"/>
                    <a:pt x="1432872" y="1407768"/>
                  </a:cubicBezTo>
                  <a:close/>
                  <a:moveTo>
                    <a:pt x="1430390" y="1413759"/>
                  </a:moveTo>
                  <a:cubicBezTo>
                    <a:pt x="1431325" y="1411814"/>
                    <a:pt x="1432251" y="1409863"/>
                    <a:pt x="1432872" y="1407768"/>
                  </a:cubicBezTo>
                  <a:lnTo>
                    <a:pt x="1434816" y="14072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28566" y="4924567"/>
            <a:ext cx="6223517" cy="883424"/>
            <a:chOff x="5029201" y="4924567"/>
            <a:chExt cx="6223517" cy="883424"/>
          </a:xfrm>
        </p:grpSpPr>
        <p:grpSp>
          <p:nvGrpSpPr>
            <p:cNvPr id="22" name="Group 21"/>
            <p:cNvGrpSpPr/>
            <p:nvPr/>
          </p:nvGrpSpPr>
          <p:grpSpPr>
            <a:xfrm>
              <a:off x="5029201" y="4924567"/>
              <a:ext cx="6223517" cy="883424"/>
              <a:chOff x="-643405" y="2594466"/>
              <a:chExt cx="6223517" cy="88342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16"/>
              <p:cNvSpPr txBox="true"/>
              <p:nvPr/>
            </p:nvSpPr>
            <p:spPr>
              <a:xfrm>
                <a:off x="-643405" y="3109590"/>
                <a:ext cx="5545081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en-US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apt install ansible</a:t>
                </a:r>
                <a:endParaRPr lang="en-US" altLang="en-US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17"/>
              <p:cNvSpPr txBox="true"/>
              <p:nvPr/>
            </p:nvSpPr>
            <p:spPr>
              <a:xfrm>
                <a:off x="1026463" y="2594466"/>
                <a:ext cx="3856901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" altLang="en-US" sz="24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Install Ansible</a:t>
                </a:r>
                <a:endParaRPr lang="" altLang="en-US" sz="2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Straight Connector 42"/>
              <p:cNvCxnSpPr>
                <a:endCxn id="27" idx="2"/>
              </p:cNvCxnSpPr>
              <p:nvPr/>
            </p:nvCxnSpPr>
            <p:spPr>
              <a:xfrm>
                <a:off x="-544532" y="3096114"/>
                <a:ext cx="5577625" cy="3491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Parallelogram 30"/>
            <p:cNvSpPr/>
            <p:nvPr/>
          </p:nvSpPr>
          <p:spPr>
            <a:xfrm flipH="true">
              <a:off x="10852930" y="5287505"/>
              <a:ext cx="276735" cy="27742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 rot="0">
            <a:off x="5029200" y="2710324"/>
            <a:ext cx="6223635" cy="828094"/>
            <a:chOff x="-643406" y="2649655"/>
            <a:chExt cx="6223518" cy="828348"/>
          </a:xfrm>
        </p:grpSpPr>
        <p:sp>
          <p:nvSpPr>
            <p:cNvPr id="49" name="Oval 48"/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rgbClr val="5B9BD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0" name="TextBox 23"/>
            <p:cNvSpPr txBox="true"/>
            <p:nvPr/>
          </p:nvSpPr>
          <p:spPr>
            <a:xfrm>
              <a:off x="-186206" y="3109590"/>
              <a:ext cx="5087883" cy="36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en-US" dirty="0">
                  <a:solidFill>
                    <a:schemeClr val="bg1"/>
                  </a:solidFill>
                  <a:cs typeface="Arial" panose="020B0604020202020204" pitchFamily="34" charset="0"/>
                </a:rPr>
                <a:t>sudo apt-add-repository ppa:ansible/ansible</a:t>
              </a:r>
              <a:r>
                <a:rPr lang="en-US" altLang="ko-KR" dirty="0">
                  <a:solidFill>
                    <a:schemeClr val="bg1"/>
                  </a:solidFill>
                  <a:cs typeface="Arial" panose="020B0604020202020204" pitchFamily="34" charset="0"/>
                </a:rPr>
                <a:t> </a:t>
              </a:r>
              <a:endParaRPr lang="en-US" altLang="ko-KR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1" name="TextBox 24"/>
            <p:cNvSpPr txBox="true"/>
            <p:nvPr/>
          </p:nvSpPr>
          <p:spPr>
            <a:xfrm>
              <a:off x="-186108" y="2649655"/>
              <a:ext cx="5086618" cy="460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2400" dirty="0">
                  <a:solidFill>
                    <a:schemeClr val="bg1"/>
                  </a:solidFill>
                  <a:cs typeface="Arial" panose="020B0604020202020204" pitchFamily="34" charset="0"/>
                </a:rPr>
                <a:t>Add Ansible repository</a:t>
              </a:r>
              <a:endParaRPr lang="" altLang="en-US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52" name="Straight Connector 51"/>
            <p:cNvCxnSpPr>
              <a:endCxn id="49" idx="2"/>
            </p:cNvCxnSpPr>
            <p:nvPr/>
          </p:nvCxnSpPr>
          <p:spPr>
            <a:xfrm flipV="true">
              <a:off x="-643406" y="3099605"/>
              <a:ext cx="5676499" cy="9985"/>
            </a:xfrm>
            <a:prstGeom prst="line">
              <a:avLst/>
            </a:prstGeom>
            <a:ln>
              <a:solidFill>
                <a:schemeClr val="accent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0">
            <a:off x="3835400" y="1565422"/>
            <a:ext cx="7416800" cy="838251"/>
            <a:chOff x="-1837328" y="2639495"/>
            <a:chExt cx="7416805" cy="838508"/>
          </a:xfrm>
        </p:grpSpPr>
        <p:sp>
          <p:nvSpPr>
            <p:cNvPr id="54" name="Oval 53"/>
            <p:cNvSpPr/>
            <p:nvPr/>
          </p:nvSpPr>
          <p:spPr>
            <a:xfrm>
              <a:off x="5032458" y="2826095"/>
              <a:ext cx="547019" cy="547019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5" name="TextBox 30"/>
            <p:cNvSpPr txBox="true"/>
            <p:nvPr/>
          </p:nvSpPr>
          <p:spPr>
            <a:xfrm>
              <a:off x="-1704110" y="3109590"/>
              <a:ext cx="6605787" cy="36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en-US" dirty="0">
                  <a:solidFill>
                    <a:schemeClr val="bg1"/>
                  </a:solidFill>
                  <a:cs typeface="Arial" panose="020B0604020202020204" pitchFamily="34" charset="0"/>
                </a:rPr>
                <a:t> apt install python</a:t>
              </a:r>
              <a:endParaRPr lang="en-US" altLang="en-US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6" name="TextBox 31"/>
            <p:cNvSpPr txBox="true"/>
            <p:nvPr/>
          </p:nvSpPr>
          <p:spPr>
            <a:xfrm>
              <a:off x="-1702840" y="2639495"/>
              <a:ext cx="6604620" cy="460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2400" dirty="0">
                  <a:solidFill>
                    <a:schemeClr val="bg1"/>
                  </a:solidFill>
                  <a:cs typeface="Arial" panose="020B0604020202020204" pitchFamily="34" charset="0"/>
                </a:rPr>
                <a:t>Install Python</a:t>
              </a:r>
              <a:endParaRPr lang="" altLang="en-US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57" name="Straight Connector 56"/>
            <p:cNvCxnSpPr>
              <a:endCxn id="54" idx="2"/>
            </p:cNvCxnSpPr>
            <p:nvPr/>
          </p:nvCxnSpPr>
          <p:spPr>
            <a:xfrm>
              <a:off x="-1837328" y="3099605"/>
              <a:ext cx="6869786" cy="0"/>
            </a:xfrm>
            <a:prstGeom prst="line">
              <a:avLst/>
            </a:prstGeom>
            <a:solidFill>
              <a:srgbClr val="5B9BD5"/>
            </a:solidFill>
            <a:ln>
              <a:solidFill>
                <a:schemeClr val="accent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970766" y="3828000"/>
            <a:ext cx="8281951" cy="845039"/>
            <a:chOff x="2970766" y="3828000"/>
            <a:chExt cx="8281951" cy="845039"/>
          </a:xfrm>
        </p:grpSpPr>
        <p:grpSp>
          <p:nvGrpSpPr>
            <p:cNvPr id="59" name="Group 58"/>
            <p:cNvGrpSpPr/>
            <p:nvPr/>
          </p:nvGrpSpPr>
          <p:grpSpPr>
            <a:xfrm>
              <a:off x="2970766" y="3828000"/>
              <a:ext cx="8281951" cy="845039"/>
              <a:chOff x="-2701839" y="2632566"/>
              <a:chExt cx="8281951" cy="845039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37"/>
              <p:cNvSpPr txBox="true"/>
              <p:nvPr/>
            </p:nvSpPr>
            <p:spPr>
              <a:xfrm>
                <a:off x="-2701839" y="3109305"/>
                <a:ext cx="760349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en-US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apt update</a:t>
                </a:r>
                <a:endParaRPr lang="en-US" altLang="en-US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38"/>
              <p:cNvSpPr txBox="true"/>
              <p:nvPr/>
            </p:nvSpPr>
            <p:spPr>
              <a:xfrm>
                <a:off x="-394249" y="2632566"/>
                <a:ext cx="5277613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" altLang="en-US" sz="24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Update cache</a:t>
                </a:r>
                <a:endParaRPr lang="" altLang="en-US" sz="2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Straight Connector 63"/>
              <p:cNvCxnSpPr>
                <a:endCxn id="60" idx="2"/>
              </p:cNvCxnSpPr>
              <p:nvPr/>
            </p:nvCxnSpPr>
            <p:spPr>
              <a:xfrm flipV="true">
                <a:off x="-291139" y="3099605"/>
                <a:ext cx="5324232" cy="16044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Freeform 18"/>
            <p:cNvSpPr/>
            <p:nvPr/>
          </p:nvSpPr>
          <p:spPr>
            <a:xfrm>
              <a:off x="10811037" y="4110790"/>
              <a:ext cx="336343" cy="271454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Parallelogram 30"/>
          <p:cNvSpPr/>
          <p:nvPr/>
        </p:nvSpPr>
        <p:spPr>
          <a:xfrm rot="19380000" flipH="true">
            <a:off x="3195903" y="462001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Freeform 18"/>
          <p:cNvSpPr/>
          <p:nvPr/>
        </p:nvSpPr>
        <p:spPr>
          <a:xfrm rot="19380000">
            <a:off x="2481490" y="3849040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Block Arc 41"/>
          <p:cNvSpPr/>
          <p:nvPr/>
        </p:nvSpPr>
        <p:spPr>
          <a:xfrm>
            <a:off x="10793095" y="1817370"/>
            <a:ext cx="369570" cy="417195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9" name="Block Arc 41"/>
          <p:cNvSpPr/>
          <p:nvPr/>
        </p:nvSpPr>
        <p:spPr>
          <a:xfrm>
            <a:off x="1264920" y="2234565"/>
            <a:ext cx="369570" cy="417195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0" name="Oval 21"/>
          <p:cNvSpPr>
            <a:spLocks noChangeAspect="true"/>
          </p:cNvSpPr>
          <p:nvPr/>
        </p:nvSpPr>
        <p:spPr>
          <a:xfrm>
            <a:off x="10795635" y="2980055"/>
            <a:ext cx="367665" cy="3708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ko-KR" altLang="en-US" sz="2700"/>
          </a:p>
        </p:txBody>
      </p:sp>
      <p:sp>
        <p:nvSpPr>
          <p:cNvPr id="71" name="Oval 21"/>
          <p:cNvSpPr>
            <a:spLocks noChangeAspect="true"/>
          </p:cNvSpPr>
          <p:nvPr/>
        </p:nvSpPr>
        <p:spPr>
          <a:xfrm>
            <a:off x="1897805" y="299766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104"/>
          <p:cNvSpPr txBox="true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altLang="en-US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endParaRPr lang="en-US" altLang="en-US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文本框 108"/>
          <p:cNvSpPr txBox="true"/>
          <p:nvPr/>
        </p:nvSpPr>
        <p:spPr>
          <a:xfrm>
            <a:off x="674370" y="228600"/>
            <a:ext cx="4454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Setup Server with Ansible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true">
            <a:off x="3941763" y="151130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true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23120" y="2618413"/>
            <a:ext cx="2659681" cy="2615645"/>
            <a:chOff x="1146040" y="1965909"/>
            <a:chExt cx="3150623" cy="3098458"/>
          </a:xfrm>
        </p:grpSpPr>
        <p:sp>
          <p:nvSpPr>
            <p:cNvPr id="2" name="Oval 1"/>
            <p:cNvSpPr/>
            <p:nvPr/>
          </p:nvSpPr>
          <p:spPr>
            <a:xfrm>
              <a:off x="1403648" y="2214389"/>
              <a:ext cx="2592288" cy="25922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0">
              <a:solidFill>
                <a:srgbClr val="173D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Arc 31"/>
            <p:cNvSpPr/>
            <p:nvPr/>
          </p:nvSpPr>
          <p:spPr bwMode="auto">
            <a:xfrm rot="5400000">
              <a:off x="2854214" y="3651910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false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false" extrusionOk="false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rgbClr val="5B9BD5"/>
              </a:solidFill>
              <a:prstDash val="solid"/>
              <a:rou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0" name="Arc 31"/>
            <p:cNvSpPr/>
            <p:nvPr/>
          </p:nvSpPr>
          <p:spPr bwMode="auto">
            <a:xfrm>
              <a:off x="2883279" y="1965909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false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false" extrusionOk="false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 cmpd="sng">
              <a:solidFill>
                <a:srgbClr val="5B9BD5"/>
              </a:solidFill>
              <a:prstDash val="solid"/>
              <a:rou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Arc 31"/>
            <p:cNvSpPr/>
            <p:nvPr/>
          </p:nvSpPr>
          <p:spPr bwMode="auto">
            <a:xfrm rot="10800000">
              <a:off x="1146040" y="3653735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false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false" extrusionOk="false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rgbClr val="5B9BD5"/>
              </a:solidFill>
              <a:prstDash val="solid"/>
              <a:rou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4509248" y="1989378"/>
            <a:ext cx="851024" cy="85102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93167" y="5016521"/>
            <a:ext cx="851024" cy="85102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28934" y="3496835"/>
            <a:ext cx="851024" cy="85102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15611" y="3496835"/>
            <a:ext cx="851024" cy="85102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8" name="TextBox 13"/>
          <p:cNvSpPr txBox="true"/>
          <p:nvPr/>
        </p:nvSpPr>
        <p:spPr>
          <a:xfrm>
            <a:off x="3931920" y="3599815"/>
            <a:ext cx="200596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" altLang="en-US" sz="3600" b="1" dirty="0">
                <a:solidFill>
                  <a:schemeClr val="tx1"/>
                </a:solidFill>
              </a:rPr>
              <a:t>SIKLUS</a:t>
            </a:r>
            <a:endParaRPr lang="" altLang="en-US" sz="3600" b="1" dirty="0">
              <a:solidFill>
                <a:schemeClr val="tx1"/>
              </a:solidFill>
            </a:endParaRPr>
          </a:p>
        </p:txBody>
      </p:sp>
      <p:sp>
        <p:nvSpPr>
          <p:cNvPr id="25" name="Oval 21"/>
          <p:cNvSpPr>
            <a:spLocks noChangeAspect="true"/>
          </p:cNvSpPr>
          <p:nvPr/>
        </p:nvSpPr>
        <p:spPr>
          <a:xfrm>
            <a:off x="4758457" y="5280361"/>
            <a:ext cx="320270" cy="3229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Donut 66"/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name="adj" fmla="val 873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stCxn id="26" idx="6"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rgbClr val="5B9BD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"/>
          <p:cNvGrpSpPr/>
          <p:nvPr/>
        </p:nvGrpSpPr>
        <p:grpSpPr>
          <a:xfrm>
            <a:off x="8175969" y="4072343"/>
            <a:ext cx="3009525" cy="692059"/>
            <a:chOff x="8724994" y="4005274"/>
            <a:chExt cx="2504459" cy="692059"/>
          </a:xfrm>
        </p:grpSpPr>
        <p:sp>
          <p:nvSpPr>
            <p:cNvPr id="31" name="TextBox 22"/>
            <p:cNvSpPr txBox="true"/>
            <p:nvPr/>
          </p:nvSpPr>
          <p:spPr>
            <a:xfrm>
              <a:off x="8744645" y="4390628"/>
              <a:ext cx="248480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dirty="0">
                  <a:solidFill>
                    <a:schemeClr val="bg1"/>
                  </a:solidFill>
                </a:rPr>
                <a:t>Install aplikasi pendukung</a:t>
              </a:r>
              <a:endParaRPr lang="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23"/>
            <p:cNvSpPr txBox="true"/>
            <p:nvPr/>
          </p:nvSpPr>
          <p:spPr>
            <a:xfrm>
              <a:off x="8724994" y="4005274"/>
              <a:ext cx="249219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dirty="0">
                  <a:solidFill>
                    <a:schemeClr val="bg1"/>
                  </a:solidFill>
                </a:rPr>
                <a:t>Install Modul</a:t>
              </a:r>
              <a:endParaRPr lang="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Donut 59"/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stCxn id="33" idx="6"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rgbClr val="5B9BD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6"/>
          <p:cNvGrpSpPr/>
          <p:nvPr/>
        </p:nvGrpSpPr>
        <p:grpSpPr>
          <a:xfrm>
            <a:off x="7140988" y="1800513"/>
            <a:ext cx="4062019" cy="668564"/>
            <a:chOff x="8315999" y="1800513"/>
            <a:chExt cx="2908413" cy="668564"/>
          </a:xfrm>
        </p:grpSpPr>
        <p:sp>
          <p:nvSpPr>
            <p:cNvPr id="36" name="TextBox 27"/>
            <p:cNvSpPr txBox="true"/>
            <p:nvPr/>
          </p:nvSpPr>
          <p:spPr>
            <a:xfrm>
              <a:off x="8315999" y="2162372"/>
              <a:ext cx="289957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dirty="0">
                  <a:solidFill>
                    <a:schemeClr val="bg1"/>
                  </a:solidFill>
                </a:rPr>
                <a:t>Membuat inventory berisi host remote</a:t>
              </a:r>
              <a:endParaRPr lang="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28"/>
            <p:cNvSpPr txBox="true"/>
            <p:nvPr/>
          </p:nvSpPr>
          <p:spPr>
            <a:xfrm>
              <a:off x="8316214" y="1800513"/>
              <a:ext cx="290819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dirty="0">
                  <a:solidFill>
                    <a:schemeClr val="bg1"/>
                  </a:solidFill>
                </a:rPr>
                <a:t>Create Inventory</a:t>
              </a:r>
              <a:endParaRPr lang="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Donut 60"/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6"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rgbClr val="5B9BD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7"/>
          <p:cNvGrpSpPr/>
          <p:nvPr/>
        </p:nvGrpSpPr>
        <p:grpSpPr>
          <a:xfrm>
            <a:off x="7129223" y="5334772"/>
            <a:ext cx="4061719" cy="652892"/>
            <a:chOff x="8307575" y="5334772"/>
            <a:chExt cx="2908198" cy="652892"/>
          </a:xfrm>
        </p:grpSpPr>
        <p:sp>
          <p:nvSpPr>
            <p:cNvPr id="41" name="TextBox 32"/>
            <p:cNvSpPr txBox="true"/>
            <p:nvPr/>
          </p:nvSpPr>
          <p:spPr>
            <a:xfrm>
              <a:off x="8315999" y="5680959"/>
              <a:ext cx="289957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dirty="0">
                  <a:solidFill>
                    <a:schemeClr val="bg1"/>
                  </a:solidFill>
                </a:rPr>
                <a:t>Percobaan</a:t>
              </a:r>
              <a:endParaRPr lang="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33"/>
            <p:cNvSpPr txBox="true"/>
            <p:nvPr/>
          </p:nvSpPr>
          <p:spPr>
            <a:xfrm>
              <a:off x="8307575" y="5334772"/>
              <a:ext cx="290819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dirty="0">
                  <a:solidFill>
                    <a:schemeClr val="bg1"/>
                  </a:solidFill>
                </a:rPr>
                <a:t>Try and error</a:t>
              </a:r>
              <a:endParaRPr lang="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Donut 61"/>
          <p:cNvSpPr/>
          <p:nvPr/>
        </p:nvSpPr>
        <p:spPr>
          <a:xfrm>
            <a:off x="7397978" y="2885302"/>
            <a:ext cx="701030" cy="701030"/>
          </a:xfrm>
          <a:prstGeom prst="donut">
            <a:avLst>
              <a:gd name="adj" fmla="val 873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>
            <a:stCxn id="46" idx="6"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rgbClr val="5B9BD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5"/>
          <p:cNvGrpSpPr/>
          <p:nvPr/>
        </p:nvGrpSpPr>
        <p:grpSpPr>
          <a:xfrm>
            <a:off x="8172019" y="2840362"/>
            <a:ext cx="2994789" cy="675117"/>
            <a:chOff x="8699437" y="2896770"/>
            <a:chExt cx="2492196" cy="675117"/>
          </a:xfrm>
        </p:grpSpPr>
        <p:sp>
          <p:nvSpPr>
            <p:cNvPr id="72" name="TextBox 37"/>
            <p:cNvSpPr txBox="true"/>
            <p:nvPr/>
          </p:nvSpPr>
          <p:spPr>
            <a:xfrm>
              <a:off x="8706406" y="3296297"/>
              <a:ext cx="248480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200" dirty="0">
                  <a:solidFill>
                    <a:schemeClr val="bg1"/>
                  </a:solidFill>
                </a:rPr>
                <a:t>Buat user dan group pada server remote</a:t>
              </a:r>
              <a:endParaRPr lang="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38"/>
            <p:cNvSpPr txBox="true"/>
            <p:nvPr/>
          </p:nvSpPr>
          <p:spPr>
            <a:xfrm>
              <a:off x="8699437" y="2896770"/>
              <a:ext cx="249219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dirty="0">
                  <a:solidFill>
                    <a:schemeClr val="bg1"/>
                  </a:solidFill>
                </a:rPr>
                <a:t>Create User and Group</a:t>
              </a:r>
              <a:endParaRPr lang="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Rectangle 30"/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Frame 17"/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8" name="그룹 12"/>
          <p:cNvGrpSpPr/>
          <p:nvPr/>
        </p:nvGrpSpPr>
        <p:grpSpPr>
          <a:xfrm>
            <a:off x="245720" y="1431758"/>
            <a:ext cx="2769870" cy="2234042"/>
            <a:chOff x="1193058" y="2091226"/>
            <a:chExt cx="3325625" cy="2234042"/>
          </a:xfrm>
        </p:grpSpPr>
        <p:sp>
          <p:nvSpPr>
            <p:cNvPr id="79" name="TextBox 44"/>
            <p:cNvSpPr txBox="true"/>
            <p:nvPr/>
          </p:nvSpPr>
          <p:spPr>
            <a:xfrm>
              <a:off x="1991544" y="2510438"/>
              <a:ext cx="2162770" cy="18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l">
                <a:buFont typeface="Wingdings" panose="05000000000000000000" charset="0"/>
                <a:buChar char=""/>
              </a:pPr>
              <a:r>
                <a:rPr lang="" altLang="en-US" sz="1400" dirty="0">
                  <a:solidFill>
                    <a:schemeClr val="bg1"/>
                  </a:solidFill>
                </a:rPr>
                <a:t>Nginx</a:t>
              </a:r>
              <a:endParaRPr lang="" altLang="en-US" sz="1400" dirty="0">
                <a:solidFill>
                  <a:schemeClr val="bg1"/>
                </a:solidFill>
              </a:endParaRPr>
            </a:p>
            <a:p>
              <a:pPr marL="171450" indent="-171450" algn="l">
                <a:buFont typeface="Wingdings" panose="05000000000000000000" charset="0"/>
                <a:buChar char=""/>
              </a:pPr>
              <a:r>
                <a:rPr lang="" altLang="en-US" sz="1400" dirty="0">
                  <a:solidFill>
                    <a:schemeClr val="bg1"/>
                  </a:solidFill>
                </a:rPr>
                <a:t>Mysql</a:t>
              </a:r>
              <a:endParaRPr lang="" altLang="en-US" sz="1400" dirty="0">
                <a:solidFill>
                  <a:schemeClr val="bg1"/>
                </a:solidFill>
              </a:endParaRPr>
            </a:p>
            <a:p>
              <a:pPr marL="171450" indent="-171450" algn="l">
                <a:buFont typeface="Wingdings" panose="05000000000000000000" charset="0"/>
                <a:buChar char=""/>
              </a:pPr>
              <a:r>
                <a:rPr lang="" altLang="en-US" sz="1400" dirty="0">
                  <a:solidFill>
                    <a:schemeClr val="bg1"/>
                  </a:solidFill>
                </a:rPr>
                <a:t>Docker</a:t>
              </a:r>
              <a:endParaRPr lang="" altLang="en-US" sz="1400" dirty="0">
                <a:solidFill>
                  <a:schemeClr val="bg1"/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" altLang="en-US" sz="1400" dirty="0">
                  <a:solidFill>
                    <a:schemeClr val="bg1"/>
                  </a:solidFill>
                </a:rPr>
                <a:t>Node exporter</a:t>
              </a:r>
              <a:endParaRPr lang="" altLang="en-US" sz="1400" dirty="0">
                <a:solidFill>
                  <a:schemeClr val="bg1"/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" altLang="en-US" sz="1400" dirty="0">
                  <a:solidFill>
                    <a:schemeClr val="bg1"/>
                  </a:solidFill>
                </a:rPr>
                <a:t>Grafana</a:t>
              </a:r>
              <a:endParaRPr lang="" altLang="en-US" sz="1400" dirty="0">
                <a:solidFill>
                  <a:schemeClr val="bg1"/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" altLang="en-US" sz="1400" dirty="0">
                  <a:solidFill>
                    <a:schemeClr val="bg1"/>
                  </a:solidFill>
                </a:rPr>
                <a:t>Jenkins</a:t>
              </a:r>
              <a:endParaRPr lang="" altLang="en-US" sz="1400" dirty="0">
                <a:solidFill>
                  <a:schemeClr val="bg1"/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" altLang="en-US" sz="1400" dirty="0">
                  <a:solidFill>
                    <a:schemeClr val="bg1"/>
                  </a:solidFill>
                </a:rPr>
                <a:t>Dumbplay</a:t>
              </a:r>
              <a:endParaRPr lang="" altLang="en-US" sz="1400" dirty="0">
                <a:solidFill>
                  <a:schemeClr val="bg1"/>
                </a:solidFill>
              </a:endParaRPr>
            </a:p>
            <a:p>
              <a:pPr marL="171450" indent="-171450" algn="l">
                <a:buFont typeface="Wingdings" panose="05000000000000000000" charset="0"/>
                <a:buChar char=""/>
              </a:pPr>
              <a:endParaRPr lang="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45"/>
            <p:cNvSpPr txBox="true"/>
            <p:nvPr/>
          </p:nvSpPr>
          <p:spPr>
            <a:xfrm>
              <a:off x="1193058" y="2091226"/>
              <a:ext cx="332562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dirty="0">
                  <a:solidFill>
                    <a:schemeClr val="bg1"/>
                  </a:solidFill>
                </a:rPr>
                <a:t>Aplikasi Pendukung</a:t>
              </a:r>
              <a:endParaRPr lang="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1" name="Straight Connector 80"/>
          <p:cNvCxnSpPr/>
          <p:nvPr/>
        </p:nvCxnSpPr>
        <p:spPr>
          <a:xfrm>
            <a:off x="908685" y="1829435"/>
            <a:ext cx="2288540" cy="0"/>
          </a:xfrm>
          <a:prstGeom prst="line">
            <a:avLst/>
          </a:prstGeom>
          <a:ln w="12700">
            <a:solidFill>
              <a:srgbClr val="5B9BD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16"/>
          <p:cNvSpPr/>
          <p:nvPr/>
        </p:nvSpPr>
        <p:spPr>
          <a:xfrm rot="2700000">
            <a:off x="6626153" y="5470278"/>
            <a:ext cx="240124" cy="4304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Oval 21"/>
          <p:cNvSpPr>
            <a:spLocks noChangeAspect="true"/>
          </p:cNvSpPr>
          <p:nvPr/>
        </p:nvSpPr>
        <p:spPr>
          <a:xfrm>
            <a:off x="7584207" y="4307541"/>
            <a:ext cx="320270" cy="3229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Rectangle 16"/>
          <p:cNvSpPr/>
          <p:nvPr/>
        </p:nvSpPr>
        <p:spPr>
          <a:xfrm rot="2700000">
            <a:off x="3320978" y="3713233"/>
            <a:ext cx="240124" cy="4304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Frame 17"/>
          <p:cNvSpPr/>
          <p:nvPr/>
        </p:nvSpPr>
        <p:spPr>
          <a:xfrm>
            <a:off x="4787202" y="226778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Rectangle 30"/>
          <p:cNvSpPr/>
          <p:nvPr/>
        </p:nvSpPr>
        <p:spPr>
          <a:xfrm>
            <a:off x="6306383" y="3757438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WPS Presentation</Application>
  <PresentationFormat>宽屏</PresentationFormat>
  <Paragraphs>221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Calibri</vt:lpstr>
      <vt:lpstr>Roboto</vt:lpstr>
      <vt:lpstr>East Syriac Adiabene</vt:lpstr>
      <vt:lpstr>Times New Roman</vt:lpstr>
      <vt:lpstr>Calibri Light</vt:lpstr>
      <vt:lpstr>Adobe Fan Heiti Std B</vt:lpstr>
      <vt:lpstr>굴림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elija</dc:creator>
  <cp:lastModifiedBy>elija</cp:lastModifiedBy>
  <cp:revision>12</cp:revision>
  <dcterms:created xsi:type="dcterms:W3CDTF">2020-11-16T03:48:08Z</dcterms:created>
  <dcterms:modified xsi:type="dcterms:W3CDTF">2020-11-16T03:48:08Z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