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1" r:id="rId2"/>
    <p:sldId id="294" r:id="rId3"/>
    <p:sldId id="287" r:id="rId4"/>
    <p:sldId id="297" r:id="rId5"/>
    <p:sldId id="322" r:id="rId6"/>
    <p:sldId id="324" r:id="rId7"/>
    <p:sldId id="295" r:id="rId8"/>
    <p:sldId id="333" r:id="rId9"/>
    <p:sldId id="325" r:id="rId10"/>
    <p:sldId id="334" r:id="rId11"/>
    <p:sldId id="296" r:id="rId12"/>
    <p:sldId id="327" r:id="rId13"/>
    <p:sldId id="328" r:id="rId14"/>
    <p:sldId id="335" r:id="rId15"/>
    <p:sldId id="332" r:id="rId16"/>
    <p:sldId id="30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丽" initials="陈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420"/>
    <a:srgbClr val="1D8AC1"/>
    <a:srgbClr val="95BC49"/>
    <a:srgbClr val="1A7BAE"/>
    <a:srgbClr val="FDA907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4" autoAdjust="0"/>
    <p:restoredTop sz="38980" autoAdjust="0"/>
  </p:normalViewPr>
  <p:slideViewPr>
    <p:cSldViewPr>
      <p:cViewPr varScale="1">
        <p:scale>
          <a:sx n="96" d="100"/>
          <a:sy n="96" d="100"/>
        </p:scale>
        <p:origin x="348" y="7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7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4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U-Tea</a:t>
            </a:r>
            <a:r>
              <a:rPr lang="en-US" altLang="zh-CN" sz="2800" dirty="0" smtClean="0">
                <a:solidFill>
                  <a:srgbClr val="BF3420"/>
                </a:solidFill>
              </a:rPr>
              <a:t> </a:t>
            </a:r>
            <a:r>
              <a:rPr lang="zh-CN" altLang="en-US" sz="2800" dirty="0" smtClean="0">
                <a:solidFill>
                  <a:srgbClr val="BF3420"/>
                </a:solidFill>
              </a:rPr>
              <a:t>室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FDA907"/>
                </a:solidFill>
              </a:rPr>
              <a:t>内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95BC49"/>
                </a:solidFill>
              </a:rPr>
              <a:t>定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1A7BAE"/>
                </a:solidFill>
              </a:rPr>
              <a:t>位 </a:t>
            </a:r>
            <a:r>
              <a:rPr lang="zh-CN" altLang="en-US" sz="2800" dirty="0" smtClean="0">
                <a:solidFill>
                  <a:srgbClr val="002060"/>
                </a:solidFill>
              </a:rPr>
              <a:t>系</a:t>
            </a:r>
            <a:r>
              <a:rPr lang="zh-CN" altLang="en-US" sz="2800" dirty="0" smtClean="0">
                <a:solidFill>
                  <a:srgbClr val="1A7BAE"/>
                </a:solidFill>
              </a:rPr>
              <a:t> </a:t>
            </a:r>
            <a:r>
              <a:rPr lang="zh-CN" altLang="en-US" sz="2800" dirty="0" smtClean="0">
                <a:solidFill>
                  <a:srgbClr val="7030A0"/>
                </a:solidFill>
              </a:rPr>
              <a:t>统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29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广州易达智能科技有限公司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7901" y="43719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汇报者：林佳超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7601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我们的室内定位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CSI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State Information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6857" y="986357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81900" y="1941680"/>
            <a:ext cx="21596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CSI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是无线信号在空间中传播过程的本质描述，可以反映物理环境中的散射、环境衰减、功率衰减等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属性，特征量丰富。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92190" y="1941680"/>
            <a:ext cx="2159621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由于商用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Wi-Fi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设备逐渐开放了物理层信息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，所以我们可以直接从商用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Wi-Fi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网卡获取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102480" y="1941680"/>
            <a:ext cx="21596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可从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Wi-Fi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设备中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获取，同时商用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Wi-Fi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趋向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大众化，只要有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Wi-Fi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的地方，就能使用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室内定位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83006" y="3980154"/>
            <a:ext cx="7177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A7BAE"/>
                </a:solidFill>
                <a:latin typeface="+mn-ea"/>
              </a:rPr>
              <a:t>基于</a:t>
            </a:r>
            <a:r>
              <a:rPr lang="en-US" altLang="zh-CN" sz="2000" dirty="0" smtClean="0">
                <a:solidFill>
                  <a:srgbClr val="1A7BAE"/>
                </a:solidFill>
                <a:latin typeface="+mn-ea"/>
              </a:rPr>
              <a:t>CSI</a:t>
            </a:r>
            <a:r>
              <a:rPr lang="zh-CN" altLang="en-US" sz="2000" dirty="0" smtClean="0">
                <a:solidFill>
                  <a:srgbClr val="1A7BAE"/>
                </a:solidFill>
                <a:latin typeface="+mn-ea"/>
              </a:rPr>
              <a:t>技术的室内定位</a:t>
            </a:r>
            <a:endParaRPr lang="zh-CN" altLang="en-US" sz="2000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31692" y="1441979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A7BAE"/>
                </a:solidFill>
                <a:latin typeface="+mn-ea"/>
              </a:rPr>
              <a:t>精确度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1223" y="144197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A7BAE"/>
                </a:solidFill>
                <a:latin typeface="+mn-ea"/>
              </a:rPr>
              <a:t>成本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20300" y="1441979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A7BAE"/>
                </a:solidFill>
                <a:latin typeface="+mn-ea"/>
              </a:rPr>
              <a:t>适应性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93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9" grpId="0" animBg="1"/>
      <p:bldP spid="23" grpId="0"/>
      <p:bldP spid="35" grpId="0"/>
      <p:bldP spid="37" grpId="0" animBg="1"/>
      <p:bldP spid="38" grpId="0"/>
      <p:bldP spid="40" grpId="0"/>
      <p:bldP spid="2" grpId="0" animBg="1"/>
      <p:bldP spid="16" grpId="0" animBg="1"/>
      <p:bldP spid="17" grpId="0" animBg="1"/>
      <p:bldP spid="3" grpId="0" animBg="1"/>
      <p:bldP spid="36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公司简介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latin typeface="Impact" panose="020B0806030902050204"/>
              </a:rPr>
              <a:t>THREE</a:t>
            </a:r>
            <a:endParaRPr lang="zh-CN" altLang="en-US" sz="4400" dirty="0">
              <a:solidFill>
                <a:schemeClr val="bg1"/>
              </a:solidFill>
              <a:latin typeface="Impact" panose="020B080603090205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+mn-ea"/>
              </a:rPr>
              <a:t>广州易达智能科技有限公司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公司简介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公司介绍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086585"/>
            <a:ext cx="4703025" cy="2221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矩形 1"/>
          <p:cNvSpPr/>
          <p:nvPr/>
        </p:nvSpPr>
        <p:spPr>
          <a:xfrm>
            <a:off x="5427096" y="996575"/>
            <a:ext cx="30739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 smtClean="0">
                <a:latin typeface="+mn-ea"/>
              </a:rPr>
              <a:t>广州易达智能科技有限责任公司，致力于</a:t>
            </a:r>
            <a:r>
              <a:rPr lang="zh-CN" altLang="zh-CN" sz="1400" b="1" dirty="0" smtClean="0">
                <a:latin typeface="+mn-ea"/>
              </a:rPr>
              <a:t>高精度室内无线定位</a:t>
            </a:r>
            <a:r>
              <a:rPr lang="zh-CN" altLang="zh-CN" sz="1400" dirty="0" smtClean="0">
                <a:latin typeface="+mn-ea"/>
              </a:rPr>
              <a:t>技术研发，打造“高精度室内无线定位系统”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 smtClean="0">
              <a:latin typeface="+mn-ea"/>
            </a:endParaRPr>
          </a:p>
          <a:p>
            <a:r>
              <a:rPr lang="zh-CN" altLang="zh-CN" sz="1400" dirty="0" smtClean="0">
                <a:latin typeface="+mn-ea"/>
              </a:rPr>
              <a:t>系统采用基于</a:t>
            </a:r>
            <a:r>
              <a:rPr lang="en-US" altLang="zh-CN" sz="1400" dirty="0" smtClean="0">
                <a:latin typeface="+mn-ea"/>
              </a:rPr>
              <a:t>CSI</a:t>
            </a:r>
            <a:r>
              <a:rPr lang="zh-CN" altLang="zh-CN" sz="1400" dirty="0" smtClean="0">
                <a:latin typeface="+mn-ea"/>
              </a:rPr>
              <a:t>的室内无线定位技术，具有</a:t>
            </a:r>
            <a:r>
              <a:rPr lang="zh-CN" altLang="zh-CN" sz="1400" b="1" dirty="0" smtClean="0">
                <a:latin typeface="+mn-ea"/>
              </a:rPr>
              <a:t>技术先进、</a:t>
            </a:r>
            <a:r>
              <a:rPr lang="zh-CN" altLang="en-US" sz="1400" b="1" dirty="0" smtClean="0">
                <a:latin typeface="+mn-ea"/>
              </a:rPr>
              <a:t>精确度高</a:t>
            </a:r>
            <a:r>
              <a:rPr lang="zh-CN" altLang="zh-CN" sz="1400" b="1" dirty="0" smtClean="0">
                <a:latin typeface="+mn-ea"/>
              </a:rPr>
              <a:t>，性能稳定</a:t>
            </a:r>
            <a:r>
              <a:rPr lang="zh-CN" altLang="zh-CN" sz="1400" dirty="0" smtClean="0">
                <a:latin typeface="+mn-ea"/>
              </a:rPr>
              <a:t>等优势，公司以</a:t>
            </a:r>
            <a:r>
              <a:rPr lang="en-US" altLang="zh-CN" sz="1400" dirty="0" smtClean="0">
                <a:latin typeface="+mn-ea"/>
              </a:rPr>
              <a:t>“</a:t>
            </a:r>
            <a:r>
              <a:rPr lang="zh-CN" altLang="zh-CN" sz="1400" dirty="0" smtClean="0">
                <a:latin typeface="+mn-ea"/>
              </a:rPr>
              <a:t>给人们一个精准的定位</a:t>
            </a:r>
            <a:r>
              <a:rPr lang="en-US" altLang="zh-CN" sz="1400" dirty="0" smtClean="0">
                <a:latin typeface="+mn-ea"/>
              </a:rPr>
              <a:t>”</a:t>
            </a:r>
            <a:r>
              <a:rPr lang="zh-CN" altLang="zh-CN" sz="1400" dirty="0" smtClean="0">
                <a:latin typeface="+mn-ea"/>
              </a:rPr>
              <a:t>为经营理念，致力打造出高精准、大规模的室内定位系统，以满足人们需求。通过使用先进技术和优质服务，</a:t>
            </a:r>
            <a:r>
              <a:rPr lang="zh-CN" altLang="zh-CN" sz="1400" b="1" dirty="0" smtClean="0">
                <a:latin typeface="+mn-ea"/>
              </a:rPr>
              <a:t>力求打造出中国知名室内定位系统品牌！</a:t>
            </a:r>
            <a:endParaRPr lang="zh-CN" altLang="en-US" sz="1400" b="1" dirty="0">
              <a:solidFill>
                <a:srgbClr val="00B050"/>
              </a:solidFill>
              <a:latin typeface="+mn-ea"/>
              <a:sym typeface="Arial" pitchFamily="34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 rot="16200000">
            <a:off x="432327" y="3759095"/>
            <a:ext cx="918756" cy="992338"/>
            <a:chOff x="8439634" y="3544648"/>
            <a:chExt cx="1611146" cy="1817848"/>
          </a:xfrm>
        </p:grpSpPr>
        <p:sp>
          <p:nvSpPr>
            <p:cNvPr id="106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5"/>
            <p:cNvSpPr>
              <a:spLocks/>
            </p:cNvSpPr>
            <p:nvPr/>
          </p:nvSpPr>
          <p:spPr bwMode="auto">
            <a:xfrm rot="5400000">
              <a:off x="8582836" y="3866515"/>
              <a:ext cx="1324743" cy="117411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B05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技术先进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6200000">
            <a:off x="2135764" y="3759095"/>
            <a:ext cx="918756" cy="992338"/>
            <a:chOff x="8439634" y="3544648"/>
            <a:chExt cx="1611146" cy="1817848"/>
          </a:xfrm>
        </p:grpSpPr>
        <p:sp>
          <p:nvSpPr>
            <p:cNvPr id="110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5"/>
            <p:cNvSpPr>
              <a:spLocks/>
            </p:cNvSpPr>
            <p:nvPr/>
          </p:nvSpPr>
          <p:spPr bwMode="auto">
            <a:xfrm rot="5400000">
              <a:off x="8582836" y="3866515"/>
              <a:ext cx="1324743" cy="117411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B05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性能稳定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 rot="16200000">
            <a:off x="3911551" y="3759094"/>
            <a:ext cx="918756" cy="992338"/>
            <a:chOff x="8439634" y="3544648"/>
            <a:chExt cx="1611146" cy="1817848"/>
          </a:xfrm>
        </p:grpSpPr>
        <p:sp>
          <p:nvSpPr>
            <p:cNvPr id="113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5"/>
            <p:cNvSpPr>
              <a:spLocks/>
            </p:cNvSpPr>
            <p:nvPr/>
          </p:nvSpPr>
          <p:spPr bwMode="auto">
            <a:xfrm rot="5400000">
              <a:off x="8582836" y="3866515"/>
              <a:ext cx="1324743" cy="117411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B05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精确度高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510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公司简介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公司战略 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燕尾形箭头 16"/>
          <p:cNvSpPr/>
          <p:nvPr/>
        </p:nvSpPr>
        <p:spPr>
          <a:xfrm>
            <a:off x="592543" y="2148396"/>
            <a:ext cx="7538515" cy="228600"/>
          </a:xfrm>
          <a:prstGeom prst="notchedRightArrow">
            <a:avLst/>
          </a:prstGeom>
          <a:solidFill>
            <a:srgbClr val="536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414405" y="2179429"/>
            <a:ext cx="153465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01137" y="2179429"/>
            <a:ext cx="153465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21034" y="2179428"/>
            <a:ext cx="153465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21496" y="2193917"/>
            <a:ext cx="153465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23"/>
          <p:cNvGrpSpPr/>
          <p:nvPr/>
        </p:nvGrpSpPr>
        <p:grpSpPr>
          <a:xfrm>
            <a:off x="3088169" y="1258948"/>
            <a:ext cx="757666" cy="791540"/>
            <a:chOff x="4341368" y="2343128"/>
            <a:chExt cx="962021" cy="962021"/>
          </a:xfrm>
        </p:grpSpPr>
        <p:sp>
          <p:nvSpPr>
            <p:cNvPr id="25" name="泪滴形 24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A3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12016" y="2624083"/>
              <a:ext cx="820724" cy="374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2020</a:t>
              </a:r>
              <a:endParaRPr lang="zh-CN" altLang="en-US" sz="1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26"/>
          <p:cNvGrpSpPr/>
          <p:nvPr/>
        </p:nvGrpSpPr>
        <p:grpSpPr>
          <a:xfrm>
            <a:off x="1142976" y="1357304"/>
            <a:ext cx="707176" cy="692735"/>
            <a:chOff x="1784435" y="2343128"/>
            <a:chExt cx="962021" cy="962021"/>
          </a:xfrm>
        </p:grpSpPr>
        <p:sp>
          <p:nvSpPr>
            <p:cNvPr id="28" name="泪滴形 27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4C7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38580" y="2595809"/>
              <a:ext cx="853730" cy="48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2019</a:t>
              </a:r>
              <a:endParaRPr lang="zh-CN" altLang="en-US" sz="14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704063" y="1485262"/>
            <a:ext cx="835794" cy="42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2024</a:t>
            </a:r>
            <a:endParaRPr lang="zh-CN" altLang="en-US" sz="20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39"/>
          <p:cNvGrpSpPr/>
          <p:nvPr/>
        </p:nvGrpSpPr>
        <p:grpSpPr>
          <a:xfrm>
            <a:off x="5224281" y="1352930"/>
            <a:ext cx="707176" cy="692735"/>
            <a:chOff x="1784435" y="2343128"/>
            <a:chExt cx="962021" cy="962021"/>
          </a:xfrm>
        </p:grpSpPr>
        <p:sp>
          <p:nvSpPr>
            <p:cNvPr id="41" name="泪滴形 4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4C7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8580" y="2595809"/>
              <a:ext cx="853730" cy="48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2022</a:t>
              </a:r>
              <a:endParaRPr lang="zh-CN" altLang="en-US" sz="14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45"/>
          <p:cNvGrpSpPr/>
          <p:nvPr/>
        </p:nvGrpSpPr>
        <p:grpSpPr>
          <a:xfrm>
            <a:off x="7118933" y="1258948"/>
            <a:ext cx="757666" cy="791540"/>
            <a:chOff x="4341368" y="2343128"/>
            <a:chExt cx="962021" cy="962021"/>
          </a:xfrm>
        </p:grpSpPr>
        <p:sp>
          <p:nvSpPr>
            <p:cNvPr id="47" name="泪滴形 46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A3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412016" y="2624083"/>
              <a:ext cx="820724" cy="37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2024</a:t>
              </a:r>
              <a:endParaRPr lang="zh-CN" altLang="en-US" sz="1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57982" y="24059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预备期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832" y="2771634"/>
            <a:ext cx="180225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进一步完善公司运营、管理制度，完成专利申请和商标</a:t>
            </a:r>
            <a:r>
              <a:rPr lang="zh-CN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注册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3863" y="23581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79731" y="2778403"/>
            <a:ext cx="1644365" cy="117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以广州地区为中心，以未建立室内无线定位系统项目的中等发达城市为重点，借助国家的政策优势，</a:t>
            </a:r>
            <a:r>
              <a:rPr lang="zh-CN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进行产品</a:t>
            </a: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推广。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54703" y="23971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83312" y="2764864"/>
            <a:ext cx="1756019" cy="9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对原建企业进行扩建以及继续完善制度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业务开始涉及其他定位服务领域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进一步扩大</a:t>
            </a:r>
            <a:r>
              <a:rPr lang="zh-CN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公司。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74627" y="23930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98546" y="2771633"/>
            <a:ext cx="1631035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完善整个公司体系、制度，指定公司长期战略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从技术和规模两方面做大、做强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进军国际市场，建立技术、设备进出口业务。</a:t>
            </a:r>
          </a:p>
        </p:txBody>
      </p:sp>
    </p:spTree>
    <p:extLst>
      <p:ext uri="{BB962C8B-B14F-4D97-AF65-F5344CB8AC3E}">
        <p14:creationId xmlns:p14="http://schemas.microsoft.com/office/powerpoint/2010/main" val="2186010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3" grpId="0" animBg="1"/>
      <p:bldP spid="4" grpId="0"/>
      <p:bldP spid="10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公司简介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团队介绍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170" y="1072450"/>
            <a:ext cx="2586731" cy="34462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3606533" y="1042133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00792" y="1795967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025758" y="3994863"/>
            <a:ext cx="2972435" cy="171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700792" y="2549801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713148" y="3303635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824892" y="958522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 panose="020B050302020402020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74206" y="1267158"/>
            <a:ext cx="6400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>
                <a:solidFill>
                  <a:srgbClr val="BF3420"/>
                </a:solidFill>
                <a:latin typeface="微软雅黑" panose="020B0503020204020204" charset="-122"/>
              </a:rPr>
              <a:t>钟国豪</a:t>
            </a:r>
          </a:p>
        </p:txBody>
      </p:sp>
      <p:sp>
        <p:nvSpPr>
          <p:cNvPr id="58" name="椭圆 57"/>
          <p:cNvSpPr/>
          <p:nvPr/>
        </p:nvSpPr>
        <p:spPr>
          <a:xfrm>
            <a:off x="4224492" y="1711972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92319" y="2053665"/>
            <a:ext cx="6400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charset="-122"/>
              </a:rPr>
              <a:t>田维君</a:t>
            </a:r>
          </a:p>
        </p:txBody>
      </p:sp>
      <p:sp>
        <p:nvSpPr>
          <p:cNvPr id="60" name="椭圆 59"/>
          <p:cNvSpPr/>
          <p:nvPr/>
        </p:nvSpPr>
        <p:spPr>
          <a:xfrm>
            <a:off x="7824892" y="2493088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64219" y="2839483"/>
            <a:ext cx="6400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>
                <a:solidFill>
                  <a:srgbClr val="BF3420"/>
                </a:solidFill>
                <a:latin typeface="微软雅黑" panose="020B0503020204020204" charset="-122"/>
              </a:rPr>
              <a:t>林佳超</a:t>
            </a:r>
          </a:p>
        </p:txBody>
      </p:sp>
      <p:sp>
        <p:nvSpPr>
          <p:cNvPr id="62" name="椭圆 61"/>
          <p:cNvSpPr/>
          <p:nvPr/>
        </p:nvSpPr>
        <p:spPr>
          <a:xfrm>
            <a:off x="4224492" y="3209073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73805" y="3555444"/>
            <a:ext cx="6400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charset="-122"/>
              </a:rPr>
              <a:t>杨汉杰</a:t>
            </a:r>
          </a:p>
        </p:txBody>
      </p:sp>
      <p:sp>
        <p:nvSpPr>
          <p:cNvPr id="64" name="矩形 63"/>
          <p:cNvSpPr/>
          <p:nvPr/>
        </p:nvSpPr>
        <p:spPr>
          <a:xfrm>
            <a:off x="5162918" y="1886356"/>
            <a:ext cx="2835275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参加过计算机软件应用设计、开发等实践培训，掌握硬软件，无线通信等方面知识。</a:t>
            </a:r>
          </a:p>
        </p:txBody>
      </p:sp>
      <p:sp>
        <p:nvSpPr>
          <p:cNvPr id="65" name="矩形 64"/>
          <p:cNvSpPr/>
          <p:nvPr/>
        </p:nvSpPr>
        <p:spPr>
          <a:xfrm>
            <a:off x="5163118" y="3486194"/>
            <a:ext cx="2193018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945748" y="2564843"/>
            <a:ext cx="28568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曾获“挑战杯”等多项奖项，曾参与广东省科技发展专项资金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项目，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有较好项目管理能力。</a:t>
            </a:r>
          </a:p>
        </p:txBody>
      </p:sp>
      <p:sp>
        <p:nvSpPr>
          <p:cNvPr id="67" name="矩形 66"/>
          <p:cNvSpPr/>
          <p:nvPr/>
        </p:nvSpPr>
        <p:spPr>
          <a:xfrm>
            <a:off x="4945748" y="1045923"/>
            <a:ext cx="282829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曾获得蓝桥杯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ACM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多项奖项，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有较全面的专业技术管理知识以及技术业务能力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68" name="矩形 67"/>
          <p:cNvSpPr/>
          <p:nvPr/>
        </p:nvSpPr>
        <p:spPr>
          <a:xfrm>
            <a:off x="5106699" y="4053929"/>
            <a:ext cx="316992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优秀共青团员，积极响应学校各项活动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能力强。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78071" y="4553995"/>
            <a:ext cx="3590925" cy="38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162918" y="3421458"/>
            <a:ext cx="266192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优秀共青团员，积极参与学校学术竞赛，学习能力强。</a:t>
            </a:r>
          </a:p>
        </p:txBody>
      </p:sp>
      <p:sp>
        <p:nvSpPr>
          <p:cNvPr id="72" name="椭圆 71"/>
          <p:cNvSpPr/>
          <p:nvPr/>
        </p:nvSpPr>
        <p:spPr>
          <a:xfrm>
            <a:off x="7824892" y="3761164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</a:rPr>
              <a:t>陈利</a:t>
            </a:r>
          </a:p>
        </p:txBody>
      </p:sp>
      <p:grpSp>
        <p:nvGrpSpPr>
          <p:cNvPr id="83" name="Group 52"/>
          <p:cNvGrpSpPr>
            <a:grpSpLocks/>
          </p:cNvGrpSpPr>
          <p:nvPr/>
        </p:nvGrpSpPr>
        <p:grpSpPr bwMode="auto">
          <a:xfrm>
            <a:off x="3163195" y="2106852"/>
            <a:ext cx="1947074" cy="1787241"/>
            <a:chOff x="1344" y="-2400"/>
            <a:chExt cx="2407" cy="2401"/>
          </a:xfrm>
        </p:grpSpPr>
        <p:grpSp>
          <p:nvGrpSpPr>
            <p:cNvPr id="84" name="椭圆 34"/>
            <p:cNvGrpSpPr>
              <a:grpSpLocks/>
            </p:cNvGrpSpPr>
            <p:nvPr/>
          </p:nvGrpSpPr>
          <p:grpSpPr bwMode="auto">
            <a:xfrm>
              <a:off x="1344" y="-2400"/>
              <a:ext cx="2257" cy="2261"/>
              <a:chOff x="1749552" y="1804416"/>
              <a:chExt cx="1865376" cy="1871472"/>
            </a:xfrm>
          </p:grpSpPr>
          <p:pic>
            <p:nvPicPr>
              <p:cNvPr id="86" name="椭圆 34"/>
              <p:cNvPicPr>
                <a:picLocks noChangeArrowheads="1"/>
              </p:cNvPicPr>
              <p:nvPr/>
            </p:nvPicPr>
            <p:blipFill>
              <a:blip r:embed="rId3" cstate="email">
                <a:lum bright="6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552" y="1804416"/>
                <a:ext cx="1865376" cy="1871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Text Box 55"/>
              <p:cNvSpPr txBox="1">
                <a:spLocks noChangeArrowheads="1"/>
              </p:cNvSpPr>
              <p:nvPr/>
            </p:nvSpPr>
            <p:spPr bwMode="auto">
              <a:xfrm>
                <a:off x="2026194" y="2081756"/>
                <a:ext cx="1313363" cy="131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zh-CN" sz="10000">
                  <a:solidFill>
                    <a:srgbClr val="C00000"/>
                  </a:solidFill>
                  <a:latin typeface="方正兰亭大黑_GBK" pitchFamily="2" charset="-122"/>
                  <a:ea typeface="方正兰亭大黑_GBK" pitchFamily="2" charset="-122"/>
                </a:endParaRPr>
              </a:p>
            </p:txBody>
          </p:sp>
        </p:grpSp>
        <p:pic>
          <p:nvPicPr>
            <p:cNvPr id="85" name="椭圆 35"/>
            <p:cNvPicPr>
              <a:picLocks noChangeArrowheads="1"/>
            </p:cNvPicPr>
            <p:nvPr/>
          </p:nvPicPr>
          <p:blipFill>
            <a:blip r:embed="rId4" cstate="email">
              <a:lum bright="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" y="-2385"/>
              <a:ext cx="2389" cy="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11760" y="1272351"/>
            <a:ext cx="3390703" cy="329568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9" name="Freeform 23"/>
          <p:cNvSpPr>
            <a:spLocks/>
          </p:cNvSpPr>
          <p:nvPr/>
        </p:nvSpPr>
        <p:spPr bwMode="auto">
          <a:xfrm>
            <a:off x="5060358" y="3503959"/>
            <a:ext cx="1172320" cy="954632"/>
          </a:xfrm>
          <a:custGeom>
            <a:avLst/>
            <a:gdLst>
              <a:gd name="T0" fmla="*/ 167 w 511"/>
              <a:gd name="T1" fmla="*/ 459 h 459"/>
              <a:gd name="T2" fmla="*/ 101 w 511"/>
              <a:gd name="T3" fmla="*/ 420 h 459"/>
              <a:gd name="T4" fmla="*/ 12 w 511"/>
              <a:gd name="T5" fmla="*/ 267 h 459"/>
              <a:gd name="T6" fmla="*/ 12 w 511"/>
              <a:gd name="T7" fmla="*/ 191 h 459"/>
              <a:gd name="T8" fmla="*/ 101 w 511"/>
              <a:gd name="T9" fmla="*/ 38 h 459"/>
              <a:gd name="T10" fmla="*/ 167 w 511"/>
              <a:gd name="T11" fmla="*/ 0 h 459"/>
              <a:gd name="T12" fmla="*/ 344 w 511"/>
              <a:gd name="T13" fmla="*/ 0 h 459"/>
              <a:gd name="T14" fmla="*/ 410 w 511"/>
              <a:gd name="T15" fmla="*/ 38 h 459"/>
              <a:gd name="T16" fmla="*/ 498 w 511"/>
              <a:gd name="T17" fmla="*/ 191 h 459"/>
              <a:gd name="T18" fmla="*/ 498 w 511"/>
              <a:gd name="T19" fmla="*/ 267 h 459"/>
              <a:gd name="T20" fmla="*/ 410 w 511"/>
              <a:gd name="T21" fmla="*/ 420 h 459"/>
              <a:gd name="T22" fmla="*/ 344 w 511"/>
              <a:gd name="T23" fmla="*/ 459 h 459"/>
              <a:gd name="T24" fmla="*/ 167 w 511"/>
              <a:gd name="T2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459">
                <a:moveTo>
                  <a:pt x="167" y="459"/>
                </a:moveTo>
                <a:cubicBezTo>
                  <a:pt x="141" y="459"/>
                  <a:pt x="113" y="443"/>
                  <a:pt x="101" y="420"/>
                </a:cubicBezTo>
                <a:cubicBezTo>
                  <a:pt x="12" y="267"/>
                  <a:pt x="12" y="267"/>
                  <a:pt x="12" y="267"/>
                </a:cubicBezTo>
                <a:cubicBezTo>
                  <a:pt x="0" y="245"/>
                  <a:pt x="0" y="213"/>
                  <a:pt x="12" y="19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3" y="16"/>
                  <a:pt x="141" y="0"/>
                  <a:pt x="16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9" y="0"/>
                  <a:pt x="397" y="16"/>
                  <a:pt x="410" y="38"/>
                </a:cubicBezTo>
                <a:cubicBezTo>
                  <a:pt x="498" y="191"/>
                  <a:pt x="498" y="191"/>
                  <a:pt x="498" y="191"/>
                </a:cubicBezTo>
                <a:cubicBezTo>
                  <a:pt x="511" y="213"/>
                  <a:pt x="511" y="245"/>
                  <a:pt x="498" y="267"/>
                </a:cubicBezTo>
                <a:cubicBezTo>
                  <a:pt x="410" y="420"/>
                  <a:pt x="410" y="420"/>
                  <a:pt x="410" y="420"/>
                </a:cubicBezTo>
                <a:cubicBezTo>
                  <a:pt x="397" y="443"/>
                  <a:pt x="369" y="459"/>
                  <a:pt x="344" y="459"/>
                </a:cubicBezTo>
                <a:lnTo>
                  <a:pt x="167" y="459"/>
                </a:lnTo>
                <a:close/>
              </a:path>
            </a:pathLst>
          </a:custGeom>
          <a:gradFill>
            <a:gsLst>
              <a:gs pos="0">
                <a:srgbClr val="F1F1F1"/>
              </a:gs>
              <a:gs pos="100000">
                <a:schemeClr val="bg1"/>
              </a:gs>
            </a:gsLst>
            <a:lin ang="5400000" scaled="1"/>
          </a:gra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90" name="Freeform 23"/>
          <p:cNvSpPr>
            <a:spLocks/>
          </p:cNvSpPr>
          <p:nvPr/>
        </p:nvSpPr>
        <p:spPr bwMode="auto">
          <a:xfrm>
            <a:off x="1976417" y="3404209"/>
            <a:ext cx="1176675" cy="907120"/>
          </a:xfrm>
          <a:custGeom>
            <a:avLst/>
            <a:gdLst>
              <a:gd name="T0" fmla="*/ 167 w 511"/>
              <a:gd name="T1" fmla="*/ 459 h 459"/>
              <a:gd name="T2" fmla="*/ 101 w 511"/>
              <a:gd name="T3" fmla="*/ 420 h 459"/>
              <a:gd name="T4" fmla="*/ 12 w 511"/>
              <a:gd name="T5" fmla="*/ 267 h 459"/>
              <a:gd name="T6" fmla="*/ 12 w 511"/>
              <a:gd name="T7" fmla="*/ 191 h 459"/>
              <a:gd name="T8" fmla="*/ 101 w 511"/>
              <a:gd name="T9" fmla="*/ 38 h 459"/>
              <a:gd name="T10" fmla="*/ 167 w 511"/>
              <a:gd name="T11" fmla="*/ 0 h 459"/>
              <a:gd name="T12" fmla="*/ 344 w 511"/>
              <a:gd name="T13" fmla="*/ 0 h 459"/>
              <a:gd name="T14" fmla="*/ 410 w 511"/>
              <a:gd name="T15" fmla="*/ 38 h 459"/>
              <a:gd name="T16" fmla="*/ 498 w 511"/>
              <a:gd name="T17" fmla="*/ 191 h 459"/>
              <a:gd name="T18" fmla="*/ 498 w 511"/>
              <a:gd name="T19" fmla="*/ 267 h 459"/>
              <a:gd name="T20" fmla="*/ 410 w 511"/>
              <a:gd name="T21" fmla="*/ 420 h 459"/>
              <a:gd name="T22" fmla="*/ 344 w 511"/>
              <a:gd name="T23" fmla="*/ 459 h 459"/>
              <a:gd name="T24" fmla="*/ 167 w 511"/>
              <a:gd name="T2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459">
                <a:moveTo>
                  <a:pt x="167" y="459"/>
                </a:moveTo>
                <a:cubicBezTo>
                  <a:pt x="141" y="459"/>
                  <a:pt x="113" y="443"/>
                  <a:pt x="101" y="420"/>
                </a:cubicBezTo>
                <a:cubicBezTo>
                  <a:pt x="12" y="267"/>
                  <a:pt x="12" y="267"/>
                  <a:pt x="12" y="267"/>
                </a:cubicBezTo>
                <a:cubicBezTo>
                  <a:pt x="0" y="245"/>
                  <a:pt x="0" y="213"/>
                  <a:pt x="12" y="19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3" y="16"/>
                  <a:pt x="141" y="0"/>
                  <a:pt x="16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9" y="0"/>
                  <a:pt x="397" y="16"/>
                  <a:pt x="410" y="38"/>
                </a:cubicBezTo>
                <a:cubicBezTo>
                  <a:pt x="498" y="191"/>
                  <a:pt x="498" y="191"/>
                  <a:pt x="498" y="191"/>
                </a:cubicBezTo>
                <a:cubicBezTo>
                  <a:pt x="511" y="213"/>
                  <a:pt x="511" y="245"/>
                  <a:pt x="498" y="267"/>
                </a:cubicBezTo>
                <a:cubicBezTo>
                  <a:pt x="410" y="420"/>
                  <a:pt x="410" y="420"/>
                  <a:pt x="410" y="420"/>
                </a:cubicBezTo>
                <a:cubicBezTo>
                  <a:pt x="397" y="443"/>
                  <a:pt x="369" y="459"/>
                  <a:pt x="344" y="459"/>
                </a:cubicBezTo>
                <a:lnTo>
                  <a:pt x="167" y="459"/>
                </a:lnTo>
                <a:close/>
              </a:path>
            </a:pathLst>
          </a:custGeom>
          <a:gradFill>
            <a:gsLst>
              <a:gs pos="0">
                <a:srgbClr val="F1F1F1"/>
              </a:gs>
              <a:gs pos="100000">
                <a:schemeClr val="bg1"/>
              </a:gs>
            </a:gsLst>
            <a:lin ang="5400000" scaled="1"/>
          </a:gra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91" name="Oval 53"/>
          <p:cNvSpPr>
            <a:spLocks noChangeArrowheads="1"/>
          </p:cNvSpPr>
          <p:nvPr/>
        </p:nvSpPr>
        <p:spPr bwMode="auto">
          <a:xfrm>
            <a:off x="2073785" y="1587789"/>
            <a:ext cx="1088983" cy="1059154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2" name="Oval 53"/>
          <p:cNvSpPr>
            <a:spLocks noChangeArrowheads="1"/>
          </p:cNvSpPr>
          <p:nvPr/>
        </p:nvSpPr>
        <p:spPr bwMode="auto">
          <a:xfrm>
            <a:off x="5173221" y="1605668"/>
            <a:ext cx="1091751" cy="1047873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3" name="Rectangle 35"/>
          <p:cNvSpPr>
            <a:spLocks noChangeArrowheads="1"/>
          </p:cNvSpPr>
          <p:nvPr/>
        </p:nvSpPr>
        <p:spPr bwMode="auto">
          <a:xfrm>
            <a:off x="3629595" y="2704740"/>
            <a:ext cx="9541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共赢</a:t>
            </a:r>
            <a:endParaRPr lang="zh-CN" altLang="en-US" sz="30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2053878" y="3598287"/>
            <a:ext cx="9541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endParaRPr lang="zh-CN" altLang="en-US" sz="30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37"/>
          <p:cNvSpPr>
            <a:spLocks noChangeArrowheads="1"/>
          </p:cNvSpPr>
          <p:nvPr/>
        </p:nvSpPr>
        <p:spPr bwMode="auto">
          <a:xfrm>
            <a:off x="5289210" y="1823004"/>
            <a:ext cx="9541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进取</a:t>
            </a:r>
            <a:endParaRPr lang="zh-CN" altLang="en-US" sz="30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5206238" y="3718335"/>
            <a:ext cx="9541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拼搏</a:t>
            </a:r>
            <a:endParaRPr lang="zh-CN" altLang="en-US" sz="30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146136" y="1852605"/>
            <a:ext cx="9541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超越</a:t>
            </a:r>
            <a:endParaRPr lang="zh-CN" altLang="en-US" sz="30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23"/>
          <p:cNvSpPr>
            <a:spLocks/>
          </p:cNvSpPr>
          <p:nvPr/>
        </p:nvSpPr>
        <p:spPr bwMode="auto">
          <a:xfrm>
            <a:off x="3642271" y="692376"/>
            <a:ext cx="1053887" cy="888785"/>
          </a:xfrm>
          <a:custGeom>
            <a:avLst/>
            <a:gdLst>
              <a:gd name="T0" fmla="*/ 167 w 511"/>
              <a:gd name="T1" fmla="*/ 459 h 459"/>
              <a:gd name="T2" fmla="*/ 101 w 511"/>
              <a:gd name="T3" fmla="*/ 420 h 459"/>
              <a:gd name="T4" fmla="*/ 12 w 511"/>
              <a:gd name="T5" fmla="*/ 267 h 459"/>
              <a:gd name="T6" fmla="*/ 12 w 511"/>
              <a:gd name="T7" fmla="*/ 191 h 459"/>
              <a:gd name="T8" fmla="*/ 101 w 511"/>
              <a:gd name="T9" fmla="*/ 38 h 459"/>
              <a:gd name="T10" fmla="*/ 167 w 511"/>
              <a:gd name="T11" fmla="*/ 0 h 459"/>
              <a:gd name="T12" fmla="*/ 344 w 511"/>
              <a:gd name="T13" fmla="*/ 0 h 459"/>
              <a:gd name="T14" fmla="*/ 410 w 511"/>
              <a:gd name="T15" fmla="*/ 38 h 459"/>
              <a:gd name="T16" fmla="*/ 498 w 511"/>
              <a:gd name="T17" fmla="*/ 191 h 459"/>
              <a:gd name="T18" fmla="*/ 498 w 511"/>
              <a:gd name="T19" fmla="*/ 267 h 459"/>
              <a:gd name="T20" fmla="*/ 410 w 511"/>
              <a:gd name="T21" fmla="*/ 420 h 459"/>
              <a:gd name="T22" fmla="*/ 344 w 511"/>
              <a:gd name="T23" fmla="*/ 459 h 459"/>
              <a:gd name="T24" fmla="*/ 167 w 511"/>
              <a:gd name="T2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459">
                <a:moveTo>
                  <a:pt x="167" y="459"/>
                </a:moveTo>
                <a:cubicBezTo>
                  <a:pt x="141" y="459"/>
                  <a:pt x="113" y="443"/>
                  <a:pt x="101" y="420"/>
                </a:cubicBezTo>
                <a:cubicBezTo>
                  <a:pt x="12" y="267"/>
                  <a:pt x="12" y="267"/>
                  <a:pt x="12" y="267"/>
                </a:cubicBezTo>
                <a:cubicBezTo>
                  <a:pt x="0" y="245"/>
                  <a:pt x="0" y="213"/>
                  <a:pt x="12" y="19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3" y="16"/>
                  <a:pt x="141" y="0"/>
                  <a:pt x="16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9" y="0"/>
                  <a:pt x="397" y="16"/>
                  <a:pt x="410" y="38"/>
                </a:cubicBezTo>
                <a:cubicBezTo>
                  <a:pt x="498" y="191"/>
                  <a:pt x="498" y="191"/>
                  <a:pt x="498" y="191"/>
                </a:cubicBezTo>
                <a:cubicBezTo>
                  <a:pt x="511" y="213"/>
                  <a:pt x="511" y="245"/>
                  <a:pt x="498" y="267"/>
                </a:cubicBezTo>
                <a:cubicBezTo>
                  <a:pt x="410" y="420"/>
                  <a:pt x="410" y="420"/>
                  <a:pt x="410" y="420"/>
                </a:cubicBezTo>
                <a:cubicBezTo>
                  <a:pt x="397" y="443"/>
                  <a:pt x="369" y="459"/>
                  <a:pt x="344" y="459"/>
                </a:cubicBezTo>
                <a:lnTo>
                  <a:pt x="167" y="459"/>
                </a:lnTo>
                <a:close/>
              </a:path>
            </a:pathLst>
          </a:custGeom>
          <a:gradFill>
            <a:gsLst>
              <a:gs pos="0">
                <a:srgbClr val="F1F1F1"/>
              </a:gs>
              <a:gs pos="100000">
                <a:schemeClr val="bg1"/>
              </a:gs>
            </a:gsLst>
            <a:lin ang="5400000" scaled="1"/>
          </a:gra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98" name="Rectangle 40"/>
          <p:cNvSpPr>
            <a:spLocks noChangeArrowheads="1"/>
          </p:cNvSpPr>
          <p:nvPr/>
        </p:nvSpPr>
        <p:spPr bwMode="auto">
          <a:xfrm>
            <a:off x="3694931" y="859770"/>
            <a:ext cx="10328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团结</a:t>
            </a:r>
          </a:p>
        </p:txBody>
      </p:sp>
      <p:sp>
        <p:nvSpPr>
          <p:cNvPr id="101" name="Oval 53"/>
          <p:cNvSpPr>
            <a:spLocks noChangeArrowheads="1"/>
          </p:cNvSpPr>
          <p:nvPr/>
        </p:nvSpPr>
        <p:spPr bwMode="auto">
          <a:xfrm>
            <a:off x="3501459" y="4138355"/>
            <a:ext cx="1260428" cy="805402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9" name="Rectangle 41"/>
          <p:cNvSpPr>
            <a:spLocks noChangeArrowheads="1"/>
          </p:cNvSpPr>
          <p:nvPr/>
        </p:nvSpPr>
        <p:spPr bwMode="auto">
          <a:xfrm>
            <a:off x="3629594" y="4249952"/>
            <a:ext cx="9541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务实</a:t>
            </a:r>
            <a:endParaRPr lang="zh-CN" altLang="en-US" sz="30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02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0" grpId="0"/>
      <p:bldP spid="72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  <p:bldP spid="97" grpId="0"/>
      <p:bldP spid="100" grpId="0" animBg="1"/>
      <p:bldP spid="98" grpId="0"/>
      <p:bldP spid="101" grpId="0" animBg="1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组合 242"/>
          <p:cNvGrpSpPr>
            <a:grpSpLocks/>
          </p:cNvGrpSpPr>
          <p:nvPr/>
        </p:nvGrpSpPr>
        <p:grpSpPr bwMode="auto">
          <a:xfrm flipH="1">
            <a:off x="3132055" y="3114907"/>
            <a:ext cx="671141" cy="269916"/>
            <a:chOff x="3181205" y="2010025"/>
            <a:chExt cx="1299921" cy="271166"/>
          </a:xfrm>
        </p:grpSpPr>
        <p:cxnSp>
          <p:nvCxnSpPr>
            <p:cNvPr id="244" name="Straight Arrow Connector 70"/>
            <p:cNvCxnSpPr/>
            <p:nvPr/>
          </p:nvCxnSpPr>
          <p:spPr>
            <a:xfrm flipH="1">
              <a:off x="3181205" y="2010025"/>
              <a:ext cx="78090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72"/>
            <p:cNvCxnSpPr/>
            <p:nvPr/>
          </p:nvCxnSpPr>
          <p:spPr>
            <a:xfrm>
              <a:off x="3962110" y="2010025"/>
              <a:ext cx="519016" cy="2711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组合 237"/>
          <p:cNvGrpSpPr>
            <a:grpSpLocks/>
          </p:cNvGrpSpPr>
          <p:nvPr/>
        </p:nvGrpSpPr>
        <p:grpSpPr bwMode="auto">
          <a:xfrm>
            <a:off x="1848804" y="4048458"/>
            <a:ext cx="777995" cy="519258"/>
            <a:chOff x="3243437" y="4210024"/>
            <a:chExt cx="960324" cy="834506"/>
          </a:xfrm>
        </p:grpSpPr>
        <p:cxnSp>
          <p:nvCxnSpPr>
            <p:cNvPr id="240" name="Straight Connector 60"/>
            <p:cNvCxnSpPr/>
            <p:nvPr/>
          </p:nvCxnSpPr>
          <p:spPr>
            <a:xfrm flipH="1">
              <a:off x="3816345" y="4210024"/>
              <a:ext cx="387416" cy="83450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57"/>
            <p:cNvCxnSpPr/>
            <p:nvPr/>
          </p:nvCxnSpPr>
          <p:spPr>
            <a:xfrm flipH="1">
              <a:off x="3243437" y="5044530"/>
              <a:ext cx="564561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组合 233"/>
          <p:cNvGrpSpPr>
            <a:grpSpLocks/>
          </p:cNvGrpSpPr>
          <p:nvPr/>
        </p:nvGrpSpPr>
        <p:grpSpPr bwMode="auto">
          <a:xfrm>
            <a:off x="6465689" y="2975840"/>
            <a:ext cx="508013" cy="696976"/>
            <a:chOff x="7906533" y="4840050"/>
            <a:chExt cx="1125966" cy="606826"/>
          </a:xfrm>
        </p:grpSpPr>
        <p:cxnSp>
          <p:nvCxnSpPr>
            <p:cNvPr id="235" name="Straight Arrow Connector 42"/>
            <p:cNvCxnSpPr/>
            <p:nvPr/>
          </p:nvCxnSpPr>
          <p:spPr>
            <a:xfrm>
              <a:off x="8636025" y="5446875"/>
              <a:ext cx="396474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45"/>
            <p:cNvCxnSpPr/>
            <p:nvPr/>
          </p:nvCxnSpPr>
          <p:spPr>
            <a:xfrm flipH="1" flipV="1">
              <a:off x="7906533" y="4840050"/>
              <a:ext cx="729493" cy="60682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公司简介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导师团队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9" name="Freeform 6"/>
          <p:cNvSpPr>
            <a:spLocks noEditPoints="1"/>
          </p:cNvSpPr>
          <p:nvPr/>
        </p:nvSpPr>
        <p:spPr bwMode="auto">
          <a:xfrm>
            <a:off x="4070634" y="3371247"/>
            <a:ext cx="1630782" cy="1754811"/>
          </a:xfrm>
          <a:custGeom>
            <a:avLst/>
            <a:gdLst>
              <a:gd name="T0" fmla="*/ 1459818 w 957"/>
              <a:gd name="T1" fmla="*/ 614910 h 1020"/>
              <a:gd name="T2" fmla="*/ 1485360 w 957"/>
              <a:gd name="T3" fmla="*/ 840835 h 1020"/>
              <a:gd name="T4" fmla="*/ 1383192 w 957"/>
              <a:gd name="T5" fmla="*/ 1007823 h 1020"/>
              <a:gd name="T6" fmla="*/ 1422488 w 957"/>
              <a:gd name="T7" fmla="*/ 669918 h 1020"/>
              <a:gd name="T8" fmla="*/ 1383192 w 957"/>
              <a:gd name="T9" fmla="*/ 298614 h 1020"/>
              <a:gd name="T10" fmla="*/ 1872418 w 957"/>
              <a:gd name="T11" fmla="*/ 1817225 h 1020"/>
              <a:gd name="T12" fmla="*/ 1383192 w 957"/>
              <a:gd name="T13" fmla="*/ 2003859 h 1020"/>
              <a:gd name="T14" fmla="*/ 939156 w 957"/>
              <a:gd name="T15" fmla="*/ 31433 h 1020"/>
              <a:gd name="T16" fmla="*/ 1383192 w 957"/>
              <a:gd name="T17" fmla="*/ 605087 h 1020"/>
              <a:gd name="T18" fmla="*/ 1334073 w 957"/>
              <a:gd name="T19" fmla="*/ 970496 h 1020"/>
              <a:gd name="T20" fmla="*/ 1383192 w 957"/>
              <a:gd name="T21" fmla="*/ 1007823 h 1020"/>
              <a:gd name="T22" fmla="*/ 1306567 w 957"/>
              <a:gd name="T23" fmla="*/ 1111946 h 1020"/>
              <a:gd name="T24" fmla="*/ 1343897 w 957"/>
              <a:gd name="T25" fmla="*/ 1420383 h 1020"/>
              <a:gd name="T26" fmla="*/ 1383192 w 957"/>
              <a:gd name="T27" fmla="*/ 2003859 h 1020"/>
              <a:gd name="T28" fmla="*/ 939156 w 957"/>
              <a:gd name="T29" fmla="*/ 1933135 h 1020"/>
              <a:gd name="T30" fmla="*/ 968628 w 957"/>
              <a:gd name="T31" fmla="*/ 1903666 h 1020"/>
              <a:gd name="T32" fmla="*/ 939156 w 957"/>
              <a:gd name="T33" fmla="*/ 1876162 h 1020"/>
              <a:gd name="T34" fmla="*/ 943086 w 957"/>
              <a:gd name="T35" fmla="*/ 1856516 h 1020"/>
              <a:gd name="T36" fmla="*/ 943086 w 957"/>
              <a:gd name="T37" fmla="*/ 1799544 h 1020"/>
              <a:gd name="T38" fmla="*/ 939156 w 957"/>
              <a:gd name="T39" fmla="*/ 1770076 h 1020"/>
              <a:gd name="T40" fmla="*/ 1157245 w 957"/>
              <a:gd name="T41" fmla="*/ 1302509 h 1020"/>
              <a:gd name="T42" fmla="*/ 941121 w 957"/>
              <a:gd name="T43" fmla="*/ 1392879 h 1020"/>
              <a:gd name="T44" fmla="*/ 939156 w 957"/>
              <a:gd name="T45" fmla="*/ 1204280 h 1020"/>
              <a:gd name="T46" fmla="*/ 1019712 w 957"/>
              <a:gd name="T47" fmla="*/ 1233749 h 1020"/>
              <a:gd name="T48" fmla="*/ 939156 w 957"/>
              <a:gd name="T49" fmla="*/ 1005859 h 1020"/>
              <a:gd name="T50" fmla="*/ 1153315 w 957"/>
              <a:gd name="T51" fmla="*/ 986213 h 1020"/>
              <a:gd name="T52" fmla="*/ 1304602 w 957"/>
              <a:gd name="T53" fmla="*/ 626697 h 1020"/>
              <a:gd name="T54" fmla="*/ 939156 w 957"/>
              <a:gd name="T55" fmla="*/ 31433 h 1020"/>
              <a:gd name="T56" fmla="*/ 776081 w 957"/>
              <a:gd name="T57" fmla="*/ 68760 h 1020"/>
              <a:gd name="T58" fmla="*/ 939156 w 957"/>
              <a:gd name="T59" fmla="*/ 31433 h 1020"/>
              <a:gd name="T60" fmla="*/ 835024 w 957"/>
              <a:gd name="T61" fmla="*/ 400772 h 1020"/>
              <a:gd name="T62" fmla="*/ 577640 w 957"/>
              <a:gd name="T63" fmla="*/ 557937 h 1020"/>
              <a:gd name="T64" fmla="*/ 711244 w 957"/>
              <a:gd name="T65" fmla="*/ 994071 h 1020"/>
              <a:gd name="T66" fmla="*/ 937191 w 957"/>
              <a:gd name="T67" fmla="*/ 939063 h 1020"/>
              <a:gd name="T68" fmla="*/ 939156 w 957"/>
              <a:gd name="T69" fmla="*/ 1005859 h 1020"/>
              <a:gd name="T70" fmla="*/ 860566 w 957"/>
              <a:gd name="T71" fmla="*/ 1233749 h 1020"/>
              <a:gd name="T72" fmla="*/ 939156 w 957"/>
              <a:gd name="T73" fmla="*/ 1392879 h 1020"/>
              <a:gd name="T74" fmla="*/ 726962 w 957"/>
              <a:gd name="T75" fmla="*/ 1306438 h 1020"/>
              <a:gd name="T76" fmla="*/ 939156 w 957"/>
              <a:gd name="T77" fmla="*/ 1770076 h 1020"/>
              <a:gd name="T78" fmla="*/ 939156 w 957"/>
              <a:gd name="T79" fmla="*/ 1799544 h 1020"/>
              <a:gd name="T80" fmla="*/ 939156 w 957"/>
              <a:gd name="T81" fmla="*/ 1856516 h 1020"/>
              <a:gd name="T82" fmla="*/ 915579 w 957"/>
              <a:gd name="T83" fmla="*/ 1903666 h 1020"/>
              <a:gd name="T84" fmla="*/ 939156 w 957"/>
              <a:gd name="T85" fmla="*/ 2003859 h 1020"/>
              <a:gd name="T86" fmla="*/ 497085 w 957"/>
              <a:gd name="T87" fmla="*/ 1434135 h 1020"/>
              <a:gd name="T88" fmla="*/ 671949 w 957"/>
              <a:gd name="T89" fmla="*/ 1257323 h 1020"/>
              <a:gd name="T90" fmla="*/ 520662 w 957"/>
              <a:gd name="T91" fmla="*/ 1019611 h 1020"/>
              <a:gd name="T92" fmla="*/ 497085 w 957"/>
              <a:gd name="T93" fmla="*/ 937099 h 1020"/>
              <a:gd name="T94" fmla="*/ 542274 w 957"/>
              <a:gd name="T95" fmla="*/ 669918 h 1020"/>
              <a:gd name="T96" fmla="*/ 497085 w 957"/>
              <a:gd name="T97" fmla="*/ 280933 h 1020"/>
              <a:gd name="T98" fmla="*/ 420459 w 957"/>
              <a:gd name="T99" fmla="*/ 614910 h 1020"/>
              <a:gd name="T100" fmla="*/ 497085 w 957"/>
              <a:gd name="T101" fmla="*/ 609016 h 1020"/>
              <a:gd name="T102" fmla="*/ 497085 w 957"/>
              <a:gd name="T103" fmla="*/ 937099 h 1020"/>
              <a:gd name="T104" fmla="*/ 446001 w 957"/>
              <a:gd name="T105" fmla="*/ 962638 h 1020"/>
              <a:gd name="T106" fmla="*/ 390988 w 957"/>
              <a:gd name="T107" fmla="*/ 705280 h 1020"/>
              <a:gd name="T108" fmla="*/ 497085 w 957"/>
              <a:gd name="T109" fmla="*/ 2003859 h 1020"/>
              <a:gd name="T110" fmla="*/ 5894 w 957"/>
              <a:gd name="T111" fmla="*/ 1817225 h 1020"/>
              <a:gd name="T112" fmla="*/ 497085 w 957"/>
              <a:gd name="T113" fmla="*/ 2003859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57"/>
              <a:gd name="T172" fmla="*/ 0 h 1020"/>
              <a:gd name="T173" fmla="*/ 957 w 957"/>
              <a:gd name="T174" fmla="*/ 1020 h 102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62397" tIns="81199" rIns="162397" bIns="81199"/>
          <a:lstStyle/>
          <a:p>
            <a:endParaRPr lang="zh-CN" altLang="en-US"/>
          </a:p>
        </p:txBody>
      </p:sp>
      <p:grpSp>
        <p:nvGrpSpPr>
          <p:cNvPr id="193" name="组合 192"/>
          <p:cNvGrpSpPr>
            <a:grpSpLocks/>
          </p:cNvGrpSpPr>
          <p:nvPr/>
        </p:nvGrpSpPr>
        <p:grpSpPr bwMode="auto">
          <a:xfrm>
            <a:off x="2282089" y="1165210"/>
            <a:ext cx="921759" cy="254412"/>
            <a:chOff x="3181205" y="2010025"/>
            <a:chExt cx="1299921" cy="271166"/>
          </a:xfrm>
        </p:grpSpPr>
        <p:cxnSp>
          <p:nvCxnSpPr>
            <p:cNvPr id="194" name="Straight Arrow Connector 70"/>
            <p:cNvCxnSpPr/>
            <p:nvPr/>
          </p:nvCxnSpPr>
          <p:spPr>
            <a:xfrm flipH="1">
              <a:off x="3181205" y="2010025"/>
              <a:ext cx="78090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72"/>
            <p:cNvCxnSpPr/>
            <p:nvPr/>
          </p:nvCxnSpPr>
          <p:spPr>
            <a:xfrm>
              <a:off x="3962110" y="2010025"/>
              <a:ext cx="519016" cy="2711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椭圆 196"/>
          <p:cNvSpPr/>
          <p:nvPr/>
        </p:nvSpPr>
        <p:spPr>
          <a:xfrm>
            <a:off x="2157425" y="1073472"/>
            <a:ext cx="192752" cy="19011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198" name="椭圆 197"/>
          <p:cNvSpPr>
            <a:spLocks noChangeAspect="1"/>
          </p:cNvSpPr>
          <p:nvPr/>
        </p:nvSpPr>
        <p:spPr>
          <a:xfrm>
            <a:off x="2668164" y="1444772"/>
            <a:ext cx="154090" cy="154147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0" name="组合 189"/>
          <p:cNvGrpSpPr/>
          <p:nvPr/>
        </p:nvGrpSpPr>
        <p:grpSpPr>
          <a:xfrm>
            <a:off x="3050831" y="1140064"/>
            <a:ext cx="1296144" cy="11521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1" name="同心圆 1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392112" y="760412"/>
              <a:ext cx="3825877" cy="382587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魏纵横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9" name="TextBox 59"/>
          <p:cNvSpPr txBox="1">
            <a:spLocks noChangeArrowheads="1"/>
          </p:cNvSpPr>
          <p:nvPr/>
        </p:nvSpPr>
        <p:spPr bwMode="auto">
          <a:xfrm flipH="1">
            <a:off x="349694" y="845382"/>
            <a:ext cx="1785898" cy="5538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786" tIns="60894" rIns="121786" bIns="608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12178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参与</a:t>
            </a: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承担多次</a:t>
            </a:r>
            <a:endParaRPr lang="en-US" altLang="zh-CN" sz="1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12178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重点科研</a:t>
            </a:r>
            <a:r>
              <a:rPr lang="zh-CN" altLang="en-US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ko-KR" sz="1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0" name="组合 199"/>
          <p:cNvGrpSpPr>
            <a:grpSpLocks/>
          </p:cNvGrpSpPr>
          <p:nvPr/>
        </p:nvGrpSpPr>
        <p:grpSpPr bwMode="auto">
          <a:xfrm>
            <a:off x="2350177" y="2051011"/>
            <a:ext cx="814442" cy="370183"/>
            <a:chOff x="3243437" y="4210024"/>
            <a:chExt cx="960324" cy="834506"/>
          </a:xfrm>
        </p:grpSpPr>
        <p:cxnSp>
          <p:nvCxnSpPr>
            <p:cNvPr id="201" name="Straight Arrow Connector 57"/>
            <p:cNvCxnSpPr/>
            <p:nvPr/>
          </p:nvCxnSpPr>
          <p:spPr>
            <a:xfrm flipH="1">
              <a:off x="3243437" y="5044530"/>
              <a:ext cx="564561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60"/>
            <p:cNvCxnSpPr/>
            <p:nvPr/>
          </p:nvCxnSpPr>
          <p:spPr>
            <a:xfrm flipH="1">
              <a:off x="3816345" y="4210024"/>
              <a:ext cx="387416" cy="83450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椭圆 202"/>
          <p:cNvSpPr/>
          <p:nvPr/>
        </p:nvSpPr>
        <p:spPr>
          <a:xfrm>
            <a:off x="2218995" y="2326135"/>
            <a:ext cx="192752" cy="19011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04" name="椭圆 203"/>
          <p:cNvSpPr>
            <a:spLocks noChangeAspect="1"/>
          </p:cNvSpPr>
          <p:nvPr/>
        </p:nvSpPr>
        <p:spPr>
          <a:xfrm>
            <a:off x="4207029" y="1011063"/>
            <a:ext cx="154090" cy="154147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TextBox 59"/>
          <p:cNvSpPr txBox="1">
            <a:spLocks noChangeArrowheads="1"/>
          </p:cNvSpPr>
          <p:nvPr/>
        </p:nvSpPr>
        <p:spPr bwMode="auto">
          <a:xfrm flipH="1">
            <a:off x="133804" y="1837529"/>
            <a:ext cx="2207574" cy="5538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786" tIns="60894" rIns="121786" bIns="608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12178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国内外</a:t>
            </a:r>
            <a:r>
              <a:rPr lang="zh-CN" altLang="en-US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期刊会议发表多篇</a:t>
            </a: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论文，申请专利十余项</a:t>
            </a:r>
            <a:endParaRPr lang="zh-CN" altLang="en-US" sz="1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7" name="Straight Arrow Connector 25"/>
          <p:cNvCxnSpPr/>
          <p:nvPr/>
        </p:nvCxnSpPr>
        <p:spPr bwMode="auto">
          <a:xfrm>
            <a:off x="4318687" y="1716128"/>
            <a:ext cx="54134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>
            <a:spLocks noChangeAspect="1"/>
          </p:cNvSpPr>
          <p:nvPr/>
        </p:nvSpPr>
        <p:spPr>
          <a:xfrm>
            <a:off x="4823625" y="1639054"/>
            <a:ext cx="154090" cy="154147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09" name="TextBox 59"/>
          <p:cNvSpPr txBox="1">
            <a:spLocks noChangeArrowheads="1"/>
          </p:cNvSpPr>
          <p:nvPr/>
        </p:nvSpPr>
        <p:spPr bwMode="auto">
          <a:xfrm flipH="1">
            <a:off x="4561750" y="1086663"/>
            <a:ext cx="1519521" cy="5538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786" tIns="60894" rIns="121786" bIns="608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12178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年项目经理、</a:t>
            </a:r>
            <a:endParaRPr lang="en-US" altLang="zh-CN" sz="1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12178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硬件工程师经验</a:t>
            </a:r>
            <a:endParaRPr lang="en-US" altLang="ko-KR" sz="1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" name="组合 214"/>
          <p:cNvGrpSpPr>
            <a:grpSpLocks/>
          </p:cNvGrpSpPr>
          <p:nvPr/>
        </p:nvGrpSpPr>
        <p:grpSpPr bwMode="auto">
          <a:xfrm>
            <a:off x="6837479" y="2721494"/>
            <a:ext cx="921869" cy="422651"/>
            <a:chOff x="7902901" y="3124000"/>
            <a:chExt cx="1129418" cy="558855"/>
          </a:xfrm>
        </p:grpSpPr>
        <p:cxnSp>
          <p:nvCxnSpPr>
            <p:cNvPr id="216" name="Straight Arrow Connector 38"/>
            <p:cNvCxnSpPr/>
            <p:nvPr/>
          </p:nvCxnSpPr>
          <p:spPr>
            <a:xfrm>
              <a:off x="8460865" y="3124000"/>
              <a:ext cx="571454" cy="55885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41"/>
            <p:cNvCxnSpPr/>
            <p:nvPr/>
          </p:nvCxnSpPr>
          <p:spPr>
            <a:xfrm flipH="1" flipV="1">
              <a:off x="7902901" y="3124000"/>
              <a:ext cx="557964" cy="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>
            <a:grpSpLocks/>
          </p:cNvGrpSpPr>
          <p:nvPr/>
        </p:nvGrpSpPr>
        <p:grpSpPr bwMode="auto">
          <a:xfrm flipH="1">
            <a:off x="6787010" y="1779558"/>
            <a:ext cx="671141" cy="269916"/>
            <a:chOff x="3181205" y="2010025"/>
            <a:chExt cx="1299921" cy="271166"/>
          </a:xfrm>
        </p:grpSpPr>
        <p:cxnSp>
          <p:nvCxnSpPr>
            <p:cNvPr id="222" name="Straight Arrow Connector 70"/>
            <p:cNvCxnSpPr/>
            <p:nvPr/>
          </p:nvCxnSpPr>
          <p:spPr>
            <a:xfrm flipH="1">
              <a:off x="3181205" y="2010025"/>
              <a:ext cx="78090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72"/>
            <p:cNvCxnSpPr/>
            <p:nvPr/>
          </p:nvCxnSpPr>
          <p:spPr>
            <a:xfrm>
              <a:off x="3962110" y="2010025"/>
              <a:ext cx="519016" cy="2711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/>
          <p:cNvGrpSpPr/>
          <p:nvPr/>
        </p:nvGrpSpPr>
        <p:grpSpPr>
          <a:xfrm>
            <a:off x="5940152" y="1940188"/>
            <a:ext cx="1296144" cy="11521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1" name="同心圆 2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392112" y="760412"/>
              <a:ext cx="3825877" cy="382587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贾西平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4" name="椭圆 213"/>
          <p:cNvSpPr>
            <a:spLocks noChangeAspect="1"/>
          </p:cNvSpPr>
          <p:nvPr/>
        </p:nvSpPr>
        <p:spPr>
          <a:xfrm>
            <a:off x="5878034" y="2732317"/>
            <a:ext cx="35987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18" name="椭圆 217"/>
          <p:cNvSpPr>
            <a:spLocks noChangeAspect="1"/>
          </p:cNvSpPr>
          <p:nvPr/>
        </p:nvSpPr>
        <p:spPr>
          <a:xfrm>
            <a:off x="7738915" y="3095718"/>
            <a:ext cx="154090" cy="154147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20" name="TextBox 59"/>
          <p:cNvSpPr txBox="1">
            <a:spLocks noChangeArrowheads="1"/>
          </p:cNvSpPr>
          <p:nvPr/>
        </p:nvSpPr>
        <p:spPr bwMode="auto">
          <a:xfrm flipH="1">
            <a:off x="7308669" y="2522821"/>
            <a:ext cx="1776543" cy="5538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786" tIns="60894" rIns="121786" bIns="608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12178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主持多项国家级，省级科研项目</a:t>
            </a:r>
            <a:endParaRPr lang="en-US" altLang="ko-KR" sz="1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4" name="椭圆 223"/>
          <p:cNvSpPr>
            <a:spLocks noChangeAspect="1"/>
          </p:cNvSpPr>
          <p:nvPr/>
        </p:nvSpPr>
        <p:spPr>
          <a:xfrm>
            <a:off x="7458151" y="1702484"/>
            <a:ext cx="154090" cy="154147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25" name="TextBox 59"/>
          <p:cNvSpPr txBox="1">
            <a:spLocks noChangeArrowheads="1"/>
          </p:cNvSpPr>
          <p:nvPr/>
        </p:nvSpPr>
        <p:spPr bwMode="auto">
          <a:xfrm flipH="1">
            <a:off x="7227419" y="1199059"/>
            <a:ext cx="1406014" cy="5538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786" tIns="60894" rIns="121786" bIns="608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12178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乔治梅森大学</a:t>
            </a:r>
            <a:endParaRPr lang="en-US" altLang="zh-CN" sz="1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12178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访问学者</a:t>
            </a:r>
            <a:endParaRPr lang="en-US" altLang="ko-KR" sz="1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6952939" y="3561879"/>
            <a:ext cx="192752" cy="19011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0" name="组合 229"/>
          <p:cNvGrpSpPr/>
          <p:nvPr/>
        </p:nvGrpSpPr>
        <p:grpSpPr>
          <a:xfrm>
            <a:off x="2102300" y="3076686"/>
            <a:ext cx="1296144" cy="11521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1" name="同心圆 2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392113" y="760414"/>
              <a:ext cx="3825877" cy="38258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涂青云</a:t>
              </a:r>
            </a:p>
          </p:txBody>
        </p:sp>
      </p:grpSp>
      <p:sp>
        <p:nvSpPr>
          <p:cNvPr id="233" name="椭圆 232"/>
          <p:cNvSpPr>
            <a:spLocks noChangeAspect="1"/>
          </p:cNvSpPr>
          <p:nvPr/>
        </p:nvSpPr>
        <p:spPr>
          <a:xfrm>
            <a:off x="5980924" y="1940188"/>
            <a:ext cx="154090" cy="154147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41" name="椭圆 240"/>
          <p:cNvSpPr>
            <a:spLocks noChangeAspect="1"/>
          </p:cNvSpPr>
          <p:nvPr/>
        </p:nvSpPr>
        <p:spPr>
          <a:xfrm>
            <a:off x="1732702" y="4490642"/>
            <a:ext cx="154090" cy="154147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42" name="TextBox 59"/>
          <p:cNvSpPr txBox="1">
            <a:spLocks noChangeArrowheads="1"/>
          </p:cNvSpPr>
          <p:nvPr/>
        </p:nvSpPr>
        <p:spPr bwMode="auto">
          <a:xfrm flipH="1">
            <a:off x="451961" y="3802889"/>
            <a:ext cx="1434831" cy="76930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786" tIns="60894" rIns="121786" bIns="608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12178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多次指导协助</a:t>
            </a:r>
            <a:r>
              <a:rPr lang="zh-CN" altLang="en-US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学生获得创新创业</a:t>
            </a: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比赛奖项</a:t>
            </a:r>
            <a:endParaRPr lang="zh-CN" altLang="en-US" sz="1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" name="椭圆 245"/>
          <p:cNvSpPr>
            <a:spLocks noChangeAspect="1"/>
          </p:cNvSpPr>
          <p:nvPr/>
        </p:nvSpPr>
        <p:spPr>
          <a:xfrm>
            <a:off x="3777216" y="3037833"/>
            <a:ext cx="154090" cy="154147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3088770" y="3922180"/>
            <a:ext cx="281386" cy="281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48" name="椭圆 247"/>
          <p:cNvSpPr>
            <a:spLocks noChangeAspect="1"/>
          </p:cNvSpPr>
          <p:nvPr/>
        </p:nvSpPr>
        <p:spPr>
          <a:xfrm>
            <a:off x="1809323" y="3037832"/>
            <a:ext cx="154090" cy="154147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 dirty="0"/>
          </a:p>
        </p:txBody>
      </p:sp>
      <p:sp>
        <p:nvSpPr>
          <p:cNvPr id="250" name="TextBox 59"/>
          <p:cNvSpPr txBox="1">
            <a:spLocks noChangeArrowheads="1"/>
          </p:cNvSpPr>
          <p:nvPr/>
        </p:nvSpPr>
        <p:spPr bwMode="auto">
          <a:xfrm flipH="1">
            <a:off x="3090681" y="2743256"/>
            <a:ext cx="2054518" cy="3384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786" tIns="60894" rIns="121786" bIns="608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1217890">
              <a:defRPr/>
            </a:pPr>
            <a:r>
              <a:rPr lang="zh-CN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权威期刊发表科研论文</a:t>
            </a:r>
            <a:endParaRPr lang="zh-CN" altLang="en-US" sz="1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1" name="TextBox 59"/>
          <p:cNvSpPr txBox="1">
            <a:spLocks noChangeArrowheads="1"/>
          </p:cNvSpPr>
          <p:nvPr/>
        </p:nvSpPr>
        <p:spPr bwMode="auto">
          <a:xfrm flipH="1">
            <a:off x="6794821" y="3783752"/>
            <a:ext cx="1776543" cy="76930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786" tIns="60894" rIns="121786" bIns="608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1217890">
              <a:defRPr/>
            </a:pPr>
            <a:r>
              <a:rPr lang="zh-CN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从事机器学习、数据挖掘、水文监测等领域的研究工作</a:t>
            </a:r>
            <a:endParaRPr lang="zh-CN" altLang="en-US" sz="1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350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500"/>
                            </p:stCondLst>
                            <p:childTnLst>
                              <p:par>
                                <p:cTn id="1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7" grpId="0" animBg="1"/>
      <p:bldP spid="198" grpId="0" animBg="1"/>
      <p:bldP spid="199" grpId="0"/>
      <p:bldP spid="203" grpId="0" animBg="1"/>
      <p:bldP spid="204" grpId="0" animBg="1"/>
      <p:bldP spid="206" grpId="0"/>
      <p:bldP spid="208" grpId="0" animBg="1"/>
      <p:bldP spid="209" grpId="0"/>
      <p:bldP spid="214" grpId="0" animBg="1"/>
      <p:bldP spid="218" grpId="0" animBg="1"/>
      <p:bldP spid="220" grpId="0"/>
      <p:bldP spid="224" grpId="0" animBg="1"/>
      <p:bldP spid="225" grpId="0"/>
      <p:bldP spid="229" grpId="0" animBg="1"/>
      <p:bldP spid="233" grpId="0" animBg="1"/>
      <p:bldP spid="241" grpId="0" animBg="1"/>
      <p:bldP spid="242" grpId="0"/>
      <p:bldP spid="246" grpId="0" animBg="1"/>
      <p:bldP spid="247" grpId="0" animBg="1"/>
      <p:bldP spid="248" grpId="0" animBg="1"/>
      <p:bldP spid="250" grpId="0"/>
      <p:bldP spid="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1A7BAE"/>
                </a:solidFill>
              </a:rPr>
              <a:t>THANKS</a:t>
            </a:r>
            <a:r>
              <a:rPr lang="en-US" altLang="zh-CN" sz="2800" dirty="0" smtClean="0">
                <a:solidFill>
                  <a:srgbClr val="BF3420"/>
                </a:solidFill>
              </a:rPr>
              <a:t> </a:t>
            </a:r>
            <a:r>
              <a:rPr lang="en-US" altLang="zh-CN" sz="2800" dirty="0" smtClean="0">
                <a:solidFill>
                  <a:srgbClr val="95BC49"/>
                </a:solidFill>
              </a:rPr>
              <a:t>FOR</a:t>
            </a:r>
            <a:r>
              <a:rPr lang="zh-CN" altLang="en-US" sz="2800" dirty="0" smtClean="0">
                <a:solidFill>
                  <a:srgbClr val="1A7BAE"/>
                </a:solidFill>
              </a:rPr>
              <a:t> </a:t>
            </a:r>
            <a:r>
              <a:rPr lang="en-US" altLang="zh-CN" sz="2800" dirty="0" smtClean="0">
                <a:solidFill>
                  <a:srgbClr val="FDA907"/>
                </a:solidFill>
              </a:rPr>
              <a:t>YOUR</a:t>
            </a:r>
            <a:r>
              <a:rPr lang="en-US" altLang="zh-CN" sz="2800" dirty="0" smtClean="0">
                <a:solidFill>
                  <a:srgbClr val="1A7BAE"/>
                </a:solidFill>
              </a:rPr>
              <a:t> </a:t>
            </a:r>
            <a:r>
              <a:rPr lang="en-US" altLang="zh-CN" sz="2800" dirty="0" smtClea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27195" y="44169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敬请批评指正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项目简介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901">
            <a:off x="6747513" y="3755424"/>
            <a:ext cx="1256261" cy="1256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520" y="837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室内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定位（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INDOOR LOCATION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重要性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16905" y="2000076"/>
            <a:ext cx="160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INDOOR LOCATION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559380"/>
            <a:ext cx="147977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室内定位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0B0F0"/>
                </a:solidFill>
              </a:rPr>
              <a:t>找不到？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大型商场内（写字楼、体育馆、车站），找不到洗手间，一家小店铺，外卖送餐员，甚至走失的孩子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1A7BAE"/>
                </a:solidFill>
                <a:latin typeface="+mj-ea"/>
                <a:ea typeface="+mj-ea"/>
              </a:rPr>
              <a:t>管理？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184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监狱犯罪人员的管理，防止越狱、电子点名；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矿井人员管理，日常管理、监控入井人数，防止人员进入危险区域，及时发现未升井人员，防范意外发生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1A7BAE"/>
                </a:solidFill>
              </a:rPr>
              <a:t>怎么做？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大型建筑物内部突发紧急状况（比如火灾地震），怎么选择正确合理的路线安全逃生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0B0F0"/>
                </a:solidFill>
              </a:rPr>
              <a:t>游戏！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1230"/>
            <a:ext cx="1938023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捉迷藏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JUST A JOKE….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市场分析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市场分析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需求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50797" y="1992125"/>
            <a:ext cx="1215135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车位管理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46575" y="1536635"/>
            <a:ext cx="4217742" cy="2340261"/>
          </a:xfrm>
          <a:prstGeom prst="ellipse">
            <a:avLst/>
          </a:prstGeom>
          <a:noFill/>
          <a:ln>
            <a:solidFill>
              <a:srgbClr val="1D8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661443" y="1555569"/>
            <a:ext cx="4095455" cy="2340261"/>
          </a:xfrm>
          <a:prstGeom prst="ellipse">
            <a:avLst/>
          </a:prstGeom>
          <a:noFill/>
          <a:ln>
            <a:solidFill>
              <a:srgbClr val="1D8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>
            <a:off x="983403" y="851186"/>
            <a:ext cx="1575162" cy="526121"/>
          </a:xfrm>
          <a:prstGeom prst="hexagon">
            <a:avLst/>
          </a:prstGeom>
          <a:solidFill>
            <a:srgbClr val="1D8AC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企业需求</a:t>
            </a:r>
          </a:p>
        </p:txBody>
      </p:sp>
      <p:sp>
        <p:nvSpPr>
          <p:cNvPr id="42" name="六边形 41"/>
          <p:cNvSpPr/>
          <p:nvPr/>
        </p:nvSpPr>
        <p:spPr>
          <a:xfrm>
            <a:off x="4613624" y="811893"/>
            <a:ext cx="1575162" cy="526121"/>
          </a:xfrm>
          <a:prstGeom prst="hexagon">
            <a:avLst/>
          </a:prstGeom>
          <a:solidFill>
            <a:srgbClr val="1D8AC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大众需求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428560" y="1795950"/>
            <a:ext cx="1215135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人员管理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58406" y="2556443"/>
            <a:ext cx="1215135" cy="36004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</a:rPr>
              <a:t>仓库</a:t>
            </a:r>
            <a:r>
              <a:rPr lang="zh-CN" altLang="en-US" sz="1600" dirty="0" smtClean="0">
                <a:solidFill>
                  <a:schemeClr val="tx2">
                    <a:lumMod val="50000"/>
                  </a:schemeClr>
                </a:solidFill>
              </a:rPr>
              <a:t>管理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237346" y="3119717"/>
            <a:ext cx="1215135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安全监测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542452" y="3299737"/>
            <a:ext cx="1215135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广告推送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364483" y="2526746"/>
            <a:ext cx="1215135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统计分析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56201" y="2231641"/>
            <a:ext cx="1215135" cy="36004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2">
                    <a:lumMod val="50000"/>
                  </a:schemeClr>
                </a:solidFill>
              </a:rPr>
              <a:t>服务增值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747327" y="2788602"/>
            <a:ext cx="1215135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导航导购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005229" y="1933895"/>
            <a:ext cx="1536261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生活服务信息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186888" y="3157280"/>
            <a:ext cx="1215135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2">
                    <a:lumMod val="50000"/>
                  </a:schemeClr>
                </a:solidFill>
              </a:rPr>
              <a:t>位置共享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056832" y="2598750"/>
            <a:ext cx="1215135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轨迹导航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941610" y="3741880"/>
            <a:ext cx="540060" cy="575895"/>
          </a:xfrm>
          <a:prstGeom prst="downArrow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7459" y="4317065"/>
            <a:ext cx="1530170" cy="54923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室内地图浏览</a:t>
            </a:r>
            <a:endParaRPr lang="zh-CN" altLang="en-US" sz="1600" dirty="0"/>
          </a:p>
        </p:txBody>
      </p:sp>
      <p:sp>
        <p:nvSpPr>
          <p:cNvPr id="58" name="矩形 57"/>
          <p:cNvSpPr/>
          <p:nvPr/>
        </p:nvSpPr>
        <p:spPr>
          <a:xfrm>
            <a:off x="2542452" y="4308781"/>
            <a:ext cx="1530170" cy="54923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室内定位</a:t>
            </a:r>
            <a:endParaRPr lang="zh-CN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4367445" y="4317065"/>
            <a:ext cx="1530170" cy="54923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室内精准推送</a:t>
            </a:r>
            <a:endParaRPr lang="zh-CN" altLang="en-US" sz="1600" dirty="0"/>
          </a:p>
        </p:txBody>
      </p:sp>
      <p:sp>
        <p:nvSpPr>
          <p:cNvPr id="60" name="矩形 59"/>
          <p:cNvSpPr/>
          <p:nvPr/>
        </p:nvSpPr>
        <p:spPr>
          <a:xfrm>
            <a:off x="6192437" y="4317065"/>
            <a:ext cx="1664927" cy="54923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客流监控与统计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6280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0" grpId="0" animBg="1"/>
      <p:bldP spid="5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" grpId="0" animBg="1"/>
      <p:bldP spid="8" grpId="0" animBg="1"/>
      <p:bldP spid="5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市场分析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现状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381" y="1422351"/>
            <a:ext cx="22657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广泛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应用场景：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商场、机场、工厂、车站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、医院、仓库等等等等 室内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服务机器人、现场工业机器人、无人驾驶车辆等多个行业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</a:rPr>
              <a:t>室内定位市场现状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7128" y="2993924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2017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我国室内定位行业市场规模为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11.64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亿元，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2018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我国室内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定位行业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市场规模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18.79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亿元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，同比增长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42.7%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56" y="1084290"/>
            <a:ext cx="2610290" cy="15337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181" y="1107505"/>
            <a:ext cx="2501876" cy="1510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25" y="3184219"/>
            <a:ext cx="2333951" cy="15813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3200314"/>
            <a:ext cx="2407333" cy="14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核心技术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TWO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传统室内定位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RSSI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Received Signal Strength Indication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771550"/>
            <a:ext cx="9144000" cy="18470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6520" y="1011381"/>
            <a:ext cx="81537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smtClean="0">
                <a:solidFill>
                  <a:schemeClr val="bg1"/>
                </a:solidFill>
              </a:rPr>
              <a:t>信号强度（</a:t>
            </a:r>
            <a:r>
              <a:rPr lang="en-US" altLang="zh-CN" sz="1600" dirty="0" smtClean="0">
                <a:solidFill>
                  <a:schemeClr val="bg1"/>
                </a:solidFill>
              </a:rPr>
              <a:t>RSSI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</a:rPr>
              <a:t>Received Signal Strength Indication</a:t>
            </a:r>
            <a:r>
              <a:rPr lang="zh-CN" altLang="en-US" sz="1600" dirty="0" smtClean="0">
                <a:solidFill>
                  <a:schemeClr val="bg1"/>
                </a:solidFill>
              </a:rPr>
              <a:t>）定位原理：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通过检测信号接收端接收功率</a:t>
            </a:r>
            <a:r>
              <a:rPr lang="en-US" altLang="zh-CN" sz="1600" dirty="0" smtClean="0">
                <a:solidFill>
                  <a:schemeClr val="bg1"/>
                </a:solidFill>
              </a:rPr>
              <a:t>P t </a:t>
            </a:r>
            <a:r>
              <a:rPr lang="zh-CN" altLang="en-US" sz="1600" dirty="0" smtClean="0">
                <a:solidFill>
                  <a:schemeClr val="bg1"/>
                </a:solidFill>
              </a:rPr>
              <a:t>，通过信号传播损耗模型，计算节点间的距离</a:t>
            </a:r>
            <a:r>
              <a:rPr lang="en-US" altLang="zh-CN" sz="1600" dirty="0" smtClean="0">
                <a:solidFill>
                  <a:schemeClr val="bg1"/>
                </a:solidFill>
              </a:rPr>
              <a:t>d </a:t>
            </a:r>
            <a:r>
              <a:rPr lang="zh-CN" altLang="en-US" sz="1600" dirty="0" smtClean="0">
                <a:solidFill>
                  <a:schemeClr val="bg1"/>
                </a:solidFill>
              </a:rPr>
              <a:t>，根据三边定位方法，解出信标节点的位置坐标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室内信号传播具有复杂性，不能用理想传播</a:t>
            </a:r>
            <a:r>
              <a:rPr lang="zh-CN" altLang="en-US" sz="1600" dirty="0" smtClean="0">
                <a:solidFill>
                  <a:schemeClr val="bg1"/>
                </a:solidFill>
              </a:rPr>
              <a:t>模型计算</a:t>
            </a:r>
            <a:r>
              <a:rPr lang="zh-CN" altLang="en-US" sz="1600" dirty="0">
                <a:solidFill>
                  <a:schemeClr val="bg1"/>
                </a:solidFill>
              </a:rPr>
              <a:t>出精确的</a:t>
            </a:r>
            <a:r>
              <a:rPr lang="zh-CN" altLang="en-US" sz="1600" dirty="0" smtClean="0">
                <a:solidFill>
                  <a:schemeClr val="bg1"/>
                </a:solidFill>
              </a:rPr>
              <a:t>距离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br>
              <a:rPr lang="zh-CN" altLang="en-US" sz="1600" dirty="0">
                <a:solidFill>
                  <a:schemeClr val="bg1"/>
                </a:solidFill>
              </a:rPr>
            </a:b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311181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22388" y="4461960"/>
            <a:ext cx="6921612" cy="313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141730" y="3696875"/>
            <a:ext cx="2430270" cy="450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192657" y="295133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19535" y="3616177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38844" y="319044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srgbClr val="BF3420"/>
                </a:solidFill>
                <a:latin typeface="微软雅黑"/>
              </a:rPr>
              <a:t>测量值</a:t>
            </a:r>
            <a:endParaRPr lang="en-US" altLang="zh-CN" sz="1200" b="1" dirty="0" smtClean="0">
              <a:solidFill>
                <a:srgbClr val="BF3420"/>
              </a:solidFill>
              <a:latin typeface="微软雅黑"/>
            </a:endParaRPr>
          </a:p>
          <a:p>
            <a:pPr lvl="0" algn="ctr"/>
            <a:r>
              <a:rPr lang="zh-CN" altLang="en-US" sz="1200" b="1" dirty="0" smtClean="0">
                <a:solidFill>
                  <a:srgbClr val="BF3420"/>
                </a:solidFill>
                <a:latin typeface="微软雅黑"/>
              </a:rPr>
              <a:t>不稳定</a:t>
            </a:r>
            <a:endParaRPr lang="zh-CN" altLang="en-US" sz="1200" b="1" dirty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65723" y="3852139"/>
            <a:ext cx="64633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schemeClr val="accent4"/>
                </a:solidFill>
                <a:latin typeface="微软雅黑"/>
              </a:rPr>
              <a:t>特征值</a:t>
            </a:r>
            <a:endParaRPr lang="en-US" altLang="zh-CN" sz="1200" b="1" dirty="0" smtClean="0">
              <a:solidFill>
                <a:schemeClr val="accent4"/>
              </a:solidFill>
              <a:latin typeface="微软雅黑"/>
            </a:endParaRPr>
          </a:p>
          <a:p>
            <a:pPr lvl="0" algn="ctr"/>
            <a:r>
              <a:rPr lang="zh-CN" altLang="en-US" sz="1200" b="1" dirty="0">
                <a:solidFill>
                  <a:schemeClr val="accent4"/>
                </a:solidFill>
                <a:latin typeface="微软雅黑"/>
              </a:rPr>
              <a:t>单一</a:t>
            </a:r>
          </a:p>
        </p:txBody>
      </p:sp>
      <p:sp>
        <p:nvSpPr>
          <p:cNvPr id="22" name="矩形 21"/>
          <p:cNvSpPr/>
          <p:nvPr/>
        </p:nvSpPr>
        <p:spPr>
          <a:xfrm>
            <a:off x="1353699" y="3216913"/>
            <a:ext cx="2193018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缺点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71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5" grpId="0" animBg="1"/>
      <p:bldP spid="16" grpId="0" animBg="1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核心技术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原理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671900" y="2674460"/>
            <a:ext cx="15301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221" y="849896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95BC49"/>
                </a:solidFill>
              </a:rPr>
              <a:t>信道状态信息（</a:t>
            </a:r>
            <a:r>
              <a:rPr lang="en-US" altLang="zh-CN" sz="1400" b="1" dirty="0">
                <a:solidFill>
                  <a:srgbClr val="95BC49"/>
                </a:solidFill>
              </a:rPr>
              <a:t>CSI</a:t>
            </a:r>
            <a:r>
              <a:rPr lang="zh-CN" altLang="en-US" sz="1400" b="1" dirty="0">
                <a:solidFill>
                  <a:srgbClr val="95BC49"/>
                </a:solidFill>
              </a:rPr>
              <a:t>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4071" y="1269529"/>
            <a:ext cx="189339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描述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了信号在每条传输路径上的衰弱因子，即信道增益矩阵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中每个元素的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值。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185811"/>
            <a:ext cx="2659721" cy="267109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957871" y="3880419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B050"/>
                </a:solidFill>
              </a:rPr>
              <a:t>MUSIC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算法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5533" y="2733600"/>
            <a:ext cx="189339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通过计算与向量正交的导向向量，只要找到导向向量，就可以轻松推导出到达信号角度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AoAs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292075" y="1167594"/>
            <a:ext cx="2728675" cy="2670572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6446" y="857238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err="1" smtClean="0">
                <a:solidFill>
                  <a:srgbClr val="00B050"/>
                </a:solidFill>
              </a:rPr>
              <a:t>SpotFi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算法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7204" y="1225821"/>
            <a:ext cx="18933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通过相关数学技巧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获得具有多个独立测量值的传感器阵列，确保传感器数量大于路径数量 ，从而降低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AOA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的测量误差。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32524" y="3856901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95BC49"/>
                </a:solidFill>
              </a:rPr>
              <a:t>到达信号角度（</a:t>
            </a:r>
            <a:r>
              <a:rPr lang="en-US" altLang="zh-CN" sz="1400" b="1" dirty="0">
                <a:solidFill>
                  <a:srgbClr val="95BC49"/>
                </a:solidFill>
              </a:rPr>
              <a:t>AOA</a:t>
            </a:r>
            <a:r>
              <a:rPr lang="zh-CN" altLang="en-US" sz="1400" b="1" dirty="0">
                <a:solidFill>
                  <a:srgbClr val="95BC49"/>
                </a:solidFill>
              </a:rPr>
              <a:t>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79069" y="2714626"/>
            <a:ext cx="1893393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待定位节点向信标节点发射信号，通过信标节点测定信号到达的角度，解算出待定位节点的坐标。</a:t>
            </a:r>
          </a:p>
        </p:txBody>
      </p:sp>
      <p:sp>
        <p:nvSpPr>
          <p:cNvPr id="41" name="矩形 40"/>
          <p:cNvSpPr/>
          <p:nvPr/>
        </p:nvSpPr>
        <p:spPr>
          <a:xfrm>
            <a:off x="3904942" y="228470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95BC49"/>
                </a:solidFill>
              </a:rPr>
              <a:t>定位原理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671900" y="2256715"/>
            <a:ext cx="15301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4264426"/>
            <a:ext cx="9144000" cy="68223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利用信道状态信息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SpotFi</a:t>
            </a:r>
            <a:r>
              <a:rPr lang="zh-CN" altLang="en-US" sz="1600" dirty="0" smtClean="0">
                <a:solidFill>
                  <a:schemeClr val="bg1"/>
                </a:solidFill>
              </a:rPr>
              <a:t>算法、</a:t>
            </a:r>
            <a:r>
              <a:rPr lang="en-US" altLang="zh-CN" sz="1600" dirty="0" smtClean="0">
                <a:solidFill>
                  <a:schemeClr val="bg1"/>
                </a:solidFill>
              </a:rPr>
              <a:t>MUSIC</a:t>
            </a:r>
            <a:r>
              <a:rPr lang="zh-CN" altLang="en-US" sz="1600" dirty="0" smtClean="0">
                <a:solidFill>
                  <a:schemeClr val="bg1"/>
                </a:solidFill>
              </a:rPr>
              <a:t>算法、接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>
              <a:lnSpc>
                <a:spcPts val="23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    收信号强度和</a:t>
            </a:r>
            <a:r>
              <a:rPr lang="zh-CN" altLang="en-US" sz="1600" dirty="0">
                <a:solidFill>
                  <a:schemeClr val="bg1"/>
                </a:solidFill>
              </a:rPr>
              <a:t>到达信号</a:t>
            </a:r>
            <a:r>
              <a:rPr lang="zh-CN" altLang="en-US" sz="1600" dirty="0" smtClean="0">
                <a:solidFill>
                  <a:schemeClr val="bg1"/>
                </a:solidFill>
              </a:rPr>
              <a:t>角度等方法来确定</a:t>
            </a:r>
            <a:r>
              <a:rPr lang="zh-CN" altLang="en-US" sz="1600" dirty="0">
                <a:solidFill>
                  <a:schemeClr val="bg1"/>
                </a:solidFill>
              </a:rPr>
              <a:t>位置</a:t>
            </a:r>
            <a:r>
              <a:rPr lang="zh-CN" altLang="en-US" sz="1600" dirty="0" smtClean="0">
                <a:solidFill>
                  <a:schemeClr val="bg1"/>
                </a:solidFill>
              </a:rPr>
              <a:t>坐标。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/>
      <p:bldP spid="28" grpId="0"/>
      <p:bldP spid="29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999</Words>
  <Application>Microsoft Office PowerPoint</Application>
  <PresentationFormat>全屏显示(16:9)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方正兰亭大黑_GBK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陈丽</dc:creator>
  <cp:lastModifiedBy>AUAS</cp:lastModifiedBy>
  <cp:revision>731</cp:revision>
  <dcterms:created xsi:type="dcterms:W3CDTF">2019-04-15T01:08:57Z</dcterms:created>
  <dcterms:modified xsi:type="dcterms:W3CDTF">2019-06-01T15:34:58Z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