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82" r:id="rId12"/>
    <p:sldId id="266" r:id="rId13"/>
    <p:sldId id="267" r:id="rId14"/>
    <p:sldId id="268" r:id="rId15"/>
    <p:sldId id="269" r:id="rId16"/>
    <p:sldId id="270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28"/>
      <p:bold r:id="rId29"/>
      <p:italic r:id="rId30"/>
      <p:boldItalic r:id="rId31"/>
    </p:embeddedFont>
    <p:embeddedFont>
      <p:font typeface="Roboto" panose="02000000000000000000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5EC35C6-0DE6-4254-86B0-F4E6E266D8D2}">
  <a:tblStyle styleId="{65EC35C6-0DE6-4254-86B0-F4E6E266D8D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74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cd3ee9ef1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cd3ee9ef1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e9bc169f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e9bc169f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04529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6e9bc169f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6e9bc169f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e9bc169fa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e9bc169fa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e9bc169fa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6e9bc169fa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e9bc169fa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6e9bc169fa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6e9bc169f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6e9bc169f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6e9bc169fa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6e9bc169fa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e9bc169fa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e9bc169fa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e9bc169f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e9bc169fa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6e9bc169f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6e9bc169f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6e9bc169fa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6e9bc169fa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cd3ee9ef1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cd3ee9ef1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6e9bc169fa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6e9bc169fa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cc94d311a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cc94d311a9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cd3ee9ef1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cd3ee9ef1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6e9bc169fa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6e9bc169fa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6e9bc169fa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6e9bc169fa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6e9bc169f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6e9bc169f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cce3671428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cce3671428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6e9bc169fa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6e9bc169fa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6e9bc169fa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6e9bc169fa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d3ee9ef1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d3ee9ef1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cd3ee9ef1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cd3ee9ef1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Wait,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Are you phishing me?!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880"/>
              <a:t>On the evasive malware faking official report portal</a:t>
            </a:r>
            <a:endParaRPr sz="2880"/>
          </a:p>
        </p:txBody>
      </p:sp>
      <p:sp>
        <p:nvSpPr>
          <p:cNvPr id="56" name="Google Shape;56;p13"/>
          <p:cNvSpPr txBox="1"/>
          <p:nvPr/>
        </p:nvSpPr>
        <p:spPr>
          <a:xfrm rot="-770485">
            <a:off x="1985735" y="3578325"/>
            <a:ext cx="5558524" cy="539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2880">
                <a:solidFill>
                  <a:srgbClr val="98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I mean, miniapps</a:t>
            </a:r>
            <a:endParaRPr sz="1800">
              <a:solidFill>
                <a:srgbClr val="980000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😰</a:t>
            </a:r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6" name="Google Shape;11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573" y="1152475"/>
            <a:ext cx="6349408" cy="40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410"/>
            <a:ext cx="9143999" cy="50686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5287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Malware features: WXML signatures (4)</a:t>
            </a: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Component usage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&lt;view&gt;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&lt;form&gt;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&lt;button&gt;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Max indent</a:t>
            </a: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024" y="2327250"/>
            <a:ext cx="4634976" cy="28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Malware features: APIs invoked (6)</a:t>
            </a: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Network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wx.request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wx.uploadFile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Navigate	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redirectTo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navigateTo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chooseImage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chooseMedia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09024" y="2327250"/>
            <a:ext cx="4634976" cy="281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 hit (18)</a:t>
            </a:r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Two official pages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report page (5)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select reason page (13)</a:t>
            </a:r>
            <a:endParaRPr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83344" y="1574790"/>
            <a:ext cx="1404950" cy="25717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5404" y="1656650"/>
            <a:ext cx="1992274" cy="240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Displayed texts (768)</a:t>
            </a:r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texts are free-formed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 sentence bert to embed these texts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Converted into 768-dimension vector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determine?</a:t>
            </a:r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Merge 768+18+6+4 dimension = 796!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code signatures may be undermined!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Embedded vectors have their own meanings in the represented space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to let each model do their job, and aggregate the result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models to choose?</a:t>
            </a:r>
            <a:endParaRPr/>
          </a:p>
        </p:txBody>
      </p:sp>
      <p:sp>
        <p:nvSpPr>
          <p:cNvPr id="162" name="Google Shape;162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2-class classification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the text embeddings have meaning geometrical wise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 are more like decision making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825" y="2168650"/>
            <a:ext cx="8920177" cy="2974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</a:t>
            </a:r>
            <a:endParaRPr/>
          </a:p>
        </p:txBody>
      </p:sp>
      <p:sp>
        <p:nvSpPr>
          <p:cNvPr id="169" name="Google Shape;169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Sentence: Multi-layer perception classifier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signatures (WXML+API): DecisionTree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Keyword hit: DecisionTree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Final model: DecisionTree</a:t>
            </a:r>
            <a:endParaRPr/>
          </a:p>
        </p:txBody>
      </p:sp>
      <p:sp>
        <p:nvSpPr>
          <p:cNvPr id="170" name="Google Shape;170;p30"/>
          <p:cNvSpPr/>
          <p:nvPr/>
        </p:nvSpPr>
        <p:spPr>
          <a:xfrm>
            <a:off x="2556325" y="2771250"/>
            <a:ext cx="1070400" cy="60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M_sent</a:t>
            </a:r>
            <a:endParaRPr/>
          </a:p>
        </p:txBody>
      </p:sp>
      <p:sp>
        <p:nvSpPr>
          <p:cNvPr id="171" name="Google Shape;171;p30"/>
          <p:cNvSpPr/>
          <p:nvPr/>
        </p:nvSpPr>
        <p:spPr>
          <a:xfrm>
            <a:off x="2556325" y="3613375"/>
            <a:ext cx="1070400" cy="60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M_code</a:t>
            </a:r>
            <a:endParaRPr/>
          </a:p>
        </p:txBody>
      </p:sp>
      <p:sp>
        <p:nvSpPr>
          <p:cNvPr id="172" name="Google Shape;172;p30"/>
          <p:cNvSpPr/>
          <p:nvPr/>
        </p:nvSpPr>
        <p:spPr>
          <a:xfrm>
            <a:off x="2556325" y="4455500"/>
            <a:ext cx="1070400" cy="60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M_key</a:t>
            </a:r>
            <a:endParaRPr/>
          </a:p>
        </p:txBody>
      </p:sp>
      <p:sp>
        <p:nvSpPr>
          <p:cNvPr id="173" name="Google Shape;173;p30"/>
          <p:cNvSpPr/>
          <p:nvPr/>
        </p:nvSpPr>
        <p:spPr>
          <a:xfrm>
            <a:off x="4395800" y="3613375"/>
            <a:ext cx="1070400" cy="600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M_final</a:t>
            </a:r>
            <a:endParaRPr/>
          </a:p>
        </p:txBody>
      </p:sp>
      <p:sp>
        <p:nvSpPr>
          <p:cNvPr id="174" name="Google Shape;174;p30"/>
          <p:cNvSpPr/>
          <p:nvPr/>
        </p:nvSpPr>
        <p:spPr>
          <a:xfrm>
            <a:off x="847225" y="3613375"/>
            <a:ext cx="1070400" cy="600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API/WXML</a:t>
            </a:r>
            <a:endParaRPr/>
          </a:p>
        </p:txBody>
      </p:sp>
      <p:sp>
        <p:nvSpPr>
          <p:cNvPr id="175" name="Google Shape;175;p30"/>
          <p:cNvSpPr/>
          <p:nvPr/>
        </p:nvSpPr>
        <p:spPr>
          <a:xfrm>
            <a:off x="847225" y="2771250"/>
            <a:ext cx="1070400" cy="600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Texts</a:t>
            </a:r>
            <a:endParaRPr/>
          </a:p>
        </p:txBody>
      </p:sp>
      <p:sp>
        <p:nvSpPr>
          <p:cNvPr id="176" name="Google Shape;176;p30"/>
          <p:cNvSpPr/>
          <p:nvPr/>
        </p:nvSpPr>
        <p:spPr>
          <a:xfrm>
            <a:off x="847225" y="4455500"/>
            <a:ext cx="1070400" cy="600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Hit</a:t>
            </a:r>
            <a:endParaRPr/>
          </a:p>
        </p:txBody>
      </p:sp>
      <p:cxnSp>
        <p:nvCxnSpPr>
          <p:cNvPr id="177" name="Google Shape;177;p30"/>
          <p:cNvCxnSpPr>
            <a:stCxn id="175" idx="3"/>
            <a:endCxn id="170" idx="1"/>
          </p:cNvCxnSpPr>
          <p:nvPr/>
        </p:nvCxnSpPr>
        <p:spPr>
          <a:xfrm>
            <a:off x="1917625" y="3071550"/>
            <a:ext cx="63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8" name="Google Shape;178;p30"/>
          <p:cNvCxnSpPr>
            <a:stCxn id="174" idx="3"/>
            <a:endCxn id="171" idx="1"/>
          </p:cNvCxnSpPr>
          <p:nvPr/>
        </p:nvCxnSpPr>
        <p:spPr>
          <a:xfrm>
            <a:off x="1917625" y="3913675"/>
            <a:ext cx="63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79" name="Google Shape;179;p30"/>
          <p:cNvCxnSpPr>
            <a:stCxn id="176" idx="3"/>
            <a:endCxn id="172" idx="1"/>
          </p:cNvCxnSpPr>
          <p:nvPr/>
        </p:nvCxnSpPr>
        <p:spPr>
          <a:xfrm>
            <a:off x="1917625" y="4755800"/>
            <a:ext cx="638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0" name="Google Shape;180;p30"/>
          <p:cNvCxnSpPr>
            <a:stCxn id="170" idx="3"/>
            <a:endCxn id="173" idx="1"/>
          </p:cNvCxnSpPr>
          <p:nvPr/>
        </p:nvCxnSpPr>
        <p:spPr>
          <a:xfrm>
            <a:off x="3626725" y="3071550"/>
            <a:ext cx="769200" cy="8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1" name="Google Shape;181;p30"/>
          <p:cNvCxnSpPr>
            <a:stCxn id="171" idx="3"/>
            <a:endCxn id="173" idx="1"/>
          </p:cNvCxnSpPr>
          <p:nvPr/>
        </p:nvCxnSpPr>
        <p:spPr>
          <a:xfrm>
            <a:off x="3626725" y="3913675"/>
            <a:ext cx="769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2" name="Google Shape;182;p30"/>
          <p:cNvCxnSpPr>
            <a:stCxn id="172" idx="3"/>
            <a:endCxn id="173" idx="1"/>
          </p:cNvCxnSpPr>
          <p:nvPr/>
        </p:nvCxnSpPr>
        <p:spPr>
          <a:xfrm rot="10800000" flipH="1">
            <a:off x="3626725" y="3913700"/>
            <a:ext cx="769200" cy="84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Sampling	</a:t>
            </a:r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Scanned 4000 miniapps (with “report” keyword)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Sampled 300 miniapps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41,561 pages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85 malicious pages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:( Too small for training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we can try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Miniapps and Super Apps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550" y="1069501"/>
            <a:ext cx="8444902" cy="407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Roboto"/>
                <a:ea typeface="Roboto"/>
                <a:cs typeface="Roboto"/>
                <a:sym typeface="Roboto"/>
              </a:rPr>
              <a:t>🤣</a:t>
            </a:r>
            <a:endParaRPr/>
          </a:p>
        </p:txBody>
      </p:sp>
      <p:sp>
        <p:nvSpPr>
          <p:cNvPr id="200" name="Google Shape;200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the sentence model is added it overfitted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Precision, Accuracy, Recall… 100%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MLP/SVC are similar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used Gaussian Naive Bayes, and it is getting better</a:t>
            </a:r>
            <a:endParaRPr/>
          </a:p>
        </p:txBody>
      </p:sp>
      <p:pic>
        <p:nvPicPr>
          <p:cNvPr id="201" name="Google Shape;20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0" y="1894288"/>
            <a:ext cx="3429000" cy="14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Potential reason</a:t>
            </a:r>
            <a:endParaRPr/>
          </a:p>
        </p:txBody>
      </p:sp>
      <p:sp>
        <p:nvSpPr>
          <p:cNvPr id="207" name="Google Shape;207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training set has too few positive cases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85/41561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feature dimensions are overwhelming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768-d array of embedding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=&gt;: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13" name="Google Shape;213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214" name="Google Shape;214;p35"/>
          <p:cNvGraphicFramePr/>
          <p:nvPr/>
        </p:nvGraphicFramePr>
        <p:xfrm>
          <a:off x="311625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{65EC35C6-0DE6-4254-86B0-F4E6E266D8D2}</a:tableStyleId>
              </a:tblPr>
              <a:tblGrid>
                <a:gridCol w="1704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4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4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FP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FN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sentence_model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14994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code_model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15017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keyword_model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14953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final_model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15020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15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20" name="Google Shape;220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graphicFrame>
        <p:nvGraphicFramePr>
          <p:cNvPr id="221" name="Google Shape;221;p36"/>
          <p:cNvGraphicFramePr/>
          <p:nvPr/>
        </p:nvGraphicFramePr>
        <p:xfrm>
          <a:off x="3117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{65EC35C6-0DE6-4254-86B0-F4E6E266D8D2}</a:tableStyleId>
              </a:tblPr>
              <a:tblGrid>
                <a:gridCol w="1504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5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Accuracy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Precision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Recall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F1 Score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ROC Score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sentence_model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0.9979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0.5273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0.8529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0.6517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0.9804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code_model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0.9988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0.8636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0.5588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0.6786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0.9894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keyword_model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0.0067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0.0023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0.0045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0.5022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final_model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0.9990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0.5588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0.7170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0.9264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28" name="Google Shape;22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850" y="-5"/>
            <a:ext cx="2264699" cy="1698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24850" y="3486993"/>
            <a:ext cx="2166301" cy="162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24850" y="1758725"/>
            <a:ext cx="2264701" cy="1698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59525" y="1017725"/>
            <a:ext cx="4729650" cy="35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and future work</a:t>
            </a:r>
            <a:endParaRPr/>
          </a:p>
        </p:txBody>
      </p:sp>
      <p:sp>
        <p:nvSpPr>
          <p:cNvPr id="237" name="Google Shape;237;p3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Scalability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URL resolution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Event handling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tuning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Current is not ideal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work out the embedding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Dataset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More ground truths, especially positive cases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new “phishing” malware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9377" y="1064475"/>
            <a:ext cx="4356324" cy="403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410"/>
            <a:ext cx="9143999" cy="5068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Contribution</a:t>
            </a:r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static analysis framework to extract code signatures for malware detection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detection model that can be applied to detect the malware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dataset of 4000 real-world miniapps for analysis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Marked 300, that is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Extracting the signatures from the miniapps </a:t>
            </a:r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47527"/>
            <a:ext cx="9144003" cy="1848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7410"/>
            <a:ext cx="9143999" cy="50686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the beginning…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Dataflow analysis!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Static API control flow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+ Data flow value resolving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Resolves: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User interaction page methods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API call trace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URL domain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 setup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server with 16 core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16 Threads, paralleling processing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488</Words>
  <Application>Microsoft Office PowerPoint</Application>
  <PresentationFormat>On-screen Show (16:9)</PresentationFormat>
  <Paragraphs>158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Comic Sans MS</vt:lpstr>
      <vt:lpstr>Roboto</vt:lpstr>
      <vt:lpstr>Arial</vt:lpstr>
      <vt:lpstr>Simple Light</vt:lpstr>
      <vt:lpstr>Wait, Are you phishing me?!</vt:lpstr>
      <vt:lpstr>Miniapps and Super Apps</vt:lpstr>
      <vt:lpstr>The new “phishing” malware</vt:lpstr>
      <vt:lpstr>PowerPoint Presentation</vt:lpstr>
      <vt:lpstr>Contribution</vt:lpstr>
      <vt:lpstr>Extracting the signatures from the miniapps </vt:lpstr>
      <vt:lpstr>PowerPoint Presentation</vt:lpstr>
      <vt:lpstr>In the beginning…</vt:lpstr>
      <vt:lpstr>Experiment setup</vt:lpstr>
      <vt:lpstr>😰</vt:lpstr>
      <vt:lpstr>PowerPoint Presentation</vt:lpstr>
      <vt:lpstr>Malware features: WXML signatures (4)</vt:lpstr>
      <vt:lpstr>Malware features: APIs invoked (6)</vt:lpstr>
      <vt:lpstr>Keyword hit (18)</vt:lpstr>
      <vt:lpstr>Displayed texts (768)</vt:lpstr>
      <vt:lpstr>How to determine?</vt:lpstr>
      <vt:lpstr>What models to choose?</vt:lpstr>
      <vt:lpstr>Models</vt:lpstr>
      <vt:lpstr>Data Sampling </vt:lpstr>
      <vt:lpstr>🤣</vt:lpstr>
      <vt:lpstr>Potential reason</vt:lpstr>
      <vt:lpstr>Results</vt:lpstr>
      <vt:lpstr>Results</vt:lpstr>
      <vt:lpstr>PowerPoint Presentation</vt:lpstr>
      <vt:lpstr>Limitations and 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Wait, Are you phishing me?!</dc:title>
  <cp:lastModifiedBy>Yang, Yuqing</cp:lastModifiedBy>
  <cp:revision>2</cp:revision>
  <dcterms:modified xsi:type="dcterms:W3CDTF">2024-04-18T16:49:43Z</dcterms:modified>
</cp:coreProperties>
</file>