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9" r:id="rId2"/>
    <p:sldId id="257" r:id="rId3"/>
    <p:sldId id="260" r:id="rId4"/>
    <p:sldId id="263" r:id="rId5"/>
    <p:sldId id="264" r:id="rId6"/>
    <p:sldId id="267" r:id="rId7"/>
    <p:sldId id="268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EF2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>
        <p:scale>
          <a:sx n="66" d="100"/>
          <a:sy n="66" d="100"/>
        </p:scale>
        <p:origin x="-1518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7733F-10B8-442E-AD04-9CE13B47274A}" type="datetimeFigureOut">
              <a:rPr lang="fr-FR" smtClean="0"/>
              <a:t>20/01/2014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8D7AA-3F07-4EC5-9239-0E5C52825F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80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880F-27E1-4266-B8D8-08DA013B354F}" type="datetimeFigureOut">
              <a:rPr lang="fr-FR" smtClean="0"/>
              <a:t>20/01/2014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3901-AD45-4B30-A007-239BA06C4F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880F-27E1-4266-B8D8-08DA013B354F}" type="datetimeFigureOut">
              <a:rPr lang="fr-FR" smtClean="0"/>
              <a:t>20/01/2014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3901-AD45-4B30-A007-239BA06C4F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880F-27E1-4266-B8D8-08DA013B354F}" type="datetimeFigureOut">
              <a:rPr lang="fr-FR" smtClean="0"/>
              <a:t>20/01/2014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3901-AD45-4B30-A007-239BA06C4F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0D81A-D2FD-438C-ABEC-5F8F50F8A6E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0278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880F-27E1-4266-B8D8-08DA013B354F}" type="datetimeFigureOut">
              <a:rPr lang="fr-FR" smtClean="0"/>
              <a:t>20/01/2014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3901-AD45-4B30-A007-239BA06C4F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880F-27E1-4266-B8D8-08DA013B354F}" type="datetimeFigureOut">
              <a:rPr lang="fr-FR" smtClean="0"/>
              <a:t>20/01/2014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3901-AD45-4B30-A007-239BA06C4F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880F-27E1-4266-B8D8-08DA013B354F}" type="datetimeFigureOut">
              <a:rPr lang="fr-FR" smtClean="0"/>
              <a:t>20/01/2014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3901-AD45-4B30-A007-239BA06C4F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880F-27E1-4266-B8D8-08DA013B354F}" type="datetimeFigureOut">
              <a:rPr lang="fr-FR" smtClean="0"/>
              <a:t>20/01/2014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3901-AD45-4B30-A007-239BA06C4F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880F-27E1-4266-B8D8-08DA013B354F}" type="datetimeFigureOut">
              <a:rPr lang="fr-FR" smtClean="0"/>
              <a:t>20/01/2014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3901-AD45-4B30-A007-239BA06C4F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880F-27E1-4266-B8D8-08DA013B354F}" type="datetimeFigureOut">
              <a:rPr lang="fr-FR" smtClean="0"/>
              <a:t>20/01/2014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3901-AD45-4B30-A007-239BA06C4F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880F-27E1-4266-B8D8-08DA013B354F}" type="datetimeFigureOut">
              <a:rPr lang="fr-FR" smtClean="0"/>
              <a:t>20/01/2014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3901-AD45-4B30-A007-239BA06C4F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880F-27E1-4266-B8D8-08DA013B354F}" type="datetimeFigureOut">
              <a:rPr lang="fr-FR" smtClean="0"/>
              <a:t>20/01/2014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3901-AD45-4B30-A007-239BA06C4F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A880F-27E1-4266-B8D8-08DA013B354F}" type="datetimeFigureOut">
              <a:rPr lang="fr-FR" smtClean="0"/>
              <a:t>20/01/2014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E3901-AD45-4B30-A007-239BA06C4FF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284217" y="127725"/>
            <a:ext cx="5719297" cy="5043055"/>
            <a:chOff x="1284217" y="127725"/>
            <a:chExt cx="5719297" cy="5043055"/>
          </a:xfrm>
        </p:grpSpPr>
        <p:sp>
          <p:nvSpPr>
            <p:cNvPr id="7" name="Ellipse 6"/>
            <p:cNvSpPr/>
            <p:nvPr/>
          </p:nvSpPr>
          <p:spPr>
            <a:xfrm>
              <a:off x="1692065" y="1130474"/>
              <a:ext cx="3600015" cy="3599999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chemeClr val="accent1">
                  <a:shade val="50000"/>
                  <a:alpha val="5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Forme libre 44"/>
            <p:cNvSpPr/>
            <p:nvPr/>
          </p:nvSpPr>
          <p:spPr>
            <a:xfrm>
              <a:off x="3571336" y="2242869"/>
              <a:ext cx="500333" cy="603848"/>
            </a:xfrm>
            <a:custGeom>
              <a:avLst/>
              <a:gdLst>
                <a:gd name="connsiteX0" fmla="*/ 172529 w 1138687"/>
                <a:gd name="connsiteY0" fmla="*/ 0 h 923026"/>
                <a:gd name="connsiteX1" fmla="*/ 0 w 1138687"/>
                <a:gd name="connsiteY1" fmla="*/ 923026 h 923026"/>
                <a:gd name="connsiteX2" fmla="*/ 1138687 w 1138687"/>
                <a:gd name="connsiteY2" fmla="*/ 8626 h 923026"/>
                <a:gd name="connsiteX3" fmla="*/ 172529 w 1138687"/>
                <a:gd name="connsiteY3" fmla="*/ 0 h 923026"/>
                <a:gd name="connsiteX0" fmla="*/ 172529 w 569344"/>
                <a:gd name="connsiteY0" fmla="*/ 0 h 923026"/>
                <a:gd name="connsiteX1" fmla="*/ 0 w 569344"/>
                <a:gd name="connsiteY1" fmla="*/ 923026 h 923026"/>
                <a:gd name="connsiteX2" fmla="*/ 569344 w 569344"/>
                <a:gd name="connsiteY2" fmla="*/ 491705 h 923026"/>
                <a:gd name="connsiteX3" fmla="*/ 172529 w 569344"/>
                <a:gd name="connsiteY3" fmla="*/ 0 h 923026"/>
                <a:gd name="connsiteX0" fmla="*/ 129397 w 569344"/>
                <a:gd name="connsiteY0" fmla="*/ 0 h 638354"/>
                <a:gd name="connsiteX1" fmla="*/ 0 w 569344"/>
                <a:gd name="connsiteY1" fmla="*/ 638354 h 638354"/>
                <a:gd name="connsiteX2" fmla="*/ 569344 w 569344"/>
                <a:gd name="connsiteY2" fmla="*/ 207033 h 638354"/>
                <a:gd name="connsiteX3" fmla="*/ 129397 w 569344"/>
                <a:gd name="connsiteY3" fmla="*/ 0 h 638354"/>
                <a:gd name="connsiteX0" fmla="*/ 129397 w 526212"/>
                <a:gd name="connsiteY0" fmla="*/ 0 h 638354"/>
                <a:gd name="connsiteX1" fmla="*/ 0 w 526212"/>
                <a:gd name="connsiteY1" fmla="*/ 638354 h 638354"/>
                <a:gd name="connsiteX2" fmla="*/ 526212 w 526212"/>
                <a:gd name="connsiteY2" fmla="*/ 189781 h 638354"/>
                <a:gd name="connsiteX3" fmla="*/ 129397 w 526212"/>
                <a:gd name="connsiteY3" fmla="*/ 0 h 638354"/>
                <a:gd name="connsiteX0" fmla="*/ 120771 w 517586"/>
                <a:gd name="connsiteY0" fmla="*/ 0 h 595222"/>
                <a:gd name="connsiteX1" fmla="*/ 0 w 517586"/>
                <a:gd name="connsiteY1" fmla="*/ 595222 h 595222"/>
                <a:gd name="connsiteX2" fmla="*/ 517586 w 517586"/>
                <a:gd name="connsiteY2" fmla="*/ 189781 h 595222"/>
                <a:gd name="connsiteX3" fmla="*/ 120771 w 517586"/>
                <a:gd name="connsiteY3" fmla="*/ 0 h 595222"/>
                <a:gd name="connsiteX0" fmla="*/ 103518 w 500333"/>
                <a:gd name="connsiteY0" fmla="*/ 0 h 595222"/>
                <a:gd name="connsiteX1" fmla="*/ 0 w 500333"/>
                <a:gd name="connsiteY1" fmla="*/ 595222 h 595222"/>
                <a:gd name="connsiteX2" fmla="*/ 500333 w 500333"/>
                <a:gd name="connsiteY2" fmla="*/ 189781 h 595222"/>
                <a:gd name="connsiteX3" fmla="*/ 103518 w 500333"/>
                <a:gd name="connsiteY3" fmla="*/ 0 h 595222"/>
                <a:gd name="connsiteX0" fmla="*/ 120771 w 500333"/>
                <a:gd name="connsiteY0" fmla="*/ 0 h 603848"/>
                <a:gd name="connsiteX1" fmla="*/ 0 w 500333"/>
                <a:gd name="connsiteY1" fmla="*/ 603848 h 603848"/>
                <a:gd name="connsiteX2" fmla="*/ 500333 w 500333"/>
                <a:gd name="connsiteY2" fmla="*/ 198407 h 603848"/>
                <a:gd name="connsiteX3" fmla="*/ 120771 w 500333"/>
                <a:gd name="connsiteY3" fmla="*/ 0 h 60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0333" h="603848">
                  <a:moveTo>
                    <a:pt x="120771" y="0"/>
                  </a:moveTo>
                  <a:lnTo>
                    <a:pt x="0" y="603848"/>
                  </a:lnTo>
                  <a:lnTo>
                    <a:pt x="500333" y="198407"/>
                  </a:lnTo>
                  <a:lnTo>
                    <a:pt x="120771" y="0"/>
                  </a:lnTo>
                  <a:close/>
                </a:path>
              </a:pathLst>
            </a:cu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" name="Connecteur droit 4"/>
            <p:cNvCxnSpPr/>
            <p:nvPr/>
          </p:nvCxnSpPr>
          <p:spPr>
            <a:xfrm>
              <a:off x="3500954" y="612635"/>
              <a:ext cx="13853" cy="4558145"/>
            </a:xfrm>
            <a:prstGeom prst="line">
              <a:avLst/>
            </a:prstGeom>
            <a:ln w="25400">
              <a:solidFill>
                <a:srgbClr val="7030A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flipH="1">
              <a:off x="1284217" y="2912488"/>
              <a:ext cx="5369521" cy="27711"/>
            </a:xfrm>
            <a:prstGeom prst="line">
              <a:avLst/>
            </a:prstGeom>
            <a:ln w="25400">
              <a:solidFill>
                <a:srgbClr val="7030A0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/>
            <p:cNvSpPr/>
            <p:nvPr/>
          </p:nvSpPr>
          <p:spPr>
            <a:xfrm>
              <a:off x="3959477" y="912358"/>
              <a:ext cx="1800008" cy="1800000"/>
            </a:xfrm>
            <a:prstGeom prst="ellipse">
              <a:avLst/>
            </a:prstGeom>
            <a:gradFill>
              <a:gsLst>
                <a:gs pos="0">
                  <a:srgbClr val="DDEBCF">
                    <a:alpha val="42000"/>
                  </a:srgbClr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  <a:ln>
              <a:solidFill>
                <a:schemeClr val="accent1">
                  <a:shade val="50000"/>
                  <a:alpha val="5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 flipV="1">
              <a:off x="4882498" y="508646"/>
              <a:ext cx="0" cy="1337408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6653738" y="259912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/>
                <a:t>x</a:t>
              </a:r>
              <a:endParaRPr lang="fr-FR" sz="2800" b="1" dirty="0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3306979" y="127725"/>
              <a:ext cx="354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/>
                <a:t>y</a:t>
              </a:r>
              <a:endParaRPr lang="fr-FR" sz="2800" b="1" dirty="0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5231114" y="2420489"/>
              <a:ext cx="4489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/>
                <a:t>x’</a:t>
              </a:r>
              <a:endParaRPr lang="fr-FR" sz="2800" b="1" dirty="0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6039505" y="612635"/>
              <a:ext cx="4589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/>
                <a:t>y’</a:t>
              </a:r>
              <a:endParaRPr lang="fr-FR" sz="2800" b="1" dirty="0"/>
            </a:p>
          </p:txBody>
        </p:sp>
        <p:cxnSp>
          <p:nvCxnSpPr>
            <p:cNvPr id="3" name="Connecteur droit 2"/>
            <p:cNvCxnSpPr/>
            <p:nvPr/>
          </p:nvCxnSpPr>
          <p:spPr>
            <a:xfrm>
              <a:off x="4882498" y="1840405"/>
              <a:ext cx="6012" cy="1085938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3507871" y="1840405"/>
              <a:ext cx="1374627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4675150" y="2874529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Dx</a:t>
              </a:r>
              <a:endParaRPr lang="fr-FR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3106335" y="1644721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Dy</a:t>
              </a:r>
              <a:endParaRPr lang="fr-FR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5549306" y="2854095"/>
              <a:ext cx="490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Dx</a:t>
              </a:r>
              <a:r>
                <a:rPr lang="fr-FR" dirty="0" smtClean="0"/>
                <a:t>’</a:t>
              </a:r>
              <a:endParaRPr lang="fr-FR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108490" y="1427943"/>
              <a:ext cx="496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Dy’</a:t>
              </a:r>
              <a:endParaRPr lang="fr-FR" dirty="0"/>
            </a:p>
          </p:txBody>
        </p:sp>
        <p:cxnSp>
          <p:nvCxnSpPr>
            <p:cNvPr id="35" name="Connecteur droit 34"/>
            <p:cNvCxnSpPr/>
            <p:nvPr/>
          </p:nvCxnSpPr>
          <p:spPr>
            <a:xfrm flipH="1">
              <a:off x="5710625" y="2160224"/>
              <a:ext cx="78" cy="766119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H="1">
              <a:off x="3507880" y="1627447"/>
              <a:ext cx="2049843" cy="8523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H="1">
              <a:off x="3507880" y="1193149"/>
              <a:ext cx="563789" cy="1747050"/>
            </a:xfrm>
            <a:prstGeom prst="line">
              <a:avLst/>
            </a:prstGeom>
            <a:ln w="25400">
              <a:solidFill>
                <a:srgbClr val="7030A0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isocèle 43"/>
            <p:cNvSpPr/>
            <p:nvPr/>
          </p:nvSpPr>
          <p:spPr>
            <a:xfrm rot="5400000">
              <a:off x="3292204" y="2477235"/>
              <a:ext cx="660222" cy="186154"/>
            </a:xfrm>
            <a:custGeom>
              <a:avLst/>
              <a:gdLst>
                <a:gd name="connsiteX0" fmla="*/ 0 w 927634"/>
                <a:gd name="connsiteY0" fmla="*/ 186154 h 186154"/>
                <a:gd name="connsiteX1" fmla="*/ 0 w 927634"/>
                <a:gd name="connsiteY1" fmla="*/ 0 h 186154"/>
                <a:gd name="connsiteX2" fmla="*/ 927634 w 927634"/>
                <a:gd name="connsiteY2" fmla="*/ 186154 h 186154"/>
                <a:gd name="connsiteX3" fmla="*/ 0 w 927634"/>
                <a:gd name="connsiteY3" fmla="*/ 186154 h 186154"/>
                <a:gd name="connsiteX0" fmla="*/ 0 w 927634"/>
                <a:gd name="connsiteY0" fmla="*/ 143022 h 143022"/>
                <a:gd name="connsiteX1" fmla="*/ 293299 w 927634"/>
                <a:gd name="connsiteY1" fmla="*/ 0 h 143022"/>
                <a:gd name="connsiteX2" fmla="*/ 927634 w 927634"/>
                <a:gd name="connsiteY2" fmla="*/ 143022 h 143022"/>
                <a:gd name="connsiteX3" fmla="*/ 0 w 927634"/>
                <a:gd name="connsiteY3" fmla="*/ 143022 h 143022"/>
                <a:gd name="connsiteX0" fmla="*/ 25878 w 634335"/>
                <a:gd name="connsiteY0" fmla="*/ 134395 h 143022"/>
                <a:gd name="connsiteX1" fmla="*/ 0 w 634335"/>
                <a:gd name="connsiteY1" fmla="*/ 0 h 143022"/>
                <a:gd name="connsiteX2" fmla="*/ 634335 w 634335"/>
                <a:gd name="connsiteY2" fmla="*/ 143022 h 143022"/>
                <a:gd name="connsiteX3" fmla="*/ 25878 w 634335"/>
                <a:gd name="connsiteY3" fmla="*/ 134395 h 143022"/>
                <a:gd name="connsiteX0" fmla="*/ 2 w 634335"/>
                <a:gd name="connsiteY0" fmla="*/ 134395 h 143022"/>
                <a:gd name="connsiteX1" fmla="*/ 0 w 634335"/>
                <a:gd name="connsiteY1" fmla="*/ 0 h 143022"/>
                <a:gd name="connsiteX2" fmla="*/ 634335 w 634335"/>
                <a:gd name="connsiteY2" fmla="*/ 143022 h 143022"/>
                <a:gd name="connsiteX3" fmla="*/ 2 w 634335"/>
                <a:gd name="connsiteY3" fmla="*/ 134395 h 143022"/>
                <a:gd name="connsiteX0" fmla="*/ 2 w 591206"/>
                <a:gd name="connsiteY0" fmla="*/ 134395 h 134395"/>
                <a:gd name="connsiteX1" fmla="*/ 0 w 591206"/>
                <a:gd name="connsiteY1" fmla="*/ 0 h 134395"/>
                <a:gd name="connsiteX2" fmla="*/ 591206 w 591206"/>
                <a:gd name="connsiteY2" fmla="*/ 125769 h 134395"/>
                <a:gd name="connsiteX3" fmla="*/ 2 w 591206"/>
                <a:gd name="connsiteY3" fmla="*/ 134395 h 134395"/>
                <a:gd name="connsiteX0" fmla="*/ 1 w 591205"/>
                <a:gd name="connsiteY0" fmla="*/ 186154 h 186154"/>
                <a:gd name="connsiteX1" fmla="*/ 25881 w 591205"/>
                <a:gd name="connsiteY1" fmla="*/ 0 h 186154"/>
                <a:gd name="connsiteX2" fmla="*/ 591205 w 591205"/>
                <a:gd name="connsiteY2" fmla="*/ 177528 h 186154"/>
                <a:gd name="connsiteX3" fmla="*/ 1 w 591205"/>
                <a:gd name="connsiteY3" fmla="*/ 186154 h 186154"/>
                <a:gd name="connsiteX0" fmla="*/ 1 w 591208"/>
                <a:gd name="connsiteY0" fmla="*/ 186154 h 186154"/>
                <a:gd name="connsiteX1" fmla="*/ 25881 w 591208"/>
                <a:gd name="connsiteY1" fmla="*/ 0 h 186154"/>
                <a:gd name="connsiteX2" fmla="*/ 591208 w 591208"/>
                <a:gd name="connsiteY2" fmla="*/ 151649 h 186154"/>
                <a:gd name="connsiteX3" fmla="*/ 1 w 591208"/>
                <a:gd name="connsiteY3" fmla="*/ 186154 h 186154"/>
                <a:gd name="connsiteX0" fmla="*/ 1 w 617087"/>
                <a:gd name="connsiteY0" fmla="*/ 186154 h 186154"/>
                <a:gd name="connsiteX1" fmla="*/ 25881 w 617087"/>
                <a:gd name="connsiteY1" fmla="*/ 0 h 186154"/>
                <a:gd name="connsiteX2" fmla="*/ 617087 w 617087"/>
                <a:gd name="connsiteY2" fmla="*/ 177528 h 186154"/>
                <a:gd name="connsiteX3" fmla="*/ 1 w 617087"/>
                <a:gd name="connsiteY3" fmla="*/ 186154 h 186154"/>
                <a:gd name="connsiteX0" fmla="*/ 1 w 660222"/>
                <a:gd name="connsiteY0" fmla="*/ 186154 h 186154"/>
                <a:gd name="connsiteX1" fmla="*/ 25881 w 660222"/>
                <a:gd name="connsiteY1" fmla="*/ 0 h 186154"/>
                <a:gd name="connsiteX2" fmla="*/ 660222 w 660222"/>
                <a:gd name="connsiteY2" fmla="*/ 186154 h 186154"/>
                <a:gd name="connsiteX3" fmla="*/ 1 w 660222"/>
                <a:gd name="connsiteY3" fmla="*/ 186154 h 18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22" h="186154">
                  <a:moveTo>
                    <a:pt x="1" y="186154"/>
                  </a:moveTo>
                  <a:cubicBezTo>
                    <a:pt x="0" y="141356"/>
                    <a:pt x="25882" y="44798"/>
                    <a:pt x="25881" y="0"/>
                  </a:cubicBezTo>
                  <a:lnTo>
                    <a:pt x="660222" y="186154"/>
                  </a:lnTo>
                  <a:lnTo>
                    <a:pt x="1" y="186154"/>
                  </a:lnTo>
                  <a:close/>
                </a:path>
              </a:pathLst>
            </a:cu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3698140" y="2281421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>
                  <a:latin typeface="Symbol" pitchFamily="18" charset="2"/>
                </a:rPr>
                <a:t>q</a:t>
              </a:r>
              <a:endParaRPr lang="fr-FR" sz="1400" b="1" dirty="0">
                <a:latin typeface="Symbol" pitchFamily="18" charset="2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3430213" y="2127533"/>
              <a:ext cx="338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>
                  <a:latin typeface="Symbol" pitchFamily="18" charset="2"/>
                </a:rPr>
                <a:t>q</a:t>
              </a:r>
              <a:r>
                <a:rPr lang="fr-FR" sz="1400" b="1" baseline="-25000" dirty="0" smtClean="0">
                  <a:cs typeface="Arial" pitchFamily="34" charset="0"/>
                </a:rPr>
                <a:t>0</a:t>
              </a:r>
              <a:endParaRPr lang="fr-FR" sz="1400" b="1" baseline="-25000" dirty="0">
                <a:cs typeface="Arial" pitchFamily="34" charset="0"/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4285030" y="217097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rgbClr val="FF00FF"/>
                  </a:solidFill>
                </a:rPr>
                <a:t>A</a:t>
              </a:r>
              <a:endParaRPr lang="fr-FR" b="1" dirty="0">
                <a:solidFill>
                  <a:srgbClr val="FF00FF"/>
                </a:solidFill>
              </a:endParaRPr>
            </a:p>
          </p:txBody>
        </p:sp>
        <p:cxnSp>
          <p:nvCxnSpPr>
            <p:cNvPr id="38" name="Connecteur droit 37"/>
            <p:cNvCxnSpPr>
              <a:stCxn id="53" idx="1"/>
            </p:cNvCxnSpPr>
            <p:nvPr/>
          </p:nvCxnSpPr>
          <p:spPr>
            <a:xfrm flipH="1">
              <a:off x="4912073" y="874245"/>
              <a:ext cx="1127432" cy="928745"/>
            </a:xfrm>
            <a:prstGeom prst="line">
              <a:avLst/>
            </a:prstGeom>
            <a:ln w="25400">
              <a:solidFill>
                <a:srgbClr val="7030A0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4882499" y="1820872"/>
              <a:ext cx="741924" cy="792314"/>
            </a:xfrm>
            <a:prstGeom prst="line">
              <a:avLst/>
            </a:prstGeom>
            <a:ln w="25400">
              <a:solidFill>
                <a:srgbClr val="7030A0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orme libre 29"/>
            <p:cNvSpPr/>
            <p:nvPr/>
          </p:nvSpPr>
          <p:spPr>
            <a:xfrm>
              <a:off x="4908430" y="1509623"/>
              <a:ext cx="526212" cy="310551"/>
            </a:xfrm>
            <a:custGeom>
              <a:avLst/>
              <a:gdLst>
                <a:gd name="connsiteX0" fmla="*/ 0 w 526212"/>
                <a:gd name="connsiteY0" fmla="*/ 310551 h 310551"/>
                <a:gd name="connsiteX1" fmla="*/ 422695 w 526212"/>
                <a:gd name="connsiteY1" fmla="*/ 0 h 310551"/>
                <a:gd name="connsiteX2" fmla="*/ 526212 w 526212"/>
                <a:gd name="connsiteY2" fmla="*/ 172528 h 310551"/>
                <a:gd name="connsiteX3" fmla="*/ 0 w 526212"/>
                <a:gd name="connsiteY3" fmla="*/ 310551 h 31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212" h="310551">
                  <a:moveTo>
                    <a:pt x="0" y="310551"/>
                  </a:moveTo>
                  <a:lnTo>
                    <a:pt x="422695" y="0"/>
                  </a:lnTo>
                  <a:lnTo>
                    <a:pt x="526212" y="172528"/>
                  </a:lnTo>
                  <a:lnTo>
                    <a:pt x="0" y="310551"/>
                  </a:lnTo>
                  <a:close/>
                </a:path>
              </a:pathLst>
            </a:cu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avec flèche 11"/>
            <p:cNvCxnSpPr>
              <a:endCxn id="10" idx="6"/>
            </p:cNvCxnSpPr>
            <p:nvPr/>
          </p:nvCxnSpPr>
          <p:spPr>
            <a:xfrm flipV="1">
              <a:off x="4903070" y="1812358"/>
              <a:ext cx="856415" cy="17030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3514807" y="1790277"/>
              <a:ext cx="1431954" cy="1122215"/>
            </a:xfrm>
            <a:prstGeom prst="straightConnector1">
              <a:avLst/>
            </a:prstGeom>
            <a:ln w="50800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4847676" y="1047987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>
                  <a:latin typeface="Symbol" pitchFamily="18" charset="2"/>
                </a:rPr>
                <a:t>q</a:t>
              </a:r>
              <a:r>
                <a:rPr lang="fr-FR" sz="1400" b="1" baseline="-25000" dirty="0" smtClean="0">
                  <a:cs typeface="Arial" pitchFamily="34" charset="0"/>
                </a:rPr>
                <a:t>0+</a:t>
              </a:r>
              <a:r>
                <a:rPr lang="fr-FR" sz="1400" b="1" dirty="0" smtClean="0">
                  <a:latin typeface="Symbol" pitchFamily="18" charset="2"/>
                </a:rPr>
                <a:t>q</a:t>
              </a:r>
              <a:endParaRPr lang="fr-FR" sz="1400" b="1" baseline="-25000" dirty="0">
                <a:cs typeface="Arial" pitchFamily="34" charset="0"/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5171536" y="1340332"/>
              <a:ext cx="644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latin typeface="Symbol" pitchFamily="18" charset="2"/>
                </a:rPr>
                <a:t>w</a:t>
              </a:r>
              <a:r>
                <a:rPr lang="fr-FR" sz="1400" b="1" baseline="-25000" dirty="0" smtClean="0">
                  <a:cs typeface="Arial" pitchFamily="34" charset="0"/>
                </a:rPr>
                <a:t>0</a:t>
              </a:r>
              <a:endParaRPr lang="fr-FR" sz="1400" b="1" baseline="-25000" dirty="0">
                <a:cs typeface="Arial" pitchFamily="34" charset="0"/>
              </a:endParaRPr>
            </a:p>
          </p:txBody>
        </p:sp>
        <p:cxnSp>
          <p:nvCxnSpPr>
            <p:cNvPr id="47" name="Connecteur droit 46"/>
            <p:cNvCxnSpPr/>
            <p:nvPr/>
          </p:nvCxnSpPr>
          <p:spPr>
            <a:xfrm flipV="1">
              <a:off x="4882499" y="1453821"/>
              <a:ext cx="797520" cy="366354"/>
            </a:xfrm>
            <a:prstGeom prst="line">
              <a:avLst/>
            </a:prstGeom>
            <a:ln w="25400">
              <a:solidFill>
                <a:srgbClr val="7030A0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4888510" y="1664898"/>
              <a:ext cx="870975" cy="175508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5171536" y="150458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>
                  <a:latin typeface="Symbol" pitchFamily="18" charset="2"/>
                </a:rPr>
                <a:t>w</a:t>
              </a:r>
              <a:endParaRPr lang="fr-FR" sz="1400" b="1" dirty="0">
                <a:latin typeface="Symbol" pitchFamily="18" charset="2"/>
              </a:endParaRP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5306234" y="170054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rgbClr val="FFFF00"/>
                  </a:solidFill>
                </a:rPr>
                <a:t>P</a:t>
              </a:r>
              <a:endParaRPr lang="fr-FR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96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1553008" y="790142"/>
            <a:ext cx="5686143" cy="3101564"/>
            <a:chOff x="1553008" y="790142"/>
            <a:chExt cx="5686143" cy="3101564"/>
          </a:xfrm>
        </p:grpSpPr>
        <p:graphicFrame>
          <p:nvGraphicFramePr>
            <p:cNvPr id="6" name="Obje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3423134"/>
                </p:ext>
              </p:extLst>
            </p:nvPr>
          </p:nvGraphicFramePr>
          <p:xfrm>
            <a:off x="1553008" y="790142"/>
            <a:ext cx="3363912" cy="154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" name="Équation" r:id="rId3" imgW="1765080" imgH="812520" progId="Equation.3">
                    <p:embed/>
                  </p:oleObj>
                </mc:Choice>
                <mc:Fallback>
                  <p:oleObj name="Équation" r:id="rId3" imgW="1765080" imgH="81252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53008" y="790142"/>
                          <a:ext cx="3363912" cy="154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9456979"/>
                </p:ext>
              </p:extLst>
            </p:nvPr>
          </p:nvGraphicFramePr>
          <p:xfrm>
            <a:off x="1598763" y="2342306"/>
            <a:ext cx="5640388" cy="154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7" name="Équation" r:id="rId5" imgW="2958840" imgH="812520" progId="Equation.3">
                    <p:embed/>
                  </p:oleObj>
                </mc:Choice>
                <mc:Fallback>
                  <p:oleObj name="Équation" r:id="rId5" imgW="2958840" imgH="812520" progId="Equation.3">
                    <p:embed/>
                    <p:pic>
                      <p:nvPicPr>
                        <p:cNvPr id="0" name="Obje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8763" y="2342306"/>
                          <a:ext cx="5640388" cy="154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162920"/>
              </p:ext>
            </p:extLst>
          </p:nvPr>
        </p:nvGraphicFramePr>
        <p:xfrm>
          <a:off x="2093913" y="4772024"/>
          <a:ext cx="1785360" cy="1053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Équation" r:id="rId7" imgW="774360" imgH="457200" progId="Equation.3">
                  <p:embed/>
                </p:oleObj>
              </mc:Choice>
              <mc:Fallback>
                <p:oleObj name="Équation" r:id="rId7" imgW="774360" imgH="457200" progId="Equation.3">
                  <p:embed/>
                  <p:pic>
                    <p:nvPicPr>
                      <p:cNvPr id="0" name="Obje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4772024"/>
                        <a:ext cx="1785360" cy="1053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55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err="1" smtClean="0"/>
              <a:t>Hypocycloide</a:t>
            </a:r>
            <a:r>
              <a:rPr lang="fr-FR" b="1" dirty="0" smtClean="0"/>
              <a:t> : R=A+P, r=P (</a:t>
            </a:r>
            <a:r>
              <a:rPr lang="fr-FR" b="1" dirty="0" err="1" smtClean="0"/>
              <a:t>Antispin</a:t>
            </a:r>
            <a:r>
              <a:rPr lang="fr-FR" b="1" dirty="0" smtClean="0"/>
              <a:t>)</a:t>
            </a:r>
          </a:p>
          <a:p>
            <a:pPr lvl="1"/>
            <a:r>
              <a:rPr lang="fr-FR" dirty="0" smtClean="0"/>
              <a:t>rat= -3 </a:t>
            </a:r>
            <a:r>
              <a:rPr lang="fr-FR" dirty="0" err="1" smtClean="0"/>
              <a:t>deltoide</a:t>
            </a:r>
            <a:endParaRPr lang="fr-FR" dirty="0" smtClean="0"/>
          </a:p>
          <a:p>
            <a:pPr lvl="1"/>
            <a:r>
              <a:rPr lang="fr-FR" dirty="0"/>
              <a:t>rat= -3 &amp;&amp; A=3P </a:t>
            </a:r>
            <a:r>
              <a:rPr lang="fr-FR" dirty="0" smtClean="0"/>
              <a:t>triangle équilatéral ?</a:t>
            </a:r>
            <a:endParaRPr lang="fr-FR" dirty="0"/>
          </a:p>
          <a:p>
            <a:pPr lvl="1"/>
            <a:r>
              <a:rPr lang="fr-FR" dirty="0" smtClean="0"/>
              <a:t>rat</a:t>
            </a:r>
            <a:r>
              <a:rPr lang="fr-FR" dirty="0"/>
              <a:t>= </a:t>
            </a:r>
            <a:r>
              <a:rPr lang="fr-FR" dirty="0" smtClean="0"/>
              <a:t>-4 &amp;&amp; A=3P </a:t>
            </a:r>
            <a:r>
              <a:rPr lang="fr-FR" dirty="0" err="1" smtClean="0"/>
              <a:t>astroide</a:t>
            </a:r>
            <a:r>
              <a:rPr lang="fr-FR" dirty="0" smtClean="0"/>
              <a:t> </a:t>
            </a:r>
          </a:p>
          <a:p>
            <a:pPr lvl="1"/>
            <a:r>
              <a:rPr lang="fr-FR" dirty="0"/>
              <a:t>rat= -4 &amp;&amp; </a:t>
            </a:r>
            <a:r>
              <a:rPr lang="fr-FR" dirty="0" smtClean="0"/>
              <a:t>A=5P Pentagone</a:t>
            </a:r>
          </a:p>
          <a:p>
            <a:pPr lvl="1"/>
            <a:endParaRPr lang="fr-FR" b="1" dirty="0"/>
          </a:p>
          <a:p>
            <a:pPr>
              <a:buFont typeface="Arial" charset="0"/>
              <a:buChar char="•"/>
            </a:pPr>
            <a:r>
              <a:rPr lang="fr-FR" b="1" dirty="0" smtClean="0"/>
              <a:t>Épicycloïde : R=A-</a:t>
            </a:r>
            <a:r>
              <a:rPr lang="fr-FR" b="1" dirty="0" err="1" smtClean="0"/>
              <a:t>P,r</a:t>
            </a:r>
            <a:r>
              <a:rPr lang="fr-FR" b="1" dirty="0" smtClean="0"/>
              <a:t>=P (Spin)</a:t>
            </a:r>
          </a:p>
          <a:p>
            <a:pPr lvl="1">
              <a:buFont typeface="Arial" charset="0"/>
              <a:buChar char="•"/>
            </a:pPr>
            <a:r>
              <a:rPr lang="fr-FR" b="1" dirty="0"/>
              <a:t> </a:t>
            </a:r>
            <a:r>
              <a:rPr lang="fr-FR" dirty="0"/>
              <a:t>rat= </a:t>
            </a:r>
            <a:r>
              <a:rPr lang="fr-FR" dirty="0" smtClean="0"/>
              <a:t>1</a:t>
            </a:r>
            <a:endParaRPr lang="fr-FR" b="1" dirty="0" smtClean="0"/>
          </a:p>
          <a:p>
            <a:pPr lvl="1">
              <a:buFont typeface="Arial" charset="0"/>
              <a:buChar char="•"/>
            </a:pPr>
            <a:r>
              <a:rPr lang="fr-FR" dirty="0" smtClean="0"/>
              <a:t> rat</a:t>
            </a:r>
            <a:r>
              <a:rPr lang="fr-FR" dirty="0"/>
              <a:t>= </a:t>
            </a:r>
            <a:r>
              <a:rPr lang="fr-FR" dirty="0" smtClean="0"/>
              <a:t>2 </a:t>
            </a:r>
            <a:r>
              <a:rPr lang="fr-FR" dirty="0"/>
              <a:t>&amp;&amp; </a:t>
            </a:r>
            <a:r>
              <a:rPr lang="fr-FR" dirty="0" smtClean="0"/>
              <a:t>A=3P </a:t>
            </a:r>
            <a:r>
              <a:rPr lang="fr-FR" dirty="0" err="1" smtClean="0"/>
              <a:t>nephroide</a:t>
            </a:r>
            <a:endParaRPr lang="fr-FR" dirty="0" smtClean="0"/>
          </a:p>
          <a:p>
            <a:pPr lvl="1">
              <a:buFont typeface="Arial" charset="0"/>
              <a:buChar char="•"/>
            </a:pPr>
            <a:endParaRPr lang="fr-FR" b="1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927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9" t="11508" r="20797" b="10913"/>
          <a:stretch/>
        </p:blipFill>
        <p:spPr bwMode="auto">
          <a:xfrm>
            <a:off x="624112" y="624115"/>
            <a:ext cx="7605487" cy="567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64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37026" y="375765"/>
            <a:ext cx="8957996" cy="1318726"/>
            <a:chOff x="138545" y="955964"/>
            <a:chExt cx="8957996" cy="1318726"/>
          </a:xfrm>
        </p:grpSpPr>
        <p:pic>
          <p:nvPicPr>
            <p:cNvPr id="717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6" t="79762" r="20798" b="11508"/>
            <a:stretch/>
          </p:blipFill>
          <p:spPr bwMode="auto">
            <a:xfrm>
              <a:off x="138545" y="955964"/>
              <a:ext cx="8956477" cy="973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22"/>
            <p:cNvSpPr txBox="1">
              <a:spLocks noChangeArrowheads="1"/>
            </p:cNvSpPr>
            <p:nvPr/>
          </p:nvSpPr>
          <p:spPr bwMode="auto">
            <a:xfrm>
              <a:off x="213733" y="1832990"/>
              <a:ext cx="445956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sz="1000" b="1" i="1" dirty="0" smtClean="0"/>
                <a:t>Play</a:t>
              </a:r>
              <a:endParaRPr lang="fr-FR" altLang="fr-FR" sz="1000" b="1" i="1" dirty="0"/>
            </a:p>
          </p:txBody>
        </p:sp>
        <p:sp>
          <p:nvSpPr>
            <p:cNvPr id="5" name="Text Box 23"/>
            <p:cNvSpPr txBox="1">
              <a:spLocks noChangeArrowheads="1"/>
            </p:cNvSpPr>
            <p:nvPr/>
          </p:nvSpPr>
          <p:spPr bwMode="auto">
            <a:xfrm>
              <a:off x="612590" y="1832990"/>
              <a:ext cx="559769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sz="1000" b="1" i="1" dirty="0" smtClean="0"/>
                <a:t>Pause</a:t>
              </a:r>
              <a:endParaRPr lang="fr-FR" altLang="fr-FR" sz="1000" b="1" i="1" dirty="0"/>
            </a:p>
          </p:txBody>
        </p:sp>
        <p:sp>
          <p:nvSpPr>
            <p:cNvPr id="6" name="Text Box 25"/>
            <p:cNvSpPr txBox="1">
              <a:spLocks noChangeArrowheads="1"/>
            </p:cNvSpPr>
            <p:nvPr/>
          </p:nvSpPr>
          <p:spPr bwMode="auto">
            <a:xfrm>
              <a:off x="1137093" y="1832990"/>
              <a:ext cx="47000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sz="1000" b="1" i="1" dirty="0" smtClean="0"/>
                <a:t>Stop</a:t>
              </a:r>
              <a:endParaRPr lang="fr-FR" altLang="fr-FR" sz="1000" b="1" i="1" dirty="0"/>
            </a:p>
          </p:txBody>
        </p:sp>
        <p:sp>
          <p:nvSpPr>
            <p:cNvPr id="7" name="Text Box 26"/>
            <p:cNvSpPr txBox="1">
              <a:spLocks noChangeArrowheads="1"/>
            </p:cNvSpPr>
            <p:nvPr/>
          </p:nvSpPr>
          <p:spPr bwMode="auto">
            <a:xfrm>
              <a:off x="1546521" y="1832990"/>
              <a:ext cx="53251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sz="1000" b="1" i="1" dirty="0" smtClean="0"/>
                <a:t>Clean</a:t>
              </a:r>
              <a:endParaRPr lang="fr-FR" altLang="fr-FR" sz="1000" b="1" i="1" dirty="0"/>
            </a:p>
          </p:txBody>
        </p:sp>
        <p:sp>
          <p:nvSpPr>
            <p:cNvPr id="8" name="Text Box 27"/>
            <p:cNvSpPr txBox="1">
              <a:spLocks noChangeArrowheads="1"/>
            </p:cNvSpPr>
            <p:nvPr/>
          </p:nvSpPr>
          <p:spPr bwMode="auto">
            <a:xfrm>
              <a:off x="2031521" y="1832990"/>
              <a:ext cx="53251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sz="1000" b="1" i="1" dirty="0" smtClean="0"/>
                <a:t>Reset</a:t>
              </a:r>
              <a:endParaRPr lang="fr-FR" altLang="fr-FR" sz="1000" b="1" i="1" dirty="0"/>
            </a:p>
          </p:txBody>
        </p:sp>
        <p:sp>
          <p:nvSpPr>
            <p:cNvPr id="9" name="Text Box 27"/>
            <p:cNvSpPr txBox="1">
              <a:spLocks noChangeArrowheads="1"/>
            </p:cNvSpPr>
            <p:nvPr/>
          </p:nvSpPr>
          <p:spPr bwMode="auto">
            <a:xfrm>
              <a:off x="2412622" y="1832990"/>
              <a:ext cx="768159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sz="1000" b="1" i="1" dirty="0" smtClean="0"/>
                <a:t>Snapshot</a:t>
              </a:r>
              <a:endParaRPr lang="fr-FR" altLang="fr-FR" sz="1000" b="1" i="1" dirty="0"/>
            </a:p>
          </p:txBody>
        </p:sp>
        <p:sp>
          <p:nvSpPr>
            <p:cNvPr id="10" name="Text Box 27"/>
            <p:cNvSpPr txBox="1">
              <a:spLocks noChangeArrowheads="1"/>
            </p:cNvSpPr>
            <p:nvPr/>
          </p:nvSpPr>
          <p:spPr bwMode="auto">
            <a:xfrm>
              <a:off x="3039946" y="1763740"/>
              <a:ext cx="59022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sz="1000" b="1" i="1" dirty="0" smtClean="0"/>
                <a:t>Center</a:t>
              </a:r>
            </a:p>
            <a:p>
              <a:pPr eaLnBrk="1" hangingPunct="1"/>
              <a:r>
                <a:rPr lang="fr-FR" altLang="fr-FR" sz="1000" b="1" i="1" dirty="0" smtClean="0"/>
                <a:t>Axis</a:t>
              </a:r>
              <a:endParaRPr lang="fr-FR" altLang="fr-FR" sz="1000" b="1" i="1" dirty="0"/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3483292" y="1763740"/>
              <a:ext cx="56938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sz="1000" b="1" i="1" dirty="0" smtClean="0"/>
                <a:t>XML </a:t>
              </a:r>
            </a:p>
            <a:p>
              <a:pPr eaLnBrk="1" hangingPunct="1"/>
              <a:r>
                <a:rPr lang="fr-FR" altLang="fr-FR" sz="1000" b="1" i="1" dirty="0" smtClean="0"/>
                <a:t>config</a:t>
              </a:r>
              <a:endParaRPr lang="fr-FR" altLang="fr-FR" sz="1000" b="1" i="1" dirty="0"/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3930949" y="1874580"/>
              <a:ext cx="7232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sz="1000" b="1" i="1" dirty="0" smtClean="0"/>
                <a:t>Scenario</a:t>
              </a:r>
            </a:p>
            <a:p>
              <a:pPr eaLnBrk="1" hangingPunct="1"/>
              <a:r>
                <a:rPr lang="fr-FR" altLang="fr-FR" sz="1000" b="1" i="1" dirty="0" smtClean="0"/>
                <a:t>File</a:t>
              </a:r>
              <a:endParaRPr lang="fr-FR" altLang="fr-FR" sz="1000" b="1" i="1" dirty="0"/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4512582" y="1763740"/>
              <a:ext cx="7232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sz="1000" b="1" i="1" dirty="0"/>
                <a:t>Start</a:t>
              </a:r>
            </a:p>
            <a:p>
              <a:pPr eaLnBrk="1" hangingPunct="1"/>
              <a:r>
                <a:rPr lang="fr-FR" altLang="fr-FR" sz="1000" b="1" i="1" dirty="0" smtClean="0"/>
                <a:t>Scenario</a:t>
              </a:r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5101434" y="1694491"/>
              <a:ext cx="723275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sz="1000" b="1" i="1" dirty="0" smtClean="0"/>
                <a:t>Start</a:t>
              </a:r>
            </a:p>
            <a:p>
              <a:pPr eaLnBrk="1" hangingPunct="1"/>
              <a:r>
                <a:rPr lang="fr-FR" altLang="fr-FR" sz="1000" b="1" i="1" dirty="0" smtClean="0"/>
                <a:t>Random</a:t>
              </a:r>
              <a:endParaRPr lang="fr-FR" altLang="fr-FR" sz="1000" b="1" i="1" dirty="0"/>
            </a:p>
            <a:p>
              <a:pPr eaLnBrk="1" hangingPunct="1"/>
              <a:r>
                <a:rPr lang="fr-FR" altLang="fr-FR" sz="1000" b="1" i="1" dirty="0" smtClean="0"/>
                <a:t>Scenario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8055404" y="1766879"/>
              <a:ext cx="461986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sz="1000" b="1" i="1" dirty="0" smtClean="0"/>
                <a:t>Help</a:t>
              </a:r>
              <a:endParaRPr lang="fr-FR" altLang="fr-FR" sz="1000" b="1" i="1" dirty="0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8471049" y="1753019"/>
              <a:ext cx="625492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sz="1000" b="1" i="1" dirty="0" smtClean="0"/>
                <a:t>Credits</a:t>
              </a:r>
              <a:endParaRPr lang="fr-FR" altLang="fr-FR" sz="1000" b="1" i="1" dirty="0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220118" y="1978968"/>
            <a:ext cx="1983216" cy="1452755"/>
            <a:chOff x="152998" y="3325566"/>
            <a:chExt cx="1983216" cy="1452755"/>
          </a:xfrm>
        </p:grpSpPr>
        <p:grpSp>
          <p:nvGrpSpPr>
            <p:cNvPr id="3" name="Groupe 2"/>
            <p:cNvGrpSpPr/>
            <p:nvPr/>
          </p:nvGrpSpPr>
          <p:grpSpPr>
            <a:xfrm>
              <a:off x="152998" y="3862053"/>
              <a:ext cx="1823781" cy="827381"/>
              <a:chOff x="813259" y="3624613"/>
              <a:chExt cx="945543" cy="454215"/>
            </a:xfrm>
          </p:grpSpPr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7" t="81647" r="72612" b="12202"/>
              <a:stretch/>
            </p:blipFill>
            <p:spPr bwMode="auto">
              <a:xfrm>
                <a:off x="916974" y="3628885"/>
                <a:ext cx="841828" cy="449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53" t="81746" r="75459" b="12301"/>
              <a:stretch/>
            </p:blipFill>
            <p:spPr bwMode="auto">
              <a:xfrm>
                <a:off x="813259" y="3624613"/>
                <a:ext cx="362857" cy="435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176904" y="4532100"/>
              <a:ext cx="59663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sz="1000" b="1" i="1" dirty="0" smtClean="0"/>
                <a:t>1 hand</a:t>
              </a:r>
              <a:endParaRPr lang="fr-FR" altLang="fr-FR" sz="1000" b="1" i="1" dirty="0"/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996943" y="4532100"/>
              <a:ext cx="66717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sz="1000" b="1" i="1" dirty="0"/>
                <a:t>2</a:t>
              </a:r>
              <a:r>
                <a:rPr lang="fr-FR" altLang="fr-FR" sz="1000" b="1" i="1" dirty="0" smtClean="0"/>
                <a:t> hands</a:t>
              </a:r>
              <a:endParaRPr lang="fr-FR" altLang="fr-FR" sz="1000" b="1" i="1" dirty="0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113" y="3325566"/>
              <a:ext cx="638316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sz="1000" b="1" i="1" dirty="0" smtClean="0"/>
                <a:t>1 Clock</a:t>
              </a:r>
              <a:endParaRPr lang="fr-FR" altLang="fr-FR" sz="1000" b="1" i="1" dirty="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427366" y="3424909"/>
              <a:ext cx="70884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sz="1000" b="1" i="1" dirty="0" smtClean="0"/>
                <a:t>2 </a:t>
              </a:r>
              <a:r>
                <a:rPr lang="fr-FR" altLang="fr-FR" sz="1000" b="1" i="1" dirty="0"/>
                <a:t>C</a:t>
              </a:r>
              <a:r>
                <a:rPr lang="fr-FR" altLang="fr-FR" sz="1000" b="1" i="1" dirty="0" smtClean="0"/>
                <a:t>locks</a:t>
              </a:r>
              <a:endParaRPr lang="fr-FR" altLang="fr-FR" sz="1000" b="1" i="1" dirty="0"/>
            </a:p>
          </p:txBody>
        </p:sp>
        <p:cxnSp>
          <p:nvCxnSpPr>
            <p:cNvPr id="25" name="Connecteur droit avec flèche 24"/>
            <p:cNvCxnSpPr>
              <a:stCxn id="23" idx="2"/>
            </p:cNvCxnSpPr>
            <p:nvPr/>
          </p:nvCxnSpPr>
          <p:spPr>
            <a:xfrm>
              <a:off x="751271" y="3571787"/>
              <a:ext cx="164401" cy="298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4" idx="2"/>
            </p:cNvCxnSpPr>
            <p:nvPr/>
          </p:nvCxnSpPr>
          <p:spPr>
            <a:xfrm flipH="1">
              <a:off x="1538454" y="3671130"/>
              <a:ext cx="243336" cy="2801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Espace réservé du contenu 2"/>
          <p:cNvPicPr>
            <a:picLocks noGrp="1" noChangeAspect="1"/>
          </p:cNvPicPr>
          <p:nvPr>
            <p:ph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74"/>
          <a:stretch/>
        </p:blipFill>
        <p:spPr>
          <a:xfrm>
            <a:off x="5398877" y="3805912"/>
            <a:ext cx="1039091" cy="1226042"/>
          </a:xfrm>
        </p:spPr>
      </p:pic>
      <p:pic>
        <p:nvPicPr>
          <p:cNvPr id="30" name="Espace réservé du contenu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00"/>
          <a:stretch/>
        </p:blipFill>
        <p:spPr>
          <a:xfrm>
            <a:off x="252243" y="3819767"/>
            <a:ext cx="5209309" cy="12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7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1085397" y="710292"/>
            <a:ext cx="3777696" cy="4914900"/>
            <a:chOff x="1085397" y="710292"/>
            <a:chExt cx="3777696" cy="4914900"/>
          </a:xfrm>
        </p:grpSpPr>
        <p:grpSp>
          <p:nvGrpSpPr>
            <p:cNvPr id="16" name="Groupe 15"/>
            <p:cNvGrpSpPr/>
            <p:nvPr/>
          </p:nvGrpSpPr>
          <p:grpSpPr>
            <a:xfrm>
              <a:off x="1085397" y="710292"/>
              <a:ext cx="3777696" cy="4914900"/>
              <a:chOff x="1085397" y="710292"/>
              <a:chExt cx="3777696" cy="4914900"/>
            </a:xfrm>
          </p:grpSpPr>
          <p:pic>
            <p:nvPicPr>
              <p:cNvPr id="3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5397" y="710292"/>
                <a:ext cx="1428750" cy="4914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Text Box 26"/>
              <p:cNvSpPr txBox="1">
                <a:spLocks noChangeArrowheads="1"/>
              </p:cNvSpPr>
              <p:nvPr/>
            </p:nvSpPr>
            <p:spPr bwMode="auto">
              <a:xfrm>
                <a:off x="2485119" y="977542"/>
                <a:ext cx="2176045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fr-FR" altLang="fr-FR" sz="1200" dirty="0" smtClean="0"/>
                  <a:t>Prop : None, Stick, Staff, Poi </a:t>
                </a:r>
                <a:endParaRPr lang="fr-FR" altLang="fr-FR" sz="1200" dirty="0"/>
              </a:p>
            </p:txBody>
          </p:sp>
          <p:sp>
            <p:nvSpPr>
              <p:cNvPr id="5" name="Text Box 26"/>
              <p:cNvSpPr txBox="1">
                <a:spLocks noChangeArrowheads="1"/>
              </p:cNvSpPr>
              <p:nvPr/>
            </p:nvSpPr>
            <p:spPr bwMode="auto">
              <a:xfrm>
                <a:off x="2485119" y="1231540"/>
                <a:ext cx="149021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fr-FR" altLang="fr-FR" sz="1200" dirty="0" smtClean="0"/>
                  <a:t>Prop </a:t>
                </a:r>
                <a:r>
                  <a:rPr lang="fr-FR" altLang="fr-FR" sz="1200" dirty="0" err="1" smtClean="0"/>
                  <a:t>Way</a:t>
                </a:r>
                <a:r>
                  <a:rPr lang="fr-FR" altLang="fr-FR" sz="1200" dirty="0" smtClean="0"/>
                  <a:t> : Out, In </a:t>
                </a:r>
                <a:endParaRPr lang="fr-FR" altLang="fr-FR" sz="1200" dirty="0"/>
              </a:p>
            </p:txBody>
          </p:sp>
          <p:sp>
            <p:nvSpPr>
              <p:cNvPr id="7" name="Text Box 26"/>
              <p:cNvSpPr txBox="1">
                <a:spLocks noChangeArrowheads="1"/>
              </p:cNvSpPr>
              <p:nvPr/>
            </p:nvSpPr>
            <p:spPr bwMode="auto">
              <a:xfrm>
                <a:off x="2485119" y="3561083"/>
                <a:ext cx="917239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fr-FR" altLang="fr-FR" sz="1200" dirty="0" smtClean="0"/>
                  <a:t>Prop </a:t>
                </a:r>
                <a:r>
                  <a:rPr lang="fr-FR" altLang="fr-FR" sz="1200" dirty="0" err="1" smtClean="0"/>
                  <a:t>Color</a:t>
                </a:r>
                <a:endParaRPr lang="fr-FR" altLang="fr-FR" sz="1200" dirty="0"/>
              </a:p>
            </p:txBody>
          </p:sp>
          <p:sp>
            <p:nvSpPr>
              <p:cNvPr id="8" name="Text Box 26"/>
              <p:cNvSpPr txBox="1">
                <a:spLocks noChangeArrowheads="1"/>
              </p:cNvSpPr>
              <p:nvPr/>
            </p:nvSpPr>
            <p:spPr bwMode="auto">
              <a:xfrm>
                <a:off x="2485119" y="3896775"/>
                <a:ext cx="1317990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fr-FR" altLang="fr-FR" sz="1200" dirty="0" smtClean="0"/>
                  <a:t>Hand </a:t>
                </a:r>
                <a:r>
                  <a:rPr lang="fr-FR" altLang="fr-FR" sz="1200" dirty="0" err="1" smtClean="0"/>
                  <a:t>Path</a:t>
                </a:r>
                <a:r>
                  <a:rPr lang="fr-FR" altLang="fr-FR" sz="1200" dirty="0" smtClean="0"/>
                  <a:t> </a:t>
                </a:r>
                <a:r>
                  <a:rPr lang="fr-FR" altLang="fr-FR" sz="1200" dirty="0" err="1" smtClean="0"/>
                  <a:t>Color</a:t>
                </a:r>
                <a:endParaRPr lang="fr-FR" altLang="fr-FR" sz="1200" dirty="0"/>
              </a:p>
            </p:txBody>
          </p:sp>
          <p:sp>
            <p:nvSpPr>
              <p:cNvPr id="9" name="Text Box 26"/>
              <p:cNvSpPr txBox="1">
                <a:spLocks noChangeArrowheads="1"/>
              </p:cNvSpPr>
              <p:nvPr/>
            </p:nvSpPr>
            <p:spPr bwMode="auto">
              <a:xfrm>
                <a:off x="2485119" y="5194972"/>
                <a:ext cx="2052165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fr-FR" altLang="fr-FR" sz="1200" dirty="0" smtClean="0"/>
                  <a:t>Clean </a:t>
                </a:r>
                <a:r>
                  <a:rPr lang="fr-FR" altLang="fr-FR" sz="1200" dirty="0" err="1" smtClean="0"/>
                  <a:t>Path</a:t>
                </a:r>
                <a:r>
                  <a:rPr lang="fr-FR" altLang="fr-FR" sz="1200" dirty="0" smtClean="0"/>
                  <a:t> </a:t>
                </a:r>
                <a:r>
                  <a:rPr lang="fr-FR" altLang="fr-FR" sz="1200" dirty="0" err="1" smtClean="0"/>
                  <a:t>after</a:t>
                </a:r>
                <a:r>
                  <a:rPr lang="fr-FR" altLang="fr-FR" sz="1200" dirty="0" smtClean="0"/>
                  <a:t> </a:t>
                </a:r>
                <a:r>
                  <a:rPr lang="fr-FR" altLang="fr-FR" sz="1200" dirty="0" err="1" smtClean="0"/>
                  <a:t>each</a:t>
                </a:r>
                <a:r>
                  <a:rPr lang="fr-FR" altLang="fr-FR" sz="1200" dirty="0" smtClean="0"/>
                  <a:t> </a:t>
                </a:r>
                <a:r>
                  <a:rPr lang="fr-FR" altLang="fr-FR" sz="1200" dirty="0" err="1"/>
                  <a:t>L</a:t>
                </a:r>
                <a:r>
                  <a:rPr lang="fr-FR" altLang="fr-FR" sz="1200" dirty="0" err="1" smtClean="0"/>
                  <a:t>oop</a:t>
                </a:r>
                <a:endParaRPr lang="fr-FR" altLang="fr-FR" sz="1200" dirty="0"/>
              </a:p>
            </p:txBody>
          </p:sp>
          <p:sp>
            <p:nvSpPr>
              <p:cNvPr id="10" name="Text Box 26"/>
              <p:cNvSpPr txBox="1">
                <a:spLocks noChangeArrowheads="1"/>
              </p:cNvSpPr>
              <p:nvPr/>
            </p:nvSpPr>
            <p:spPr bwMode="auto">
              <a:xfrm>
                <a:off x="2485119" y="1791372"/>
                <a:ext cx="220765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fr-FR" altLang="fr-FR" sz="1200" dirty="0" err="1" smtClean="0"/>
                  <a:t>Number</a:t>
                </a:r>
                <a:r>
                  <a:rPr lang="fr-FR" altLang="fr-FR" sz="1200" dirty="0" smtClean="0"/>
                  <a:t> of </a:t>
                </a:r>
                <a:r>
                  <a:rPr lang="fr-FR" altLang="fr-FR" sz="1200" dirty="0" err="1"/>
                  <a:t>L</a:t>
                </a:r>
                <a:r>
                  <a:rPr lang="fr-FR" altLang="fr-FR" sz="1200" dirty="0" err="1" smtClean="0"/>
                  <a:t>oops</a:t>
                </a:r>
                <a:r>
                  <a:rPr lang="fr-FR" altLang="fr-FR" sz="1200" dirty="0" smtClean="0"/>
                  <a:t> (-1 : </a:t>
                </a:r>
                <a:r>
                  <a:rPr lang="fr-FR" altLang="fr-FR" sz="1200" dirty="0" err="1" smtClean="0"/>
                  <a:t>infinity</a:t>
                </a:r>
                <a:r>
                  <a:rPr lang="fr-FR" altLang="fr-FR" sz="1200" dirty="0" smtClean="0"/>
                  <a:t>)</a:t>
                </a:r>
                <a:endParaRPr lang="fr-FR" altLang="fr-FR" sz="1200" dirty="0"/>
              </a:p>
            </p:txBody>
          </p:sp>
          <p:sp>
            <p:nvSpPr>
              <p:cNvPr id="11" name="Text Box 26"/>
              <p:cNvSpPr txBox="1">
                <a:spLocks noChangeArrowheads="1"/>
              </p:cNvSpPr>
              <p:nvPr/>
            </p:nvSpPr>
            <p:spPr bwMode="auto">
              <a:xfrm>
                <a:off x="2485119" y="3015603"/>
                <a:ext cx="978153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fr-FR" altLang="fr-FR" sz="1200" dirty="0" smtClean="0"/>
                  <a:t>Arm </a:t>
                </a:r>
                <a:r>
                  <a:rPr lang="fr-FR" altLang="fr-FR" sz="1200" dirty="0" err="1" smtClean="0"/>
                  <a:t>Length</a:t>
                </a:r>
                <a:endParaRPr lang="fr-FR" altLang="fr-FR" sz="1200" dirty="0"/>
              </a:p>
            </p:txBody>
          </p:sp>
          <p:sp>
            <p:nvSpPr>
              <p:cNvPr id="12" name="Text Box 26"/>
              <p:cNvSpPr txBox="1">
                <a:spLocks noChangeArrowheads="1"/>
              </p:cNvSpPr>
              <p:nvPr/>
            </p:nvSpPr>
            <p:spPr bwMode="auto">
              <a:xfrm>
                <a:off x="2485119" y="3232796"/>
                <a:ext cx="1019831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fr-FR" altLang="fr-FR" sz="1200" dirty="0" smtClean="0"/>
                  <a:t>Prop </a:t>
                </a:r>
                <a:r>
                  <a:rPr lang="fr-FR" altLang="fr-FR" sz="1200" dirty="0" err="1" smtClean="0"/>
                  <a:t>Length</a:t>
                </a:r>
                <a:endParaRPr lang="fr-FR" altLang="fr-FR" sz="1200" dirty="0"/>
              </a:p>
            </p:txBody>
          </p:sp>
          <p:sp>
            <p:nvSpPr>
              <p:cNvPr id="13" name="Text Box 26"/>
              <p:cNvSpPr txBox="1">
                <a:spLocks noChangeArrowheads="1"/>
              </p:cNvSpPr>
              <p:nvPr/>
            </p:nvSpPr>
            <p:spPr bwMode="auto">
              <a:xfrm>
                <a:off x="2485119" y="4954865"/>
                <a:ext cx="895502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fr-FR" altLang="fr-FR" sz="1200" dirty="0" smtClean="0"/>
                  <a:t>Show Axis</a:t>
                </a:r>
                <a:endParaRPr lang="fr-FR" altLang="fr-FR" sz="1200" dirty="0"/>
              </a:p>
            </p:txBody>
          </p:sp>
          <p:sp>
            <p:nvSpPr>
              <p:cNvPr id="15" name="Text Box 26"/>
              <p:cNvSpPr txBox="1">
                <a:spLocks noChangeArrowheads="1"/>
              </p:cNvSpPr>
              <p:nvPr/>
            </p:nvSpPr>
            <p:spPr bwMode="auto">
              <a:xfrm>
                <a:off x="2492379" y="1566408"/>
                <a:ext cx="2370714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fr-FR" sz="1200" dirty="0"/>
                  <a:t>R</a:t>
                </a:r>
                <a:r>
                  <a:rPr lang="en-US" sz="1200" dirty="0" err="1" smtClean="0"/>
                  <a:t>atio</a:t>
                </a:r>
                <a:r>
                  <a:rPr lang="en-US" sz="1200" dirty="0" smtClean="0"/>
                  <a:t> : </a:t>
                </a:r>
                <a:r>
                  <a:rPr lang="en-US" sz="1200" dirty="0"/>
                  <a:t>Prop Speed / Arm Speed</a:t>
                </a:r>
                <a:endParaRPr lang="fr-FR" altLang="fr-FR" sz="1200" dirty="0"/>
              </a:p>
            </p:txBody>
          </p:sp>
        </p:grp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2492379" y="2219538"/>
              <a:ext cx="209339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sz="1200" dirty="0"/>
                <a:t>Initial </a:t>
              </a:r>
              <a:r>
                <a:rPr lang="fr-FR" sz="1200" dirty="0" smtClean="0"/>
                <a:t>Prop Angle </a:t>
              </a:r>
              <a:r>
                <a:rPr lang="fr-FR" sz="1200" dirty="0"/>
                <a:t>in </a:t>
              </a:r>
              <a:r>
                <a:rPr lang="fr-FR" sz="1200" dirty="0" err="1" smtClean="0"/>
                <a:t>degrees</a:t>
              </a:r>
              <a:endParaRPr lang="fr-FR" altLang="fr-FR" sz="1200" dirty="0"/>
            </a:p>
          </p:txBody>
        </p:sp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2499639" y="1994574"/>
              <a:ext cx="204325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sz="1200" dirty="0" smtClean="0"/>
                <a:t>Initial Arm Angle in </a:t>
              </a:r>
              <a:r>
                <a:rPr lang="fr-FR" sz="1200" dirty="0" err="1" smtClean="0"/>
                <a:t>degrees</a:t>
              </a:r>
              <a:endParaRPr lang="fr-FR" alt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0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version="1.0"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="UTF-8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"?&gt;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&lt;scenario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exemple.xml"&gt;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="XXX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&lt;right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nbloops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«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»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PARAMETERS&gt;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nbloops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=«INT»   PARAMETERS&gt;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="YYY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&lt;right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nbloops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=«INT»  PARAMETERS&gt;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nbloops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=«INT»   PARAMETERS&gt;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&lt;/scenario&gt;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448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213</Words>
  <Application>Microsoft Office PowerPoint</Application>
  <PresentationFormat>Affichage à l'écran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9" baseType="lpstr">
      <vt:lpstr>Thème Office</vt:lpstr>
      <vt:lpstr>Équation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FRANCE TELECOM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Fred Roudaut</dc:creator>
  <cp:lastModifiedBy>fred</cp:lastModifiedBy>
  <cp:revision>110</cp:revision>
  <cp:lastPrinted>2014-01-14T23:22:01Z</cp:lastPrinted>
  <dcterms:created xsi:type="dcterms:W3CDTF">2014-01-10T16:47:17Z</dcterms:created>
  <dcterms:modified xsi:type="dcterms:W3CDTF">2014-01-20T11:16:44Z</dcterms:modified>
</cp:coreProperties>
</file>