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-3780" y="-1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-987255" y="931702"/>
            <a:ext cx="11484484" cy="3721434"/>
            <a:chOff x="-987255" y="931702"/>
            <a:chExt cx="11484484" cy="3721434"/>
          </a:xfrm>
        </p:grpSpPr>
        <p:pic>
          <p:nvPicPr>
            <p:cNvPr id="52" name="Picture 1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79" t="22834" r="30500" b="25140"/>
            <a:stretch/>
          </p:blipFill>
          <p:spPr bwMode="auto">
            <a:xfrm>
              <a:off x="8892480" y="944905"/>
              <a:ext cx="1522443" cy="1522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6" name="Groupe 45"/>
            <p:cNvGrpSpPr/>
            <p:nvPr/>
          </p:nvGrpSpPr>
          <p:grpSpPr>
            <a:xfrm>
              <a:off x="1932439" y="931702"/>
              <a:ext cx="6960041" cy="1549623"/>
              <a:chOff x="-3313062" y="2468513"/>
              <a:chExt cx="14203285" cy="3162300"/>
            </a:xfrm>
          </p:grpSpPr>
          <p:pic>
            <p:nvPicPr>
              <p:cNvPr id="47" name="Picture 8" descr="C:\Users\fred\Desktop\JTB\JSpyro (20)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25" t="22666" r="34625" b="22500"/>
              <a:stretch/>
            </p:blipFill>
            <p:spPr bwMode="auto">
              <a:xfrm>
                <a:off x="2447925" y="2468513"/>
                <a:ext cx="2381250" cy="3133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9" descr="C:\Users\fred\Desktop\JTB\JSpyro (21)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00" t="23000" r="32125" b="35333"/>
              <a:stretch/>
            </p:blipFill>
            <p:spPr bwMode="auto">
              <a:xfrm>
                <a:off x="-255165" y="2468513"/>
                <a:ext cx="2733675" cy="2381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10" descr="C:\Users\fred\Desktop\JTB\JSpyro (22).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000" t="22334" r="29625" b="22334"/>
              <a:stretch/>
            </p:blipFill>
            <p:spPr bwMode="auto">
              <a:xfrm>
                <a:off x="-3313062" y="2468513"/>
                <a:ext cx="3076575" cy="3162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11" descr="C:\Users\fred\Desktop\JTB\JSpyro (12)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750" t="22500" r="30500" b="26333"/>
              <a:stretch/>
            </p:blipFill>
            <p:spPr bwMode="auto">
              <a:xfrm>
                <a:off x="4810894" y="2468513"/>
                <a:ext cx="2952750" cy="2924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12" descr="C:\Users\fred\Desktop\JTB\JSpyro (13)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44" t="22167" r="29106" b="22833"/>
              <a:stretch/>
            </p:blipFill>
            <p:spPr bwMode="auto">
              <a:xfrm>
                <a:off x="7708873" y="2468513"/>
                <a:ext cx="3181350" cy="31432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ZoneTexte 4"/>
            <p:cNvSpPr txBox="1"/>
            <p:nvPr/>
          </p:nvSpPr>
          <p:spPr>
            <a:xfrm>
              <a:off x="-705642" y="1546242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SPINs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-987255" y="3397607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ANTISPINs</a:t>
              </a:r>
              <a:endParaRPr lang="fr-FR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3779912" y="2060848"/>
              <a:ext cx="703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Cardioid</a:t>
              </a:r>
              <a:endParaRPr lang="fr-FR" sz="12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555776" y="155679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0</a:t>
              </a:r>
              <a:endParaRPr lang="fr-FR" sz="1200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974715" y="142202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1</a:t>
              </a:r>
              <a:endParaRPr lang="fr-FR" sz="12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5201823" y="155392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2</a:t>
              </a: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6516216" y="156782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3</a:t>
              </a:r>
              <a:endParaRPr lang="fr-FR" sz="1200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7956376" y="155679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4</a:t>
              </a:r>
              <a:endParaRPr lang="fr-FR" sz="1200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9540552" y="156207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5</a:t>
              </a:r>
              <a:endParaRPr lang="fr-FR" sz="1200" dirty="0"/>
            </a:p>
          </p:txBody>
        </p:sp>
        <p:grpSp>
          <p:nvGrpSpPr>
            <p:cNvPr id="2" name="Groupe 1"/>
            <p:cNvGrpSpPr/>
            <p:nvPr/>
          </p:nvGrpSpPr>
          <p:grpSpPr>
            <a:xfrm>
              <a:off x="3586449" y="2896006"/>
              <a:ext cx="6910780" cy="1757130"/>
              <a:chOff x="2339752" y="2896006"/>
              <a:chExt cx="6910780" cy="1757130"/>
            </a:xfrm>
          </p:grpSpPr>
          <p:grpSp>
            <p:nvGrpSpPr>
              <p:cNvPr id="40" name="Groupe 39"/>
              <p:cNvGrpSpPr/>
              <p:nvPr/>
            </p:nvGrpSpPr>
            <p:grpSpPr>
              <a:xfrm>
                <a:off x="2339752" y="2896006"/>
                <a:ext cx="6910780" cy="1613114"/>
                <a:chOff x="-3034208" y="-1395536"/>
                <a:chExt cx="13523138" cy="3156571"/>
              </a:xfrm>
            </p:grpSpPr>
            <p:pic>
              <p:nvPicPr>
                <p:cNvPr id="41" name="Picture 3" descr="C:\Users\fred\Desktop\JTB\JSpyro (15).png"/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125" t="22000" r="35875" b="39000"/>
                <a:stretch/>
              </p:blipFill>
              <p:spPr bwMode="auto">
                <a:xfrm>
                  <a:off x="-3034208" y="-1395536"/>
                  <a:ext cx="2133600" cy="22288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" name="Picture 4" descr="C:\Users\fred\Desktop\JTB\JSpyro (16).png"/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1625" t="22500" r="41875" b="22267"/>
                <a:stretch/>
              </p:blipFill>
              <p:spPr bwMode="auto">
                <a:xfrm>
                  <a:off x="-301228" y="-1395536"/>
                  <a:ext cx="1257300" cy="31565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Picture 5" descr="C:\Users\fred\Desktop\JTB\JSpyro (17).png"/>
                <p:cNvPicPr>
                  <a:picLocks noChangeAspect="1" noChangeArrowheads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125" t="22834" r="31625" b="34117"/>
                <a:stretch/>
              </p:blipFill>
              <p:spPr bwMode="auto">
                <a:xfrm>
                  <a:off x="1627441" y="-1395536"/>
                  <a:ext cx="2762250" cy="24603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Picture 6" descr="C:\Users\fred\Desktop\JTB\JSpyro (18).png"/>
                <p:cNvPicPr>
                  <a:picLocks noChangeAspect="1" noChangeArrowheads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626" t="23333" r="29250" b="22267"/>
                <a:stretch/>
              </p:blipFill>
              <p:spPr bwMode="auto">
                <a:xfrm>
                  <a:off x="4389691" y="-1395536"/>
                  <a:ext cx="3133725" cy="31089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Picture 7" descr="C:\Users\fred\Desktop\JTB\JSpyro (19).png"/>
                <p:cNvPicPr>
                  <a:picLocks noChangeAspect="1" noChangeArrowheads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626" t="23500" r="30499" b="26833"/>
                <a:stretch/>
              </p:blipFill>
              <p:spPr bwMode="auto">
                <a:xfrm>
                  <a:off x="7526654" y="-1395536"/>
                  <a:ext cx="2962276" cy="28384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7" name="Rectangle 6"/>
              <p:cNvSpPr/>
              <p:nvPr/>
            </p:nvSpPr>
            <p:spPr>
              <a:xfrm>
                <a:off x="5103954" y="4005064"/>
                <a:ext cx="638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Deltoid</a:t>
                </a:r>
                <a:endParaRPr lang="fr-FR" sz="12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57671" y="4376137"/>
                <a:ext cx="5830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Ellipse</a:t>
                </a:r>
                <a:endParaRPr lang="fr-FR" sz="12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27784" y="4005064"/>
                <a:ext cx="530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/>
                  <a:t>C</a:t>
                </a:r>
                <a:r>
                  <a:rPr lang="fr-FR" sz="1200" dirty="0" smtClean="0"/>
                  <a:t>ircle</a:t>
                </a:r>
                <a:endParaRPr lang="fr-FR" sz="1200" dirty="0"/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2750132" y="3356992"/>
                <a:ext cx="3097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-1</a:t>
                </a:r>
                <a:endParaRPr lang="fr-FR" sz="1200" dirty="0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3870191" y="3512041"/>
                <a:ext cx="3097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-2</a:t>
                </a:r>
                <a:endParaRPr lang="fr-FR" sz="1200" dirty="0"/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5233996" y="3571886"/>
                <a:ext cx="3097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-3</a:t>
                </a:r>
                <a:endParaRPr lang="fr-FR" sz="1200" dirty="0"/>
              </a:p>
            </p:txBody>
          </p:sp>
          <p:sp>
            <p:nvSpPr>
              <p:cNvPr id="37" name="ZoneTexte 36"/>
              <p:cNvSpPr txBox="1"/>
              <p:nvPr/>
            </p:nvSpPr>
            <p:spPr>
              <a:xfrm>
                <a:off x="6729490" y="3512041"/>
                <a:ext cx="3097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-4</a:t>
                </a:r>
                <a:endParaRPr lang="fr-FR" sz="1200" dirty="0"/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8315321" y="3512041"/>
                <a:ext cx="3097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-5</a:t>
                </a:r>
                <a:endParaRPr lang="fr-FR" sz="1200" dirty="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2385761" y="2420888"/>
              <a:ext cx="530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/>
                <a:t>C</a:t>
              </a:r>
              <a:r>
                <a:rPr lang="fr-FR" sz="1200" dirty="0" smtClean="0"/>
                <a:t>ircle</a:t>
              </a:r>
              <a:endParaRPr lang="fr-FR" sz="1200" dirty="0"/>
            </a:p>
          </p:txBody>
        </p:sp>
        <p:pic>
          <p:nvPicPr>
            <p:cNvPr id="2055" name="Picture 7" descr="C:\Users\fred\Desktop\JTB\JSpyro (3) (1).png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11" t="21769" r="35640" b="22882"/>
            <a:stretch/>
          </p:blipFill>
          <p:spPr bwMode="auto">
            <a:xfrm>
              <a:off x="149821" y="2857256"/>
              <a:ext cx="1660494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C:\Users\fred\Desktop\JTB\JSpyro (2) (1).png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01" t="21947" r="36424" b="21658"/>
            <a:stretch/>
          </p:blipFill>
          <p:spPr bwMode="auto">
            <a:xfrm>
              <a:off x="149821" y="944904"/>
              <a:ext cx="1623012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597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971600" y="1433734"/>
            <a:ext cx="5512959" cy="2991624"/>
            <a:chOff x="971600" y="1433734"/>
            <a:chExt cx="5512959" cy="2991624"/>
          </a:xfrm>
        </p:grpSpPr>
        <p:pic>
          <p:nvPicPr>
            <p:cNvPr id="3076" name="Picture 4" descr="C:\Users\fred\Desktop\JTB\astroid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50" t="24834" r="30625" b="25500"/>
            <a:stretch/>
          </p:blipFill>
          <p:spPr bwMode="auto">
            <a:xfrm>
              <a:off x="3851920" y="1433734"/>
              <a:ext cx="2632639" cy="2714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fred\Desktop\JTB\nephroid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25" t="26332" r="30125" b="26167"/>
            <a:stretch/>
          </p:blipFill>
          <p:spPr bwMode="auto">
            <a:xfrm>
              <a:off x="971600" y="1433734"/>
              <a:ext cx="2876550" cy="2714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>
              <a:off x="2195736" y="25039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2</a:t>
              </a: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860032" y="2564904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-4</a:t>
              </a:r>
              <a:endParaRPr lang="fr-FR" sz="1200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2025442" y="4133359"/>
              <a:ext cx="7688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Nephroid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783806" y="4148359"/>
              <a:ext cx="6324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Astroid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007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83568" y="4828547"/>
            <a:ext cx="5833582" cy="1290764"/>
            <a:chOff x="683568" y="4828547"/>
            <a:chExt cx="5833582" cy="1290764"/>
          </a:xfrm>
        </p:grpSpPr>
        <p:pic>
          <p:nvPicPr>
            <p:cNvPr id="7" name="Picture 2" descr="C:\Users\fred\Desktop\JTB\menu_bottom_ani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4869160"/>
              <a:ext cx="1074737" cy="1089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687152" y="4828547"/>
              <a:ext cx="4572000" cy="2462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000" dirty="0" smtClean="0"/>
                <a:t>Set </a:t>
              </a:r>
              <a:r>
                <a:rPr lang="en-US" sz="1000" dirty="0"/>
                <a:t>Clock Speed Ratio between both </a:t>
              </a:r>
              <a:r>
                <a:rPr lang="en-US" sz="1000" dirty="0" smtClean="0"/>
                <a:t>hands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87152" y="4962077"/>
              <a:ext cx="441417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000" dirty="0" smtClean="0"/>
                <a:t>Set </a:t>
              </a:r>
              <a:r>
                <a:rPr lang="en-US" sz="1000" dirty="0"/>
                <a:t>a fixed ratio between both </a:t>
              </a:r>
              <a:r>
                <a:rPr lang="en-US" sz="1000" dirty="0" smtClean="0"/>
                <a:t>Hand Clock Speeds</a:t>
              </a:r>
              <a:r>
                <a:rPr lang="en-US" sz="1000" dirty="0"/>
                <a:t>. </a:t>
              </a:r>
              <a:r>
                <a:rPr lang="en-US" sz="1000" dirty="0" smtClean="0"/>
                <a:t>You however have to fix the reference Hand </a:t>
              </a:r>
              <a:r>
                <a:rPr lang="en-US" sz="1000" dirty="0"/>
                <a:t>Clock Speed with </a:t>
              </a:r>
              <a:r>
                <a:rPr lang="en-US" sz="1000" dirty="0" smtClean="0"/>
                <a:t>the left panel</a:t>
              </a:r>
              <a:endParaRPr lang="en-US" sz="1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96941" y="5719201"/>
              <a:ext cx="4572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000" dirty="0" smtClean="0"/>
                <a:t>Animation Cleaning. Different from cleaning in right/left panel that cleans after every loops. This one permit to clean after every Scene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90188" y="5248318"/>
              <a:ext cx="48269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000" dirty="0" smtClean="0"/>
                <a:t>Speed </a:t>
              </a:r>
              <a:r>
                <a:rPr lang="en-US" sz="1000" dirty="0"/>
                <a:t>Percentage for the Main Clock </a:t>
              </a:r>
              <a:r>
                <a:rPr lang="en-US" sz="1000" dirty="0" smtClean="0"/>
                <a:t>Usage. Slider </a:t>
              </a:r>
              <a:r>
                <a:rPr lang="en-US" sz="1000" dirty="0"/>
                <a:t>handle values between 0 and </a:t>
              </a:r>
              <a:r>
                <a:rPr lang="en-US" sz="1000" dirty="0" smtClean="0"/>
                <a:t>100</a:t>
              </a:r>
              <a:endParaRPr lang="en-US" sz="1000" dirty="0"/>
            </a:p>
            <a:p>
              <a:pPr marL="171450" indent="-171450">
                <a:buFontTx/>
                <a:buChar char="-"/>
              </a:pPr>
              <a:r>
                <a:rPr lang="en-US" sz="1000" dirty="0" smtClean="0"/>
                <a:t>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91672" y="5392312"/>
              <a:ext cx="397576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000" dirty="0" smtClean="0"/>
                <a:t>Scale </a:t>
              </a:r>
              <a:r>
                <a:rPr lang="en-US" sz="1000" dirty="0"/>
                <a:t>for the whole Animation. </a:t>
              </a:r>
              <a:r>
                <a:rPr lang="en-US" sz="1000" dirty="0" smtClean="0"/>
                <a:t>Slider handles values between 0 and 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91672" y="5560143"/>
              <a:ext cx="131157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000" dirty="0" smtClean="0"/>
                <a:t>Background </a:t>
              </a:r>
              <a:r>
                <a:rPr lang="en-US" sz="1000" dirty="0"/>
                <a:t>Color </a:t>
              </a:r>
              <a:endParaRPr lang="en-US" sz="1000" dirty="0" smtClean="0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815126" y="553508"/>
            <a:ext cx="6113212" cy="3931564"/>
            <a:chOff x="815126" y="553508"/>
            <a:chExt cx="6113212" cy="3931564"/>
          </a:xfrm>
        </p:grpSpPr>
        <p:pic>
          <p:nvPicPr>
            <p:cNvPr id="32" name="Picture 7" descr="C:\Users\fred\Desktop\JTB\index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6" t="23792" r="85610" b="29126"/>
            <a:stretch/>
          </p:blipFill>
          <p:spPr bwMode="auto">
            <a:xfrm>
              <a:off x="815126" y="553508"/>
              <a:ext cx="1014413" cy="3931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e 28"/>
            <p:cNvGrpSpPr/>
            <p:nvPr/>
          </p:nvGrpSpPr>
          <p:grpSpPr>
            <a:xfrm>
              <a:off x="1788468" y="699336"/>
              <a:ext cx="5139870" cy="3703920"/>
              <a:chOff x="1788468" y="699336"/>
              <a:chExt cx="5139870" cy="370392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788468" y="699336"/>
                <a:ext cx="4572000" cy="2462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000" dirty="0" smtClean="0"/>
                  <a:t>Prop choice: None, Stick, Staff, Poï, Club, Hoop</a:t>
                </a: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788468" y="916268"/>
                <a:ext cx="142699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000" dirty="0" smtClean="0"/>
                  <a:t>Arm Way: in </a:t>
                </a:r>
                <a:r>
                  <a:rPr lang="en-US" sz="1000" dirty="0"/>
                  <a:t>or </a:t>
                </a:r>
                <a:r>
                  <a:rPr lang="en-US" sz="1000" dirty="0" smtClean="0"/>
                  <a:t>out 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788468" y="1128846"/>
                <a:ext cx="4572000" cy="2462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000" dirty="0" smtClean="0"/>
                  <a:t>Ratio </a:t>
                </a:r>
                <a:r>
                  <a:rPr lang="en-US" sz="1000" dirty="0"/>
                  <a:t>between the Arm Speed Rotation and the Prop Speed Rotation </a:t>
                </a:r>
                <a:endParaRPr lang="en-US" sz="1000" dirty="0" smtClean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88468" y="1308290"/>
                <a:ext cx="192232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000" dirty="0" smtClean="0"/>
                  <a:t>Number </a:t>
                </a:r>
                <a:r>
                  <a:rPr lang="en-US" sz="1000" dirty="0"/>
                  <a:t>of loops (-1 : infinity) </a:t>
                </a:r>
                <a:endParaRPr lang="en-US" sz="1000" dirty="0" smtClean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788468" y="1488332"/>
                <a:ext cx="267893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000" dirty="0" smtClean="0"/>
                  <a:t>Initial </a:t>
                </a:r>
                <a:r>
                  <a:rPr lang="en-US" sz="1000" dirty="0"/>
                  <a:t>Rotation Angle </a:t>
                </a:r>
                <a:r>
                  <a:rPr lang="en-US" sz="1000" dirty="0" smtClean="0"/>
                  <a:t>in degrees for </a:t>
                </a:r>
                <a:r>
                  <a:rPr lang="en-US" sz="1000" dirty="0"/>
                  <a:t>the </a:t>
                </a:r>
                <a:r>
                  <a:rPr lang="en-US" sz="1000" dirty="0" smtClean="0"/>
                  <a:t>Arm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788468" y="1686190"/>
                <a:ext cx="273183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000" dirty="0" smtClean="0"/>
                  <a:t>Initial </a:t>
                </a:r>
                <a:r>
                  <a:rPr lang="en-US" sz="1000" dirty="0"/>
                  <a:t>Rotation </a:t>
                </a:r>
                <a:r>
                  <a:rPr lang="en-US" sz="1000" dirty="0" smtClean="0"/>
                  <a:t>Angle in degrees </a:t>
                </a:r>
                <a:r>
                  <a:rPr lang="en-US" sz="1000" dirty="0"/>
                  <a:t>for the </a:t>
                </a:r>
                <a:r>
                  <a:rPr lang="en-US" sz="1000" dirty="0" smtClean="0"/>
                  <a:t>Prop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88468" y="1877168"/>
                <a:ext cx="123463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000" dirty="0" smtClean="0"/>
                  <a:t>Hand </a:t>
                </a:r>
                <a:r>
                  <a:rPr lang="en-US" sz="1000" dirty="0"/>
                  <a:t>Path Color </a:t>
                </a:r>
                <a:endParaRPr lang="en-US" sz="1000" dirty="0" smtClean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788468" y="2066447"/>
                <a:ext cx="4572000" cy="2462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000" dirty="0" smtClean="0"/>
                  <a:t>Hand </a:t>
                </a:r>
                <a:r>
                  <a:rPr lang="en-US" sz="1000" dirty="0"/>
                  <a:t>View </a:t>
                </a:r>
                <a:r>
                  <a:rPr lang="en-US" sz="1000" dirty="0" smtClean="0"/>
                  <a:t>Mode: None, Comet, Path 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791996" y="2243759"/>
                <a:ext cx="9092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000" dirty="0" smtClean="0"/>
                  <a:t>Prop Color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803600" y="2427815"/>
                <a:ext cx="4572000" cy="2462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000" dirty="0" smtClean="0"/>
                  <a:t>Prop </a:t>
                </a:r>
                <a:r>
                  <a:rPr lang="en-US" sz="1000" dirty="0"/>
                  <a:t>View </a:t>
                </a:r>
                <a:r>
                  <a:rPr lang="en-US" sz="1000" dirty="0" smtClean="0"/>
                  <a:t>Mode: None, Comet, Path, Path+CometProp,  Path+Prop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811886" y="2816667"/>
                <a:ext cx="11079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000" dirty="0" smtClean="0"/>
                  <a:t>Shadow Mode</a:t>
                </a:r>
              </a:p>
              <a:p>
                <a:pPr marL="171450" indent="-171450">
                  <a:buFontTx/>
                  <a:buChar char="-"/>
                </a:pPr>
                <a:endParaRPr lang="en-US" sz="10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811886" y="2986913"/>
                <a:ext cx="11368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000" dirty="0" smtClean="0"/>
                  <a:t>Blurring </a:t>
                </a:r>
                <a:r>
                  <a:rPr lang="en-US" sz="1000" dirty="0"/>
                  <a:t>Mode </a:t>
                </a:r>
                <a:endParaRPr lang="en-US" sz="1000" dirty="0" smtClean="0"/>
              </a:p>
              <a:p>
                <a:pPr marL="171450" indent="-171450">
                  <a:buFontTx/>
                  <a:buChar char="-"/>
                </a:pPr>
                <a:endParaRPr lang="en-US" sz="10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811886" y="3164359"/>
                <a:ext cx="12282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000" dirty="0" smtClean="0"/>
                  <a:t>Show </a:t>
                </a:r>
                <a:r>
                  <a:rPr lang="en-US" sz="1000" dirty="0"/>
                  <a:t>Axis or </a:t>
                </a:r>
                <a:r>
                  <a:rPr lang="en-US" sz="1000" dirty="0" smtClean="0"/>
                  <a:t>not</a:t>
                </a:r>
              </a:p>
              <a:p>
                <a:pPr marL="171450" indent="-171450">
                  <a:buFontTx/>
                  <a:buChar char="-"/>
                </a:pPr>
                <a:endParaRPr lang="en-US" sz="10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811886" y="3341805"/>
                <a:ext cx="14638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000" dirty="0" smtClean="0"/>
                  <a:t>Clean </a:t>
                </a:r>
                <a:r>
                  <a:rPr lang="en-US" sz="1000" dirty="0"/>
                  <a:t>after each </a:t>
                </a:r>
                <a:r>
                  <a:rPr lang="en-US" sz="1000" dirty="0" smtClean="0"/>
                  <a:t>loop</a:t>
                </a:r>
              </a:p>
              <a:p>
                <a:pPr marL="171450" indent="-171450">
                  <a:buFontTx/>
                  <a:buChar char="-"/>
                </a:pPr>
                <a:endParaRPr lang="en-US" sz="10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811885" y="3519251"/>
                <a:ext cx="5116453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000" dirty="0" smtClean="0"/>
                  <a:t>X </a:t>
                </a:r>
                <a:r>
                  <a:rPr lang="en-US" sz="1000" dirty="0"/>
                  <a:t>coordinate (abscissa) value for Axis. Slider handles values between 0 and </a:t>
                </a:r>
                <a:r>
                  <a:rPr lang="en-US" sz="1000" dirty="0" smtClean="0"/>
                  <a:t>Panel Width</a:t>
                </a:r>
                <a:endParaRPr lang="en-US" sz="10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811885" y="3689497"/>
                <a:ext cx="500508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000" dirty="0" smtClean="0"/>
                  <a:t>Y </a:t>
                </a:r>
                <a:r>
                  <a:rPr lang="en-US" sz="1000" dirty="0"/>
                  <a:t>coordinate (ordinate) value for Axis. Slider handles values between 0 and </a:t>
                </a:r>
                <a:r>
                  <a:rPr lang="en-US" sz="1000" dirty="0" smtClean="0"/>
                  <a:t>Panel Height</a:t>
                </a:r>
              </a:p>
              <a:p>
                <a:pPr marL="171450" indent="-171450">
                  <a:buFontTx/>
                  <a:buChar char="-"/>
                </a:pPr>
                <a:endParaRPr lang="en-US" sz="10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811886" y="3852543"/>
                <a:ext cx="4572000" cy="2462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000" dirty="0" smtClean="0"/>
                  <a:t>Hand Clock </a:t>
                </a:r>
                <a:r>
                  <a:rPr lang="en-US" sz="1000" dirty="0"/>
                  <a:t>Speed. </a:t>
                </a:r>
                <a:r>
                  <a:rPr lang="en-US" sz="1000" dirty="0" smtClean="0"/>
                  <a:t>Slider handles values between 0.5 and 10.5</a:t>
                </a:r>
                <a:endParaRPr lang="en-US" sz="10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811886" y="4001189"/>
                <a:ext cx="4572000" cy="2462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000" dirty="0" smtClean="0"/>
                  <a:t>Arm </a:t>
                </a:r>
                <a:r>
                  <a:rPr lang="en-US" sz="1000" dirty="0"/>
                  <a:t>length. Slider handle values between 0 and Panel </a:t>
                </a:r>
                <a:r>
                  <a:rPr lang="en-US" sz="1000" dirty="0" smtClean="0"/>
                  <a:t>Height/4</a:t>
                </a:r>
                <a:endParaRPr lang="en-US" sz="10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811886" y="4157035"/>
                <a:ext cx="4572000" cy="2462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000" dirty="0" smtClean="0"/>
                  <a:t>Prop </a:t>
                </a:r>
                <a:r>
                  <a:rPr lang="en-US" sz="1000" dirty="0"/>
                  <a:t>length. Slider handle values between 0 and Panel </a:t>
                </a:r>
                <a:r>
                  <a:rPr lang="en-US" sz="1000" dirty="0" smtClean="0"/>
                  <a:t>Height/4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807198" y="2629925"/>
                <a:ext cx="46522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000" dirty="0" smtClean="0"/>
                  <a:t>Color Filter. Set it and choose the color if needed. This may take a lot of resources</a:t>
                </a:r>
              </a:p>
              <a:p>
                <a:pPr marL="171450" indent="-171450">
                  <a:buFontTx/>
                  <a:buChar char="-"/>
                </a:pPr>
                <a:endParaRPr 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004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897262" y="262919"/>
            <a:ext cx="6117761" cy="919367"/>
            <a:chOff x="1176645" y="3011962"/>
            <a:chExt cx="6117761" cy="919367"/>
          </a:xfrm>
        </p:grpSpPr>
        <p:pic>
          <p:nvPicPr>
            <p:cNvPr id="5" name="Picture 3" descr="C:\Users\fred\Desktop\JTB\menu_botto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5" y="3171092"/>
              <a:ext cx="5975350" cy="593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à coins arrondis 1"/>
            <p:cNvSpPr/>
            <p:nvPr/>
          </p:nvSpPr>
          <p:spPr>
            <a:xfrm>
              <a:off x="4578180" y="3223011"/>
              <a:ext cx="973366" cy="462098"/>
            </a:xfrm>
            <a:prstGeom prst="roundRect">
              <a:avLst/>
            </a:prstGeom>
            <a:solidFill>
              <a:srgbClr val="FFFF00">
                <a:alpha val="5000"/>
              </a:srgbClr>
            </a:solidFill>
            <a:ln w="1270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965578" y="3685108"/>
              <a:ext cx="43633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Start</a:t>
              </a:r>
              <a:endParaRPr lang="en-US" sz="1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281344" y="3557045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Pause</a:t>
              </a:r>
              <a:endParaRPr lang="en-US" sz="1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20864" y="3685108"/>
              <a:ext cx="4219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Stop</a:t>
              </a:r>
              <a:endParaRPr lang="en-US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1084" y="3557045"/>
              <a:ext cx="4748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Clean</a:t>
              </a:r>
              <a:endParaRPr lang="en-US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8662" y="3685108"/>
              <a:ext cx="4748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Reset</a:t>
              </a:r>
              <a:endParaRPr lang="en-US" sz="1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46067" y="3561997"/>
              <a:ext cx="61908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Random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98274" y="3685108"/>
              <a:ext cx="3337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Pic</a:t>
              </a:r>
              <a:endParaRPr lang="en-US" sz="1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85124" y="3561997"/>
              <a:ext cx="3930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Axis</a:t>
              </a:r>
              <a:endParaRPr lang="en-US" sz="1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7134" y="3644983"/>
              <a:ext cx="7168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XML Anim</a:t>
              </a:r>
              <a:endParaRPr lang="en-US" sz="1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51546" y="3011962"/>
              <a:ext cx="65755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GIF Anim</a:t>
              </a:r>
              <a:endParaRPr lang="en-US" sz="1000" dirty="0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5551546" y="3218057"/>
              <a:ext cx="702716" cy="550036"/>
            </a:xfrm>
            <a:prstGeom prst="roundRect">
              <a:avLst/>
            </a:prstGeom>
            <a:solidFill>
              <a:srgbClr val="FFFF00">
                <a:alpha val="5000"/>
              </a:srgbClr>
            </a:solidFill>
            <a:ln w="1270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24590" y="3561997"/>
              <a:ext cx="4251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Help</a:t>
              </a:r>
              <a:endParaRPr lang="en-US" sz="1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42652" y="3561997"/>
              <a:ext cx="55175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Credits</a:t>
              </a:r>
              <a:endParaRPr lang="en-US" sz="1000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1062280" y="4571634"/>
            <a:ext cx="1684167" cy="551021"/>
            <a:chOff x="981580" y="3692403"/>
            <a:chExt cx="1684167" cy="551021"/>
          </a:xfrm>
        </p:grpSpPr>
        <p:pic>
          <p:nvPicPr>
            <p:cNvPr id="19" name="Picture 3" descr="C:\Users\fred\Desktop\JTB\_1han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099" y="369240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C:\Users\fred\Desktop\JTB\_2handssync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6123" y="369240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/>
            <p:cNvSpPr/>
            <p:nvPr/>
          </p:nvSpPr>
          <p:spPr>
            <a:xfrm>
              <a:off x="981580" y="3997203"/>
              <a:ext cx="80983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“One Hand”</a:t>
              </a:r>
              <a:endParaRPr lang="en-US" sz="10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72554" y="3997203"/>
              <a:ext cx="8931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“Both Hands”</a:t>
              </a:r>
              <a:endParaRPr lang="en-US" sz="1000" dirty="0"/>
            </a:p>
          </p:txBody>
        </p:sp>
      </p:grpSp>
      <p:pic>
        <p:nvPicPr>
          <p:cNvPr id="24" name="Imag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54" y="1772333"/>
            <a:ext cx="5315273" cy="95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201" y="637594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&lt;?xml version=“1.0” encoding=“UTF-8”?&gt;</a:t>
            </a:r>
          </a:p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&lt;animation name=”Anim1”&gt;</a:t>
            </a:r>
          </a:p>
          <a:p>
            <a:endParaRPr lang="en-US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&lt;scenario name=“Scenario1”&gt;</a:t>
            </a:r>
          </a:p>
          <a:p>
            <a:pPr lvl="1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&lt;scene name=“Scene1.1”&gt;</a:t>
            </a:r>
          </a:p>
          <a:p>
            <a:pPr lvl="2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 right nbloops=“INT”  PARAMETERS  /&gt;</a:t>
            </a:r>
          </a:p>
          <a:p>
            <a:pPr lvl="2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 left nbloops=“INT”  PARAMETERS  /&gt;</a:t>
            </a:r>
          </a:p>
          <a:p>
            <a:pPr lvl="2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&lt;both PARAMETERS /&gt;</a:t>
            </a:r>
          </a:p>
          <a:p>
            <a:pPr lvl="1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&lt;/scene&gt;</a:t>
            </a:r>
          </a:p>
          <a:p>
            <a:endParaRPr lang="en-US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&lt;scene name=“Scene1.2”&gt;</a:t>
            </a:r>
          </a:p>
          <a:p>
            <a:pPr lvl="2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 right nbloops=“INT”  PARAMETERS  /&gt;</a:t>
            </a:r>
          </a:p>
          <a:p>
            <a:pPr lvl="2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 left nbloops=“INT”  PARAMETERS  /&gt;</a:t>
            </a:r>
          </a:p>
          <a:p>
            <a:pPr lvl="2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&lt;both PARAMETERS /&gt;</a:t>
            </a:r>
          </a:p>
          <a:p>
            <a:pPr lvl="1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&lt;/scene&gt;</a:t>
            </a:r>
          </a:p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&lt;/scenario&gt;</a:t>
            </a:r>
          </a:p>
          <a:p>
            <a:endParaRPr lang="en-US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&lt;scenario name=“Scenario2”&gt;</a:t>
            </a:r>
          </a:p>
          <a:p>
            <a:pPr lvl="1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&lt;scene name=“Scene2.1”&gt;</a:t>
            </a:r>
          </a:p>
          <a:p>
            <a:pPr lvl="2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 right nbloops=“INT”  PARAMETERS  /&gt;</a:t>
            </a:r>
          </a:p>
          <a:p>
            <a:pPr lvl="2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 left nbloops=“INT”  PARAMETERS  /&gt;</a:t>
            </a:r>
          </a:p>
          <a:p>
            <a:pPr lvl="2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&lt;both PARAMETERS /&gt;</a:t>
            </a:r>
          </a:p>
          <a:p>
            <a:pPr lvl="1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&lt;/scene&gt;</a:t>
            </a:r>
          </a:p>
          <a:p>
            <a:pPr lvl="1"/>
            <a:endParaRPr lang="en-US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&lt;scene name=“Scene2.2”&gt;</a:t>
            </a:r>
          </a:p>
          <a:p>
            <a:pPr lvl="2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 right nbloops=“INT”  PARAMETERS  /&gt;</a:t>
            </a:r>
          </a:p>
          <a:p>
            <a:pPr lvl="2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 left nbloops=“INT”  PARAMETERS  /&gt;</a:t>
            </a:r>
          </a:p>
          <a:p>
            <a:pPr lvl="2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&lt;both PARAMETERS /&gt;</a:t>
            </a:r>
          </a:p>
          <a:p>
            <a:pPr lvl="1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&lt;/scene&gt;</a:t>
            </a:r>
          </a:p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&lt;/scenario&gt;</a:t>
            </a:r>
          </a:p>
          <a:p>
            <a:endParaRPr lang="en-US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&lt;/animation&gt;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4889193" y="503201"/>
            <a:ext cx="3084375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&lt;?xml version=“1.0” encoding=“UTF-8”?&gt;</a:t>
            </a:r>
          </a:p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&lt;animation name=”Anim1” </a:t>
            </a:r>
            <a:r>
              <a:rPr lang="en-US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nbloops=“INT”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&lt;scenario name=“Scenario1” </a:t>
            </a:r>
            <a:r>
              <a:rPr lang="en-US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nbloops=“INT”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&lt;scene name=“Scene1.1” </a:t>
            </a:r>
            <a:r>
              <a:rPr lang="en-US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nbloops=“INT”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2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&lt;/scene&gt;</a:t>
            </a:r>
          </a:p>
          <a:p>
            <a:endParaRPr lang="en-US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&lt;scene name=“Scene1.2” </a:t>
            </a:r>
            <a:r>
              <a:rPr lang="en-US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nbloops =“INT”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2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&lt;/scene&gt;</a:t>
            </a:r>
          </a:p>
          <a:p>
            <a:pPr lvl="1"/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/>
            <a:endParaRPr lang="en-US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&lt;/scenario&gt;</a:t>
            </a:r>
          </a:p>
          <a:p>
            <a:endParaRPr lang="en-US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&lt;/animation&gt;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889193" y="3215921"/>
            <a:ext cx="30843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&lt;?xml version=“1.0” encoding=“UTF-8”?&gt;</a:t>
            </a:r>
          </a:p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&lt;animation name=”Anim1” </a:t>
            </a:r>
            <a:r>
              <a:rPr lang="en-US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nbloops=“INT”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&lt;scenario name=“Scenario1” </a:t>
            </a:r>
            <a:r>
              <a:rPr lang="en-US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nbloops=“INT”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2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&lt;/scenario&gt;</a:t>
            </a:r>
          </a:p>
          <a:p>
            <a:pPr lvl="1"/>
            <a:endParaRPr lang="en-US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scenario name=“Scenario1” </a:t>
            </a:r>
            <a:r>
              <a:rPr lang="en-US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nbloops=“INT”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2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&lt;/scenario&gt;</a:t>
            </a:r>
          </a:p>
          <a:p>
            <a:endParaRPr lang="en-US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&lt;/animation&gt;</a:t>
            </a:r>
          </a:p>
        </p:txBody>
      </p:sp>
    </p:spTree>
    <p:extLst>
      <p:ext uri="{BB962C8B-B14F-4D97-AF65-F5344CB8AC3E}">
        <p14:creationId xmlns:p14="http://schemas.microsoft.com/office/powerpoint/2010/main" val="408656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5" t="20934" r="47313" b="37333"/>
          <a:stretch/>
        </p:blipFill>
        <p:spPr bwMode="auto">
          <a:xfrm>
            <a:off x="612648" y="475488"/>
            <a:ext cx="7598664" cy="572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2349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584</Words>
  <Application>Microsoft Office PowerPoint</Application>
  <PresentationFormat>Affichage à l'écran (4:3)</PresentationFormat>
  <Paragraphs>124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</dc:creator>
  <cp:lastModifiedBy>fred</cp:lastModifiedBy>
  <cp:revision>74</cp:revision>
  <dcterms:created xsi:type="dcterms:W3CDTF">2020-06-09T08:37:39Z</dcterms:created>
  <dcterms:modified xsi:type="dcterms:W3CDTF">2021-01-25T23:18:49Z</dcterms:modified>
</cp:coreProperties>
</file>