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4"/>
  </p:notesMasterIdLst>
  <p:sldIdLst>
    <p:sldId id="259" r:id="rId3"/>
  </p:sldIdLst>
  <p:sldSz cx="30240288" cy="42479913"/>
  <p:notesSz cx="6858000" cy="9144000"/>
  <p:embeddedFontLst>
    <p:embeddedFont>
      <p:font typeface="Frutiger" panose="020B0500000000000000" pitchFamily="34" charset="0"/>
      <p:regular r:id="rId5"/>
      <p:bold r:id="rId6"/>
    </p:embeddedFont>
    <p:embeddedFont>
      <p:font typeface="Lexend" pitchFamily="2" charset="77"/>
      <p:regular r:id="rId7"/>
      <p:bold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380">
          <p15:clr>
            <a:srgbClr val="747775"/>
          </p15:clr>
        </p15:guide>
        <p15:guide id="2" pos="9573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30"/>
    <p:restoredTop sz="96271"/>
  </p:normalViewPr>
  <p:slideViewPr>
    <p:cSldViewPr snapToGrid="0">
      <p:cViewPr>
        <p:scale>
          <a:sx n="67" d="100"/>
          <a:sy n="67" d="100"/>
        </p:scale>
        <p:origin x="-1936" y="144"/>
      </p:cViewPr>
      <p:guideLst>
        <p:guide orient="horz" pos="13380"/>
        <p:guide pos="95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08831" y="685800"/>
            <a:ext cx="2441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86936592-91EF-BF17-8147-DE5E0D3DB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7206f996a_3_82:notes">
            <a:extLst>
              <a:ext uri="{FF2B5EF4-FFF2-40B4-BE49-F238E27FC236}">
                <a16:creationId xmlns:a16="http://schemas.microsoft.com/office/drawing/2014/main" id="{8005F3E5-AA57-6D3E-9DA4-5212FC2DB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e7206f996a_3_82:notes">
            <a:extLst>
              <a:ext uri="{FF2B5EF4-FFF2-40B4-BE49-F238E27FC236}">
                <a16:creationId xmlns:a16="http://schemas.microsoft.com/office/drawing/2014/main" id="{A9526EC1-AD3F-6B87-8E26-FDA7CBC14F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09800" y="685800"/>
            <a:ext cx="2439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67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0847" y="6149421"/>
            <a:ext cx="28178400" cy="16952400"/>
          </a:xfrm>
          <a:prstGeom prst="rect">
            <a:avLst/>
          </a:prstGeom>
        </p:spPr>
        <p:txBody>
          <a:bodyPr spcFirstLastPara="1" wrap="square" lIns="453250" tIns="453250" rIns="453250" bIns="453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30819" y="23406947"/>
            <a:ext cx="28178400" cy="65460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030819" y="9135451"/>
            <a:ext cx="28178400" cy="16216500"/>
          </a:xfrm>
          <a:prstGeom prst="rect">
            <a:avLst/>
          </a:prstGeom>
        </p:spPr>
        <p:txBody>
          <a:bodyPr spcFirstLastPara="1" wrap="square" lIns="453250" tIns="453250" rIns="453250" bIns="453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030819" y="26034124"/>
            <a:ext cx="28178400" cy="107433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marL="457200" lvl="0" indent="-793750" algn="ctr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marL="914400" lvl="1" indent="-66675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2pPr>
            <a:lvl3pPr marL="1371600" lvl="2" indent="-66675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3pPr>
            <a:lvl4pPr marL="1828800" lvl="3" indent="-66675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4pPr>
            <a:lvl5pPr marL="2286000" lvl="4" indent="-66675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5pPr>
            <a:lvl6pPr marL="2743200" lvl="5" indent="-66675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6pPr>
            <a:lvl7pPr marL="3200400" lvl="6" indent="-66675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7pPr>
            <a:lvl8pPr marL="3657600" lvl="7" indent="-66675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8pPr>
            <a:lvl9pPr marL="4114800" lvl="8" indent="-66675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0787442" y="2143663"/>
            <a:ext cx="5573512" cy="132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9pPr>
          </a:lstStyle>
          <a:p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66409" y="750282"/>
            <a:ext cx="6430988" cy="271696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16951726" y="2143663"/>
            <a:ext cx="5573512" cy="132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900"/>
              <a:buNone/>
              <a:defRPr sz="5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3"/>
          </p:nvPr>
        </p:nvSpPr>
        <p:spPr>
          <a:xfrm>
            <a:off x="23116010" y="2143663"/>
            <a:ext cx="5573512" cy="132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9pPr>
          </a:lstStyle>
          <a:p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10787442" y="1879788"/>
            <a:ext cx="1790208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" name="Google Shape;61;p14"/>
          <p:cNvCxnSpPr/>
          <p:nvPr/>
        </p:nvCxnSpPr>
        <p:spPr>
          <a:xfrm>
            <a:off x="1366409" y="4116087"/>
            <a:ext cx="2732311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787442" y="750283"/>
            <a:ext cx="17902081" cy="11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0787442" y="40507588"/>
            <a:ext cx="5573512" cy="132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9pPr>
          </a:lstStyle>
          <a:p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66409" y="39114207"/>
            <a:ext cx="6430988" cy="271696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16951726" y="40507588"/>
            <a:ext cx="5573512" cy="132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900"/>
              <a:buNone/>
              <a:defRPr sz="5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23116010" y="40507588"/>
            <a:ext cx="5573512" cy="132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9pPr>
          </a:lstStyle>
          <a:p>
            <a:endParaRPr/>
          </a:p>
        </p:txBody>
      </p:sp>
      <p:cxnSp>
        <p:nvCxnSpPr>
          <p:cNvPr id="68" name="Google Shape;68;p15"/>
          <p:cNvCxnSpPr/>
          <p:nvPr/>
        </p:nvCxnSpPr>
        <p:spPr>
          <a:xfrm>
            <a:off x="10787442" y="40243713"/>
            <a:ext cx="1790208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" name="Google Shape;69;p15"/>
          <p:cNvCxnSpPr/>
          <p:nvPr/>
        </p:nvCxnSpPr>
        <p:spPr>
          <a:xfrm>
            <a:off x="1366409" y="38558387"/>
            <a:ext cx="2732311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787442" y="39114208"/>
            <a:ext cx="17902081" cy="11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0787443" y="750283"/>
            <a:ext cx="17902080" cy="8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366408" y="8040090"/>
            <a:ext cx="27323114" cy="2695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063252" y="10590516"/>
            <a:ext cx="26082011" cy="17670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Arial"/>
              <a:buNone/>
              <a:defRPr sz="19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0787443" y="750283"/>
            <a:ext cx="17902080" cy="8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2079001" y="11308337"/>
            <a:ext cx="12852006" cy="2695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15309006" y="11308337"/>
            <a:ext cx="12852006" cy="2695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2082939" y="2261676"/>
            <a:ext cx="26082011" cy="821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2082943" y="10413506"/>
            <a:ext cx="12792941" cy="510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2"/>
          </p:nvPr>
        </p:nvSpPr>
        <p:spPr>
          <a:xfrm>
            <a:off x="2082943" y="15517005"/>
            <a:ext cx="12792941" cy="228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3"/>
          </p:nvPr>
        </p:nvSpPr>
        <p:spPr>
          <a:xfrm>
            <a:off x="15309008" y="10413506"/>
            <a:ext cx="12855944" cy="510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  <a:defRPr sz="790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 b="1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4"/>
          </p:nvPr>
        </p:nvSpPr>
        <p:spPr>
          <a:xfrm>
            <a:off x="15309008" y="15517005"/>
            <a:ext cx="12855944" cy="228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0787443" y="750283"/>
            <a:ext cx="17902080" cy="8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30819" y="17763801"/>
            <a:ext cx="28178400" cy="69525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2082939" y="2832001"/>
            <a:ext cx="9753191" cy="991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None/>
              <a:defRPr sz="10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2855944" y="6116345"/>
            <a:ext cx="15309007" cy="301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9017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0600"/>
              <a:buChar char="•"/>
              <a:defRPr sz="10600"/>
            </a:lvl1pPr>
            <a:lvl2pPr marL="914400" lvl="1" indent="-812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2pPr>
            <a:lvl3pPr marL="1371600" lvl="2" indent="-73025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900"/>
              <a:buChar char="•"/>
              <a:defRPr sz="7900"/>
            </a:lvl3pPr>
            <a:lvl4pPr marL="1828800" lvl="3" indent="-6477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4pPr>
            <a:lvl5pPr marL="2286000" lvl="4" indent="-6477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5pPr>
            <a:lvl6pPr marL="2743200" lvl="5" indent="-6477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6pPr>
            <a:lvl7pPr marL="3200400" lvl="6" indent="-6477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7pPr>
            <a:lvl8pPr marL="3657600" lvl="7" indent="-6477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8pPr>
            <a:lvl9pPr marL="4114800" lvl="8" indent="-6477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  <a:defRPr sz="66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2"/>
          </p:nvPr>
        </p:nvSpPr>
        <p:spPr>
          <a:xfrm>
            <a:off x="2082939" y="12744004"/>
            <a:ext cx="9753191" cy="2360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2082939" y="2832001"/>
            <a:ext cx="9753191" cy="991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None/>
              <a:defRPr sz="10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23"/>
          <p:cNvSpPr>
            <a:spLocks noGrp="1"/>
          </p:cNvSpPr>
          <p:nvPr>
            <p:ph type="pic" idx="2"/>
          </p:nvPr>
        </p:nvSpPr>
        <p:spPr>
          <a:xfrm>
            <a:off x="12855944" y="6116345"/>
            <a:ext cx="15309007" cy="30188343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10787443" y="750283"/>
            <a:ext cx="17902080" cy="8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1551377" y="7855121"/>
            <a:ext cx="26953178" cy="2732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 rot="5400000">
            <a:off x="6900839" y="17001340"/>
            <a:ext cx="35999848" cy="652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 rot="5400000">
            <a:off x="-6329167" y="10669837"/>
            <a:ext cx="35999848" cy="191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030819" y="3675447"/>
            <a:ext cx="28178400" cy="47298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030819" y="9518254"/>
            <a:ext cx="28178400" cy="282159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marL="457200" lvl="0" indent="-793750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marL="914400" lvl="1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2pPr>
            <a:lvl3pPr marL="1371600" lvl="2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3pPr>
            <a:lvl4pPr marL="1828800" lvl="3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4pPr>
            <a:lvl5pPr marL="2286000" lvl="4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5pPr>
            <a:lvl6pPr marL="2743200" lvl="5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6pPr>
            <a:lvl7pPr marL="3200400" lvl="6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7pPr>
            <a:lvl8pPr marL="3657600" lvl="7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8pPr>
            <a:lvl9pPr marL="4114800" lvl="8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030819" y="3675447"/>
            <a:ext cx="28178400" cy="47298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030819" y="9518254"/>
            <a:ext cx="13227900" cy="282159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marL="457200" lvl="0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marL="914400" lvl="1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2pPr>
            <a:lvl3pPr marL="1371600" lvl="2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3pPr>
            <a:lvl4pPr marL="1828800" lvl="3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4pPr>
            <a:lvl5pPr marL="2286000" lvl="4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5pPr>
            <a:lvl6pPr marL="2743200" lvl="5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6pPr>
            <a:lvl7pPr marL="3200400" lvl="6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7pPr>
            <a:lvl8pPr marL="3657600" lvl="7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8pPr>
            <a:lvl9pPr marL="4114800" lvl="8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5981165" y="9518254"/>
            <a:ext cx="13227900" cy="282159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marL="457200" lvl="0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marL="914400" lvl="1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2pPr>
            <a:lvl3pPr marL="1371600" lvl="2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3pPr>
            <a:lvl4pPr marL="1828800" lvl="3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4pPr>
            <a:lvl5pPr marL="2286000" lvl="4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5pPr>
            <a:lvl6pPr marL="2743200" lvl="5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6pPr>
            <a:lvl7pPr marL="3200400" lvl="6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7pPr>
            <a:lvl8pPr marL="3657600" lvl="7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8pPr>
            <a:lvl9pPr marL="4114800" lvl="8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030819" y="3675447"/>
            <a:ext cx="28178400" cy="47298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30819" y="4588682"/>
            <a:ext cx="9286200" cy="6241200"/>
          </a:xfrm>
          <a:prstGeom prst="rect">
            <a:avLst/>
          </a:prstGeom>
        </p:spPr>
        <p:txBody>
          <a:bodyPr spcFirstLastPara="1" wrap="square" lIns="453250" tIns="453250" rIns="453250" bIns="4532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30819" y="11476661"/>
            <a:ext cx="9286200" cy="262587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marL="457200" lvl="0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1pPr>
            <a:lvl2pPr marL="914400" lvl="1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2pPr>
            <a:lvl3pPr marL="1371600" lvl="2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3pPr>
            <a:lvl4pPr marL="1828800" lvl="3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4pPr>
            <a:lvl5pPr marL="2286000" lvl="4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5pPr>
            <a:lvl6pPr marL="2743200" lvl="5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6pPr>
            <a:lvl7pPr marL="3200400" lvl="6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7pPr>
            <a:lvl8pPr marL="3657600" lvl="7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8pPr>
            <a:lvl9pPr marL="4114800" lvl="8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621299" y="3717774"/>
            <a:ext cx="21058800" cy="337857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1pPr>
            <a:lvl2pPr lvl="1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2pPr>
            <a:lvl3pPr lvl="2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3pPr>
            <a:lvl4pPr lvl="3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4pPr>
            <a:lvl5pPr lvl="4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5pPr>
            <a:lvl6pPr lvl="5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6pPr>
            <a:lvl7pPr lvl="6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7pPr>
            <a:lvl8pPr lvl="7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8pPr>
            <a:lvl9pPr lvl="8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120000" y="-1032"/>
            <a:ext cx="15120000" cy="424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3250" tIns="453250" rIns="453250" bIns="453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78031" y="10184752"/>
            <a:ext cx="13377900" cy="12242400"/>
          </a:xfrm>
          <a:prstGeom prst="rect">
            <a:avLst/>
          </a:prstGeom>
        </p:spPr>
        <p:txBody>
          <a:bodyPr spcFirstLastPara="1" wrap="square" lIns="453250" tIns="453250" rIns="453250" bIns="453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878031" y="23150506"/>
            <a:ext cx="13377900" cy="10200600"/>
          </a:xfrm>
          <a:prstGeom prst="rect">
            <a:avLst/>
          </a:prstGeom>
        </p:spPr>
        <p:txBody>
          <a:bodyPr spcFirstLastPara="1" wrap="square" lIns="453250" tIns="453250" rIns="453250" bIns="453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6335354" y="5980112"/>
            <a:ext cx="12689400" cy="30517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marL="457200" lvl="0" indent="-793750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marL="914400" lvl="1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2pPr>
            <a:lvl3pPr marL="1371600" lvl="2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3pPr>
            <a:lvl4pPr marL="1828800" lvl="3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4pPr>
            <a:lvl5pPr marL="2286000" lvl="4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5pPr>
            <a:lvl6pPr marL="2743200" lvl="5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6pPr>
            <a:lvl7pPr marL="3200400" lvl="6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7pPr>
            <a:lvl8pPr marL="3657600" lvl="7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8pPr>
            <a:lvl9pPr marL="4114800" lvl="8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030819" y="34940182"/>
            <a:ext cx="19838700" cy="49974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0819" y="3675447"/>
            <a:ext cx="28178400" cy="4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3250" tIns="453250" rIns="453250" bIns="453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0819" y="9518254"/>
            <a:ext cx="28178400" cy="28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3250" tIns="453250" rIns="453250" bIns="453250" anchor="t" anchorCtr="0">
            <a:normAutofit/>
          </a:bodyPr>
          <a:lstStyle>
            <a:lvl1pPr marL="457200" lvl="0" indent="-793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900"/>
              <a:buChar char="●"/>
              <a:defRPr sz="8900">
                <a:solidFill>
                  <a:schemeClr val="dk2"/>
                </a:solidFill>
              </a:defRPr>
            </a:lvl1pPr>
            <a:lvl2pPr marL="914400" lvl="1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2pPr>
            <a:lvl3pPr marL="1371600" lvl="2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3pPr>
            <a:lvl4pPr marL="1828800" lvl="3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4pPr>
            <a:lvl5pPr marL="2286000" lvl="4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5pPr>
            <a:lvl6pPr marL="2743200" lvl="5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6pPr>
            <a:lvl7pPr marL="3200400" lvl="6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7pPr>
            <a:lvl8pPr marL="3657600" lvl="7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8pPr>
            <a:lvl9pPr marL="4114800" lvl="8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8019152" y="38513357"/>
            <a:ext cx="1814700" cy="3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3250" tIns="453250" rIns="453250" bIns="453250" anchor="ctr" anchorCtr="0">
            <a:norm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366408" y="8040090"/>
            <a:ext cx="27323114" cy="2695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812800" algn="l" rtl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730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900"/>
              <a:buFont typeface="Arial"/>
              <a:buChar char="•"/>
              <a:defRPr sz="7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477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Char char="•"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3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3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03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03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03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03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2079001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10017005" y="39372688"/>
            <a:ext cx="10206004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21357009" y="39372688"/>
            <a:ext cx="6804003" cy="22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1AF1B55E-0FED-25CC-9598-5A4D84DA8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>
            <a:extLst>
              <a:ext uri="{FF2B5EF4-FFF2-40B4-BE49-F238E27FC236}">
                <a16:creationId xmlns:a16="http://schemas.microsoft.com/office/drawing/2014/main" id="{35D4F1EE-E039-BC5E-E5FF-93D13C603D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787450" y="3091732"/>
            <a:ext cx="5573400" cy="59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000" b="1" dirty="0"/>
              <a:t>Student</a:t>
            </a:r>
            <a:r>
              <a:rPr lang="en-GB" sz="3000" dirty="0"/>
              <a:t>: Davide Frova</a:t>
            </a:r>
            <a:endParaRPr sz="3000" dirty="0"/>
          </a:p>
        </p:txBody>
      </p:sp>
      <p:sp>
        <p:nvSpPr>
          <p:cNvPr id="137" name="Google Shape;137;p26">
            <a:extLst>
              <a:ext uri="{FF2B5EF4-FFF2-40B4-BE49-F238E27FC236}">
                <a16:creationId xmlns:a16="http://schemas.microsoft.com/office/drawing/2014/main" id="{150D5098-2911-6F25-9212-884D34B771D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6951732" y="3091732"/>
            <a:ext cx="5573400" cy="59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000" b="1" dirty="0"/>
              <a:t>Advisor</a:t>
            </a:r>
            <a:r>
              <a:rPr lang="en-GB" sz="3000" dirty="0"/>
              <a:t>: Monica Landoni</a:t>
            </a:r>
            <a:endParaRPr sz="3000" dirty="0"/>
          </a:p>
        </p:txBody>
      </p:sp>
      <p:sp>
        <p:nvSpPr>
          <p:cNvPr id="138" name="Google Shape;138;p26">
            <a:extLst>
              <a:ext uri="{FF2B5EF4-FFF2-40B4-BE49-F238E27FC236}">
                <a16:creationId xmlns:a16="http://schemas.microsoft.com/office/drawing/2014/main" id="{AAE89E07-2C4B-E69D-70DB-3033B5414F0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3116014" y="3091732"/>
            <a:ext cx="5573400" cy="59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000" b="1" dirty="0"/>
              <a:t>Co-Advisor</a:t>
            </a:r>
            <a:r>
              <a:rPr lang="en-GB" sz="3000" dirty="0"/>
              <a:t>: Antonio Paolillo</a:t>
            </a:r>
            <a:endParaRPr sz="3000" dirty="0"/>
          </a:p>
        </p:txBody>
      </p:sp>
      <p:sp>
        <p:nvSpPr>
          <p:cNvPr id="139" name="Google Shape;139;p26">
            <a:extLst>
              <a:ext uri="{FF2B5EF4-FFF2-40B4-BE49-F238E27FC236}">
                <a16:creationId xmlns:a16="http://schemas.microsoft.com/office/drawing/2014/main" id="{D4586F79-3425-A458-7EE2-2AAC99B80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87214" y="176543"/>
            <a:ext cx="17902200" cy="296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0" b="0" dirty="0">
                <a:latin typeface="Lexend"/>
                <a:ea typeface="Lexend"/>
                <a:cs typeface="Lexend"/>
                <a:sym typeface="Lexend"/>
              </a:rPr>
              <a:t>Exploring the Learning by Teaching Paradigm with Social Robots</a:t>
            </a:r>
            <a:endParaRPr sz="7000" b="0" i="1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0" i="1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b="0" dirty="0">
                <a:latin typeface="Lexend"/>
                <a:ea typeface="Lexend"/>
                <a:cs typeface="Lexend"/>
                <a:sym typeface="Lexend"/>
              </a:rPr>
              <a:t>Exploratory Studies on Learning by Teaching with Social Robots using Wizard-of-Oz Control</a:t>
            </a:r>
            <a:endParaRPr sz="2800" b="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2100" b="0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D0E513-C15B-70F6-4C6A-A18229076B84}"/>
              </a:ext>
            </a:extLst>
          </p:cNvPr>
          <p:cNvSpPr txBox="1"/>
          <p:nvPr/>
        </p:nvSpPr>
        <p:spPr>
          <a:xfrm>
            <a:off x="16813161" y="190254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681F48-28B6-7AF6-6E3E-7A939D080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24" y="12546512"/>
            <a:ext cx="11424982" cy="723788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D428A1-40CC-DE09-CB00-321F90BA3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8237" y="20880758"/>
            <a:ext cx="11424982" cy="7237880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B88E19-C133-6EB9-5C69-2B14C699B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750" y="29277306"/>
            <a:ext cx="11424982" cy="7237880"/>
          </a:xfrm>
          <a:prstGeom prst="rect">
            <a:avLst/>
          </a:prstGeom>
        </p:spPr>
      </p:pic>
      <p:sp>
        <p:nvSpPr>
          <p:cNvPr id="9" name="Google Shape;149;p26">
            <a:extLst>
              <a:ext uri="{FF2B5EF4-FFF2-40B4-BE49-F238E27FC236}">
                <a16:creationId xmlns:a16="http://schemas.microsoft.com/office/drawing/2014/main" id="{1D899DB2-120C-678A-0070-0B6888CBD93F}"/>
              </a:ext>
            </a:extLst>
          </p:cNvPr>
          <p:cNvSpPr txBox="1"/>
          <p:nvPr/>
        </p:nvSpPr>
        <p:spPr>
          <a:xfrm>
            <a:off x="1666850" y="6170813"/>
            <a:ext cx="12916500" cy="511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This project explores how </a:t>
            </a:r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children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 develop social understanding by </a:t>
            </a:r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teaching a robot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 to behave appropriately in </a:t>
            </a:r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shared activities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Rather than programming or controlling the robot directly, children engage in a </a:t>
            </a:r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Learning by Teaching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 process, shaping the robot’s behaviour through interaction, correction, and feedback.</a:t>
            </a:r>
          </a:p>
        </p:txBody>
      </p:sp>
      <p:sp>
        <p:nvSpPr>
          <p:cNvPr id="14" name="Google Shape;149;p26">
            <a:extLst>
              <a:ext uri="{FF2B5EF4-FFF2-40B4-BE49-F238E27FC236}">
                <a16:creationId xmlns:a16="http://schemas.microsoft.com/office/drawing/2014/main" id="{DD73F2D0-291E-634C-0AEE-66BA0E614A92}"/>
              </a:ext>
            </a:extLst>
          </p:cNvPr>
          <p:cNvSpPr txBox="1"/>
          <p:nvPr/>
        </p:nvSpPr>
        <p:spPr>
          <a:xfrm>
            <a:off x="1438250" y="5256094"/>
            <a:ext cx="12916500" cy="92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48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What happens when children teach a robot?</a:t>
            </a:r>
          </a:p>
          <a:p>
            <a:pPr lvl="0" algn="just"/>
            <a:endParaRPr lang="en-US" sz="4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D617BA-102F-B345-0B1E-7171132356A7}"/>
              </a:ext>
            </a:extLst>
          </p:cNvPr>
          <p:cNvGrpSpPr/>
          <p:nvPr/>
        </p:nvGrpSpPr>
        <p:grpSpPr>
          <a:xfrm>
            <a:off x="16281967" y="12357872"/>
            <a:ext cx="12651183" cy="7201445"/>
            <a:chOff x="16607033" y="13246775"/>
            <a:chExt cx="12651183" cy="720144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7C119E1-AB51-B04E-BED4-800F71ED2E29}"/>
                </a:ext>
              </a:extLst>
            </p:cNvPr>
            <p:cNvGrpSpPr/>
            <p:nvPr/>
          </p:nvGrpSpPr>
          <p:grpSpPr>
            <a:xfrm>
              <a:off x="16607033" y="13246775"/>
              <a:ext cx="12651183" cy="2349925"/>
              <a:chOff x="16039438" y="13924272"/>
              <a:chExt cx="12651183" cy="2349925"/>
            </a:xfrm>
          </p:grpSpPr>
          <p:sp>
            <p:nvSpPr>
              <p:cNvPr id="11" name="Google Shape;155;p26">
                <a:extLst>
                  <a:ext uri="{FF2B5EF4-FFF2-40B4-BE49-F238E27FC236}">
                    <a16:creationId xmlns:a16="http://schemas.microsoft.com/office/drawing/2014/main" id="{1023169C-227E-066D-EA8F-A600F64C98E3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Fixed positions didn’t work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54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18" name="Google Shape;155;p26">
                <a:extLst>
                  <a:ext uri="{FF2B5EF4-FFF2-40B4-BE49-F238E27FC236}">
                    <a16:creationId xmlns:a16="http://schemas.microsoft.com/office/drawing/2014/main" id="{02EE30DA-BD71-4243-E794-7D6DCF231973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Children moved unpredictably during play,</a:t>
                </a:r>
              </a:p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making joystick control a must.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B6E9D14-888F-6C14-64C1-9242879CE38C}"/>
                </a:ext>
              </a:extLst>
            </p:cNvPr>
            <p:cNvGrpSpPr/>
            <p:nvPr/>
          </p:nvGrpSpPr>
          <p:grpSpPr>
            <a:xfrm>
              <a:off x="16607033" y="15637784"/>
              <a:ext cx="12651183" cy="2349925"/>
              <a:chOff x="16039438" y="13924272"/>
              <a:chExt cx="12651183" cy="2349925"/>
            </a:xfrm>
          </p:grpSpPr>
          <p:sp>
            <p:nvSpPr>
              <p:cNvPr id="21" name="Google Shape;155;p26">
                <a:extLst>
                  <a:ext uri="{FF2B5EF4-FFF2-40B4-BE49-F238E27FC236}">
                    <a16:creationId xmlns:a16="http://schemas.microsoft.com/office/drawing/2014/main" id="{3E2B8F42-9FC1-972C-99FF-FF83C72ECB8E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Negative Feedback Was Entertaining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54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22" name="Google Shape;155;p26">
                <a:extLst>
                  <a:ext uri="{FF2B5EF4-FFF2-40B4-BE49-F238E27FC236}">
                    <a16:creationId xmlns:a16="http://schemas.microsoft.com/office/drawing/2014/main" id="{D3556E42-24A3-B5EC-C634-C50CE2D57540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Spinning or dramatic motions were perceived as fun, potentially reinforcing misbehaviour.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1AB0CA3-99B0-143F-1D12-6CD248FDF181}"/>
                </a:ext>
              </a:extLst>
            </p:cNvPr>
            <p:cNvGrpSpPr/>
            <p:nvPr/>
          </p:nvGrpSpPr>
          <p:grpSpPr>
            <a:xfrm>
              <a:off x="16607033" y="18098295"/>
              <a:ext cx="12651183" cy="2349925"/>
              <a:chOff x="16039438" y="13924272"/>
              <a:chExt cx="12651183" cy="2349925"/>
            </a:xfrm>
          </p:grpSpPr>
          <p:sp>
            <p:nvSpPr>
              <p:cNvPr id="24" name="Google Shape;155;p26">
                <a:extLst>
                  <a:ext uri="{FF2B5EF4-FFF2-40B4-BE49-F238E27FC236}">
                    <a16:creationId xmlns:a16="http://schemas.microsoft.com/office/drawing/2014/main" id="{0E7F68C1-C154-B60F-CA58-16A8B3E40C9A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Robot Seen as a Peer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54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25" name="Google Shape;155;p26">
                <a:extLst>
                  <a:ext uri="{FF2B5EF4-FFF2-40B4-BE49-F238E27FC236}">
                    <a16:creationId xmlns:a16="http://schemas.microsoft.com/office/drawing/2014/main" id="{6B617085-A011-7AFA-55A1-6DB292506CD5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Participants related to the robot more like a peer or playful companion than an authority figure.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826F0A-C29B-ECAB-F786-05CFDEB6B1A4}"/>
              </a:ext>
            </a:extLst>
          </p:cNvPr>
          <p:cNvGrpSpPr/>
          <p:nvPr/>
        </p:nvGrpSpPr>
        <p:grpSpPr>
          <a:xfrm>
            <a:off x="1570908" y="21007651"/>
            <a:ext cx="12651183" cy="7201445"/>
            <a:chOff x="16607033" y="13246775"/>
            <a:chExt cx="12651183" cy="720144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16B7899-AD5D-ED97-7624-81B6DCE8E9A2}"/>
                </a:ext>
              </a:extLst>
            </p:cNvPr>
            <p:cNvGrpSpPr/>
            <p:nvPr/>
          </p:nvGrpSpPr>
          <p:grpSpPr>
            <a:xfrm>
              <a:off x="16607033" y="13246775"/>
              <a:ext cx="12651183" cy="2349925"/>
              <a:chOff x="16039438" y="13924272"/>
              <a:chExt cx="12651183" cy="2349925"/>
            </a:xfrm>
          </p:grpSpPr>
          <p:sp>
            <p:nvSpPr>
              <p:cNvPr id="38" name="Google Shape;155;p26">
                <a:extLst>
                  <a:ext uri="{FF2B5EF4-FFF2-40B4-BE49-F238E27FC236}">
                    <a16:creationId xmlns:a16="http://schemas.microsoft.com/office/drawing/2014/main" id="{18C97F89-F094-7E97-7BFA-E57CD0A36BB1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LEDs Were Ignored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39" name="Google Shape;155;p26">
                <a:extLst>
                  <a:ext uri="{FF2B5EF4-FFF2-40B4-BE49-F238E27FC236}">
                    <a16:creationId xmlns:a16="http://schemas.microsoft.com/office/drawing/2014/main" id="{35FC68E0-328E-66B3-352E-953004C31DDD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Red light alone wasn’t enough to attract attention during play, especially on the floor.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FE2D4DC-95B1-FD6A-1F18-45CD46AE0C23}"/>
                </a:ext>
              </a:extLst>
            </p:cNvPr>
            <p:cNvGrpSpPr/>
            <p:nvPr/>
          </p:nvGrpSpPr>
          <p:grpSpPr>
            <a:xfrm>
              <a:off x="16607033" y="15637784"/>
              <a:ext cx="12651183" cy="2349925"/>
              <a:chOff x="16039438" y="13924272"/>
              <a:chExt cx="12651183" cy="2349925"/>
            </a:xfrm>
          </p:grpSpPr>
          <p:sp>
            <p:nvSpPr>
              <p:cNvPr id="36" name="Google Shape;155;p26">
                <a:extLst>
                  <a:ext uri="{FF2B5EF4-FFF2-40B4-BE49-F238E27FC236}">
                    <a16:creationId xmlns:a16="http://schemas.microsoft.com/office/drawing/2014/main" id="{BABEA67A-FB26-9442-440C-441F78B28798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Movement Was Attention-Grabbing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37" name="Google Shape;155;p26">
                <a:extLst>
                  <a:ext uri="{FF2B5EF4-FFF2-40B4-BE49-F238E27FC236}">
                    <a16:creationId xmlns:a16="http://schemas.microsoft.com/office/drawing/2014/main" id="{4A1681CA-FD22-4CC9-64B8-0C8B80E86422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Quick approaches or changes in position effectively caught children’s focus.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09DDFB5-EB20-04BB-4451-F43DD9EDFD31}"/>
                </a:ext>
              </a:extLst>
            </p:cNvPr>
            <p:cNvGrpSpPr/>
            <p:nvPr/>
          </p:nvGrpSpPr>
          <p:grpSpPr>
            <a:xfrm>
              <a:off x="16607033" y="18098295"/>
              <a:ext cx="12651183" cy="2349925"/>
              <a:chOff x="16039438" y="13924272"/>
              <a:chExt cx="12651183" cy="2349925"/>
            </a:xfrm>
          </p:grpSpPr>
          <p:sp>
            <p:nvSpPr>
              <p:cNvPr id="34" name="Google Shape;155;p26">
                <a:extLst>
                  <a:ext uri="{FF2B5EF4-FFF2-40B4-BE49-F238E27FC236}">
                    <a16:creationId xmlns:a16="http://schemas.microsoft.com/office/drawing/2014/main" id="{4B87B181-946F-15F0-15EC-36BF4D7C49DA}"/>
                  </a:ext>
                </a:extLst>
              </p:cNvPr>
              <p:cNvSpPr txBox="1"/>
              <p:nvPr/>
            </p:nvSpPr>
            <p:spPr>
              <a:xfrm>
                <a:off x="16039438" y="1392427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Naming Boosted the Engagement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35" name="Google Shape;155;p26">
                <a:extLst>
                  <a:ext uri="{FF2B5EF4-FFF2-40B4-BE49-F238E27FC236}">
                    <a16:creationId xmlns:a16="http://schemas.microsoft.com/office/drawing/2014/main" id="{2BCAC1E0-A2B8-CF34-460F-D2CB7BD81215}"/>
                  </a:ext>
                </a:extLst>
              </p:cNvPr>
              <p:cNvSpPr txBox="1"/>
              <p:nvPr/>
            </p:nvSpPr>
            <p:spPr>
              <a:xfrm>
                <a:off x="16285621" y="14709711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Letting children name the robot increased their sense of connection and interaction quality.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7926F1-019E-501B-6DD8-52BEFC37B298}"/>
              </a:ext>
            </a:extLst>
          </p:cNvPr>
          <p:cNvGrpSpPr/>
          <p:nvPr/>
        </p:nvGrpSpPr>
        <p:grpSpPr>
          <a:xfrm>
            <a:off x="15893853" y="29021903"/>
            <a:ext cx="12651183" cy="8129225"/>
            <a:chOff x="16607033" y="12831135"/>
            <a:chExt cx="12651183" cy="812922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89AD9B6-5AC9-43A0-E1A1-91BBE8819892}"/>
                </a:ext>
              </a:extLst>
            </p:cNvPr>
            <p:cNvGrpSpPr/>
            <p:nvPr/>
          </p:nvGrpSpPr>
          <p:grpSpPr>
            <a:xfrm>
              <a:off x="16607033" y="12831135"/>
              <a:ext cx="12651183" cy="2797133"/>
              <a:chOff x="16039438" y="13508632"/>
              <a:chExt cx="12651183" cy="2797133"/>
            </a:xfrm>
          </p:grpSpPr>
          <p:sp>
            <p:nvSpPr>
              <p:cNvPr id="48" name="Google Shape;155;p26">
                <a:extLst>
                  <a:ext uri="{FF2B5EF4-FFF2-40B4-BE49-F238E27FC236}">
                    <a16:creationId xmlns:a16="http://schemas.microsoft.com/office/drawing/2014/main" id="{8DAFF5EE-DE6B-C3AB-CEA7-CEC8865AC2F9}"/>
                  </a:ext>
                </a:extLst>
              </p:cNvPr>
              <p:cNvSpPr txBox="1"/>
              <p:nvPr/>
            </p:nvSpPr>
            <p:spPr>
              <a:xfrm>
                <a:off x="16039438" y="13508632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Robot Seen as a Pet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49" name="Google Shape;155;p26">
                <a:extLst>
                  <a:ext uri="{FF2B5EF4-FFF2-40B4-BE49-F238E27FC236}">
                    <a16:creationId xmlns:a16="http://schemas.microsoft.com/office/drawing/2014/main" id="{250F3FBB-6FF9-3FA7-4646-D8A717E86096}"/>
                  </a:ext>
                </a:extLst>
              </p:cNvPr>
              <p:cNvSpPr txBox="1"/>
              <p:nvPr/>
            </p:nvSpPr>
            <p:spPr>
              <a:xfrm>
                <a:off x="16285621" y="14294070"/>
                <a:ext cx="12405000" cy="2011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Children treated the robot like a pet (e.g., decorating or petting it), reinforcing its peer-like framing.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A385B5F-F0F7-2D9E-045B-E5986FEF82A9}"/>
                </a:ext>
              </a:extLst>
            </p:cNvPr>
            <p:cNvGrpSpPr/>
            <p:nvPr/>
          </p:nvGrpSpPr>
          <p:grpSpPr>
            <a:xfrm>
              <a:off x="16607033" y="15887168"/>
              <a:ext cx="12651183" cy="2349925"/>
              <a:chOff x="16039438" y="14173656"/>
              <a:chExt cx="12651183" cy="2349925"/>
            </a:xfrm>
          </p:grpSpPr>
          <p:sp>
            <p:nvSpPr>
              <p:cNvPr id="46" name="Google Shape;155;p26">
                <a:extLst>
                  <a:ext uri="{FF2B5EF4-FFF2-40B4-BE49-F238E27FC236}">
                    <a16:creationId xmlns:a16="http://schemas.microsoft.com/office/drawing/2014/main" id="{112D4C8C-AEEC-DD6C-8A00-B3DF04935156}"/>
                  </a:ext>
                </a:extLst>
              </p:cNvPr>
              <p:cNvSpPr txBox="1"/>
              <p:nvPr/>
            </p:nvSpPr>
            <p:spPr>
              <a:xfrm>
                <a:off x="16039438" y="14173656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Multimodal “Dances” Were Popular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47" name="Google Shape;155;p26">
                <a:extLst>
                  <a:ext uri="{FF2B5EF4-FFF2-40B4-BE49-F238E27FC236}">
                    <a16:creationId xmlns:a16="http://schemas.microsoft.com/office/drawing/2014/main" id="{B7B637B3-748B-56F4-921B-B09A842FAA09}"/>
                  </a:ext>
                </a:extLst>
              </p:cNvPr>
              <p:cNvSpPr txBox="1"/>
              <p:nvPr/>
            </p:nvSpPr>
            <p:spPr>
              <a:xfrm>
                <a:off x="16285621" y="14959095"/>
                <a:ext cx="12405000" cy="1564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Children loved expressive combination of lights, sound, and movement for positive feedback.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2466FA-6538-92F7-1A50-09280675DE39}"/>
                </a:ext>
              </a:extLst>
            </p:cNvPr>
            <p:cNvGrpSpPr/>
            <p:nvPr/>
          </p:nvGrpSpPr>
          <p:grpSpPr>
            <a:xfrm>
              <a:off x="16607033" y="18222987"/>
              <a:ext cx="12651183" cy="2737373"/>
              <a:chOff x="16039438" y="14048964"/>
              <a:chExt cx="12651183" cy="2737373"/>
            </a:xfrm>
          </p:grpSpPr>
          <p:sp>
            <p:nvSpPr>
              <p:cNvPr id="44" name="Google Shape;155;p26">
                <a:extLst>
                  <a:ext uri="{FF2B5EF4-FFF2-40B4-BE49-F238E27FC236}">
                    <a16:creationId xmlns:a16="http://schemas.microsoft.com/office/drawing/2014/main" id="{F43AE6C9-CF2B-B82C-054C-4E18E900A446}"/>
                  </a:ext>
                </a:extLst>
              </p:cNvPr>
              <p:cNvSpPr txBox="1"/>
              <p:nvPr/>
            </p:nvSpPr>
            <p:spPr>
              <a:xfrm>
                <a:off x="16039438" y="14048964"/>
                <a:ext cx="12405000" cy="1050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4800" b="1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Emotion and Politeness Teaching Emerged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GB" sz="4800" dirty="0">
                  <a:solidFill>
                    <a:schemeClr val="dk1"/>
                  </a:solidFill>
                  <a:latin typeface="Frutiger" panose="020B0500000000000000" pitchFamily="34" charset="0"/>
                </a:endParaRPr>
              </a:p>
            </p:txBody>
          </p:sp>
          <p:sp>
            <p:nvSpPr>
              <p:cNvPr id="45" name="Google Shape;155;p26">
                <a:extLst>
                  <a:ext uri="{FF2B5EF4-FFF2-40B4-BE49-F238E27FC236}">
                    <a16:creationId xmlns:a16="http://schemas.microsoft.com/office/drawing/2014/main" id="{14AAB2A4-71B0-7176-021D-F4F1BD150973}"/>
                  </a:ext>
                </a:extLst>
              </p:cNvPr>
              <p:cNvSpPr txBox="1"/>
              <p:nvPr/>
            </p:nvSpPr>
            <p:spPr>
              <a:xfrm>
                <a:off x="16285621" y="14834402"/>
                <a:ext cx="12405000" cy="1951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GB" sz="4400" dirty="0">
                    <a:solidFill>
                      <a:schemeClr val="dk1"/>
                    </a:solidFill>
                    <a:latin typeface="Frutiger" panose="020B0500000000000000" pitchFamily="34" charset="0"/>
                  </a:rPr>
                  <a:t>Kids naturally started to teach the robot social behaviours like keeping distance or expressing emotion.</a:t>
                </a:r>
              </a:p>
            </p:txBody>
          </p: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76163B-92EB-B63A-4069-0A57BF963FAE}"/>
              </a:ext>
            </a:extLst>
          </p:cNvPr>
          <p:cNvCxnSpPr>
            <a:cxnSpLocks/>
          </p:cNvCxnSpPr>
          <p:nvPr/>
        </p:nvCxnSpPr>
        <p:spPr>
          <a:xfrm>
            <a:off x="5729960" y="37887495"/>
            <a:ext cx="187803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21C2E07-4190-5786-5DAB-52B1851FF547}"/>
              </a:ext>
            </a:extLst>
          </p:cNvPr>
          <p:cNvCxnSpPr>
            <a:cxnSpLocks/>
          </p:cNvCxnSpPr>
          <p:nvPr/>
        </p:nvCxnSpPr>
        <p:spPr>
          <a:xfrm>
            <a:off x="5729960" y="11835821"/>
            <a:ext cx="1878036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11263D7-20E5-499C-BAE0-B54A45C0C45F}"/>
              </a:ext>
            </a:extLst>
          </p:cNvPr>
          <p:cNvGrpSpPr/>
          <p:nvPr/>
        </p:nvGrpSpPr>
        <p:grpSpPr>
          <a:xfrm>
            <a:off x="-3725083" y="13136064"/>
            <a:ext cx="5729960" cy="6209875"/>
            <a:chOff x="-3760469" y="13590986"/>
            <a:chExt cx="5729960" cy="620987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06E6D64-2120-56A5-57F4-351EF8FFED2C}"/>
                </a:ext>
              </a:extLst>
            </p:cNvPr>
            <p:cNvSpPr/>
            <p:nvPr/>
          </p:nvSpPr>
          <p:spPr>
            <a:xfrm>
              <a:off x="-3760469" y="13590986"/>
              <a:ext cx="5729960" cy="6209875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70148F0-AD97-E51C-E31F-34DCDC1EF779}"/>
                </a:ext>
              </a:extLst>
            </p:cNvPr>
            <p:cNvSpPr txBox="1"/>
            <p:nvPr/>
          </p:nvSpPr>
          <p:spPr>
            <a:xfrm>
              <a:off x="0" y="15112570"/>
              <a:ext cx="143825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latin typeface="Frutiger" panose="020B0500000000000000" pitchFamily="34" charset="0"/>
                </a:rPr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8CD9CD-166C-FCD8-4C8F-E0AFCBA27228}"/>
              </a:ext>
            </a:extLst>
          </p:cNvPr>
          <p:cNvGrpSpPr/>
          <p:nvPr/>
        </p:nvGrpSpPr>
        <p:grpSpPr>
          <a:xfrm>
            <a:off x="28423197" y="21394760"/>
            <a:ext cx="5729960" cy="6209875"/>
            <a:chOff x="28390983" y="22410895"/>
            <a:chExt cx="5729960" cy="620987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C986C54-AC89-3737-FB30-F09B2D48BD32}"/>
                </a:ext>
              </a:extLst>
            </p:cNvPr>
            <p:cNvSpPr/>
            <p:nvPr/>
          </p:nvSpPr>
          <p:spPr>
            <a:xfrm>
              <a:off x="28390983" y="22410895"/>
              <a:ext cx="5729960" cy="6209875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C5C54D-03D6-A8EC-F5E3-4580E2AD898B}"/>
                </a:ext>
              </a:extLst>
            </p:cNvPr>
            <p:cNvSpPr txBox="1"/>
            <p:nvPr/>
          </p:nvSpPr>
          <p:spPr>
            <a:xfrm>
              <a:off x="28689325" y="23932479"/>
              <a:ext cx="143825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latin typeface="Frutiger" panose="020B0500000000000000" pitchFamily="34" charset="0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00868F1-C00A-B1D8-199E-0BEDA8C9C76A}"/>
              </a:ext>
            </a:extLst>
          </p:cNvPr>
          <p:cNvGrpSpPr/>
          <p:nvPr/>
        </p:nvGrpSpPr>
        <p:grpSpPr>
          <a:xfrm>
            <a:off x="-3725083" y="29758437"/>
            <a:ext cx="5729960" cy="6209875"/>
            <a:chOff x="-3912869" y="13590986"/>
            <a:chExt cx="5729960" cy="620987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47FB9F9-DC96-B7A6-414A-B7D65A248C6E}"/>
                </a:ext>
              </a:extLst>
            </p:cNvPr>
            <p:cNvSpPr/>
            <p:nvPr/>
          </p:nvSpPr>
          <p:spPr>
            <a:xfrm>
              <a:off x="-3912869" y="13590986"/>
              <a:ext cx="5729960" cy="6209875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CB2C187-A784-31E1-15E5-84B8F011D156}"/>
                </a:ext>
              </a:extLst>
            </p:cNvPr>
            <p:cNvSpPr txBox="1"/>
            <p:nvPr/>
          </p:nvSpPr>
          <p:spPr>
            <a:xfrm>
              <a:off x="0" y="15112570"/>
              <a:ext cx="143825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latin typeface="Frutiger" panose="020B0500000000000000" pitchFamily="34" charset="0"/>
                </a:rPr>
                <a:t>3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B9A8709-2FAA-A0DE-0DE7-EDF4FEE28482}"/>
              </a:ext>
            </a:extLst>
          </p:cNvPr>
          <p:cNvGrpSpPr/>
          <p:nvPr/>
        </p:nvGrpSpPr>
        <p:grpSpPr>
          <a:xfrm>
            <a:off x="1473636" y="38227564"/>
            <a:ext cx="12651183" cy="3585945"/>
            <a:chOff x="1473636" y="38456167"/>
            <a:chExt cx="12651183" cy="3585945"/>
          </a:xfrm>
        </p:grpSpPr>
        <p:sp>
          <p:nvSpPr>
            <p:cNvPr id="128" name="Google Shape;155;p26">
              <a:extLst>
                <a:ext uri="{FF2B5EF4-FFF2-40B4-BE49-F238E27FC236}">
                  <a16:creationId xmlns:a16="http://schemas.microsoft.com/office/drawing/2014/main" id="{636CC277-5A02-BF70-8966-133EF4132868}"/>
                </a:ext>
              </a:extLst>
            </p:cNvPr>
            <p:cNvSpPr txBox="1"/>
            <p:nvPr/>
          </p:nvSpPr>
          <p:spPr>
            <a:xfrm>
              <a:off x="1473636" y="38456167"/>
              <a:ext cx="12405000" cy="1050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GB" sz="4800" b="1" dirty="0">
                  <a:solidFill>
                    <a:schemeClr val="dk1"/>
                  </a:solidFill>
                  <a:latin typeface="Frutiger" panose="020B0500000000000000" pitchFamily="34" charset="0"/>
                </a:rPr>
                <a:t>Conclusions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GB" sz="4800" dirty="0">
                <a:solidFill>
                  <a:schemeClr val="dk1"/>
                </a:solidFill>
                <a:latin typeface="Frutiger" panose="020B0500000000000000" pitchFamily="34" charset="0"/>
              </a:endParaRPr>
            </a:p>
          </p:txBody>
        </p:sp>
        <p:sp>
          <p:nvSpPr>
            <p:cNvPr id="129" name="Google Shape;155;p26">
              <a:extLst>
                <a:ext uri="{FF2B5EF4-FFF2-40B4-BE49-F238E27FC236}">
                  <a16:creationId xmlns:a16="http://schemas.microsoft.com/office/drawing/2014/main" id="{D9CC76F2-3F17-D677-5EE9-E73D88699851}"/>
                </a:ext>
              </a:extLst>
            </p:cNvPr>
            <p:cNvSpPr txBox="1"/>
            <p:nvPr/>
          </p:nvSpPr>
          <p:spPr>
            <a:xfrm>
              <a:off x="1719819" y="39241605"/>
              <a:ext cx="12405000" cy="2800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/>
              <a:r>
                <a:rPr lang="en-GB" sz="4400" dirty="0">
                  <a:solidFill>
                    <a:schemeClr val="dk1"/>
                  </a:solidFill>
                  <a:latin typeface="Frutiger" panose="020B0500000000000000" pitchFamily="34" charset="0"/>
                </a:rPr>
                <a:t>Children engaged more with a robot framed as a peer. The co-design process helped shape both the interface and its expressive behaviours to align with this framing.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2B7F321-5D0E-43D7-2D83-52FB8FC7B842}"/>
              </a:ext>
            </a:extLst>
          </p:cNvPr>
          <p:cNvGrpSpPr/>
          <p:nvPr/>
        </p:nvGrpSpPr>
        <p:grpSpPr>
          <a:xfrm>
            <a:off x="15770761" y="38259038"/>
            <a:ext cx="12651183" cy="3585945"/>
            <a:chOff x="1473636" y="38456167"/>
            <a:chExt cx="12651183" cy="3585945"/>
          </a:xfrm>
        </p:grpSpPr>
        <p:sp>
          <p:nvSpPr>
            <p:cNvPr id="132" name="Google Shape;155;p26">
              <a:extLst>
                <a:ext uri="{FF2B5EF4-FFF2-40B4-BE49-F238E27FC236}">
                  <a16:creationId xmlns:a16="http://schemas.microsoft.com/office/drawing/2014/main" id="{AEFD529A-8819-A764-253E-96405BF2A939}"/>
                </a:ext>
              </a:extLst>
            </p:cNvPr>
            <p:cNvSpPr txBox="1"/>
            <p:nvPr/>
          </p:nvSpPr>
          <p:spPr>
            <a:xfrm>
              <a:off x="1473636" y="38456167"/>
              <a:ext cx="12405000" cy="1050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GB" sz="4800" b="1" dirty="0">
                  <a:solidFill>
                    <a:schemeClr val="dk1"/>
                  </a:solidFill>
                  <a:latin typeface="Frutiger" panose="020B0500000000000000" pitchFamily="34" charset="0"/>
                </a:rPr>
                <a:t>Future work</a:t>
              </a:r>
            </a:p>
            <a:p>
              <a:pPr lvl="0" algn="just" rtl="0">
                <a:spcBef>
                  <a:spcPts val="0"/>
                </a:spcBef>
                <a:spcAft>
                  <a:spcPts val="0"/>
                </a:spcAft>
              </a:pPr>
              <a:endParaRPr lang="en-GB" sz="4800" dirty="0">
                <a:solidFill>
                  <a:schemeClr val="dk1"/>
                </a:solidFill>
                <a:latin typeface="Frutiger" panose="020B0500000000000000" pitchFamily="34" charset="0"/>
              </a:endParaRPr>
            </a:p>
          </p:txBody>
        </p:sp>
        <p:sp>
          <p:nvSpPr>
            <p:cNvPr id="133" name="Google Shape;155;p26">
              <a:extLst>
                <a:ext uri="{FF2B5EF4-FFF2-40B4-BE49-F238E27FC236}">
                  <a16:creationId xmlns:a16="http://schemas.microsoft.com/office/drawing/2014/main" id="{8E33EF23-3A4C-6A2D-7E32-2901DC398C0E}"/>
                </a:ext>
              </a:extLst>
            </p:cNvPr>
            <p:cNvSpPr txBox="1"/>
            <p:nvPr/>
          </p:nvSpPr>
          <p:spPr>
            <a:xfrm>
              <a:off x="1719819" y="39241605"/>
              <a:ext cx="12405000" cy="2800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just"/>
              <a:r>
                <a:rPr lang="en-GB" sz="4400" dirty="0">
                  <a:solidFill>
                    <a:schemeClr val="dk1"/>
                  </a:solidFill>
                  <a:latin typeface="Frutiger" panose="020B0500000000000000" pitchFamily="34" charset="0"/>
                </a:rPr>
                <a:t>Next steps include enabling emotion-aware autonomy and expanding the approach to broader, more diverse child populations through longer-term studies.</a:t>
              </a:r>
            </a:p>
          </p:txBody>
        </p:sp>
      </p:grpSp>
      <p:sp>
        <p:nvSpPr>
          <p:cNvPr id="142" name="Google Shape;149;p26">
            <a:extLst>
              <a:ext uri="{FF2B5EF4-FFF2-40B4-BE49-F238E27FC236}">
                <a16:creationId xmlns:a16="http://schemas.microsoft.com/office/drawing/2014/main" id="{323C75A1-AA49-8584-B0FA-CCF994BAC334}"/>
              </a:ext>
            </a:extLst>
          </p:cNvPr>
          <p:cNvSpPr txBox="1"/>
          <p:nvPr/>
        </p:nvSpPr>
        <p:spPr>
          <a:xfrm>
            <a:off x="16426955" y="6182317"/>
            <a:ext cx="12916500" cy="217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</a:rPr>
              <a:t>Develop a socially expressive Wizard-of-Oz dashboard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</a:rPr>
              <a:t> for intuitive robot control in child-robot interaction.</a:t>
            </a:r>
          </a:p>
        </p:txBody>
      </p:sp>
      <p:sp>
        <p:nvSpPr>
          <p:cNvPr id="143" name="Google Shape;149;p26">
            <a:extLst>
              <a:ext uri="{FF2B5EF4-FFF2-40B4-BE49-F238E27FC236}">
                <a16:creationId xmlns:a16="http://schemas.microsoft.com/office/drawing/2014/main" id="{7D882D05-0435-69EB-6B75-FB6EB4BEC624}"/>
              </a:ext>
            </a:extLst>
          </p:cNvPr>
          <p:cNvSpPr txBox="1"/>
          <p:nvPr/>
        </p:nvSpPr>
        <p:spPr>
          <a:xfrm>
            <a:off x="16198355" y="5256094"/>
            <a:ext cx="12916500" cy="92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4800" b="1" dirty="0">
                <a:solidFill>
                  <a:schemeClr val="dk1"/>
                </a:solidFill>
                <a:latin typeface="Frutiger" panose="020B0500000000000000" pitchFamily="34" charset="0"/>
                <a:ea typeface="Roboto"/>
                <a:cs typeface="Roboto"/>
                <a:sym typeface="Roboto"/>
              </a:rPr>
              <a:t>Goals</a:t>
            </a:r>
          </a:p>
          <a:p>
            <a:pPr lvl="0" algn="just"/>
            <a:endParaRPr lang="en-US" sz="4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9;p26">
            <a:extLst>
              <a:ext uri="{FF2B5EF4-FFF2-40B4-BE49-F238E27FC236}">
                <a16:creationId xmlns:a16="http://schemas.microsoft.com/office/drawing/2014/main" id="{3105C95D-4041-996F-5E8D-4F5F26C9D87D}"/>
              </a:ext>
            </a:extLst>
          </p:cNvPr>
          <p:cNvSpPr txBox="1"/>
          <p:nvPr/>
        </p:nvSpPr>
        <p:spPr>
          <a:xfrm>
            <a:off x="16426955" y="8360764"/>
            <a:ext cx="12916500" cy="288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GB" sz="4400" b="1" dirty="0">
                <a:solidFill>
                  <a:schemeClr val="dk1"/>
                </a:solidFill>
                <a:latin typeface="Frutiger" panose="020B0500000000000000" pitchFamily="34" charset="0"/>
              </a:rPr>
              <a:t>Explore how children teach and shape robot behaviour </a:t>
            </a:r>
            <a:r>
              <a:rPr lang="en-GB" sz="4400" dirty="0">
                <a:solidFill>
                  <a:schemeClr val="dk1"/>
                </a:solidFill>
                <a:latin typeface="Frutiger" panose="020B0500000000000000" pitchFamily="34" charset="0"/>
              </a:rPr>
              <a:t>in collaborative scenarios, to inform future autonomous systems.</a:t>
            </a:r>
          </a:p>
        </p:txBody>
      </p:sp>
    </p:spTree>
    <p:extLst>
      <p:ext uri="{BB962C8B-B14F-4D97-AF65-F5344CB8AC3E}">
        <p14:creationId xmlns:p14="http://schemas.microsoft.com/office/powerpoint/2010/main" val="17318745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354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Frutiger</vt:lpstr>
      <vt:lpstr>Roboto</vt:lpstr>
      <vt:lpstr>Lexend</vt:lpstr>
      <vt:lpstr>Arial</vt:lpstr>
      <vt:lpstr>Calibri</vt:lpstr>
      <vt:lpstr>Simple Light</vt:lpstr>
      <vt:lpstr>Office Theme</vt:lpstr>
      <vt:lpstr>Exploring the Learning by Teaching Paradigm with Social Robots  Exploratory Studies on Learning by Teaching with Social Robots using Wizard-of-Oz Control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Davide Frova</cp:lastModifiedBy>
  <cp:revision>54</cp:revision>
  <dcterms:modified xsi:type="dcterms:W3CDTF">2025-06-14T14:27:24Z</dcterms:modified>
</cp:coreProperties>
</file>