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61" r:id="rId3"/>
    <p:sldId id="259" r:id="rId4"/>
    <p:sldId id="260" r:id="rId5"/>
  </p:sldIdLst>
  <p:sldSz cx="30240288" cy="42479913"/>
  <p:notesSz cx="6858000" cy="9144000"/>
  <p:embeddedFontLst>
    <p:embeddedFont>
      <p:font typeface="Frutiger" panose="020B0500000000000000" pitchFamily="34" charset="0"/>
      <p:regular r:id="rId7"/>
      <p:bold r:id="rId8"/>
    </p:embeddedFont>
    <p:embeddedFont>
      <p:font typeface="Lexend" pitchFamily="2" charset="77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380">
          <p15:clr>
            <a:srgbClr val="747775"/>
          </p15:clr>
        </p15:guide>
        <p15:guide id="2" pos="9573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91"/>
    <a:srgbClr val="005587"/>
    <a:srgbClr val="3A7CA5"/>
    <a:srgbClr val="00808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70"/>
    <p:restoredTop sz="96271"/>
  </p:normalViewPr>
  <p:slideViewPr>
    <p:cSldViewPr snapToGrid="0">
      <p:cViewPr>
        <p:scale>
          <a:sx n="32" d="100"/>
          <a:sy n="32" d="100"/>
        </p:scale>
        <p:origin x="2248" y="184"/>
      </p:cViewPr>
      <p:guideLst>
        <p:guide orient="horz" pos="13380"/>
        <p:guide pos="95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08831" y="685800"/>
            <a:ext cx="2441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57C1CB9-5069-1FB0-A818-AF3766E5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7206f996a_3_82:notes">
            <a:extLst>
              <a:ext uri="{FF2B5EF4-FFF2-40B4-BE49-F238E27FC236}">
                <a16:creationId xmlns:a16="http://schemas.microsoft.com/office/drawing/2014/main" id="{A64BEF95-0F17-A55E-96EB-0EA52F6C5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e7206f996a_3_82:notes">
            <a:extLst>
              <a:ext uri="{FF2B5EF4-FFF2-40B4-BE49-F238E27FC236}">
                <a16:creationId xmlns:a16="http://schemas.microsoft.com/office/drawing/2014/main" id="{A0B410E1-0DDF-3044-7C63-E3124398A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9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75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6936592-91EF-BF17-8147-DE5E0D3D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7206f996a_3_82:notes">
            <a:extLst>
              <a:ext uri="{FF2B5EF4-FFF2-40B4-BE49-F238E27FC236}">
                <a16:creationId xmlns:a16="http://schemas.microsoft.com/office/drawing/2014/main" id="{8005F3E5-AA57-6D3E-9DA4-5212FC2DB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e7206f996a_3_82:notes">
            <a:extLst>
              <a:ext uri="{FF2B5EF4-FFF2-40B4-BE49-F238E27FC236}">
                <a16:creationId xmlns:a16="http://schemas.microsoft.com/office/drawing/2014/main" id="{A9526EC1-AD3F-6B87-8E26-FDA7CBC14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9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67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FEE67C9C-5AE1-2B5A-3192-0BA066D5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7206f996a_3_82:notes">
            <a:extLst>
              <a:ext uri="{FF2B5EF4-FFF2-40B4-BE49-F238E27FC236}">
                <a16:creationId xmlns:a16="http://schemas.microsoft.com/office/drawing/2014/main" id="{0DF64A43-40D8-AD4B-F264-99D7CAC93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e7206f996a_3_82:notes">
            <a:extLst>
              <a:ext uri="{FF2B5EF4-FFF2-40B4-BE49-F238E27FC236}">
                <a16:creationId xmlns:a16="http://schemas.microsoft.com/office/drawing/2014/main" id="{BA9BFCD7-B7B2-629B-906E-A158D09E3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9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79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0847" y="6149421"/>
            <a:ext cx="28178400" cy="169524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0819" y="23406947"/>
            <a:ext cx="28178400" cy="65460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30819" y="9135451"/>
            <a:ext cx="28178400" cy="162165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30819" y="26034124"/>
            <a:ext cx="28178400" cy="107433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79375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787442" y="2143663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6409" y="750282"/>
            <a:ext cx="6430988" cy="271696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16951726" y="2143663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900"/>
              <a:buNone/>
              <a:defRPr sz="5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23116010" y="2143663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9pPr>
          </a:lstStyle>
          <a:p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10787442" y="1879788"/>
            <a:ext cx="179020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>
            <a:off x="1366409" y="4116087"/>
            <a:ext cx="273231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787442" y="750283"/>
            <a:ext cx="17902081" cy="11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0787442" y="40507588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6409" y="39114207"/>
            <a:ext cx="6430988" cy="271696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6951726" y="40507588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900"/>
              <a:buNone/>
              <a:defRPr sz="5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23116010" y="40507588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9pPr>
          </a:lstStyle>
          <a:p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10787442" y="40243713"/>
            <a:ext cx="179020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5"/>
          <p:cNvCxnSpPr/>
          <p:nvPr/>
        </p:nvCxnSpPr>
        <p:spPr>
          <a:xfrm>
            <a:off x="1366409" y="38558387"/>
            <a:ext cx="273231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787442" y="39114208"/>
            <a:ext cx="17902081" cy="11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366408" y="8040090"/>
            <a:ext cx="27323114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063252" y="10590516"/>
            <a:ext cx="26082011" cy="176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Arial"/>
              <a:buNone/>
              <a:defRPr sz="19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079001" y="11308337"/>
            <a:ext cx="12852006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15309006" y="11308337"/>
            <a:ext cx="12852006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082939" y="2261676"/>
            <a:ext cx="26082011" cy="821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082943" y="10413506"/>
            <a:ext cx="12792941" cy="51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2082943" y="15517005"/>
            <a:ext cx="12792941" cy="228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"/>
          </p:nvPr>
        </p:nvSpPr>
        <p:spPr>
          <a:xfrm>
            <a:off x="15309008" y="10413506"/>
            <a:ext cx="12855944" cy="51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4"/>
          </p:nvPr>
        </p:nvSpPr>
        <p:spPr>
          <a:xfrm>
            <a:off x="15309008" y="15517005"/>
            <a:ext cx="12855944" cy="228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30819" y="17763801"/>
            <a:ext cx="28178400" cy="69525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2082939" y="2832001"/>
            <a:ext cx="9753191" cy="991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None/>
              <a:defRPr sz="10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2855944" y="6116345"/>
            <a:ext cx="15309007" cy="301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9017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1pPr>
            <a:lvl2pPr marL="914400" lvl="1" indent="-812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2pPr>
            <a:lvl3pPr marL="1371600" lvl="2" indent="-7302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900"/>
              <a:buChar char="•"/>
              <a:defRPr sz="7900"/>
            </a:lvl3pPr>
            <a:lvl4pPr marL="1828800" lvl="3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4pPr>
            <a:lvl5pPr marL="2286000" lvl="4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5pPr>
            <a:lvl6pPr marL="2743200" lvl="5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6pPr>
            <a:lvl7pPr marL="3200400" lvl="6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7pPr>
            <a:lvl8pPr marL="3657600" lvl="7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8pPr>
            <a:lvl9pPr marL="4114800" lvl="8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2082939" y="12744004"/>
            <a:ext cx="9753191" cy="236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2082939" y="2832001"/>
            <a:ext cx="9753191" cy="991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None/>
              <a:defRPr sz="10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12855944" y="6116345"/>
            <a:ext cx="15309007" cy="30188343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551377" y="7855121"/>
            <a:ext cx="26953178" cy="2732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 rot="5400000">
            <a:off x="6900839" y="17001340"/>
            <a:ext cx="35999848" cy="652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 rot="5400000">
            <a:off x="-6329167" y="10669837"/>
            <a:ext cx="35999848" cy="191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30819" y="9518254"/>
            <a:ext cx="28178400" cy="282159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30819" y="9518254"/>
            <a:ext cx="13227900" cy="282159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981165" y="9518254"/>
            <a:ext cx="13227900" cy="282159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30819" y="4588682"/>
            <a:ext cx="9286200" cy="62412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30819" y="11476661"/>
            <a:ext cx="9286200" cy="262587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621299" y="3717774"/>
            <a:ext cx="21058800" cy="337857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20000" y="-1032"/>
            <a:ext cx="15120000" cy="424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3250" tIns="453250" rIns="453250" bIns="453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78031" y="10184752"/>
            <a:ext cx="13377900" cy="122424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78031" y="23150506"/>
            <a:ext cx="13377900" cy="102006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6335354" y="5980112"/>
            <a:ext cx="12689400" cy="30517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30819" y="34940182"/>
            <a:ext cx="19838700" cy="49974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0819" y="9518254"/>
            <a:ext cx="28178400" cy="28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793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marL="914400" lvl="1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marL="1371600" lvl="2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marL="1828800" lvl="3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marL="2286000" lvl="4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marL="2743200" lvl="5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marL="3200400" lvl="6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marL="3657600" lvl="7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marL="4114800" lvl="8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366408" y="8040090"/>
            <a:ext cx="27323114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812800" algn="l" rtl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30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Arial"/>
              <a:buChar char="•"/>
              <a:defRPr sz="7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477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3EF929F1-7D3D-9E35-5B60-28B3FF19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>
            <a:extLst>
              <a:ext uri="{FF2B5EF4-FFF2-40B4-BE49-F238E27FC236}">
                <a16:creationId xmlns:a16="http://schemas.microsoft.com/office/drawing/2014/main" id="{A4A3782A-A419-C753-A91D-CA52517ADB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7450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Student</a:t>
            </a:r>
            <a:r>
              <a:rPr lang="en-GB" sz="3000" dirty="0"/>
              <a:t>: Davide Frova</a:t>
            </a:r>
            <a:endParaRPr sz="3000" dirty="0"/>
          </a:p>
        </p:txBody>
      </p:sp>
      <p:sp>
        <p:nvSpPr>
          <p:cNvPr id="137" name="Google Shape;137;p26">
            <a:extLst>
              <a:ext uri="{FF2B5EF4-FFF2-40B4-BE49-F238E27FC236}">
                <a16:creationId xmlns:a16="http://schemas.microsoft.com/office/drawing/2014/main" id="{B9F7FD38-08F3-CFD7-395C-C1B95A6473A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951732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Advisor</a:t>
            </a:r>
            <a:r>
              <a:rPr lang="en-GB" sz="3000" dirty="0"/>
              <a:t>: Prof. Monica Landoni</a:t>
            </a:r>
            <a:endParaRPr sz="3000" dirty="0"/>
          </a:p>
        </p:txBody>
      </p:sp>
      <p:sp>
        <p:nvSpPr>
          <p:cNvPr id="138" name="Google Shape;138;p26">
            <a:extLst>
              <a:ext uri="{FF2B5EF4-FFF2-40B4-BE49-F238E27FC236}">
                <a16:creationId xmlns:a16="http://schemas.microsoft.com/office/drawing/2014/main" id="{0AFAB2F3-BB7E-2CB9-51E7-AA5FF9374F1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3116014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Co-Advisor</a:t>
            </a:r>
            <a:r>
              <a:rPr lang="en-GB" sz="3000" dirty="0"/>
              <a:t>: Antonio Paolillo</a:t>
            </a:r>
            <a:endParaRPr sz="3000" dirty="0"/>
          </a:p>
        </p:txBody>
      </p:sp>
      <p:sp>
        <p:nvSpPr>
          <p:cNvPr id="139" name="Google Shape;139;p26">
            <a:extLst>
              <a:ext uri="{FF2B5EF4-FFF2-40B4-BE49-F238E27FC236}">
                <a16:creationId xmlns:a16="http://schemas.microsoft.com/office/drawing/2014/main" id="{07E82288-C08E-B519-0306-732D08868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7214" y="176543"/>
            <a:ext cx="17902200" cy="29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0" b="0" dirty="0">
                <a:latin typeface="Lexend"/>
                <a:ea typeface="Lexend"/>
                <a:cs typeface="Lexend"/>
                <a:sym typeface="Lexend"/>
              </a:rPr>
              <a:t>Exploring the Learning by Teaching Paradigm with Social Robots</a:t>
            </a:r>
            <a:endParaRPr sz="70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0" dirty="0">
                <a:latin typeface="Lexend"/>
                <a:ea typeface="Lexend"/>
                <a:cs typeface="Lexend"/>
                <a:sym typeface="Lexend"/>
              </a:rPr>
              <a:t>Exploratory Studies on Learning by Teaching with Social Robots using Wizard-of-Oz Control</a:t>
            </a:r>
            <a:endParaRPr sz="3000" b="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2100" b="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77291-C634-85DB-C888-15FEDDE98B71}"/>
              </a:ext>
            </a:extLst>
          </p:cNvPr>
          <p:cNvSpPr txBox="1"/>
          <p:nvPr/>
        </p:nvSpPr>
        <p:spPr>
          <a:xfrm>
            <a:off x="16813161" y="19025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B50736-5048-4186-42EE-79EE63CC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4" y="12546512"/>
            <a:ext cx="11424982" cy="72378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7DCA4D-CE28-5BDD-D9AD-5FF36045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237" y="21130139"/>
            <a:ext cx="11424982" cy="723788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E73E47-023E-460A-C226-28D3B3988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750" y="30136285"/>
            <a:ext cx="11424982" cy="72378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8EFCB14-4B2A-987E-BF45-E716901EB7FE}"/>
              </a:ext>
            </a:extLst>
          </p:cNvPr>
          <p:cNvGrpSpPr/>
          <p:nvPr/>
        </p:nvGrpSpPr>
        <p:grpSpPr>
          <a:xfrm>
            <a:off x="15893853" y="12619961"/>
            <a:ext cx="12651183" cy="7201445"/>
            <a:chOff x="16607033" y="13246775"/>
            <a:chExt cx="12651183" cy="72014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F7B5E-DC9E-8D42-38F4-0E34AC7A4D19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11" name="Google Shape;155;p26">
                <a:extLst>
                  <a:ext uri="{FF2B5EF4-FFF2-40B4-BE49-F238E27FC236}">
                    <a16:creationId xmlns:a16="http://schemas.microsoft.com/office/drawing/2014/main" id="{5131B4E1-B84D-17EE-CEB5-8B8DE74CF1F9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Fixed positions didn’t work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18" name="Google Shape;155;p26">
                <a:extLst>
                  <a:ext uri="{FF2B5EF4-FFF2-40B4-BE49-F238E27FC236}">
                    <a16:creationId xmlns:a16="http://schemas.microsoft.com/office/drawing/2014/main" id="{927D4BD8-1409-AB9E-58F3-173DCC725ED8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moved unpredictably during play,</a:t>
                </a:r>
              </a:p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making joystick control a must.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19E028-1431-1C29-CAB1-75207CE9CC28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21" name="Google Shape;155;p26">
                <a:extLst>
                  <a:ext uri="{FF2B5EF4-FFF2-40B4-BE49-F238E27FC236}">
                    <a16:creationId xmlns:a16="http://schemas.microsoft.com/office/drawing/2014/main" id="{6935888F-97FB-49E3-88FC-5C477A32AA9E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Negative Feedback Was Entertaining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2" name="Google Shape;155;p26">
                <a:extLst>
                  <a:ext uri="{FF2B5EF4-FFF2-40B4-BE49-F238E27FC236}">
                    <a16:creationId xmlns:a16="http://schemas.microsoft.com/office/drawing/2014/main" id="{1BE36FAC-4100-0E22-3D9A-E6D16270FC6D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Spinning or dramatic motions were perceived as fun, potentially reinforcing misbehaviour.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35DF8F-C2F6-1BF6-A180-6BE4D6F74251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24" name="Google Shape;155;p26">
                <a:extLst>
                  <a:ext uri="{FF2B5EF4-FFF2-40B4-BE49-F238E27FC236}">
                    <a16:creationId xmlns:a16="http://schemas.microsoft.com/office/drawing/2014/main" id="{0352BD28-F958-4113-D009-1AF1DBDD2406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Peer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5" name="Google Shape;155;p26">
                <a:extLst>
                  <a:ext uri="{FF2B5EF4-FFF2-40B4-BE49-F238E27FC236}">
                    <a16:creationId xmlns:a16="http://schemas.microsoft.com/office/drawing/2014/main" id="{AF9092DD-9182-681B-1B80-8099241E576E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Participants related to the robot more like a peer or playful companion than an authority figure.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3C1362-53F3-3827-A22C-D106A54DB4EB}"/>
              </a:ext>
            </a:extLst>
          </p:cNvPr>
          <p:cNvGrpSpPr/>
          <p:nvPr/>
        </p:nvGrpSpPr>
        <p:grpSpPr>
          <a:xfrm>
            <a:off x="1570908" y="21229323"/>
            <a:ext cx="12651183" cy="7201445"/>
            <a:chOff x="16607033" y="13246775"/>
            <a:chExt cx="12651183" cy="72014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3BF078C-29BC-4E69-316C-A38B134A0DB5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38" name="Google Shape;155;p26">
                <a:extLst>
                  <a:ext uri="{FF2B5EF4-FFF2-40B4-BE49-F238E27FC236}">
                    <a16:creationId xmlns:a16="http://schemas.microsoft.com/office/drawing/2014/main" id="{6036F185-5240-D4BA-16F5-97CFA96A0B6C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LEDs Were Ignored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9" name="Google Shape;155;p26">
                <a:extLst>
                  <a:ext uri="{FF2B5EF4-FFF2-40B4-BE49-F238E27FC236}">
                    <a16:creationId xmlns:a16="http://schemas.microsoft.com/office/drawing/2014/main" id="{32B95085-C9E4-3E63-5AC1-06F7088A556C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Red light alone wasn’t enough to attract attention during play, especially on the floor.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AD4CDD-A46B-A92B-883C-2116DE8FF476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36" name="Google Shape;155;p26">
                <a:extLst>
                  <a:ext uri="{FF2B5EF4-FFF2-40B4-BE49-F238E27FC236}">
                    <a16:creationId xmlns:a16="http://schemas.microsoft.com/office/drawing/2014/main" id="{3ED273BE-7B53-5005-D42D-5F4ABBB70CB3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Movement Was Attention-Grabbing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7" name="Google Shape;155;p26">
                <a:extLst>
                  <a:ext uri="{FF2B5EF4-FFF2-40B4-BE49-F238E27FC236}">
                    <a16:creationId xmlns:a16="http://schemas.microsoft.com/office/drawing/2014/main" id="{A61DDDBC-AC71-8CF1-B10A-7C446303AA2C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Quick approaches or changes in position effectively caught children’s focus.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02D9A22-6C0A-0B25-346C-F281364347CC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34" name="Google Shape;155;p26">
                <a:extLst>
                  <a:ext uri="{FF2B5EF4-FFF2-40B4-BE49-F238E27FC236}">
                    <a16:creationId xmlns:a16="http://schemas.microsoft.com/office/drawing/2014/main" id="{CE15EE45-DFB7-28F8-4D2F-C7C83AA2071B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Naming Boosted the Engagement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5" name="Google Shape;155;p26">
                <a:extLst>
                  <a:ext uri="{FF2B5EF4-FFF2-40B4-BE49-F238E27FC236}">
                    <a16:creationId xmlns:a16="http://schemas.microsoft.com/office/drawing/2014/main" id="{9D253270-00DD-E7C6-E3B6-298EDE4AF8E8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Letting children name the robot increased their sense of connection and interaction quality.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ACB6A7-9136-96F5-602F-B2D7E80222F1}"/>
              </a:ext>
            </a:extLst>
          </p:cNvPr>
          <p:cNvGrpSpPr/>
          <p:nvPr/>
        </p:nvGrpSpPr>
        <p:grpSpPr>
          <a:xfrm>
            <a:off x="15893853" y="29880882"/>
            <a:ext cx="12651183" cy="8129225"/>
            <a:chOff x="16607033" y="12831135"/>
            <a:chExt cx="12651183" cy="812922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0CDA94-BD51-5DA3-9A34-2257EE3ABA0E}"/>
                </a:ext>
              </a:extLst>
            </p:cNvPr>
            <p:cNvGrpSpPr/>
            <p:nvPr/>
          </p:nvGrpSpPr>
          <p:grpSpPr>
            <a:xfrm>
              <a:off x="16607033" y="12831135"/>
              <a:ext cx="12651183" cy="2797133"/>
              <a:chOff x="16039438" y="13508632"/>
              <a:chExt cx="12651183" cy="2797133"/>
            </a:xfrm>
          </p:grpSpPr>
          <p:sp>
            <p:nvSpPr>
              <p:cNvPr id="48" name="Google Shape;155;p26">
                <a:extLst>
                  <a:ext uri="{FF2B5EF4-FFF2-40B4-BE49-F238E27FC236}">
                    <a16:creationId xmlns:a16="http://schemas.microsoft.com/office/drawing/2014/main" id="{724B89A7-E28F-DC63-6809-7066A2128F18}"/>
                  </a:ext>
                </a:extLst>
              </p:cNvPr>
              <p:cNvSpPr txBox="1"/>
              <p:nvPr/>
            </p:nvSpPr>
            <p:spPr>
              <a:xfrm>
                <a:off x="16039438" y="1350863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9" name="Google Shape;155;p26">
                <a:extLst>
                  <a:ext uri="{FF2B5EF4-FFF2-40B4-BE49-F238E27FC236}">
                    <a16:creationId xmlns:a16="http://schemas.microsoft.com/office/drawing/2014/main" id="{5499BC4F-B9D8-89EE-96BA-0C0056BF4130}"/>
                  </a:ext>
                </a:extLst>
              </p:cNvPr>
              <p:cNvSpPr txBox="1"/>
              <p:nvPr/>
            </p:nvSpPr>
            <p:spPr>
              <a:xfrm>
                <a:off x="16285621" y="14294070"/>
                <a:ext cx="12405000" cy="201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treated the robot like a pet (e.g., decorating or petting it), reinforcing its peer-like framing.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47396E1-97E2-CF0B-9266-6105E73AC447}"/>
                </a:ext>
              </a:extLst>
            </p:cNvPr>
            <p:cNvGrpSpPr/>
            <p:nvPr/>
          </p:nvGrpSpPr>
          <p:grpSpPr>
            <a:xfrm>
              <a:off x="16607033" y="15887168"/>
              <a:ext cx="12651183" cy="2349925"/>
              <a:chOff x="16039438" y="14173656"/>
              <a:chExt cx="12651183" cy="2349925"/>
            </a:xfrm>
          </p:grpSpPr>
          <p:sp>
            <p:nvSpPr>
              <p:cNvPr id="46" name="Google Shape;155;p26">
                <a:extLst>
                  <a:ext uri="{FF2B5EF4-FFF2-40B4-BE49-F238E27FC236}">
                    <a16:creationId xmlns:a16="http://schemas.microsoft.com/office/drawing/2014/main" id="{38426808-83C2-6D20-5346-A56DD4AC1113}"/>
                  </a:ext>
                </a:extLst>
              </p:cNvPr>
              <p:cNvSpPr txBox="1"/>
              <p:nvPr/>
            </p:nvSpPr>
            <p:spPr>
              <a:xfrm>
                <a:off x="16039438" y="14173656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Multimodal “Dances” Were Popular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7" name="Google Shape;155;p26">
                <a:extLst>
                  <a:ext uri="{FF2B5EF4-FFF2-40B4-BE49-F238E27FC236}">
                    <a16:creationId xmlns:a16="http://schemas.microsoft.com/office/drawing/2014/main" id="{532AC7D7-AF05-D69A-6C7E-B14668B9597F}"/>
                  </a:ext>
                </a:extLst>
              </p:cNvPr>
              <p:cNvSpPr txBox="1"/>
              <p:nvPr/>
            </p:nvSpPr>
            <p:spPr>
              <a:xfrm>
                <a:off x="16285621" y="14959095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loved expressive combination of lights, sound, and movement for positive feedback.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0479AE-E015-9F12-CB72-542058F678A8}"/>
                </a:ext>
              </a:extLst>
            </p:cNvPr>
            <p:cNvGrpSpPr/>
            <p:nvPr/>
          </p:nvGrpSpPr>
          <p:grpSpPr>
            <a:xfrm>
              <a:off x="16607033" y="18222987"/>
              <a:ext cx="12651183" cy="2737373"/>
              <a:chOff x="16039438" y="14048964"/>
              <a:chExt cx="12651183" cy="2737373"/>
            </a:xfrm>
          </p:grpSpPr>
          <p:sp>
            <p:nvSpPr>
              <p:cNvPr id="44" name="Google Shape;155;p26">
                <a:extLst>
                  <a:ext uri="{FF2B5EF4-FFF2-40B4-BE49-F238E27FC236}">
                    <a16:creationId xmlns:a16="http://schemas.microsoft.com/office/drawing/2014/main" id="{9F6C9DEF-B2FD-60F6-3DAF-A3F8494D301C}"/>
                  </a:ext>
                </a:extLst>
              </p:cNvPr>
              <p:cNvSpPr txBox="1"/>
              <p:nvPr/>
            </p:nvSpPr>
            <p:spPr>
              <a:xfrm>
                <a:off x="16039438" y="14048964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Emotion and Politeness Teaching Emerged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5" name="Google Shape;155;p26">
                <a:extLst>
                  <a:ext uri="{FF2B5EF4-FFF2-40B4-BE49-F238E27FC236}">
                    <a16:creationId xmlns:a16="http://schemas.microsoft.com/office/drawing/2014/main" id="{DA40782D-7502-2132-9D8C-88077BDF6DB3}"/>
                  </a:ext>
                </a:extLst>
              </p:cNvPr>
              <p:cNvSpPr txBox="1"/>
              <p:nvPr/>
            </p:nvSpPr>
            <p:spPr>
              <a:xfrm>
                <a:off x="16285621" y="14834402"/>
                <a:ext cx="12405000" cy="1951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Kids naturally started to teach the robot social behaviours like keeping distance or expressing emotion.</a:t>
                </a:r>
              </a:p>
            </p:txBody>
          </p: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A94A11-4C4F-C2B0-5C36-3BB801D074A6}"/>
              </a:ext>
            </a:extLst>
          </p:cNvPr>
          <p:cNvCxnSpPr>
            <a:cxnSpLocks/>
          </p:cNvCxnSpPr>
          <p:nvPr/>
        </p:nvCxnSpPr>
        <p:spPr>
          <a:xfrm>
            <a:off x="5729960" y="38497093"/>
            <a:ext cx="187803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B6AA18-F336-207B-0DB3-15CB75C2D9E8}"/>
              </a:ext>
            </a:extLst>
          </p:cNvPr>
          <p:cNvGrpSpPr/>
          <p:nvPr/>
        </p:nvGrpSpPr>
        <p:grpSpPr>
          <a:xfrm>
            <a:off x="-4158452" y="13866549"/>
            <a:ext cx="5729960" cy="4636008"/>
            <a:chOff x="-3760469" y="13590986"/>
            <a:chExt cx="5729960" cy="620701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398AFE3-B64B-550B-449D-B7E734001C66}"/>
                </a:ext>
              </a:extLst>
            </p:cNvPr>
            <p:cNvSpPr/>
            <p:nvPr/>
          </p:nvSpPr>
          <p:spPr>
            <a:xfrm>
              <a:off x="-3760469" y="13590986"/>
              <a:ext cx="5729960" cy="6207018"/>
            </a:xfrm>
            <a:prstGeom prst="ellipse">
              <a:avLst/>
            </a:prstGeom>
            <a:solidFill>
              <a:srgbClr val="007C91">
                <a:alpha val="7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7ABC40-0D6A-BA6F-2DF8-78459622B51C}"/>
                </a:ext>
              </a:extLst>
            </p:cNvPr>
            <p:cNvSpPr txBox="1"/>
            <p:nvPr/>
          </p:nvSpPr>
          <p:spPr>
            <a:xfrm>
              <a:off x="332508" y="14524924"/>
              <a:ext cx="1438250" cy="422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rgbClr val="000000">
                      <a:alpha val="82000"/>
                    </a:srgbClr>
                  </a:solidFill>
                  <a:latin typeface="Frutiger" panose="020B0500000000000000" pitchFamily="34" charset="0"/>
                </a:rPr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B884FA-296B-1717-B2FA-62025A7D8F64}"/>
              </a:ext>
            </a:extLst>
          </p:cNvPr>
          <p:cNvGrpSpPr/>
          <p:nvPr/>
        </p:nvGrpSpPr>
        <p:grpSpPr>
          <a:xfrm>
            <a:off x="28599426" y="22674920"/>
            <a:ext cx="5729960" cy="4636008"/>
            <a:chOff x="28317831" y="22410895"/>
            <a:chExt cx="5729960" cy="463600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70F633-E134-FD8A-D3DF-A949FB057C6F}"/>
                </a:ext>
              </a:extLst>
            </p:cNvPr>
            <p:cNvSpPr/>
            <p:nvPr/>
          </p:nvSpPr>
          <p:spPr>
            <a:xfrm>
              <a:off x="28317831" y="22410895"/>
              <a:ext cx="5729960" cy="4636008"/>
            </a:xfrm>
            <a:prstGeom prst="ellipse">
              <a:avLst/>
            </a:prstGeom>
            <a:solidFill>
              <a:srgbClr val="007C91">
                <a:alpha val="7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52639-A352-9BE6-BFAA-23752AC440F0}"/>
                </a:ext>
              </a:extLst>
            </p:cNvPr>
            <p:cNvSpPr txBox="1"/>
            <p:nvPr/>
          </p:nvSpPr>
          <p:spPr>
            <a:xfrm>
              <a:off x="28523071" y="23054655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rgbClr val="000000">
                      <a:alpha val="82000"/>
                    </a:srgbClr>
                  </a:solidFill>
                  <a:latin typeface="Frutiger" panose="020B0500000000000000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089A42-18E3-66F9-F84C-E83F339564DE}"/>
              </a:ext>
            </a:extLst>
          </p:cNvPr>
          <p:cNvGrpSpPr/>
          <p:nvPr/>
        </p:nvGrpSpPr>
        <p:grpSpPr>
          <a:xfrm>
            <a:off x="-4121876" y="31163840"/>
            <a:ext cx="5729960" cy="4636008"/>
            <a:chOff x="-3912869" y="13590986"/>
            <a:chExt cx="5729960" cy="463600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EE1DF65-9534-C393-497E-7C4291C788B7}"/>
                </a:ext>
              </a:extLst>
            </p:cNvPr>
            <p:cNvSpPr/>
            <p:nvPr/>
          </p:nvSpPr>
          <p:spPr>
            <a:xfrm>
              <a:off x="-3912869" y="13590986"/>
              <a:ext cx="5729960" cy="4636008"/>
            </a:xfrm>
            <a:prstGeom prst="ellipse">
              <a:avLst/>
            </a:prstGeom>
            <a:solidFill>
              <a:srgbClr val="007C91">
                <a:alpha val="7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A34EF8-EC9C-68AA-F69E-B9F0AA24E6C1}"/>
                </a:ext>
              </a:extLst>
            </p:cNvPr>
            <p:cNvSpPr txBox="1"/>
            <p:nvPr/>
          </p:nvSpPr>
          <p:spPr>
            <a:xfrm>
              <a:off x="185096" y="14344474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rgbClr val="000000">
                      <a:alpha val="82000"/>
                    </a:srgbClr>
                  </a:solidFill>
                  <a:latin typeface="Frutiger" panose="020B0500000000000000" pitchFamily="34" charset="0"/>
                </a:rPr>
                <a:t>3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05A050-7DB1-1B0E-CF02-228ED83A187D}"/>
              </a:ext>
            </a:extLst>
          </p:cNvPr>
          <p:cNvGrpSpPr/>
          <p:nvPr/>
        </p:nvGrpSpPr>
        <p:grpSpPr>
          <a:xfrm>
            <a:off x="3928450" y="38843813"/>
            <a:ext cx="22383388" cy="3585945"/>
            <a:chOff x="1596728" y="38456167"/>
            <a:chExt cx="12405000" cy="3585945"/>
          </a:xfrm>
        </p:grpSpPr>
        <p:sp>
          <p:nvSpPr>
            <p:cNvPr id="128" name="Google Shape;155;p26">
              <a:extLst>
                <a:ext uri="{FF2B5EF4-FFF2-40B4-BE49-F238E27FC236}">
                  <a16:creationId xmlns:a16="http://schemas.microsoft.com/office/drawing/2014/main" id="{62DCF3F5-CDBF-53AE-4769-160F512E6D81}"/>
                </a:ext>
              </a:extLst>
            </p:cNvPr>
            <p:cNvSpPr txBox="1"/>
            <p:nvPr/>
          </p:nvSpPr>
          <p:spPr>
            <a:xfrm>
              <a:off x="1596728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Key Takeaways &amp; Next Steps</a:t>
              </a: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29" name="Google Shape;155;p26">
              <a:extLst>
                <a:ext uri="{FF2B5EF4-FFF2-40B4-BE49-F238E27FC236}">
                  <a16:creationId xmlns:a16="http://schemas.microsoft.com/office/drawing/2014/main" id="{E42444A3-FE48-B4A1-3310-B8788FDD04A9}"/>
                </a:ext>
              </a:extLst>
            </p:cNvPr>
            <p:cNvSpPr txBox="1"/>
            <p:nvPr/>
          </p:nvSpPr>
          <p:spPr>
            <a:xfrm>
              <a:off x="1596728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Kids engage more when the robot is framed as a peer, not authority.</a:t>
              </a:r>
            </a:p>
            <a:p>
              <a:pPr lvl="0" algn="ctr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Multimodal feedback sustains attention better than LEDs alone.</a:t>
              </a:r>
            </a:p>
            <a:p>
              <a:pPr lvl="0" algn="ctr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Next: enable emotion-aware autonomy and support teachable, adaptive behaviour.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4BE7B-0B93-CB37-1E6A-46DD4B253F9C}"/>
              </a:ext>
            </a:extLst>
          </p:cNvPr>
          <p:cNvGrpSpPr/>
          <p:nvPr/>
        </p:nvGrpSpPr>
        <p:grpSpPr>
          <a:xfrm>
            <a:off x="1570908" y="5010012"/>
            <a:ext cx="13182276" cy="5749056"/>
            <a:chOff x="1451536" y="5328481"/>
            <a:chExt cx="13182276" cy="5749056"/>
          </a:xfrm>
        </p:grpSpPr>
        <p:sp>
          <p:nvSpPr>
            <p:cNvPr id="142" name="Google Shape;149;p26">
              <a:extLst>
                <a:ext uri="{FF2B5EF4-FFF2-40B4-BE49-F238E27FC236}">
                  <a16:creationId xmlns:a16="http://schemas.microsoft.com/office/drawing/2014/main" id="{73BD7E22-A659-151B-493F-B97E9D46F671}"/>
                </a:ext>
              </a:extLst>
            </p:cNvPr>
            <p:cNvSpPr txBox="1"/>
            <p:nvPr/>
          </p:nvSpPr>
          <p:spPr>
            <a:xfrm>
              <a:off x="1717312" y="6141614"/>
              <a:ext cx="12916500" cy="2178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Develop a socially expressive Wizard-of-Oz dashboard</a:t>
              </a:r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 for intuitive robot control in child-robot interaction.</a:t>
              </a:r>
            </a:p>
          </p:txBody>
        </p:sp>
        <p:sp>
          <p:nvSpPr>
            <p:cNvPr id="143" name="Google Shape;149;p26">
              <a:extLst>
                <a:ext uri="{FF2B5EF4-FFF2-40B4-BE49-F238E27FC236}">
                  <a16:creationId xmlns:a16="http://schemas.microsoft.com/office/drawing/2014/main" id="{575C4EFC-47B9-4112-E3B9-69DFA85EA208}"/>
                </a:ext>
              </a:extLst>
            </p:cNvPr>
            <p:cNvSpPr txBox="1"/>
            <p:nvPr/>
          </p:nvSpPr>
          <p:spPr>
            <a:xfrm>
              <a:off x="1451536" y="5328481"/>
              <a:ext cx="12916500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US" sz="4800" b="1" dirty="0">
                  <a:solidFill>
                    <a:schemeClr val="dk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Project Objectives</a:t>
              </a:r>
            </a:p>
            <a:p>
              <a:pPr lvl="0" algn="just"/>
              <a:endParaRPr lang="en-US" sz="4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9;p26">
              <a:extLst>
                <a:ext uri="{FF2B5EF4-FFF2-40B4-BE49-F238E27FC236}">
                  <a16:creationId xmlns:a16="http://schemas.microsoft.com/office/drawing/2014/main" id="{628E39E7-CA82-0C40-B778-3DA63BD26297}"/>
                </a:ext>
              </a:extLst>
            </p:cNvPr>
            <p:cNvSpPr txBox="1"/>
            <p:nvPr/>
          </p:nvSpPr>
          <p:spPr>
            <a:xfrm>
              <a:off x="1717312" y="8624861"/>
              <a:ext cx="12916500" cy="2452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Explore how children teach and shape robot behaviour </a:t>
              </a:r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in collaborative scenarios, to inform future autonomous systems.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1CD197-1453-B985-5275-658BDE57C28E}"/>
              </a:ext>
            </a:extLst>
          </p:cNvPr>
          <p:cNvGrpSpPr/>
          <p:nvPr/>
        </p:nvGrpSpPr>
        <p:grpSpPr>
          <a:xfrm>
            <a:off x="3513233" y="11302323"/>
            <a:ext cx="23207524" cy="920051"/>
            <a:chOff x="3513233" y="11385450"/>
            <a:chExt cx="23207524" cy="92005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F620C1-5C5B-0FC4-CCD8-E805D6C639BB}"/>
                </a:ext>
              </a:extLst>
            </p:cNvPr>
            <p:cNvCxnSpPr>
              <a:cxnSpLocks/>
            </p:cNvCxnSpPr>
            <p:nvPr/>
          </p:nvCxnSpPr>
          <p:spPr>
            <a:xfrm>
              <a:off x="3513233" y="11845475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Google Shape;149;p26">
              <a:extLst>
                <a:ext uri="{FF2B5EF4-FFF2-40B4-BE49-F238E27FC236}">
                  <a16:creationId xmlns:a16="http://schemas.microsoft.com/office/drawing/2014/main" id="{0C55B10A-C5C1-6577-DDFF-2156433E41B9}"/>
                </a:ext>
              </a:extLst>
            </p:cNvPr>
            <p:cNvSpPr txBox="1"/>
            <p:nvPr/>
          </p:nvSpPr>
          <p:spPr>
            <a:xfrm>
              <a:off x="8314090" y="11385450"/>
              <a:ext cx="13605811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4800" b="1" dirty="0">
                  <a:solidFill>
                    <a:srgbClr val="007C9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Walkthrough 1: Expert Feedback</a:t>
              </a:r>
            </a:p>
            <a:p>
              <a:pPr lvl="0" algn="ctr"/>
              <a:endParaRPr lang="en-US" sz="4800" b="1" dirty="0">
                <a:solidFill>
                  <a:srgbClr val="007C9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3AAD6B-91A7-C071-8E83-6FF1D4BB0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089990" y="11845475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D3F4A6-BEE2-E153-D9E2-D87375B28509}"/>
              </a:ext>
            </a:extLst>
          </p:cNvPr>
          <p:cNvGrpSpPr/>
          <p:nvPr/>
        </p:nvGrpSpPr>
        <p:grpSpPr>
          <a:xfrm>
            <a:off x="3457814" y="20015747"/>
            <a:ext cx="23373778" cy="920051"/>
            <a:chOff x="3457814" y="20015747"/>
            <a:chExt cx="23373778" cy="920051"/>
          </a:xfrm>
        </p:grpSpPr>
        <p:sp>
          <p:nvSpPr>
            <p:cNvPr id="4" name="Google Shape;149;p26">
              <a:extLst>
                <a:ext uri="{FF2B5EF4-FFF2-40B4-BE49-F238E27FC236}">
                  <a16:creationId xmlns:a16="http://schemas.microsoft.com/office/drawing/2014/main" id="{3CD60ACB-9E5E-0D21-231B-5D84EE7C51D6}"/>
                </a:ext>
              </a:extLst>
            </p:cNvPr>
            <p:cNvSpPr txBox="1"/>
            <p:nvPr/>
          </p:nvSpPr>
          <p:spPr>
            <a:xfrm>
              <a:off x="8341798" y="20015747"/>
              <a:ext cx="13605811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4800" b="1" dirty="0">
                  <a:solidFill>
                    <a:srgbClr val="007C9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Walkthrough 2: High School Students</a:t>
              </a:r>
              <a:endParaRPr lang="en-US" sz="4800" b="1" dirty="0">
                <a:solidFill>
                  <a:srgbClr val="007C9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B66520-A39E-5A17-A50B-E5AABEF517CA}"/>
                </a:ext>
              </a:extLst>
            </p:cNvPr>
            <p:cNvCxnSpPr>
              <a:cxnSpLocks/>
            </p:cNvCxnSpPr>
            <p:nvPr/>
          </p:nvCxnSpPr>
          <p:spPr>
            <a:xfrm>
              <a:off x="3457814" y="2047577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EDB817-0881-A55B-0799-BCC34D7C874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0825" y="2047577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EDFE93-B8F8-F450-E7D5-935DC03E82BB}"/>
              </a:ext>
            </a:extLst>
          </p:cNvPr>
          <p:cNvGrpSpPr/>
          <p:nvPr/>
        </p:nvGrpSpPr>
        <p:grpSpPr>
          <a:xfrm>
            <a:off x="3483332" y="28729262"/>
            <a:ext cx="23318360" cy="920051"/>
            <a:chOff x="3483332" y="28590717"/>
            <a:chExt cx="23318360" cy="920051"/>
          </a:xfrm>
        </p:grpSpPr>
        <p:sp>
          <p:nvSpPr>
            <p:cNvPr id="5" name="Google Shape;149;p26">
              <a:extLst>
                <a:ext uri="{FF2B5EF4-FFF2-40B4-BE49-F238E27FC236}">
                  <a16:creationId xmlns:a16="http://schemas.microsoft.com/office/drawing/2014/main" id="{E10488B7-ACDA-91E4-77FF-825CE6D6854A}"/>
                </a:ext>
              </a:extLst>
            </p:cNvPr>
            <p:cNvSpPr txBox="1"/>
            <p:nvPr/>
          </p:nvSpPr>
          <p:spPr>
            <a:xfrm>
              <a:off x="9430021" y="28590717"/>
              <a:ext cx="11424982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4800" b="1" dirty="0">
                  <a:solidFill>
                    <a:srgbClr val="007C9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Walkthrough 3: Middle School Students</a:t>
              </a:r>
              <a:endParaRPr lang="en-US" sz="4800" b="1" dirty="0">
                <a:solidFill>
                  <a:srgbClr val="007C9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F094A9-D3C8-A536-34B5-519AA2B5ABF4}"/>
                </a:ext>
              </a:extLst>
            </p:cNvPr>
            <p:cNvCxnSpPr>
              <a:cxnSpLocks/>
            </p:cNvCxnSpPr>
            <p:nvPr/>
          </p:nvCxnSpPr>
          <p:spPr>
            <a:xfrm>
              <a:off x="3483332" y="2905074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10232F-8B5B-D954-7ADC-428D9584A03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925" y="2905074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3" name="Picture 52" descr="A group of people playing with toys&#10;&#10;AI-generated content may be incorrect.">
            <a:extLst>
              <a:ext uri="{FF2B5EF4-FFF2-40B4-BE49-F238E27FC236}">
                <a16:creationId xmlns:a16="http://schemas.microsoft.com/office/drawing/2014/main" id="{AAA2859F-B054-3E4F-CE9B-A1E91B9FE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8367" y="4728698"/>
            <a:ext cx="8460212" cy="6345159"/>
          </a:xfrm>
          <a:prstGeom prst="rect">
            <a:avLst/>
          </a:prstGeom>
        </p:spPr>
      </p:pic>
      <p:pic>
        <p:nvPicPr>
          <p:cNvPr id="63" name="Picture 62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09082662-1773-C13E-77DF-3DB51515F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0556" y="38783186"/>
            <a:ext cx="3328240" cy="33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1AF1B55E-0FED-25CC-9598-5A4D84DA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>
            <a:extLst>
              <a:ext uri="{FF2B5EF4-FFF2-40B4-BE49-F238E27FC236}">
                <a16:creationId xmlns:a16="http://schemas.microsoft.com/office/drawing/2014/main" id="{35D4F1EE-E039-BC5E-E5FF-93D13C603D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7450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Student</a:t>
            </a:r>
            <a:r>
              <a:rPr lang="en-GB" sz="3000" dirty="0"/>
              <a:t>: Davide Frova</a:t>
            </a:r>
            <a:endParaRPr sz="3000" dirty="0"/>
          </a:p>
        </p:txBody>
      </p:sp>
      <p:sp>
        <p:nvSpPr>
          <p:cNvPr id="137" name="Google Shape;137;p26">
            <a:extLst>
              <a:ext uri="{FF2B5EF4-FFF2-40B4-BE49-F238E27FC236}">
                <a16:creationId xmlns:a16="http://schemas.microsoft.com/office/drawing/2014/main" id="{150D5098-2911-6F25-9212-884D34B771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951732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Advisor</a:t>
            </a:r>
            <a:r>
              <a:rPr lang="en-GB" sz="3000" dirty="0"/>
              <a:t>: Monica Landoni</a:t>
            </a:r>
            <a:endParaRPr sz="3000" dirty="0"/>
          </a:p>
        </p:txBody>
      </p:sp>
      <p:sp>
        <p:nvSpPr>
          <p:cNvPr id="138" name="Google Shape;138;p26">
            <a:extLst>
              <a:ext uri="{FF2B5EF4-FFF2-40B4-BE49-F238E27FC236}">
                <a16:creationId xmlns:a16="http://schemas.microsoft.com/office/drawing/2014/main" id="{AAE89E07-2C4B-E69D-70DB-3033B5414F0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3116014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Co-Advisor</a:t>
            </a:r>
            <a:r>
              <a:rPr lang="en-GB" sz="3000" dirty="0"/>
              <a:t>: Antonio Paolillo</a:t>
            </a:r>
            <a:endParaRPr sz="3000" dirty="0"/>
          </a:p>
        </p:txBody>
      </p:sp>
      <p:sp>
        <p:nvSpPr>
          <p:cNvPr id="139" name="Google Shape;139;p26">
            <a:extLst>
              <a:ext uri="{FF2B5EF4-FFF2-40B4-BE49-F238E27FC236}">
                <a16:creationId xmlns:a16="http://schemas.microsoft.com/office/drawing/2014/main" id="{D4586F79-3425-A458-7EE2-2AAC99B80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7214" y="176543"/>
            <a:ext cx="17902200" cy="29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0" b="0" dirty="0">
                <a:latin typeface="Lexend"/>
                <a:ea typeface="Lexend"/>
                <a:cs typeface="Lexend"/>
                <a:sym typeface="Lexend"/>
              </a:rPr>
              <a:t>Exploring the Learning by Teaching Paradigm with Social Robots</a:t>
            </a:r>
            <a:endParaRPr sz="70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0" dirty="0">
                <a:latin typeface="Lexend"/>
                <a:ea typeface="Lexend"/>
                <a:cs typeface="Lexend"/>
                <a:sym typeface="Lexend"/>
              </a:rPr>
              <a:t>Exploratory Studies on Learning by Teaching with Social Robots using Wizard-of-Oz Control</a:t>
            </a:r>
            <a:endParaRPr sz="3000" b="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2100" b="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0E513-C15B-70F6-4C6A-A18229076B84}"/>
              </a:ext>
            </a:extLst>
          </p:cNvPr>
          <p:cNvSpPr txBox="1"/>
          <p:nvPr/>
        </p:nvSpPr>
        <p:spPr>
          <a:xfrm>
            <a:off x="16813161" y="19025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681F48-28B6-7AF6-6E3E-7A939D08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4" y="12546512"/>
            <a:ext cx="11424982" cy="72378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428A1-40CC-DE09-CB00-321F90BA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237" y="21130139"/>
            <a:ext cx="11424982" cy="723788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B88E19-C133-6EB9-5C69-2B14C699B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750" y="30136285"/>
            <a:ext cx="11424982" cy="7237880"/>
          </a:xfrm>
          <a:prstGeom prst="rect">
            <a:avLst/>
          </a:prstGeom>
        </p:spPr>
      </p:pic>
      <p:sp>
        <p:nvSpPr>
          <p:cNvPr id="9" name="Google Shape;149;p26">
            <a:extLst>
              <a:ext uri="{FF2B5EF4-FFF2-40B4-BE49-F238E27FC236}">
                <a16:creationId xmlns:a16="http://schemas.microsoft.com/office/drawing/2014/main" id="{1D899DB2-120C-678A-0070-0B6888CBD93F}"/>
              </a:ext>
            </a:extLst>
          </p:cNvPr>
          <p:cNvSpPr txBox="1"/>
          <p:nvPr/>
        </p:nvSpPr>
        <p:spPr>
          <a:xfrm>
            <a:off x="1666850" y="6170813"/>
            <a:ext cx="12916500" cy="511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This project explores how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children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develop social understanding by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teaching a robot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to behave appropriately in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shared activities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Rather than programming or controlling the robot directly, children engage in a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Learning by Teaching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process, shaping the robot’s behaviour through interaction, correction, and feedback.</a:t>
            </a:r>
          </a:p>
        </p:txBody>
      </p:sp>
      <p:sp>
        <p:nvSpPr>
          <p:cNvPr id="14" name="Google Shape;149;p26">
            <a:extLst>
              <a:ext uri="{FF2B5EF4-FFF2-40B4-BE49-F238E27FC236}">
                <a16:creationId xmlns:a16="http://schemas.microsoft.com/office/drawing/2014/main" id="{DD73F2D0-291E-634C-0AEE-66BA0E614A92}"/>
              </a:ext>
            </a:extLst>
          </p:cNvPr>
          <p:cNvSpPr txBox="1"/>
          <p:nvPr/>
        </p:nvSpPr>
        <p:spPr>
          <a:xfrm>
            <a:off x="1438250" y="5256094"/>
            <a:ext cx="12916500" cy="9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48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What happens when children teach a robot?</a:t>
            </a:r>
          </a:p>
          <a:p>
            <a:pPr lvl="0" algn="just"/>
            <a:endParaRPr lang="en-US" sz="4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D617BA-102F-B345-0B1E-7171132356A7}"/>
              </a:ext>
            </a:extLst>
          </p:cNvPr>
          <p:cNvGrpSpPr/>
          <p:nvPr/>
        </p:nvGrpSpPr>
        <p:grpSpPr>
          <a:xfrm>
            <a:off x="16281967" y="12357872"/>
            <a:ext cx="12651183" cy="7201445"/>
            <a:chOff x="16607033" y="13246775"/>
            <a:chExt cx="12651183" cy="72014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C119E1-AB51-B04E-BED4-800F71ED2E29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11" name="Google Shape;155;p26">
                <a:extLst>
                  <a:ext uri="{FF2B5EF4-FFF2-40B4-BE49-F238E27FC236}">
                    <a16:creationId xmlns:a16="http://schemas.microsoft.com/office/drawing/2014/main" id="{1023169C-227E-066D-EA8F-A600F64C98E3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Fixed positions didn’t work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18" name="Google Shape;155;p26">
                <a:extLst>
                  <a:ext uri="{FF2B5EF4-FFF2-40B4-BE49-F238E27FC236}">
                    <a16:creationId xmlns:a16="http://schemas.microsoft.com/office/drawing/2014/main" id="{02EE30DA-BD71-4243-E794-7D6DCF231973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moved unpredictably during play,</a:t>
                </a:r>
              </a:p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making joystick control a must.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B6E9D14-888F-6C14-64C1-9242879CE38C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21" name="Google Shape;155;p26">
                <a:extLst>
                  <a:ext uri="{FF2B5EF4-FFF2-40B4-BE49-F238E27FC236}">
                    <a16:creationId xmlns:a16="http://schemas.microsoft.com/office/drawing/2014/main" id="{3E2B8F42-9FC1-972C-99FF-FF83C72ECB8E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Negative Feedback Was Entertaining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2" name="Google Shape;155;p26">
                <a:extLst>
                  <a:ext uri="{FF2B5EF4-FFF2-40B4-BE49-F238E27FC236}">
                    <a16:creationId xmlns:a16="http://schemas.microsoft.com/office/drawing/2014/main" id="{D3556E42-24A3-B5EC-C634-C50CE2D57540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Spinning or dramatic motions were perceived as fun, potentially reinforcing misbehaviour.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B0CA3-99B0-143F-1D12-6CD248FDF181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24" name="Google Shape;155;p26">
                <a:extLst>
                  <a:ext uri="{FF2B5EF4-FFF2-40B4-BE49-F238E27FC236}">
                    <a16:creationId xmlns:a16="http://schemas.microsoft.com/office/drawing/2014/main" id="{0E7F68C1-C154-B60F-CA58-16A8B3E40C9A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Peer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5" name="Google Shape;155;p26">
                <a:extLst>
                  <a:ext uri="{FF2B5EF4-FFF2-40B4-BE49-F238E27FC236}">
                    <a16:creationId xmlns:a16="http://schemas.microsoft.com/office/drawing/2014/main" id="{6B617085-A011-7AFA-55A1-6DB292506CD5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Participants related to the robot more like a peer or playful companion than an authority figure.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826F0A-C29B-ECAB-F786-05CFDEB6B1A4}"/>
              </a:ext>
            </a:extLst>
          </p:cNvPr>
          <p:cNvGrpSpPr/>
          <p:nvPr/>
        </p:nvGrpSpPr>
        <p:grpSpPr>
          <a:xfrm>
            <a:off x="1570908" y="21007651"/>
            <a:ext cx="12651183" cy="7201445"/>
            <a:chOff x="16607033" y="13246775"/>
            <a:chExt cx="12651183" cy="72014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6B7899-AD5D-ED97-7624-81B6DCE8E9A2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38" name="Google Shape;155;p26">
                <a:extLst>
                  <a:ext uri="{FF2B5EF4-FFF2-40B4-BE49-F238E27FC236}">
                    <a16:creationId xmlns:a16="http://schemas.microsoft.com/office/drawing/2014/main" id="{18C97F89-F094-7E97-7BFA-E57CD0A36BB1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LEDs Were Ignored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9" name="Google Shape;155;p26">
                <a:extLst>
                  <a:ext uri="{FF2B5EF4-FFF2-40B4-BE49-F238E27FC236}">
                    <a16:creationId xmlns:a16="http://schemas.microsoft.com/office/drawing/2014/main" id="{35FC68E0-328E-66B3-352E-953004C31DDD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Red light alone wasn’t enough to attract attention during play, especially on the floor.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E2D4DC-95B1-FD6A-1F18-45CD46AE0C23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36" name="Google Shape;155;p26">
                <a:extLst>
                  <a:ext uri="{FF2B5EF4-FFF2-40B4-BE49-F238E27FC236}">
                    <a16:creationId xmlns:a16="http://schemas.microsoft.com/office/drawing/2014/main" id="{BABEA67A-FB26-9442-440C-441F78B28798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Movement Was Attention-Grabbing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7" name="Google Shape;155;p26">
                <a:extLst>
                  <a:ext uri="{FF2B5EF4-FFF2-40B4-BE49-F238E27FC236}">
                    <a16:creationId xmlns:a16="http://schemas.microsoft.com/office/drawing/2014/main" id="{4A1681CA-FD22-4CC9-64B8-0C8B80E86422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Quick approaches or changes in position effectively caught children’s focus.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9DDFB5-EB20-04BB-4451-F43DD9EDFD31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34" name="Google Shape;155;p26">
                <a:extLst>
                  <a:ext uri="{FF2B5EF4-FFF2-40B4-BE49-F238E27FC236}">
                    <a16:creationId xmlns:a16="http://schemas.microsoft.com/office/drawing/2014/main" id="{4B87B181-946F-15F0-15EC-36BF4D7C49DA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Naming Boosted the Engagement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5" name="Google Shape;155;p26">
                <a:extLst>
                  <a:ext uri="{FF2B5EF4-FFF2-40B4-BE49-F238E27FC236}">
                    <a16:creationId xmlns:a16="http://schemas.microsoft.com/office/drawing/2014/main" id="{2BCAC1E0-A2B8-CF34-460F-D2CB7BD81215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Letting children name the robot increased their sense of connection and interaction quality.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7926F1-019E-501B-6DD8-52BEFC37B298}"/>
              </a:ext>
            </a:extLst>
          </p:cNvPr>
          <p:cNvGrpSpPr/>
          <p:nvPr/>
        </p:nvGrpSpPr>
        <p:grpSpPr>
          <a:xfrm>
            <a:off x="15893853" y="29880882"/>
            <a:ext cx="12651183" cy="8129225"/>
            <a:chOff x="16607033" y="12831135"/>
            <a:chExt cx="12651183" cy="812922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9AD9B6-5AC9-43A0-E1A1-91BBE8819892}"/>
                </a:ext>
              </a:extLst>
            </p:cNvPr>
            <p:cNvGrpSpPr/>
            <p:nvPr/>
          </p:nvGrpSpPr>
          <p:grpSpPr>
            <a:xfrm>
              <a:off x="16607033" y="12831135"/>
              <a:ext cx="12651183" cy="2797133"/>
              <a:chOff x="16039438" y="13508632"/>
              <a:chExt cx="12651183" cy="2797133"/>
            </a:xfrm>
          </p:grpSpPr>
          <p:sp>
            <p:nvSpPr>
              <p:cNvPr id="48" name="Google Shape;155;p26">
                <a:extLst>
                  <a:ext uri="{FF2B5EF4-FFF2-40B4-BE49-F238E27FC236}">
                    <a16:creationId xmlns:a16="http://schemas.microsoft.com/office/drawing/2014/main" id="{8DAFF5EE-DE6B-C3AB-CEA7-CEC8865AC2F9}"/>
                  </a:ext>
                </a:extLst>
              </p:cNvPr>
              <p:cNvSpPr txBox="1"/>
              <p:nvPr/>
            </p:nvSpPr>
            <p:spPr>
              <a:xfrm>
                <a:off x="16039438" y="1350863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9" name="Google Shape;155;p26">
                <a:extLst>
                  <a:ext uri="{FF2B5EF4-FFF2-40B4-BE49-F238E27FC236}">
                    <a16:creationId xmlns:a16="http://schemas.microsoft.com/office/drawing/2014/main" id="{250F3FBB-6FF9-3FA7-4646-D8A717E86096}"/>
                  </a:ext>
                </a:extLst>
              </p:cNvPr>
              <p:cNvSpPr txBox="1"/>
              <p:nvPr/>
            </p:nvSpPr>
            <p:spPr>
              <a:xfrm>
                <a:off x="16285621" y="14294070"/>
                <a:ext cx="12405000" cy="201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treated the robot like a pet (e.g., decorating or petting it), reinforcing its peer-like framing.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385B5F-F0F7-2D9E-045B-E5986FEF82A9}"/>
                </a:ext>
              </a:extLst>
            </p:cNvPr>
            <p:cNvGrpSpPr/>
            <p:nvPr/>
          </p:nvGrpSpPr>
          <p:grpSpPr>
            <a:xfrm>
              <a:off x="16607033" y="15887168"/>
              <a:ext cx="12651183" cy="2349925"/>
              <a:chOff x="16039438" y="14173656"/>
              <a:chExt cx="12651183" cy="2349925"/>
            </a:xfrm>
          </p:grpSpPr>
          <p:sp>
            <p:nvSpPr>
              <p:cNvPr id="46" name="Google Shape;155;p26">
                <a:extLst>
                  <a:ext uri="{FF2B5EF4-FFF2-40B4-BE49-F238E27FC236}">
                    <a16:creationId xmlns:a16="http://schemas.microsoft.com/office/drawing/2014/main" id="{112D4C8C-AEEC-DD6C-8A00-B3DF04935156}"/>
                  </a:ext>
                </a:extLst>
              </p:cNvPr>
              <p:cNvSpPr txBox="1"/>
              <p:nvPr/>
            </p:nvSpPr>
            <p:spPr>
              <a:xfrm>
                <a:off x="16039438" y="14173656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Multimodal “Dances” Were Popular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7" name="Google Shape;155;p26">
                <a:extLst>
                  <a:ext uri="{FF2B5EF4-FFF2-40B4-BE49-F238E27FC236}">
                    <a16:creationId xmlns:a16="http://schemas.microsoft.com/office/drawing/2014/main" id="{B7B637B3-748B-56F4-921B-B09A842FAA09}"/>
                  </a:ext>
                </a:extLst>
              </p:cNvPr>
              <p:cNvSpPr txBox="1"/>
              <p:nvPr/>
            </p:nvSpPr>
            <p:spPr>
              <a:xfrm>
                <a:off x="16285621" y="14959095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loved expressive combination of lights, sound, and movement for positive feedback.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466FA-6538-92F7-1A50-09280675DE39}"/>
                </a:ext>
              </a:extLst>
            </p:cNvPr>
            <p:cNvGrpSpPr/>
            <p:nvPr/>
          </p:nvGrpSpPr>
          <p:grpSpPr>
            <a:xfrm>
              <a:off x="16607033" y="18222987"/>
              <a:ext cx="12651183" cy="2737373"/>
              <a:chOff x="16039438" y="14048964"/>
              <a:chExt cx="12651183" cy="2737373"/>
            </a:xfrm>
          </p:grpSpPr>
          <p:sp>
            <p:nvSpPr>
              <p:cNvPr id="44" name="Google Shape;155;p26">
                <a:extLst>
                  <a:ext uri="{FF2B5EF4-FFF2-40B4-BE49-F238E27FC236}">
                    <a16:creationId xmlns:a16="http://schemas.microsoft.com/office/drawing/2014/main" id="{F43AE6C9-CF2B-B82C-054C-4E18E900A446}"/>
                  </a:ext>
                </a:extLst>
              </p:cNvPr>
              <p:cNvSpPr txBox="1"/>
              <p:nvPr/>
            </p:nvSpPr>
            <p:spPr>
              <a:xfrm>
                <a:off x="16039438" y="14048964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Emotion and Politeness Teaching Emerged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5" name="Google Shape;155;p26">
                <a:extLst>
                  <a:ext uri="{FF2B5EF4-FFF2-40B4-BE49-F238E27FC236}">
                    <a16:creationId xmlns:a16="http://schemas.microsoft.com/office/drawing/2014/main" id="{14AAB2A4-71B0-7176-021D-F4F1BD150973}"/>
                  </a:ext>
                </a:extLst>
              </p:cNvPr>
              <p:cNvSpPr txBox="1"/>
              <p:nvPr/>
            </p:nvSpPr>
            <p:spPr>
              <a:xfrm>
                <a:off x="16285621" y="14834402"/>
                <a:ext cx="12405000" cy="1951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Kids naturally started to teach the robot social behaviours like keeping distance or expressing emotion.</a:t>
                </a:r>
              </a:p>
            </p:txBody>
          </p: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76163B-92EB-B63A-4069-0A57BF963FAE}"/>
              </a:ext>
            </a:extLst>
          </p:cNvPr>
          <p:cNvCxnSpPr>
            <a:cxnSpLocks/>
          </p:cNvCxnSpPr>
          <p:nvPr/>
        </p:nvCxnSpPr>
        <p:spPr>
          <a:xfrm>
            <a:off x="5729960" y="38497093"/>
            <a:ext cx="187803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1263D7-20E5-499C-BAE0-B54A45C0C45F}"/>
              </a:ext>
            </a:extLst>
          </p:cNvPr>
          <p:cNvGrpSpPr/>
          <p:nvPr/>
        </p:nvGrpSpPr>
        <p:grpSpPr>
          <a:xfrm>
            <a:off x="-3725083" y="13136064"/>
            <a:ext cx="5729960" cy="6209875"/>
            <a:chOff x="-3760469" y="13590986"/>
            <a:chExt cx="5729960" cy="620987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6E6D64-2120-56A5-57F4-351EF8FFED2C}"/>
                </a:ext>
              </a:extLst>
            </p:cNvPr>
            <p:cNvSpPr/>
            <p:nvPr/>
          </p:nvSpPr>
          <p:spPr>
            <a:xfrm>
              <a:off x="-3760469" y="13590986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0148F0-AD97-E51C-E31F-34DCDC1EF779}"/>
                </a:ext>
              </a:extLst>
            </p:cNvPr>
            <p:cNvSpPr txBox="1"/>
            <p:nvPr/>
          </p:nvSpPr>
          <p:spPr>
            <a:xfrm>
              <a:off x="0" y="15112570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8CD9CD-166C-FCD8-4C8F-E0AFCBA27228}"/>
              </a:ext>
            </a:extLst>
          </p:cNvPr>
          <p:cNvGrpSpPr/>
          <p:nvPr/>
        </p:nvGrpSpPr>
        <p:grpSpPr>
          <a:xfrm>
            <a:off x="28423197" y="21394760"/>
            <a:ext cx="5729960" cy="6209875"/>
            <a:chOff x="28390983" y="22410895"/>
            <a:chExt cx="5729960" cy="620987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C986C54-AC89-3737-FB30-F09B2D48BD32}"/>
                </a:ext>
              </a:extLst>
            </p:cNvPr>
            <p:cNvSpPr/>
            <p:nvPr/>
          </p:nvSpPr>
          <p:spPr>
            <a:xfrm>
              <a:off x="28390983" y="22410895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C5C54D-03D6-A8EC-F5E3-4580E2AD898B}"/>
                </a:ext>
              </a:extLst>
            </p:cNvPr>
            <p:cNvSpPr txBox="1"/>
            <p:nvPr/>
          </p:nvSpPr>
          <p:spPr>
            <a:xfrm>
              <a:off x="28689325" y="23932479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0868F1-C00A-B1D8-199E-0BEDA8C9C76A}"/>
              </a:ext>
            </a:extLst>
          </p:cNvPr>
          <p:cNvGrpSpPr/>
          <p:nvPr/>
        </p:nvGrpSpPr>
        <p:grpSpPr>
          <a:xfrm>
            <a:off x="-3725083" y="30395744"/>
            <a:ext cx="5729960" cy="6209875"/>
            <a:chOff x="-3912869" y="13590986"/>
            <a:chExt cx="5729960" cy="62098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47FB9F9-DC96-B7A6-414A-B7D65A248C6E}"/>
                </a:ext>
              </a:extLst>
            </p:cNvPr>
            <p:cNvSpPr/>
            <p:nvPr/>
          </p:nvSpPr>
          <p:spPr>
            <a:xfrm>
              <a:off x="-3912869" y="13590986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B2C187-A784-31E1-15E5-84B8F011D156}"/>
                </a:ext>
              </a:extLst>
            </p:cNvPr>
            <p:cNvSpPr txBox="1"/>
            <p:nvPr/>
          </p:nvSpPr>
          <p:spPr>
            <a:xfrm>
              <a:off x="0" y="15112570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3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B9A8709-2FAA-A0DE-0DE7-EDF4FEE28482}"/>
              </a:ext>
            </a:extLst>
          </p:cNvPr>
          <p:cNvGrpSpPr/>
          <p:nvPr/>
        </p:nvGrpSpPr>
        <p:grpSpPr>
          <a:xfrm>
            <a:off x="1473636" y="38587781"/>
            <a:ext cx="12651183" cy="3585945"/>
            <a:chOff x="1473636" y="38456167"/>
            <a:chExt cx="12651183" cy="3585945"/>
          </a:xfrm>
        </p:grpSpPr>
        <p:sp>
          <p:nvSpPr>
            <p:cNvPr id="128" name="Google Shape;155;p26">
              <a:extLst>
                <a:ext uri="{FF2B5EF4-FFF2-40B4-BE49-F238E27FC236}">
                  <a16:creationId xmlns:a16="http://schemas.microsoft.com/office/drawing/2014/main" id="{636CC277-5A02-BF70-8966-133EF4132868}"/>
                </a:ext>
              </a:extLst>
            </p:cNvPr>
            <p:cNvSpPr txBox="1"/>
            <p:nvPr/>
          </p:nvSpPr>
          <p:spPr>
            <a:xfrm>
              <a:off x="1473636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Conclusions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29" name="Google Shape;155;p26">
              <a:extLst>
                <a:ext uri="{FF2B5EF4-FFF2-40B4-BE49-F238E27FC236}">
                  <a16:creationId xmlns:a16="http://schemas.microsoft.com/office/drawing/2014/main" id="{D9CC76F2-3F17-D677-5EE9-E73D88699851}"/>
                </a:ext>
              </a:extLst>
            </p:cNvPr>
            <p:cNvSpPr txBox="1"/>
            <p:nvPr/>
          </p:nvSpPr>
          <p:spPr>
            <a:xfrm>
              <a:off x="1719819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Children engaged more with a robot framed as a peer. The co-design process helped shape both the interface and its expressive behaviours to align with this framing.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2B7F321-5D0E-43D7-2D83-52FB8FC7B842}"/>
              </a:ext>
            </a:extLst>
          </p:cNvPr>
          <p:cNvGrpSpPr/>
          <p:nvPr/>
        </p:nvGrpSpPr>
        <p:grpSpPr>
          <a:xfrm>
            <a:off x="15770761" y="38619255"/>
            <a:ext cx="12651183" cy="3585945"/>
            <a:chOff x="1473636" y="38456167"/>
            <a:chExt cx="12651183" cy="3585945"/>
          </a:xfrm>
        </p:grpSpPr>
        <p:sp>
          <p:nvSpPr>
            <p:cNvPr id="132" name="Google Shape;155;p26">
              <a:extLst>
                <a:ext uri="{FF2B5EF4-FFF2-40B4-BE49-F238E27FC236}">
                  <a16:creationId xmlns:a16="http://schemas.microsoft.com/office/drawing/2014/main" id="{AEFD529A-8819-A764-253E-96405BF2A939}"/>
                </a:ext>
              </a:extLst>
            </p:cNvPr>
            <p:cNvSpPr txBox="1"/>
            <p:nvPr/>
          </p:nvSpPr>
          <p:spPr>
            <a:xfrm>
              <a:off x="1473636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Future work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33" name="Google Shape;155;p26">
              <a:extLst>
                <a:ext uri="{FF2B5EF4-FFF2-40B4-BE49-F238E27FC236}">
                  <a16:creationId xmlns:a16="http://schemas.microsoft.com/office/drawing/2014/main" id="{8E33EF23-3A4C-6A2D-7E32-2901DC398C0E}"/>
                </a:ext>
              </a:extLst>
            </p:cNvPr>
            <p:cNvSpPr txBox="1"/>
            <p:nvPr/>
          </p:nvSpPr>
          <p:spPr>
            <a:xfrm>
              <a:off x="1719819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Next steps include enabling emotion-aware autonomy and expanding the approach to broader, more diverse child populations through longer-term studies.</a:t>
              </a:r>
            </a:p>
          </p:txBody>
        </p:sp>
      </p:grpSp>
      <p:sp>
        <p:nvSpPr>
          <p:cNvPr id="142" name="Google Shape;149;p26">
            <a:extLst>
              <a:ext uri="{FF2B5EF4-FFF2-40B4-BE49-F238E27FC236}">
                <a16:creationId xmlns:a16="http://schemas.microsoft.com/office/drawing/2014/main" id="{323C75A1-AA49-8584-B0FA-CCF994BAC334}"/>
              </a:ext>
            </a:extLst>
          </p:cNvPr>
          <p:cNvSpPr txBox="1"/>
          <p:nvPr/>
        </p:nvSpPr>
        <p:spPr>
          <a:xfrm>
            <a:off x="30960248" y="5858701"/>
            <a:ext cx="12916500" cy="217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</a:rPr>
              <a:t>Develop a socially expressive Wizard-of-Oz dashboard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</a:rPr>
              <a:t> for intuitive robot control in child-robot interaction.</a:t>
            </a:r>
          </a:p>
        </p:txBody>
      </p:sp>
      <p:sp>
        <p:nvSpPr>
          <p:cNvPr id="143" name="Google Shape;149;p26">
            <a:extLst>
              <a:ext uri="{FF2B5EF4-FFF2-40B4-BE49-F238E27FC236}">
                <a16:creationId xmlns:a16="http://schemas.microsoft.com/office/drawing/2014/main" id="{7D882D05-0435-69EB-6B75-FB6EB4BEC624}"/>
              </a:ext>
            </a:extLst>
          </p:cNvPr>
          <p:cNvSpPr txBox="1"/>
          <p:nvPr/>
        </p:nvSpPr>
        <p:spPr>
          <a:xfrm>
            <a:off x="30731648" y="4932478"/>
            <a:ext cx="12916500" cy="9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48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Goals</a:t>
            </a:r>
          </a:p>
          <a:p>
            <a:pPr lvl="0" algn="just"/>
            <a:endParaRPr lang="en-US" sz="4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9;p26">
            <a:extLst>
              <a:ext uri="{FF2B5EF4-FFF2-40B4-BE49-F238E27FC236}">
                <a16:creationId xmlns:a16="http://schemas.microsoft.com/office/drawing/2014/main" id="{3105C95D-4041-996F-5E8D-4F5F26C9D87D}"/>
              </a:ext>
            </a:extLst>
          </p:cNvPr>
          <p:cNvSpPr txBox="1"/>
          <p:nvPr/>
        </p:nvSpPr>
        <p:spPr>
          <a:xfrm>
            <a:off x="30960248" y="8037148"/>
            <a:ext cx="12916500" cy="288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</a:rPr>
              <a:t>Explore how children teach and shape robot behaviour 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</a:rPr>
              <a:t>in collaborative scenarios, to inform future autonomous systems.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8E2E04-0E66-84D4-36CB-81B2ECE1F0AA}"/>
              </a:ext>
            </a:extLst>
          </p:cNvPr>
          <p:cNvGrpSpPr/>
          <p:nvPr/>
        </p:nvGrpSpPr>
        <p:grpSpPr>
          <a:xfrm>
            <a:off x="3513233" y="11385450"/>
            <a:ext cx="23207524" cy="920051"/>
            <a:chOff x="3513233" y="11385450"/>
            <a:chExt cx="23207524" cy="92005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21C2E07-4190-5786-5DAB-52B1851FF547}"/>
                </a:ext>
              </a:extLst>
            </p:cNvPr>
            <p:cNvCxnSpPr>
              <a:cxnSpLocks/>
            </p:cNvCxnSpPr>
            <p:nvPr/>
          </p:nvCxnSpPr>
          <p:spPr>
            <a:xfrm>
              <a:off x="3513233" y="11845475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Google Shape;149;p26">
              <a:extLst>
                <a:ext uri="{FF2B5EF4-FFF2-40B4-BE49-F238E27FC236}">
                  <a16:creationId xmlns:a16="http://schemas.microsoft.com/office/drawing/2014/main" id="{AAFE0116-BA5B-B265-0213-4DCA9ACF356E}"/>
                </a:ext>
              </a:extLst>
            </p:cNvPr>
            <p:cNvSpPr txBox="1"/>
            <p:nvPr/>
          </p:nvSpPr>
          <p:spPr>
            <a:xfrm>
              <a:off x="8314090" y="11385450"/>
              <a:ext cx="13605811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4800" b="1" dirty="0">
                  <a:solidFill>
                    <a:srgbClr val="007C9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Walkthrough 1: Expert Feedback</a:t>
              </a:r>
            </a:p>
            <a:p>
              <a:pPr lvl="0" algn="ctr"/>
              <a:endParaRPr lang="en-US" sz="4800" b="1" dirty="0">
                <a:solidFill>
                  <a:srgbClr val="007C9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69A8D7-2630-89A2-AAC6-9B0A6EA416E4}"/>
                </a:ext>
              </a:extLst>
            </p:cNvPr>
            <p:cNvCxnSpPr>
              <a:cxnSpLocks/>
            </p:cNvCxnSpPr>
            <p:nvPr/>
          </p:nvCxnSpPr>
          <p:spPr>
            <a:xfrm>
              <a:off x="21089990" y="11845475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603717-B6D5-5A99-013F-306DF0784917}"/>
              </a:ext>
            </a:extLst>
          </p:cNvPr>
          <p:cNvGrpSpPr/>
          <p:nvPr/>
        </p:nvGrpSpPr>
        <p:grpSpPr>
          <a:xfrm>
            <a:off x="3457814" y="20015747"/>
            <a:ext cx="23373778" cy="920051"/>
            <a:chOff x="3457814" y="20015747"/>
            <a:chExt cx="23373778" cy="920051"/>
          </a:xfrm>
        </p:grpSpPr>
        <p:sp>
          <p:nvSpPr>
            <p:cNvPr id="4" name="Google Shape;149;p26">
              <a:extLst>
                <a:ext uri="{FF2B5EF4-FFF2-40B4-BE49-F238E27FC236}">
                  <a16:creationId xmlns:a16="http://schemas.microsoft.com/office/drawing/2014/main" id="{DAF964BC-E265-E144-78C3-C0ADDDE63A39}"/>
                </a:ext>
              </a:extLst>
            </p:cNvPr>
            <p:cNvSpPr txBox="1"/>
            <p:nvPr/>
          </p:nvSpPr>
          <p:spPr>
            <a:xfrm>
              <a:off x="8341798" y="20015747"/>
              <a:ext cx="13605811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4800" b="1" dirty="0">
                  <a:solidFill>
                    <a:srgbClr val="007C9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Walkthrough 2: High School Students</a:t>
              </a:r>
              <a:endParaRPr lang="en-US" sz="4800" b="1" dirty="0">
                <a:solidFill>
                  <a:srgbClr val="007C9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DB0F52-CBBD-0786-D5D7-54FDCA99DDA3}"/>
                </a:ext>
              </a:extLst>
            </p:cNvPr>
            <p:cNvCxnSpPr>
              <a:cxnSpLocks/>
            </p:cNvCxnSpPr>
            <p:nvPr/>
          </p:nvCxnSpPr>
          <p:spPr>
            <a:xfrm>
              <a:off x="3457814" y="2047577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8A299D-70C8-2694-D0E7-86F3AF7AFEDC}"/>
                </a:ext>
              </a:extLst>
            </p:cNvPr>
            <p:cNvCxnSpPr>
              <a:cxnSpLocks/>
            </p:cNvCxnSpPr>
            <p:nvPr/>
          </p:nvCxnSpPr>
          <p:spPr>
            <a:xfrm>
              <a:off x="21200825" y="2047577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771BBE-2A56-712D-D980-1472C3BE6B2E}"/>
              </a:ext>
            </a:extLst>
          </p:cNvPr>
          <p:cNvGrpSpPr/>
          <p:nvPr/>
        </p:nvGrpSpPr>
        <p:grpSpPr>
          <a:xfrm>
            <a:off x="3483332" y="28729262"/>
            <a:ext cx="23318360" cy="920051"/>
            <a:chOff x="3483332" y="28590717"/>
            <a:chExt cx="23318360" cy="920051"/>
          </a:xfrm>
        </p:grpSpPr>
        <p:sp>
          <p:nvSpPr>
            <p:cNvPr id="5" name="Google Shape;149;p26">
              <a:extLst>
                <a:ext uri="{FF2B5EF4-FFF2-40B4-BE49-F238E27FC236}">
                  <a16:creationId xmlns:a16="http://schemas.microsoft.com/office/drawing/2014/main" id="{CB155280-8667-CAD2-7618-440D15FAFD2E}"/>
                </a:ext>
              </a:extLst>
            </p:cNvPr>
            <p:cNvSpPr txBox="1"/>
            <p:nvPr/>
          </p:nvSpPr>
          <p:spPr>
            <a:xfrm>
              <a:off x="9430021" y="28590717"/>
              <a:ext cx="11424982" cy="9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4800" b="1" dirty="0">
                  <a:solidFill>
                    <a:srgbClr val="007C91"/>
                  </a:solidFill>
                  <a:latin typeface="Frutiger" panose="020B0500000000000000" pitchFamily="34" charset="0"/>
                  <a:ea typeface="Roboto"/>
                  <a:cs typeface="Roboto"/>
                  <a:sym typeface="Roboto"/>
                </a:rPr>
                <a:t>Walkthrough 3: Middle School Students</a:t>
              </a:r>
              <a:endParaRPr lang="en-US" sz="4800" b="1" dirty="0">
                <a:solidFill>
                  <a:srgbClr val="007C9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5BC04E-C6F3-525E-045D-19AAC9A2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483332" y="2905074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670393-2424-2EC1-B7AD-0DADCB4DBA79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925" y="29050742"/>
              <a:ext cx="5630767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3" name="Picture 52" descr="A group of people playing with toys&#10;&#10;AI-generated content may be incorrect.">
            <a:extLst>
              <a:ext uri="{FF2B5EF4-FFF2-40B4-BE49-F238E27FC236}">
                <a16:creationId xmlns:a16="http://schemas.microsoft.com/office/drawing/2014/main" id="{5659F844-C711-AB55-D4B3-1DB16194C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0794" y="5112945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40D10610-ECBE-37D1-0D65-D05C0DD7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>
            <a:extLst>
              <a:ext uri="{FF2B5EF4-FFF2-40B4-BE49-F238E27FC236}">
                <a16:creationId xmlns:a16="http://schemas.microsoft.com/office/drawing/2014/main" id="{C03F19F9-9D3F-6BB7-FA8D-57C6E89EF2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7450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Student</a:t>
            </a:r>
            <a:r>
              <a:rPr lang="en-GB" sz="3000" dirty="0"/>
              <a:t>: Davide Frova</a:t>
            </a:r>
            <a:endParaRPr sz="3000" dirty="0"/>
          </a:p>
        </p:txBody>
      </p:sp>
      <p:sp>
        <p:nvSpPr>
          <p:cNvPr id="137" name="Google Shape;137;p26">
            <a:extLst>
              <a:ext uri="{FF2B5EF4-FFF2-40B4-BE49-F238E27FC236}">
                <a16:creationId xmlns:a16="http://schemas.microsoft.com/office/drawing/2014/main" id="{3D84A020-E64C-2862-4021-4AB19805B6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951732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Advisor</a:t>
            </a:r>
            <a:r>
              <a:rPr lang="en-GB" sz="3000" dirty="0"/>
              <a:t>: Monica Landoni</a:t>
            </a:r>
            <a:endParaRPr sz="3000" dirty="0"/>
          </a:p>
        </p:txBody>
      </p:sp>
      <p:sp>
        <p:nvSpPr>
          <p:cNvPr id="138" name="Google Shape;138;p26">
            <a:extLst>
              <a:ext uri="{FF2B5EF4-FFF2-40B4-BE49-F238E27FC236}">
                <a16:creationId xmlns:a16="http://schemas.microsoft.com/office/drawing/2014/main" id="{D82F57D0-5B9A-F9B3-C720-1B79676CC0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3116014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Co-Advisor</a:t>
            </a:r>
            <a:r>
              <a:rPr lang="en-GB" sz="3000" dirty="0"/>
              <a:t>: Antonio Paolillo</a:t>
            </a:r>
            <a:endParaRPr sz="3000" dirty="0"/>
          </a:p>
        </p:txBody>
      </p:sp>
      <p:sp>
        <p:nvSpPr>
          <p:cNvPr id="139" name="Google Shape;139;p26">
            <a:extLst>
              <a:ext uri="{FF2B5EF4-FFF2-40B4-BE49-F238E27FC236}">
                <a16:creationId xmlns:a16="http://schemas.microsoft.com/office/drawing/2014/main" id="{D08F759A-E50A-DEC9-2389-5FB9AF949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7214" y="176543"/>
            <a:ext cx="17902200" cy="29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0" b="0" dirty="0">
                <a:latin typeface="Lexend"/>
                <a:ea typeface="Lexend"/>
                <a:cs typeface="Lexend"/>
                <a:sym typeface="Lexend"/>
              </a:rPr>
              <a:t>Exploring the Learning by Teaching Paradigm with Social Robots</a:t>
            </a:r>
            <a:endParaRPr sz="70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0" dirty="0">
                <a:latin typeface="Lexend"/>
                <a:ea typeface="Lexend"/>
                <a:cs typeface="Lexend"/>
                <a:sym typeface="Lexend"/>
              </a:rPr>
              <a:t>Exploratory Studies on Learning by Teaching with Social Robots using Wizard-of-Oz Control</a:t>
            </a:r>
            <a:endParaRPr sz="2800" b="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2100" b="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C4895-BB66-9AA2-6499-03CE79F91BFE}"/>
              </a:ext>
            </a:extLst>
          </p:cNvPr>
          <p:cNvSpPr txBox="1"/>
          <p:nvPr/>
        </p:nvSpPr>
        <p:spPr>
          <a:xfrm>
            <a:off x="16813161" y="19025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6C85C2-9C21-F6A7-4CAB-84398AD5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4" y="12546512"/>
            <a:ext cx="11424982" cy="72378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22BA98-B80D-538A-D5EA-F033CBE4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237" y="20880758"/>
            <a:ext cx="11424982" cy="723788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B7AD56-4732-4E34-51C8-7C0E607B3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750" y="29277306"/>
            <a:ext cx="11424982" cy="7237880"/>
          </a:xfrm>
          <a:prstGeom prst="rect">
            <a:avLst/>
          </a:prstGeom>
        </p:spPr>
      </p:pic>
      <p:sp>
        <p:nvSpPr>
          <p:cNvPr id="9" name="Google Shape;149;p26">
            <a:extLst>
              <a:ext uri="{FF2B5EF4-FFF2-40B4-BE49-F238E27FC236}">
                <a16:creationId xmlns:a16="http://schemas.microsoft.com/office/drawing/2014/main" id="{57DE4FFA-F39E-92AD-3C1D-4C6F1215C002}"/>
              </a:ext>
            </a:extLst>
          </p:cNvPr>
          <p:cNvSpPr txBox="1"/>
          <p:nvPr/>
        </p:nvSpPr>
        <p:spPr>
          <a:xfrm>
            <a:off x="1666850" y="6170813"/>
            <a:ext cx="12916500" cy="511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This project explores how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children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develop social understanding by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teaching a robot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to behave appropriately in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shared activities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Rather than programming or controlling the robot directly, children engage in a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Learning by Teaching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process, shaping the robot’s behaviour through interaction, correction, and feedback.</a:t>
            </a:r>
          </a:p>
        </p:txBody>
      </p:sp>
      <p:sp>
        <p:nvSpPr>
          <p:cNvPr id="14" name="Google Shape;149;p26">
            <a:extLst>
              <a:ext uri="{FF2B5EF4-FFF2-40B4-BE49-F238E27FC236}">
                <a16:creationId xmlns:a16="http://schemas.microsoft.com/office/drawing/2014/main" id="{71859019-E9DF-1036-2E8D-E83134A03B9A}"/>
              </a:ext>
            </a:extLst>
          </p:cNvPr>
          <p:cNvSpPr txBox="1"/>
          <p:nvPr/>
        </p:nvSpPr>
        <p:spPr>
          <a:xfrm>
            <a:off x="1438250" y="5256094"/>
            <a:ext cx="12916500" cy="9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48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What happens when children teach a robot?</a:t>
            </a:r>
          </a:p>
          <a:p>
            <a:pPr lvl="0" algn="just"/>
            <a:endParaRPr lang="en-US" sz="4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AE26A7-672B-3692-C87C-5E34188E9CC4}"/>
              </a:ext>
            </a:extLst>
          </p:cNvPr>
          <p:cNvGrpSpPr/>
          <p:nvPr/>
        </p:nvGrpSpPr>
        <p:grpSpPr>
          <a:xfrm>
            <a:off x="16281967" y="12357872"/>
            <a:ext cx="12651183" cy="7201445"/>
            <a:chOff x="16607033" y="13246775"/>
            <a:chExt cx="12651183" cy="72014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374204-AB35-9E3A-8C6F-5ACFE1DA1CA3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11" name="Google Shape;155;p26">
                <a:extLst>
                  <a:ext uri="{FF2B5EF4-FFF2-40B4-BE49-F238E27FC236}">
                    <a16:creationId xmlns:a16="http://schemas.microsoft.com/office/drawing/2014/main" id="{20512B0D-D6ED-A92C-2AC0-CF697FBD16A0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Fixed positions didn’t work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18" name="Google Shape;155;p26">
                <a:extLst>
                  <a:ext uri="{FF2B5EF4-FFF2-40B4-BE49-F238E27FC236}">
                    <a16:creationId xmlns:a16="http://schemas.microsoft.com/office/drawing/2014/main" id="{FF3D600A-58AE-D8B8-B58C-E3A543E5DCFE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moved unpredictably during play,</a:t>
                </a:r>
              </a:p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making joystick control a must.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6C18EC-4579-64D3-6990-9474D63261B9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21" name="Google Shape;155;p26">
                <a:extLst>
                  <a:ext uri="{FF2B5EF4-FFF2-40B4-BE49-F238E27FC236}">
                    <a16:creationId xmlns:a16="http://schemas.microsoft.com/office/drawing/2014/main" id="{3A60638D-BC6C-F726-4ECF-092FD35EBE7F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Negative Feedback Was Entertaining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2" name="Google Shape;155;p26">
                <a:extLst>
                  <a:ext uri="{FF2B5EF4-FFF2-40B4-BE49-F238E27FC236}">
                    <a16:creationId xmlns:a16="http://schemas.microsoft.com/office/drawing/2014/main" id="{A3E5F0F5-E743-4B01-7D03-D0E857788CB5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Spinning or dramatic motions were perceived as fun, potentially reinforcing misbehaviour.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76CCAE-BE62-2E52-23C6-3BBAAE578D9F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24" name="Google Shape;155;p26">
                <a:extLst>
                  <a:ext uri="{FF2B5EF4-FFF2-40B4-BE49-F238E27FC236}">
                    <a16:creationId xmlns:a16="http://schemas.microsoft.com/office/drawing/2014/main" id="{0BC6FEA6-DF91-9AF4-B51C-E921340C4C32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Peer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5" name="Google Shape;155;p26">
                <a:extLst>
                  <a:ext uri="{FF2B5EF4-FFF2-40B4-BE49-F238E27FC236}">
                    <a16:creationId xmlns:a16="http://schemas.microsoft.com/office/drawing/2014/main" id="{3FC2297F-8229-8269-F51F-81FD324435DE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Participants related to the robot more like a peer or playful companion than an authority figure.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689541-D68B-33A0-D49C-C99BBEE4E6A6}"/>
              </a:ext>
            </a:extLst>
          </p:cNvPr>
          <p:cNvGrpSpPr/>
          <p:nvPr/>
        </p:nvGrpSpPr>
        <p:grpSpPr>
          <a:xfrm>
            <a:off x="1570908" y="21007651"/>
            <a:ext cx="12651183" cy="7201445"/>
            <a:chOff x="16607033" y="13246775"/>
            <a:chExt cx="12651183" cy="72014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C93276B-9923-3793-1334-8186A38374C7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38" name="Google Shape;155;p26">
                <a:extLst>
                  <a:ext uri="{FF2B5EF4-FFF2-40B4-BE49-F238E27FC236}">
                    <a16:creationId xmlns:a16="http://schemas.microsoft.com/office/drawing/2014/main" id="{0C479625-98C7-CBD2-3022-F4D324E0CCE6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LEDs Were Ignored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9" name="Google Shape;155;p26">
                <a:extLst>
                  <a:ext uri="{FF2B5EF4-FFF2-40B4-BE49-F238E27FC236}">
                    <a16:creationId xmlns:a16="http://schemas.microsoft.com/office/drawing/2014/main" id="{797CFCCD-6A56-3435-41A6-519B2284C7BF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Red light alone wasn’t enough to attract attention during play, especially on the floor.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8B6313-7AB9-C588-730B-6329B5EBF5DF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36" name="Google Shape;155;p26">
                <a:extLst>
                  <a:ext uri="{FF2B5EF4-FFF2-40B4-BE49-F238E27FC236}">
                    <a16:creationId xmlns:a16="http://schemas.microsoft.com/office/drawing/2014/main" id="{FBD87C2F-A6DE-60A2-BD73-D8C307BAD735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Movement Was Attention-Grabbing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7" name="Google Shape;155;p26">
                <a:extLst>
                  <a:ext uri="{FF2B5EF4-FFF2-40B4-BE49-F238E27FC236}">
                    <a16:creationId xmlns:a16="http://schemas.microsoft.com/office/drawing/2014/main" id="{60863DC5-1AB3-9738-C43E-19866A1E14BE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Quick approaches or changes in position effectively caught children’s focus.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6C7F57-37D2-76C2-21CC-1E86E39677B4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34" name="Google Shape;155;p26">
                <a:extLst>
                  <a:ext uri="{FF2B5EF4-FFF2-40B4-BE49-F238E27FC236}">
                    <a16:creationId xmlns:a16="http://schemas.microsoft.com/office/drawing/2014/main" id="{A143084B-B224-F51F-E762-D5058D4C556E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Naming Boosted the Engagement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5" name="Google Shape;155;p26">
                <a:extLst>
                  <a:ext uri="{FF2B5EF4-FFF2-40B4-BE49-F238E27FC236}">
                    <a16:creationId xmlns:a16="http://schemas.microsoft.com/office/drawing/2014/main" id="{474D8682-60A6-8C3D-0CE4-4EED2D62BF91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Letting children name the robot increased their sense of connection and interaction quality.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7E638D-DE2F-523F-D264-9BD7681F748D}"/>
              </a:ext>
            </a:extLst>
          </p:cNvPr>
          <p:cNvGrpSpPr/>
          <p:nvPr/>
        </p:nvGrpSpPr>
        <p:grpSpPr>
          <a:xfrm>
            <a:off x="15893853" y="29021903"/>
            <a:ext cx="12651183" cy="8129225"/>
            <a:chOff x="16607033" y="12831135"/>
            <a:chExt cx="12651183" cy="812922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5F6A40-45B9-DC61-6EBE-E1DFE06CB302}"/>
                </a:ext>
              </a:extLst>
            </p:cNvPr>
            <p:cNvGrpSpPr/>
            <p:nvPr/>
          </p:nvGrpSpPr>
          <p:grpSpPr>
            <a:xfrm>
              <a:off x="16607033" y="12831135"/>
              <a:ext cx="12651183" cy="2797133"/>
              <a:chOff x="16039438" y="13508632"/>
              <a:chExt cx="12651183" cy="2797133"/>
            </a:xfrm>
          </p:grpSpPr>
          <p:sp>
            <p:nvSpPr>
              <p:cNvPr id="48" name="Google Shape;155;p26">
                <a:extLst>
                  <a:ext uri="{FF2B5EF4-FFF2-40B4-BE49-F238E27FC236}">
                    <a16:creationId xmlns:a16="http://schemas.microsoft.com/office/drawing/2014/main" id="{E6A620C7-5819-44F2-7117-8C412BBC6DB7}"/>
                  </a:ext>
                </a:extLst>
              </p:cNvPr>
              <p:cNvSpPr txBox="1"/>
              <p:nvPr/>
            </p:nvSpPr>
            <p:spPr>
              <a:xfrm>
                <a:off x="16039438" y="1350863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9" name="Google Shape;155;p26">
                <a:extLst>
                  <a:ext uri="{FF2B5EF4-FFF2-40B4-BE49-F238E27FC236}">
                    <a16:creationId xmlns:a16="http://schemas.microsoft.com/office/drawing/2014/main" id="{AF6F0EBF-A6C0-55E6-B93A-7218EA0200C2}"/>
                  </a:ext>
                </a:extLst>
              </p:cNvPr>
              <p:cNvSpPr txBox="1"/>
              <p:nvPr/>
            </p:nvSpPr>
            <p:spPr>
              <a:xfrm>
                <a:off x="16285621" y="14294070"/>
                <a:ext cx="12405000" cy="201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treated the robot like a pet (e.g., decorating or petting it), reinforcing its peer-like framing.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592EC8-A3CE-5044-02F2-F05964B88F17}"/>
                </a:ext>
              </a:extLst>
            </p:cNvPr>
            <p:cNvGrpSpPr/>
            <p:nvPr/>
          </p:nvGrpSpPr>
          <p:grpSpPr>
            <a:xfrm>
              <a:off x="16607033" y="15887168"/>
              <a:ext cx="12651183" cy="2349925"/>
              <a:chOff x="16039438" y="14173656"/>
              <a:chExt cx="12651183" cy="2349925"/>
            </a:xfrm>
          </p:grpSpPr>
          <p:sp>
            <p:nvSpPr>
              <p:cNvPr id="46" name="Google Shape;155;p26">
                <a:extLst>
                  <a:ext uri="{FF2B5EF4-FFF2-40B4-BE49-F238E27FC236}">
                    <a16:creationId xmlns:a16="http://schemas.microsoft.com/office/drawing/2014/main" id="{1DB04373-14EF-D640-54E9-9179AD65750B}"/>
                  </a:ext>
                </a:extLst>
              </p:cNvPr>
              <p:cNvSpPr txBox="1"/>
              <p:nvPr/>
            </p:nvSpPr>
            <p:spPr>
              <a:xfrm>
                <a:off x="16039438" y="14173656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Multimodal “Dances” Were Popular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7" name="Google Shape;155;p26">
                <a:extLst>
                  <a:ext uri="{FF2B5EF4-FFF2-40B4-BE49-F238E27FC236}">
                    <a16:creationId xmlns:a16="http://schemas.microsoft.com/office/drawing/2014/main" id="{FE6B6FFA-41D6-2373-2552-C2D12FB9760D}"/>
                  </a:ext>
                </a:extLst>
              </p:cNvPr>
              <p:cNvSpPr txBox="1"/>
              <p:nvPr/>
            </p:nvSpPr>
            <p:spPr>
              <a:xfrm>
                <a:off x="16285621" y="14959095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loved expressive combination of lights, sound, and movement for positive feedback.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34EF07E-CF4B-0F7D-5172-1EAE13FC5DEB}"/>
                </a:ext>
              </a:extLst>
            </p:cNvPr>
            <p:cNvGrpSpPr/>
            <p:nvPr/>
          </p:nvGrpSpPr>
          <p:grpSpPr>
            <a:xfrm>
              <a:off x="16607033" y="18222987"/>
              <a:ext cx="12651183" cy="2737373"/>
              <a:chOff x="16039438" y="14048964"/>
              <a:chExt cx="12651183" cy="2737373"/>
            </a:xfrm>
          </p:grpSpPr>
          <p:sp>
            <p:nvSpPr>
              <p:cNvPr id="44" name="Google Shape;155;p26">
                <a:extLst>
                  <a:ext uri="{FF2B5EF4-FFF2-40B4-BE49-F238E27FC236}">
                    <a16:creationId xmlns:a16="http://schemas.microsoft.com/office/drawing/2014/main" id="{E443C450-69D8-45F6-6D2D-6C4D2C91718C}"/>
                  </a:ext>
                </a:extLst>
              </p:cNvPr>
              <p:cNvSpPr txBox="1"/>
              <p:nvPr/>
            </p:nvSpPr>
            <p:spPr>
              <a:xfrm>
                <a:off x="16039438" y="14048964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Emotion and Politeness Teaching Emerged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5" name="Google Shape;155;p26">
                <a:extLst>
                  <a:ext uri="{FF2B5EF4-FFF2-40B4-BE49-F238E27FC236}">
                    <a16:creationId xmlns:a16="http://schemas.microsoft.com/office/drawing/2014/main" id="{B00856E7-4D0E-E886-7BDE-CA081719FAE4}"/>
                  </a:ext>
                </a:extLst>
              </p:cNvPr>
              <p:cNvSpPr txBox="1"/>
              <p:nvPr/>
            </p:nvSpPr>
            <p:spPr>
              <a:xfrm>
                <a:off x="16285621" y="14834402"/>
                <a:ext cx="12405000" cy="1951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Kids naturally started to teach the robot social behaviours like keeping distance or expressing emotion.</a:t>
                </a:r>
              </a:p>
            </p:txBody>
          </p: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B203C2-DFD7-C266-C3DB-975B228CB76C}"/>
              </a:ext>
            </a:extLst>
          </p:cNvPr>
          <p:cNvCxnSpPr>
            <a:cxnSpLocks/>
          </p:cNvCxnSpPr>
          <p:nvPr/>
        </p:nvCxnSpPr>
        <p:spPr>
          <a:xfrm>
            <a:off x="5729960" y="37887495"/>
            <a:ext cx="187803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78551F-C23E-46B3-F4CD-C6DA894E211B}"/>
              </a:ext>
            </a:extLst>
          </p:cNvPr>
          <p:cNvCxnSpPr>
            <a:cxnSpLocks/>
          </p:cNvCxnSpPr>
          <p:nvPr/>
        </p:nvCxnSpPr>
        <p:spPr>
          <a:xfrm>
            <a:off x="5729960" y="11835821"/>
            <a:ext cx="187803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ABD677-D1F7-A0E3-B5D4-CA59ED96F157}"/>
              </a:ext>
            </a:extLst>
          </p:cNvPr>
          <p:cNvGrpSpPr/>
          <p:nvPr/>
        </p:nvGrpSpPr>
        <p:grpSpPr>
          <a:xfrm>
            <a:off x="-3725083" y="13136064"/>
            <a:ext cx="5729960" cy="6209875"/>
            <a:chOff x="-3760469" y="13590986"/>
            <a:chExt cx="5729960" cy="620987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F0558C-AA2A-C661-AA3F-21FFD191252A}"/>
                </a:ext>
              </a:extLst>
            </p:cNvPr>
            <p:cNvSpPr/>
            <p:nvPr/>
          </p:nvSpPr>
          <p:spPr>
            <a:xfrm>
              <a:off x="-3760469" y="13590986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4F58BB-5437-FF2F-B1A9-24C645EDF5E7}"/>
                </a:ext>
              </a:extLst>
            </p:cNvPr>
            <p:cNvSpPr txBox="1"/>
            <p:nvPr/>
          </p:nvSpPr>
          <p:spPr>
            <a:xfrm>
              <a:off x="0" y="15112570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5F958C-57EA-0C69-D2E6-A30091C32EA3}"/>
              </a:ext>
            </a:extLst>
          </p:cNvPr>
          <p:cNvGrpSpPr/>
          <p:nvPr/>
        </p:nvGrpSpPr>
        <p:grpSpPr>
          <a:xfrm>
            <a:off x="28423197" y="21394760"/>
            <a:ext cx="5729960" cy="6209875"/>
            <a:chOff x="28390983" y="22410895"/>
            <a:chExt cx="5729960" cy="620987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EF84E5D-158E-3AB3-3399-68C539BDFD6C}"/>
                </a:ext>
              </a:extLst>
            </p:cNvPr>
            <p:cNvSpPr/>
            <p:nvPr/>
          </p:nvSpPr>
          <p:spPr>
            <a:xfrm>
              <a:off x="28390983" y="22410895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5B5739-318E-8CE0-7247-723170776A09}"/>
                </a:ext>
              </a:extLst>
            </p:cNvPr>
            <p:cNvSpPr txBox="1"/>
            <p:nvPr/>
          </p:nvSpPr>
          <p:spPr>
            <a:xfrm>
              <a:off x="28689325" y="23932479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E613164-84CA-257E-AC4C-24D5518D9D07}"/>
              </a:ext>
            </a:extLst>
          </p:cNvPr>
          <p:cNvGrpSpPr/>
          <p:nvPr/>
        </p:nvGrpSpPr>
        <p:grpSpPr>
          <a:xfrm>
            <a:off x="-3725083" y="29758437"/>
            <a:ext cx="5729960" cy="6209875"/>
            <a:chOff x="-3912869" y="13590986"/>
            <a:chExt cx="5729960" cy="62098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1B9ABC7-B125-D1A6-41AB-2B699CF2F543}"/>
                </a:ext>
              </a:extLst>
            </p:cNvPr>
            <p:cNvSpPr/>
            <p:nvPr/>
          </p:nvSpPr>
          <p:spPr>
            <a:xfrm>
              <a:off x="-3912869" y="13590986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6A14DB-0283-79B0-C545-36C2DA0526E0}"/>
                </a:ext>
              </a:extLst>
            </p:cNvPr>
            <p:cNvSpPr txBox="1"/>
            <p:nvPr/>
          </p:nvSpPr>
          <p:spPr>
            <a:xfrm>
              <a:off x="0" y="15112570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3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BEE519-D9AC-18B8-7789-D104E0937781}"/>
              </a:ext>
            </a:extLst>
          </p:cNvPr>
          <p:cNvGrpSpPr/>
          <p:nvPr/>
        </p:nvGrpSpPr>
        <p:grpSpPr>
          <a:xfrm>
            <a:off x="1473636" y="38227564"/>
            <a:ext cx="12651183" cy="3585945"/>
            <a:chOff x="1473636" y="38456167"/>
            <a:chExt cx="12651183" cy="3585945"/>
          </a:xfrm>
        </p:grpSpPr>
        <p:sp>
          <p:nvSpPr>
            <p:cNvPr id="128" name="Google Shape;155;p26">
              <a:extLst>
                <a:ext uri="{FF2B5EF4-FFF2-40B4-BE49-F238E27FC236}">
                  <a16:creationId xmlns:a16="http://schemas.microsoft.com/office/drawing/2014/main" id="{96A800F2-A3EB-DA06-718B-27034FB11D01}"/>
                </a:ext>
              </a:extLst>
            </p:cNvPr>
            <p:cNvSpPr txBox="1"/>
            <p:nvPr/>
          </p:nvSpPr>
          <p:spPr>
            <a:xfrm>
              <a:off x="1473636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Conclusions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29" name="Google Shape;155;p26">
              <a:extLst>
                <a:ext uri="{FF2B5EF4-FFF2-40B4-BE49-F238E27FC236}">
                  <a16:creationId xmlns:a16="http://schemas.microsoft.com/office/drawing/2014/main" id="{A1CDC4E1-F8B3-5428-8CA1-B92460A9DA62}"/>
                </a:ext>
              </a:extLst>
            </p:cNvPr>
            <p:cNvSpPr txBox="1"/>
            <p:nvPr/>
          </p:nvSpPr>
          <p:spPr>
            <a:xfrm>
              <a:off x="1719819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Children engaged more with a robot framed as a peer. The co-design process helped shape both the interface and its expressive behaviours to align with this framing.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11B7E6A-D38A-1889-9CE5-B6376CBD4988}"/>
              </a:ext>
            </a:extLst>
          </p:cNvPr>
          <p:cNvGrpSpPr/>
          <p:nvPr/>
        </p:nvGrpSpPr>
        <p:grpSpPr>
          <a:xfrm>
            <a:off x="15770761" y="38259038"/>
            <a:ext cx="12651183" cy="3585945"/>
            <a:chOff x="1473636" y="38456167"/>
            <a:chExt cx="12651183" cy="3585945"/>
          </a:xfrm>
        </p:grpSpPr>
        <p:sp>
          <p:nvSpPr>
            <p:cNvPr id="132" name="Google Shape;155;p26">
              <a:extLst>
                <a:ext uri="{FF2B5EF4-FFF2-40B4-BE49-F238E27FC236}">
                  <a16:creationId xmlns:a16="http://schemas.microsoft.com/office/drawing/2014/main" id="{DB06D94F-2D04-E021-F2D4-913C552AD9AA}"/>
                </a:ext>
              </a:extLst>
            </p:cNvPr>
            <p:cNvSpPr txBox="1"/>
            <p:nvPr/>
          </p:nvSpPr>
          <p:spPr>
            <a:xfrm>
              <a:off x="1473636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Future work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33" name="Google Shape;155;p26">
              <a:extLst>
                <a:ext uri="{FF2B5EF4-FFF2-40B4-BE49-F238E27FC236}">
                  <a16:creationId xmlns:a16="http://schemas.microsoft.com/office/drawing/2014/main" id="{70C51604-C16C-6C25-0448-BA7492B29049}"/>
                </a:ext>
              </a:extLst>
            </p:cNvPr>
            <p:cNvSpPr txBox="1"/>
            <p:nvPr/>
          </p:nvSpPr>
          <p:spPr>
            <a:xfrm>
              <a:off x="1719819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Next steps include enabling emotion-aware autonomy and expanding the approach to broader, more diverse child populations through longer-term studies.</a:t>
              </a:r>
            </a:p>
          </p:txBody>
        </p:sp>
      </p:grpSp>
      <p:sp>
        <p:nvSpPr>
          <p:cNvPr id="142" name="Google Shape;149;p26">
            <a:extLst>
              <a:ext uri="{FF2B5EF4-FFF2-40B4-BE49-F238E27FC236}">
                <a16:creationId xmlns:a16="http://schemas.microsoft.com/office/drawing/2014/main" id="{2FAEBA61-7634-364F-A913-94F6368BA702}"/>
              </a:ext>
            </a:extLst>
          </p:cNvPr>
          <p:cNvSpPr txBox="1"/>
          <p:nvPr/>
        </p:nvSpPr>
        <p:spPr>
          <a:xfrm>
            <a:off x="16426955" y="6182317"/>
            <a:ext cx="12916500" cy="217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</a:rPr>
              <a:t>Develop a socially expressive Wizard-of-Oz dashboard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</a:rPr>
              <a:t> for intuitive robot control in child-robot interaction.</a:t>
            </a:r>
          </a:p>
        </p:txBody>
      </p:sp>
      <p:sp>
        <p:nvSpPr>
          <p:cNvPr id="143" name="Google Shape;149;p26">
            <a:extLst>
              <a:ext uri="{FF2B5EF4-FFF2-40B4-BE49-F238E27FC236}">
                <a16:creationId xmlns:a16="http://schemas.microsoft.com/office/drawing/2014/main" id="{1877E4FF-A6E5-31E1-D6EA-4BE2BF3DF276}"/>
              </a:ext>
            </a:extLst>
          </p:cNvPr>
          <p:cNvSpPr txBox="1"/>
          <p:nvPr/>
        </p:nvSpPr>
        <p:spPr>
          <a:xfrm>
            <a:off x="16198355" y="5256094"/>
            <a:ext cx="12916500" cy="9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48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Goals</a:t>
            </a:r>
          </a:p>
          <a:p>
            <a:pPr lvl="0" algn="just"/>
            <a:endParaRPr lang="en-US" sz="4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9;p26">
            <a:extLst>
              <a:ext uri="{FF2B5EF4-FFF2-40B4-BE49-F238E27FC236}">
                <a16:creationId xmlns:a16="http://schemas.microsoft.com/office/drawing/2014/main" id="{8252EF1E-3A2B-4D35-86BF-E8A443851897}"/>
              </a:ext>
            </a:extLst>
          </p:cNvPr>
          <p:cNvSpPr txBox="1"/>
          <p:nvPr/>
        </p:nvSpPr>
        <p:spPr>
          <a:xfrm>
            <a:off x="16426955" y="8360764"/>
            <a:ext cx="12916500" cy="288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</a:rPr>
              <a:t>Explore how children teach and shape robot behaviour 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</a:rPr>
              <a:t>in collaborative scenarios, to inform future autonomous systems.</a:t>
            </a:r>
          </a:p>
        </p:txBody>
      </p:sp>
    </p:spTree>
    <p:extLst>
      <p:ext uri="{BB962C8B-B14F-4D97-AF65-F5344CB8AC3E}">
        <p14:creationId xmlns:p14="http://schemas.microsoft.com/office/powerpoint/2010/main" val="16176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1030</Words>
  <Application>Microsoft Macintosh PowerPoint</Application>
  <PresentationFormat>Custom</PresentationFormat>
  <Paragraphs>117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Roboto</vt:lpstr>
      <vt:lpstr>Lexend</vt:lpstr>
      <vt:lpstr>Arial</vt:lpstr>
      <vt:lpstr>Calibri</vt:lpstr>
      <vt:lpstr>Frutiger</vt:lpstr>
      <vt:lpstr>Simple Light</vt:lpstr>
      <vt:lpstr>Office Theme</vt:lpstr>
      <vt:lpstr>Exploring the Learning by Teaching Paradigm with Social Robots  Exploratory Studies on Learning by Teaching with Social Robots using Wizard-of-Oz Control </vt:lpstr>
      <vt:lpstr>Exploring the Learning by Teaching Paradigm with Social Robots  Exploratory Studies on Learning by Teaching with Social Robots using Wizard-of-Oz Control </vt:lpstr>
      <vt:lpstr>Exploring the Learning by Teaching Paradigm with Social Robots  Exploratory Studies on Learning by Teaching with Social Robots using Wizard-of-Oz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Davide Frova</cp:lastModifiedBy>
  <cp:revision>84</cp:revision>
  <dcterms:modified xsi:type="dcterms:W3CDTF">2025-06-15T22:17:56Z</dcterms:modified>
</cp:coreProperties>
</file>