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4" r:id="rId3"/>
    <p:sldId id="564" r:id="rId4"/>
    <p:sldId id="665" r:id="rId5"/>
    <p:sldId id="664" r:id="rId6"/>
    <p:sldId id="662" r:id="rId7"/>
    <p:sldId id="663" r:id="rId8"/>
    <p:sldId id="660" r:id="rId9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664"/>
            <p14:sldId id="662"/>
            <p14:sldId id="663"/>
            <p14:sldId id="660"/>
            <p14:sldId id="665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378"/>
    <a:srgbClr val="C9C9C9"/>
    <a:srgbClr val="1577BA"/>
    <a:srgbClr val="1475B2"/>
    <a:srgbClr val="002368"/>
    <a:srgbClr val="F2F2F2"/>
    <a:srgbClr val="0C579C"/>
    <a:srgbClr val="00233E"/>
    <a:srgbClr val="E3ECF2"/>
    <a:srgbClr val="58C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82"/>
        <p:guide pos="7224"/>
        <p:guide pos="4599"/>
        <p:guide pos="9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8"/>
        <p:guide pos="215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1-10. </a:t>
            </a:r>
            <a:r>
              <a:rPr lang="en-US" altLang="zh-CN">
                <a:cs typeface="思源黑体 Medium" panose="020B0600000000000000" charset="-122"/>
                <a:sym typeface="+mn-ea"/>
              </a:rPr>
              <a:t>switch</a:t>
            </a:r>
            <a:r>
              <a:rPr>
                <a:cs typeface="思源黑体 Medium" panose="020B0600000000000000" charset="-122"/>
                <a:sym typeface="+mn-ea"/>
              </a:rPr>
              <a:t>与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枚举</a:t>
            </a:r>
            <a:endParaRPr lang="en-US" altLang="zh-CN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switch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语句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74165" y="1530350"/>
            <a:ext cx="19999325" cy="2186940"/>
          </a:xfrm>
        </p:spPr>
        <p:txBody>
          <a:bodyPr wrap="square"/>
          <a:lstStyle/>
          <a:p>
            <a:pPr algn="l"/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switch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语句是另一种条件判断语句。用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if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可以完全代替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switch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，所以前面只讲了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if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。对照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学习：</a:t>
            </a:r>
            <a:endParaRPr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sp>
        <p:nvSpPr>
          <p:cNvPr id="4" name="圆角矩形"/>
          <p:cNvSpPr/>
          <p:nvPr/>
        </p:nvSpPr>
        <p:spPr>
          <a:xfrm>
            <a:off x="1798955" y="4050665"/>
            <a:ext cx="8622665" cy="773303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string s = Console.ReadLine();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int n = 0;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if (s == “a”) {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n = 100;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else if (s == “b”) {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n = 200;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else if (s == “c”) {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n = 300;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else {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n = -1;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12374245" y="2835275"/>
            <a:ext cx="8622665" cy="941705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string s = Console.ReadLine();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int n = 0;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switch (s)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case “a”: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n = 0;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break;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case “b”: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n = 200;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break;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case “c”: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n = 300;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break;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default: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n = -1;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lvl="1"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break;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switch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的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优点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74165" y="2250440"/>
            <a:ext cx="19999325" cy="6953885"/>
          </a:xfrm>
        </p:spPr>
        <p:txBody>
          <a:bodyPr wrap="square"/>
          <a:lstStyle/>
          <a:p>
            <a:pPr algn="l">
              <a:lnSpc>
                <a:spcPct val="160000"/>
              </a:lnSpc>
            </a:pP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虽然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if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可以代替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switch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，但以后同学们会发现，在实际开发中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swi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tch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很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常用。</a:t>
            </a:r>
            <a:endParaRPr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>
              <a:lnSpc>
                <a:spcPct val="160000"/>
              </a:lnSpc>
            </a:pPr>
            <a:endParaRPr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switch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有几大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特点：</a:t>
            </a:r>
            <a:endParaRPr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marL="1152525" lvl="1" indent="0" algn="l">
              <a:lnSpc>
                <a:spcPct val="160000"/>
              </a:lnSpc>
              <a:buNone/>
            </a:pPr>
            <a:r>
              <a:rPr 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1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、直接跳转到对应情况，运行效率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更高。（回忆一下：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if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会逐一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判断）</a:t>
            </a:r>
            <a:endParaRPr lang="zh-CN" altLang="en-US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marL="1152525" lvl="1" indent="0" algn="l">
              <a:lnSpc>
                <a:spcPct val="160000"/>
              </a:lnSpc>
              <a:buNone/>
            </a:pP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2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、不能处理复杂的条件判断，需要复杂条件判断时用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if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更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合适。</a:t>
            </a:r>
            <a:endParaRPr lang="zh-CN" altLang="en-US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marL="1152525" lvl="1" indent="0" algn="l">
              <a:lnSpc>
                <a:spcPct val="160000"/>
              </a:lnSpc>
              <a:buNone/>
            </a:pP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3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、结构清晰，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和枚举是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绝配。</a:t>
            </a:r>
            <a:endParaRPr lang="zh-CN" altLang="en-US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为什么要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使用枚举？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19555" y="2203450"/>
            <a:ext cx="19999325" cy="8630285"/>
          </a:xfrm>
        </p:spPr>
        <p:txBody>
          <a:bodyPr wrap="square"/>
          <a:lstStyle/>
          <a:p>
            <a:pPr algn="l"/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很多时候，我们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喜欢用数字编号表示各种</a:t>
            </a:r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事物。</a:t>
            </a:r>
            <a:endParaRPr lang="zh-CN" altLang="en-US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lang="zh-CN" altLang="en-US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比如星期几，我们可以用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1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表示星期一，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2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表示星期二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……7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表示星期天。（也有不同的习惯，比如用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0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表示星期天，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1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表示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星期一。）</a:t>
            </a:r>
            <a:endParaRPr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同理，在编写石头剪刀布的程序时，可以用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1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代表石头，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2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代表剪刀，</a:t>
            </a:r>
            <a:r>
              <a:rPr lang="en-US" altLang="zh-CN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3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代表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布。</a:t>
            </a:r>
            <a:endParaRPr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但是这样写出来的代码，可读性非常差，也容易写错。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例如：</a:t>
            </a:r>
            <a:endParaRPr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marL="0" indent="0" algn="l">
              <a:buNone/>
            </a:pPr>
            <a:r>
              <a:rPr lang="en-US" altLang="zh-CN" dirty="0">
                <a:latin typeface="Consolas" panose="020B0609020204030204" charset="0"/>
                <a:ea typeface="思源黑体" panose="020B0500000000000000" charset="-122"/>
                <a:cs typeface="Consolas" panose="020B0609020204030204" charset="0"/>
              </a:rPr>
              <a:t>     if (a == 1) { ...... }  else if (a == 2) { ...... }</a:t>
            </a:r>
            <a:endParaRPr lang="en-US" altLang="zh-CN" dirty="0">
              <a:latin typeface="Consolas" panose="020B0609020204030204" charset="0"/>
              <a:ea typeface="思源黑体" panose="020B0500000000000000" charset="-122"/>
              <a:cs typeface="Consolas" panose="020B0609020204030204" charset="0"/>
            </a:endParaRPr>
          </a:p>
          <a:p>
            <a:pPr algn="l"/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从代码里完全看不出是在判断石头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还是剪刀。</a:t>
            </a:r>
            <a:endParaRPr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为什么要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使用枚举？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19555" y="1845310"/>
            <a:ext cx="19999325" cy="1139190"/>
          </a:xfrm>
        </p:spPr>
        <p:txBody>
          <a:bodyPr wrap="square"/>
          <a:lstStyle/>
          <a:p>
            <a:pPr algn="l"/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如果能给不同的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编号起名字，那么代码会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清晰很多。</a:t>
            </a:r>
            <a:endParaRPr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1882775" y="3721100"/>
            <a:ext cx="4822825" cy="546290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enum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手势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石头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= 1,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剪刀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布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  <p:sp>
        <p:nvSpPr>
          <p:cNvPr id="3" name="圆角矩形"/>
          <p:cNvSpPr/>
          <p:nvPr/>
        </p:nvSpPr>
        <p:spPr>
          <a:xfrm>
            <a:off x="8549005" y="3721100"/>
            <a:ext cx="5838190" cy="546227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enum Weekday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Sunday,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Monday,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Tuesday,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Wednesday,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Thursday,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Friday,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Saturday,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2775" y="9719945"/>
            <a:ext cx="1400048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zh-CN" altLang="en-US" sz="32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注：西方国家习惯从星期天开始计数，中国一般从星期一开始，无统一标准。</a:t>
            </a:r>
            <a:endParaRPr lang="zh-CN" altLang="en-US" sz="32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</a:t>
            </a:r>
            <a:r>
              <a:rPr lang="zh-CN" altLang="en-US" sz="32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软件行业中，不同的日期</a:t>
            </a:r>
            <a:r>
              <a:rPr lang="zh-CN" altLang="en-US" sz="32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时间库标准也不同</a:t>
            </a:r>
            <a:endParaRPr lang="zh-CN" altLang="en-US" sz="32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16154400" y="3735070"/>
            <a:ext cx="5838190" cy="546227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enum AttackType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普攻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= 100,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无视防御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= 110,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治疗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= 200,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附加状态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= 300,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枚举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19555" y="1845310"/>
            <a:ext cx="19999325" cy="1139190"/>
          </a:xfrm>
        </p:spPr>
        <p:txBody>
          <a:bodyPr wrap="square"/>
          <a:lstStyle/>
          <a:p>
            <a:pPr algn="l"/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枚举</a:t>
            </a:r>
            <a:r>
              <a:rPr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写法</a:t>
            </a:r>
            <a:endParaRPr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1882775" y="3721100"/>
            <a:ext cx="5293995" cy="710819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enum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手势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石头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= 1,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剪刀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布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,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  <p:sp>
        <p:nvSpPr>
          <p:cNvPr id="7" name="圆角矩形"/>
          <p:cNvSpPr/>
          <p:nvPr/>
        </p:nvSpPr>
        <p:spPr>
          <a:xfrm>
            <a:off x="9102725" y="1619885"/>
            <a:ext cx="13092430" cy="920877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static void Main(string[] args)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手势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 hand1 =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手势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.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石头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   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手势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 hand2 =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手势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.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布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    if (hand1 ==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手势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.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石头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 &amp;&amp; hand2 == 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手势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.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布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)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  <a:sym typeface="+mn-ea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Console.WriteLine(“2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胜利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”);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else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{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    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Console.WriteLine(“1</a:t>
            </a:r>
            <a:r>
              <a:rPr lang="zh-CN" alt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胜利</a:t>
            </a: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”);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Console.ReadKey();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2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lang="en-US" altLang="zh-CN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实践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案例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1483995" y="2430145"/>
            <a:ext cx="18377535" cy="7821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写一个玩家与电脑对战的剪刀石头布游戏，玩家输入手势，电脑随机出一个手势。</a:t>
            </a:r>
            <a:endParaRPr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游戏反复进行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次，结束后显示玩家胜利了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几次。</a:t>
            </a:r>
            <a:endParaRPr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写一个交通灯模拟程序，程序持续运行，交通灯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规则为：</a:t>
            </a:r>
            <a:endParaRPr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/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绿灯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endParaRPr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/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黄灯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0.4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endParaRPr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/>
            <a:r>
              <a:rPr 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红灯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Thread.Sleep(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毫秒数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函数来模拟计时。</a:t>
            </a:r>
            <a:endParaRPr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（本题老师演示状态机的</a:t>
            </a:r>
            <a:r>
              <a:rPr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写法。）</a:t>
            </a:r>
            <a:endParaRPr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WPS 演示</Application>
  <PresentationFormat>自定义</PresentationFormat>
  <Paragraphs>134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Helvetica Neue Medium</vt:lpstr>
      <vt:lpstr>Consolas</vt:lpstr>
      <vt:lpstr>Calibri</vt:lpstr>
      <vt:lpstr>Arial Unicode MS</vt:lpstr>
      <vt:lpstr>《成为前端开发工程师》走进高校</vt:lpstr>
      <vt:lpstr>PowerPoint 演示文稿</vt:lpstr>
      <vt:lpstr> switch语句</vt:lpstr>
      <vt:lpstr> switch的优点</vt:lpstr>
      <vt:lpstr> 为什么要使用枚举？</vt:lpstr>
      <vt:lpstr> 为什么要使用枚举？</vt:lpstr>
      <vt:lpstr> 枚举</vt:lpstr>
      <vt:lpstr>实践案例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1012</cp:revision>
  <dcterms:created xsi:type="dcterms:W3CDTF">2014-06-24T08:28:00Z</dcterms:created>
  <dcterms:modified xsi:type="dcterms:W3CDTF">2022-01-25T07:46:33Z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