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64" r:id="rId3"/>
    <p:sldId id="564" r:id="rId4"/>
    <p:sldId id="665" r:id="rId5"/>
    <p:sldId id="663" r:id="rId6"/>
    <p:sldId id="676" r:id="rId7"/>
  </p:sldIdLst>
  <p:sldSz cx="23039070" cy="12960350"/>
  <p:notesSz cx="6858000" cy="9144000"/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364"/>
            <p14:sldId id="564"/>
            <p14:sldId id="665"/>
            <p14:sldId id="676"/>
            <p14:sldId id="6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368"/>
    <a:srgbClr val="840C18"/>
    <a:srgbClr val="6F7378"/>
    <a:srgbClr val="C9C9C9"/>
    <a:srgbClr val="1577BA"/>
    <a:srgbClr val="1475B2"/>
    <a:srgbClr val="F2F2F2"/>
    <a:srgbClr val="0C579C"/>
    <a:srgbClr val="00233E"/>
    <a:srgbClr val="E3E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668" autoAdjust="0"/>
    <p:restoredTop sz="96340" autoAdjust="0"/>
  </p:normalViewPr>
  <p:slideViewPr>
    <p:cSldViewPr>
      <p:cViewPr varScale="1">
        <p:scale>
          <a:sx n="59" d="100"/>
          <a:sy n="59" d="100"/>
        </p:scale>
        <p:origin x="102" y="78"/>
      </p:cViewPr>
      <p:guideLst>
        <p:guide orient="horz" pos="3782"/>
        <p:guide pos="7256"/>
        <p:guide pos="4599"/>
        <p:guide pos="995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>
        <p:guide orient="horz" pos="2668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思源黑体 Medium" panose="020B0600000000000000" charset="-122"/>
                <a:ea typeface="思源黑体 Medium" panose="020B0600000000000000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720090" y="12266930"/>
            <a:ext cx="6403340" cy="557530"/>
            <a:chOff x="1134" y="19318"/>
            <a:chExt cx="10084" cy="878"/>
          </a:xfrm>
        </p:grpSpPr>
        <p:pic>
          <p:nvPicPr>
            <p:cNvPr id="12" name="图片 11"/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" y="19446"/>
              <a:ext cx="6440" cy="56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723" y="19503"/>
              <a:ext cx="600" cy="510"/>
            </a:xfrm>
            <a:prstGeom prst="rect">
              <a:avLst/>
            </a:prstGeom>
          </p:spPr>
        </p:pic>
        <p:pic>
          <p:nvPicPr>
            <p:cNvPr id="4" name="图片 3" descr="小logo灰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290" y="19318"/>
              <a:ext cx="2928" cy="87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-404" y="8306"/>
            <a:ext cx="23039471" cy="11922850"/>
          </a:xfrm>
          <a:prstGeom prst="rect">
            <a:avLst/>
          </a:prstGeom>
        </p:spPr>
      </p:pic>
      <p:sp>
        <p:nvSpPr>
          <p:cNvPr id="4" name="流程图: 过程 3"/>
          <p:cNvSpPr/>
          <p:nvPr userDrawn="1"/>
        </p:nvSpPr>
        <p:spPr>
          <a:xfrm>
            <a:off x="-402" y="10260115"/>
            <a:ext cx="23039469" cy="2699911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3725978" y="4095175"/>
            <a:ext cx="15586706" cy="1575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 marL="0" indent="0" algn="ctr">
              <a:buNone/>
              <a:defRPr lang="zh-CN" altLang="en-US" sz="8000" b="1" dirty="0">
                <a:solidFill>
                  <a:srgbClr val="1475B2"/>
                </a:solidFill>
                <a:latin typeface="思源黑体 Heavy" panose="020B0A00000000000000" charset="-122"/>
                <a:ea typeface="思源黑体 Heavy" panose="020B0A00000000000000" charset="-122"/>
                <a:cs typeface="思源黑体 Heavy" panose="020B0A00000000000000" charset="-122"/>
              </a:defRPr>
            </a:lvl1pPr>
          </a:lstStyle>
          <a:p>
            <a:pPr marL="0" lvl="0" algn="ctr" defTabSz="1219200">
              <a:lnSpc>
                <a:spcPct val="105000"/>
              </a:lnSpc>
            </a:pPr>
            <a:r>
              <a:rPr lang="zh-CN" altLang="en-US" dirty="0"/>
              <a:t>网易云课堂</a:t>
            </a:r>
            <a:r>
              <a:rPr lang="en-US" altLang="zh-CN" dirty="0"/>
              <a:t> </a:t>
            </a:r>
            <a:r>
              <a:rPr lang="en-US" altLang="zh-CN" dirty="0"/>
              <a:t>x </a:t>
            </a:r>
            <a:r>
              <a:rPr dirty="0"/>
              <a:t>皮皮关</a:t>
            </a:r>
            <a:endParaRPr lang="en-US" altLang="zh-CN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1" hasCustomPrompt="1"/>
          </p:nvPr>
        </p:nvSpPr>
        <p:spPr>
          <a:xfrm>
            <a:off x="3981528" y="6003173"/>
            <a:ext cx="15075606" cy="1487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lvl1pPr marL="0" indent="0" algn="ctr">
              <a:buNone/>
              <a:defRPr lang="zh-CN" altLang="en-US" sz="6050" dirty="0">
                <a:solidFill>
                  <a:srgbClr val="4D4D4D"/>
                </a:solidFill>
                <a:latin typeface="思源黑体 Medium" panose="020B0600000000000000" charset="-122"/>
                <a:ea typeface="思源黑体 Medium" panose="020B0600000000000000" charset="-122"/>
                <a:cs typeface="Noto Sans CJK SC Medium" charset="-122"/>
              </a:defRPr>
            </a:lvl1pPr>
          </a:lstStyle>
          <a:p>
            <a:pPr marL="0" lvl="0" algn="ctr" defTabSz="1219200"/>
            <a:r>
              <a:rPr lang="zh-CN" altLang="en-US" dirty="0"/>
              <a:t>编辑副标题文本</a:t>
            </a:r>
            <a:endParaRPr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714375" y="12028805"/>
            <a:ext cx="7376795" cy="657860"/>
            <a:chOff x="1125" y="18943"/>
            <a:chExt cx="11617" cy="1036"/>
          </a:xfrm>
        </p:grpSpPr>
        <p:pic>
          <p:nvPicPr>
            <p:cNvPr id="6" name="网易云课堂logo.png" descr="网易云课堂logo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125" y="19137"/>
              <a:ext cx="4002" cy="65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  <p:sp>
          <p:nvSpPr>
            <p:cNvPr id="7" name="线条"/>
            <p:cNvSpPr/>
            <p:nvPr userDrawn="1"/>
          </p:nvSpPr>
          <p:spPr>
            <a:xfrm flipV="1">
              <a:off x="5663" y="19205"/>
              <a:ext cx="0" cy="519"/>
            </a:xfrm>
            <a:prstGeom prst="line">
              <a:avLst/>
            </a:prstGeom>
            <a:ln w="25400">
              <a:solidFill>
                <a:srgbClr val="FFFFFF"/>
              </a:solidFill>
            </a:ln>
          </p:spPr>
          <p:txBody>
            <a:bodyPr lIns="45721" tIns="45721" rIns="45721" bIns="45721"/>
            <a:lstStyle>
              <a:defPPr>
                <a:defRPr lang="zh-CN"/>
              </a:defPPr>
              <a:lvl1pPr marL="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642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278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920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4556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31990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1841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0477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1197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pic>
          <p:nvPicPr>
            <p:cNvPr id="8" name="图片 7" descr="图片 2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6165" y="19205"/>
              <a:ext cx="2359" cy="54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  <p:sp>
          <p:nvSpPr>
            <p:cNvPr id="2" name="线条"/>
            <p:cNvSpPr/>
            <p:nvPr userDrawn="1"/>
          </p:nvSpPr>
          <p:spPr>
            <a:xfrm flipV="1">
              <a:off x="8943" y="19195"/>
              <a:ext cx="0" cy="519"/>
            </a:xfrm>
            <a:prstGeom prst="line">
              <a:avLst/>
            </a:prstGeom>
            <a:ln w="25400">
              <a:solidFill>
                <a:srgbClr val="FFFFFF"/>
              </a:solidFill>
            </a:ln>
          </p:spPr>
          <p:txBody>
            <a:bodyPr lIns="45721" tIns="45721" rIns="45721" bIns="45721"/>
            <a:lstStyle>
              <a:defPPr>
                <a:defRPr lang="zh-CN"/>
              </a:defPPr>
              <a:lvl1pPr marL="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642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278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920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4556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31990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1841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0477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1197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pic>
          <p:nvPicPr>
            <p:cNvPr id="11" name="图片 10" descr="小logo白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9286" y="18943"/>
              <a:ext cx="3456" cy="103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/>
          <p:cNvSpPr>
            <a:spLocks noGrp="1"/>
          </p:cNvSpPr>
          <p:nvPr>
            <p:ph type="title" hasCustomPrompt="1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思源黑体 Medium" panose="020B0600000000000000" charset="-122"/>
                <a:ea typeface="思源黑体 Medium" panose="020B0600000000000000" charset="-122"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5279837" y="5760000"/>
            <a:ext cx="12019004" cy="113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600" indent="-609600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5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defRPr>
            </a:lvl1pPr>
          </a:lstStyle>
          <a:p>
            <a:pPr marL="609600" indent="-609600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5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 母版已经空格了无需再增加空格</a:t>
            </a:r>
            <a:endParaRPr lang="zh-CN" altLang="en-US" sz="4535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5279837" y="7437600"/>
            <a:ext cx="12019004" cy="113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600" indent="-609600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5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defRPr>
            </a:lvl1pPr>
          </a:lstStyle>
          <a:p>
            <a:pPr marL="609600" indent="-609600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5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 母版已经空格了无需再增加空格</a:t>
            </a:r>
            <a:endParaRPr lang="zh-CN" altLang="en-US" sz="4535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5279837" y="4078800"/>
            <a:ext cx="12019004" cy="102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600" indent="-609600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5" dirty="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pPr marL="609600" indent="-609600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5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 母版已经空格了无需再增加空格</a:t>
            </a:r>
            <a:endParaRPr lang="zh-CN" altLang="en-US" sz="4535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720090" y="12266930"/>
            <a:ext cx="6403340" cy="557530"/>
            <a:chOff x="1134" y="19318"/>
            <a:chExt cx="10084" cy="878"/>
          </a:xfrm>
        </p:grpSpPr>
        <p:pic>
          <p:nvPicPr>
            <p:cNvPr id="12" name="图片 11"/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" y="19446"/>
              <a:ext cx="6440" cy="567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723" y="19503"/>
              <a:ext cx="600" cy="510"/>
            </a:xfrm>
            <a:prstGeom prst="rect">
              <a:avLst/>
            </a:prstGeom>
          </p:spPr>
        </p:pic>
        <p:pic>
          <p:nvPicPr>
            <p:cNvPr id="7" name="图片 6" descr="小logo灰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290" y="19318"/>
              <a:ext cx="2928" cy="87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小节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424559" y="7733109"/>
            <a:ext cx="8190269" cy="1330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ctr">
              <a:buNone/>
              <a:defRPr lang="zh-CN" altLang="en-US" sz="6000" dirty="0">
                <a:latin typeface="思源黑体 CN Bold" panose="020B0800000000000000" charset="-122"/>
                <a:ea typeface="思源黑体 CN Bold" panose="020B0800000000000000" charset="-122"/>
              </a:defRPr>
            </a:lvl1pPr>
          </a:lstStyle>
          <a:p>
            <a:pPr marL="0" lvl="0" algn="ctr" defTabSz="1219200"/>
            <a:r>
              <a:rPr lang="zh-CN" altLang="en-US" dirty="0"/>
              <a:t>点击编辑小节标题</a:t>
            </a:r>
            <a:endParaRPr lang="zh-CN" altLang="en-US" dirty="0"/>
          </a:p>
        </p:txBody>
      </p:sp>
      <p:sp>
        <p:nvSpPr>
          <p:cNvPr id="3" name="Oval 5"/>
          <p:cNvSpPr>
            <a:spLocks noChangeArrowheads="1"/>
          </p:cNvSpPr>
          <p:nvPr userDrawn="1"/>
        </p:nvSpPr>
        <p:spPr bwMode="auto">
          <a:xfrm>
            <a:off x="9391290" y="2532098"/>
            <a:ext cx="4262902" cy="4280902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8"/>
          <p:cNvSpPr/>
          <p:nvPr userDrawn="1"/>
        </p:nvSpPr>
        <p:spPr bwMode="auto">
          <a:xfrm>
            <a:off x="9181303" y="465304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val 9"/>
          <p:cNvSpPr>
            <a:spLocks noChangeArrowheads="1"/>
          </p:cNvSpPr>
          <p:nvPr userDrawn="1"/>
        </p:nvSpPr>
        <p:spPr bwMode="auto">
          <a:xfrm>
            <a:off x="13732187" y="449704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10"/>
          <p:cNvSpPr>
            <a:spLocks noChangeArrowheads="1"/>
          </p:cNvSpPr>
          <p:nvPr userDrawn="1"/>
        </p:nvSpPr>
        <p:spPr bwMode="auto">
          <a:xfrm>
            <a:off x="9046304" y="449704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15"/>
          <p:cNvCxnSpPr>
            <a:cxnSpLocks noChangeShapeType="1"/>
          </p:cNvCxnSpPr>
          <p:nvPr userDrawn="1"/>
        </p:nvCxnSpPr>
        <p:spPr bwMode="auto">
          <a:xfrm>
            <a:off x="5941364" y="776997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0048620" y="2179687"/>
            <a:ext cx="2948243" cy="3993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0" indent="0" algn="ctr">
              <a:buNone/>
              <a:defRPr lang="zh-CN" altLang="en-US" sz="18900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pPr marL="0" lvl="0" defTabSz="1219200"/>
            <a:r>
              <a:rPr lang="en-US" altLang="zh-CN" dirty="0"/>
              <a:t>01</a:t>
            </a:r>
            <a:endParaRPr lang="zh-CN" altLang="en-US" dirty="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720090" y="12266930"/>
            <a:ext cx="6403340" cy="557530"/>
            <a:chOff x="1134" y="19318"/>
            <a:chExt cx="10084" cy="878"/>
          </a:xfrm>
        </p:grpSpPr>
        <p:pic>
          <p:nvPicPr>
            <p:cNvPr id="7" name="图片 6"/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" y="19446"/>
              <a:ext cx="6440" cy="567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723" y="19503"/>
              <a:ext cx="600" cy="510"/>
            </a:xfrm>
            <a:prstGeom prst="rect">
              <a:avLst/>
            </a:prstGeom>
          </p:spPr>
        </p:pic>
        <p:pic>
          <p:nvPicPr>
            <p:cNvPr id="11" name="图片 10" descr="小logo灰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290" y="19318"/>
              <a:ext cx="2928" cy="87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标题占位符 1"/>
          <p:cNvSpPr>
            <a:spLocks noGrp="1"/>
          </p:cNvSpPr>
          <p:nvPr>
            <p:ph type="title" hasCustomPrompt="1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思源黑体 Medium" panose="020B0600000000000000" charset="-122"/>
                <a:ea typeface="思源黑体 Medium" panose="020B0600000000000000" charset="-122"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6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1695662" y="2232004"/>
            <a:ext cx="19648063" cy="9828172"/>
          </a:xfrm>
          <a:prstGeom prst="rect">
            <a:avLst/>
          </a:prstGeom>
        </p:spPr>
        <p:txBody>
          <a:bodyPr/>
          <a:lstStyle>
            <a:lvl1pPr marL="863600" indent="-863600">
              <a:buClr>
                <a:srgbClr val="1577BA"/>
              </a:buClr>
              <a:buFont typeface="Arial" panose="020B0604020202020204" pitchFamily="34" charset="0"/>
              <a:buChar char="•"/>
              <a:defRPr lang="zh-CN" altLang="en-US" sz="6400" b="0" kern="1200" dirty="0" smtClean="0">
                <a:solidFill>
                  <a:srgbClr val="1577BA"/>
                </a:solidFill>
                <a:latin typeface="思源黑体 Normal" panose="020B0400000000000000" charset="-122"/>
                <a:ea typeface="思源黑体 Normal" panose="020B0400000000000000" charset="-122"/>
                <a:cs typeface="+mn-cs"/>
              </a:defRPr>
            </a:lvl1pPr>
            <a:lvl2pPr>
              <a:defRPr sz="4800">
                <a:latin typeface="思源黑体 Normal" panose="020B0400000000000000" charset="-122"/>
                <a:ea typeface="思源黑体 Normal" panose="020B0400000000000000" charset="-122"/>
              </a:defRPr>
            </a:lvl2pPr>
            <a:lvl3pPr>
              <a:defRPr>
                <a:latin typeface="思源黑体 Normal" panose="020B0400000000000000" charset="-122"/>
                <a:ea typeface="思源黑体 Normal" panose="020B0400000000000000" charset="-122"/>
              </a:defRPr>
            </a:lvl3pPr>
            <a:lvl4pPr>
              <a:defRPr>
                <a:latin typeface="思源黑体 Normal" panose="020B0400000000000000" charset="-122"/>
                <a:ea typeface="思源黑体 Normal" panose="020B0400000000000000" charset="-122"/>
              </a:defRPr>
            </a:lvl4pPr>
            <a:lvl5pPr>
              <a:defRPr>
                <a:latin typeface="思源黑体 Normal" panose="020B0400000000000000" charset="-122"/>
                <a:ea typeface="思源黑体 Normal" panose="020B0400000000000000" charset="-122"/>
              </a:defRPr>
            </a:lvl5pPr>
          </a:lstStyle>
          <a:p>
            <a:pPr marL="863600" lvl="0" indent="-863600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编辑文本样式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720090" y="12266930"/>
            <a:ext cx="6403340" cy="557530"/>
            <a:chOff x="1134" y="19318"/>
            <a:chExt cx="10084" cy="878"/>
          </a:xfrm>
        </p:grpSpPr>
        <p:pic>
          <p:nvPicPr>
            <p:cNvPr id="3" name="图片 2"/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" y="19446"/>
              <a:ext cx="6440" cy="567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723" y="19503"/>
              <a:ext cx="600" cy="510"/>
            </a:xfrm>
            <a:prstGeom prst="rect">
              <a:avLst/>
            </a:prstGeom>
          </p:spPr>
        </p:pic>
        <p:pic>
          <p:nvPicPr>
            <p:cNvPr id="7" name="图片 6" descr="小logo灰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290" y="19318"/>
              <a:ext cx="2928" cy="87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尾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过程 2"/>
          <p:cNvSpPr/>
          <p:nvPr userDrawn="1"/>
        </p:nvSpPr>
        <p:spPr>
          <a:xfrm>
            <a:off x="-846" y="5285768"/>
            <a:ext cx="23039469" cy="769483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-9499" y="1057751"/>
            <a:ext cx="23039471" cy="11922850"/>
          </a:xfrm>
          <a:prstGeom prst="rect">
            <a:avLst/>
          </a:prstGeom>
        </p:spPr>
      </p:pic>
      <p:sp>
        <p:nvSpPr>
          <p:cNvPr id="5" name="流程图: 过程 4"/>
          <p:cNvSpPr/>
          <p:nvPr userDrawn="1"/>
        </p:nvSpPr>
        <p:spPr>
          <a:xfrm>
            <a:off x="1" y="175"/>
            <a:ext cx="23039469" cy="7694833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6" name="矩形 5"/>
          <p:cNvSpPr/>
          <p:nvPr userDrawn="1"/>
        </p:nvSpPr>
        <p:spPr>
          <a:xfrm>
            <a:off x="0" y="7860143"/>
            <a:ext cx="23038623" cy="179996"/>
          </a:xfrm>
          <a:prstGeom prst="rect">
            <a:avLst/>
          </a:prstGeom>
          <a:solidFill>
            <a:srgbClr val="147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14"/>
          <p:cNvCxnSpPr/>
          <p:nvPr userDrawn="1"/>
        </p:nvCxnSpPr>
        <p:spPr>
          <a:xfrm>
            <a:off x="0" y="8160136"/>
            <a:ext cx="2303938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5894388" y="4081347"/>
            <a:ext cx="11250613" cy="276814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/>
            <a:r>
              <a:rPr lang="zh-CN" altLang="en-US" sz="14000" b="1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Times New Roman" panose="02020603050405020304" pitchFamily="18" charset="0"/>
              </a:rPr>
              <a:t>谢谢观看</a:t>
            </a:r>
            <a:endParaRPr lang="zh-CN" altLang="en-US" sz="14000" b="1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8325485" y="12015470"/>
            <a:ext cx="6403340" cy="557530"/>
            <a:chOff x="1134" y="19318"/>
            <a:chExt cx="10084" cy="878"/>
          </a:xfrm>
        </p:grpSpPr>
        <p:pic>
          <p:nvPicPr>
            <p:cNvPr id="12" name="图片 11"/>
            <p:cNvPicPr/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" y="19446"/>
              <a:ext cx="6440" cy="567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7723" y="19503"/>
              <a:ext cx="600" cy="510"/>
            </a:xfrm>
            <a:prstGeom prst="rect">
              <a:avLst/>
            </a:prstGeom>
          </p:spPr>
        </p:pic>
        <p:pic>
          <p:nvPicPr>
            <p:cNvPr id="10" name="图片 9" descr="小logo灰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8290" y="19318"/>
              <a:ext cx="2928" cy="87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908" y="2024969"/>
            <a:ext cx="21599654" cy="955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hf sldNum="0" hdr="0" dt="0"/>
  <p:txStyles>
    <p:titleStyle>
      <a:lvl1pPr algn="l" defTabSz="2303780" rtl="0" eaLnBrk="1" latinLnBrk="0" hangingPunct="1">
        <a:spcBef>
          <a:spcPct val="0"/>
        </a:spcBef>
        <a:buNone/>
        <a:defRPr sz="6600" kern="1200">
          <a:solidFill>
            <a:srgbClr val="1475B2"/>
          </a:solidFill>
          <a:latin typeface="思源黑体 CN Bold" panose="020B0800000000000000" charset="-122"/>
          <a:ea typeface="思源黑体 CN Bold" panose="020B0800000000000000" charset="-122"/>
          <a:cs typeface="+mj-cs"/>
        </a:defRPr>
      </a:lvl1pPr>
    </p:titleStyle>
    <p:bodyStyle>
      <a:lvl1pPr marL="863600" indent="-863600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•"/>
        <a:defRPr sz="604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1pPr>
      <a:lvl2pPr marL="1871980" indent="-719455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–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2pPr>
      <a:lvl3pPr marL="2880360" indent="-575945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•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3pPr>
      <a:lvl4pPr marL="4031615" indent="-575945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–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4pPr>
      <a:lvl5pPr marL="5184140" indent="-575945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»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5pPr>
      <a:lvl6pPr marL="6335395" indent="-575945" algn="l" defTabSz="2303780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487920" indent="-575945" algn="l" defTabSz="2303780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639810" indent="-575945" algn="l" defTabSz="2303780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9791700" indent="-575945" algn="l" defTabSz="2303780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1pPr>
      <a:lvl2pPr marL="115252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303780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3pPr>
      <a:lvl4pPr marL="345630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4pPr>
      <a:lvl5pPr marL="460819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5pPr>
      <a:lvl6pPr marL="5759450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6pPr>
      <a:lvl7pPr marL="691197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7pPr>
      <a:lvl8pPr marL="8063230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8pPr>
      <a:lvl9pPr marL="921575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1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标题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093293" y="6003173"/>
            <a:ext cx="16852803" cy="1487805"/>
          </a:xfrm>
        </p:spPr>
        <p:txBody>
          <a:bodyPr/>
          <a:lstStyle/>
          <a:p>
            <a:r>
              <a:rPr lang="en-US" altLang="zh-CN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2-2. </a:t>
            </a:r>
            <a:r>
              <a:rPr>
                <a:cs typeface="思源黑体 Medium" panose="020B0600000000000000" charset="-122"/>
                <a:sym typeface="+mn-ea"/>
              </a:rPr>
              <a:t>面向对象——构造函数、static与属性</a:t>
            </a:r>
            <a:endParaRPr>
              <a:cs typeface="思源黑体 Medium" panose="020B0600000000000000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 构造方法（构造函数）</a:t>
            </a:r>
            <a:endParaRPr lang="en-US" altLang="zh-CN" dirty="0"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529080" y="2160270"/>
            <a:ext cx="19999325" cy="5788660"/>
          </a:xfrm>
        </p:spPr>
        <p:txBody>
          <a:bodyPr wrap="square"/>
          <a:lstStyle/>
          <a:p>
            <a:pPr algn="l"/>
            <a:r>
              <a:rPr sz="40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构造方法可以方便我们创建对象</a:t>
            </a:r>
            <a:endParaRPr sz="4000">
              <a:latin typeface="思源黑体 Normal" panose="020B0400000000000000" charset="-122"/>
              <a:ea typeface="思源黑体 Normal" panose="020B0400000000000000" charset="-122"/>
              <a:sym typeface="+mn-ea"/>
            </a:endParaRPr>
          </a:p>
          <a:p>
            <a:pPr lvl="1" algn="l"/>
            <a:r>
              <a:rPr lang="zh-CN" sz="40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它</a:t>
            </a:r>
            <a:r>
              <a:rPr sz="40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不是必须</a:t>
            </a:r>
            <a:r>
              <a:rPr lang="zh-CN" sz="40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要</a:t>
            </a:r>
            <a:r>
              <a:rPr sz="40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用的，但是很方便、很常用</a:t>
            </a:r>
            <a:endParaRPr sz="4000">
              <a:latin typeface="思源黑体 Normal" panose="020B0400000000000000" charset="-122"/>
              <a:ea typeface="思源黑体 Normal" panose="020B0400000000000000" charset="-122"/>
              <a:sym typeface="+mn-ea"/>
            </a:endParaRPr>
          </a:p>
          <a:p>
            <a:pPr lvl="1" algn="l"/>
            <a:r>
              <a:rPr sz="40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创建对象时</a:t>
            </a:r>
            <a:r>
              <a:rPr lang="zh-CN" sz="40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自动调用</a:t>
            </a:r>
            <a:endParaRPr lang="zh-CN" sz="4000">
              <a:latin typeface="思源黑体 Normal" panose="020B0400000000000000" charset="-122"/>
              <a:ea typeface="思源黑体 Normal" panose="020B0400000000000000" charset="-122"/>
              <a:sym typeface="+mn-ea"/>
            </a:endParaRPr>
          </a:p>
          <a:p>
            <a:pPr lvl="1" algn="l"/>
            <a:endParaRPr lang="zh-CN" altLang="zh-CN" sz="4000" dirty="0">
              <a:latin typeface="思源黑体 Normal" panose="020B0400000000000000" charset="-122"/>
              <a:ea typeface="思源黑体 Normal" panose="020B0400000000000000" charset="-122"/>
              <a:sym typeface="+mn-ea"/>
            </a:endParaRPr>
          </a:p>
          <a:p>
            <a:pPr lvl="0" algn="l"/>
            <a:r>
              <a:rPr sz="4000" dirty="0">
                <a:latin typeface="思源黑体 Normal" panose="020B0400000000000000" charset="-122"/>
                <a:ea typeface="思源黑体 Normal" panose="020B0400000000000000" charset="-122"/>
              </a:rPr>
              <a:t>请看演示。</a:t>
            </a:r>
            <a:endParaRPr lang="en-US" altLang="zh-CN" sz="4000" dirty="0">
              <a:latin typeface="思源黑体 Normal" panose="020B0400000000000000" charset="-122"/>
              <a:ea typeface="思源黑体 Normal" panose="020B0400000000000000" charset="-122"/>
            </a:endParaRPr>
          </a:p>
          <a:p>
            <a:pPr algn="l"/>
            <a:endParaRPr sz="40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</p:txBody>
      </p:sp>
      <p:sp>
        <p:nvSpPr>
          <p:cNvPr id="6" name="圆角矩形"/>
          <p:cNvSpPr/>
          <p:nvPr/>
        </p:nvSpPr>
        <p:spPr>
          <a:xfrm>
            <a:off x="13094335" y="1664970"/>
            <a:ext cx="9527540" cy="10200640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t" anchorCtr="0"/>
          <a:p>
            <a:pPr algn="just">
              <a:lnSpc>
                <a:spcPct val="11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zh-CN" alt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Class Student</a:t>
            </a:r>
            <a:endParaRPr lang="zh-CN" altLang="en-US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1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zh-CN" alt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{</a:t>
            </a:r>
            <a:endParaRPr lang="zh-CN" altLang="en-US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1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zh-CN" alt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 </a:t>
            </a: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   // </a:t>
            </a:r>
            <a:r>
              <a:rPr lang="zh-CN" alt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名字、分数等定义，</a:t>
            </a:r>
            <a:r>
              <a:rPr lang="zh-CN" alt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略</a:t>
            </a:r>
            <a:endParaRPr lang="zh-CN" altLang="en-US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1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    …………</a:t>
            </a:r>
            <a:endParaRPr lang="zh-CN" altLang="en-US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1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    // </a:t>
            </a:r>
            <a:r>
              <a:rPr lang="zh-CN" alt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构造</a:t>
            </a:r>
            <a:r>
              <a:rPr lang="zh-CN" alt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方法</a:t>
            </a:r>
            <a:endParaRPr lang="zh-CN" altLang="en-US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1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zh-CN" alt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    public Student(string name, int score)</a:t>
            </a:r>
            <a:endParaRPr lang="zh-CN" altLang="en-US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1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zh-CN" alt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    {</a:t>
            </a:r>
            <a:endParaRPr lang="zh-CN" altLang="en-US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1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zh-CN" alt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        this.name = name;</a:t>
            </a:r>
            <a:endParaRPr lang="zh-CN" altLang="en-US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1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zh-CN" alt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        this.score = score;</a:t>
            </a:r>
            <a:endParaRPr lang="zh-CN" altLang="en-US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1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zh-CN" alt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    }</a:t>
            </a:r>
            <a:endParaRPr lang="zh-CN" altLang="en-US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1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zh-CN" alt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}</a:t>
            </a:r>
            <a:endParaRPr lang="zh-CN" altLang="en-US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1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zh-CN" altLang="en-US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1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// </a:t>
            </a:r>
            <a:r>
              <a:rPr lang="zh-CN" alt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在主函数</a:t>
            </a:r>
            <a:r>
              <a:rPr lang="zh-CN" alt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中：</a:t>
            </a:r>
            <a:endParaRPr lang="zh-CN" altLang="en-US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1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Student s1 = new Student(“</a:t>
            </a:r>
            <a:r>
              <a:rPr lang="zh-CN" alt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小明</a:t>
            </a: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”, 70);</a:t>
            </a:r>
            <a:endParaRPr lang="en-US" altLang="zh-CN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1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Student s2 = new Student(“</a:t>
            </a:r>
            <a:r>
              <a:rPr lang="zh-CN" alt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小红</a:t>
            </a: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”, 80);</a:t>
            </a:r>
            <a:endParaRPr lang="en-US" altLang="zh-CN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39955"/>
            <a:ext cx="21599654" cy="1100967"/>
          </a:xfrm>
        </p:spPr>
        <p:txBody>
          <a:bodyPr/>
          <a:lstStyle/>
          <a:p>
            <a:r>
              <a:rPr lang="en-US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 </a:t>
            </a:r>
            <a:r>
              <a:rPr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访问控制</a:t>
            </a:r>
            <a:endParaRPr dirty="0"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619250" y="1485265"/>
            <a:ext cx="19999325" cy="9206865"/>
          </a:xfrm>
        </p:spPr>
        <p:txBody>
          <a:bodyPr wrap="square"/>
          <a:lstStyle/>
          <a:p>
            <a:pPr algn="l">
              <a:lnSpc>
                <a:spcPct val="160000"/>
              </a:lnSpc>
            </a:pPr>
            <a:r>
              <a:rPr sz="40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访问控制</a:t>
            </a:r>
            <a:r>
              <a:rPr sz="40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关键字</a:t>
            </a:r>
            <a:endParaRPr sz="4000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  <a:p>
            <a:pPr lvl="1" algn="l">
              <a:lnSpc>
                <a:spcPct val="160000"/>
              </a:lnSpc>
            </a:pPr>
            <a:r>
              <a:rPr sz="40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public</a:t>
            </a:r>
            <a:r>
              <a:rPr lang="zh-CN" sz="40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，</a:t>
            </a:r>
            <a:r>
              <a:rPr sz="40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公开的</a:t>
            </a:r>
            <a:r>
              <a:rPr lang="zh-CN" sz="40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，类定义内外均可访问</a:t>
            </a:r>
            <a:endParaRPr sz="4000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  <a:p>
            <a:pPr lvl="1" algn="l">
              <a:lnSpc>
                <a:spcPct val="160000"/>
              </a:lnSpc>
            </a:pPr>
            <a:r>
              <a:rPr sz="40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private</a:t>
            </a:r>
            <a:r>
              <a:rPr lang="zh-CN" sz="40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，私有的，类定义外无法访问。如果不</a:t>
            </a:r>
            <a:r>
              <a:rPr lang="zh-CN" sz="40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写，默认是</a:t>
            </a:r>
            <a:r>
              <a:rPr lang="en-US" altLang="zh-CN" sz="40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private</a:t>
            </a:r>
            <a:endParaRPr lang="zh-CN" sz="4000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  <a:p>
            <a:pPr lvl="1" algn="l">
              <a:lnSpc>
                <a:spcPct val="160000"/>
              </a:lnSpc>
            </a:pPr>
            <a:r>
              <a:rPr sz="40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protected</a:t>
            </a:r>
            <a:r>
              <a:rPr lang="zh-CN" sz="40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，受保护的，类似私有，等学到</a:t>
            </a:r>
            <a:r>
              <a:rPr lang="en-US" altLang="zh-CN" sz="40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“</a:t>
            </a:r>
            <a:r>
              <a:rPr lang="zh-CN" altLang="en-US" sz="40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继承</a:t>
            </a:r>
            <a:r>
              <a:rPr lang="en-US" altLang="zh-CN" sz="40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”</a:t>
            </a:r>
            <a:r>
              <a:rPr lang="zh-CN" altLang="en-US" sz="40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的概念时深究。</a:t>
            </a:r>
            <a:endParaRPr sz="4000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  <a:p>
            <a:pPr algn="l">
              <a:lnSpc>
                <a:spcPct val="160000"/>
              </a:lnSpc>
            </a:pPr>
            <a:r>
              <a:rPr sz="40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对</a:t>
            </a:r>
            <a:r>
              <a:rPr lang="en-US" altLang="zh-CN" sz="40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public</a:t>
            </a:r>
            <a:r>
              <a:rPr sz="40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和</a:t>
            </a:r>
            <a:r>
              <a:rPr lang="en-US" altLang="zh-CN" sz="40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private</a:t>
            </a:r>
            <a:r>
              <a:rPr sz="40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的</a:t>
            </a:r>
            <a:r>
              <a:rPr sz="40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说明</a:t>
            </a:r>
            <a:endParaRPr sz="4000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  <a:p>
            <a:pPr lvl="1" algn="l">
              <a:lnSpc>
                <a:spcPct val="160000"/>
              </a:lnSpc>
            </a:pPr>
            <a:r>
              <a:rPr sz="40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public的字段，可以在类之外读取或修改。</a:t>
            </a:r>
            <a:endParaRPr sz="4000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  <a:p>
            <a:pPr lvl="1" algn="l">
              <a:lnSpc>
                <a:spcPct val="160000"/>
              </a:lnSpc>
            </a:pPr>
            <a:r>
              <a:rPr sz="40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public的方法，可以在类之外调用</a:t>
            </a:r>
            <a:endParaRPr sz="4000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  <a:p>
            <a:pPr lvl="1" algn="l">
              <a:lnSpc>
                <a:spcPct val="160000"/>
              </a:lnSpc>
            </a:pPr>
            <a:r>
              <a:rPr sz="40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private的方法和字段，在类的外面均不可使用（从外面看不到）。</a:t>
            </a:r>
            <a:endParaRPr sz="4000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  <a:p>
            <a:pPr lvl="1" algn="l">
              <a:lnSpc>
                <a:spcPct val="160000"/>
              </a:lnSpc>
            </a:pPr>
            <a:r>
              <a:rPr lang="zh-CN" sz="40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私有</a:t>
            </a:r>
            <a:r>
              <a:rPr sz="40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字段用private</a:t>
            </a:r>
            <a:r>
              <a:rPr lang="zh-CN" sz="40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修饰</a:t>
            </a:r>
            <a:r>
              <a:rPr sz="40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，然后配合public的方法使用，是</a:t>
            </a:r>
            <a:r>
              <a:rPr lang="zh-CN" sz="40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比较</a:t>
            </a:r>
            <a:r>
              <a:rPr sz="40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推荐</a:t>
            </a:r>
            <a:r>
              <a:rPr lang="zh-CN" sz="40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的</a:t>
            </a:r>
            <a:r>
              <a:rPr sz="40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做法。</a:t>
            </a:r>
            <a:endParaRPr sz="4000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 </a:t>
            </a:r>
            <a:r>
              <a:rPr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静态（static）</a:t>
            </a:r>
            <a:endParaRPr dirty="0"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519555" y="2160270"/>
            <a:ext cx="11167110" cy="8589645"/>
          </a:xfrm>
        </p:spPr>
        <p:txBody>
          <a:bodyPr wrap="square"/>
          <a:lstStyle/>
          <a:p>
            <a:pPr algn="l"/>
            <a:r>
              <a:rPr sz="40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一般，在类中定义的字段和方法，都是属于某个对象的。</a:t>
            </a:r>
            <a:endParaRPr sz="4000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  <a:p>
            <a:pPr lvl="1" algn="l"/>
            <a:r>
              <a:rPr lang="zh-CN" sz="40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关键</a:t>
            </a:r>
            <a:r>
              <a:rPr lang="zh-CN" sz="40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概念：</a:t>
            </a:r>
            <a:r>
              <a:rPr lang="zh-CN" sz="4000" dirty="0">
                <a:solidFill>
                  <a:schemeClr val="tx1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绑定关系</a:t>
            </a:r>
            <a:endParaRPr lang="zh-CN" sz="4000" dirty="0">
              <a:solidFill>
                <a:schemeClr val="tx1"/>
              </a:solidFill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  <a:p>
            <a:pPr lvl="1" algn="l"/>
            <a:endParaRPr sz="4000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  <a:p>
            <a:pPr algn="l"/>
            <a:r>
              <a:rPr lang="en-US" altLang="zh-CN" sz="40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C#</a:t>
            </a:r>
            <a:r>
              <a:rPr sz="40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允许定义一种“不属于具体对象”，而属于整个类的字段或方法，</a:t>
            </a:r>
            <a:endParaRPr sz="4000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  <a:p>
            <a:pPr marL="0" indent="0" algn="l">
              <a:buNone/>
            </a:pPr>
            <a:r>
              <a:rPr lang="en-US" altLang="zh-CN" sz="40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     </a:t>
            </a:r>
            <a:r>
              <a:rPr sz="40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这就是</a:t>
            </a:r>
            <a:r>
              <a:rPr sz="4000" dirty="0">
                <a:solidFill>
                  <a:srgbClr val="FF0000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静态字段</a:t>
            </a:r>
            <a:r>
              <a:rPr sz="40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和</a:t>
            </a:r>
            <a:r>
              <a:rPr sz="4000" dirty="0">
                <a:solidFill>
                  <a:srgbClr val="FF0000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静态方法</a:t>
            </a:r>
            <a:endParaRPr sz="4000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  <a:p>
            <a:pPr algn="l"/>
            <a:endParaRPr sz="4000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  <a:p>
            <a:pPr algn="l"/>
            <a:r>
              <a:rPr sz="40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演示：对象计数器；静态方法。</a:t>
            </a:r>
            <a:endParaRPr sz="4000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</p:txBody>
      </p:sp>
      <p:sp>
        <p:nvSpPr>
          <p:cNvPr id="6" name="圆角矩形"/>
          <p:cNvSpPr/>
          <p:nvPr/>
        </p:nvSpPr>
        <p:spPr>
          <a:xfrm>
            <a:off x="13094335" y="1664970"/>
            <a:ext cx="9527540" cy="10200640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t" anchorCtr="0"/>
          <a:p>
            <a:pPr algn="just">
              <a:lnSpc>
                <a:spcPct val="15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zh-CN" alt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Class </a:t>
            </a:r>
            <a:r>
              <a:rPr lang="zh-CN" altLang="en-US" sz="3200">
                <a:solidFill>
                  <a:schemeClr val="accent5"/>
                </a:solidFill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Student</a:t>
            </a:r>
            <a:endParaRPr lang="zh-CN" altLang="en-US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5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zh-CN" alt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{</a:t>
            </a:r>
            <a:endParaRPr lang="zh-CN" altLang="en-US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5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zh-CN" alt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 </a:t>
            </a: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   ........</a:t>
            </a:r>
            <a:endParaRPr lang="zh-CN" altLang="en-US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5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    public static int totalStudents = 0;</a:t>
            </a:r>
            <a:endParaRPr lang="zh-CN" altLang="en-US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5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zh-CN" alt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}</a:t>
            </a:r>
            <a:endParaRPr lang="zh-CN" altLang="en-US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5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zh-CN" altLang="en-US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5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// </a:t>
            </a:r>
            <a:r>
              <a:rPr lang="zh-CN" alt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在主函数</a:t>
            </a:r>
            <a:r>
              <a:rPr lang="zh-CN" alt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中：</a:t>
            </a:r>
            <a:endParaRPr lang="zh-CN" altLang="en-US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5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zh-CN" altLang="en-US" sz="3200">
                <a:solidFill>
                  <a:schemeClr val="accent5"/>
                </a:solidFill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Student </a:t>
            </a: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s1 = new </a:t>
            </a:r>
            <a:r>
              <a:rPr lang="en-US" altLang="zh-CN" sz="3200">
                <a:solidFill>
                  <a:schemeClr val="accent5"/>
                </a:solidFill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Student</a:t>
            </a: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(“</a:t>
            </a:r>
            <a:r>
              <a:rPr lang="zh-CN" alt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小明</a:t>
            </a: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”, 70);</a:t>
            </a:r>
            <a:endParaRPr lang="en-US" altLang="zh-CN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5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zh-CN" altLang="en-US" sz="3200">
                <a:solidFill>
                  <a:schemeClr val="accent5"/>
                </a:solidFill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Student</a:t>
            </a: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.totalStudents++;</a:t>
            </a:r>
            <a:endParaRPr lang="en-US" altLang="zh-CN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5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zh-CN" altLang="en-US" sz="3200">
                <a:solidFill>
                  <a:schemeClr val="accent5"/>
                </a:solidFill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Student </a:t>
            </a: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s2 = new </a:t>
            </a:r>
            <a:r>
              <a:rPr lang="en-US" altLang="zh-CN" sz="3200">
                <a:solidFill>
                  <a:schemeClr val="accent5"/>
                </a:solidFill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Student</a:t>
            </a: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(“</a:t>
            </a:r>
            <a:r>
              <a:rPr lang="zh-CN" alt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小红</a:t>
            </a: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”, 80);</a:t>
            </a:r>
            <a:endParaRPr lang="en-US" altLang="zh-CN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5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zh-CN" altLang="en-US" sz="3200">
                <a:solidFill>
                  <a:schemeClr val="accent5"/>
                </a:solidFill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  <a:sym typeface="+mn-ea"/>
              </a:rPr>
              <a:t>Student</a:t>
            </a: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  <a:sym typeface="+mn-ea"/>
              </a:rPr>
              <a:t>.totalStudents++;</a:t>
            </a:r>
            <a:endParaRPr lang="en-US" altLang="zh-CN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5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altLang="zh-CN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5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Console.WriteLine(</a:t>
            </a:r>
            <a:r>
              <a:rPr lang="zh-CN" altLang="en-US" sz="3200">
                <a:solidFill>
                  <a:schemeClr val="accent5"/>
                </a:solidFill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Student</a:t>
            </a: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.totalStudents);</a:t>
            </a:r>
            <a:endParaRPr lang="en-US" altLang="zh-CN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b="1" dirty="0">
                <a:latin typeface="思源黑体 Medium" panose="020B0600000000000000" charset="-122"/>
                <a:ea typeface="思源黑体 Medium" panose="020B0600000000000000" charset="-122"/>
              </a:rPr>
              <a:t>练习题</a:t>
            </a:r>
            <a:r>
              <a:rPr lang="en-US" altLang="zh-CN" b="1" dirty="0">
                <a:latin typeface="思源黑体 Medium" panose="020B0600000000000000" charset="-122"/>
                <a:ea typeface="思源黑体 Medium" panose="020B0600000000000000" charset="-122"/>
              </a:rPr>
              <a:t> </a:t>
            </a:r>
            <a:endParaRPr lang="en-US" altLang="zh-CN" b="1" dirty="0">
              <a:latin typeface="思源黑体 Medium" panose="020B0600000000000000" charset="-122"/>
              <a:ea typeface="思源黑体 Medium" panose="020B0600000000000000" charset="-122"/>
            </a:endParaRPr>
          </a:p>
        </p:txBody>
      </p:sp>
      <p:sp>
        <p:nvSpPr>
          <p:cNvPr id="4" name="圆形"/>
          <p:cNvSpPr/>
          <p:nvPr/>
        </p:nvSpPr>
        <p:spPr>
          <a:xfrm>
            <a:off x="1439519" y="2338855"/>
            <a:ext cx="1104861" cy="1104861"/>
          </a:xfrm>
          <a:prstGeom prst="rect">
            <a:avLst/>
          </a:prstGeom>
          <a:noFill/>
          <a:ln w="38100">
            <a:solidFill>
              <a:srgbClr val="218DD6"/>
            </a:solidFill>
            <a:miter lim="400000"/>
          </a:ln>
        </p:spPr>
        <p:txBody>
          <a:bodyPr lIns="67471" tIns="67471" rIns="67471" bIns="67471" anchor="ctr"/>
          <a:lstStyle/>
          <a:p>
            <a:endParaRPr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6" name="圆形"/>
          <p:cNvSpPr/>
          <p:nvPr/>
        </p:nvSpPr>
        <p:spPr>
          <a:xfrm>
            <a:off x="1565197" y="2463532"/>
            <a:ext cx="1104861" cy="1104861"/>
          </a:xfrm>
          <a:prstGeom prst="rect">
            <a:avLst/>
          </a:prstGeom>
          <a:solidFill>
            <a:srgbClr val="218DD6"/>
          </a:solidFill>
          <a:ln w="12700">
            <a:miter lim="400000"/>
          </a:ln>
        </p:spPr>
        <p:txBody>
          <a:bodyPr lIns="67471" tIns="67471" rIns="67471" bIns="67471" anchor="ctr"/>
          <a:lstStyle/>
          <a:p>
            <a:endParaRPr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0" name="01"/>
          <p:cNvSpPr txBox="1"/>
          <p:nvPr/>
        </p:nvSpPr>
        <p:spPr>
          <a:xfrm>
            <a:off x="1806733" y="2715320"/>
            <a:ext cx="642843" cy="690296"/>
          </a:xfrm>
          <a:prstGeom prst="rect">
            <a:avLst/>
          </a:prstGeom>
          <a:ln w="12700">
            <a:miter lim="400000"/>
          </a:ln>
        </p:spPr>
        <p:txBody>
          <a:bodyPr wrap="none" lIns="67471" tIns="67471" rIns="67471" bIns="67471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r>
              <a:rPr dirty="0">
                <a:latin typeface="思源黑体 CN Normal" panose="020B0400000000000000" charset="-122"/>
                <a:ea typeface="思源黑体 CN Normal" panose="020B0400000000000000" charset="-122"/>
              </a:rPr>
              <a:t>01</a:t>
            </a:r>
            <a:endParaRPr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8573384" y="176583"/>
            <a:ext cx="4326685" cy="4344949"/>
            <a:chOff x="1889694" y="2970000"/>
            <a:chExt cx="6660000" cy="6480175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014694" y="3915175"/>
              <a:ext cx="5535000" cy="5535000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50603">
              <a:off x="1889694" y="2970000"/>
              <a:ext cx="3510175" cy="3510175"/>
            </a:xfrm>
            <a:prstGeom prst="rect">
              <a:avLst/>
            </a:prstGeom>
          </p:spPr>
        </p:pic>
      </p:grpSp>
      <p:sp>
        <p:nvSpPr>
          <p:cNvPr id="2" name="内容占位符 2"/>
          <p:cNvSpPr>
            <a:spLocks noGrp="1"/>
          </p:cNvSpPr>
          <p:nvPr/>
        </p:nvSpPr>
        <p:spPr>
          <a:xfrm>
            <a:off x="3419475" y="2520315"/>
            <a:ext cx="14879320" cy="2115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zh-CN" altLang="en-US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继续完善对战程序，用上我们今天学习的新语法，特别是</a:t>
            </a:r>
            <a:r>
              <a:rPr lang="en-US" altLang="zh-CN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“</a:t>
            </a:r>
            <a:r>
              <a:rPr lang="zh-CN" altLang="en-US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构造函数</a:t>
            </a:r>
            <a:r>
              <a:rPr lang="en-US" altLang="zh-CN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”</a:t>
            </a:r>
            <a:r>
              <a:rPr lang="zh-CN" altLang="en-US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、</a:t>
            </a:r>
            <a:r>
              <a:rPr lang="en-US" altLang="zh-CN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“</a:t>
            </a:r>
            <a:r>
              <a:rPr lang="zh-CN" altLang="en-US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访问控制</a:t>
            </a:r>
            <a:r>
              <a:rPr lang="en-US" altLang="zh-CN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”</a:t>
            </a:r>
            <a:r>
              <a:rPr lang="zh-CN" altLang="en-US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等</a:t>
            </a:r>
            <a:r>
              <a:rPr lang="zh-CN" altLang="en-US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等。</a:t>
            </a:r>
            <a:endParaRPr lang="zh-CN" altLang="en-US" sz="35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思考：</a:t>
            </a:r>
            <a:r>
              <a:rPr lang="en-US" altLang="zh-CN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“</a:t>
            </a:r>
            <a:r>
              <a:rPr lang="zh-CN" altLang="en-US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静态</a:t>
            </a:r>
            <a:r>
              <a:rPr lang="en-US" altLang="zh-CN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”</a:t>
            </a:r>
            <a:r>
              <a:rPr lang="zh-CN" altLang="en-US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语法适用于你的程序吗？能用在</a:t>
            </a:r>
            <a:r>
              <a:rPr lang="zh-CN" altLang="en-US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哪里？</a:t>
            </a:r>
            <a:endParaRPr lang="zh-CN" altLang="en-US" sz="35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《成为前端开发工程师》走进高校">
  <a:themeElements>
    <a:clrScheme name="自定义 1">
      <a:dk1>
        <a:srgbClr val="000000"/>
      </a:dk1>
      <a:lt1>
        <a:sysClr val="window" lastClr="FFFFFF"/>
      </a:lt1>
      <a:dk2>
        <a:srgbClr val="4D4D4D"/>
      </a:dk2>
      <a:lt2>
        <a:srgbClr val="F1F1F1"/>
      </a:lt2>
      <a:accent1>
        <a:srgbClr val="1B1B1B"/>
      </a:accent1>
      <a:accent2>
        <a:srgbClr val="6F7378"/>
      </a:accent2>
      <a:accent3>
        <a:srgbClr val="C9C9C9"/>
      </a:accent3>
      <a:accent4>
        <a:srgbClr val="002368"/>
      </a:accent4>
      <a:accent5>
        <a:srgbClr val="0070C0"/>
      </a:accent5>
      <a:accent6>
        <a:srgbClr val="5CD3FF"/>
      </a:accent6>
      <a:hlink>
        <a:srgbClr val="E9E9E9"/>
      </a:hlink>
      <a:folHlink>
        <a:srgbClr val="4D4D4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964</Words>
  <Application>WPS 演示</Application>
  <PresentationFormat>自定义</PresentationFormat>
  <Paragraphs>73</Paragraphs>
  <Slides>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6" baseType="lpstr">
      <vt:lpstr>Arial</vt:lpstr>
      <vt:lpstr>宋体</vt:lpstr>
      <vt:lpstr>Wingdings</vt:lpstr>
      <vt:lpstr>思源黑体 CN Bold</vt:lpstr>
      <vt:lpstr>黑体</vt:lpstr>
      <vt:lpstr>思源黑体 CN Normal</vt:lpstr>
      <vt:lpstr>思源黑体 Medium</vt:lpstr>
      <vt:lpstr>思源黑体 Heavy</vt:lpstr>
      <vt:lpstr>Noto Sans CJK SC Medium</vt:lpstr>
      <vt:lpstr>思源黑体 Normal</vt:lpstr>
      <vt:lpstr>思源黑体 CN Medium</vt:lpstr>
      <vt:lpstr>微软雅黑</vt:lpstr>
      <vt:lpstr>Times New Roman</vt:lpstr>
      <vt:lpstr>Helvetica Neue Medium</vt:lpstr>
      <vt:lpstr>Consolas</vt:lpstr>
      <vt:lpstr>思源黑体</vt:lpstr>
      <vt:lpstr>Source Han Sans CN Normal</vt:lpstr>
      <vt:lpstr>Segoe Print</vt:lpstr>
      <vt:lpstr>Calibri</vt:lpstr>
      <vt:lpstr>Arial Unicode MS</vt:lpstr>
      <vt:lpstr>《成为前端开发工程师》走进高校</vt:lpstr>
      <vt:lpstr>PowerPoint 演示文稿</vt:lpstr>
      <vt:lpstr> 构造方法（构造函数）</vt:lpstr>
      <vt:lpstr> 访问控制</vt:lpstr>
      <vt:lpstr> 静态（static）</vt:lpstr>
      <vt:lpstr>练习题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css布局</dc:title>
  <dc:creator>刘碎春</dc:creator>
  <cp:lastModifiedBy>Goodorc</cp:lastModifiedBy>
  <cp:revision>1072</cp:revision>
  <dcterms:created xsi:type="dcterms:W3CDTF">2014-06-24T08:28:00Z</dcterms:created>
  <dcterms:modified xsi:type="dcterms:W3CDTF">2022-02-05T03:08:14Z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4E9C75E9CDCB4CF9A3F2FB5F1BE0BA83</vt:lpwstr>
  </property>
</Properties>
</file>