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64" r:id="rId3"/>
    <p:sldId id="675" r:id="rId4"/>
    <p:sldId id="678" r:id="rId5"/>
    <p:sldId id="677" r:id="rId6"/>
  </p:sldIdLst>
  <p:sldSz cx="23039070" cy="12960350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4"/>
            <p14:sldId id="675"/>
            <p14:sldId id="678"/>
            <p14:sldId id="6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68"/>
    <a:srgbClr val="840C18"/>
    <a:srgbClr val="6F7378"/>
    <a:srgbClr val="C9C9C9"/>
    <a:srgbClr val="1577BA"/>
    <a:srgbClr val="1475B2"/>
    <a:srgbClr val="F2F2F2"/>
    <a:srgbClr val="0C579C"/>
    <a:srgbClr val="00233E"/>
    <a:srgbClr val="E3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68" autoAdjust="0"/>
    <p:restoredTop sz="96340" autoAdjust="0"/>
  </p:normalViewPr>
  <p:slideViewPr>
    <p:cSldViewPr>
      <p:cViewPr varScale="1">
        <p:scale>
          <a:sx n="59" d="100"/>
          <a:sy n="59" d="100"/>
        </p:scale>
        <p:origin x="102" y="78"/>
      </p:cViewPr>
      <p:guideLst>
        <p:guide orient="horz" pos="3782"/>
        <p:guide pos="7256"/>
        <p:guide pos="4599"/>
        <p:guide pos="99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68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4" name="图片 3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/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Heavy" panose="020B0A00000000000000" charset="-122"/>
                <a:ea typeface="思源黑体 Heavy" panose="020B0A00000000000000" charset="-122"/>
                <a:cs typeface="思源黑体 Heavy" panose="020B0A00000000000000" charset="-122"/>
              </a:defRPr>
            </a:lvl1pPr>
          </a:lstStyle>
          <a:p>
            <a:pPr marL="0" lvl="0" algn="ctr" defTabSz="1219200">
              <a:lnSpc>
                <a:spcPct val="105000"/>
              </a:lnSpc>
            </a:pPr>
            <a:r>
              <a:rPr lang="zh-CN" altLang="en-US" dirty="0"/>
              <a:t>网易云课堂</a:t>
            </a:r>
            <a:r>
              <a:rPr lang="en-US" altLang="zh-CN" dirty="0"/>
              <a:t> </a:t>
            </a:r>
            <a:r>
              <a:rPr lang="en-US" altLang="zh-CN" dirty="0"/>
              <a:t>x </a:t>
            </a:r>
            <a:r>
              <a:rPr dirty="0"/>
              <a:t>皮皮关</a:t>
            </a:r>
            <a:endParaRPr lang="en-US" altLang="zh-CN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487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Medium" panose="020B0600000000000000" charset="-122"/>
                <a:ea typeface="思源黑体 Medium" panose="020B0600000000000000" charset="-122"/>
                <a:cs typeface="Noto Sans CJK SC Medium" charset="-122"/>
              </a:defRPr>
            </a:lvl1pPr>
          </a:lstStyle>
          <a:p>
            <a:pPr marL="0" lvl="0" algn="ctr" defTabSz="1219200"/>
            <a:r>
              <a:rPr lang="zh-CN" altLang="en-US" dirty="0"/>
              <a:t>编辑副标题文本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14375" y="12028805"/>
            <a:ext cx="7376795" cy="657860"/>
            <a:chOff x="1125" y="18943"/>
            <a:chExt cx="11617" cy="1036"/>
          </a:xfrm>
        </p:grpSpPr>
        <p:pic>
          <p:nvPicPr>
            <p:cNvPr id="6" name="网易云课堂logo.png" descr="网易云课堂logo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25" y="19137"/>
              <a:ext cx="4002" cy="65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7" name="线条"/>
            <p:cNvSpPr/>
            <p:nvPr userDrawn="1"/>
          </p:nvSpPr>
          <p:spPr>
            <a:xfrm flipV="1">
              <a:off x="5663" y="1920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8" name="图片 7" descr="图片 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165" y="19205"/>
              <a:ext cx="2359" cy="54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" name="线条"/>
            <p:cNvSpPr/>
            <p:nvPr userDrawn="1"/>
          </p:nvSpPr>
          <p:spPr>
            <a:xfrm flipV="1">
              <a:off x="8943" y="1919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11" name="图片 10" descr="小logo白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286" y="18943"/>
              <a:ext cx="3456" cy="103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200"/>
            <a:r>
              <a:rPr lang="zh-CN" altLang="en-US" dirty="0"/>
              <a:t>点击编辑小节标题</a:t>
            </a:r>
            <a:endParaRPr lang="zh-CN" altLang="en-US" dirty="0"/>
          </a:p>
        </p:txBody>
      </p:sp>
      <p:sp>
        <p:nvSpPr>
          <p:cNvPr id="3" name="Oval 5"/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200"/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7" name="图片 6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1" name="图片 10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600" indent="-8636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Normal" panose="020B0400000000000000" charset="-122"/>
                <a:ea typeface="思源黑体 Normal" panose="020B0400000000000000" charset="-122"/>
                <a:cs typeface="+mn-cs"/>
              </a:defRPr>
            </a:lvl1pPr>
            <a:lvl2pPr>
              <a:defRPr sz="4800">
                <a:latin typeface="思源黑体 Normal" panose="020B0400000000000000" charset="-122"/>
                <a:ea typeface="思源黑体 Normal" panose="020B0400000000000000" charset="-122"/>
              </a:defRPr>
            </a:lvl2pPr>
            <a:lvl3pPr>
              <a:defRPr>
                <a:latin typeface="思源黑体 Normal" panose="020B0400000000000000" charset="-122"/>
                <a:ea typeface="思源黑体 Normal" panose="020B0400000000000000" charset="-122"/>
              </a:defRPr>
            </a:lvl3pPr>
            <a:lvl4pPr>
              <a:defRPr>
                <a:latin typeface="思源黑体 Normal" panose="020B0400000000000000" charset="-122"/>
                <a:ea typeface="思源黑体 Normal" panose="020B0400000000000000" charset="-122"/>
              </a:defRPr>
            </a:lvl4pPr>
            <a:lvl5pPr>
              <a:defRPr>
                <a:latin typeface="思源黑体 Normal" panose="020B0400000000000000" charset="-122"/>
                <a:ea typeface="思源黑体 Normal" panose="020B0400000000000000" charset="-122"/>
              </a:defRPr>
            </a:lvl5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3" name="图片 2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6" name="矩形 5"/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/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  <a:endParaRPr lang="zh-CN" altLang="en-US" sz="140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325485" y="1201547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0" name="图片 9" descr="小logo灰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hf sldNum="0" hdr="0" dt="0"/>
  <p:txStyles>
    <p:titleStyle>
      <a:lvl1pPr algn="l" defTabSz="2303780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487805"/>
          </a:xfrm>
        </p:spPr>
        <p:txBody>
          <a:bodyPr/>
          <a:lstStyle/>
          <a:p>
            <a:r>
              <a:rPr lang="en-US" alt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2-2.5 </a:t>
            </a:r>
            <a:r>
              <a:rPr>
                <a:cs typeface="思源黑体 Medium" panose="020B0600000000000000" charset="-122"/>
                <a:sym typeface="+mn-ea"/>
              </a:rPr>
              <a:t>面向对象——</a:t>
            </a:r>
            <a:r>
              <a:rPr>
                <a:cs typeface="思源黑体 Medium" panose="020B0600000000000000" charset="-122"/>
                <a:sym typeface="+mn-ea"/>
              </a:rPr>
              <a:t>属性与</a:t>
            </a:r>
            <a:r>
              <a:rPr>
                <a:cs typeface="思源黑体 Medium" panose="020B0600000000000000" charset="-122"/>
                <a:sym typeface="+mn-ea"/>
              </a:rPr>
              <a:t>单例</a:t>
            </a:r>
            <a:endParaRPr>
              <a:cs typeface="思源黑体 Medium" panose="020B06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封装字段</a:t>
            </a:r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——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属性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4" name="文本占位符 4"/>
          <p:cNvSpPr>
            <a:spLocks noGrp="1"/>
          </p:cNvSpPr>
          <p:nvPr/>
        </p:nvSpPr>
        <p:spPr>
          <a:xfrm>
            <a:off x="1483995" y="2430145"/>
            <a:ext cx="9990455" cy="806450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609600" indent="-609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b="0" kern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1871980" indent="-71945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36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615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14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»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395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92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3981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70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60000"/>
              </a:lnSpc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编程规范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——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字段尽量私有，通过公开的方法去访问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字段。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0">
              <a:lnSpc>
                <a:spcPct val="160000"/>
              </a:lnSpc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这带来一个小问题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——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代码会变得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啰嗦。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0">
              <a:lnSpc>
                <a:spcPct val="160000"/>
              </a:lnSpc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针对字段和方法各自的特点，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C#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提供了一种不错的用法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——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属性。属性一经推广就收到广泛欢迎。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0">
              <a:lnSpc>
                <a:spcPct val="160000"/>
              </a:lnSpc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用属性可以实现字段的只读、简单封装等等，正确使用属性可以让代码更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简明。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  <p:sp>
        <p:nvSpPr>
          <p:cNvPr id="6" name="圆角矩形"/>
          <p:cNvSpPr/>
          <p:nvPr/>
        </p:nvSpPr>
        <p:spPr>
          <a:xfrm>
            <a:off x="12061825" y="1029970"/>
            <a:ext cx="10372090" cy="11311255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t" anchorCtr="0"/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Class </a:t>
            </a:r>
            <a:r>
              <a:rPr lang="en-US" altLang="zh-CN" sz="3200">
                <a:solidFill>
                  <a:schemeClr val="accent5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Character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{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//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只读属性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Hp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public int Hp { get; private set; }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//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完整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写法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private int attack;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public int Attack 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{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    get { return attack; }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    set { attack = value; }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}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}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//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在类的外面，可以读取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Hp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属性但不能修改；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//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可以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随意读取和修改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Attack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属性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静态的常见用法</a:t>
            </a:r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——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单例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模式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4" name="文本占位符 4"/>
          <p:cNvSpPr>
            <a:spLocks noGrp="1"/>
          </p:cNvSpPr>
          <p:nvPr/>
        </p:nvSpPr>
        <p:spPr>
          <a:xfrm>
            <a:off x="1483995" y="2430145"/>
            <a:ext cx="9990455" cy="806450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609600" indent="-609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b="0" kern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1871980" indent="-71945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36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615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14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»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395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92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3981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70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60000"/>
              </a:lnSpc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日常生活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中有一种常见情况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——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某些对象在整个系统中仅存在唯一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的一个。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0">
              <a:lnSpc>
                <a:spcPct val="160000"/>
              </a:lnSpc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生活中，一个公司可能有很多员工，但是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“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总经理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”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只有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一个。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0">
              <a:lnSpc>
                <a:spcPct val="160000"/>
              </a:lnSpc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一个游戏中，有很多角色，但是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“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角色管理器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”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只有一个，统筹管理所有的玩家和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NPC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角色。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0">
              <a:lnSpc>
                <a:spcPct val="160000"/>
              </a:lnSpc>
            </a:pP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通常的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做法是使用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“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单例模式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”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。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  <p:sp>
        <p:nvSpPr>
          <p:cNvPr id="6" name="圆角矩形"/>
          <p:cNvSpPr/>
          <p:nvPr/>
        </p:nvSpPr>
        <p:spPr>
          <a:xfrm>
            <a:off x="12284710" y="630555"/>
            <a:ext cx="10372090" cy="1200277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t" anchorCtr="0"/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Class </a:t>
            </a:r>
            <a:r>
              <a:rPr lang="en-US" altLang="zh-CN" sz="3200">
                <a:solidFill>
                  <a:schemeClr val="accent5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ItemManager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{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private static </a:t>
            </a:r>
            <a:r>
              <a:rPr lang="en-US" altLang="zh-CN" sz="3200">
                <a:solidFill>
                  <a:schemeClr val="accent5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ItemManager </a:t>
            </a:r>
            <a:r>
              <a:rPr lang="en-US" altLang="zh-CN" sz="3200">
                <a:solidFill>
                  <a:srgbClr val="FF0000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instance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;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public static </a:t>
            </a:r>
            <a:r>
              <a:rPr lang="en-US" altLang="zh-CN" sz="3200">
                <a:solidFill>
                  <a:schemeClr val="accent5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ItemManager 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Instance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{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    get {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        if (</a:t>
            </a:r>
            <a:r>
              <a:rPr lang="en-US" altLang="zh-CN" sz="3200">
                <a:solidFill>
                  <a:srgbClr val="FF0000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instance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==null) {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            </a:t>
            </a:r>
            <a:r>
              <a:rPr lang="en-US" altLang="zh-CN" sz="3200">
                <a:solidFill>
                  <a:srgbClr val="FF0000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instance 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= new </a:t>
            </a:r>
            <a:r>
              <a:rPr lang="en-US" altLang="zh-CN" sz="3200">
                <a:solidFill>
                  <a:schemeClr val="accent5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ItemManager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();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        }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        return </a:t>
            </a:r>
            <a:r>
              <a:rPr lang="en-US" altLang="zh-CN" sz="3200">
                <a:solidFill>
                  <a:srgbClr val="FF0000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instance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;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    }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}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}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//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在其它地方，可以通过</a:t>
            </a:r>
            <a:r>
              <a:rPr lang="en-US" altLang="zh-CN" sz="3200">
                <a:solidFill>
                  <a:schemeClr val="accent5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ItemManager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.Instance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随时访问到单例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对象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5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solidFill>
                  <a:schemeClr val="accent5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ItemManager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.Instance.XXXXXX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实践练习</a:t>
            </a:r>
            <a:r>
              <a:rPr lang="en-US" altLang="zh-CN" b="1" dirty="0">
                <a:latin typeface="思源黑体 Medium" panose="020B0600000000000000" charset="-122"/>
                <a:ea typeface="思源黑体 Medium" panose="020B0600000000000000" charset="-122"/>
              </a:rPr>
              <a:t>1</a:t>
            </a:r>
            <a:endParaRPr lang="en-US" altLang="zh-CN" b="1" dirty="0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4" name="圆形"/>
          <p:cNvSpPr/>
          <p:nvPr/>
        </p:nvSpPr>
        <p:spPr>
          <a:xfrm>
            <a:off x="1439519" y="2338855"/>
            <a:ext cx="1104861" cy="1104861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6" name="圆形"/>
          <p:cNvSpPr/>
          <p:nvPr/>
        </p:nvSpPr>
        <p:spPr>
          <a:xfrm>
            <a:off x="1565197" y="2463532"/>
            <a:ext cx="1104861" cy="1104861"/>
          </a:xfrm>
          <a:prstGeom prst="rect">
            <a:avLst/>
          </a:prstGeom>
          <a:solidFill>
            <a:srgbClr val="218DD6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" name="01"/>
          <p:cNvSpPr txBox="1"/>
          <p:nvPr/>
        </p:nvSpPr>
        <p:spPr>
          <a:xfrm>
            <a:off x="1806733" y="2715320"/>
            <a:ext cx="642843" cy="690296"/>
          </a:xfrm>
          <a:prstGeom prst="rect">
            <a:avLst/>
          </a:prstGeom>
          <a:ln w="12700">
            <a:miter lim="400000"/>
          </a:ln>
        </p:spPr>
        <p:txBody>
          <a:bodyPr wrap="non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dirty="0">
                <a:latin typeface="思源黑体 CN Normal" panose="020B0400000000000000" charset="-122"/>
                <a:ea typeface="思源黑体 CN Normal" panose="020B0400000000000000" charset="-122"/>
              </a:rPr>
              <a:t>01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573384" y="176583"/>
            <a:ext cx="4326685" cy="4344949"/>
            <a:chOff x="1889694" y="2970000"/>
            <a:chExt cx="6660000" cy="648017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14694" y="3915175"/>
              <a:ext cx="5535000" cy="553500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0603">
              <a:off x="1889694" y="2970000"/>
              <a:ext cx="3510175" cy="3510175"/>
            </a:xfrm>
            <a:prstGeom prst="rect">
              <a:avLst/>
            </a:prstGeom>
          </p:spPr>
        </p:pic>
      </p:grpSp>
      <p:sp>
        <p:nvSpPr>
          <p:cNvPr id="2" name="内容占位符 2"/>
          <p:cNvSpPr>
            <a:spLocks noGrp="1"/>
          </p:cNvSpPr>
          <p:nvPr/>
        </p:nvSpPr>
        <p:spPr>
          <a:xfrm>
            <a:off x="3419475" y="2520315"/>
            <a:ext cx="14879320" cy="377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使用属性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语法，进一步优化对战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程序。</a:t>
            </a:r>
            <a:endParaRPr lang="zh-CN" altLang="en-US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17" name="圆形"/>
          <p:cNvSpPr/>
          <p:nvPr/>
        </p:nvSpPr>
        <p:spPr>
          <a:xfrm>
            <a:off x="1440789" y="4361330"/>
            <a:ext cx="1104861" cy="1104861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8" name="圆形"/>
          <p:cNvSpPr/>
          <p:nvPr/>
        </p:nvSpPr>
        <p:spPr>
          <a:xfrm>
            <a:off x="1566467" y="4486007"/>
            <a:ext cx="1104861" cy="1104861"/>
          </a:xfrm>
          <a:prstGeom prst="rect">
            <a:avLst/>
          </a:prstGeom>
          <a:solidFill>
            <a:srgbClr val="218DD6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9" name="01"/>
          <p:cNvSpPr txBox="1"/>
          <p:nvPr/>
        </p:nvSpPr>
        <p:spPr>
          <a:xfrm>
            <a:off x="1808003" y="4738773"/>
            <a:ext cx="591820" cy="688340"/>
          </a:xfrm>
          <a:prstGeom prst="rect">
            <a:avLst/>
          </a:prstGeom>
          <a:ln w="12700">
            <a:miter lim="400000"/>
          </a:ln>
        </p:spPr>
        <p:txBody>
          <a:bodyPr wrap="non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dirty="0">
                <a:latin typeface="思源黑体 CN Normal" panose="020B0400000000000000" charset="-122"/>
                <a:ea typeface="思源黑体 CN Normal" panose="020B0400000000000000" charset="-122"/>
              </a:rPr>
              <a:t>0</a:t>
            </a:r>
            <a:r>
              <a:rPr lang="en-US" dirty="0">
                <a:latin typeface="思源黑体 CN Normal" panose="020B0400000000000000" charset="-122"/>
                <a:ea typeface="思源黑体 CN Normal" panose="020B0400000000000000" charset="-122"/>
              </a:rPr>
              <a:t>2</a:t>
            </a:r>
            <a:endParaRPr 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0" name="内容占位符 2"/>
          <p:cNvSpPr>
            <a:spLocks noGrp="1"/>
          </p:cNvSpPr>
          <p:nvPr/>
        </p:nvSpPr>
        <p:spPr>
          <a:xfrm>
            <a:off x="3420745" y="4542790"/>
            <a:ext cx="14879320" cy="377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用单例模式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编写常用工具类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Util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s</a:t>
            </a:r>
            <a:endParaRPr lang="en-US" altLang="zh-CN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	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功能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1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：生成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随机数</a:t>
            </a:r>
            <a:endParaRPr lang="zh-CN" altLang="en-US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	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功能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2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：提供打印数组的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方法</a:t>
            </a:r>
            <a:endParaRPr lang="en-US" altLang="zh-CN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21" name="圆形"/>
          <p:cNvSpPr/>
          <p:nvPr/>
        </p:nvSpPr>
        <p:spPr>
          <a:xfrm>
            <a:off x="1491589" y="7311540"/>
            <a:ext cx="1104861" cy="1104861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5" name="圆形"/>
          <p:cNvSpPr/>
          <p:nvPr/>
        </p:nvSpPr>
        <p:spPr>
          <a:xfrm>
            <a:off x="1617267" y="7436217"/>
            <a:ext cx="1104861" cy="1104861"/>
          </a:xfrm>
          <a:prstGeom prst="rect">
            <a:avLst/>
          </a:prstGeom>
          <a:solidFill>
            <a:srgbClr val="218DD6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6" name="01"/>
          <p:cNvSpPr txBox="1"/>
          <p:nvPr/>
        </p:nvSpPr>
        <p:spPr>
          <a:xfrm>
            <a:off x="1858803" y="7688983"/>
            <a:ext cx="591820" cy="688340"/>
          </a:xfrm>
          <a:prstGeom prst="rect">
            <a:avLst/>
          </a:prstGeom>
          <a:ln w="12700">
            <a:miter lim="400000"/>
          </a:ln>
        </p:spPr>
        <p:txBody>
          <a:bodyPr wrap="non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dirty="0">
                <a:latin typeface="思源黑体 CN Normal" panose="020B0400000000000000" charset="-122"/>
                <a:ea typeface="思源黑体 CN Normal" panose="020B0400000000000000" charset="-122"/>
              </a:rPr>
              <a:t>0</a:t>
            </a:r>
            <a:r>
              <a:rPr lang="en-US" dirty="0">
                <a:latin typeface="思源黑体 CN Normal" panose="020B0400000000000000" charset="-122"/>
                <a:ea typeface="思源黑体 CN Normal" panose="020B0400000000000000" charset="-122"/>
              </a:rPr>
              <a:t>3</a:t>
            </a:r>
            <a:endParaRPr 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7" name="内容占位符 2"/>
          <p:cNvSpPr>
            <a:spLocks noGrp="1"/>
          </p:cNvSpPr>
          <p:nvPr/>
        </p:nvSpPr>
        <p:spPr>
          <a:xfrm>
            <a:off x="3427095" y="7436485"/>
            <a:ext cx="14879320" cy="377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用单例类编写角色管理器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Character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Manager</a:t>
            </a:r>
            <a:endParaRPr lang="en-US" altLang="zh-CN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	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功能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1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：创建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角色</a:t>
            </a:r>
            <a:endParaRPr lang="zh-CN" altLang="en-US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	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功能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2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：打印输出所有的角色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信息</a:t>
            </a:r>
            <a:endParaRPr lang="zh-CN" altLang="en-US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</Words>
  <Application>WPS 演示</Application>
  <PresentationFormat>自定义</PresentationFormat>
  <Paragraphs>69</Paragraphs>
  <Slides>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4" baseType="lpstr">
      <vt:lpstr>Arial</vt:lpstr>
      <vt:lpstr>宋体</vt:lpstr>
      <vt:lpstr>Wingdings</vt:lpstr>
      <vt:lpstr>思源黑体 CN Bold</vt:lpstr>
      <vt:lpstr>黑体</vt:lpstr>
      <vt:lpstr>思源黑体 CN Normal</vt:lpstr>
      <vt:lpstr>思源黑体 Medium</vt:lpstr>
      <vt:lpstr>思源黑体 Heavy</vt:lpstr>
      <vt:lpstr>Noto Sans CJK SC Medium</vt:lpstr>
      <vt:lpstr>思源黑体 Normal</vt:lpstr>
      <vt:lpstr>思源黑体 CN Medium</vt:lpstr>
      <vt:lpstr>微软雅黑</vt:lpstr>
      <vt:lpstr>Times New Roman</vt:lpstr>
      <vt:lpstr>Helvetica Neue Medium</vt:lpstr>
      <vt:lpstr>Consolas</vt:lpstr>
      <vt:lpstr>Source Han Sans CN Normal</vt:lpstr>
      <vt:lpstr>Segoe Print</vt:lpstr>
      <vt:lpstr>Calibri</vt:lpstr>
      <vt:lpstr>Arial Unicode MS</vt:lpstr>
      <vt:lpstr>《成为前端开发工程师》走进高校</vt:lpstr>
      <vt:lpstr>PowerPoint 演示文稿</vt:lpstr>
      <vt:lpstr>静态的常见用法——单例模式</vt:lpstr>
      <vt:lpstr>静态的常见用法——单例模式</vt:lpstr>
      <vt:lpstr>实践练习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Goodorc</cp:lastModifiedBy>
  <cp:revision>1079</cp:revision>
  <dcterms:created xsi:type="dcterms:W3CDTF">2014-06-24T08:28:00Z</dcterms:created>
  <dcterms:modified xsi:type="dcterms:W3CDTF">2022-02-05T04:42:55Z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4E9C75E9CDCB4CF9A3F2FB5F1BE0BA83</vt:lpwstr>
  </property>
</Properties>
</file>