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64" r:id="rId3"/>
    <p:sldId id="564" r:id="rId4"/>
    <p:sldId id="671" r:id="rId5"/>
    <p:sldId id="665" r:id="rId6"/>
    <p:sldId id="673" r:id="rId7"/>
  </p:sldIdLst>
  <p:sldSz cx="23039070" cy="12960350"/>
  <p:notesSz cx="6858000" cy="9144000"/>
  <p:custDataLst>
    <p:tags r:id="rId13"/>
  </p:custDataLst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364"/>
            <p14:sldId id="564"/>
            <p14:sldId id="671"/>
            <p14:sldId id="665"/>
            <p14:sldId id="673"/>
          </p14:sldIdLst>
        </p14:section>
        <p14:section name="默认节" id="{B7657C01-F1A4-4D91-8BBC-0FED8291C70B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0C18"/>
    <a:srgbClr val="002368"/>
    <a:srgbClr val="6F7378"/>
    <a:srgbClr val="C9C9C9"/>
    <a:srgbClr val="1577BA"/>
    <a:srgbClr val="1475B2"/>
    <a:srgbClr val="F2F2F2"/>
    <a:srgbClr val="0C579C"/>
    <a:srgbClr val="00233E"/>
    <a:srgbClr val="E3E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68" autoAdjust="0"/>
    <p:restoredTop sz="96340" autoAdjust="0"/>
  </p:normalViewPr>
  <p:slideViewPr>
    <p:cSldViewPr>
      <p:cViewPr varScale="1">
        <p:scale>
          <a:sx n="59" d="100"/>
          <a:sy n="59" d="100"/>
        </p:scale>
        <p:origin x="102" y="78"/>
      </p:cViewPr>
      <p:guideLst>
        <p:guide orient="horz" pos="3782"/>
        <p:guide pos="7256"/>
        <p:guide pos="4599"/>
        <p:guide pos="99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68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Medium" panose="020B0600000000000000" charset="-122"/>
                <a:ea typeface="思源黑体 Medium" panose="020B0600000000000000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12" name="图片 11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4" name="图片 3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404" y="8306"/>
            <a:ext cx="23039471" cy="11922850"/>
          </a:xfrm>
          <a:prstGeom prst="rect">
            <a:avLst/>
          </a:prstGeom>
        </p:spPr>
      </p:pic>
      <p:sp>
        <p:nvSpPr>
          <p:cNvPr id="4" name="流程图: 过程 3"/>
          <p:cNvSpPr/>
          <p:nvPr userDrawn="1"/>
        </p:nvSpPr>
        <p:spPr>
          <a:xfrm>
            <a:off x="-402" y="10260115"/>
            <a:ext cx="23039469" cy="2699911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3725978" y="4095175"/>
            <a:ext cx="15586706" cy="1575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 marL="0" indent="0" algn="ctr">
              <a:buNone/>
              <a:defRPr lang="zh-CN" altLang="en-US" sz="8000" b="1" dirty="0">
                <a:solidFill>
                  <a:srgbClr val="1475B2"/>
                </a:solidFill>
                <a:latin typeface="思源黑体 Heavy" panose="020B0A00000000000000" charset="-122"/>
                <a:ea typeface="思源黑体 Heavy" panose="020B0A00000000000000" charset="-122"/>
                <a:cs typeface="思源黑体 Heavy" panose="020B0A00000000000000" charset="-122"/>
              </a:defRPr>
            </a:lvl1pPr>
          </a:lstStyle>
          <a:p>
            <a:pPr marL="0" lvl="0" algn="ctr" defTabSz="1219200">
              <a:lnSpc>
                <a:spcPct val="105000"/>
              </a:lnSpc>
            </a:pPr>
            <a:r>
              <a:rPr lang="zh-CN" altLang="en-US" dirty="0"/>
              <a:t>网易云课堂</a:t>
            </a:r>
            <a:r>
              <a:rPr lang="en-US" altLang="zh-CN" dirty="0"/>
              <a:t> </a:t>
            </a:r>
            <a:r>
              <a:rPr lang="en-US" altLang="zh-CN" dirty="0"/>
              <a:t>x </a:t>
            </a:r>
            <a:r>
              <a:rPr dirty="0"/>
              <a:t>皮皮关</a:t>
            </a:r>
            <a:endParaRPr lang="en-US" altLang="zh-CN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3981528" y="6003173"/>
            <a:ext cx="15075606" cy="1487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marL="0" indent="0" algn="ctr">
              <a:buNone/>
              <a:defRPr lang="zh-CN" altLang="en-US" sz="6050" dirty="0">
                <a:solidFill>
                  <a:srgbClr val="4D4D4D"/>
                </a:solidFill>
                <a:latin typeface="思源黑体 Medium" panose="020B0600000000000000" charset="-122"/>
                <a:ea typeface="思源黑体 Medium" panose="020B0600000000000000" charset="-122"/>
                <a:cs typeface="Noto Sans CJK SC Medium" charset="-122"/>
              </a:defRPr>
            </a:lvl1pPr>
          </a:lstStyle>
          <a:p>
            <a:pPr marL="0" lvl="0" algn="ctr" defTabSz="1219200"/>
            <a:r>
              <a:rPr lang="zh-CN" altLang="en-US" dirty="0"/>
              <a:t>编辑副标题文本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14375" y="12028805"/>
            <a:ext cx="7376795" cy="657860"/>
            <a:chOff x="1125" y="18943"/>
            <a:chExt cx="11617" cy="1036"/>
          </a:xfrm>
        </p:grpSpPr>
        <p:pic>
          <p:nvPicPr>
            <p:cNvPr id="6" name="网易云课堂logo.png" descr="网易云课堂logo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25" y="19137"/>
              <a:ext cx="4002" cy="65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7" name="线条"/>
            <p:cNvSpPr/>
            <p:nvPr userDrawn="1"/>
          </p:nvSpPr>
          <p:spPr>
            <a:xfrm flipV="1">
              <a:off x="5663" y="19205"/>
              <a:ext cx="0" cy="519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42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8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20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6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90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41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97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pic>
          <p:nvPicPr>
            <p:cNvPr id="8" name="图片 7" descr="图片 2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165" y="19205"/>
              <a:ext cx="2359" cy="54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2" name="线条"/>
            <p:cNvSpPr/>
            <p:nvPr userDrawn="1"/>
          </p:nvSpPr>
          <p:spPr>
            <a:xfrm flipV="1">
              <a:off x="8943" y="19195"/>
              <a:ext cx="0" cy="519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42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8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20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6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90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41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97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pic>
          <p:nvPicPr>
            <p:cNvPr id="11" name="图片 10" descr="小logo白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9286" y="18943"/>
              <a:ext cx="3456" cy="103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/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Medium" panose="020B0600000000000000" charset="-122"/>
                <a:ea typeface="思源黑体 Medium" panose="020B0600000000000000" charset="-122"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5279837" y="5760000"/>
            <a:ext cx="12019004" cy="113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5279837" y="7437600"/>
            <a:ext cx="12019004" cy="113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5279837" y="40788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12" name="图片 11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7" name="图片 6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小节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424559" y="7733109"/>
            <a:ext cx="8190269" cy="133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ctr">
              <a:buNone/>
              <a:defRPr lang="zh-CN" altLang="en-US" sz="6000" dirty="0">
                <a:latin typeface="思源黑体 CN Bold" panose="020B0800000000000000" charset="-122"/>
                <a:ea typeface="思源黑体 CN Bold" panose="020B0800000000000000" charset="-122"/>
              </a:defRPr>
            </a:lvl1pPr>
          </a:lstStyle>
          <a:p>
            <a:pPr marL="0" lvl="0" algn="ctr" defTabSz="1219200"/>
            <a:r>
              <a:rPr lang="zh-CN" altLang="en-US" dirty="0"/>
              <a:t>点击编辑小节标题</a:t>
            </a:r>
            <a:endParaRPr lang="zh-CN" altLang="en-US" dirty="0"/>
          </a:p>
        </p:txBody>
      </p:sp>
      <p:sp>
        <p:nvSpPr>
          <p:cNvPr id="3" name="Oval 5"/>
          <p:cNvSpPr>
            <a:spLocks noChangeArrowheads="1"/>
          </p:cNvSpPr>
          <p:nvPr userDrawn="1"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8"/>
          <p:cNvSpPr/>
          <p:nvPr userDrawn="1"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9"/>
          <p:cNvSpPr>
            <a:spLocks noChangeArrowheads="1"/>
          </p:cNvSpPr>
          <p:nvPr userDrawn="1"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0"/>
          <p:cNvSpPr>
            <a:spLocks noChangeArrowheads="1"/>
          </p:cNvSpPr>
          <p:nvPr userDrawn="1"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5"/>
          <p:cNvCxnSpPr>
            <a:cxnSpLocks noChangeShapeType="1"/>
          </p:cNvCxnSpPr>
          <p:nvPr userDrawn="1"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0048620" y="2179687"/>
            <a:ext cx="2948243" cy="399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 algn="ctr">
              <a:buNone/>
              <a:defRPr lang="zh-CN" alt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0" lvl="0" defTabSz="1219200"/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7" name="图片 6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11" name="图片 10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Medium" panose="020B0600000000000000" charset="-122"/>
                <a:ea typeface="思源黑体 Medium" panose="020B0600000000000000" charset="-122"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6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695662" y="2232004"/>
            <a:ext cx="19648063" cy="9828172"/>
          </a:xfrm>
          <a:prstGeom prst="rect">
            <a:avLst/>
          </a:prstGeom>
        </p:spPr>
        <p:txBody>
          <a:bodyPr/>
          <a:lstStyle>
            <a:lvl1pPr marL="863600" indent="-863600">
              <a:buClr>
                <a:srgbClr val="1577BA"/>
              </a:buClr>
              <a:buFont typeface="Arial" panose="020B0604020202020204" pitchFamily="34" charset="0"/>
              <a:buChar char="•"/>
              <a:defRPr lang="zh-CN" altLang="en-US" sz="6400" b="0" kern="1200" dirty="0" smtClean="0">
                <a:solidFill>
                  <a:srgbClr val="1577BA"/>
                </a:solidFill>
                <a:latin typeface="思源黑体 Normal" panose="020B0400000000000000" charset="-122"/>
                <a:ea typeface="思源黑体 Normal" panose="020B0400000000000000" charset="-122"/>
                <a:cs typeface="+mn-cs"/>
              </a:defRPr>
            </a:lvl1pPr>
            <a:lvl2pPr>
              <a:defRPr sz="4800">
                <a:latin typeface="思源黑体 Normal" panose="020B0400000000000000" charset="-122"/>
                <a:ea typeface="思源黑体 Normal" panose="020B0400000000000000" charset="-122"/>
              </a:defRPr>
            </a:lvl2pPr>
            <a:lvl3pPr>
              <a:defRPr>
                <a:latin typeface="思源黑体 Normal" panose="020B0400000000000000" charset="-122"/>
                <a:ea typeface="思源黑体 Normal" panose="020B0400000000000000" charset="-122"/>
              </a:defRPr>
            </a:lvl3pPr>
            <a:lvl4pPr>
              <a:defRPr>
                <a:latin typeface="思源黑体 Normal" panose="020B0400000000000000" charset="-122"/>
                <a:ea typeface="思源黑体 Normal" panose="020B0400000000000000" charset="-122"/>
              </a:defRPr>
            </a:lvl4pPr>
            <a:lvl5pPr>
              <a:defRPr>
                <a:latin typeface="思源黑体 Normal" panose="020B0400000000000000" charset="-122"/>
                <a:ea typeface="思源黑体 Normal" panose="020B0400000000000000" charset="-122"/>
              </a:defRPr>
            </a:lvl5pPr>
          </a:lstStyle>
          <a:p>
            <a:pPr marL="863600" lvl="0" indent="-863600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3" name="图片 2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7" name="图片 6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尾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过程 2"/>
          <p:cNvSpPr/>
          <p:nvPr userDrawn="1"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9499" y="1057751"/>
            <a:ext cx="23039471" cy="11922850"/>
          </a:xfrm>
          <a:prstGeom prst="rect">
            <a:avLst/>
          </a:prstGeom>
        </p:spPr>
      </p:pic>
      <p:sp>
        <p:nvSpPr>
          <p:cNvPr id="5" name="流程图: 过程 4"/>
          <p:cNvSpPr/>
          <p:nvPr userDrawn="1"/>
        </p:nvSpPr>
        <p:spPr>
          <a:xfrm>
            <a:off x="1" y="17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6" name="矩形 5"/>
          <p:cNvSpPr/>
          <p:nvPr userDrawn="1"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147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14"/>
          <p:cNvCxnSpPr/>
          <p:nvPr userDrawn="1"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5894388" y="4081347"/>
            <a:ext cx="11250613" cy="276814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Times New Roman" panose="02020603050405020304" pitchFamily="18" charset="0"/>
              </a:rPr>
              <a:t>谢谢观看</a:t>
            </a:r>
            <a:endParaRPr lang="zh-CN" altLang="en-US" sz="14000" b="1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8325485" y="12015470"/>
            <a:ext cx="6403340" cy="557530"/>
            <a:chOff x="1134" y="19318"/>
            <a:chExt cx="10084" cy="878"/>
          </a:xfrm>
        </p:grpSpPr>
        <p:pic>
          <p:nvPicPr>
            <p:cNvPr id="12" name="图片 11"/>
            <p:cNvPicPr/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10" name="图片 9" descr="小logo灰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908" y="2024969"/>
            <a:ext cx="21599654" cy="955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hf sldNum="0" hdr="0" dt="0"/>
  <p:txStyles>
    <p:titleStyle>
      <a:lvl1pPr algn="l" defTabSz="2303780" rtl="0" eaLnBrk="1" latinLnBrk="0" hangingPunct="1">
        <a:spcBef>
          <a:spcPct val="0"/>
        </a:spcBef>
        <a:buNone/>
        <a:defRPr sz="6600" kern="1200">
          <a:solidFill>
            <a:srgbClr val="1475B2"/>
          </a:solidFill>
          <a:latin typeface="思源黑体 CN Bold" panose="020B0800000000000000" charset="-122"/>
          <a:ea typeface="思源黑体 CN Bold" panose="020B0800000000000000" charset="-122"/>
          <a:cs typeface="+mj-cs"/>
        </a:defRPr>
      </a:lvl1pPr>
    </p:titleStyle>
    <p:bodyStyle>
      <a:lvl1pPr marL="863600" indent="-863600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604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1871980" indent="-71945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2880360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4031615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5184140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»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6335395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48792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63981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979170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1pPr>
      <a:lvl2pPr marL="115252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30378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3pPr>
      <a:lvl4pPr marL="345630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4pPr>
      <a:lvl5pPr marL="460819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5pPr>
      <a:lvl6pPr marL="575945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6pPr>
      <a:lvl7pPr marL="691197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7pPr>
      <a:lvl8pPr marL="806323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8pPr>
      <a:lvl9pPr marL="921575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093293" y="6003173"/>
            <a:ext cx="16852803" cy="1487805"/>
          </a:xfrm>
        </p:spPr>
        <p:txBody>
          <a:bodyPr/>
          <a:lstStyle/>
          <a:p>
            <a:r>
              <a:rPr lang="en-US" altLang="zh-CN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2-3. </a:t>
            </a:r>
            <a:r>
              <a:rPr>
                <a:cs typeface="思源黑体 Medium" panose="020B0600000000000000" charset="-122"/>
                <a:sym typeface="+mn-ea"/>
              </a:rPr>
              <a:t>值和</a:t>
            </a:r>
            <a:r>
              <a:rPr>
                <a:cs typeface="思源黑体 Medium" panose="020B0600000000000000" charset="-122"/>
                <a:sym typeface="+mn-ea"/>
              </a:rPr>
              <a:t>引用</a:t>
            </a:r>
            <a:endParaRPr>
              <a:cs typeface="思源黑体 Medium" panose="020B06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值类型</a:t>
            </a:r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和</a:t>
            </a:r>
            <a:r>
              <a:rPr lang="en-US" altLang="zh-CN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引用类型</a:t>
            </a:r>
            <a:endParaRPr lang="en-US" altLang="zh-CN" dirty="0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529080" y="2160270"/>
            <a:ext cx="19999325" cy="9421495"/>
          </a:xfrm>
        </p:spPr>
        <p:txBody>
          <a:bodyPr wrap="square"/>
          <a:lstStyle/>
          <a:p>
            <a:pPr algn="l">
              <a:lnSpc>
                <a:spcPct val="190000"/>
              </a:lnSpc>
            </a:pP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所有的变量类型分为两种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——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值类型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 struct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，引用类型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 class</a:t>
            </a:r>
            <a:endParaRPr lang="en-US" altLang="zh-CN"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algn="l">
              <a:lnSpc>
                <a:spcPct val="190000"/>
              </a:lnSpc>
            </a:pP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值类型（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struct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）有：</a:t>
            </a:r>
            <a:endParaRPr lang="en-US" altLang="zh-CN"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lvl="1">
              <a:lnSpc>
                <a:spcPct val="190000"/>
              </a:lnSpc>
            </a:pP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基本数据类型。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int, bool, float, double, char, byte, short 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等</a:t>
            </a:r>
            <a:r>
              <a:rPr 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等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，不包括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string</a:t>
            </a:r>
            <a:endParaRPr lang="en-US" altLang="zh-CN"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algn="l">
              <a:lnSpc>
                <a:spcPct val="190000"/>
              </a:lnSpc>
            </a:pP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引用类型（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class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）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有：</a:t>
            </a:r>
            <a:endParaRPr lang="en-US" altLang="zh-CN"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lvl="1">
              <a:lnSpc>
                <a:spcPct val="190000"/>
              </a:lnSpc>
            </a:pP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除值类型以外都是</a:t>
            </a:r>
            <a:r>
              <a:rPr 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引用类型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，包括字符串</a:t>
            </a:r>
            <a:r>
              <a:rPr 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、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数组</a:t>
            </a:r>
            <a:r>
              <a:rPr 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、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Random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等等</a:t>
            </a:r>
            <a:endParaRPr sz="40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 lvl="1">
              <a:lnSpc>
                <a:spcPct val="190000"/>
              </a:lnSpc>
            </a:pPr>
            <a:endParaRPr sz="40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 lvl="0">
              <a:lnSpc>
                <a:spcPct val="190000"/>
              </a:lnSpc>
            </a:pPr>
            <a:r>
              <a:rPr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值类型和引用类型，最</a:t>
            </a:r>
            <a:r>
              <a:rPr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明显的区别在于</a:t>
            </a:r>
            <a:r>
              <a:rPr sz="4000" dirty="0">
                <a:solidFill>
                  <a:srgbClr val="FF0000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赋值操作的含义不同</a:t>
            </a:r>
            <a:endParaRPr lang="en-US" altLang="zh-CN"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algn="l"/>
            <a:endParaRPr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引用变量</a:t>
            </a:r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赋值</a:t>
            </a:r>
            <a:endParaRPr lang="zh-CN" altLang="en-US" dirty="0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031714" y="4153237"/>
            <a:ext cx="184731" cy="752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3200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4" name="文本占位符 4"/>
          <p:cNvSpPr>
            <a:spLocks noGrp="1"/>
          </p:cNvSpPr>
          <p:nvPr/>
        </p:nvSpPr>
        <p:spPr>
          <a:xfrm>
            <a:off x="1483995" y="2430145"/>
            <a:ext cx="18377535" cy="292417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609600" indent="-609600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b="0" kern="12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1pPr>
            <a:lvl2pPr marL="1871980" indent="-719455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–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2pPr>
            <a:lvl3pPr marL="2880360" indent="-575945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•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3pPr>
            <a:lvl4pPr marL="4031615" indent="-575945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–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4pPr>
            <a:lvl5pPr marL="5184140" indent="-575945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»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5pPr>
            <a:lvl6pPr marL="6335395" indent="-575945" algn="l" defTabSz="2303780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487920" indent="-575945" algn="l" defTabSz="2303780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39810" indent="-575945" algn="l" defTabSz="2303780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91700" indent="-575945" algn="l" defTabSz="2303780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引用变量赋值时，到底发生了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什么？</a:t>
            </a:r>
            <a:endParaRPr sz="40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 lvl="1"/>
            <a:r>
              <a:rPr 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先看一个</a:t>
            </a:r>
            <a:r>
              <a:rPr 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例子</a:t>
            </a:r>
            <a:endParaRPr lang="zh-CN" sz="40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 lvl="1"/>
            <a:r>
              <a:rPr 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听老师板书</a:t>
            </a:r>
            <a:r>
              <a:rPr 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讲解</a:t>
            </a:r>
            <a:endParaRPr lang="zh-CN" sz="40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</p:txBody>
      </p:sp>
      <p:sp>
        <p:nvSpPr>
          <p:cNvPr id="6" name="圆角矩形"/>
          <p:cNvSpPr/>
          <p:nvPr/>
        </p:nvSpPr>
        <p:spPr>
          <a:xfrm>
            <a:off x="11519535" y="1710690"/>
            <a:ext cx="10034905" cy="10200640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t" anchorCtr="0"/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// 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在主函数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中：</a:t>
            </a:r>
            <a:endParaRPr lang="zh-CN" alt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zh-CN" altLang="en-US" sz="3200">
                <a:solidFill>
                  <a:schemeClr val="accent5"/>
                </a:solidFill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Student 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s1 = new </a:t>
            </a:r>
            <a:r>
              <a:rPr lang="en-US" altLang="zh-CN" sz="3200">
                <a:solidFill>
                  <a:schemeClr val="accent5"/>
                </a:solidFill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Student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(“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小明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”, 70);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zh-CN" altLang="en-US" sz="3200">
                <a:solidFill>
                  <a:schemeClr val="accent5"/>
                </a:solidFill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Student 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s2 = new </a:t>
            </a:r>
            <a:r>
              <a:rPr lang="en-US" altLang="zh-CN" sz="3200">
                <a:solidFill>
                  <a:schemeClr val="accent5"/>
                </a:solidFill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Student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(“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小明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”, 70);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zh-CN" altLang="en-US" sz="3200">
                <a:solidFill>
                  <a:schemeClr val="accent5"/>
                </a:solidFill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Student 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s3 = s1;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// 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此时，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s1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、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s2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、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s3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总计引用了多少对象？</a:t>
            </a:r>
            <a:endParaRPr lang="zh-CN" alt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zh-CN" alt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// 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修改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s1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的分数，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s2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的分数会变化吗？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s3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的分数呢？</a:t>
            </a:r>
            <a:endParaRPr lang="zh-CN" alt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zh-CN" alt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Console.WriteLine(s1==s2);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// 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结果是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true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还是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false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？</a:t>
            </a:r>
            <a:endParaRPr lang="zh-CN" alt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变量的生命期</a:t>
            </a:r>
            <a:endParaRPr dirty="0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520190" y="2430145"/>
            <a:ext cx="19999325" cy="6989445"/>
          </a:xfrm>
        </p:spPr>
        <p:txBody>
          <a:bodyPr wrap="square"/>
          <a:lstStyle/>
          <a:p>
            <a:pPr algn="l">
              <a:lnSpc>
                <a:spcPct val="160000"/>
              </a:lnSpc>
            </a:pP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变量有自己的作用范围和生命周期。</a:t>
            </a:r>
            <a:endParaRPr lang="en-US" altLang="zh-CN"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algn="l">
              <a:lnSpc>
                <a:spcPct val="160000"/>
              </a:lnSpc>
            </a:pP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关键是知道变量什么时间“生”，什么时间“死”。</a:t>
            </a:r>
            <a:endParaRPr lang="en-US" altLang="zh-CN"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algn="l">
              <a:lnSpc>
                <a:spcPct val="160000"/>
              </a:lnSpc>
            </a:pP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每个变量或字段，有自己所存在位置。例如：</a:t>
            </a:r>
            <a:endParaRPr lang="en-US" altLang="zh-CN"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lvl="1"/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1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、对象的字段绑定于对象上。</a:t>
            </a:r>
            <a:endParaRPr lang="en-US" altLang="zh-CN"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lvl="1"/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2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、临时变量绑定于一次函数调用。</a:t>
            </a:r>
            <a:endParaRPr lang="en-US" altLang="zh-CN"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lvl="1"/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3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、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static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变量绑定于类。</a:t>
            </a:r>
            <a:endParaRPr lang="en-US" altLang="zh-CN"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algn="l">
              <a:lnSpc>
                <a:spcPct val="160000"/>
              </a:lnSpc>
            </a:pPr>
            <a:endParaRPr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 dirty="0">
                <a:latin typeface="思源黑体 Medium" panose="020B0600000000000000" charset="-122"/>
                <a:ea typeface="思源黑体 Medium" panose="020B0600000000000000" charset="-122"/>
              </a:rPr>
              <a:t>练习题</a:t>
            </a:r>
            <a:r>
              <a:rPr lang="en-US" altLang="zh-CN" b="1" dirty="0">
                <a:latin typeface="思源黑体 Medium" panose="020B0600000000000000" charset="-122"/>
                <a:ea typeface="思源黑体 Medium" panose="020B0600000000000000" charset="-122"/>
              </a:rPr>
              <a:t> </a:t>
            </a:r>
            <a:endParaRPr lang="en-US" altLang="zh-CN" b="1" dirty="0">
              <a:latin typeface="思源黑体 Medium" panose="020B0600000000000000" charset="-122"/>
              <a:ea typeface="思源黑体 Medium" panose="020B0600000000000000" charset="-122"/>
            </a:endParaRPr>
          </a:p>
        </p:txBody>
      </p:sp>
      <p:sp>
        <p:nvSpPr>
          <p:cNvPr id="4" name="圆形"/>
          <p:cNvSpPr/>
          <p:nvPr/>
        </p:nvSpPr>
        <p:spPr>
          <a:xfrm>
            <a:off x="1439519" y="2338855"/>
            <a:ext cx="1104861" cy="1104861"/>
          </a:xfrm>
          <a:prstGeom prst="rect">
            <a:avLst/>
          </a:prstGeom>
          <a:noFill/>
          <a:ln w="38100">
            <a:solidFill>
              <a:srgbClr val="218DD6"/>
            </a:solidFill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6" name="圆形"/>
          <p:cNvSpPr/>
          <p:nvPr/>
        </p:nvSpPr>
        <p:spPr>
          <a:xfrm>
            <a:off x="1565197" y="2463532"/>
            <a:ext cx="1104861" cy="1104861"/>
          </a:xfrm>
          <a:prstGeom prst="rect">
            <a:avLst/>
          </a:prstGeom>
          <a:solidFill>
            <a:srgbClr val="218DD6"/>
          </a:solidFill>
          <a:ln w="12700"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0" name="01"/>
          <p:cNvSpPr txBox="1"/>
          <p:nvPr/>
        </p:nvSpPr>
        <p:spPr>
          <a:xfrm>
            <a:off x="1806733" y="2715320"/>
            <a:ext cx="642843" cy="690296"/>
          </a:xfrm>
          <a:prstGeom prst="rect">
            <a:avLst/>
          </a:prstGeom>
          <a:ln w="12700">
            <a:miter lim="400000"/>
          </a:ln>
        </p:spPr>
        <p:txBody>
          <a:bodyPr wrap="none" lIns="67471" tIns="67471" rIns="67471" bIns="67471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dirty="0">
                <a:latin typeface="思源黑体 CN Normal" panose="020B0400000000000000" charset="-122"/>
                <a:ea typeface="思源黑体 CN Normal" panose="020B0400000000000000" charset="-122"/>
              </a:rPr>
              <a:t>01</a:t>
            </a:r>
            <a:endParaRPr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8573384" y="176583"/>
            <a:ext cx="4326685" cy="4344949"/>
            <a:chOff x="1889694" y="2970000"/>
            <a:chExt cx="6660000" cy="6480175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014694" y="3915175"/>
              <a:ext cx="5535000" cy="5535000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50603">
              <a:off x="1889694" y="2970000"/>
              <a:ext cx="3510175" cy="3510175"/>
            </a:xfrm>
            <a:prstGeom prst="rect">
              <a:avLst/>
            </a:prstGeom>
          </p:spPr>
        </p:pic>
      </p:grpSp>
      <p:sp>
        <p:nvSpPr>
          <p:cNvPr id="2" name="内容占位符 2"/>
          <p:cNvSpPr>
            <a:spLocks noGrp="1"/>
          </p:cNvSpPr>
          <p:nvPr/>
        </p:nvSpPr>
        <p:spPr>
          <a:xfrm>
            <a:off x="3419475" y="2520315"/>
            <a:ext cx="14879320" cy="682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以下代码打印结果是什么？</a:t>
            </a:r>
            <a:endParaRPr lang="en-US" altLang="zh-CN" sz="35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477010" y="8387080"/>
            <a:ext cx="1230630" cy="1229995"/>
            <a:chOff x="2397" y="10183"/>
            <a:chExt cx="1938" cy="1937"/>
          </a:xfrm>
        </p:grpSpPr>
        <p:sp>
          <p:nvSpPr>
            <p:cNvPr id="3" name="圆形"/>
            <p:cNvSpPr/>
            <p:nvPr/>
          </p:nvSpPr>
          <p:spPr>
            <a:xfrm>
              <a:off x="2397" y="10183"/>
              <a:ext cx="1740" cy="1740"/>
            </a:xfrm>
            <a:prstGeom prst="rect">
              <a:avLst/>
            </a:prstGeom>
            <a:noFill/>
            <a:ln w="38100">
              <a:solidFill>
                <a:srgbClr val="218DD6"/>
              </a:solidFill>
              <a:miter lim="400000"/>
            </a:ln>
          </p:spPr>
          <p:txBody>
            <a:bodyPr lIns="67471" tIns="67471" rIns="67471" bIns="67471" anchor="ctr"/>
            <a:lstStyle/>
            <a:p>
              <a:endParaRPr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7" name="圆形"/>
            <p:cNvSpPr/>
            <p:nvPr/>
          </p:nvSpPr>
          <p:spPr>
            <a:xfrm>
              <a:off x="2595" y="10380"/>
              <a:ext cx="1740" cy="1740"/>
            </a:xfrm>
            <a:prstGeom prst="rect">
              <a:avLst/>
            </a:prstGeom>
            <a:solidFill>
              <a:srgbClr val="218DD6"/>
            </a:solidFill>
            <a:ln w="12700">
              <a:miter lim="400000"/>
            </a:ln>
          </p:spPr>
          <p:txBody>
            <a:bodyPr lIns="67471" tIns="67471" rIns="67471" bIns="67471" anchor="ctr"/>
            <a:lstStyle/>
            <a:p>
              <a:endParaRPr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8" name="01"/>
            <p:cNvSpPr txBox="1"/>
            <p:nvPr/>
          </p:nvSpPr>
          <p:spPr>
            <a:xfrm>
              <a:off x="2975" y="10778"/>
              <a:ext cx="932" cy="1084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67471" tIns="67471" rIns="67471" bIns="67471" anchor="ctr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Source Han Sans CN Normal"/>
                  <a:ea typeface="Source Han Sans CN Normal"/>
                  <a:cs typeface="Source Han Sans CN Normal"/>
                  <a:sym typeface="Source Han Sans CN Normal"/>
                </a:defRPr>
              </a:lvl1pPr>
            </a:lstStyle>
            <a:p>
              <a:r>
                <a:rPr dirty="0">
                  <a:latin typeface="思源黑体 CN Normal" panose="020B0400000000000000" charset="-122"/>
                  <a:ea typeface="思源黑体 CN Normal" panose="020B0400000000000000" charset="-122"/>
                </a:rPr>
                <a:t>0</a:t>
              </a:r>
              <a:r>
                <a:rPr lang="en-US" dirty="0">
                  <a:latin typeface="思源黑体 CN Normal" panose="020B0400000000000000" charset="-122"/>
                  <a:ea typeface="思源黑体 CN Normal" panose="020B0400000000000000" charset="-122"/>
                </a:rPr>
                <a:t>2</a:t>
              </a:r>
              <a:endParaRPr 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3329305" y="8512175"/>
            <a:ext cx="17367250" cy="25279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10000"/>
              </a:lnSpc>
              <a:buNone/>
            </a:pPr>
            <a:r>
              <a:rPr lang="zh-CN" altLang="en-US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如何完整的“拷贝”一个对象？</a:t>
            </a:r>
            <a:endParaRPr lang="en-US" altLang="zh-CN" sz="36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        Student s1 = new Student(“</a:t>
            </a:r>
            <a:r>
              <a:rPr lang="zh-CN" altLang="en-US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小红</a:t>
            </a:r>
            <a:r>
              <a:rPr lang="en-US" altLang="zh-CN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”, 90, 2 );</a:t>
            </a:r>
            <a:endParaRPr lang="en-US" altLang="zh-CN" sz="36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        Student s2 = s1.Copy();    </a:t>
            </a:r>
            <a:endParaRPr lang="en-US" altLang="zh-CN" sz="36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s2</a:t>
            </a:r>
            <a:r>
              <a:rPr lang="zh-CN" altLang="en-US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内容与</a:t>
            </a:r>
            <a:r>
              <a:rPr lang="en-US" altLang="zh-CN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s1</a:t>
            </a:r>
            <a:r>
              <a:rPr lang="zh-CN" altLang="en-US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完全相同，但是修改</a:t>
            </a:r>
            <a:r>
              <a:rPr lang="en-US" altLang="zh-CN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s2</a:t>
            </a:r>
            <a:r>
              <a:rPr lang="zh-CN" altLang="en-US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内容不会影响</a:t>
            </a:r>
            <a:r>
              <a:rPr lang="en-US" altLang="zh-CN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s1</a:t>
            </a:r>
            <a:endParaRPr lang="zh-CN" altLang="en-US" sz="36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04160" y="3871595"/>
            <a:ext cx="7277735" cy="3634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3200" dirty="0">
                <a:latin typeface="Consolas" panose="020B0609020204030204" charset="0"/>
              </a:rPr>
              <a:t>static void </a:t>
            </a:r>
            <a:r>
              <a:rPr lang="en-US" altLang="zh-CN" sz="3200" dirty="0" err="1">
                <a:latin typeface="Consolas" panose="020B0609020204030204" charset="0"/>
              </a:rPr>
              <a:t>func</a:t>
            </a:r>
            <a:r>
              <a:rPr lang="en-US" altLang="zh-CN" sz="3200" dirty="0">
                <a:latin typeface="Consolas" panose="020B0609020204030204" charset="0"/>
              </a:rPr>
              <a:t>(int[] array)</a:t>
            </a:r>
            <a:endParaRPr lang="en-US" altLang="zh-CN" sz="3200" dirty="0">
              <a:latin typeface="Consolas" panose="020B060902020403020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>
                <a:latin typeface="Consolas" panose="020B0609020204030204" charset="0"/>
              </a:rPr>
              <a:t>{</a:t>
            </a:r>
            <a:endParaRPr lang="en-US" altLang="zh-CN" sz="3200" dirty="0">
              <a:latin typeface="Consolas" panose="020B060902020403020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>
                <a:latin typeface="Consolas" panose="020B0609020204030204" charset="0"/>
              </a:rPr>
              <a:t>    array[0] = 888;</a:t>
            </a:r>
            <a:endParaRPr lang="en-US" altLang="zh-CN" sz="3200" dirty="0">
              <a:latin typeface="Consolas" panose="020B060902020403020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>
                <a:latin typeface="Consolas" panose="020B0609020204030204" charset="0"/>
              </a:rPr>
              <a:t>    array = new </a:t>
            </a:r>
            <a:r>
              <a:rPr lang="en-US" altLang="zh-CN" sz="3200" dirty="0">
                <a:latin typeface="Consolas" panose="020B0609020204030204" charset="0"/>
              </a:rPr>
              <a:t>int[3];</a:t>
            </a:r>
            <a:endParaRPr lang="en-US" altLang="zh-CN" sz="3200" dirty="0">
              <a:latin typeface="Consolas" panose="020B060902020403020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>
                <a:latin typeface="Consolas" panose="020B0609020204030204" charset="0"/>
              </a:rPr>
              <a:t>    array[0] = 999;</a:t>
            </a:r>
            <a:endParaRPr lang="en-US" altLang="zh-CN" sz="3200" dirty="0">
              <a:latin typeface="Consolas" panose="020B060902020403020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>
                <a:latin typeface="Consolas" panose="020B0609020204030204" charset="0"/>
              </a:rPr>
              <a:t>}</a:t>
            </a:r>
            <a:endParaRPr lang="en-US" altLang="zh-CN" sz="3200" dirty="0">
              <a:latin typeface="Consolas" panose="020B06090202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664190" y="3832225"/>
            <a:ext cx="8529955" cy="36347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3200" dirty="0">
                <a:latin typeface="Consolas" panose="020B0609020204030204" charset="0"/>
              </a:rPr>
              <a:t>static void Main()</a:t>
            </a:r>
            <a:endParaRPr lang="en-US" altLang="zh-CN" sz="3200" dirty="0">
              <a:latin typeface="Consolas" panose="020B060902020403020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>
                <a:latin typeface="Consolas" panose="020B0609020204030204" charset="0"/>
              </a:rPr>
              <a:t>{</a:t>
            </a:r>
            <a:endParaRPr lang="en-US" altLang="zh-CN" sz="3200" dirty="0">
              <a:latin typeface="Consolas" panose="020B060902020403020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>
                <a:latin typeface="Consolas" panose="020B0609020204030204" charset="0"/>
              </a:rPr>
              <a:t>    array = new int[]{1,2,3};</a:t>
            </a:r>
            <a:endParaRPr lang="en-US" altLang="zh-CN" sz="3200" dirty="0">
              <a:latin typeface="Consolas" panose="020B060902020403020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>
                <a:latin typeface="Consolas" panose="020B0609020204030204" charset="0"/>
              </a:rPr>
              <a:t>    </a:t>
            </a:r>
            <a:r>
              <a:rPr lang="en-US" altLang="zh-CN" sz="3200" dirty="0" err="1">
                <a:latin typeface="Consolas" panose="020B0609020204030204" charset="0"/>
              </a:rPr>
              <a:t>func</a:t>
            </a:r>
            <a:r>
              <a:rPr lang="en-US" altLang="zh-CN" sz="3200" dirty="0">
                <a:latin typeface="Consolas" panose="020B0609020204030204" charset="0"/>
              </a:rPr>
              <a:t>(array)</a:t>
            </a:r>
            <a:endParaRPr lang="en-US" altLang="zh-CN" sz="3200" dirty="0">
              <a:latin typeface="Consolas" panose="020B060902020403020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>
                <a:latin typeface="Consolas" panose="020B0609020204030204" charset="0"/>
              </a:rPr>
              <a:t>    </a:t>
            </a:r>
            <a:r>
              <a:rPr lang="en-US" altLang="zh-CN" sz="3200" dirty="0" err="1">
                <a:latin typeface="Consolas" panose="020B0609020204030204" charset="0"/>
              </a:rPr>
              <a:t>Console.WriteLine</a:t>
            </a:r>
            <a:r>
              <a:rPr lang="en-US" altLang="zh-CN" sz="3200" dirty="0">
                <a:latin typeface="Consolas" panose="020B0609020204030204" charset="0"/>
              </a:rPr>
              <a:t>(array[0]);</a:t>
            </a:r>
            <a:endParaRPr lang="en-US" altLang="zh-CN" sz="3200" dirty="0">
              <a:latin typeface="Consolas" panose="020B060902020403020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>
                <a:latin typeface="Consolas" panose="020B0609020204030204" charset="0"/>
              </a:rPr>
              <a:t>}</a:t>
            </a:r>
            <a:endParaRPr lang="en-US" altLang="zh-CN" sz="3200" dirty="0">
              <a:latin typeface="Consolas" panose="020B0609020204030204" charset="0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COMMONDATA" val="eyJoZGlkIjoiNTFkMzJkODE5Y2IxNjBjY2VmYjJhZGU3MTE4MTQxZGQifQ=="/>
</p:tagLst>
</file>

<file path=ppt/theme/theme1.xml><?xml version="1.0" encoding="utf-8"?>
<a:theme xmlns:a="http://schemas.openxmlformats.org/drawingml/2006/main" name="《成为前端开发工程师》走进高校">
  <a:themeElements>
    <a:clrScheme name="自定义 1">
      <a:dk1>
        <a:srgbClr val="000000"/>
      </a:dk1>
      <a:lt1>
        <a:sysClr val="window" lastClr="FFFFFF"/>
      </a:lt1>
      <a:dk2>
        <a:srgbClr val="4D4D4D"/>
      </a:dk2>
      <a:lt2>
        <a:srgbClr val="F1F1F1"/>
      </a:lt2>
      <a:accent1>
        <a:srgbClr val="1B1B1B"/>
      </a:accent1>
      <a:accent2>
        <a:srgbClr val="6F7378"/>
      </a:accent2>
      <a:accent3>
        <a:srgbClr val="C9C9C9"/>
      </a:accent3>
      <a:accent4>
        <a:srgbClr val="002368"/>
      </a:accent4>
      <a:accent5>
        <a:srgbClr val="0070C0"/>
      </a:accent5>
      <a:accent6>
        <a:srgbClr val="5CD3FF"/>
      </a:accent6>
      <a:hlink>
        <a:srgbClr val="E9E9E9"/>
      </a:hlink>
      <a:folHlink>
        <a:srgbClr val="4D4D4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864</Words>
  <Application>WPS 演示</Application>
  <PresentationFormat>自定义</PresentationFormat>
  <Paragraphs>76</Paragraphs>
  <Slides>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5" baseType="lpstr">
      <vt:lpstr>Arial</vt:lpstr>
      <vt:lpstr>宋体</vt:lpstr>
      <vt:lpstr>Wingdings</vt:lpstr>
      <vt:lpstr>思源黑体 CN Bold</vt:lpstr>
      <vt:lpstr>黑体</vt:lpstr>
      <vt:lpstr>思源黑体 CN Normal</vt:lpstr>
      <vt:lpstr>思源黑体 Medium</vt:lpstr>
      <vt:lpstr>思源黑体 Heavy</vt:lpstr>
      <vt:lpstr>Noto Sans CJK SC Medium</vt:lpstr>
      <vt:lpstr>思源黑体 Normal</vt:lpstr>
      <vt:lpstr>思源黑体 CN Medium</vt:lpstr>
      <vt:lpstr>微软雅黑</vt:lpstr>
      <vt:lpstr>Times New Roman</vt:lpstr>
      <vt:lpstr>Helvetica Neue Medium</vt:lpstr>
      <vt:lpstr>Consolas</vt:lpstr>
      <vt:lpstr>Source Han Sans CN Normal</vt:lpstr>
      <vt:lpstr>Segoe Print</vt:lpstr>
      <vt:lpstr>Calibri</vt:lpstr>
      <vt:lpstr>Arial Unicode MS</vt:lpstr>
      <vt:lpstr>《成为前端开发工程师》走进高校</vt:lpstr>
      <vt:lpstr>PowerPoint 演示文稿</vt:lpstr>
      <vt:lpstr>值类型和引用类型</vt:lpstr>
      <vt:lpstr>引用变量赋值</vt:lpstr>
      <vt:lpstr>变量的生命期</vt:lpstr>
      <vt:lpstr>练习题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Goodorc</cp:lastModifiedBy>
  <cp:revision>1068</cp:revision>
  <dcterms:created xsi:type="dcterms:W3CDTF">2014-06-24T08:28:00Z</dcterms:created>
  <dcterms:modified xsi:type="dcterms:W3CDTF">2022-04-27T01:59:16Z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4E9C75E9CDCB4CF9A3F2FB5F1BE0BA83</vt:lpwstr>
  </property>
</Properties>
</file>