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5"/>
  </p:handoutMasterIdLst>
  <p:sldIdLst>
    <p:sldId id="364" r:id="rId3"/>
    <p:sldId id="564" r:id="rId4"/>
    <p:sldId id="664" r:id="rId5"/>
    <p:sldId id="665" r:id="rId6"/>
    <p:sldId id="679" r:id="rId7"/>
    <p:sldId id="663" r:id="rId8"/>
    <p:sldId id="685" r:id="rId9"/>
    <p:sldId id="675" r:id="rId10"/>
    <p:sldId id="676" r:id="rId11"/>
    <p:sldId id="678" r:id="rId13"/>
    <p:sldId id="677" r:id="rId14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665"/>
            <p14:sldId id="679"/>
            <p14:sldId id="663"/>
            <p14:sldId id="685"/>
            <p14:sldId id="675"/>
            <p14:sldId id="676"/>
            <p14:sldId id="678"/>
            <p14:sldId id="677"/>
            <p14:sldId id="564"/>
            <p14:sldId id="66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840C1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1"/>
        <p:guide pos="7256"/>
        <p:guide pos="4599"/>
        <p:guide pos="9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2-4. </a:t>
            </a:r>
            <a:r>
              <a:rPr>
                <a:cs typeface="思源黑体 Medium" panose="020B0600000000000000" charset="-122"/>
                <a:sym typeface="+mn-ea"/>
              </a:rPr>
              <a:t>面向对象——类的继承与</a:t>
            </a:r>
            <a:r>
              <a:rPr>
                <a:cs typeface="思源黑体 Medium" panose="020B0600000000000000" charset="-122"/>
                <a:sym typeface="+mn-ea"/>
              </a:rPr>
              <a:t>组合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1529080" y="7334885"/>
          <a:ext cx="4887595" cy="469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868295"/>
              </a:tblGrid>
              <a:tr h="782955">
                <a:tc rowSpan="6">
                  <a:txBody>
                    <a:bodyPr/>
                    <a:p>
                      <a:pPr algn="ctr" fontAlgn="auto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植物</a:t>
                      </a:r>
                      <a:endParaRPr lang="zh-CN" altLang="en-US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花费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阳光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8295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525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血量</a:t>
                      </a:r>
                      <a:endParaRPr lang="zh-CN" altLang="en-US" sz="4525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是否阻挡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外形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AI</a:t>
                      </a:r>
                      <a:endParaRPr lang="en-US" altLang="zh-CN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9314180" y="5360035"/>
          <a:ext cx="4887595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868295"/>
              </a:tblGrid>
              <a:tr h="782955">
                <a:tc rowSpan="3"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453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类型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发射方式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子弹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9314180" y="1669415"/>
          <a:ext cx="4887595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868295"/>
              </a:tblGrid>
              <a:tr h="782955">
                <a:tc rowSpan="4">
                  <a:txBody>
                    <a:bodyPr/>
                    <a:p>
                      <a:pPr>
                        <a:buNone/>
                      </a:pP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453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外形</a:t>
                      </a: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图标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空闲动画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  <a:tr h="78295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攻击动画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  <a:tr h="78295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受伤动画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5209520" y="1670685"/>
          <a:ext cx="6518910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870"/>
                <a:gridCol w="3876040"/>
              </a:tblGrid>
              <a:tr h="782955">
                <a:tc row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453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动画</a:t>
                      </a: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53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……</a:t>
                      </a:r>
                      <a:endParaRPr lang="en-US" altLang="zh-CN" sz="453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53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5217140" y="3786505"/>
          <a:ext cx="6518910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870"/>
                <a:gridCol w="3876040"/>
              </a:tblGrid>
              <a:tr h="782955">
                <a:tc rowSpan="4">
                  <a:txBody>
                    <a:bodyPr/>
                    <a:p>
                      <a:pPr>
                        <a:buNone/>
                      </a:pP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453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子弹</a:t>
                      </a:r>
                      <a:endParaRPr lang="zh-CN" altLang="en-US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外形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速度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  <a:tr h="78295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伤害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  <a:tr h="78295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特殊效果</a:t>
                      </a:r>
                      <a:endParaRPr lang="zh-CN" altLang="en-US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6"/>
            </p:custDataLst>
          </p:nvPr>
        </p:nvGraphicFramePr>
        <p:xfrm>
          <a:off x="9314815" y="8420735"/>
          <a:ext cx="7331075" cy="469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868295"/>
              </a:tblGrid>
              <a:tr h="782955">
                <a:tc row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453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AI</a:t>
                      </a:r>
                      <a:endParaRPr lang="en-US" altLang="zh-CN" sz="453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索敌距离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8295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是否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躲避</a:t>
                      </a:r>
                      <a:endParaRPr lang="zh-CN" altLang="en-US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989330" y="1980565"/>
            <a:ext cx="6421120" cy="4634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2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522095" y="2599055"/>
            <a:ext cx="1230630" cy="1229995"/>
            <a:chOff x="2397" y="10183"/>
            <a:chExt cx="1938" cy="1937"/>
          </a:xfrm>
        </p:grpSpPr>
        <p:sp>
          <p:nvSpPr>
            <p:cNvPr id="3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74390" y="2946400"/>
            <a:ext cx="1565084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利用类的组合，为回合制对战程序加入技能系统。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定义技能类，技能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具有释放效果、效果数值等字段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每个技能是一个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对象，都属于技能类。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角色类与技能类是组合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关系。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每次战斗时，角色选定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一个技能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（手动输入或者随机选择）并释放出来。依据技能类型不同，产生不同的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效果。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注：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首先，类定义多想，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尽量合理。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其次，不同的技能效果可以先实现出来再说，不用刻意追求封装和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抽象。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571500" indent="-571500"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类的继承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9999325" cy="2924175"/>
          </a:xfrm>
        </p:spPr>
        <p:txBody>
          <a:bodyPr wrap="square"/>
          <a:lstStyle/>
          <a:p>
            <a:pPr algn="l"/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继承同样也是一个朴素的概念。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algn="l"/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人类在理解世界的时候，会发明很多概念，这些概念之间有包含关系。</a:t>
            </a:r>
            <a:endParaRPr lang="en-US" altLang="zh-CN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algn="l"/>
            <a:endParaRPr sz="4000" dirty="0">
              <a:latin typeface="思源黑体" panose="020B0500000000000000" charset="-122"/>
              <a:ea typeface="思源黑体" panose="020B0500000000000000" charset="-122"/>
              <a:cs typeface="思源黑体 Normal" panose="020B0400000000000000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424420" y="4876800"/>
            <a:ext cx="9879965" cy="6472555"/>
            <a:chOff x="11692" y="7680"/>
            <a:chExt cx="15559" cy="10193"/>
          </a:xfrm>
        </p:grpSpPr>
        <p:sp>
          <p:nvSpPr>
            <p:cNvPr id="4" name="椭圆 3"/>
            <p:cNvSpPr/>
            <p:nvPr/>
          </p:nvSpPr>
          <p:spPr>
            <a:xfrm>
              <a:off x="11692" y="7680"/>
              <a:ext cx="15559" cy="1019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动物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223" y="12260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狮子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589" y="13890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狗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731" y="10134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大象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345" y="10913"/>
              <a:ext cx="6587" cy="54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</a:rPr>
                <a:t>            </a:t>
              </a:r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</a:rPr>
                <a:t>人</a:t>
              </a:r>
              <a:r>
                <a:rPr lang="en-US" altLang="zh-CN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</a:rPr>
                <a:t>           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841" y="11912"/>
              <a:ext cx="3068" cy="21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中国人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1751" y="13748"/>
              <a:ext cx="3068" cy="21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美国人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类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关系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图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9260" y="675005"/>
            <a:ext cx="7268210" cy="105251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狮子 </a:t>
            </a:r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: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大象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狗 </a:t>
            </a:r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动物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人 </a:t>
            </a:r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动物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中国人 </a:t>
            </a:r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人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美国人 </a:t>
            </a:r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人</a:t>
            </a:r>
            <a:endParaRPr lang="zh-CN" altLang="en-US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r>
              <a:rPr lang="en-US" altLang="zh-CN" b="1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endParaRPr lang="en-US" altLang="zh-CN" sz="1000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1000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1000" b="1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8985" y="1143000"/>
            <a:ext cx="3361055" cy="19145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</a:rPr>
              <a:t>动物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393565" y="4383405"/>
            <a:ext cx="1587500" cy="12274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rPr>
              <a:t>狮子</a:t>
            </a:r>
            <a:endParaRPr lang="zh-CN" altLang="en-US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34210" y="4431030"/>
            <a:ext cx="1587500" cy="12274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rPr>
              <a:t>狗</a:t>
            </a:r>
            <a:endParaRPr lang="zh-CN" altLang="en-US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89185" y="4383405"/>
            <a:ext cx="1587500" cy="12274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rPr>
              <a:t>大象</a:t>
            </a:r>
            <a:endParaRPr lang="zh-CN" altLang="en-US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884035" y="4292600"/>
            <a:ext cx="2159635" cy="1503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人</a:t>
            </a:r>
            <a:endParaRPr lang="zh-CN" altLang="en-US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369300" y="6633210"/>
            <a:ext cx="2035810" cy="1649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</a:rPr>
              <a:t>中国人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36895" y="6706235"/>
            <a:ext cx="1892935" cy="1710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</a:rPr>
              <a:t>美国人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cxnSp>
        <p:nvCxnSpPr>
          <p:cNvPr id="4" name="直接箭头连接符 3"/>
          <p:cNvCxnSpPr>
            <a:stCxn id="20" idx="0"/>
          </p:cNvCxnSpPr>
          <p:nvPr/>
        </p:nvCxnSpPr>
        <p:spPr>
          <a:xfrm flipV="1">
            <a:off x="5187315" y="3033395"/>
            <a:ext cx="1651635" cy="1350010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1" idx="7"/>
            <a:endCxn id="19" idx="3"/>
          </p:cNvCxnSpPr>
          <p:nvPr/>
        </p:nvCxnSpPr>
        <p:spPr>
          <a:xfrm flipV="1">
            <a:off x="3289300" y="2776855"/>
            <a:ext cx="3051810" cy="1833880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3" idx="0"/>
            <a:endCxn id="19" idx="4"/>
          </p:cNvCxnSpPr>
          <p:nvPr/>
        </p:nvCxnSpPr>
        <p:spPr>
          <a:xfrm flipH="1" flipV="1">
            <a:off x="7529830" y="3057525"/>
            <a:ext cx="434340" cy="1235075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1"/>
            <a:endCxn id="19" idx="5"/>
          </p:cNvCxnSpPr>
          <p:nvPr/>
        </p:nvCxnSpPr>
        <p:spPr>
          <a:xfrm flipH="1" flipV="1">
            <a:off x="8717915" y="2776855"/>
            <a:ext cx="1503680" cy="1786255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5" idx="0"/>
            <a:endCxn id="23" idx="3"/>
          </p:cNvCxnSpPr>
          <p:nvPr/>
        </p:nvCxnSpPr>
        <p:spPr>
          <a:xfrm flipV="1">
            <a:off x="6583680" y="5575935"/>
            <a:ext cx="616585" cy="1130300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0"/>
            <a:endCxn id="23" idx="5"/>
          </p:cNvCxnSpPr>
          <p:nvPr/>
        </p:nvCxnSpPr>
        <p:spPr>
          <a:xfrm flipH="1" flipV="1">
            <a:off x="8727440" y="5575935"/>
            <a:ext cx="659765" cy="1057275"/>
          </a:xfrm>
          <a:prstGeom prst="straightConnector1">
            <a:avLst/>
          </a:prstGeom>
          <a:ln w="825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249295" y="9044305"/>
            <a:ext cx="7285990" cy="1969135"/>
          </a:xfr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txBody>
          <a:bodyPr wrap="square"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术语：基类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--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派生类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0" indent="0" algn="l">
              <a:buNone/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（或者叫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父类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--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子类）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39955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用代码表示类的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继承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75" y="2070100"/>
            <a:ext cx="7540625" cy="94481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动物的字段、方法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狮子 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狮子特有的字段、方法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大象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大象特有的字段、方法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狗 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动物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狗特有的字段、方法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74225" y="4229735"/>
            <a:ext cx="6864350" cy="74777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人 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动物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人具有的字段、方法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中国人 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人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中国人特有的字段、方法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class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美国人 </a:t>
            </a:r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: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人</a:t>
            </a:r>
            <a:endParaRPr lang="zh-CN" altLang="en-US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美国人特有的字段、方法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2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749270" y="180340"/>
            <a:ext cx="6950710" cy="4553585"/>
            <a:chOff x="11692" y="7680"/>
            <a:chExt cx="15558" cy="10192"/>
          </a:xfrm>
        </p:grpSpPr>
        <p:sp>
          <p:nvSpPr>
            <p:cNvPr id="19" name="椭圆 18"/>
            <p:cNvSpPr/>
            <p:nvPr/>
          </p:nvSpPr>
          <p:spPr>
            <a:xfrm>
              <a:off x="11692" y="7680"/>
              <a:ext cx="15559" cy="1019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动物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  <a:p>
              <a:pPr algn="ctr"/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2223" y="12260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狮子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589" y="13890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狗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5731" y="10134"/>
              <a:ext cx="3554" cy="27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</a:rPr>
                <a:t>大象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345" y="10913"/>
              <a:ext cx="6587" cy="54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</a:rPr>
                <a:t>                     </a:t>
              </a:r>
              <a:r>
                <a:rPr lang="zh-CN" altLang="en-US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</a:rPr>
                <a:t>人</a:t>
              </a:r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  <a:p>
              <a:pPr algn="r"/>
              <a:endParaRPr lang="zh-CN" altLang="en-US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841" y="11912"/>
              <a:ext cx="3068" cy="21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中国人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1471" y="13748"/>
              <a:ext cx="3068" cy="219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思源黑体 Medium" panose="020B0600000000000000" charset="-122"/>
                  <a:ea typeface="思源黑体 Medium" panose="020B0600000000000000" charset="-122"/>
                </a:rPr>
                <a:t>美国人</a:t>
              </a:r>
              <a:endParaRPr lang="zh-CN" altLang="en-US">
                <a:latin typeface="思源黑体 Medium" panose="020B0600000000000000" charset="-122"/>
                <a:ea typeface="思源黑体 Medium" panose="020B0600000000000000" charset="-122"/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099280" y="6797675"/>
            <a:ext cx="5734050" cy="1969135"/>
          </a:xfr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txBody>
          <a:bodyPr wrap="square"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术语：基类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--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派生类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0" indent="0" algn="l">
              <a:buNone/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（或者叫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父类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--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子类）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39955"/>
            <a:ext cx="21599654" cy="1100967"/>
          </a:xfrm>
        </p:spPr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类的继承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——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重写与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多态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9999325" cy="4833620"/>
          </a:xfrm>
        </p:spPr>
        <p:txBody>
          <a:bodyPr wrap="square"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说到类的继承，一定会说到函数重写、多态等概念。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多态是面向对象的核心技术之一。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与重写相关的关键字为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virtual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、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override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多态的使用方法，我们将放在后续课程中讲解。</a:t>
            </a:r>
            <a:endParaRPr lang="en-US" alt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类的组合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2160270"/>
            <a:ext cx="20266660" cy="8160385"/>
          </a:xfrm>
        </p:spPr>
        <p:txBody>
          <a:bodyPr wrap="square"/>
          <a:lstStyle/>
          <a:p>
            <a:pPr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继承在表述什么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四川人是中国人，中国人是人</a:t>
            </a:r>
            <a:endParaRPr sz="400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人是</a:t>
            </a:r>
            <a:r>
              <a:rPr 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哺乳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动物</a:t>
            </a:r>
            <a:r>
              <a:rPr 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，哺乳动物是动物，人是动物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哺乳动物是动物，哺乳动物不是</a:t>
            </a:r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节肢动物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0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继承专门用来表示：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“A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是一种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B”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，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概念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A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属于概念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B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的子集</a:t>
            </a:r>
            <a:endParaRPr lang="en-US" altLang="zh-CN" sz="400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0">
              <a:lnSpc>
                <a:spcPct val="140000"/>
              </a:lnSpc>
            </a:pPr>
            <a:endParaRPr lang="en-US" altLang="zh-CN" sz="400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0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类之间的关系，只有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“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属于</a:t>
            </a:r>
            <a:r>
              <a:rPr lang="en-US" altLang="zh-CN"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</a:t>
            </a: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这一种吗？</a:t>
            </a:r>
            <a:endParaRPr lang="en-US" alt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0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思考：车和车轮的关系。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0" indent="0" algn="l">
              <a:buNone/>
            </a:pP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类的组合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2160270"/>
            <a:ext cx="20266660" cy="9299575"/>
          </a:xfrm>
        </p:spPr>
        <p:txBody>
          <a:bodyPr wrap="square"/>
          <a:lstStyle/>
          <a:p>
            <a:pPr lvl="0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思考：车和车轮的关系。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车轮是一种车，对吗？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>
              <a:lnSpc>
                <a:spcPct val="14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车是一种车轮，对吗？</a:t>
            </a:r>
            <a:endParaRPr sz="400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>
              <a:lnSpc>
                <a:spcPct val="140000"/>
              </a:lnSpc>
            </a:pPr>
            <a:endParaRPr lang="en-US" alt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这时候，就需要另一种描述：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lvl="1">
              <a:lnSpc>
                <a:spcPct val="15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车是由车轮组成的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lvl="1">
              <a:lnSpc>
                <a:spcPct val="15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车还由框架、底盘、发动机等等部件组成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lvl="0">
              <a:lnSpc>
                <a:spcPct val="150000"/>
              </a:lnSpc>
            </a:pPr>
            <a:r>
              <a:rPr sz="4000">
                <a:latin typeface="思源黑体" panose="020B0500000000000000" charset="-122"/>
                <a:ea typeface="思源黑体" panose="020B0500000000000000" charset="-122"/>
                <a:sym typeface="+mn-ea"/>
              </a:rPr>
              <a:t>这就叫做组合</a:t>
            </a:r>
            <a:endParaRPr lang="zh-CN" altLang="en-US" sz="4000" dirty="0">
              <a:latin typeface="思源黑体" panose="020B0500000000000000" charset="-122"/>
              <a:ea typeface="思源黑体" panose="020B0500000000000000" charset="-122"/>
            </a:endParaRPr>
          </a:p>
          <a:p>
            <a:pPr lvl="1">
              <a:lnSpc>
                <a:spcPct val="140000"/>
              </a:lnSpc>
            </a:pPr>
            <a:endParaRPr lang="en-US" alt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代码描述组合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3313410" y="5368925"/>
            <a:ext cx="8319770" cy="6882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Wheel   // </a:t>
            </a:r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轮胎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457200" lvl="1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float radius;   // </a:t>
            </a:r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半径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Car    // </a:t>
            </a:r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汽车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Wheel[4] wheels;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Engine engine;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CarBody  body;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9510" y="2257425"/>
            <a:ext cx="8904605" cy="50774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Engine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float power;    //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马力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class CarBody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    Vec3 size;   //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尺寸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9215" y="9314815"/>
            <a:ext cx="20266660" cy="1014730"/>
          </a:xfrm>
        </p:spPr>
        <p:txBody>
          <a:bodyPr wrap="square"/>
          <a:lstStyle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老师板书讲解类的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组合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29285" y="1026160"/>
            <a:ext cx="6675755" cy="360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9230" y="5975985"/>
            <a:ext cx="6834505" cy="6268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37255" y="2790190"/>
            <a:ext cx="14879320" cy="2705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描述你熟悉的某样事物，或某个游戏中的对象。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并用代码表示出来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- 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它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的类型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有什么继承关系、组合关系？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- 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用笔和纸画出它的类结构图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，用代码表示出来</a:t>
            </a:r>
            <a:r>
              <a:rPr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。</a:t>
            </a:r>
            <a:endParaRPr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944245" y="7304405"/>
            <a:ext cx="5242560" cy="378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479540" y="7200265"/>
            <a:ext cx="4803775" cy="4678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0230" y="6801485"/>
            <a:ext cx="5239385" cy="461835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280,&quot;width&quot;:9780}"/>
</p:tagLst>
</file>

<file path=ppt/tags/tag2.xml><?xml version="1.0" encoding="utf-8"?>
<p:tagLst xmlns:p="http://schemas.openxmlformats.org/presentationml/2006/main">
  <p:tag name="KSO_WM_UNIT_TABLE_BEAUTIFY" val="smartTable{1f48bf87-570d-484a-9550-05900d9beb2e}"/>
  <p:tag name="TABLE_ENDDRAG_ORIGIN_RECT" val="476*231"/>
  <p:tag name="TABLE_ENDDRAG_RECT" val="1064*450*476*231"/>
</p:tagLst>
</file>

<file path=ppt/tags/tag3.xml><?xml version="1.0" encoding="utf-8"?>
<p:tagLst xmlns:p="http://schemas.openxmlformats.org/presentationml/2006/main">
  <p:tag name="KSO_WM_UNIT_TABLE_BEAUTIFY" val="smartTable{6983d294-b602-4826-b559-fba84b175b8d}"/>
  <p:tag name="TABLE_ENDDRAG_ORIGIN_RECT" val="476*231"/>
  <p:tag name="TABLE_ENDDRAG_RECT" val="1064*450*476*231"/>
</p:tagLst>
</file>

<file path=ppt/tags/tag4.xml><?xml version="1.0" encoding="utf-8"?>
<p:tagLst xmlns:p="http://schemas.openxmlformats.org/presentationml/2006/main">
  <p:tag name="KSO_WM_UNIT_TABLE_BEAUTIFY" val="smartTable{bcf17551-4b31-4a7a-b838-8075c3395e2c}"/>
  <p:tag name="TABLE_ENDDRAG_ORIGIN_RECT" val="476*231"/>
  <p:tag name="TABLE_ENDDRAG_RECT" val="1064*450*476*231"/>
</p:tagLst>
</file>

<file path=ppt/tags/tag5.xml><?xml version="1.0" encoding="utf-8"?>
<p:tagLst xmlns:p="http://schemas.openxmlformats.org/presentationml/2006/main">
  <p:tag name="KSO_WM_UNIT_TABLE_BEAUTIFY" val="smartTable{49c82573-d211-46db-8ad8-3df6a998f3d4}"/>
  <p:tag name="TABLE_ENDDRAG_ORIGIN_RECT" val="476*231"/>
  <p:tag name="TABLE_ENDDRAG_RECT" val="1064*450*476*231"/>
</p:tagLst>
</file>

<file path=ppt/tags/tag6.xml><?xml version="1.0" encoding="utf-8"?>
<p:tagLst xmlns:p="http://schemas.openxmlformats.org/presentationml/2006/main">
  <p:tag name="KSO_WM_UNIT_TABLE_BEAUTIFY" val="smartTable{3559eb0a-7fbe-4d68-931b-11fe61fcb07a}"/>
  <p:tag name="TABLE_ENDDRAG_ORIGIN_RECT" val="476*231"/>
  <p:tag name="TABLE_ENDDRAG_RECT" val="1064*450*476*231"/>
</p:tagLst>
</file>

<file path=ppt/tags/tag7.xml><?xml version="1.0" encoding="utf-8"?>
<p:tagLst xmlns:p="http://schemas.openxmlformats.org/presentationml/2006/main">
  <p:tag name="KSO_WM_UNIT_TABLE_BEAUTIFY" val="smartTable{3f280482-13f2-41eb-a81f-ba0401ee5d21}"/>
  <p:tag name="TABLE_ENDDRAG_ORIGIN_RECT" val="476*231"/>
  <p:tag name="TABLE_ENDDRAG_RECT" val="1064*450*476*231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自定义</PresentationFormat>
  <Paragraphs>331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类的继承</vt:lpstr>
      <vt:lpstr> 类关系图</vt:lpstr>
      <vt:lpstr>用代码表示类的继承</vt:lpstr>
      <vt:lpstr>类的继承——重写与多态</vt:lpstr>
      <vt:lpstr>类的组合</vt:lpstr>
      <vt:lpstr>类的组合</vt:lpstr>
      <vt:lpstr>代码描述组合</vt:lpstr>
      <vt:lpstr>练习题 </vt:lpstr>
      <vt:lpstr>练习题 </vt:lpstr>
      <vt:lpstr>练习题2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1121</cp:revision>
  <dcterms:created xsi:type="dcterms:W3CDTF">2014-06-24T08:28:00Z</dcterms:created>
  <dcterms:modified xsi:type="dcterms:W3CDTF">2022-02-07T08:18:26Z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