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64" r:id="rId3"/>
    <p:sldId id="564" r:id="rId4"/>
    <p:sldId id="665" r:id="rId5"/>
    <p:sldId id="664" r:id="rId6"/>
    <p:sldId id="663" r:id="rId7"/>
    <p:sldId id="671" r:id="rId8"/>
    <p:sldId id="673" r:id="rId9"/>
  </p:sldIdLst>
  <p:sldSz cx="23039070" cy="12960350"/>
  <p:notesSz cx="6858000" cy="9144000"/>
  <p:defaultTextStyle>
    <a:defPPr>
      <a:defRPr lang="zh-CN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8CA6741-D517-47A3-B4C6-5CB7F7DC5A2E}">
          <p14:sldIdLst>
            <p14:sldId id="364"/>
            <p14:sldId id="564"/>
            <p14:sldId id="665"/>
            <p14:sldId id="664"/>
            <p14:sldId id="663"/>
            <p14:sldId id="671"/>
            <p14:sldId id="673"/>
          </p14:sldIdLst>
        </p14:section>
        <p14:section name="默认节" id="{B7657C01-F1A4-4D91-8BBC-0FED8291C70B}">
          <p14:sldIdLst/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马 遥" initials="马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0C18"/>
    <a:srgbClr val="002368"/>
    <a:srgbClr val="6F7378"/>
    <a:srgbClr val="C9C9C9"/>
    <a:srgbClr val="1577BA"/>
    <a:srgbClr val="1475B2"/>
    <a:srgbClr val="F2F2F2"/>
    <a:srgbClr val="0C579C"/>
    <a:srgbClr val="00233E"/>
    <a:srgbClr val="E3E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668" autoAdjust="0"/>
    <p:restoredTop sz="96340" autoAdjust="0"/>
  </p:normalViewPr>
  <p:slideViewPr>
    <p:cSldViewPr>
      <p:cViewPr varScale="1">
        <p:scale>
          <a:sx n="59" d="100"/>
          <a:sy n="59" d="100"/>
        </p:scale>
        <p:origin x="102" y="78"/>
      </p:cViewPr>
      <p:guideLst>
        <p:guide orient="horz" pos="3782"/>
        <p:guide pos="7256"/>
        <p:guide pos="4599"/>
        <p:guide pos="995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72"/>
      </p:cViewPr>
      <p:guideLst>
        <p:guide orient="horz" pos="2668"/>
        <p:guide pos="2160"/>
      </p:guideLst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9DAC0-913F-4CFB-852F-43CCF03575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91DBA-2A2E-4F32-BB14-713FAEE65AF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019A-55AE-4BF7-B4D3-0D825A3F12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46743-8D4B-4DFC-A9C0-210E1C1A603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11" name="标题占位符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思源黑体 Medium" panose="020B0600000000000000" charset="-122"/>
                <a:ea typeface="思源黑体 Medium" panose="020B0600000000000000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720090" y="12266930"/>
            <a:ext cx="6403340" cy="557530"/>
            <a:chOff x="1134" y="19318"/>
            <a:chExt cx="10084" cy="878"/>
          </a:xfrm>
        </p:grpSpPr>
        <p:pic>
          <p:nvPicPr>
            <p:cNvPr id="12" name="图片 11"/>
            <p:cNvPicPr/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" y="19446"/>
              <a:ext cx="6440" cy="567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723" y="19503"/>
              <a:ext cx="600" cy="510"/>
            </a:xfrm>
            <a:prstGeom prst="rect">
              <a:avLst/>
            </a:prstGeom>
          </p:spPr>
        </p:pic>
        <p:pic>
          <p:nvPicPr>
            <p:cNvPr id="4" name="图片 3" descr="小logo灰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8290" y="19318"/>
              <a:ext cx="2928" cy="87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2676" t="13262" r="34397" b="22052"/>
          <a:stretch>
            <a:fillRect/>
          </a:stretch>
        </p:blipFill>
        <p:spPr>
          <a:xfrm>
            <a:off x="-404" y="8306"/>
            <a:ext cx="23039471" cy="11922850"/>
          </a:xfrm>
          <a:prstGeom prst="rect">
            <a:avLst/>
          </a:prstGeom>
        </p:spPr>
      </p:pic>
      <p:sp>
        <p:nvSpPr>
          <p:cNvPr id="4" name="流程图: 过程 3"/>
          <p:cNvSpPr/>
          <p:nvPr userDrawn="1"/>
        </p:nvSpPr>
        <p:spPr>
          <a:xfrm>
            <a:off x="-402" y="10260115"/>
            <a:ext cx="23039469" cy="2699911"/>
          </a:xfrm>
          <a:prstGeom prst="flowChartProcess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3725978" y="4095175"/>
            <a:ext cx="15586706" cy="157500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 marL="0" indent="0" algn="ctr">
              <a:buNone/>
              <a:defRPr lang="zh-CN" altLang="en-US" sz="8000" b="1" dirty="0">
                <a:solidFill>
                  <a:srgbClr val="1475B2"/>
                </a:solidFill>
                <a:latin typeface="思源黑体 Heavy" panose="020B0A00000000000000" charset="-122"/>
                <a:ea typeface="思源黑体 Heavy" panose="020B0A00000000000000" charset="-122"/>
                <a:cs typeface="思源黑体 Heavy" panose="020B0A00000000000000" charset="-122"/>
              </a:defRPr>
            </a:lvl1pPr>
          </a:lstStyle>
          <a:p>
            <a:pPr marL="0" lvl="0" algn="ctr" defTabSz="1219200">
              <a:lnSpc>
                <a:spcPct val="105000"/>
              </a:lnSpc>
            </a:pPr>
            <a:r>
              <a:rPr lang="zh-CN" altLang="en-US" dirty="0"/>
              <a:t>网易云课堂</a:t>
            </a:r>
            <a:r>
              <a:rPr lang="en-US" altLang="zh-CN" dirty="0"/>
              <a:t> </a:t>
            </a:r>
            <a:r>
              <a:rPr lang="en-US" altLang="zh-CN" dirty="0"/>
              <a:t>x </a:t>
            </a:r>
            <a:r>
              <a:rPr dirty="0"/>
              <a:t>皮皮关</a:t>
            </a:r>
            <a:endParaRPr lang="en-US" altLang="zh-CN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1" hasCustomPrompt="1"/>
          </p:nvPr>
        </p:nvSpPr>
        <p:spPr>
          <a:xfrm>
            <a:off x="3981528" y="6003173"/>
            <a:ext cx="15075606" cy="1487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lvl1pPr marL="0" indent="0" algn="ctr">
              <a:buNone/>
              <a:defRPr lang="zh-CN" altLang="en-US" sz="6050" dirty="0">
                <a:solidFill>
                  <a:srgbClr val="4D4D4D"/>
                </a:solidFill>
                <a:latin typeface="思源黑体 Medium" panose="020B0600000000000000" charset="-122"/>
                <a:ea typeface="思源黑体 Medium" panose="020B0600000000000000" charset="-122"/>
                <a:cs typeface="Noto Sans CJK SC Medium" charset="-122"/>
              </a:defRPr>
            </a:lvl1pPr>
          </a:lstStyle>
          <a:p>
            <a:pPr marL="0" lvl="0" algn="ctr" defTabSz="1219200"/>
            <a:r>
              <a:rPr lang="zh-CN" altLang="en-US" dirty="0"/>
              <a:t>编辑副标题文本</a:t>
            </a:r>
            <a:endParaRPr lang="zh-CN" altLang="en-US" dirty="0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714375" y="12028805"/>
            <a:ext cx="7376795" cy="657860"/>
            <a:chOff x="1125" y="18943"/>
            <a:chExt cx="11617" cy="1036"/>
          </a:xfrm>
        </p:grpSpPr>
        <p:pic>
          <p:nvPicPr>
            <p:cNvPr id="6" name="网易云课堂logo.png" descr="网易云课堂logo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125" y="19137"/>
              <a:ext cx="4002" cy="65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  <p:sp>
          <p:nvSpPr>
            <p:cNvPr id="7" name="线条"/>
            <p:cNvSpPr/>
            <p:nvPr userDrawn="1"/>
          </p:nvSpPr>
          <p:spPr>
            <a:xfrm flipV="1">
              <a:off x="5663" y="19205"/>
              <a:ext cx="0" cy="519"/>
            </a:xfrm>
            <a:prstGeom prst="line">
              <a:avLst/>
            </a:prstGeom>
            <a:ln w="25400">
              <a:solidFill>
                <a:srgbClr val="FFFFFF"/>
              </a:solidFill>
            </a:ln>
          </p:spPr>
          <p:txBody>
            <a:bodyPr lIns="45721" tIns="45721" rIns="45721" bIns="45721"/>
            <a:lstStyle>
              <a:defPPr>
                <a:defRPr lang="zh-CN"/>
              </a:defPPr>
              <a:lvl1pPr marL="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6423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72783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9207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45567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31990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18414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04774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91197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pic>
          <p:nvPicPr>
            <p:cNvPr id="8" name="图片 7" descr="图片 2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6165" y="19205"/>
              <a:ext cx="2359" cy="54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  <p:sp>
          <p:nvSpPr>
            <p:cNvPr id="2" name="线条"/>
            <p:cNvSpPr/>
            <p:nvPr userDrawn="1"/>
          </p:nvSpPr>
          <p:spPr>
            <a:xfrm flipV="1">
              <a:off x="8943" y="19195"/>
              <a:ext cx="0" cy="519"/>
            </a:xfrm>
            <a:prstGeom prst="line">
              <a:avLst/>
            </a:prstGeom>
            <a:ln w="25400">
              <a:solidFill>
                <a:srgbClr val="FFFFFF"/>
              </a:solidFill>
            </a:ln>
          </p:spPr>
          <p:txBody>
            <a:bodyPr lIns="45721" tIns="45721" rIns="45721" bIns="45721"/>
            <a:lstStyle>
              <a:defPPr>
                <a:defRPr lang="zh-CN"/>
              </a:defPPr>
              <a:lvl1pPr marL="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6423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72783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9207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45567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31990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18414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04774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91197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pic>
          <p:nvPicPr>
            <p:cNvPr id="11" name="图片 10" descr="小logo白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9286" y="18943"/>
              <a:ext cx="3456" cy="1037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占位符 1"/>
          <p:cNvSpPr>
            <a:spLocks noGrp="1"/>
          </p:cNvSpPr>
          <p:nvPr>
            <p:ph type="title" hasCustomPrompt="1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思源黑体 Medium" panose="020B0600000000000000" charset="-122"/>
                <a:ea typeface="思源黑体 Medium" panose="020B0600000000000000" charset="-122"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10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5279837" y="5760000"/>
            <a:ext cx="12019004" cy="1139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609600" indent="-609600">
              <a:buClr>
                <a:srgbClr val="1577BA"/>
              </a:buClr>
              <a:buFont typeface="Wingdings" panose="05000000000000000000" pitchFamily="2" charset="2"/>
              <a:buChar char="n"/>
              <a:defRPr lang="zh-CN" altLang="en-US" sz="4535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defRPr>
            </a:lvl1pPr>
          </a:lstStyle>
          <a:p>
            <a:pPr marL="609600" indent="-609600"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4535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 母版已经空格了无需再增加空格</a:t>
            </a:r>
            <a:endParaRPr lang="zh-CN" altLang="en-US" sz="4535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" name="文本占位符 8"/>
          <p:cNvSpPr>
            <a:spLocks noGrp="1"/>
          </p:cNvSpPr>
          <p:nvPr>
            <p:ph type="body" sz="quarter" idx="12" hasCustomPrompt="1"/>
          </p:nvPr>
        </p:nvSpPr>
        <p:spPr>
          <a:xfrm>
            <a:off x="5279837" y="7437600"/>
            <a:ext cx="12019004" cy="1139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609600" indent="-609600">
              <a:buClr>
                <a:srgbClr val="1577BA"/>
              </a:buClr>
              <a:buFont typeface="Wingdings" panose="05000000000000000000" pitchFamily="2" charset="2"/>
              <a:buChar char="n"/>
              <a:defRPr lang="zh-CN" altLang="en-US" sz="4535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defRPr>
            </a:lvl1pPr>
          </a:lstStyle>
          <a:p>
            <a:pPr marL="609600" indent="-609600"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4535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 母版已经空格了无需再增加空格</a:t>
            </a:r>
            <a:endParaRPr lang="zh-CN" altLang="en-US" sz="4535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5279837" y="4078800"/>
            <a:ext cx="12019004" cy="102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609600" indent="-609600">
              <a:buClr>
                <a:srgbClr val="1577BA"/>
              </a:buClr>
              <a:buFont typeface="Wingdings" panose="05000000000000000000" pitchFamily="2" charset="2"/>
              <a:buChar char="n"/>
              <a:defRPr lang="zh-CN" altLang="en-US" sz="4535" dirty="0"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pPr marL="609600" indent="-609600"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4535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 母版已经空格了无需再增加空格</a:t>
            </a:r>
            <a:endParaRPr lang="zh-CN" altLang="en-US" sz="4535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2" name="组合 1"/>
          <p:cNvGrpSpPr/>
          <p:nvPr userDrawn="1"/>
        </p:nvGrpSpPr>
        <p:grpSpPr>
          <a:xfrm>
            <a:off x="720090" y="12266930"/>
            <a:ext cx="6403340" cy="557530"/>
            <a:chOff x="1134" y="19318"/>
            <a:chExt cx="10084" cy="878"/>
          </a:xfrm>
        </p:grpSpPr>
        <p:pic>
          <p:nvPicPr>
            <p:cNvPr id="12" name="图片 11"/>
            <p:cNvPicPr/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" y="19446"/>
              <a:ext cx="6440" cy="567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723" y="19503"/>
              <a:ext cx="600" cy="510"/>
            </a:xfrm>
            <a:prstGeom prst="rect">
              <a:avLst/>
            </a:prstGeom>
          </p:spPr>
        </p:pic>
        <p:pic>
          <p:nvPicPr>
            <p:cNvPr id="7" name="图片 6" descr="小logo灰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8290" y="19318"/>
              <a:ext cx="2928" cy="87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小节页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7424559" y="7733109"/>
            <a:ext cx="8190269" cy="1330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 algn="ctr">
              <a:buNone/>
              <a:defRPr lang="zh-CN" altLang="en-US" sz="6000" dirty="0">
                <a:latin typeface="思源黑体 CN Bold" panose="020B0800000000000000" charset="-122"/>
                <a:ea typeface="思源黑体 CN Bold" panose="020B0800000000000000" charset="-122"/>
              </a:defRPr>
            </a:lvl1pPr>
          </a:lstStyle>
          <a:p>
            <a:pPr marL="0" lvl="0" algn="ctr" defTabSz="1219200"/>
            <a:r>
              <a:rPr lang="zh-CN" altLang="en-US" dirty="0"/>
              <a:t>点击编辑小节标题</a:t>
            </a:r>
            <a:endParaRPr lang="zh-CN" altLang="en-US" dirty="0"/>
          </a:p>
        </p:txBody>
      </p:sp>
      <p:sp>
        <p:nvSpPr>
          <p:cNvPr id="3" name="Oval 5"/>
          <p:cNvSpPr>
            <a:spLocks noChangeArrowheads="1"/>
          </p:cNvSpPr>
          <p:nvPr userDrawn="1"/>
        </p:nvSpPr>
        <p:spPr bwMode="auto">
          <a:xfrm>
            <a:off x="9391290" y="2532098"/>
            <a:ext cx="4262902" cy="4280902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5">
              <a:solidFill>
                <a:srgbClr val="1475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8"/>
          <p:cNvSpPr/>
          <p:nvPr userDrawn="1"/>
        </p:nvSpPr>
        <p:spPr bwMode="auto">
          <a:xfrm>
            <a:off x="9181303" y="4653049"/>
            <a:ext cx="4682891" cy="2369946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45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Oval 9"/>
          <p:cNvSpPr>
            <a:spLocks noChangeArrowheads="1"/>
          </p:cNvSpPr>
          <p:nvPr userDrawn="1"/>
        </p:nvSpPr>
        <p:spPr bwMode="auto">
          <a:xfrm>
            <a:off x="13732187" y="4497046"/>
            <a:ext cx="263994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10"/>
          <p:cNvSpPr>
            <a:spLocks noChangeArrowheads="1"/>
          </p:cNvSpPr>
          <p:nvPr userDrawn="1"/>
        </p:nvSpPr>
        <p:spPr bwMode="auto">
          <a:xfrm>
            <a:off x="9046304" y="4497046"/>
            <a:ext cx="260995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15"/>
          <p:cNvCxnSpPr>
            <a:cxnSpLocks noChangeShapeType="1"/>
          </p:cNvCxnSpPr>
          <p:nvPr userDrawn="1"/>
        </p:nvCxnSpPr>
        <p:spPr bwMode="auto">
          <a:xfrm>
            <a:off x="5941364" y="7769971"/>
            <a:ext cx="11156742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10048620" y="2179687"/>
            <a:ext cx="2948243" cy="3993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0" indent="0" algn="ctr">
              <a:buNone/>
              <a:defRPr lang="zh-CN" altLang="en-US" sz="18900" dirty="0">
                <a:solidFill>
                  <a:srgbClr val="F8F8F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pPr marL="0" lvl="0" defTabSz="1219200"/>
            <a:r>
              <a:rPr lang="en-US" altLang="zh-CN" dirty="0"/>
              <a:t>01</a:t>
            </a:r>
            <a:endParaRPr lang="zh-CN" altLang="en-US" dirty="0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720090" y="12266930"/>
            <a:ext cx="6403340" cy="557530"/>
            <a:chOff x="1134" y="19318"/>
            <a:chExt cx="10084" cy="878"/>
          </a:xfrm>
        </p:grpSpPr>
        <p:pic>
          <p:nvPicPr>
            <p:cNvPr id="7" name="图片 6"/>
            <p:cNvPicPr/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" y="19446"/>
              <a:ext cx="6440" cy="567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723" y="19503"/>
              <a:ext cx="600" cy="510"/>
            </a:xfrm>
            <a:prstGeom prst="rect">
              <a:avLst/>
            </a:prstGeom>
          </p:spPr>
        </p:pic>
        <p:pic>
          <p:nvPicPr>
            <p:cNvPr id="11" name="图片 10" descr="小logo灰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8290" y="19318"/>
              <a:ext cx="2928" cy="87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11" name="标题占位符 1"/>
          <p:cNvSpPr>
            <a:spLocks noGrp="1"/>
          </p:cNvSpPr>
          <p:nvPr>
            <p:ph type="title" hasCustomPrompt="1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思源黑体 Medium" panose="020B0600000000000000" charset="-122"/>
                <a:ea typeface="思源黑体 Medium" panose="020B0600000000000000" charset="-122"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6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1695662" y="2232004"/>
            <a:ext cx="19648063" cy="9828172"/>
          </a:xfrm>
          <a:prstGeom prst="rect">
            <a:avLst/>
          </a:prstGeom>
        </p:spPr>
        <p:txBody>
          <a:bodyPr/>
          <a:lstStyle>
            <a:lvl1pPr marL="863600" indent="-863600">
              <a:buClr>
                <a:srgbClr val="1577BA"/>
              </a:buClr>
              <a:buFont typeface="Arial" panose="020B0604020202020204" pitchFamily="34" charset="0"/>
              <a:buChar char="•"/>
              <a:defRPr lang="zh-CN" altLang="en-US" sz="6400" b="0" kern="1200" dirty="0" smtClean="0">
                <a:solidFill>
                  <a:srgbClr val="1577BA"/>
                </a:solidFill>
                <a:latin typeface="思源黑体 Normal" panose="020B0400000000000000" charset="-122"/>
                <a:ea typeface="思源黑体 Normal" panose="020B0400000000000000" charset="-122"/>
                <a:cs typeface="+mn-cs"/>
              </a:defRPr>
            </a:lvl1pPr>
            <a:lvl2pPr>
              <a:defRPr sz="4800">
                <a:latin typeface="思源黑体 Normal" panose="020B0400000000000000" charset="-122"/>
                <a:ea typeface="思源黑体 Normal" panose="020B0400000000000000" charset="-122"/>
              </a:defRPr>
            </a:lvl2pPr>
            <a:lvl3pPr>
              <a:defRPr>
                <a:latin typeface="思源黑体 Normal" panose="020B0400000000000000" charset="-122"/>
                <a:ea typeface="思源黑体 Normal" panose="020B0400000000000000" charset="-122"/>
              </a:defRPr>
            </a:lvl3pPr>
            <a:lvl4pPr>
              <a:defRPr>
                <a:latin typeface="思源黑体 Normal" panose="020B0400000000000000" charset="-122"/>
                <a:ea typeface="思源黑体 Normal" panose="020B0400000000000000" charset="-122"/>
              </a:defRPr>
            </a:lvl4pPr>
            <a:lvl5pPr>
              <a:defRPr>
                <a:latin typeface="思源黑体 Normal" panose="020B0400000000000000" charset="-122"/>
                <a:ea typeface="思源黑体 Normal" panose="020B0400000000000000" charset="-122"/>
              </a:defRPr>
            </a:lvl5pPr>
          </a:lstStyle>
          <a:p>
            <a:pPr marL="863600" lvl="0" indent="-863600" algn="l" defTabSz="2303780" rtl="0" eaLnBrk="1" latinLnBrk="0" hangingPunct="1">
              <a:lnSpc>
                <a:spcPct val="150000"/>
              </a:lnSpc>
              <a:spcBef>
                <a:spcPts val="245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编辑文本样式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720090" y="12266930"/>
            <a:ext cx="6403340" cy="557530"/>
            <a:chOff x="1134" y="19318"/>
            <a:chExt cx="10084" cy="878"/>
          </a:xfrm>
        </p:grpSpPr>
        <p:pic>
          <p:nvPicPr>
            <p:cNvPr id="3" name="图片 2"/>
            <p:cNvPicPr/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" y="19446"/>
              <a:ext cx="6440" cy="567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723" y="19503"/>
              <a:ext cx="600" cy="510"/>
            </a:xfrm>
            <a:prstGeom prst="rect">
              <a:avLst/>
            </a:prstGeom>
          </p:spPr>
        </p:pic>
        <p:pic>
          <p:nvPicPr>
            <p:cNvPr id="7" name="图片 6" descr="小logo灰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8290" y="19318"/>
              <a:ext cx="2928" cy="87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尾页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图: 过程 2"/>
          <p:cNvSpPr/>
          <p:nvPr userDrawn="1"/>
        </p:nvSpPr>
        <p:spPr>
          <a:xfrm>
            <a:off x="-846" y="5285768"/>
            <a:ext cx="23039469" cy="769483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2676" t="13262" r="34397" b="22052"/>
          <a:stretch>
            <a:fillRect/>
          </a:stretch>
        </p:blipFill>
        <p:spPr>
          <a:xfrm>
            <a:off x="-9499" y="1057751"/>
            <a:ext cx="23039471" cy="11922850"/>
          </a:xfrm>
          <a:prstGeom prst="rect">
            <a:avLst/>
          </a:prstGeom>
        </p:spPr>
      </p:pic>
      <p:sp>
        <p:nvSpPr>
          <p:cNvPr id="5" name="流程图: 过程 4"/>
          <p:cNvSpPr/>
          <p:nvPr userDrawn="1"/>
        </p:nvSpPr>
        <p:spPr>
          <a:xfrm>
            <a:off x="1" y="175"/>
            <a:ext cx="23039469" cy="7694833"/>
          </a:xfrm>
          <a:prstGeom prst="flowChartProcess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6" name="矩形 5"/>
          <p:cNvSpPr/>
          <p:nvPr userDrawn="1"/>
        </p:nvSpPr>
        <p:spPr>
          <a:xfrm>
            <a:off x="0" y="7860143"/>
            <a:ext cx="23038623" cy="179996"/>
          </a:xfrm>
          <a:prstGeom prst="rect">
            <a:avLst/>
          </a:prstGeom>
          <a:solidFill>
            <a:srgbClr val="1475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7" name="直线连接符 14"/>
          <p:cNvCxnSpPr/>
          <p:nvPr userDrawn="1"/>
        </p:nvCxnSpPr>
        <p:spPr>
          <a:xfrm>
            <a:off x="0" y="8160136"/>
            <a:ext cx="2303938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5894388" y="4081347"/>
            <a:ext cx="11250613" cy="2768142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/>
            <a:r>
              <a:rPr lang="zh-CN" altLang="en-US" sz="14000" b="1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Times New Roman" panose="02020603050405020304" pitchFamily="18" charset="0"/>
              </a:rPr>
              <a:t>谢谢观看</a:t>
            </a:r>
            <a:endParaRPr lang="zh-CN" altLang="en-US" sz="14000" b="1" dirty="0">
              <a:solidFill>
                <a:schemeClr val="bg1"/>
              </a:solidFill>
              <a:latin typeface="思源黑体 CN Normal" panose="020B0400000000000000" charset="-122"/>
              <a:ea typeface="思源黑体 CN Normal" panose="020B0400000000000000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 userDrawn="1"/>
        </p:nvGrpSpPr>
        <p:grpSpPr>
          <a:xfrm>
            <a:off x="8325485" y="12015470"/>
            <a:ext cx="6403340" cy="557530"/>
            <a:chOff x="1134" y="19318"/>
            <a:chExt cx="10084" cy="878"/>
          </a:xfrm>
        </p:grpSpPr>
        <p:pic>
          <p:nvPicPr>
            <p:cNvPr id="12" name="图片 11"/>
            <p:cNvPicPr/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" y="19446"/>
              <a:ext cx="6440" cy="567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7723" y="19503"/>
              <a:ext cx="600" cy="510"/>
            </a:xfrm>
            <a:prstGeom prst="rect">
              <a:avLst/>
            </a:prstGeom>
          </p:spPr>
        </p:pic>
        <p:pic>
          <p:nvPicPr>
            <p:cNvPr id="10" name="图片 9" descr="小logo灰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8290" y="19318"/>
              <a:ext cx="2928" cy="87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583936" y="12012324"/>
            <a:ext cx="5183791" cy="690019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631692" y="12012324"/>
            <a:ext cx="7775686" cy="69001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6271343" y="12012324"/>
            <a:ext cx="5183791" cy="690019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908" y="2024969"/>
            <a:ext cx="21599654" cy="9552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hf sldNum="0" hdr="0" dt="0"/>
  <p:txStyles>
    <p:titleStyle>
      <a:lvl1pPr algn="l" defTabSz="2303780" rtl="0" eaLnBrk="1" latinLnBrk="0" hangingPunct="1">
        <a:spcBef>
          <a:spcPct val="0"/>
        </a:spcBef>
        <a:buNone/>
        <a:defRPr sz="6600" kern="1200">
          <a:solidFill>
            <a:srgbClr val="1475B2"/>
          </a:solidFill>
          <a:latin typeface="思源黑体 CN Bold" panose="020B0800000000000000" charset="-122"/>
          <a:ea typeface="思源黑体 CN Bold" panose="020B0800000000000000" charset="-122"/>
          <a:cs typeface="+mj-cs"/>
        </a:defRPr>
      </a:lvl1pPr>
    </p:titleStyle>
    <p:bodyStyle>
      <a:lvl1pPr marL="863600" indent="-863600" algn="l" defTabSz="2303780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•"/>
        <a:defRPr sz="604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1pPr>
      <a:lvl2pPr marL="1871980" indent="-719455" algn="l" defTabSz="2303780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–"/>
        <a:defRPr sz="453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2pPr>
      <a:lvl3pPr marL="2880360" indent="-575945" algn="l" defTabSz="2303780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•"/>
        <a:defRPr sz="453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3pPr>
      <a:lvl4pPr marL="4031615" indent="-575945" algn="l" defTabSz="2303780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–"/>
        <a:defRPr sz="453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4pPr>
      <a:lvl5pPr marL="5184140" indent="-575945" algn="l" defTabSz="2303780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»"/>
        <a:defRPr sz="453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5pPr>
      <a:lvl6pPr marL="6335395" indent="-575945" algn="l" defTabSz="2303780" rtl="0" eaLnBrk="1" latinLnBrk="0" hangingPunct="1">
        <a:spcBef>
          <a:spcPts val="245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7487920" indent="-575945" algn="l" defTabSz="2303780" rtl="0" eaLnBrk="1" latinLnBrk="0" hangingPunct="1">
        <a:spcBef>
          <a:spcPts val="245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8639810" indent="-575945" algn="l" defTabSz="2303780" rtl="0" eaLnBrk="1" latinLnBrk="0" hangingPunct="1">
        <a:spcBef>
          <a:spcPts val="245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9791700" indent="-575945" algn="l" defTabSz="2303780" rtl="0" eaLnBrk="1" latinLnBrk="0" hangingPunct="1">
        <a:spcBef>
          <a:spcPts val="245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1pPr>
      <a:lvl2pPr marL="1152525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2pPr>
      <a:lvl3pPr marL="2303780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3pPr>
      <a:lvl4pPr marL="3456305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4pPr>
      <a:lvl5pPr marL="4608195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5pPr>
      <a:lvl6pPr marL="5759450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6pPr>
      <a:lvl7pPr marL="6911975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7pPr>
      <a:lvl8pPr marL="8063230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8pPr>
      <a:lvl9pPr marL="9215755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1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标题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3093293" y="6003173"/>
            <a:ext cx="16852803" cy="1487805"/>
          </a:xfrm>
        </p:spPr>
        <p:txBody>
          <a:bodyPr/>
          <a:lstStyle/>
          <a:p>
            <a:r>
              <a:rPr>
                <a:cs typeface="思源黑体 Medium" panose="020B0600000000000000" charset="-122"/>
                <a:sym typeface="+mn-ea"/>
              </a:rPr>
              <a:t>3-1. 容器与列表</a:t>
            </a:r>
            <a:endParaRPr>
              <a:cs typeface="思源黑体 Medium" panose="020B0600000000000000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lang="zh-CN" altLang="en-US" dirty="0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容器</a:t>
            </a:r>
            <a:endParaRPr lang="zh-CN" altLang="en-US" dirty="0">
              <a:latin typeface="思源黑体 Medium" panose="020B0600000000000000" charset="-122"/>
              <a:ea typeface="思源黑体 Medium" panose="020B0600000000000000" charset="-122"/>
              <a:cs typeface="思源黑体 Medium" panose="020B0600000000000000" charset="-122"/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529080" y="2160270"/>
            <a:ext cx="19999325" cy="6711950"/>
          </a:xfrm>
        </p:spPr>
        <p:txBody>
          <a:bodyPr wrap="square"/>
          <a:lstStyle/>
          <a:p>
            <a:pPr algn="l"/>
            <a:r>
              <a:rPr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PASCAL语言之父尼古拉斯·沃斯曾经提出：</a:t>
            </a:r>
            <a:r>
              <a:rPr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程序</a:t>
            </a:r>
            <a:r>
              <a:rPr lang="en-US" altLang="zh-CN"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 = </a:t>
            </a:r>
            <a:r>
              <a:rPr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算法+数据结构。</a:t>
            </a:r>
            <a:endParaRPr sz="40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 algn="l"/>
            <a:endParaRPr sz="40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 algn="l"/>
            <a:r>
              <a:rPr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这里说的容器，就是封装好的、方便使用的数据结构。（</a:t>
            </a:r>
            <a:r>
              <a:rPr lang="en-US" altLang="zh-CN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C#</a:t>
            </a:r>
            <a:r>
              <a:rPr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数组也算一种基本的容器）</a:t>
            </a:r>
            <a:endParaRPr sz="40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 algn="l"/>
            <a:r>
              <a:rPr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早期的编程语言缺乏标准库，很多软件使用自定义的容器。</a:t>
            </a:r>
            <a:endParaRPr sz="40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 algn="l"/>
            <a:r>
              <a:rPr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随着编程语言的发展，越来越多的语言开始提供已封装好的数据结构，作为语言或者标准库的一部分。</a:t>
            </a:r>
            <a:endParaRPr sz="40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 algn="l"/>
            <a:r>
              <a:rPr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对现代流行的绝大多数语言来说，没有标准容器寸步难行。</a:t>
            </a:r>
            <a:endParaRPr sz="40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各种容器</a:t>
            </a:r>
            <a:endParaRPr dirty="0">
              <a:latin typeface="思源黑体 Medium" panose="020B0600000000000000" charset="-122"/>
              <a:ea typeface="思源黑体 Medium" panose="020B0600000000000000" charset="-122"/>
              <a:cs typeface="思源黑体 Medium" panose="020B0600000000000000" charset="-122"/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583936" y="1928337"/>
            <a:ext cx="6743960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数组型。特点：方便用下标访问</a:t>
            </a:r>
            <a:endParaRPr lang="en-US" altLang="zh-CN" sz="40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endParaRPr lang="en-US" altLang="zh-CN" sz="40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r>
              <a:rPr lang="zh-CN" altLang="en-US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链表型。特点：没有下标，擅长添加删除元素</a:t>
            </a:r>
            <a:endParaRPr lang="zh-CN" altLang="en-US" sz="40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529080" y="6179820"/>
            <a:ext cx="8283575" cy="1322070"/>
          </a:xfrm>
          <a:prstGeom prst="rect">
            <a:avLst/>
          </a:prstGeom>
          <a:noFill/>
          <a:ln w="12700" cap="rnd" cmpd="dbl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zh-CN" altLang="en-US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字典型（哈希表</a:t>
            </a:r>
            <a:r>
              <a:rPr lang="zh-CN" altLang="en-US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）。特点：建立索引（</a:t>
            </a:r>
            <a:r>
              <a:rPr lang="en-US" altLang="zh-CN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Key</a:t>
            </a:r>
            <a:r>
              <a:rPr lang="zh-CN" altLang="en-US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），利于快速查找</a:t>
            </a:r>
            <a:endParaRPr lang="zh-CN" altLang="en-US" sz="4000"/>
          </a:p>
        </p:txBody>
      </p:sp>
      <p:grpSp>
        <p:nvGrpSpPr>
          <p:cNvPr id="3" name="组合 2"/>
          <p:cNvGrpSpPr/>
          <p:nvPr/>
        </p:nvGrpSpPr>
        <p:grpSpPr>
          <a:xfrm>
            <a:off x="8335010" y="2070100"/>
            <a:ext cx="5715000" cy="914400"/>
            <a:chOff x="13126" y="3260"/>
            <a:chExt cx="9000" cy="1440"/>
          </a:xfrm>
        </p:grpSpPr>
        <p:sp>
          <p:nvSpPr>
            <p:cNvPr id="31" name="矩形 30"/>
            <p:cNvSpPr/>
            <p:nvPr/>
          </p:nvSpPr>
          <p:spPr>
            <a:xfrm>
              <a:off x="13126" y="3260"/>
              <a:ext cx="1506" cy="1441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535" dirty="0"/>
                <a:t>1</a:t>
              </a:r>
              <a:endParaRPr lang="zh-CN" altLang="en-US" sz="4535" dirty="0"/>
            </a:p>
          </p:txBody>
        </p:sp>
        <p:sp>
          <p:nvSpPr>
            <p:cNvPr id="33" name="矩形 32"/>
            <p:cNvSpPr/>
            <p:nvPr/>
          </p:nvSpPr>
          <p:spPr>
            <a:xfrm>
              <a:off x="14632" y="3260"/>
              <a:ext cx="1506" cy="1441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535" dirty="0"/>
                <a:t>1</a:t>
              </a:r>
              <a:endParaRPr lang="zh-CN" altLang="en-US" sz="4535" dirty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16138" y="3260"/>
              <a:ext cx="1506" cy="1441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535" dirty="0"/>
                <a:t>2</a:t>
              </a:r>
              <a:endParaRPr lang="zh-CN" altLang="en-US" sz="4535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17644" y="3260"/>
              <a:ext cx="1506" cy="1441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535" dirty="0"/>
                <a:t>3</a:t>
              </a:r>
              <a:endParaRPr lang="zh-CN" altLang="en-US" sz="4535" dirty="0"/>
            </a:p>
          </p:txBody>
        </p:sp>
        <p:sp>
          <p:nvSpPr>
            <p:cNvPr id="42" name="矩形 41"/>
            <p:cNvSpPr/>
            <p:nvPr/>
          </p:nvSpPr>
          <p:spPr>
            <a:xfrm>
              <a:off x="19150" y="3260"/>
              <a:ext cx="1506" cy="1441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535" dirty="0"/>
                <a:t>5</a:t>
              </a:r>
              <a:endParaRPr lang="zh-CN" altLang="en-US" sz="4535" dirty="0"/>
            </a:p>
          </p:txBody>
        </p:sp>
        <p:sp>
          <p:nvSpPr>
            <p:cNvPr id="44" name="矩形 43"/>
            <p:cNvSpPr/>
            <p:nvPr/>
          </p:nvSpPr>
          <p:spPr>
            <a:xfrm>
              <a:off x="20620" y="3260"/>
              <a:ext cx="1506" cy="1441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535" dirty="0"/>
                <a:t>8</a:t>
              </a:r>
              <a:endParaRPr lang="zh-CN" altLang="en-US" sz="4535" dirty="0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8437245" y="3787140"/>
            <a:ext cx="10180320" cy="1473835"/>
            <a:chOff x="13305" y="5783"/>
            <a:chExt cx="16032" cy="2321"/>
          </a:xfrm>
        </p:grpSpPr>
        <p:sp>
          <p:nvSpPr>
            <p:cNvPr id="46" name="矩形 45"/>
            <p:cNvSpPr/>
            <p:nvPr/>
          </p:nvSpPr>
          <p:spPr>
            <a:xfrm>
              <a:off x="13305" y="5783"/>
              <a:ext cx="1506" cy="1441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535" dirty="0"/>
                <a:t>1</a:t>
              </a:r>
              <a:endParaRPr lang="zh-CN" altLang="en-US" sz="4535" dirty="0"/>
            </a:p>
          </p:txBody>
        </p:sp>
        <p:sp>
          <p:nvSpPr>
            <p:cNvPr id="49" name="矩形 48"/>
            <p:cNvSpPr/>
            <p:nvPr/>
          </p:nvSpPr>
          <p:spPr>
            <a:xfrm>
              <a:off x="15952" y="5783"/>
              <a:ext cx="1506" cy="1441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535" dirty="0"/>
                <a:t>1</a:t>
              </a:r>
              <a:endParaRPr lang="zh-CN" altLang="en-US" sz="4535" dirty="0"/>
            </a:p>
          </p:txBody>
        </p:sp>
        <p:sp>
          <p:nvSpPr>
            <p:cNvPr id="50" name="矩形 49"/>
            <p:cNvSpPr/>
            <p:nvPr/>
          </p:nvSpPr>
          <p:spPr>
            <a:xfrm>
              <a:off x="18963" y="5783"/>
              <a:ext cx="1506" cy="1441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535" dirty="0"/>
                <a:t>2</a:t>
              </a:r>
              <a:endParaRPr lang="zh-CN" altLang="en-US" sz="4535" dirty="0"/>
            </a:p>
          </p:txBody>
        </p:sp>
        <p:sp>
          <p:nvSpPr>
            <p:cNvPr id="51" name="矩形 50"/>
            <p:cNvSpPr/>
            <p:nvPr/>
          </p:nvSpPr>
          <p:spPr>
            <a:xfrm>
              <a:off x="21971" y="5783"/>
              <a:ext cx="1506" cy="1441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535" dirty="0"/>
                <a:t>3</a:t>
              </a:r>
              <a:endParaRPr lang="zh-CN" altLang="en-US" sz="4535" dirty="0"/>
            </a:p>
          </p:txBody>
        </p:sp>
        <p:sp>
          <p:nvSpPr>
            <p:cNvPr id="52" name="矩形 51"/>
            <p:cNvSpPr/>
            <p:nvPr/>
          </p:nvSpPr>
          <p:spPr>
            <a:xfrm>
              <a:off x="27831" y="5783"/>
              <a:ext cx="1506" cy="1441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535" dirty="0"/>
                <a:t>5</a:t>
              </a:r>
              <a:endParaRPr lang="zh-CN" altLang="en-US" sz="4535" dirty="0"/>
            </a:p>
          </p:txBody>
        </p:sp>
        <p:cxnSp>
          <p:nvCxnSpPr>
            <p:cNvPr id="53" name="直接箭头连接符 52"/>
            <p:cNvCxnSpPr>
              <a:stCxn id="46" idx="3"/>
              <a:endCxn id="49" idx="1"/>
            </p:cNvCxnSpPr>
            <p:nvPr/>
          </p:nvCxnSpPr>
          <p:spPr>
            <a:xfrm flipV="1">
              <a:off x="14811" y="6503"/>
              <a:ext cx="114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>
              <a:off x="17457" y="6503"/>
              <a:ext cx="150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>
              <a:stCxn id="50" idx="3"/>
              <a:endCxn id="51" idx="1"/>
            </p:cNvCxnSpPr>
            <p:nvPr/>
          </p:nvCxnSpPr>
          <p:spPr>
            <a:xfrm flipV="1">
              <a:off x="20469" y="6503"/>
              <a:ext cx="150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>
              <a:stCxn id="51" idx="3"/>
              <a:endCxn id="57" idx="1"/>
            </p:cNvCxnSpPr>
            <p:nvPr/>
          </p:nvCxnSpPr>
          <p:spPr>
            <a:xfrm>
              <a:off x="23477" y="6503"/>
              <a:ext cx="1558" cy="88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矩形 56"/>
            <p:cNvSpPr/>
            <p:nvPr/>
          </p:nvSpPr>
          <p:spPr>
            <a:xfrm>
              <a:off x="25035" y="6664"/>
              <a:ext cx="1436" cy="1441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535" dirty="0"/>
                <a:t>99</a:t>
              </a:r>
              <a:endParaRPr lang="zh-CN" altLang="en-US" sz="4535" dirty="0"/>
            </a:p>
          </p:txBody>
        </p:sp>
        <p:cxnSp>
          <p:nvCxnSpPr>
            <p:cNvPr id="58" name="直接箭头连接符 57"/>
            <p:cNvCxnSpPr>
              <a:stCxn id="57" idx="3"/>
              <a:endCxn id="52" idx="1"/>
            </p:cNvCxnSpPr>
            <p:nvPr/>
          </p:nvCxnSpPr>
          <p:spPr>
            <a:xfrm flipV="1">
              <a:off x="26471" y="6503"/>
              <a:ext cx="1360" cy="88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组合 89"/>
          <p:cNvGrpSpPr/>
          <p:nvPr/>
        </p:nvGrpSpPr>
        <p:grpSpPr>
          <a:xfrm>
            <a:off x="2129155" y="7694930"/>
            <a:ext cx="5751195" cy="3648075"/>
            <a:chOff x="2784" y="13289"/>
            <a:chExt cx="9057" cy="5745"/>
          </a:xfrm>
        </p:grpSpPr>
        <p:sp>
          <p:nvSpPr>
            <p:cNvPr id="91" name="矩形 90"/>
            <p:cNvSpPr/>
            <p:nvPr/>
          </p:nvSpPr>
          <p:spPr>
            <a:xfrm>
              <a:off x="2784" y="13289"/>
              <a:ext cx="2646" cy="1441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4535" dirty="0"/>
                <a:t>张飞</a:t>
              </a:r>
              <a:endParaRPr lang="zh-CN" altLang="en-US" sz="4535" dirty="0"/>
            </a:p>
          </p:txBody>
        </p:sp>
        <p:sp>
          <p:nvSpPr>
            <p:cNvPr id="92" name="矩形 91"/>
            <p:cNvSpPr/>
            <p:nvPr/>
          </p:nvSpPr>
          <p:spPr>
            <a:xfrm>
              <a:off x="6183" y="13289"/>
              <a:ext cx="2646" cy="1441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4535" dirty="0"/>
                <a:t>关羽</a:t>
              </a:r>
              <a:endParaRPr lang="zh-CN" altLang="en-US" sz="4535" dirty="0"/>
            </a:p>
          </p:txBody>
        </p:sp>
        <p:sp>
          <p:nvSpPr>
            <p:cNvPr id="93" name="矩形 92"/>
            <p:cNvSpPr/>
            <p:nvPr/>
          </p:nvSpPr>
          <p:spPr>
            <a:xfrm>
              <a:off x="9195" y="13289"/>
              <a:ext cx="2646" cy="1441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4535" dirty="0"/>
                <a:t>赵云</a:t>
              </a:r>
              <a:endParaRPr lang="zh-CN" altLang="en-US" sz="4535" dirty="0"/>
            </a:p>
          </p:txBody>
        </p:sp>
        <p:sp>
          <p:nvSpPr>
            <p:cNvPr id="94" name="矩形 93"/>
            <p:cNvSpPr/>
            <p:nvPr/>
          </p:nvSpPr>
          <p:spPr>
            <a:xfrm>
              <a:off x="2908" y="16609"/>
              <a:ext cx="2377" cy="2068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4535" dirty="0"/>
                <a:t>丈八蛇矛</a:t>
              </a:r>
              <a:endParaRPr lang="zh-CN" altLang="en-US" sz="4535" dirty="0"/>
            </a:p>
          </p:txBody>
        </p:sp>
        <p:sp>
          <p:nvSpPr>
            <p:cNvPr id="95" name="矩形 94"/>
            <p:cNvSpPr/>
            <p:nvPr/>
          </p:nvSpPr>
          <p:spPr>
            <a:xfrm>
              <a:off x="5798" y="16507"/>
              <a:ext cx="3350" cy="2527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4535" dirty="0"/>
                <a:t>青龙偃月刀</a:t>
              </a:r>
              <a:endParaRPr lang="zh-CN" altLang="en-US" sz="4535" dirty="0"/>
            </a:p>
          </p:txBody>
        </p:sp>
        <p:sp>
          <p:nvSpPr>
            <p:cNvPr id="96" name="矩形 95"/>
            <p:cNvSpPr/>
            <p:nvPr/>
          </p:nvSpPr>
          <p:spPr>
            <a:xfrm>
              <a:off x="9254" y="16832"/>
              <a:ext cx="2528" cy="1867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4535"/>
                <a:t>亮银枪</a:t>
              </a:r>
              <a:endParaRPr lang="zh-CN" altLang="en-US" sz="4535" dirty="0"/>
            </a:p>
          </p:txBody>
        </p:sp>
        <p:cxnSp>
          <p:nvCxnSpPr>
            <p:cNvPr id="97" name="直接箭头连接符 96"/>
            <p:cNvCxnSpPr>
              <a:stCxn id="91" idx="2"/>
              <a:endCxn id="94" idx="0"/>
            </p:cNvCxnSpPr>
            <p:nvPr/>
          </p:nvCxnSpPr>
          <p:spPr>
            <a:xfrm flipH="1">
              <a:off x="4097" y="14730"/>
              <a:ext cx="10" cy="187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/>
            <p:cNvCxnSpPr>
              <a:stCxn id="92" idx="2"/>
              <a:endCxn id="95" idx="0"/>
            </p:cNvCxnSpPr>
            <p:nvPr/>
          </p:nvCxnSpPr>
          <p:spPr>
            <a:xfrm flipH="1">
              <a:off x="7473" y="14730"/>
              <a:ext cx="33" cy="177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/>
            <p:cNvCxnSpPr>
              <a:stCxn id="93" idx="2"/>
              <a:endCxn id="96" idx="0"/>
            </p:cNvCxnSpPr>
            <p:nvPr/>
          </p:nvCxnSpPr>
          <p:spPr>
            <a:xfrm>
              <a:off x="10518" y="14730"/>
              <a:ext cx="0" cy="210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组合 99"/>
          <p:cNvGrpSpPr/>
          <p:nvPr/>
        </p:nvGrpSpPr>
        <p:grpSpPr>
          <a:xfrm>
            <a:off x="14980920" y="6648450"/>
            <a:ext cx="4690745" cy="5033010"/>
            <a:chOff x="22188" y="10897"/>
            <a:chExt cx="7387" cy="7926"/>
          </a:xfrm>
        </p:grpSpPr>
        <p:sp>
          <p:nvSpPr>
            <p:cNvPr id="101" name="矩形 100"/>
            <p:cNvSpPr/>
            <p:nvPr/>
          </p:nvSpPr>
          <p:spPr>
            <a:xfrm>
              <a:off x="26029" y="10897"/>
              <a:ext cx="1506" cy="1441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535" dirty="0"/>
                <a:t>1</a:t>
              </a:r>
              <a:endParaRPr lang="zh-CN" altLang="en-US" sz="4535" dirty="0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23789" y="14170"/>
              <a:ext cx="1506" cy="1441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535" dirty="0"/>
                <a:t>2</a:t>
              </a:r>
              <a:endParaRPr lang="zh-CN" altLang="en-US" sz="4535" dirty="0"/>
            </a:p>
          </p:txBody>
        </p:sp>
        <p:sp>
          <p:nvSpPr>
            <p:cNvPr id="103" name="矩形 102"/>
            <p:cNvSpPr/>
            <p:nvPr/>
          </p:nvSpPr>
          <p:spPr>
            <a:xfrm>
              <a:off x="28069" y="14141"/>
              <a:ext cx="1506" cy="1441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535" dirty="0"/>
                <a:t>5</a:t>
              </a:r>
              <a:endParaRPr lang="zh-CN" altLang="en-US" sz="4535" dirty="0"/>
            </a:p>
          </p:txBody>
        </p:sp>
        <p:sp>
          <p:nvSpPr>
            <p:cNvPr id="104" name="矩形 103"/>
            <p:cNvSpPr/>
            <p:nvPr/>
          </p:nvSpPr>
          <p:spPr>
            <a:xfrm>
              <a:off x="22188" y="17383"/>
              <a:ext cx="1506" cy="1441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535" dirty="0"/>
                <a:t>3</a:t>
              </a:r>
              <a:endParaRPr lang="zh-CN" altLang="en-US" sz="4535" dirty="0"/>
            </a:p>
          </p:txBody>
        </p:sp>
        <p:sp>
          <p:nvSpPr>
            <p:cNvPr id="105" name="矩形 104"/>
            <p:cNvSpPr/>
            <p:nvPr/>
          </p:nvSpPr>
          <p:spPr>
            <a:xfrm>
              <a:off x="24496" y="17383"/>
              <a:ext cx="1506" cy="1441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535" dirty="0"/>
                <a:t>4</a:t>
              </a:r>
              <a:endParaRPr lang="zh-CN" altLang="en-US" sz="4535" dirty="0"/>
            </a:p>
          </p:txBody>
        </p:sp>
        <p:sp>
          <p:nvSpPr>
            <p:cNvPr id="106" name="矩形 105"/>
            <p:cNvSpPr/>
            <p:nvPr/>
          </p:nvSpPr>
          <p:spPr>
            <a:xfrm>
              <a:off x="26946" y="17383"/>
              <a:ext cx="1506" cy="1441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535" dirty="0"/>
                <a:t>6</a:t>
              </a:r>
              <a:endParaRPr lang="zh-CN" altLang="en-US" sz="4535" dirty="0"/>
            </a:p>
          </p:txBody>
        </p:sp>
        <p:cxnSp>
          <p:nvCxnSpPr>
            <p:cNvPr id="107" name="直接箭头连接符 106"/>
            <p:cNvCxnSpPr>
              <a:stCxn id="101" idx="2"/>
              <a:endCxn id="102" idx="0"/>
            </p:cNvCxnSpPr>
            <p:nvPr/>
          </p:nvCxnSpPr>
          <p:spPr>
            <a:xfrm flipH="1">
              <a:off x="24542" y="12338"/>
              <a:ext cx="2240" cy="183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箭头连接符 107"/>
            <p:cNvCxnSpPr>
              <a:stCxn id="102" idx="2"/>
              <a:endCxn id="104" idx="0"/>
            </p:cNvCxnSpPr>
            <p:nvPr/>
          </p:nvCxnSpPr>
          <p:spPr>
            <a:xfrm flipH="1">
              <a:off x="22940" y="15612"/>
              <a:ext cx="1601" cy="177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/>
            <p:cNvCxnSpPr>
              <a:stCxn id="102" idx="2"/>
              <a:endCxn id="105" idx="0"/>
            </p:cNvCxnSpPr>
            <p:nvPr/>
          </p:nvCxnSpPr>
          <p:spPr>
            <a:xfrm>
              <a:off x="24542" y="15612"/>
              <a:ext cx="707" cy="177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/>
            <p:cNvCxnSpPr>
              <a:stCxn id="101" idx="2"/>
              <a:endCxn id="103" idx="0"/>
            </p:cNvCxnSpPr>
            <p:nvPr/>
          </p:nvCxnSpPr>
          <p:spPr>
            <a:xfrm>
              <a:off x="26782" y="12338"/>
              <a:ext cx="2040" cy="180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110"/>
            <p:cNvCxnSpPr>
              <a:stCxn id="103" idx="2"/>
              <a:endCxn id="106" idx="0"/>
            </p:cNvCxnSpPr>
            <p:nvPr/>
          </p:nvCxnSpPr>
          <p:spPr>
            <a:xfrm flipH="1">
              <a:off x="27699" y="15582"/>
              <a:ext cx="1123" cy="180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文本框 111"/>
          <p:cNvSpPr txBox="1"/>
          <p:nvPr/>
        </p:nvSpPr>
        <p:spPr>
          <a:xfrm>
            <a:off x="11969115" y="6120130"/>
            <a:ext cx="528066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000" dirty="0">
                <a:latin typeface="思源黑体 Normal" panose="020B0400000000000000" charset="-122"/>
                <a:ea typeface="思源黑体 Normal" panose="020B0400000000000000" charset="-122"/>
                <a:sym typeface="+mn-ea"/>
              </a:rPr>
              <a:t>树型，专门表示树状数据（比如家谱）</a:t>
            </a:r>
            <a:endParaRPr lang="zh-CN" altLang="en-US" sz="4000">
              <a:latin typeface="思源黑体 Normal" panose="020B0400000000000000" charset="-122"/>
              <a:ea typeface="思源黑体 Normal" panose="020B04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列表</a:t>
            </a:r>
            <a:r>
              <a:rPr lang="en-US" altLang="zh-CN" dirty="0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 </a:t>
            </a:r>
            <a:endParaRPr lang="en-US" altLang="zh-CN" dirty="0">
              <a:latin typeface="思源黑体 Medium" panose="020B0600000000000000" charset="-122"/>
              <a:ea typeface="思源黑体 Medium" panose="020B0600000000000000" charset="-122"/>
              <a:cs typeface="思源黑体 Medium" panose="020B0600000000000000" charset="-122"/>
              <a:sym typeface="+mn-ea"/>
            </a:endParaRPr>
          </a:p>
        </p:txBody>
      </p:sp>
      <p:sp>
        <p:nvSpPr>
          <p:cNvPr id="3" name="文本占位符 2"/>
          <p:cNvSpPr/>
          <p:nvPr>
            <p:ph type="body" sz="quarter" idx="13"/>
          </p:nvPr>
        </p:nvSpPr>
        <p:spPr>
          <a:xfrm>
            <a:off x="1394460" y="1845310"/>
            <a:ext cx="20400010" cy="8630285"/>
          </a:xfrm>
        </p:spPr>
        <p:txBody>
          <a:bodyPr wrap="square"/>
          <a:p>
            <a:r>
              <a:rPr lang="zh-CN" altLang="en-US"/>
              <a:t>列表就是前</a:t>
            </a:r>
            <a:r>
              <a:rPr lang="zh-CN" altLang="en-US"/>
              <a:t>面的“数组型”容器。</a:t>
            </a:r>
            <a:endParaRPr lang="zh-CN" altLang="en-US"/>
          </a:p>
          <a:p>
            <a:r>
              <a:rPr lang="zh-CN" altLang="en-US"/>
              <a:t>C#中的列表容器，基本用法类似于数组，但关键是具有改变长度的功能，也就是可以</a:t>
            </a:r>
            <a:r>
              <a:rPr lang="zh-CN" altLang="en-US">
                <a:solidFill>
                  <a:srgbClr val="C00000"/>
                </a:solidFill>
              </a:rPr>
              <a:t>添加</a:t>
            </a:r>
            <a:r>
              <a:rPr lang="zh-CN" altLang="en-US"/>
              <a:t>和</a:t>
            </a:r>
            <a:r>
              <a:rPr lang="zh-CN" altLang="en-US">
                <a:solidFill>
                  <a:srgbClr val="C00000"/>
                </a:solidFill>
              </a:rPr>
              <a:t>删除</a:t>
            </a:r>
            <a:r>
              <a:rPr lang="zh-CN" altLang="en-US"/>
              <a:t>元素。</a:t>
            </a:r>
            <a:endParaRPr lang="zh-CN" altLang="en-US"/>
          </a:p>
          <a:p>
            <a:r>
              <a:rPr lang="zh-CN" altLang="en-US"/>
              <a:t>基本</a:t>
            </a:r>
            <a:r>
              <a:rPr lang="zh-CN" altLang="en-US"/>
              <a:t>功能</a:t>
            </a:r>
            <a:endParaRPr lang="zh-CN" altLang="en-US"/>
          </a:p>
          <a:p>
            <a:pPr lvl="1"/>
            <a:r>
              <a:rPr lang="zh-CN" altLang="en-US"/>
              <a:t>用下标快速访问元素。</a:t>
            </a:r>
            <a:endParaRPr lang="zh-CN" altLang="en-US"/>
          </a:p>
          <a:p>
            <a:pPr lvl="1"/>
            <a:r>
              <a:rPr lang="zh-CN" altLang="en-US"/>
              <a:t>在任意下标处插入元素，或者删除某个位置的元素。</a:t>
            </a:r>
            <a:endParaRPr lang="zh-CN" altLang="en-US"/>
          </a:p>
          <a:p>
            <a:pPr lvl="1"/>
            <a:r>
              <a:rPr lang="zh-CN" altLang="en-US"/>
              <a:t>以上两点让列表具有了强大功能（例如管理一系列数据、排序等等），成为了</a:t>
            </a:r>
            <a:r>
              <a:rPr lang="en-US" altLang="zh-CN"/>
              <a:t>C#</a:t>
            </a:r>
            <a:r>
              <a:rPr lang="zh-CN" altLang="en-US"/>
              <a:t>中使用</a:t>
            </a:r>
            <a:r>
              <a:rPr lang="zh-CN" altLang="en-US"/>
              <a:t>最多的容器。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List</a:t>
            </a:r>
            <a:r>
              <a:rPr lang="zh-CN" altLang="en-US" dirty="0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演示</a:t>
            </a:r>
            <a:endParaRPr lang="zh-CN" altLang="en-US" dirty="0">
              <a:latin typeface="思源黑体 Medium" panose="020B0600000000000000" charset="-122"/>
              <a:ea typeface="思源黑体 Medium" panose="020B0600000000000000" charset="-122"/>
              <a:cs typeface="思源黑体 Medium" panose="020B0600000000000000" charset="-122"/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519555" y="1845310"/>
            <a:ext cx="10757535" cy="9607550"/>
          </a:xfrm>
        </p:spPr>
        <p:txBody>
          <a:bodyPr wrap="square"/>
          <a:lstStyle/>
          <a:p>
            <a:pPr algn="l"/>
            <a:r>
              <a:rPr sz="4000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初始化</a:t>
            </a:r>
            <a:endParaRPr sz="4000" dirty="0"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</a:endParaRPr>
          </a:p>
          <a:p>
            <a:pPr algn="l"/>
            <a:r>
              <a:rPr sz="4000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在尾部添加元素</a:t>
            </a:r>
            <a:endParaRPr sz="4000" dirty="0"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</a:endParaRPr>
          </a:p>
          <a:p>
            <a:pPr algn="l"/>
            <a:r>
              <a:rPr sz="4000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删除元素（RemoveAt和Remove）</a:t>
            </a:r>
            <a:endParaRPr sz="4000" dirty="0"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</a:endParaRPr>
          </a:p>
          <a:p>
            <a:pPr algn="l"/>
            <a:r>
              <a:rPr sz="4000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获取、修改某个位置的元素（下标访问）</a:t>
            </a:r>
            <a:endParaRPr sz="4000" dirty="0"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</a:endParaRPr>
          </a:p>
          <a:p>
            <a:pPr algn="l"/>
            <a:r>
              <a:rPr sz="4000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在某个位置插入元素</a:t>
            </a:r>
            <a:endParaRPr sz="4000" dirty="0"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</a:endParaRPr>
          </a:p>
          <a:p>
            <a:pPr algn="l"/>
            <a:r>
              <a:rPr sz="4000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利用for循环查找元素</a:t>
            </a:r>
            <a:endParaRPr sz="4000" dirty="0"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</a:endParaRPr>
          </a:p>
          <a:p>
            <a:pPr algn="l"/>
            <a:r>
              <a:rPr sz="4000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内置方法，大部分与数组相同，例如：</a:t>
            </a:r>
            <a:endParaRPr sz="4000" dirty="0"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</a:endParaRPr>
          </a:p>
          <a:p>
            <a:pPr lvl="1" algn="l"/>
            <a:r>
              <a:rPr sz="4000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1、查找元素，返回下标。</a:t>
            </a:r>
            <a:endParaRPr sz="4000" dirty="0"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</a:endParaRPr>
          </a:p>
          <a:p>
            <a:pPr lvl="1" algn="l"/>
            <a:r>
              <a:rPr sz="4000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2、最大值、求和、平均数等等。</a:t>
            </a:r>
            <a:endParaRPr sz="4000" dirty="0"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</a:endParaRPr>
          </a:p>
          <a:p>
            <a:pPr lvl="1" algn="l"/>
            <a:r>
              <a:rPr sz="4000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3、排序。</a:t>
            </a:r>
            <a:endParaRPr sz="4000" dirty="0"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</a:endParaRPr>
          </a:p>
        </p:txBody>
      </p:sp>
      <p:sp>
        <p:nvSpPr>
          <p:cNvPr id="4" name="文本占位符 4"/>
          <p:cNvSpPr>
            <a:spLocks noGrp="1"/>
          </p:cNvSpPr>
          <p:nvPr/>
        </p:nvSpPr>
        <p:spPr>
          <a:xfrm>
            <a:off x="14264005" y="5354955"/>
            <a:ext cx="10757535" cy="1014730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609600" indent="-609600" algn="l" defTabSz="2303780" rtl="0" eaLnBrk="1" latinLnBrk="0" hangingPunct="1">
              <a:lnSpc>
                <a:spcPct val="150000"/>
              </a:lnSpc>
              <a:spcBef>
                <a:spcPts val="245"/>
              </a:spcBef>
              <a:buClr>
                <a:srgbClr val="1577BA"/>
              </a:buClr>
              <a:buFont typeface="Wingdings" panose="05000000000000000000" pitchFamily="2" charset="2"/>
              <a:buChar char="n"/>
              <a:defRPr lang="zh-CN" altLang="en-US" sz="4535" b="0" kern="12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defRPr>
            </a:lvl1pPr>
            <a:lvl2pPr marL="1871980" indent="-719455" algn="l" defTabSz="2303780" rtl="0" eaLnBrk="1" latinLnBrk="0" hangingPunct="1">
              <a:lnSpc>
                <a:spcPct val="150000"/>
              </a:lnSpc>
              <a:spcBef>
                <a:spcPts val="245"/>
              </a:spcBef>
              <a:buFont typeface="Arial" panose="020B0604020202020204" pitchFamily="34" charset="0"/>
              <a:buChar char="–"/>
              <a:defRPr sz="4535" b="0" kern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2pPr>
            <a:lvl3pPr marL="2880360" indent="-575945" algn="l" defTabSz="2303780" rtl="0" eaLnBrk="1" latinLnBrk="0" hangingPunct="1">
              <a:lnSpc>
                <a:spcPct val="150000"/>
              </a:lnSpc>
              <a:spcBef>
                <a:spcPts val="245"/>
              </a:spcBef>
              <a:buFont typeface="Arial" panose="020B0604020202020204" pitchFamily="34" charset="0"/>
              <a:buChar char="•"/>
              <a:defRPr sz="4535" b="0" kern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3pPr>
            <a:lvl4pPr marL="4031615" indent="-575945" algn="l" defTabSz="2303780" rtl="0" eaLnBrk="1" latinLnBrk="0" hangingPunct="1">
              <a:lnSpc>
                <a:spcPct val="150000"/>
              </a:lnSpc>
              <a:spcBef>
                <a:spcPts val="245"/>
              </a:spcBef>
              <a:buFont typeface="Arial" panose="020B0604020202020204" pitchFamily="34" charset="0"/>
              <a:buChar char="–"/>
              <a:defRPr sz="4535" b="0" kern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4pPr>
            <a:lvl5pPr marL="5184140" indent="-575945" algn="l" defTabSz="2303780" rtl="0" eaLnBrk="1" latinLnBrk="0" hangingPunct="1">
              <a:lnSpc>
                <a:spcPct val="150000"/>
              </a:lnSpc>
              <a:spcBef>
                <a:spcPts val="245"/>
              </a:spcBef>
              <a:buFont typeface="Arial" panose="020B0604020202020204" pitchFamily="34" charset="0"/>
              <a:buChar char="»"/>
              <a:defRPr sz="4535" b="0" kern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5pPr>
            <a:lvl6pPr marL="6335395" indent="-575945" algn="l" defTabSz="2303780" rtl="0" eaLnBrk="1" latinLnBrk="0" hangingPunct="1">
              <a:spcBef>
                <a:spcPts val="245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487920" indent="-575945" algn="l" defTabSz="2303780" rtl="0" eaLnBrk="1" latinLnBrk="0" hangingPunct="1">
              <a:spcBef>
                <a:spcPts val="245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639810" indent="-575945" algn="l" defTabSz="2303780" rtl="0" eaLnBrk="1" latinLnBrk="0" hangingPunct="1">
              <a:spcBef>
                <a:spcPts val="245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791700" indent="-575945" algn="l" defTabSz="2303780" rtl="0" eaLnBrk="1" latinLnBrk="0" hangingPunct="1">
              <a:spcBef>
                <a:spcPts val="245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sz="4000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看老师的编程</a:t>
            </a:r>
            <a:r>
              <a:rPr sz="4000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演示</a:t>
            </a:r>
            <a:endParaRPr sz="4000" dirty="0"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rPr>
              <a:t>实践</a:t>
            </a:r>
            <a:r>
              <a:rPr lang="zh-CN" altLang="en-US" dirty="0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rPr>
              <a:t>案例</a:t>
            </a:r>
            <a:endParaRPr lang="zh-CN" altLang="en-US" dirty="0">
              <a:latin typeface="思源黑体 Medium" panose="020B0600000000000000" charset="-122"/>
              <a:ea typeface="思源黑体 Medium" panose="020B0600000000000000" charset="-122"/>
              <a:cs typeface="思源黑体 Medium" panose="020B0600000000000000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031714" y="4153237"/>
            <a:ext cx="184731" cy="752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endParaRPr lang="zh-CN" altLang="en-US" sz="3200" dirty="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4" name="文本占位符 4"/>
          <p:cNvSpPr>
            <a:spLocks noGrp="1"/>
          </p:cNvSpPr>
          <p:nvPr/>
        </p:nvSpPr>
        <p:spPr>
          <a:xfrm>
            <a:off x="1483995" y="2430145"/>
            <a:ext cx="18377535" cy="6711950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609600" indent="-609600" algn="l" defTabSz="2303780" rtl="0" eaLnBrk="1" latinLnBrk="0" hangingPunct="1">
              <a:lnSpc>
                <a:spcPct val="150000"/>
              </a:lnSpc>
              <a:spcBef>
                <a:spcPts val="245"/>
              </a:spcBef>
              <a:buClr>
                <a:srgbClr val="1577BA"/>
              </a:buClr>
              <a:buFont typeface="Wingdings" panose="05000000000000000000" pitchFamily="2" charset="2"/>
              <a:buChar char="n"/>
              <a:defRPr lang="zh-CN" altLang="en-US" sz="4535" b="0" kern="12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defRPr>
            </a:lvl1pPr>
            <a:lvl2pPr marL="1871980" indent="-719455" algn="l" defTabSz="2303780" rtl="0" eaLnBrk="1" latinLnBrk="0" hangingPunct="1">
              <a:lnSpc>
                <a:spcPct val="150000"/>
              </a:lnSpc>
              <a:spcBef>
                <a:spcPts val="245"/>
              </a:spcBef>
              <a:buFont typeface="Arial" panose="020B0604020202020204" pitchFamily="34" charset="0"/>
              <a:buChar char="–"/>
              <a:defRPr sz="4535" b="0" kern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2pPr>
            <a:lvl3pPr marL="2880360" indent="-575945" algn="l" defTabSz="2303780" rtl="0" eaLnBrk="1" latinLnBrk="0" hangingPunct="1">
              <a:lnSpc>
                <a:spcPct val="150000"/>
              </a:lnSpc>
              <a:spcBef>
                <a:spcPts val="245"/>
              </a:spcBef>
              <a:buFont typeface="Arial" panose="020B0604020202020204" pitchFamily="34" charset="0"/>
              <a:buChar char="•"/>
              <a:defRPr sz="4535" b="0" kern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3pPr>
            <a:lvl4pPr marL="4031615" indent="-575945" algn="l" defTabSz="2303780" rtl="0" eaLnBrk="1" latinLnBrk="0" hangingPunct="1">
              <a:lnSpc>
                <a:spcPct val="150000"/>
              </a:lnSpc>
              <a:spcBef>
                <a:spcPts val="245"/>
              </a:spcBef>
              <a:buFont typeface="Arial" panose="020B0604020202020204" pitchFamily="34" charset="0"/>
              <a:buChar char="–"/>
              <a:defRPr sz="4535" b="0" kern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4pPr>
            <a:lvl5pPr marL="5184140" indent="-575945" algn="l" defTabSz="2303780" rtl="0" eaLnBrk="1" latinLnBrk="0" hangingPunct="1">
              <a:lnSpc>
                <a:spcPct val="150000"/>
              </a:lnSpc>
              <a:spcBef>
                <a:spcPts val="245"/>
              </a:spcBef>
              <a:buFont typeface="Arial" panose="020B0604020202020204" pitchFamily="34" charset="0"/>
              <a:buChar char="»"/>
              <a:defRPr sz="4535" b="0" kern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5pPr>
            <a:lvl6pPr marL="6335395" indent="-575945" algn="l" defTabSz="2303780" rtl="0" eaLnBrk="1" latinLnBrk="0" hangingPunct="1">
              <a:spcBef>
                <a:spcPts val="245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487920" indent="-575945" algn="l" defTabSz="2303780" rtl="0" eaLnBrk="1" latinLnBrk="0" hangingPunct="1">
              <a:spcBef>
                <a:spcPts val="245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639810" indent="-575945" algn="l" defTabSz="2303780" rtl="0" eaLnBrk="1" latinLnBrk="0" hangingPunct="1">
              <a:spcBef>
                <a:spcPts val="245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791700" indent="-575945" algn="l" defTabSz="2303780" rtl="0" eaLnBrk="1" latinLnBrk="0" hangingPunct="1">
              <a:spcBef>
                <a:spcPts val="245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1. </a:t>
            </a:r>
            <a:r>
              <a:rPr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订单和</a:t>
            </a:r>
            <a:r>
              <a:rPr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账本</a:t>
            </a:r>
            <a:endParaRPr sz="400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  <a:sym typeface="+mn-ea"/>
            </a:endParaRPr>
          </a:p>
          <a:p>
            <a:pPr lvl="1"/>
            <a:r>
              <a:rPr lang="zh-CN"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网络购物系统，需要管理大量</a:t>
            </a:r>
            <a:r>
              <a:rPr lang="zh-CN"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订单。</a:t>
            </a:r>
            <a:endParaRPr lang="zh-CN" sz="400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  <a:sym typeface="+mn-ea"/>
            </a:endParaRPr>
          </a:p>
          <a:p>
            <a:pPr lvl="1"/>
            <a:r>
              <a:rPr lang="zh-CN"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为简化起见，规定每个订单只能包含一种商品。订单包含商品名称、数量、单价三个</a:t>
            </a:r>
            <a:r>
              <a:rPr lang="zh-CN"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信息。</a:t>
            </a:r>
            <a:endParaRPr lang="zh-CN" sz="400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  <a:sym typeface="+mn-ea"/>
            </a:endParaRPr>
          </a:p>
          <a:p>
            <a:pPr lvl="1"/>
            <a:r>
              <a:rPr lang="zh-CN"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订单具有计算价格的功能（数量</a:t>
            </a:r>
            <a:r>
              <a:rPr lang="en-US" altLang="zh-CN"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 x </a:t>
            </a:r>
            <a:r>
              <a:rPr lang="zh-CN" altLang="en-US"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单价</a:t>
            </a:r>
            <a:r>
              <a:rPr lang="en-US" altLang="zh-CN"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 = </a:t>
            </a:r>
            <a:r>
              <a:rPr lang="zh-CN" altLang="en-US"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订单价格</a:t>
            </a:r>
            <a:r>
              <a:rPr lang="zh-CN"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）</a:t>
            </a:r>
            <a:endParaRPr lang="zh-CN" sz="400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  <a:sym typeface="+mn-ea"/>
            </a:endParaRPr>
          </a:p>
          <a:p>
            <a:pPr lvl="1"/>
            <a:r>
              <a:rPr lang="zh-CN"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账本可以管理大量订单，支持添加和删除</a:t>
            </a:r>
            <a:r>
              <a:rPr lang="zh-CN"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订单。</a:t>
            </a:r>
            <a:endParaRPr lang="zh-CN" sz="400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  <a:sym typeface="+mn-ea"/>
            </a:endParaRPr>
          </a:p>
          <a:p>
            <a:pPr lvl="1"/>
            <a:r>
              <a:rPr lang="zh-CN"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账本具有计算总价格的</a:t>
            </a:r>
            <a:r>
              <a:rPr lang="zh-CN"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功能。</a:t>
            </a:r>
            <a:endParaRPr lang="zh-CN" sz="400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 b="1" dirty="0">
                <a:latin typeface="思源黑体 Medium" panose="020B0600000000000000" charset="-122"/>
                <a:ea typeface="思源黑体 Medium" panose="020B0600000000000000" charset="-122"/>
              </a:rPr>
              <a:t>练习题</a:t>
            </a:r>
            <a:r>
              <a:rPr lang="en-US" altLang="zh-CN" b="1" dirty="0">
                <a:latin typeface="思源黑体 Medium" panose="020B0600000000000000" charset="-122"/>
                <a:ea typeface="思源黑体 Medium" panose="020B0600000000000000" charset="-122"/>
              </a:rPr>
              <a:t> </a:t>
            </a:r>
            <a:endParaRPr lang="en-US" altLang="zh-CN" b="1" dirty="0">
              <a:latin typeface="思源黑体 Medium" panose="020B0600000000000000" charset="-122"/>
              <a:ea typeface="思源黑体 Medium" panose="020B0600000000000000" charset="-122"/>
            </a:endParaRPr>
          </a:p>
        </p:txBody>
      </p:sp>
      <p:sp>
        <p:nvSpPr>
          <p:cNvPr id="4" name="圆形"/>
          <p:cNvSpPr/>
          <p:nvPr/>
        </p:nvSpPr>
        <p:spPr>
          <a:xfrm>
            <a:off x="1439519" y="2338855"/>
            <a:ext cx="1104861" cy="1104861"/>
          </a:xfrm>
          <a:prstGeom prst="rect">
            <a:avLst/>
          </a:prstGeom>
          <a:noFill/>
          <a:ln w="38100">
            <a:solidFill>
              <a:srgbClr val="218DD6"/>
            </a:solidFill>
            <a:miter lim="400000"/>
          </a:ln>
        </p:spPr>
        <p:txBody>
          <a:bodyPr lIns="67471" tIns="67471" rIns="67471" bIns="67471" anchor="ctr"/>
          <a:lstStyle/>
          <a:p>
            <a:endParaRPr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6" name="圆形"/>
          <p:cNvSpPr/>
          <p:nvPr/>
        </p:nvSpPr>
        <p:spPr>
          <a:xfrm>
            <a:off x="1565197" y="2463532"/>
            <a:ext cx="1104861" cy="1104861"/>
          </a:xfrm>
          <a:prstGeom prst="rect">
            <a:avLst/>
          </a:prstGeom>
          <a:solidFill>
            <a:srgbClr val="218DD6"/>
          </a:solidFill>
          <a:ln w="12700">
            <a:miter lim="400000"/>
          </a:ln>
        </p:spPr>
        <p:txBody>
          <a:bodyPr lIns="67471" tIns="67471" rIns="67471" bIns="67471" anchor="ctr"/>
          <a:lstStyle/>
          <a:p>
            <a:endParaRPr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10" name="01"/>
          <p:cNvSpPr txBox="1"/>
          <p:nvPr/>
        </p:nvSpPr>
        <p:spPr>
          <a:xfrm>
            <a:off x="1806733" y="2715320"/>
            <a:ext cx="642843" cy="690296"/>
          </a:xfrm>
          <a:prstGeom prst="rect">
            <a:avLst/>
          </a:prstGeom>
          <a:ln w="12700">
            <a:miter lim="400000"/>
          </a:ln>
        </p:spPr>
        <p:txBody>
          <a:bodyPr wrap="none" lIns="67471" tIns="67471" rIns="67471" bIns="67471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r>
              <a:rPr dirty="0">
                <a:latin typeface="思源黑体 CN Normal" panose="020B0400000000000000" charset="-122"/>
                <a:ea typeface="思源黑体 CN Normal" panose="020B0400000000000000" charset="-122"/>
              </a:rPr>
              <a:t>01</a:t>
            </a:r>
            <a:endParaRPr dirty="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8573384" y="176583"/>
            <a:ext cx="4326685" cy="4344949"/>
            <a:chOff x="1889694" y="2970000"/>
            <a:chExt cx="6660000" cy="6480175"/>
          </a:xfrm>
        </p:grpSpPr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014694" y="3915175"/>
              <a:ext cx="5535000" cy="5535000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50603">
              <a:off x="1889694" y="2970000"/>
              <a:ext cx="3510175" cy="3510175"/>
            </a:xfrm>
            <a:prstGeom prst="rect">
              <a:avLst/>
            </a:prstGeom>
          </p:spPr>
        </p:pic>
      </p:grpSp>
      <p:sp>
        <p:nvSpPr>
          <p:cNvPr id="2" name="内容占位符 2"/>
          <p:cNvSpPr>
            <a:spLocks noGrp="1"/>
          </p:cNvSpPr>
          <p:nvPr/>
        </p:nvSpPr>
        <p:spPr>
          <a:xfrm>
            <a:off x="3466465" y="5230495"/>
            <a:ext cx="14879320" cy="2738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35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遍历</a:t>
            </a:r>
            <a:r>
              <a:rPr lang="en-US" altLang="zh-CN" sz="35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某个</a:t>
            </a:r>
            <a:r>
              <a:rPr lang="zh-CN" altLang="en-US" sz="35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列表，将其中</a:t>
            </a:r>
            <a:r>
              <a:rPr lang="en-US" altLang="zh-CN" sz="35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所有</a:t>
            </a:r>
            <a:r>
              <a:rPr lang="zh-CN" altLang="en-US" sz="35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的</a:t>
            </a:r>
            <a:r>
              <a:rPr lang="en-US" altLang="zh-CN" sz="35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偶数</a:t>
            </a:r>
            <a:r>
              <a:rPr lang="zh-CN" altLang="en-US" sz="35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值用</a:t>
            </a:r>
            <a:r>
              <a:rPr lang="en-US" altLang="zh-CN" sz="35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RemoveAt</a:t>
            </a:r>
            <a:r>
              <a:rPr lang="zh-CN" altLang="en-US" sz="35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方法</a:t>
            </a:r>
            <a:r>
              <a:rPr lang="en-US" altLang="zh-CN" sz="35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删除。</a:t>
            </a:r>
            <a:endParaRPr lang="en-US" altLang="zh-CN" sz="35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 marL="0" indent="0">
              <a:buNone/>
            </a:pPr>
            <a:endParaRPr lang="en-US" altLang="zh-CN" sz="35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 marL="0" indent="0">
              <a:buNone/>
            </a:pPr>
            <a:r>
              <a:rPr lang="zh-CN" altLang="en-US" sz="35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注：</a:t>
            </a:r>
            <a:r>
              <a:rPr lang="en-US" altLang="zh-CN" sz="35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这个</a:t>
            </a:r>
            <a:r>
              <a:rPr lang="zh-CN" altLang="en-US" sz="35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练习</a:t>
            </a:r>
            <a:r>
              <a:rPr lang="en-US" altLang="zh-CN" sz="35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会引出重要的循环中删除问题。</a:t>
            </a:r>
            <a:endParaRPr lang="en-US" altLang="zh-CN" sz="35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 marL="0" indent="0">
              <a:buNone/>
            </a:pPr>
            <a:r>
              <a:rPr lang="en-US" altLang="zh-CN" sz="35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      多试几组数据，比如： [3,6,7,8,6,6,2,4]  结果应该是 [3, 7]</a:t>
            </a:r>
            <a:endParaRPr lang="en-US" altLang="zh-CN" sz="35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522095" y="5177155"/>
            <a:ext cx="1230630" cy="1229995"/>
            <a:chOff x="2397" y="10183"/>
            <a:chExt cx="1938" cy="1937"/>
          </a:xfrm>
        </p:grpSpPr>
        <p:sp>
          <p:nvSpPr>
            <p:cNvPr id="3" name="圆形"/>
            <p:cNvSpPr/>
            <p:nvPr/>
          </p:nvSpPr>
          <p:spPr>
            <a:xfrm>
              <a:off x="2397" y="10183"/>
              <a:ext cx="1740" cy="1740"/>
            </a:xfrm>
            <a:prstGeom prst="rect">
              <a:avLst/>
            </a:prstGeom>
            <a:noFill/>
            <a:ln w="38100">
              <a:solidFill>
                <a:srgbClr val="218DD6"/>
              </a:solidFill>
              <a:miter lim="400000"/>
            </a:ln>
          </p:spPr>
          <p:txBody>
            <a:bodyPr lIns="67471" tIns="67471" rIns="67471" bIns="67471" anchor="ctr"/>
            <a:lstStyle/>
            <a:p>
              <a:endParaRPr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7" name="圆形"/>
            <p:cNvSpPr/>
            <p:nvPr/>
          </p:nvSpPr>
          <p:spPr>
            <a:xfrm>
              <a:off x="2595" y="10380"/>
              <a:ext cx="1740" cy="1740"/>
            </a:xfrm>
            <a:prstGeom prst="rect">
              <a:avLst/>
            </a:prstGeom>
            <a:solidFill>
              <a:srgbClr val="218DD6"/>
            </a:solidFill>
            <a:ln w="12700">
              <a:miter lim="400000"/>
            </a:ln>
          </p:spPr>
          <p:txBody>
            <a:bodyPr lIns="67471" tIns="67471" rIns="67471" bIns="67471" anchor="ctr"/>
            <a:lstStyle/>
            <a:p>
              <a:endParaRPr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8" name="01"/>
            <p:cNvSpPr txBox="1"/>
            <p:nvPr/>
          </p:nvSpPr>
          <p:spPr>
            <a:xfrm>
              <a:off x="2975" y="10778"/>
              <a:ext cx="932" cy="1084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67471" tIns="67471" rIns="67471" bIns="67471" anchor="ctr">
              <a:spAutoFit/>
            </a:bodyPr>
            <a:lstStyle>
              <a:lvl1pPr>
                <a:defRPr sz="3600">
                  <a:solidFill>
                    <a:srgbClr val="FFFFFF"/>
                  </a:solidFill>
                  <a:latin typeface="Source Han Sans CN Normal"/>
                  <a:ea typeface="Source Han Sans CN Normal"/>
                  <a:cs typeface="Source Han Sans CN Normal"/>
                  <a:sym typeface="Source Han Sans CN Normal"/>
                </a:defRPr>
              </a:lvl1pPr>
            </a:lstStyle>
            <a:p>
              <a:r>
                <a:rPr dirty="0">
                  <a:latin typeface="思源黑体 CN Normal" panose="020B0400000000000000" charset="-122"/>
                  <a:ea typeface="思源黑体 CN Normal" panose="020B0400000000000000" charset="-122"/>
                </a:rPr>
                <a:t>0</a:t>
              </a:r>
              <a:r>
                <a:rPr lang="en-US" dirty="0">
                  <a:latin typeface="思源黑体 CN Normal" panose="020B0400000000000000" charset="-122"/>
                  <a:ea typeface="思源黑体 CN Normal" panose="020B0400000000000000" charset="-122"/>
                </a:rPr>
                <a:t>2</a:t>
              </a:r>
              <a:endParaRPr 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</p:grpSp>
      <p:sp>
        <p:nvSpPr>
          <p:cNvPr id="5" name="内容占位符 2"/>
          <p:cNvSpPr>
            <a:spLocks noGrp="1"/>
          </p:cNvSpPr>
          <p:nvPr/>
        </p:nvSpPr>
        <p:spPr>
          <a:xfrm>
            <a:off x="3484245" y="2338705"/>
            <a:ext cx="14879320" cy="2115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35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先创建一个整数</a:t>
            </a:r>
            <a:r>
              <a:rPr lang="zh-CN" altLang="en-US" sz="35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列表，随意填上一些数据。依次进行下列</a:t>
            </a:r>
            <a:r>
              <a:rPr lang="zh-CN" altLang="en-US" sz="35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操作：</a:t>
            </a:r>
            <a:endParaRPr lang="zh-CN" altLang="en-US" sz="35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 marL="0" indent="0">
              <a:buNone/>
            </a:pPr>
            <a:r>
              <a:rPr lang="en-US" altLang="zh-CN" sz="35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1</a:t>
            </a:r>
            <a:r>
              <a:rPr lang="zh-CN" altLang="en-US" sz="35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、对所有的偶数下标（包括</a:t>
            </a:r>
            <a:r>
              <a:rPr lang="en-US" altLang="zh-CN" sz="35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0</a:t>
            </a:r>
            <a:r>
              <a:rPr lang="zh-CN" altLang="en-US" sz="35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）的元素做</a:t>
            </a:r>
            <a:r>
              <a:rPr lang="en-US" altLang="zh-CN" sz="35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+1</a:t>
            </a:r>
            <a:r>
              <a:rPr lang="zh-CN" altLang="en-US" sz="35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操作。</a:t>
            </a:r>
            <a:endParaRPr lang="zh-CN" altLang="en-US" sz="35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 marL="0" indent="0">
              <a:buNone/>
            </a:pPr>
            <a:r>
              <a:rPr lang="en-US" altLang="zh-CN" sz="35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2</a:t>
            </a:r>
            <a:r>
              <a:rPr lang="zh-CN" altLang="en-US" sz="35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、创建两个新列表，第一个新列表包含原列表所有的奇数；第二个新列表包含所有的</a:t>
            </a:r>
            <a:r>
              <a:rPr lang="zh-CN" altLang="en-US" sz="35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偶数。</a:t>
            </a:r>
            <a:endParaRPr lang="zh-CN" altLang="en-US" sz="35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</p:txBody>
      </p:sp>
      <p:sp>
        <p:nvSpPr>
          <p:cNvPr id="9" name="内容占位符 2"/>
          <p:cNvSpPr>
            <a:spLocks noGrp="1"/>
          </p:cNvSpPr>
          <p:nvPr/>
        </p:nvSpPr>
        <p:spPr>
          <a:xfrm>
            <a:off x="3593465" y="8291195"/>
            <a:ext cx="16725900" cy="2738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sz="3500" b="1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思考题：</a:t>
            </a:r>
            <a:r>
              <a:rPr lang="zh-CN" sz="35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权重</a:t>
            </a:r>
            <a:r>
              <a:rPr sz="35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随机抽卡问题。卡牌游戏中，卡片等级为S、A、B、C、D等等，其概率可以修改。这时使用“权重”的方式特别方便填写，例如：</a:t>
            </a:r>
            <a:endParaRPr sz="35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 marL="0" indent="0">
              <a:buNone/>
            </a:pPr>
            <a:r>
              <a:rPr sz="35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	卡牌列表：[“S”, “A”, “B”, “C”]</a:t>
            </a:r>
            <a:endParaRPr sz="35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 marL="0" indent="0">
              <a:buNone/>
            </a:pPr>
            <a:r>
              <a:rPr sz="35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	权重列表：[  1,  </a:t>
            </a:r>
            <a:r>
              <a:rPr lang="en-US" sz="35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2</a:t>
            </a:r>
            <a:r>
              <a:rPr sz="35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,   2,    </a:t>
            </a:r>
            <a:r>
              <a:rPr lang="en-US" sz="35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4</a:t>
            </a:r>
            <a:r>
              <a:rPr sz="35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   ]</a:t>
            </a:r>
            <a:endParaRPr sz="35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 marL="0" indent="0">
              <a:buNone/>
            </a:pPr>
            <a:r>
              <a:rPr sz="35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	这样配置，则S概率为1/</a:t>
            </a:r>
            <a:r>
              <a:rPr lang="en-US" sz="35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9</a:t>
            </a:r>
            <a:r>
              <a:rPr sz="35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，其它依次为：2/</a:t>
            </a:r>
            <a:r>
              <a:rPr lang="en-US" sz="35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9</a:t>
            </a:r>
            <a:r>
              <a:rPr sz="35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, 2/</a:t>
            </a:r>
            <a:r>
              <a:rPr lang="en-US" sz="35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9</a:t>
            </a:r>
            <a:r>
              <a:rPr sz="35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, </a:t>
            </a:r>
            <a:r>
              <a:rPr lang="en-US" sz="35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4</a:t>
            </a:r>
            <a:r>
              <a:rPr sz="35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/</a:t>
            </a:r>
            <a:r>
              <a:rPr lang="en-US" sz="35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9</a:t>
            </a:r>
            <a:r>
              <a:rPr sz="35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。</a:t>
            </a:r>
            <a:r>
              <a:rPr lang="zh-CN" sz="35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在列表中随意添加卡牌和权重，都可以自动识别并随机抽卡。</a:t>
            </a:r>
            <a:r>
              <a:rPr sz="35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试着实现</a:t>
            </a:r>
            <a:r>
              <a:rPr lang="zh-CN" sz="35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这种灵活的抽卡</a:t>
            </a:r>
            <a:r>
              <a:rPr lang="zh-CN" sz="35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程序。</a:t>
            </a:r>
            <a:endParaRPr lang="zh-CN" sz="35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522095" y="8388985"/>
            <a:ext cx="1230630" cy="1229995"/>
            <a:chOff x="2397" y="10183"/>
            <a:chExt cx="1938" cy="1937"/>
          </a:xfrm>
        </p:grpSpPr>
        <p:sp>
          <p:nvSpPr>
            <p:cNvPr id="15" name="圆形"/>
            <p:cNvSpPr/>
            <p:nvPr/>
          </p:nvSpPr>
          <p:spPr>
            <a:xfrm>
              <a:off x="2397" y="10183"/>
              <a:ext cx="1740" cy="1740"/>
            </a:xfrm>
            <a:prstGeom prst="rect">
              <a:avLst/>
            </a:prstGeom>
            <a:noFill/>
            <a:ln w="38100">
              <a:solidFill>
                <a:srgbClr val="218DD6"/>
              </a:solidFill>
              <a:miter lim="400000"/>
            </a:ln>
          </p:spPr>
          <p:txBody>
            <a:bodyPr lIns="67471" tIns="67471" rIns="67471" bIns="67471" anchor="ctr"/>
            <a:lstStyle/>
            <a:p>
              <a:endParaRPr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16" name="圆形"/>
            <p:cNvSpPr/>
            <p:nvPr/>
          </p:nvSpPr>
          <p:spPr>
            <a:xfrm>
              <a:off x="2595" y="10380"/>
              <a:ext cx="1740" cy="1740"/>
            </a:xfrm>
            <a:prstGeom prst="rect">
              <a:avLst/>
            </a:prstGeom>
            <a:solidFill>
              <a:srgbClr val="218DD6"/>
            </a:solidFill>
            <a:ln w="12700">
              <a:miter lim="400000"/>
            </a:ln>
          </p:spPr>
          <p:txBody>
            <a:bodyPr lIns="67471" tIns="67471" rIns="67471" bIns="67471" anchor="ctr"/>
            <a:lstStyle/>
            <a:p>
              <a:endParaRPr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17" name="01"/>
            <p:cNvSpPr txBox="1"/>
            <p:nvPr/>
          </p:nvSpPr>
          <p:spPr>
            <a:xfrm>
              <a:off x="2975" y="10778"/>
              <a:ext cx="932" cy="1084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67471" tIns="67471" rIns="67471" bIns="67471" anchor="ctr">
              <a:spAutoFit/>
            </a:bodyPr>
            <a:lstStyle>
              <a:lvl1pPr>
                <a:defRPr sz="3600">
                  <a:solidFill>
                    <a:srgbClr val="FFFFFF"/>
                  </a:solidFill>
                  <a:latin typeface="Source Han Sans CN Normal"/>
                  <a:ea typeface="Source Han Sans CN Normal"/>
                  <a:cs typeface="Source Han Sans CN Normal"/>
                  <a:sym typeface="Source Han Sans CN Normal"/>
                </a:defRPr>
              </a:lvl1pPr>
            </a:lstStyle>
            <a:p>
              <a:r>
                <a:rPr dirty="0">
                  <a:latin typeface="思源黑体 CN Normal" panose="020B0400000000000000" charset="-122"/>
                  <a:ea typeface="思源黑体 CN Normal" panose="020B0400000000000000" charset="-122"/>
                </a:rPr>
                <a:t>0</a:t>
              </a:r>
              <a:r>
                <a:rPr lang="en-US" dirty="0">
                  <a:latin typeface="思源黑体 CN Normal" panose="020B0400000000000000" charset="-122"/>
                  <a:ea typeface="思源黑体 CN Normal" panose="020B0400000000000000" charset="-122"/>
                </a:rPr>
                <a:t>3</a:t>
              </a:r>
              <a:endParaRPr 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</p:grpSp>
    </p:spTree>
  </p:cSld>
  <p:clrMapOvr>
    <a:masterClrMapping/>
  </p:clrMapOvr>
  <p:transition/>
</p:sld>
</file>

<file path=ppt/theme/theme1.xml><?xml version="1.0" encoding="utf-8"?>
<a:theme xmlns:a="http://schemas.openxmlformats.org/drawingml/2006/main" name="《成为前端开发工程师》走进高校">
  <a:themeElements>
    <a:clrScheme name="自定义 1">
      <a:dk1>
        <a:srgbClr val="000000"/>
      </a:dk1>
      <a:lt1>
        <a:sysClr val="window" lastClr="FFFFFF"/>
      </a:lt1>
      <a:dk2>
        <a:srgbClr val="4D4D4D"/>
      </a:dk2>
      <a:lt2>
        <a:srgbClr val="F1F1F1"/>
      </a:lt2>
      <a:accent1>
        <a:srgbClr val="1B1B1B"/>
      </a:accent1>
      <a:accent2>
        <a:srgbClr val="6F7378"/>
      </a:accent2>
      <a:accent3>
        <a:srgbClr val="C9C9C9"/>
      </a:accent3>
      <a:accent4>
        <a:srgbClr val="002368"/>
      </a:accent4>
      <a:accent5>
        <a:srgbClr val="0070C0"/>
      </a:accent5>
      <a:accent6>
        <a:srgbClr val="5CD3FF"/>
      </a:accent6>
      <a:hlink>
        <a:srgbClr val="E9E9E9"/>
      </a:hlink>
      <a:folHlink>
        <a:srgbClr val="4D4D4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1109</Words>
  <Application>WPS 演示</Application>
  <PresentationFormat>自定义</PresentationFormat>
  <Paragraphs>127</Paragraphs>
  <Slides>7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6" baseType="lpstr">
      <vt:lpstr>Arial</vt:lpstr>
      <vt:lpstr>宋体</vt:lpstr>
      <vt:lpstr>Wingdings</vt:lpstr>
      <vt:lpstr>思源黑体 CN Bold</vt:lpstr>
      <vt:lpstr>黑体</vt:lpstr>
      <vt:lpstr>思源黑体 CN Normal</vt:lpstr>
      <vt:lpstr>思源黑体 Medium</vt:lpstr>
      <vt:lpstr>思源黑体 Heavy</vt:lpstr>
      <vt:lpstr>Noto Sans CJK SC Medium</vt:lpstr>
      <vt:lpstr>思源黑体 Normal</vt:lpstr>
      <vt:lpstr>思源黑体 CN Medium</vt:lpstr>
      <vt:lpstr>微软雅黑</vt:lpstr>
      <vt:lpstr>Times New Roman</vt:lpstr>
      <vt:lpstr>思源黑体</vt:lpstr>
      <vt:lpstr>Source Han Sans CN Normal</vt:lpstr>
      <vt:lpstr>Segoe Print</vt:lpstr>
      <vt:lpstr>Calibri</vt:lpstr>
      <vt:lpstr>Arial Unicode MS</vt:lpstr>
      <vt:lpstr>《成为前端开发工程师》走进高校</vt:lpstr>
      <vt:lpstr>PowerPoint 演示文稿</vt:lpstr>
      <vt:lpstr>容器</vt:lpstr>
      <vt:lpstr>各种容器</vt:lpstr>
      <vt:lpstr>列表 </vt:lpstr>
      <vt:lpstr>List演示</vt:lpstr>
      <vt:lpstr>实践案例</vt:lpstr>
      <vt:lpstr>练习题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css布局</dc:title>
  <dc:creator>刘碎春</dc:creator>
  <cp:lastModifiedBy>Goodorc</cp:lastModifiedBy>
  <cp:revision>1073</cp:revision>
  <dcterms:created xsi:type="dcterms:W3CDTF">2014-06-24T08:28:00Z</dcterms:created>
  <dcterms:modified xsi:type="dcterms:W3CDTF">2022-02-08T07:32:07Z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4E9C75E9CDCB4CF9A3F2FB5F1BE0BA83</vt:lpwstr>
  </property>
</Properties>
</file>