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4" r:id="rId3"/>
    <p:sldId id="564" r:id="rId4"/>
    <p:sldId id="678" r:id="rId5"/>
    <p:sldId id="679" r:id="rId6"/>
    <p:sldId id="674" r:id="rId7"/>
    <p:sldId id="671" r:id="rId8"/>
    <p:sldId id="675" r:id="rId9"/>
    <p:sldId id="676" r:id="rId10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78"/>
            <p14:sldId id="674"/>
            <p14:sldId id="671"/>
            <p14:sldId id="675"/>
            <p14:sldId id="676"/>
            <p14:sldId id="679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B1C"/>
    <a:srgbClr val="002368"/>
    <a:srgbClr val="840C18"/>
    <a:srgbClr val="6F7378"/>
    <a:srgbClr val="C9C9C9"/>
    <a:srgbClr val="1577BA"/>
    <a:srgbClr val="1475B2"/>
    <a:srgbClr val="F2F2F2"/>
    <a:srgbClr val="0C579C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33"/>
        <p:guide pos="7256"/>
        <p:guide pos="4563"/>
        <p:guide pos="9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34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2.jpe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1.bin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4758573"/>
            <a:ext cx="16852803" cy="2915920"/>
          </a:xfrm>
        </p:spPr>
        <p:txBody>
          <a:bodyPr/>
          <a:lstStyle/>
          <a:p>
            <a:r>
              <a:rPr lang="en-US" altLang="zh-CN">
                <a:cs typeface="思源黑体 Medium" panose="020B0600000000000000" charset="-122"/>
                <a:sym typeface="+mn-ea"/>
              </a:rPr>
              <a:t>3-3. </a:t>
            </a:r>
            <a:r>
              <a:rPr>
                <a:cs typeface="思源黑体 Medium" panose="020B0600000000000000" charset="-122"/>
                <a:sym typeface="+mn-ea"/>
              </a:rPr>
              <a:t>面向对象综合</a:t>
            </a:r>
            <a:r>
              <a:rPr>
                <a:cs typeface="思源黑体 Medium" panose="020B0600000000000000" charset="-122"/>
                <a:sym typeface="+mn-ea"/>
              </a:rPr>
              <a:t>练习</a:t>
            </a:r>
            <a:endParaRPr>
              <a:cs typeface="思源黑体 Medium" panose="020B0600000000000000" charset="-122"/>
              <a:sym typeface="+mn-ea"/>
            </a:endParaRPr>
          </a:p>
          <a:p>
            <a:r>
              <a:rPr>
                <a:cs typeface="思源黑体 Medium" panose="020B0600000000000000" charset="-122"/>
                <a:sym typeface="+mn-ea"/>
              </a:rPr>
              <a:t>回合制对战</a:t>
            </a:r>
            <a:r>
              <a:rPr>
                <a:cs typeface="思源黑体 Medium" panose="020B0600000000000000" charset="-122"/>
                <a:sym typeface="+mn-ea"/>
              </a:rPr>
              <a:t>游戏</a:t>
            </a:r>
            <a:endParaRPr>
              <a:cs typeface="思源黑体 Medium" panose="020B0600000000000000" charset="-122"/>
              <a:sym typeface="+mn-ea"/>
            </a:endParaRPr>
          </a:p>
        </p:txBody>
      </p:sp>
      <p:sp>
        <p:nvSpPr>
          <p:cNvPr id="4" name="文本占位符 3"/>
          <p:cNvSpPr/>
          <p:nvPr>
            <p:ph type="body" sz="quarter" idx="10"/>
          </p:nvPr>
        </p:nvSpPr>
        <p:spPr>
          <a:xfrm>
            <a:off x="3725978" y="2850575"/>
            <a:ext cx="15586706" cy="1575000"/>
          </a:xfrm>
        </p:spPr>
        <p:txBody>
          <a:bodyPr/>
          <a:p>
            <a:r>
              <a:t>网易云课堂</a:t>
            </a:r>
            <a:r>
              <a:rPr lang="en-US" altLang="zh-CN"/>
              <a:t> </a:t>
            </a:r>
            <a:r>
              <a:t>☆</a:t>
            </a:r>
            <a:r>
              <a:rPr lang="en-US" altLang="zh-CN"/>
              <a:t> </a:t>
            </a:r>
            <a:r>
              <a:t>微专业</a:t>
            </a:r>
            <a:r>
              <a:rPr lang="en-US" altLang="zh-CN"/>
              <a:t> </a:t>
            </a:r>
            <a:r>
              <a:t>☆</a:t>
            </a:r>
            <a:r>
              <a:rPr lang="en-US" altLang="zh-CN"/>
              <a:t> </a:t>
            </a:r>
            <a:r>
              <a:t>皮皮关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游戏设计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目标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1804670"/>
            <a:ext cx="19999325" cy="9607550"/>
          </a:xfrm>
        </p:spPr>
        <p:txBody>
          <a:bodyPr wrap="square"/>
          <a:lstStyle/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一个控制台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文字版回合制对战游戏。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基本规则：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玩家与敌人对战。</a:t>
            </a:r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玩家可选择行动，敌人自动选择每回合</a:t>
            </a:r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的行动。</a:t>
            </a:r>
            <a:endParaRPr 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每回合双方各行动一次，生命值先达到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0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的一方为失败。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伤害公式：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攻击力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*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(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-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防御力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/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(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3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00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+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防御力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)</a:t>
            </a:r>
            <a:r>
              <a:rPr lang="en-US" altLang="zh-CN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)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0" algn="l"/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扩展规则：</a:t>
            </a:r>
            <a:endParaRPr 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实现丰富的直接技能效果。例如：普通攻击，治疗，复活</a:t>
            </a:r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等。</a:t>
            </a:r>
            <a:endParaRPr 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实现丰富的战斗数值。例如：攻击，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防御，暴击率，暴击倍数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等。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实现状态系统。例如：冰冻状态，持续恢复，持续伤害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等。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0" algn="l"/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尽可能让项目易阅读、易修改，技能和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数值易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调整。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角色与技能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1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09420" y="2109470"/>
            <a:ext cx="2879090" cy="3839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084445" y="2109470"/>
            <a:ext cx="324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思源黑体 Heavy" panose="020B0A00000000000000" charset="-122"/>
                <a:ea typeface="思源黑体 Heavy" panose="020B0A00000000000000" charset="-122"/>
              </a:rPr>
              <a:t>三尾狐</a:t>
            </a:r>
            <a:endParaRPr lang="zh-CN" altLang="en-US" sz="6000">
              <a:latin typeface="思源黑体 Heavy" panose="020B0A00000000000000" charset="-122"/>
              <a:ea typeface="思源黑体 Heavy" panose="020B0A00000000000000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488940" y="3644900"/>
          <a:ext cx="3955415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20"/>
                <a:gridCol w="187769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攻击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124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875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防御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68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暴击率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10%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0320020" y="2293620"/>
          <a:ext cx="11975465" cy="363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9137015"/>
              </a:tblGrid>
              <a:tr h="113728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尾袭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带着微笑妩媚地接近，再以迅雷不及掩耳之势用尾巴扇刮1名敌人，造成三尾狐攻击100%的伤害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1211580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诱惑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妖狐低于着诱惑的话语，偷心摄魂，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攻击敌人时回复自身生命上限20%的生命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28460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红颜怒发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三尾狐妖媚的容颜突然凌厉起来，对1名敌人展开3次连续攻击，每次造成三尾狐攻击88%的伤害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10506710" y="2342515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10506710" y="3552825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10461625" y="4838700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1664335" y="6885305"/>
            <a:ext cx="2915285" cy="3887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5078095" y="7037070"/>
            <a:ext cx="324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思源黑体 Heavy" panose="020B0A00000000000000" charset="-122"/>
                <a:ea typeface="思源黑体 Heavy" panose="020B0A00000000000000" charset="-122"/>
              </a:rPr>
              <a:t>雨女</a:t>
            </a:r>
            <a:endParaRPr lang="zh-CN" altLang="en-US" sz="6000">
              <a:latin typeface="思源黑体 Heavy" panose="020B0A00000000000000" charset="-122"/>
              <a:ea typeface="思源黑体 Heavy" panose="020B0A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8"/>
            </p:custDataLst>
          </p:nvPr>
        </p:nvGraphicFramePr>
        <p:xfrm>
          <a:off x="5482590" y="8572500"/>
          <a:ext cx="3955415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20"/>
                <a:gridCol w="187769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攻击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97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1035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防御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73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暴击率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5%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9"/>
            </p:custDataLst>
          </p:nvPr>
        </p:nvGraphicFramePr>
        <p:xfrm>
          <a:off x="10313670" y="7221220"/>
          <a:ext cx="11975465" cy="363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9137015"/>
              </a:tblGrid>
              <a:tr h="113728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5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泪珠</a:t>
                      </a:r>
                      <a:endParaRPr lang="zh-CN" altLang="en-US" sz="3200" b="1">
                        <a:solidFill>
                          <a:schemeClr val="accent5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雨女将蕴涵妖力的泪珠存在伞中，并在必要时射出泪弹攻击敌人，造成攻击100%的伤害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1211580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5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天之泪</a:t>
                      </a:r>
                      <a:endParaRPr lang="zh-CN" altLang="en-US" sz="3200" b="1">
                        <a:solidFill>
                          <a:schemeClr val="accent5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被动。雨女回合开始时，雨女会驱散自身所有的减益效果（除了眩晕）</a:t>
                      </a:r>
                      <a:endParaRPr lang="zh-CN" altLang="en-US" sz="2800" b="0" strike="sngStrike">
                        <a:solidFill>
                          <a:schemeClr val="tx1"/>
                        </a:solidFill>
                        <a:uFillTx/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28460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5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净化之雨</a:t>
                      </a:r>
                      <a:endParaRPr lang="zh-CN" altLang="en-US" sz="3200" b="1">
                        <a:solidFill>
                          <a:schemeClr val="accent5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驱散</a:t>
                      </a:r>
                      <a:r>
                        <a:rPr lang="en-US" altLang="zh-CN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1</a:t>
                      </a:r>
                      <a:r>
                        <a:rPr lang="zh-CN" altLang="en-US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个敌方增益效果和所有友方减益效果，有50%的概率在2回合内对降低敌方</a:t>
                      </a:r>
                      <a:r>
                        <a:rPr lang="en-US" altLang="zh-CN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30%</a:t>
                      </a:r>
                      <a:r>
                        <a:rPr lang="zh-CN" altLang="en-US" sz="2800" b="0" strike="sngStrike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防御</a:t>
                      </a:r>
                      <a:endParaRPr lang="zh-CN" altLang="en-US" sz="2800" b="0" strike="sngStrike">
                        <a:solidFill>
                          <a:schemeClr val="tx1"/>
                        </a:solidFill>
                        <a:uFillTx/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状态：降低对方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30%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防御，持续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3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uFillTx/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回合</a:t>
                      </a:r>
                      <a:endParaRPr lang="zh-CN" altLang="en-US" sz="2800" b="0">
                        <a:solidFill>
                          <a:schemeClr val="tx1"/>
                        </a:solidFill>
                        <a:uFillTx/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7" name="图片 106"/>
          <p:cNvPicPr/>
          <p:nvPr/>
        </p:nvPicPr>
        <p:blipFill>
          <a:blip r:embed="rId10"/>
          <a:stretch>
            <a:fillRect/>
          </a:stretch>
        </p:blipFill>
        <p:spPr>
          <a:xfrm>
            <a:off x="10528935" y="7379970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11"/>
          <a:stretch>
            <a:fillRect/>
          </a:stretch>
        </p:blipFill>
        <p:spPr>
          <a:xfrm>
            <a:off x="10528935" y="8572500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12"/>
          <a:stretch>
            <a:fillRect/>
          </a:stretch>
        </p:blipFill>
        <p:spPr>
          <a:xfrm>
            <a:off x="10506710" y="9810115"/>
            <a:ext cx="762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角色与技能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2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45" y="2109470"/>
            <a:ext cx="324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思源黑体 Heavy" panose="020B0A00000000000000" charset="-122"/>
                <a:ea typeface="思源黑体 Heavy" panose="020B0A00000000000000" charset="-122"/>
              </a:rPr>
              <a:t>萤草</a:t>
            </a:r>
            <a:endParaRPr lang="zh-CN" altLang="en-US" sz="6000">
              <a:latin typeface="思源黑体 Heavy" panose="020B0A00000000000000" charset="-122"/>
              <a:ea typeface="思源黑体 Heavy" panose="020B0A00000000000000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488940" y="3644900"/>
          <a:ext cx="3955415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20"/>
                <a:gridCol w="187769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攻击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134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1106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防御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74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暴击率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10%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0320020" y="2293620"/>
          <a:ext cx="11975465" cy="363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9137015"/>
              </a:tblGrid>
              <a:tr h="113728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1D4B1C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吸取</a:t>
                      </a:r>
                      <a:endParaRPr lang="zh-CN" altLang="en-US" sz="3200" b="1">
                        <a:solidFill>
                          <a:srgbClr val="1D4B1C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萤草汇聚妖力攻击1名敌人，造成攻击100%的伤害，并将其中的30%转化为自身的生命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1211580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1D4B1C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生花</a:t>
                      </a:r>
                      <a:endParaRPr lang="zh-CN" altLang="en-US" sz="3200" b="1">
                        <a:solidFill>
                          <a:srgbClr val="1D4B1C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萤草受到攻击时，回复其攻击15%的生命。注：多段攻击也只会触发一次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28460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1D4B1C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治愈之光</a:t>
                      </a:r>
                      <a:endParaRPr lang="zh-CN" altLang="en-US" sz="3200" b="1">
                        <a:solidFill>
                          <a:srgbClr val="1D4B1C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萤草为全体队友恢复萤草攻击的87%的生命，并在之后每回合为队友恢复萤草攻击22%的生命，持续2回合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078095" y="7037070"/>
            <a:ext cx="3248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思源黑体 Heavy" panose="020B0A00000000000000" charset="-122"/>
                <a:ea typeface="思源黑体 Heavy" panose="020B0A00000000000000" charset="-122"/>
              </a:rPr>
              <a:t>九命猫</a:t>
            </a:r>
            <a:endParaRPr lang="zh-CN" altLang="en-US" sz="6000">
              <a:latin typeface="思源黑体 Heavy" panose="020B0A00000000000000" charset="-122"/>
              <a:ea typeface="思源黑体 Heavy" panose="020B0A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5482590" y="8572500"/>
          <a:ext cx="3955415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20"/>
                <a:gridCol w="187769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攻击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127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生命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882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防御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70</a:t>
                      </a:r>
                      <a:endParaRPr lang="en-US" altLang="zh-CN" sz="28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暴击率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10%</a:t>
                      </a:r>
                      <a:endParaRPr lang="en-US" altLang="zh-CN" sz="28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10313670" y="7221220"/>
          <a:ext cx="11975465" cy="363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9137015"/>
              </a:tblGrid>
              <a:tr h="113728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猫爪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伸出利爪狠抓1名敌人，造成九命猫攻击100%的伤害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1211580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报复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九命猫张牙舞爪，仿佛又发泄不完的怨恨，连续三次爪击1名敌人，每次造成攻击的73%的伤害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284605">
                <a:tc>
                  <a:txBody>
                    <a:bodyPr/>
                    <a:p>
                      <a:pPr algn="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九</a:t>
                      </a: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命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增加猫尾印记，持续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2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回合。九命猫被击杀后可立即复活，回复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5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latin typeface="思源黑体 Light" panose="020B0300000000000000" charset="-122"/>
                          <a:ea typeface="思源黑体 Light" panose="020B0300000000000000" charset="-122"/>
                          <a:cs typeface="思源黑体 Light" panose="020B0300000000000000" charset="-122"/>
                        </a:rPr>
                        <a:t>0%的生命。</a:t>
                      </a:r>
                      <a:endParaRPr lang="zh-CN" altLang="en-US" sz="2800" b="0">
                        <a:solidFill>
                          <a:schemeClr val="tx1"/>
                        </a:solidFill>
                        <a:latin typeface="思源黑体 Light" panose="020B0300000000000000" charset="-122"/>
                        <a:ea typeface="思源黑体 Light" panose="020B0300000000000000" charset="-122"/>
                        <a:cs typeface="思源黑体 Light" panose="020B03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0" name="图片 109"/>
          <p:cNvPicPr/>
          <p:nvPr/>
        </p:nvPicPr>
        <p:blipFill>
          <a:blip r:embed="rId5"/>
          <a:stretch>
            <a:fillRect/>
          </a:stretch>
        </p:blipFill>
        <p:spPr>
          <a:xfrm>
            <a:off x="1709420" y="2249170"/>
            <a:ext cx="2861310" cy="381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6"/>
          <a:stretch>
            <a:fillRect/>
          </a:stretch>
        </p:blipFill>
        <p:spPr>
          <a:xfrm>
            <a:off x="1798955" y="7221220"/>
            <a:ext cx="2759710" cy="366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7"/>
          <a:stretch>
            <a:fillRect/>
          </a:stretch>
        </p:blipFill>
        <p:spPr>
          <a:xfrm>
            <a:off x="10528935" y="7425055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图片 112"/>
          <p:cNvPicPr/>
          <p:nvPr/>
        </p:nvPicPr>
        <p:blipFill>
          <a:blip r:embed="rId8"/>
          <a:stretch>
            <a:fillRect/>
          </a:stretch>
        </p:blipFill>
        <p:spPr>
          <a:xfrm>
            <a:off x="10528935" y="8580755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9"/>
          <a:stretch>
            <a:fillRect/>
          </a:stretch>
        </p:blipFill>
        <p:spPr>
          <a:xfrm>
            <a:off x="10506710" y="9810115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114"/>
          <p:cNvPicPr/>
          <p:nvPr/>
        </p:nvPicPr>
        <p:blipFill>
          <a:blip r:embed="rId10"/>
          <a:stretch>
            <a:fillRect/>
          </a:stretch>
        </p:blipFill>
        <p:spPr>
          <a:xfrm>
            <a:off x="10528935" y="2456180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11"/>
          <a:stretch>
            <a:fillRect/>
          </a:stretch>
        </p:blipFill>
        <p:spPr>
          <a:xfrm>
            <a:off x="10506710" y="3644900"/>
            <a:ext cx="762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/>
          <p:nvPr/>
        </p:nvPicPr>
        <p:blipFill>
          <a:blip r:embed="rId12"/>
          <a:stretch>
            <a:fillRect/>
          </a:stretch>
        </p:blipFill>
        <p:spPr>
          <a:xfrm>
            <a:off x="10506710" y="4904740"/>
            <a:ext cx="762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思路和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计划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15820"/>
            <a:ext cx="19999325" cy="8652510"/>
          </a:xfrm>
        </p:spPr>
        <p:txBody>
          <a:bodyPr wrap="square"/>
          <a:lstStyle/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遇到大型的复杂的问题，先考虑将项目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分阶段拆解：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、先制作一个简化版的对战程序（之前的练习中已经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做过）。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、根据新的需求，给类型加入必要的字段，通过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字段理清思路。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、一个接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一个实现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更多功能。在必要时，调整游戏的整体逻辑。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0"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其次，是在每个阶段中，将功能分块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拆解。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、定义角色类，定义技能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类。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、实现战斗循环流程，实现选择技能、使用技能的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逻辑。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4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、直接技能对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整体流程影响小，状态类技能需要对流程做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调整。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lvl="1" algn="l"/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5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、状态技能还需要状态类，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可以单独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实现。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一边写代码，一边做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设计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86048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实践中有两种较好的方案：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、先做好设计，再实际写代码。</a:t>
            </a:r>
            <a:r>
              <a:rPr 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   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、边写边想。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作为初学者，老师强烈推荐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一边想一边写、一边写一边改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的实践方法。因为初学者编码经验不多，只有写出来才能确定想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法对不对。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分步骤实现功能，可以让我们一边写一边测试。快速完善思路。而不是一口气写完发现无法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运行。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写代码时可以采用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sz="4200" b="1">
                <a:solidFill>
                  <a:srgbClr val="FF0000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Normal" panose="020B0400000000000000" charset="-122"/>
                <a:sym typeface="+mn-ea"/>
              </a:rPr>
              <a:t>小白写作法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，先用注释写出要完成哪些功能，再根据注释写代码。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r>
              <a:rPr sz="40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★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不要急于抽象类型、抽象函数，得不偿失。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框架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设计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10147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先写，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再看</a:t>
            </a: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总结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框架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设计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8099425" y="372110"/>
          <a:ext cx="6907530" cy="109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2747645"/>
                <a:gridCol w="2638425"/>
              </a:tblGrid>
              <a:tr h="734060">
                <a:tc rowSpan="10"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角色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名字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name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07390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血量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hp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最大血量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maxHp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基础攻击力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attack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基础防御力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def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技能列表</a:t>
                      </a:r>
                      <a:endParaRPr lang="zh-CN" altLang="en-US" sz="3200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skills</a:t>
                      </a:r>
                      <a:endParaRPr lang="en-US" altLang="zh-CN" sz="3200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状态列表</a:t>
                      </a:r>
                      <a:endParaRPr lang="zh-CN" altLang="en-US" sz="3200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states</a:t>
                      </a:r>
                      <a:endParaRPr lang="en-US" altLang="zh-CN" sz="3200" b="0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率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critChance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倍数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critRate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0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……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5694025" y="365760"/>
          <a:ext cx="6907530" cy="109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2747645"/>
                <a:gridCol w="2638425"/>
              </a:tblGrid>
              <a:tr h="734060">
                <a:tc rowSpan="4"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类型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type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07390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数值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data1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数值</a:t>
                      </a: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2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data2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时间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time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15732125" y="3693160"/>
          <a:ext cx="6907530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2747645"/>
                <a:gridCol w="2638425"/>
              </a:tblGrid>
              <a:tr h="734060">
                <a:tc rowSpan="8"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4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技能</a:t>
                      </a:r>
                      <a:endParaRPr lang="zh-CN" altLang="en-US" sz="3200" b="1">
                        <a:solidFill>
                          <a:schemeClr val="accent4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4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类型</a:t>
                      </a:r>
                      <a:endParaRPr lang="zh-CN" altLang="en-US" sz="3200" b="1">
                        <a:solidFill>
                          <a:schemeClr val="accent4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普攻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Attack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07390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治疗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Heal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持续</a:t>
                      </a: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伤害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DOT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持续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治疗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HOT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增强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 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攻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/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防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AddAtt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Def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增强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暴击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AddCrit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处决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Execute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……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539750" y="6930390"/>
          <a:ext cx="6907530" cy="584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2747645"/>
                <a:gridCol w="2638425"/>
              </a:tblGrid>
              <a:tr h="734060">
                <a:tc rowSpan="6"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4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状态</a:t>
                      </a:r>
                      <a:endParaRPr lang="zh-CN" altLang="en-US" sz="3200" b="1">
                        <a:solidFill>
                          <a:schemeClr val="accent4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chemeClr val="accent4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类型</a:t>
                      </a:r>
                      <a:endParaRPr lang="zh-CN" altLang="en-US" sz="3200" b="1">
                        <a:solidFill>
                          <a:schemeClr val="accent4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持续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伤害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DOT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07390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持续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治疗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HOT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复活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Revive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增强攻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/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防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AddAttDef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冰冻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Freeze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……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8091805" y="9004300"/>
          <a:ext cx="6907530" cy="109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460"/>
                <a:gridCol w="2747645"/>
                <a:gridCol w="2638425"/>
              </a:tblGrid>
              <a:tr h="734060">
                <a:tc rowSpan="4">
                  <a:txBody>
                    <a:bodyPr/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  <a:p>
                      <a:pPr algn="ctr" fontAlgn="auto">
                        <a:buNone/>
                      </a:pPr>
                      <a:r>
                        <a:rPr lang="zh-CN" altLang="en-US" sz="3200" b="1">
                          <a:solidFill>
                            <a:srgbClr val="C00000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状态</a:t>
                      </a:r>
                      <a:endParaRPr lang="zh-CN" altLang="en-US" sz="3200" b="1">
                        <a:solidFill>
                          <a:srgbClr val="C00000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状态类型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type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</a:tr>
              <a:tr h="707390">
                <a:tc vMerge="1"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数值</a:t>
                      </a: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1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data1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342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数值</a:t>
                      </a: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2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  <a:sym typeface="+mn-ea"/>
                        </a:rPr>
                        <a:t>data2</a:t>
                      </a:r>
                      <a:endParaRPr lang="en-US" altLang="zh-CN" sz="320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  <a:sym typeface="+mn-ea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7346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持续</a:t>
                      </a:r>
                      <a:r>
                        <a:rPr lang="zh-CN" altLang="en-US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时间</a:t>
                      </a:r>
                      <a:endParaRPr lang="zh-CN" altLang="en-US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0">
                          <a:solidFill>
                            <a:schemeClr val="tx1"/>
                          </a:solidFill>
                          <a:latin typeface="思源黑体" panose="020B0500000000000000" charset="-122"/>
                          <a:ea typeface="思源黑体" panose="020B0500000000000000" charset="-122"/>
                        </a:rPr>
                        <a:t>time</a:t>
                      </a:r>
                      <a:endParaRPr lang="en-US" altLang="zh-CN" sz="3200" b="0">
                        <a:solidFill>
                          <a:schemeClr val="tx1"/>
                        </a:solidFill>
                        <a:latin typeface="思源黑体" panose="020B0500000000000000" charset="-122"/>
                        <a:ea typeface="思源黑体" panose="020B0500000000000000" charset="-122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67055" y="1889760"/>
          <a:ext cx="6916420" cy="432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7820025" imgH="4886325" progId="Paint.Picture">
                  <p:embed/>
                </p:oleObj>
              </mc:Choice>
              <mc:Fallback>
                <p:oleObj name="" r:id="rId6" imgW="7820025" imgH="48863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055" y="1889760"/>
                        <a:ext cx="6916420" cy="432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f48bf87-570d-484a-9550-05900d9beb2e}"/>
  <p:tag name="TABLE_ENDDRAG_ORIGIN_RECT" val="543*864"/>
  <p:tag name="TABLE_ENDDRAG_RECT" val="637*29*543*864"/>
</p:tagLst>
</file>

<file path=ppt/tags/tag10.xml><?xml version="1.0" encoding="utf-8"?>
<p:tagLst xmlns:p="http://schemas.openxmlformats.org/presentationml/2006/main">
  <p:tag name="KSO_WM_UNIT_TABLE_BEAUTIFY" val="smartTable{f05c798c-cc82-47a0-aa32-fa70c9f843eb}"/>
  <p:tag name="TABLE_ENDDRAG_ORIGIN_RECT" val="543*864"/>
  <p:tag name="TABLE_ENDDRAG_RECT" val="637*29*543*864"/>
</p:tagLst>
</file>

<file path=ppt/tags/tag11.xml><?xml version="1.0" encoding="utf-8"?>
<p:tagLst xmlns:p="http://schemas.openxmlformats.org/presentationml/2006/main">
  <p:tag name="KSO_WM_UNIT_TABLE_BEAUTIFY" val="smartTable{ed693b70-5720-477f-9252-6e84f148c137}"/>
  <p:tag name="TABLE_ENDDRAG_ORIGIN_RECT" val="543*864"/>
  <p:tag name="TABLE_ENDDRAG_RECT" val="637*29*543*864"/>
</p:tagLst>
</file>

<file path=ppt/tags/tag12.xml><?xml version="1.0" encoding="utf-8"?>
<p:tagLst xmlns:p="http://schemas.openxmlformats.org/presentationml/2006/main">
  <p:tag name="KSO_WM_UNIT_TABLE_BEAUTIFY" val="smartTable{0665feb5-9fd5-473c-90d3-34dfcf8169d3}"/>
  <p:tag name="TABLE_ENDDRAG_ORIGIN_RECT" val="543*864"/>
  <p:tag name="TABLE_ENDDRAG_RECT" val="637*29*543*864"/>
</p:tagLst>
</file>

<file path=ppt/tags/tag13.xml><?xml version="1.0" encoding="utf-8"?>
<p:tagLst xmlns:p="http://schemas.openxmlformats.org/presentationml/2006/main">
  <p:tag name="KSO_WM_UNIT_TABLE_BEAUTIFY" val="smartTable{45185b97-1622-49cc-940a-4c17217b5d47}"/>
  <p:tag name="TABLE_ENDDRAG_ORIGIN_RECT" val="543*864"/>
  <p:tag name="TABLE_ENDDRAG_RECT" val="637*29*543*864"/>
</p:tagLst>
</file>

<file path=ppt/tags/tag2.xml><?xml version="1.0" encoding="utf-8"?>
<p:tagLst xmlns:p="http://schemas.openxmlformats.org/presentationml/2006/main">
  <p:tag name="KSO_WM_UNIT_TABLE_BEAUTIFY" val="smartTable{ce51152c-acdb-444e-ad7b-3e18b41e830e}"/>
  <p:tag name="TABLE_ENDDRAG_ORIGIN_RECT" val="942*286"/>
  <p:tag name="TABLE_ENDDRAG_RECT" val="812*170*942*286"/>
</p:tagLst>
</file>

<file path=ppt/tags/tag3.xml><?xml version="1.0" encoding="utf-8"?>
<p:tagLst xmlns:p="http://schemas.openxmlformats.org/presentationml/2006/main">
  <p:tag name="KSO_WM_UNIT_TABLE_BEAUTIFY" val="smartTable{1f48bf87-570d-484a-9550-05900d9beb2e}"/>
  <p:tag name="TABLE_ENDDRAG_ORIGIN_RECT" val="543*864"/>
  <p:tag name="TABLE_ENDDRAG_RECT" val="637*29*543*864"/>
</p:tagLst>
</file>

<file path=ppt/tags/tag4.xml><?xml version="1.0" encoding="utf-8"?>
<p:tagLst xmlns:p="http://schemas.openxmlformats.org/presentationml/2006/main">
  <p:tag name="KSO_WM_UNIT_TABLE_BEAUTIFY" val="smartTable{ce51152c-acdb-444e-ad7b-3e18b41e830e}"/>
  <p:tag name="TABLE_ENDDRAG_ORIGIN_RECT" val="942*286"/>
  <p:tag name="TABLE_ENDDRAG_RECT" val="812*170*942*286"/>
</p:tagLst>
</file>

<file path=ppt/tags/tag5.xml><?xml version="1.0" encoding="utf-8"?>
<p:tagLst xmlns:p="http://schemas.openxmlformats.org/presentationml/2006/main">
  <p:tag name="KSO_WM_UNIT_TABLE_BEAUTIFY" val="smartTable{1f48bf87-570d-484a-9550-05900d9beb2e}"/>
  <p:tag name="TABLE_ENDDRAG_ORIGIN_RECT" val="543*864"/>
  <p:tag name="TABLE_ENDDRAG_RECT" val="637*29*543*864"/>
</p:tagLst>
</file>

<file path=ppt/tags/tag6.xml><?xml version="1.0" encoding="utf-8"?>
<p:tagLst xmlns:p="http://schemas.openxmlformats.org/presentationml/2006/main">
  <p:tag name="KSO_WM_UNIT_TABLE_BEAUTIFY" val="smartTable{ce51152c-acdb-444e-ad7b-3e18b41e830e}"/>
  <p:tag name="TABLE_ENDDRAG_ORIGIN_RECT" val="942*286"/>
  <p:tag name="TABLE_ENDDRAG_RECT" val="812*170*942*286"/>
</p:tagLst>
</file>

<file path=ppt/tags/tag7.xml><?xml version="1.0" encoding="utf-8"?>
<p:tagLst xmlns:p="http://schemas.openxmlformats.org/presentationml/2006/main">
  <p:tag name="KSO_WM_UNIT_TABLE_BEAUTIFY" val="smartTable{1f48bf87-570d-484a-9550-05900d9beb2e}"/>
  <p:tag name="TABLE_ENDDRAG_ORIGIN_RECT" val="543*864"/>
  <p:tag name="TABLE_ENDDRAG_RECT" val="637*29*543*864"/>
</p:tagLst>
</file>

<file path=ppt/tags/tag8.xml><?xml version="1.0" encoding="utf-8"?>
<p:tagLst xmlns:p="http://schemas.openxmlformats.org/presentationml/2006/main">
  <p:tag name="KSO_WM_UNIT_TABLE_BEAUTIFY" val="smartTable{ce51152c-acdb-444e-ad7b-3e18b41e830e}"/>
  <p:tag name="TABLE_ENDDRAG_ORIGIN_RECT" val="942*286"/>
  <p:tag name="TABLE_ENDDRAG_RECT" val="812*170*942*286"/>
</p:tagLst>
</file>

<file path=ppt/tags/tag9.xml><?xml version="1.0" encoding="utf-8"?>
<p:tagLst xmlns:p="http://schemas.openxmlformats.org/presentationml/2006/main">
  <p:tag name="KSO_WM_UNIT_TABLE_BEAUTIFY" val="smartTable{1f48bf87-570d-484a-9550-05900d9beb2e}"/>
  <p:tag name="TABLE_ENDDRAG_ORIGIN_RECT" val="543*864"/>
  <p:tag name="TABLE_ENDDRAG_RECT" val="637*29*543*864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演示</Application>
  <PresentationFormat>自定义</PresentationFormat>
  <Paragraphs>478</Paragraphs>
  <Slides>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思源黑体 Light</vt:lpstr>
      <vt:lpstr>Calibri</vt:lpstr>
      <vt:lpstr>Arial Unicode MS</vt:lpstr>
      <vt:lpstr>《成为前端开发工程师》走进高校</vt:lpstr>
      <vt:lpstr>Paint.Picture</vt:lpstr>
      <vt:lpstr>PowerPoint 演示文稿</vt:lpstr>
      <vt:lpstr>游戏设计目标</vt:lpstr>
      <vt:lpstr>角色与技能 1</vt:lpstr>
      <vt:lpstr>角色与技能 2</vt:lpstr>
      <vt:lpstr>思路和计划</vt:lpstr>
      <vt:lpstr>一边写代码，一边做设计</vt:lpstr>
      <vt:lpstr>框架设计</vt:lpstr>
      <vt:lpstr>框架设计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1107</cp:revision>
  <dcterms:created xsi:type="dcterms:W3CDTF">2014-06-24T08:28:00Z</dcterms:created>
  <dcterms:modified xsi:type="dcterms:W3CDTF">2022-02-13T06:58:20Z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