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4" r:id="rId3"/>
    <p:sldId id="564" r:id="rId4"/>
    <p:sldId id="664" r:id="rId5"/>
    <p:sldId id="671" r:id="rId6"/>
    <p:sldId id="673" r:id="rId7"/>
  </p:sldIdLst>
  <p:sldSz cx="23039070" cy="12960350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364"/>
            <p14:sldId id="564"/>
            <p14:sldId id="673"/>
            <p14:sldId id="664"/>
            <p14:sldId id="671"/>
          </p14:sldIdLst>
        </p14:section>
        <p14:section name="默认节" id="{B7657C01-F1A4-4D91-8BBC-0FED8291C70B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 遥" initials="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C18"/>
    <a:srgbClr val="002368"/>
    <a:srgbClr val="6F7378"/>
    <a:srgbClr val="C9C9C9"/>
    <a:srgbClr val="1577BA"/>
    <a:srgbClr val="1475B2"/>
    <a:srgbClr val="F2F2F2"/>
    <a:srgbClr val="0C579C"/>
    <a:srgbClr val="00233E"/>
    <a:srgbClr val="E3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8" autoAdjust="0"/>
    <p:restoredTop sz="96340" autoAdjust="0"/>
  </p:normalViewPr>
  <p:slideViewPr>
    <p:cSldViewPr>
      <p:cViewPr varScale="1">
        <p:scale>
          <a:sx n="59" d="100"/>
          <a:sy n="59" d="100"/>
        </p:scale>
        <p:origin x="102" y="78"/>
      </p:cViewPr>
      <p:guideLst>
        <p:guide orient="horz" pos="3782"/>
        <p:guide pos="7256"/>
        <p:guide pos="4599"/>
        <p:guide pos="9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68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4" name="图片 3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404" y="8306"/>
            <a:ext cx="23039471" cy="11922850"/>
          </a:xfrm>
          <a:prstGeom prst="rect">
            <a:avLst/>
          </a:prstGeom>
        </p:spPr>
      </p:pic>
      <p:sp>
        <p:nvSpPr>
          <p:cNvPr id="4" name="流程图: 过程 3"/>
          <p:cNvSpPr/>
          <p:nvPr userDrawn="1"/>
        </p:nvSpPr>
        <p:spPr>
          <a:xfrm>
            <a:off x="-402" y="10260115"/>
            <a:ext cx="23039469" cy="2699911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3725978" y="4095175"/>
            <a:ext cx="15586706" cy="1575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 lang="zh-CN" altLang="en-US" sz="8000" b="1" dirty="0">
                <a:solidFill>
                  <a:srgbClr val="1475B2"/>
                </a:solidFill>
                <a:latin typeface="思源黑体 Heavy" panose="020B0A00000000000000" charset="-122"/>
                <a:ea typeface="思源黑体 Heavy" panose="020B0A00000000000000" charset="-122"/>
                <a:cs typeface="思源黑体 Heavy" panose="020B0A00000000000000" charset="-122"/>
              </a:defRPr>
            </a:lvl1pPr>
          </a:lstStyle>
          <a:p>
            <a:pPr marL="0" lvl="0" algn="ctr" defTabSz="1219200">
              <a:lnSpc>
                <a:spcPct val="105000"/>
              </a:lnSpc>
            </a:pPr>
            <a:r>
              <a:rPr lang="zh-CN" altLang="en-US" dirty="0"/>
              <a:t>网易云课堂</a:t>
            </a:r>
            <a:r>
              <a:rPr lang="en-US" altLang="zh-CN" dirty="0"/>
              <a:t> </a:t>
            </a:r>
            <a:r>
              <a:rPr lang="en-US" altLang="zh-CN" dirty="0"/>
              <a:t>x </a:t>
            </a:r>
            <a:r>
              <a:rPr dirty="0"/>
              <a:t>皮皮关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3981528" y="6003173"/>
            <a:ext cx="15075606" cy="1487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indent="0" algn="ctr">
              <a:buNone/>
              <a:defRPr lang="zh-CN" altLang="en-US" sz="6050" dirty="0">
                <a:solidFill>
                  <a:srgbClr val="4D4D4D"/>
                </a:solidFill>
                <a:latin typeface="思源黑体 Medium" panose="020B0600000000000000" charset="-122"/>
                <a:ea typeface="思源黑体 Medium" panose="020B0600000000000000" charset="-122"/>
                <a:cs typeface="Noto Sans CJK SC Medium" charset="-122"/>
              </a:defRPr>
            </a:lvl1pPr>
          </a:lstStyle>
          <a:p>
            <a:pPr marL="0" lvl="0" algn="ctr" defTabSz="1219200"/>
            <a:r>
              <a:rPr lang="zh-CN" altLang="en-US" dirty="0"/>
              <a:t>编辑副标题文本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14375" y="12028805"/>
            <a:ext cx="7376795" cy="657860"/>
            <a:chOff x="1125" y="18943"/>
            <a:chExt cx="11617" cy="1036"/>
          </a:xfrm>
        </p:grpSpPr>
        <p:pic>
          <p:nvPicPr>
            <p:cNvPr id="6" name="网易云课堂logo.png" descr="网易云课堂logo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25" y="19137"/>
              <a:ext cx="4002" cy="65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7" name="线条"/>
            <p:cNvSpPr/>
            <p:nvPr userDrawn="1"/>
          </p:nvSpPr>
          <p:spPr>
            <a:xfrm flipV="1">
              <a:off x="5663" y="1920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8" name="图片 7" descr="图片 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165" y="19205"/>
              <a:ext cx="2359" cy="54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sp>
          <p:nvSpPr>
            <p:cNvPr id="2" name="线条"/>
            <p:cNvSpPr/>
            <p:nvPr userDrawn="1"/>
          </p:nvSpPr>
          <p:spPr>
            <a:xfrm flipV="1">
              <a:off x="8943" y="19195"/>
              <a:ext cx="0" cy="519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txBody>
            <a:bodyPr lIns="45721" tIns="45721" rIns="45721" bIns="45721"/>
            <a:lstStyle>
              <a:defPPr>
                <a:defRPr lang="zh-CN"/>
              </a:defPPr>
              <a:lvl1pPr marL="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642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2783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920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45567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1990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1841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047740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911975" algn="l" defTabSz="1727835" rtl="0" eaLnBrk="1" latinLnBrk="0" hangingPunct="1"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1" name="图片 10" descr="小logo白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286" y="18943"/>
              <a:ext cx="3456" cy="10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600" indent="-609600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dirty="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609600" indent="-609600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5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母版已经空格了无需再增加空格</a:t>
            </a:r>
            <a:endParaRPr lang="zh-CN" altLang="en-US" sz="4535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200"/>
            <a:r>
              <a:rPr lang="zh-CN" altLang="en-US" dirty="0"/>
              <a:t>点击编辑小节标题</a:t>
            </a:r>
            <a:endParaRPr lang="zh-CN" altLang="en-US" dirty="0"/>
          </a:p>
        </p:txBody>
      </p:sp>
      <p:sp>
        <p:nvSpPr>
          <p:cNvPr id="3" name="Oval 5"/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/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/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20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7" name="图片 6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1" name="图片 10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Medium" panose="020B0600000000000000" charset="-122"/>
                <a:ea typeface="思源黑体 Medium" panose="020B0600000000000000" charset="-122"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Normal" panose="020B0400000000000000" charset="-122"/>
                <a:ea typeface="思源黑体 Normal" panose="020B0400000000000000" charset="-122"/>
                <a:cs typeface="+mn-cs"/>
              </a:defRPr>
            </a:lvl1pPr>
            <a:lvl2pPr>
              <a:defRPr sz="4800">
                <a:latin typeface="思源黑体 Normal" panose="020B0400000000000000" charset="-122"/>
                <a:ea typeface="思源黑体 Normal" panose="020B0400000000000000" charset="-122"/>
              </a:defRPr>
            </a:lvl2pPr>
            <a:lvl3pPr>
              <a:defRPr>
                <a:latin typeface="思源黑体 Normal" panose="020B0400000000000000" charset="-122"/>
                <a:ea typeface="思源黑体 Normal" panose="020B0400000000000000" charset="-122"/>
              </a:defRPr>
            </a:lvl3pPr>
            <a:lvl4pPr>
              <a:defRPr>
                <a:latin typeface="思源黑体 Normal" panose="020B0400000000000000" charset="-122"/>
                <a:ea typeface="思源黑体 Normal" panose="020B0400000000000000" charset="-122"/>
              </a:defRPr>
            </a:lvl4pPr>
            <a:lvl5pPr>
              <a:defRPr>
                <a:latin typeface="思源黑体 Normal" panose="020B0400000000000000" charset="-122"/>
                <a:ea typeface="思源黑体 Normal" panose="020B0400000000000000" charset="-122"/>
              </a:defRPr>
            </a:lvl5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20090" y="12266930"/>
            <a:ext cx="6403340" cy="557530"/>
            <a:chOff x="1134" y="19318"/>
            <a:chExt cx="10084" cy="878"/>
          </a:xfrm>
        </p:grpSpPr>
        <p:pic>
          <p:nvPicPr>
            <p:cNvPr id="3" name="图片 2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7" name="图片 6" descr="小logo灰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 userDrawn="1"/>
        </p:nvSpPr>
        <p:spPr>
          <a:xfrm>
            <a:off x="-846" y="5285768"/>
            <a:ext cx="23039469" cy="769483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-9499" y="1057751"/>
            <a:ext cx="23039471" cy="11922850"/>
          </a:xfrm>
          <a:prstGeom prst="rect">
            <a:avLst/>
          </a:prstGeom>
        </p:spPr>
      </p:pic>
      <p:sp>
        <p:nvSpPr>
          <p:cNvPr id="5" name="流程图: 过程 4"/>
          <p:cNvSpPr/>
          <p:nvPr userDrawn="1"/>
        </p:nvSpPr>
        <p:spPr>
          <a:xfrm>
            <a:off x="1" y="175"/>
            <a:ext cx="23039469" cy="7694833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6" name="矩形 5"/>
          <p:cNvSpPr/>
          <p:nvPr userDrawn="1"/>
        </p:nvSpPr>
        <p:spPr>
          <a:xfrm>
            <a:off x="0" y="7860143"/>
            <a:ext cx="23038623" cy="179996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14"/>
          <p:cNvCxnSpPr/>
          <p:nvPr userDrawn="1"/>
        </p:nvCxnSpPr>
        <p:spPr>
          <a:xfrm>
            <a:off x="0" y="8160136"/>
            <a:ext cx="2303938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5894388" y="4081347"/>
            <a:ext cx="11250613" cy="276814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zh-CN" altLang="en-US" sz="140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  <a:endParaRPr lang="zh-CN" altLang="en-US" sz="140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8325485" y="12015470"/>
            <a:ext cx="6403340" cy="557530"/>
            <a:chOff x="1134" y="19318"/>
            <a:chExt cx="10084" cy="878"/>
          </a:xfrm>
        </p:grpSpPr>
        <p:pic>
          <p:nvPicPr>
            <p:cNvPr id="12" name="图片 11"/>
            <p:cNvPicPr/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" y="19446"/>
              <a:ext cx="6440" cy="56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723" y="19503"/>
              <a:ext cx="600" cy="510"/>
            </a:xfrm>
            <a:prstGeom prst="rect">
              <a:avLst/>
            </a:prstGeom>
          </p:spPr>
        </p:pic>
        <p:pic>
          <p:nvPicPr>
            <p:cNvPr id="10" name="图片 9" descr="小logo灰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290" y="19318"/>
              <a:ext cx="2928" cy="8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83936" y="12012324"/>
            <a:ext cx="5183791" cy="69001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1692" y="12012324"/>
            <a:ext cx="7775686" cy="69001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271343" y="12012324"/>
            <a:ext cx="5183791" cy="69001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hf sldNum="0" hdr="0" dt="0"/>
  <p:txStyles>
    <p:titleStyle>
      <a:lvl1pPr algn="l" defTabSz="2303780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780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780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780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93293" y="6003173"/>
            <a:ext cx="16852803" cy="1487805"/>
          </a:xfrm>
        </p:spPr>
        <p:txBody>
          <a:bodyPr/>
          <a:lstStyle/>
          <a:p>
            <a:r>
              <a:rPr>
                <a:cs typeface="思源黑体 Medium" panose="020B0600000000000000" charset="-122"/>
                <a:sym typeface="+mn-ea"/>
              </a:rPr>
              <a:t>3-</a:t>
            </a:r>
            <a:r>
              <a:rPr lang="en-US" altLang="zh-CN">
                <a:cs typeface="思源黑体 Medium" panose="020B0600000000000000" charset="-122"/>
                <a:sym typeface="+mn-ea"/>
              </a:rPr>
              <a:t>2</a:t>
            </a:r>
            <a:r>
              <a:rPr>
                <a:cs typeface="思源黑体 Medium" panose="020B0600000000000000" charset="-122"/>
                <a:sym typeface="+mn-ea"/>
              </a:rPr>
              <a:t>. </a:t>
            </a:r>
            <a:r>
              <a:rPr>
                <a:cs typeface="思源黑体 Medium" panose="020B0600000000000000" charset="-122"/>
                <a:sym typeface="+mn-ea"/>
              </a:rPr>
              <a:t>字典</a:t>
            </a:r>
            <a:endParaRPr>
              <a:cs typeface="思源黑体 Medium" panose="020B06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容器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529080" y="2160270"/>
            <a:ext cx="12197080" cy="7666355"/>
          </a:xfrm>
        </p:spPr>
        <p:txBody>
          <a:bodyPr wrap="square"/>
          <a:lstStyle/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为什么要用字典？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如果用列表保存一张成绩单，查询某人成绩时，要查多少次？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字典最主要的作用，就是用来快速查找。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algn="l"/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建立字典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   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索引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Key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：名字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       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值</a:t>
            </a:r>
            <a:r>
              <a:rPr lang="en-US" altLang="zh-CN"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Value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：</a:t>
            </a:r>
            <a:r>
              <a:rPr sz="40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分数</a:t>
            </a:r>
            <a:endParaRPr sz="40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5028965" y="2565400"/>
          <a:ext cx="5868670" cy="782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799"/>
                <a:gridCol w="1989800"/>
                <a:gridCol w="1889071"/>
              </a:tblGrid>
              <a:tr h="782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下标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姓名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分数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小明</a:t>
                      </a:r>
                      <a:endParaRPr lang="zh-CN" altLang="en-US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80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1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花花</a:t>
                      </a:r>
                      <a:endParaRPr lang="zh-CN" altLang="en-US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90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7829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2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如烟</a:t>
                      </a:r>
                      <a:endParaRPr lang="zh-CN" altLang="en-US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80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3</a:t>
                      </a: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轮子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80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4</a:t>
                      </a: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龙哥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75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……</a:t>
                      </a: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……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97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小猫</a:t>
                      </a:r>
                      <a:endParaRPr lang="zh-CN" altLang="en-US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80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98</a:t>
                      </a: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泰迪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65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99</a:t>
                      </a:r>
                      <a:endParaRPr lang="en-US" altLang="zh-CN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肉球</a:t>
                      </a:r>
                      <a:endParaRPr lang="zh-CN" altLang="en-US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latin typeface="思源黑体 ExtraLight" panose="020B0200000000000000" charset="-122"/>
                          <a:ea typeface="思源黑体 ExtraLight" panose="020B0200000000000000" charset="-122"/>
                        </a:rPr>
                        <a:t>75</a:t>
                      </a:r>
                      <a:endParaRPr lang="en-US" altLang="zh-CN" dirty="0">
                        <a:latin typeface="思源黑体 ExtraLight" panose="020B0200000000000000" charset="-122"/>
                        <a:ea typeface="思源黑体 ExtraLight" panose="020B02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字典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Dictionary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基本操作</a:t>
            </a:r>
            <a:r>
              <a:rPr lang="en-US" altLang="zh-CN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  <a:sym typeface="+mn-ea"/>
              </a:rPr>
              <a:t> </a:t>
            </a:r>
            <a:endParaRPr lang="en-US" altLang="zh-CN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  <a:sym typeface="+mn-ea"/>
            </a:endParaRPr>
          </a:p>
        </p:txBody>
      </p:sp>
      <p:sp>
        <p:nvSpPr>
          <p:cNvPr id="3" name="文本占位符 2"/>
          <p:cNvSpPr/>
          <p:nvPr>
            <p:ph type="body" sz="quarter" idx="13"/>
          </p:nvPr>
        </p:nvSpPr>
        <p:spPr>
          <a:xfrm>
            <a:off x="1394460" y="1845310"/>
            <a:ext cx="20400010" cy="8693150"/>
          </a:xfrm>
        </p:spPr>
        <p:txBody>
          <a:bodyPr wrap="square"/>
          <a:p>
            <a:r>
              <a:rPr lang="zh-CN" altLang="en-US"/>
              <a:t>初始化</a:t>
            </a:r>
            <a:endParaRPr lang="zh-CN" altLang="en-US"/>
          </a:p>
          <a:p>
            <a:r>
              <a:rPr lang="zh-CN" altLang="en-US"/>
              <a:t>增加元素，Add</a:t>
            </a:r>
            <a:endParaRPr lang="zh-CN" altLang="en-US"/>
          </a:p>
          <a:p>
            <a:r>
              <a:rPr lang="zh-CN" altLang="en-US"/>
              <a:t>获取元素（下标读取，ContainsKey，TryGetValue）</a:t>
            </a:r>
            <a:endParaRPr lang="zh-CN" altLang="en-US"/>
          </a:p>
          <a:p>
            <a:r>
              <a:rPr lang="zh-CN" altLang="en-US"/>
              <a:t>删除元素，Remove</a:t>
            </a:r>
            <a:endParaRPr lang="zh-CN" altLang="en-US"/>
          </a:p>
          <a:p>
            <a:r>
              <a:rPr lang="zh-CN" altLang="en-US"/>
              <a:t>下标用于改写或增加元素（用作左值）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循环遍历</a:t>
            </a:r>
            <a:endParaRPr lang="zh-CN" altLang="en-US"/>
          </a:p>
          <a:p>
            <a:r>
              <a:rPr lang="zh-CN" altLang="en-US"/>
              <a:t>循环删除问题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实践</a:t>
            </a:r>
            <a:r>
              <a:rPr lang="zh-CN" altLang="en-US" dirty="0"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案例</a:t>
            </a:r>
            <a:endParaRPr lang="zh-CN" altLang="en-US" dirty="0"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4" name="文本占位符 4"/>
          <p:cNvSpPr>
            <a:spLocks noGrp="1"/>
          </p:cNvSpPr>
          <p:nvPr/>
        </p:nvSpPr>
        <p:spPr>
          <a:xfrm>
            <a:off x="1483995" y="2430145"/>
            <a:ext cx="18377535" cy="671195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600" indent="-609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5" b="0" kern="1200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defRPr>
            </a:lvl1pPr>
            <a:lvl2pPr marL="1871980" indent="-71945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780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1、统计一个字符串中，各个字符出现的次数。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0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2、一个学生列表，每个学生对象有姓名、分数两个字段。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(1) 将列表内容整理到一个以姓名为Key、学生对象为Value的字典。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(2) 如果整理到一个以分数为Key，学生对象为Value的字典。会遇到有什么问题吗？有办法解决吗？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  <a:p>
            <a:pPr lvl="1"/>
            <a:r>
              <a:rPr sz="400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  <a:sym typeface="+mn-ea"/>
              </a:rPr>
              <a:t>(3) 字典再转回列表，如何操作？</a:t>
            </a:r>
            <a:endParaRPr sz="400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b="1" dirty="0">
                <a:latin typeface="思源黑体 Medium" panose="020B0600000000000000" charset="-122"/>
                <a:ea typeface="思源黑体 Medium" panose="020B0600000000000000" charset="-122"/>
              </a:rPr>
              <a:t>练习题</a:t>
            </a:r>
            <a:r>
              <a:rPr lang="en-US" altLang="zh-CN" b="1" dirty="0">
                <a:latin typeface="思源黑体 Medium" panose="020B0600000000000000" charset="-122"/>
                <a:ea typeface="思源黑体 Medium" panose="020B0600000000000000" charset="-122"/>
              </a:rPr>
              <a:t> </a:t>
            </a:r>
            <a:endParaRPr lang="en-US" altLang="zh-CN" b="1" dirty="0">
              <a:latin typeface="思源黑体 Medium" panose="020B0600000000000000" charset="-122"/>
              <a:ea typeface="思源黑体 Medium" panose="020B0600000000000000" charset="-122"/>
            </a:endParaRPr>
          </a:p>
        </p:txBody>
      </p:sp>
      <p:sp>
        <p:nvSpPr>
          <p:cNvPr id="4" name="圆形"/>
          <p:cNvSpPr/>
          <p:nvPr/>
        </p:nvSpPr>
        <p:spPr>
          <a:xfrm>
            <a:off x="1439519" y="2338855"/>
            <a:ext cx="1104861" cy="1104861"/>
          </a:xfrm>
          <a:prstGeom prst="rect">
            <a:avLst/>
          </a:prstGeom>
          <a:noFill/>
          <a:ln w="38100">
            <a:solidFill>
              <a:srgbClr val="218DD6"/>
            </a:solidFill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圆形"/>
          <p:cNvSpPr/>
          <p:nvPr/>
        </p:nvSpPr>
        <p:spPr>
          <a:xfrm>
            <a:off x="1565197" y="2463532"/>
            <a:ext cx="1104861" cy="1104861"/>
          </a:xfrm>
          <a:prstGeom prst="rect">
            <a:avLst/>
          </a:prstGeom>
          <a:solidFill>
            <a:srgbClr val="218DD6"/>
          </a:solidFill>
          <a:ln w="12700">
            <a:miter lim="400000"/>
          </a:ln>
        </p:spPr>
        <p:txBody>
          <a:bodyPr lIns="67471" tIns="67471" rIns="67471" bIns="67471" anchor="ctr"/>
          <a:lstStyle/>
          <a:p>
            <a:endParaRPr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0" name="01"/>
          <p:cNvSpPr txBox="1"/>
          <p:nvPr/>
        </p:nvSpPr>
        <p:spPr>
          <a:xfrm>
            <a:off x="1806733" y="2715320"/>
            <a:ext cx="642843" cy="690296"/>
          </a:xfrm>
          <a:prstGeom prst="rect">
            <a:avLst/>
          </a:prstGeom>
          <a:ln w="12700">
            <a:miter lim="400000"/>
          </a:ln>
        </p:spPr>
        <p:txBody>
          <a:bodyPr wrap="none" lIns="67471" tIns="67471" rIns="67471" bIns="67471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dirty="0">
                <a:latin typeface="思源黑体 CN Normal" panose="020B0400000000000000" charset="-122"/>
                <a:ea typeface="思源黑体 CN Normal" panose="020B0400000000000000" charset="-122"/>
              </a:rPr>
              <a:t>01</a:t>
            </a:r>
            <a:endParaRPr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573384" y="176583"/>
            <a:ext cx="4326685" cy="4344949"/>
            <a:chOff x="1889694" y="2970000"/>
            <a:chExt cx="6660000" cy="64801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4694" y="3915175"/>
              <a:ext cx="5535000" cy="553500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50603">
              <a:off x="1889694" y="2970000"/>
              <a:ext cx="3510175" cy="3510175"/>
            </a:xfrm>
            <a:prstGeom prst="rect">
              <a:avLst/>
            </a:prstGeom>
          </p:spPr>
        </p:pic>
      </p:grpSp>
      <p:sp>
        <p:nvSpPr>
          <p:cNvPr id="2" name="内容占位符 2"/>
          <p:cNvSpPr>
            <a:spLocks noGrp="1"/>
          </p:cNvSpPr>
          <p:nvPr/>
        </p:nvSpPr>
        <p:spPr>
          <a:xfrm>
            <a:off x="3466465" y="4963795"/>
            <a:ext cx="14879320" cy="873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练习：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删除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所有值为偶数的</a:t>
            </a: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键值对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。</a:t>
            </a:r>
            <a:endParaRPr lang="en-US" alt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22095" y="4688205"/>
            <a:ext cx="1230630" cy="1229995"/>
            <a:chOff x="2397" y="10183"/>
            <a:chExt cx="1938" cy="1937"/>
          </a:xfrm>
        </p:grpSpPr>
        <p:sp>
          <p:nvSpPr>
            <p:cNvPr id="3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7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8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5" name="内容占位符 2"/>
          <p:cNvSpPr>
            <a:spLocks noGrp="1"/>
          </p:cNvSpPr>
          <p:nvPr/>
        </p:nvSpPr>
        <p:spPr>
          <a:xfrm>
            <a:off x="3484245" y="2427605"/>
            <a:ext cx="14879320" cy="2115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字典基础练习。准备工作：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1、创建一个字典dictA，其中Key为字符串，Value为整数。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altLang="en-US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2、为这个字典添加"a"到"z"共26个Key，值为随机1~10的数字。</a:t>
            </a:r>
            <a:endParaRPr lang="zh-CN" altLang="en-US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504565" y="6646545"/>
            <a:ext cx="16725900" cy="146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练习：再次创建同样的字典dictB，也同样删除值为偶数的键。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然后将这两个字典合并成一个新字典。Key相同的部分，以dictA的值为准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22095" y="6477635"/>
            <a:ext cx="1230630" cy="1229995"/>
            <a:chOff x="2397" y="10183"/>
            <a:chExt cx="1938" cy="1937"/>
          </a:xfrm>
        </p:grpSpPr>
        <p:sp>
          <p:nvSpPr>
            <p:cNvPr id="15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6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7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3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13" name="内容占位符 2"/>
          <p:cNvSpPr>
            <a:spLocks noGrp="1"/>
          </p:cNvSpPr>
          <p:nvPr/>
        </p:nvSpPr>
        <p:spPr>
          <a:xfrm>
            <a:off x="3498215" y="8729345"/>
            <a:ext cx="16725900" cy="300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容器综合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练习：字典和列表转换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1、随机生成一个string列表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2、将这个列表的第一项作为key，第二项作为value；第三项作为key，第四项作为</a:t>
            </a:r>
            <a:r>
              <a:rPr lang="en-US" alt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value</a:t>
            </a: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……依次类推。生成一个新的字典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  <a:p>
            <a:pPr marL="0" indent="0">
              <a:buNone/>
            </a:pPr>
            <a:r>
              <a:rPr lang="zh-CN" sz="3500" dirty="0">
                <a:latin typeface="思源黑体 Normal" panose="020B0400000000000000" charset="-122"/>
                <a:ea typeface="思源黑体 Normal" panose="020B0400000000000000" charset="-122"/>
                <a:cs typeface="思源黑体 Normal" panose="020B0400000000000000" charset="-122"/>
              </a:rPr>
              <a:t>	3、再将这个新的字典转换成一个新的列表</a:t>
            </a:r>
            <a:endParaRPr lang="zh-CN" sz="3500" dirty="0">
              <a:latin typeface="思源黑体 Normal" panose="020B0400000000000000" charset="-122"/>
              <a:ea typeface="思源黑体 Normal" panose="020B0400000000000000" charset="-122"/>
              <a:cs typeface="思源黑体 Normal" panose="020B040000000000000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515745" y="8560435"/>
            <a:ext cx="1230630" cy="1229995"/>
            <a:chOff x="2397" y="10183"/>
            <a:chExt cx="1938" cy="1937"/>
          </a:xfrm>
        </p:grpSpPr>
        <p:sp>
          <p:nvSpPr>
            <p:cNvPr id="19" name="圆形"/>
            <p:cNvSpPr/>
            <p:nvPr/>
          </p:nvSpPr>
          <p:spPr>
            <a:xfrm>
              <a:off x="2397" y="10183"/>
              <a:ext cx="1740" cy="1740"/>
            </a:xfrm>
            <a:prstGeom prst="rect">
              <a:avLst/>
            </a:prstGeom>
            <a:noFill/>
            <a:ln w="38100">
              <a:solidFill>
                <a:srgbClr val="218DD6"/>
              </a:solidFill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0" name="圆形"/>
            <p:cNvSpPr/>
            <p:nvPr/>
          </p:nvSpPr>
          <p:spPr>
            <a:xfrm>
              <a:off x="2595" y="10380"/>
              <a:ext cx="1740" cy="1740"/>
            </a:xfrm>
            <a:prstGeom prst="rect">
              <a:avLst/>
            </a:prstGeom>
            <a:solidFill>
              <a:srgbClr val="218DD6"/>
            </a:solidFill>
            <a:ln w="12700">
              <a:miter lim="400000"/>
            </a:ln>
          </p:spPr>
          <p:txBody>
            <a:bodyPr lIns="67471" tIns="67471" rIns="67471" bIns="67471" anchor="ctr"/>
            <a:lstStyle/>
            <a:p>
              <a:endParaRPr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21" name="01"/>
            <p:cNvSpPr txBox="1"/>
            <p:nvPr/>
          </p:nvSpPr>
          <p:spPr>
            <a:xfrm>
              <a:off x="2975" y="10778"/>
              <a:ext cx="932" cy="10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67471" tIns="67471" rIns="67471" bIns="6747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urce Han Sans CN Normal"/>
                  <a:ea typeface="Source Han Sans CN Normal"/>
                  <a:cs typeface="Source Han Sans CN Normal"/>
                  <a:sym typeface="Source Han Sans CN Normal"/>
                </a:defRPr>
              </a:lvl1pPr>
            </a:lstStyle>
            <a:p>
              <a:r>
                <a:rPr dirty="0">
                  <a:latin typeface="思源黑体 CN Normal" panose="020B0400000000000000" charset="-122"/>
                  <a:ea typeface="思源黑体 CN Normal" panose="020B0400000000000000" charset="-122"/>
                </a:rPr>
                <a:t>0</a:t>
              </a:r>
              <a:r>
                <a:rPr lang="en-US" dirty="0">
                  <a:latin typeface="思源黑体 CN Normal" panose="020B0400000000000000" charset="-122"/>
                  <a:ea typeface="思源黑体 CN Normal" panose="020B0400000000000000" charset="-122"/>
                </a:rPr>
                <a:t>4</a:t>
              </a:r>
              <a:endParaRPr lang="en-US" dirty="0"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41a1e352-f669-4fd9-bebf-1d31e379387c}"/>
</p:tagLst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自定义</PresentationFormat>
  <Paragraphs>117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思源黑体 CN Normal</vt:lpstr>
      <vt:lpstr>思源黑体 Medium</vt:lpstr>
      <vt:lpstr>思源黑体 Heavy</vt:lpstr>
      <vt:lpstr>Noto Sans CJK SC Medium</vt:lpstr>
      <vt:lpstr>思源黑体 Normal</vt:lpstr>
      <vt:lpstr>思源黑体 CN Medium</vt:lpstr>
      <vt:lpstr>微软雅黑</vt:lpstr>
      <vt:lpstr>Times New Roman</vt:lpstr>
      <vt:lpstr>思源黑体 ExtraLight</vt:lpstr>
      <vt:lpstr>Source Han Sans CN Normal</vt:lpstr>
      <vt:lpstr>Segoe Print</vt:lpstr>
      <vt:lpstr>Calibri</vt:lpstr>
      <vt:lpstr>Arial Unicode MS</vt:lpstr>
      <vt:lpstr>《成为前端开发工程师》走进高校</vt:lpstr>
      <vt:lpstr>PowerPoint 演示文稿</vt:lpstr>
      <vt:lpstr>容器</vt:lpstr>
      <vt:lpstr>字典Dictionary基本操作 </vt:lpstr>
      <vt:lpstr>实践案例</vt:lpstr>
      <vt:lpstr>练习题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Goodorc</cp:lastModifiedBy>
  <cp:revision>1080</cp:revision>
  <dcterms:created xsi:type="dcterms:W3CDTF">2014-06-24T08:28:00Z</dcterms:created>
  <dcterms:modified xsi:type="dcterms:W3CDTF">2022-02-08T09:32:03Z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4E9C75E9CDCB4CF9A3F2FB5F1BE0BA83</vt:lpwstr>
  </property>
</Properties>
</file>