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64" r:id="rId3"/>
    <p:sldId id="564" r:id="rId4"/>
    <p:sldId id="662" r:id="rId5"/>
    <p:sldId id="663" r:id="rId6"/>
    <p:sldId id="661" r:id="rId7"/>
  </p:sldIdLst>
  <p:sldSz cx="23039070" cy="1296035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564"/>
            <p14:sldId id="662"/>
            <p14:sldId id="663"/>
            <p14:sldId id="661"/>
          </p14:sldIdLst>
        </p14:section>
        <p14:section name="默认节" id="{B7657C01-F1A4-4D91-8BBC-0FED8291C70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378"/>
    <a:srgbClr val="C9C9C9"/>
    <a:srgbClr val="1577BA"/>
    <a:srgbClr val="1475B2"/>
    <a:srgbClr val="002368"/>
    <a:srgbClr val="F2F2F2"/>
    <a:srgbClr val="0C579C"/>
    <a:srgbClr val="00233E"/>
    <a:srgbClr val="E3ECF2"/>
    <a:srgbClr val="58C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8" autoAdjust="0"/>
    <p:restoredTop sz="96340" autoAdjust="0"/>
  </p:normalViewPr>
  <p:slideViewPr>
    <p:cSldViewPr>
      <p:cViewPr varScale="1">
        <p:scale>
          <a:sx n="59" d="100"/>
          <a:sy n="59" d="100"/>
        </p:scale>
        <p:origin x="102" y="78"/>
      </p:cViewPr>
      <p:guideLst>
        <p:guide orient="horz" pos="3782"/>
        <p:guide pos="7256"/>
        <p:guide pos="4599"/>
        <p:guide pos="9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68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4" name="图片 3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/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Heavy" panose="020B0A00000000000000" charset="-122"/>
                <a:ea typeface="思源黑体 Heavy" panose="020B0A00000000000000" charset="-122"/>
                <a:cs typeface="思源黑体 Heavy" panose="020B0A00000000000000" charset="-122"/>
              </a:defRPr>
            </a:lvl1pPr>
          </a:lstStyle>
          <a:p>
            <a:pPr marL="0" lvl="0" algn="ctr" defTabSz="1219200">
              <a:lnSpc>
                <a:spcPct val="105000"/>
              </a:lnSpc>
            </a:pPr>
            <a:r>
              <a:rPr lang="zh-CN" altLang="en-US" dirty="0"/>
              <a:t>网易云课堂</a:t>
            </a:r>
            <a:r>
              <a:rPr lang="en-US" altLang="zh-CN" dirty="0"/>
              <a:t> </a:t>
            </a:r>
            <a:r>
              <a:rPr lang="en-US" altLang="zh-CN" dirty="0"/>
              <a:t>x </a:t>
            </a:r>
            <a:r>
              <a:rPr dirty="0"/>
              <a:t>皮皮关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487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Medium" panose="020B0600000000000000" charset="-122"/>
                <a:ea typeface="思源黑体 Medium" panose="020B0600000000000000" charset="-122"/>
                <a:cs typeface="Noto Sans CJK SC Medium" charset="-122"/>
              </a:defRPr>
            </a:lvl1pPr>
          </a:lstStyle>
          <a:p>
            <a:pPr marL="0" lvl="0" algn="ctr" defTabSz="1219200"/>
            <a:r>
              <a:rPr lang="zh-CN" altLang="en-US" dirty="0"/>
              <a:t>编辑副标题文本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14375" y="12028805"/>
            <a:ext cx="7376795" cy="657860"/>
            <a:chOff x="1125" y="18943"/>
            <a:chExt cx="11617" cy="1036"/>
          </a:xfrm>
        </p:grpSpPr>
        <p:pic>
          <p:nvPicPr>
            <p:cNvPr id="6" name="网易云课堂logo.png" descr="网易云课堂logo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25" y="19137"/>
              <a:ext cx="4002" cy="65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7" name="线条"/>
            <p:cNvSpPr/>
            <p:nvPr userDrawn="1"/>
          </p:nvSpPr>
          <p:spPr>
            <a:xfrm flipV="1">
              <a:off x="5663" y="1920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8" name="图片 7" descr="图片 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165" y="19205"/>
              <a:ext cx="2359" cy="54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" name="线条"/>
            <p:cNvSpPr/>
            <p:nvPr userDrawn="1"/>
          </p:nvSpPr>
          <p:spPr>
            <a:xfrm flipV="1">
              <a:off x="8943" y="1919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1" name="图片 10" descr="小logo白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286" y="18943"/>
              <a:ext cx="3456" cy="103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200"/>
            <a:r>
              <a:rPr lang="zh-CN" altLang="en-US" dirty="0"/>
              <a:t>点击编辑小节标题</a:t>
            </a:r>
            <a:endParaRPr lang="zh-CN" altLang="en-US" dirty="0"/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20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7" name="图片 6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1" name="图片 10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Normal" panose="020B0400000000000000" charset="-122"/>
                <a:ea typeface="思源黑体 Normal" panose="020B0400000000000000" charset="-122"/>
                <a:cs typeface="+mn-cs"/>
              </a:defRPr>
            </a:lvl1pPr>
            <a:lvl2pPr>
              <a:defRPr sz="4800">
                <a:latin typeface="思源黑体 Normal" panose="020B0400000000000000" charset="-122"/>
                <a:ea typeface="思源黑体 Normal" panose="020B0400000000000000" charset="-122"/>
              </a:defRPr>
            </a:lvl2pPr>
            <a:lvl3pPr>
              <a:defRPr>
                <a:latin typeface="思源黑体 Normal" panose="020B0400000000000000" charset="-122"/>
                <a:ea typeface="思源黑体 Normal" panose="020B0400000000000000" charset="-122"/>
              </a:defRPr>
            </a:lvl3pPr>
            <a:lvl4pPr>
              <a:defRPr>
                <a:latin typeface="思源黑体 Normal" panose="020B0400000000000000" charset="-122"/>
                <a:ea typeface="思源黑体 Normal" panose="020B0400000000000000" charset="-122"/>
              </a:defRPr>
            </a:lvl4pPr>
            <a:lvl5pPr>
              <a:defRPr>
                <a:latin typeface="思源黑体 Normal" panose="020B0400000000000000" charset="-122"/>
                <a:ea typeface="思源黑体 Normal" panose="020B0400000000000000" charset="-122"/>
              </a:defRPr>
            </a:lvl5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3" name="图片 2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6" name="矩形 5"/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/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  <a:endParaRPr lang="zh-CN" altLang="en-US" sz="140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325485" y="1201547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0" name="图片 9" descr="小logo灰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780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487805"/>
          </a:xfrm>
        </p:spPr>
        <p:txBody>
          <a:bodyPr/>
          <a:lstStyle/>
          <a:p>
            <a:r>
              <a:rPr lang="en-US" alt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1-3.5  </a:t>
            </a:r>
            <a:r>
              <a:rPr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字符串格式化</a:t>
            </a:r>
            <a:r>
              <a:rPr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技巧</a:t>
            </a:r>
            <a:endParaRPr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格式化字符串的三种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常用方式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74165" y="1710055"/>
            <a:ext cx="18855690" cy="10826115"/>
          </a:xfrm>
        </p:spPr>
        <p:txBody>
          <a:bodyPr wrap="square"/>
          <a:lstStyle/>
          <a:p>
            <a:pPr algn="l"/>
            <a:r>
              <a:rPr lang="en-US" alt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1. 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加号拼接。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例如：</a:t>
            </a:r>
            <a:endParaRPr sz="453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+mn-ea"/>
            </a:endParaRPr>
          </a:p>
          <a:p>
            <a:pPr lvl="1" algn="l"/>
            <a:r>
              <a:rPr lang="en-US" altLang="zh-CN" sz="4525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Console.WriteLine(“a = ”+  3  + “,  b =  ” + 34);</a:t>
            </a:r>
            <a:endParaRPr lang="en-US" altLang="zh-CN" sz="4525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+mn-ea"/>
            </a:endParaRPr>
          </a:p>
          <a:p>
            <a:pPr lvl="1" algn="l"/>
            <a:endParaRPr lang="zh-CN" altLang="en-US" sz="453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lang="en-US" alt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2. 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序号占位符。例：</a:t>
            </a:r>
            <a:endParaRPr sz="453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+mn-ea"/>
            </a:endParaRPr>
          </a:p>
          <a:p>
            <a:pPr lvl="1" algn="l"/>
            <a:r>
              <a:rPr lang="en-US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string fruit = “</a:t>
            </a:r>
            <a:r>
              <a:rPr lang="zh-CN" altLang="en-US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水果</a:t>
            </a:r>
            <a:r>
              <a:rPr lang="en-US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”;</a:t>
            </a:r>
            <a:endParaRPr sz="453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+mn-ea"/>
            </a:endParaRPr>
          </a:p>
          <a:p>
            <a:pPr lvl="1" algn="l"/>
            <a:r>
              <a:rPr lang="en-US" alt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Console.WriteLine(“{0}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吃了</a:t>
            </a:r>
            <a:r>
              <a:rPr lang="en-US" alt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{1}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。</a:t>
            </a:r>
            <a:r>
              <a:rPr lang="en-US" alt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”, “</a:t>
            </a:r>
            <a:r>
              <a:rPr lang="zh-CN" altLang="en-US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我</a:t>
            </a:r>
            <a:r>
              <a:rPr lang="en-US" alt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”,  fruit);</a:t>
            </a:r>
            <a:endParaRPr lang="zh-CN" altLang="en-US" sz="453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endParaRPr lang="zh-CN" altLang="en-US" sz="453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lang="en-US" alt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3. 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利用</a:t>
            </a:r>
            <a:r>
              <a:rPr lang="en-US" altLang="zh-CN" sz="4530" b="1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$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字符串格式化。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例：</a:t>
            </a:r>
            <a:endParaRPr sz="453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+mn-ea"/>
            </a:endParaRPr>
          </a:p>
          <a:p>
            <a:pPr lvl="1" algn="l"/>
            <a:r>
              <a:rPr lang="en-US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string game=</a:t>
            </a:r>
            <a:r>
              <a:rPr lang="en-US" altLang="zh-CN" sz="4525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“</a:t>
            </a:r>
            <a:r>
              <a:rPr lang="zh-CN" altLang="en-US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黑魂</a:t>
            </a:r>
            <a:r>
              <a:rPr lang="en-US" alt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”;    float score=9.5f;</a:t>
            </a:r>
            <a:endParaRPr sz="453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+mn-ea"/>
            </a:endParaRPr>
          </a:p>
          <a:p>
            <a:pPr lvl="1" algn="l"/>
            <a:r>
              <a:rPr lang="en-US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Console.WriteLine(</a:t>
            </a:r>
            <a:r>
              <a:rPr lang="en-US" sz="4530" b="1">
                <a:solidFill>
                  <a:schemeClr val="tx1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$</a:t>
            </a:r>
            <a:r>
              <a:rPr lang="en-US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“{</a:t>
            </a:r>
            <a:r>
              <a:rPr lang="en-US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game}</a:t>
            </a:r>
            <a:r>
              <a:rPr lang="zh-CN" altLang="en-US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在某网站的评分是</a:t>
            </a:r>
            <a:r>
              <a:rPr lang="en-US" alt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{score}”);</a:t>
            </a:r>
            <a:endParaRPr lang="en-US" altLang="zh-CN" sz="453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三种方式的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优缺点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664335" y="1755140"/>
            <a:ext cx="18855690" cy="9754235"/>
          </a:xfrm>
        </p:spPr>
        <p:txBody>
          <a:bodyPr wrap="square"/>
          <a:lstStyle/>
          <a:p>
            <a:pPr algn="l"/>
            <a:r>
              <a:rPr lang="en-US" alt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1. 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加号拼接。</a:t>
            </a:r>
            <a:endParaRPr sz="453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+mn-ea"/>
            </a:endParaRPr>
          </a:p>
          <a:p>
            <a:pPr lvl="1" algn="l"/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优点：</a:t>
            </a:r>
            <a:r>
              <a:rPr 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写着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顺手</a:t>
            </a:r>
            <a:r>
              <a:rPr 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，不费脑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。</a:t>
            </a:r>
            <a:endParaRPr sz="453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+mn-ea"/>
            </a:endParaRPr>
          </a:p>
          <a:p>
            <a:pPr lvl="1" algn="l"/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缺点：当字符串较长时很繁琐，且运行效率低</a:t>
            </a:r>
            <a:r>
              <a:rPr 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（</a:t>
            </a:r>
            <a:r>
              <a:rPr lang="en-US" alt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GC</a:t>
            </a:r>
            <a:r>
              <a:rPr lang="zh-CN" altLang="en-US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开销大</a:t>
            </a:r>
            <a:r>
              <a:rPr 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）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。</a:t>
            </a:r>
            <a:endParaRPr lang="zh-CN" altLang="en-US" sz="453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lang="en-US" alt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2. 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序号占位符</a:t>
            </a:r>
            <a:endParaRPr lang="zh-CN" altLang="en-US" sz="453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/>
            <a:r>
              <a:rPr lang="zh-CN" altLang="en-US" sz="453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优点：是老版本</a:t>
            </a:r>
            <a:r>
              <a:rPr lang="en-US" altLang="zh-CN" sz="453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C#</a:t>
            </a:r>
            <a:r>
              <a:rPr lang="zh-CN" altLang="en-US" sz="453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推荐的一种</a:t>
            </a:r>
            <a:r>
              <a:rPr lang="zh-CN" altLang="en-US" sz="453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方式</a:t>
            </a:r>
            <a:endParaRPr lang="zh-CN" altLang="en-US" sz="453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/>
            <a:r>
              <a:rPr lang="zh-CN" altLang="en-US" sz="453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注：可以</a:t>
            </a:r>
            <a:r>
              <a:rPr lang="zh-CN" altLang="en-US" sz="453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用</a:t>
            </a:r>
            <a:r>
              <a:rPr lang="en-US" altLang="zh-CN" sz="453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string.Format</a:t>
            </a:r>
            <a:r>
              <a:rPr lang="zh-CN" altLang="en-US" sz="453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函数，帮助我们生成各种格式的</a:t>
            </a:r>
            <a:r>
              <a:rPr lang="zh-CN" altLang="en-US" sz="453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字符串</a:t>
            </a:r>
            <a:endParaRPr lang="zh-CN" altLang="en-US" sz="453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lang="en-US" alt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3. $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字符串格式化</a:t>
            </a:r>
            <a:endParaRPr lang="zh-CN" altLang="en-US" sz="453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/>
            <a:r>
              <a:rPr lang="zh-CN" altLang="en-US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优点：基本没有缺点。</a:t>
            </a:r>
            <a:endParaRPr lang="zh-CN" altLang="en-US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lvl="1" algn="l"/>
            <a:r>
              <a:rPr lang="zh-CN" altLang="en-US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注：在较老版本的</a:t>
            </a:r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C#</a:t>
            </a:r>
            <a:r>
              <a:rPr lang="zh-CN" altLang="en-US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中不支持。</a:t>
            </a:r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Unity</a:t>
            </a:r>
            <a:r>
              <a:rPr lang="zh-CN" altLang="en-US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主流版本都</a:t>
            </a:r>
            <a:r>
              <a:rPr lang="zh-CN" altLang="en-US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支持。</a:t>
            </a:r>
            <a:endParaRPr lang="zh-CN" altLang="en-US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常用转义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字符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664335" y="1755140"/>
            <a:ext cx="18855690" cy="2181225"/>
          </a:xfrm>
        </p:spPr>
        <p:txBody>
          <a:bodyPr wrap="square"/>
          <a:lstStyle/>
          <a:p>
            <a:pPr algn="l"/>
            <a:r>
              <a:rPr lang="en-US" alt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1. 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电脑系统中，有很多特殊的</a:t>
            </a:r>
            <a:r>
              <a:rPr lang="en-US" alt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“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字符</a:t>
            </a:r>
            <a:r>
              <a:rPr lang="en-US" alt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”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，它们虽然看不见，但是对格式有影响。</a:t>
            </a:r>
            <a:endParaRPr sz="453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3456305" y="3914775"/>
          <a:ext cx="16127095" cy="1925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5230"/>
                <a:gridCol w="7005320"/>
                <a:gridCol w="53752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名称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作用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字符</a:t>
                      </a:r>
                      <a:endParaRPr lang="zh-CN" altLang="en-US" sz="3600"/>
                    </a:p>
                  </a:txBody>
                  <a:tcPr/>
                </a:tc>
              </a:tr>
              <a:tr h="782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换行符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文本换行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\n</a:t>
                      </a:r>
                      <a:endParaRPr lang="en-US" altLang="zh-CN" sz="3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制表符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智能</a:t>
                      </a:r>
                      <a:r>
                        <a:rPr lang="zh-CN" altLang="en-US" sz="3600"/>
                        <a:t>化空出一段空间，方便表格对齐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\t</a:t>
                      </a:r>
                      <a:endParaRPr lang="en-US" altLang="zh-CN" sz="3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回车符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由于历史原因，与换行符配合实用。无需掌握。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\r</a:t>
                      </a:r>
                      <a:endParaRPr lang="en-US" altLang="zh-CN" sz="3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占位符 4"/>
          <p:cNvSpPr>
            <a:spLocks noGrp="1"/>
          </p:cNvSpPr>
          <p:nvPr/>
        </p:nvSpPr>
        <p:spPr>
          <a:xfrm>
            <a:off x="1709420" y="7715250"/>
            <a:ext cx="18855690" cy="325818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609600" indent="-609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b="0" kern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1871980" indent="-71945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36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615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14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»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395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92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81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70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2. 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由于转义字符借用反斜杠</a:t>
            </a:r>
            <a:r>
              <a:rPr lang="en-US" alt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‘</a:t>
            </a:r>
            <a:r>
              <a:rPr lang="en-US" altLang="zh-CN" sz="4525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\</a:t>
            </a:r>
            <a:r>
              <a:rPr lang="en-US" alt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’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作为标识，导致反斜杠本身不好表示，只好约定写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成：</a:t>
            </a:r>
            <a:r>
              <a:rPr lang="en-US" altLang="zh-CN" sz="4525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\\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。</a:t>
            </a:r>
            <a:endParaRPr sz="453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+mn-ea"/>
            </a:endParaRPr>
          </a:p>
          <a:p>
            <a:pPr algn="l"/>
            <a:r>
              <a:rPr lang="en-US" altLang="zh-CN"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     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类似的，要想在字符串中写双引号，也只好写</a:t>
            </a:r>
            <a:r>
              <a:rPr sz="453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成：</a:t>
            </a:r>
            <a:r>
              <a:rPr lang="en-US" altLang="zh-CN" sz="4525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\</a:t>
            </a:r>
            <a:r>
              <a:rPr lang="en-US" altLang="zh-CN" sz="4530">
                <a:latin typeface="Consolas" panose="020B0609020204030204" charset="0"/>
                <a:ea typeface="思源黑体" panose="020B0500000000000000" charset="-122"/>
                <a:cs typeface="Consolas" panose="020B0609020204030204" charset="0"/>
                <a:sym typeface="+mn-ea"/>
              </a:rPr>
              <a:t>”</a:t>
            </a:r>
            <a:endParaRPr lang="en-US" altLang="zh-CN" sz="4530">
              <a:latin typeface="Consolas" panose="020B0609020204030204" charset="0"/>
              <a:ea typeface="思源黑体" panose="020B0500000000000000" charset="-122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练习</a:t>
            </a:r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题</a:t>
            </a:r>
            <a:endParaRPr lang="zh-CN" altLang="en-US" b="1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4" name="圆形"/>
          <p:cNvSpPr/>
          <p:nvPr/>
        </p:nvSpPr>
        <p:spPr>
          <a:xfrm>
            <a:off x="1439519" y="2338855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6" name="圆形"/>
          <p:cNvSpPr/>
          <p:nvPr/>
        </p:nvSpPr>
        <p:spPr>
          <a:xfrm>
            <a:off x="1565197" y="2463532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7" name="文本框 20"/>
          <p:cNvSpPr txBox="1"/>
          <p:nvPr/>
        </p:nvSpPr>
        <p:spPr>
          <a:xfrm>
            <a:off x="3419475" y="2338388"/>
            <a:ext cx="15639415" cy="8136890"/>
          </a:xfrm>
          <a:prstGeom prst="rect">
            <a:avLst/>
          </a:prstGeom>
          <a:ln w="12700">
            <a:miter lim="400000"/>
          </a:ln>
        </p:spPr>
        <p:txBody>
          <a:bodyPr wrap="square" lIns="67471" tIns="67471" rIns="67471" bIns="67471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0" indent="0">
              <a:buNone/>
            </a:pP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一段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绕口令：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——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巴老爷有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88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颗芭蕉树，来了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88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个把式要在巴老爷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88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棵芭蕉树下住。巴老爷拔了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88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棵芭蕉树，不让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88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个把式在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88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棵芭蕉树下住。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88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个把式少了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88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棵芭蕉树，巴老爷在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88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棵树边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哭。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1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、现在想让主角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“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巴老爷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”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、数量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“88”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、反派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“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把式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”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改为容易替换的变量，以便生成不同的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故事。应当如何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实现？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2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、思考题：将前文中的句号后面加上换行符，把整段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文字分成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三行。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     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方法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1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、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手动在字符串中加入换行符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“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\n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”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      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方法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2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、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string.Replace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函数用于替换字符串中的字符，请搜索函数的用法，仿照网上的例子，实现自动把文字分成三段的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效果。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10" name="01"/>
          <p:cNvSpPr txBox="1"/>
          <p:nvPr/>
        </p:nvSpPr>
        <p:spPr>
          <a:xfrm>
            <a:off x="1806733" y="2715320"/>
            <a:ext cx="642843" cy="690296"/>
          </a:xfrm>
          <a:prstGeom prst="rect">
            <a:avLst/>
          </a:prstGeom>
          <a:ln w="12700">
            <a:miter lim="400000"/>
          </a:ln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</a:rPr>
              <a:t>01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573384" y="176583"/>
            <a:ext cx="4326685" cy="4344949"/>
            <a:chOff x="1889694" y="2970000"/>
            <a:chExt cx="6660000" cy="648017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14694" y="3915175"/>
              <a:ext cx="5535000" cy="5535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0603">
              <a:off x="1889694" y="2970000"/>
              <a:ext cx="3510175" cy="3510175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TABLE_BEAUTIFY" val="smartTable{185da57b-cb4d-425b-b4bb-6d15977603e6}"/>
</p:tagLst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WPS 演示</Application>
  <PresentationFormat>自定义</PresentationFormat>
  <Paragraphs>75</Paragraphs>
  <Slides>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5" baseType="lpstr">
      <vt:lpstr>Arial</vt:lpstr>
      <vt:lpstr>宋体</vt:lpstr>
      <vt:lpstr>Wingdings</vt:lpstr>
      <vt:lpstr>思源黑体 CN Bold</vt:lpstr>
      <vt:lpstr>黑体</vt:lpstr>
      <vt:lpstr>思源黑体 CN Normal</vt:lpstr>
      <vt:lpstr>思源黑体 Medium</vt:lpstr>
      <vt:lpstr>思源黑体 Heavy</vt:lpstr>
      <vt:lpstr>Noto Sans CJK SC Medium</vt:lpstr>
      <vt:lpstr>思源黑体 Normal</vt:lpstr>
      <vt:lpstr>思源黑体 CN Medium</vt:lpstr>
      <vt:lpstr>微软雅黑</vt:lpstr>
      <vt:lpstr>Times New Roman</vt:lpstr>
      <vt:lpstr>思源黑体</vt:lpstr>
      <vt:lpstr>Consolas</vt:lpstr>
      <vt:lpstr>Source Han Sans CN Normal</vt:lpstr>
      <vt:lpstr>Segoe Print</vt:lpstr>
      <vt:lpstr>Calibri</vt:lpstr>
      <vt:lpstr>Arial Unicode MS</vt:lpstr>
      <vt:lpstr>《成为前端开发工程师》走进高校</vt:lpstr>
      <vt:lpstr>PowerPoint 演示文稿</vt:lpstr>
      <vt:lpstr> 格式化字符串的三种常用方式</vt:lpstr>
      <vt:lpstr> 三种方式的优缺点</vt:lpstr>
      <vt:lpstr>常用转义字符</vt:lpstr>
      <vt:lpstr>练习题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Goodorc</cp:lastModifiedBy>
  <cp:revision>1029</cp:revision>
  <dcterms:created xsi:type="dcterms:W3CDTF">2014-06-24T08:28:00Z</dcterms:created>
  <dcterms:modified xsi:type="dcterms:W3CDTF">2022-01-15T07:54:14Z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4E9C75E9CDCB4CF9A3F2FB5F1BE0BA83</vt:lpwstr>
  </property>
</Properties>
</file>