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4" r:id="rId3"/>
    <p:sldId id="554" r:id="rId4"/>
    <p:sldId id="564" r:id="rId5"/>
    <p:sldId id="661" r:id="rId6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61"/>
            <p14:sldId id="554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378"/>
    <a:srgbClr val="C9C9C9"/>
    <a:srgbClr val="1577BA"/>
    <a:srgbClr val="1475B2"/>
    <a:srgbClr val="002368"/>
    <a:srgbClr val="F2F2F2"/>
    <a:srgbClr val="0C579C"/>
    <a:srgbClr val="00233E"/>
    <a:srgbClr val="E3ECF2"/>
    <a:srgbClr val="58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90"/>
        <p:guide pos="7256"/>
        <p:guide pos="4599"/>
        <p:guide pos="9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74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编辑标题文本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9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10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1" name="图片 10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1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4" name="图片 13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3" name="图片 1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5" name="图片 14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4" name="图片 3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4" name="图片 13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6" name="图片 15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思源黑体 Heavy" panose="020B0A00000000000000" charset="-122"/>
                <a:ea typeface="思源黑体 Heavy" panose="020B0A00000000000000" charset="-122"/>
              </a:rPr>
              <a:t>标题</a:t>
            </a:r>
            <a:endParaRPr lang="zh-CN" altLang="en-US" dirty="0">
              <a:latin typeface="思源黑体 Heavy" panose="020B0A00000000000000" charset="-122"/>
              <a:ea typeface="思源黑体 Heavy" panose="020B0A00000000000000" charset="-122"/>
            </a:endParaRPr>
          </a:p>
          <a:p>
            <a:endParaRPr lang="zh-CN" altLang="en-US" dirty="0">
              <a:latin typeface="思源黑体 Heavy" panose="020B0A00000000000000" charset="-122"/>
              <a:ea typeface="思源黑体 Heavy" panose="020B0A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1-5. while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循环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"/>
          <p:cNvSpPr/>
          <p:nvPr/>
        </p:nvSpPr>
        <p:spPr>
          <a:xfrm>
            <a:off x="12238990" y="2790190"/>
            <a:ext cx="8650605" cy="804799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循环语句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1838960" y="2790190"/>
            <a:ext cx="8432800" cy="804799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8642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66010" y="3138805"/>
            <a:ext cx="616077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格式：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while (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条件</a:t>
            </a: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)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  </a:t>
            </a:r>
            <a:r>
              <a:rPr lang="zh-CN" altLang="en-US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循环体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en-US" altLang="zh-CN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89205" y="3105150"/>
            <a:ext cx="616077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例子：打印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到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100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int </a:t>
            </a:r>
            <a:r>
              <a:rPr lang="en-US" altLang="zh-CN" sz="3600" dirty="0" err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=0;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while (</a:t>
            </a:r>
            <a:r>
              <a:rPr lang="en-US" altLang="zh-CN" sz="3600" dirty="0" err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&lt;100)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{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</a:t>
            </a:r>
            <a:r>
              <a:rPr lang="en-US" altLang="zh-CN" sz="3600" dirty="0" err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Console.WriteLine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(i+1);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</a:t>
            </a:r>
            <a:r>
              <a:rPr lang="en-US" altLang="zh-CN" sz="3600" dirty="0" err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++;     // </a:t>
            </a:r>
            <a:r>
              <a:rPr lang="zh-CN" altLang="en-US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相当于</a:t>
            </a:r>
            <a:r>
              <a:rPr lang="en-US" altLang="zh-CN" sz="3600" dirty="0" err="1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</a:t>
            </a: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= i+1;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}</a:t>
            </a:r>
            <a:endParaRPr lang="en-US" altLang="zh-CN" sz="36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实践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举例</a:t>
            </a:r>
            <a:endParaRPr lang="zh-CN" altLang="en-US"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924810"/>
            <a:ext cx="15248255" cy="6519545"/>
          </a:xfr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将之前的抽卡或剪刀石头布游戏，改成反复运行</a:t>
            </a:r>
            <a:r>
              <a:rPr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的。</a:t>
            </a:r>
            <a:endParaRPr sz="453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直接按回车键可以反复抽卡</a:t>
            </a:r>
            <a:endParaRPr lang="zh-CN" sz="453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输入</a:t>
            </a:r>
            <a:r>
              <a:rPr lang="en-US" altLang="zh-CN"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“end”</a:t>
            </a:r>
            <a:r>
              <a:rPr lang="zh-CN" altLang="en-US"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退出抽卡</a:t>
            </a:r>
            <a:endParaRPr sz="453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453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★</a:t>
            </a:r>
            <a:r>
              <a:rPr lang="en-US" altLang="zh-CN"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break</a:t>
            </a:r>
            <a:endParaRPr lang="en-US" altLang="zh-CN" sz="453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循环中的</a:t>
            </a:r>
            <a:r>
              <a:rPr lang="en-US" altLang="zh-CN"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break</a:t>
            </a:r>
            <a:r>
              <a:rPr sz="453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语句可以直接中止循环</a:t>
            </a:r>
            <a:endParaRPr lang="zh-CN" altLang="en-US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</a:t>
            </a:r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题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506470" y="2610486"/>
            <a:ext cx="15639415" cy="74993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计算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1+2+3+4+...+1000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的和。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3506470" y="4466908"/>
            <a:ext cx="15446375" cy="3581400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 algn="just">
              <a:lnSpc>
                <a:spcPct val="140000"/>
              </a:lnSpc>
              <a:buNone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、输入数字，打印该数字的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倍，不断重复。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、加入结束功能，如果输入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”end”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则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程序结束。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3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、在上一题基础上，如果输入的不是数字，那么提示重新输入。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 algn="just">
              <a:lnSpc>
                <a:spcPct val="140000"/>
              </a:lnSpc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★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第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3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问需要老师介绍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int.TryParse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用法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圆形"/>
          <p:cNvSpPr/>
          <p:nvPr/>
        </p:nvSpPr>
        <p:spPr>
          <a:xfrm>
            <a:off x="1367764" y="4486068"/>
            <a:ext cx="1104861" cy="1104861"/>
          </a:xfrm>
          <a:prstGeom prst="rect">
            <a:avLst/>
          </a:prstGeom>
          <a:noFill/>
          <a:ln w="38100">
            <a:solidFill>
              <a:srgbClr val="113A78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圆形"/>
          <p:cNvSpPr/>
          <p:nvPr/>
        </p:nvSpPr>
        <p:spPr>
          <a:xfrm>
            <a:off x="1493442" y="4610745"/>
            <a:ext cx="1104861" cy="1104861"/>
          </a:xfrm>
          <a:prstGeom prst="rect">
            <a:avLst/>
          </a:prstGeom>
          <a:solidFill>
            <a:srgbClr val="113A78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" name="01"/>
          <p:cNvSpPr txBox="1"/>
          <p:nvPr/>
        </p:nvSpPr>
        <p:spPr>
          <a:xfrm>
            <a:off x="1727410" y="4862571"/>
            <a:ext cx="642809" cy="690258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</a:rPr>
              <a:t>02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5" name="圆形"/>
          <p:cNvSpPr/>
          <p:nvPr/>
        </p:nvSpPr>
        <p:spPr>
          <a:xfrm>
            <a:off x="1493863" y="896503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6" name="圆形"/>
          <p:cNvSpPr/>
          <p:nvPr/>
        </p:nvSpPr>
        <p:spPr>
          <a:xfrm>
            <a:off x="1619541" y="908971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7" name="01"/>
          <p:cNvSpPr txBox="1"/>
          <p:nvPr/>
        </p:nvSpPr>
        <p:spPr>
          <a:xfrm>
            <a:off x="1834459" y="9334898"/>
            <a:ext cx="642809" cy="690258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dirty="0">
                <a:latin typeface="思源黑体 CN Normal" panose="020B0400000000000000" charset="-122"/>
                <a:ea typeface="思源黑体 CN Normal" panose="020B0400000000000000" charset="-122"/>
              </a:rPr>
              <a:t>03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3419475" y="8910320"/>
            <a:ext cx="1410208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猜数字游戏，电脑先随机一个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1~100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的数字，玩家来猜。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	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如果猜的数字偏大、偏小，电脑给出提示。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 algn="l">
              <a:buNone/>
            </a:pP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	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如果猜的数字正确，则提示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“</a:t>
            </a:r>
            <a:r>
              <a:rPr lang="zh-CN" altLang="en-US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您猜对了，一共猜了？次</a:t>
            </a:r>
            <a:r>
              <a:rPr lang="en-US" altLang="zh-CN"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”</a:t>
            </a:r>
            <a:endParaRPr lang="zh-CN" altLang="en-US"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演示</Application>
  <PresentationFormat>自定义</PresentationFormat>
  <Paragraphs>55</Paragraphs>
  <Slides>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CN Heavy</vt:lpstr>
      <vt:lpstr>Times New Roman</vt:lpstr>
      <vt:lpstr>思源黑体 CN Medium</vt:lpstr>
      <vt:lpstr>Noto Sans CJK SC Medium</vt:lpstr>
      <vt:lpstr>微软雅黑</vt:lpstr>
      <vt:lpstr>思源黑体 Heavy</vt:lpstr>
      <vt:lpstr>思源黑体 Medium</vt:lpstr>
      <vt:lpstr>Helvetica Neue Medium</vt:lpstr>
      <vt:lpstr>思源黑体 Normal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循环语句</vt:lpstr>
      <vt:lpstr>实践举例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1006</cp:revision>
  <dcterms:created xsi:type="dcterms:W3CDTF">2014-06-24T08:28:00Z</dcterms:created>
  <dcterms:modified xsi:type="dcterms:W3CDTF">2022-01-18T11:16:28Z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