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64" r:id="rId3"/>
    <p:sldId id="564" r:id="rId4"/>
    <p:sldId id="554" r:id="rId5"/>
    <p:sldId id="660" r:id="rId6"/>
    <p:sldId id="662" r:id="rId7"/>
    <p:sldId id="661" r:id="rId8"/>
  </p:sldIdLst>
  <p:sldSz cx="23039070" cy="12960350"/>
  <p:notesSz cx="6858000" cy="9144000"/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364"/>
            <p14:sldId id="661"/>
            <p14:sldId id="660"/>
            <p14:sldId id="564"/>
            <p14:sldId id="662"/>
            <p14:sldId id="554"/>
          </p14:sldIdLst>
        </p14:section>
        <p14:section name="默认节" id="{B7657C01-F1A4-4D91-8BBC-0FED8291C70B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7378"/>
    <a:srgbClr val="C9C9C9"/>
    <a:srgbClr val="1577BA"/>
    <a:srgbClr val="1475B2"/>
    <a:srgbClr val="002368"/>
    <a:srgbClr val="F2F2F2"/>
    <a:srgbClr val="0C579C"/>
    <a:srgbClr val="00233E"/>
    <a:srgbClr val="E3ECF2"/>
    <a:srgbClr val="58C8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68" autoAdjust="0"/>
    <p:restoredTop sz="96340" autoAdjust="0"/>
  </p:normalViewPr>
  <p:slideViewPr>
    <p:cSldViewPr>
      <p:cViewPr varScale="1">
        <p:scale>
          <a:sx n="59" d="100"/>
          <a:sy n="59" d="100"/>
        </p:scale>
        <p:origin x="102" y="78"/>
      </p:cViewPr>
      <p:guideLst>
        <p:guide orient="horz" pos="3806"/>
        <p:guide pos="7256"/>
        <p:guide pos="4599"/>
        <p:guide pos="99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85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思源黑体 Medium" panose="020B0600000000000000" charset="-122"/>
                <a:ea typeface="思源黑体 Medium" panose="020B0600000000000000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720090" y="12266930"/>
            <a:ext cx="6403340" cy="557530"/>
            <a:chOff x="1134" y="19318"/>
            <a:chExt cx="10084" cy="878"/>
          </a:xfrm>
        </p:grpSpPr>
        <p:pic>
          <p:nvPicPr>
            <p:cNvPr id="12" name="图片 11"/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4" name="图片 3" descr="小logo灰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-404" y="8306"/>
            <a:ext cx="23039471" cy="11922850"/>
          </a:xfrm>
          <a:prstGeom prst="rect">
            <a:avLst/>
          </a:prstGeom>
        </p:spPr>
      </p:pic>
      <p:sp>
        <p:nvSpPr>
          <p:cNvPr id="4" name="流程图: 过程 3"/>
          <p:cNvSpPr/>
          <p:nvPr userDrawn="1"/>
        </p:nvSpPr>
        <p:spPr>
          <a:xfrm>
            <a:off x="-402" y="10260115"/>
            <a:ext cx="23039469" cy="2699911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3725978" y="4095175"/>
            <a:ext cx="15586706" cy="1575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 marL="0" indent="0" algn="ctr">
              <a:buNone/>
              <a:defRPr lang="zh-CN" altLang="en-US" sz="8000" b="1" dirty="0">
                <a:solidFill>
                  <a:srgbClr val="1475B2"/>
                </a:solidFill>
                <a:latin typeface="思源黑体 Heavy" panose="020B0A00000000000000" charset="-122"/>
                <a:ea typeface="思源黑体 Heavy" panose="020B0A00000000000000" charset="-122"/>
                <a:cs typeface="思源黑体 Heavy" panose="020B0A00000000000000" charset="-122"/>
              </a:defRPr>
            </a:lvl1pPr>
          </a:lstStyle>
          <a:p>
            <a:pPr marL="0" lvl="0" algn="ctr" defTabSz="1219200">
              <a:lnSpc>
                <a:spcPct val="105000"/>
              </a:lnSpc>
            </a:pPr>
            <a:r>
              <a:rPr lang="zh-CN" altLang="en-US" dirty="0"/>
              <a:t>网易云课堂</a:t>
            </a:r>
            <a:r>
              <a:rPr lang="en-US" altLang="zh-CN" dirty="0"/>
              <a:t> </a:t>
            </a:r>
            <a:r>
              <a:rPr lang="en-US" altLang="zh-CN" dirty="0"/>
              <a:t>x </a:t>
            </a:r>
            <a:r>
              <a:rPr dirty="0"/>
              <a:t>皮皮关</a:t>
            </a:r>
            <a:endParaRPr lang="en-US" altLang="zh-CN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3981528" y="6003173"/>
            <a:ext cx="15075606" cy="1487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lvl1pPr marL="0" indent="0" algn="ctr">
              <a:buNone/>
              <a:defRPr lang="zh-CN" altLang="en-US" sz="6050" dirty="0">
                <a:solidFill>
                  <a:srgbClr val="4D4D4D"/>
                </a:solidFill>
                <a:latin typeface="思源黑体 Medium" panose="020B0600000000000000" charset="-122"/>
                <a:ea typeface="思源黑体 Medium" panose="020B0600000000000000" charset="-122"/>
                <a:cs typeface="Noto Sans CJK SC Medium" charset="-122"/>
              </a:defRPr>
            </a:lvl1pPr>
          </a:lstStyle>
          <a:p>
            <a:pPr marL="0" lvl="0" algn="ctr" defTabSz="1219200"/>
            <a:r>
              <a:rPr lang="zh-CN" altLang="en-US" dirty="0"/>
              <a:t>编辑副标题文本</a:t>
            </a:r>
            <a:endParaRPr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714375" y="12028805"/>
            <a:ext cx="7376795" cy="657860"/>
            <a:chOff x="1125" y="18943"/>
            <a:chExt cx="11617" cy="1036"/>
          </a:xfrm>
        </p:grpSpPr>
        <p:pic>
          <p:nvPicPr>
            <p:cNvPr id="6" name="网易云课堂logo.png" descr="网易云课堂logo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125" y="19137"/>
              <a:ext cx="4002" cy="65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sp>
          <p:nvSpPr>
            <p:cNvPr id="7" name="线条"/>
            <p:cNvSpPr/>
            <p:nvPr userDrawn="1"/>
          </p:nvSpPr>
          <p:spPr>
            <a:xfrm flipV="1">
              <a:off x="5663" y="19205"/>
              <a:ext cx="0" cy="519"/>
            </a:xfrm>
            <a:prstGeom prst="line">
              <a:avLst/>
            </a:prstGeom>
            <a:ln w="25400">
              <a:solidFill>
                <a:srgbClr val="FFFFFF"/>
              </a:solidFill>
            </a:ln>
          </p:spPr>
          <p:txBody>
            <a:bodyPr lIns="45721" tIns="45721" rIns="45721" bIns="45721"/>
            <a:lstStyle>
              <a:defPPr>
                <a:defRPr lang="zh-CN"/>
              </a:defPPr>
              <a:lvl1pPr marL="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642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278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920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4556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1990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1841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0477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1197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pic>
          <p:nvPicPr>
            <p:cNvPr id="8" name="图片 7" descr="图片 2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6165" y="19205"/>
              <a:ext cx="2359" cy="54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sp>
          <p:nvSpPr>
            <p:cNvPr id="2" name="线条"/>
            <p:cNvSpPr/>
            <p:nvPr userDrawn="1"/>
          </p:nvSpPr>
          <p:spPr>
            <a:xfrm flipV="1">
              <a:off x="8943" y="19195"/>
              <a:ext cx="0" cy="519"/>
            </a:xfrm>
            <a:prstGeom prst="line">
              <a:avLst/>
            </a:prstGeom>
            <a:ln w="25400">
              <a:solidFill>
                <a:srgbClr val="FFFFFF"/>
              </a:solidFill>
            </a:ln>
          </p:spPr>
          <p:txBody>
            <a:bodyPr lIns="45721" tIns="45721" rIns="45721" bIns="45721"/>
            <a:lstStyle>
              <a:defPPr>
                <a:defRPr lang="zh-CN"/>
              </a:defPPr>
              <a:lvl1pPr marL="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642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278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920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4556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1990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1841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0477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1197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pic>
          <p:nvPicPr>
            <p:cNvPr id="11" name="图片 10" descr="小logo白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9286" y="18943"/>
              <a:ext cx="3456" cy="103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/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思源黑体 Medium" panose="020B0600000000000000" charset="-122"/>
                <a:ea typeface="思源黑体 Medium" panose="020B0600000000000000" charset="-122"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5279837" y="5760000"/>
            <a:ext cx="12019004" cy="113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600" indent="-609600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defRPr>
            </a:lvl1pPr>
          </a:lstStyle>
          <a:p>
            <a:pPr marL="609600" indent="-609600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5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母版已经空格了无需再增加空格</a:t>
            </a:r>
            <a:endParaRPr lang="zh-CN" altLang="en-US" sz="4535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5279837" y="7437600"/>
            <a:ext cx="12019004" cy="113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600" indent="-609600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defRPr>
            </a:lvl1pPr>
          </a:lstStyle>
          <a:p>
            <a:pPr marL="609600" indent="-609600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5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母版已经空格了无需再增加空格</a:t>
            </a:r>
            <a:endParaRPr lang="zh-CN" altLang="en-US" sz="4535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5279837" y="40788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600" indent="-609600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dirty="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marL="609600" indent="-609600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5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母版已经空格了无需再增加空格</a:t>
            </a:r>
            <a:endParaRPr lang="zh-CN" altLang="en-US" sz="4535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20090" y="12266930"/>
            <a:ext cx="6403340" cy="557530"/>
            <a:chOff x="1134" y="19318"/>
            <a:chExt cx="10084" cy="878"/>
          </a:xfrm>
        </p:grpSpPr>
        <p:pic>
          <p:nvPicPr>
            <p:cNvPr id="12" name="图片 11"/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7" name="图片 6" descr="小logo灰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小节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424559" y="7733109"/>
            <a:ext cx="8190269" cy="1330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ctr">
              <a:buNone/>
              <a:defRPr lang="zh-CN" altLang="en-US" sz="6000" dirty="0">
                <a:latin typeface="思源黑体 CN Bold" panose="020B0800000000000000" charset="-122"/>
                <a:ea typeface="思源黑体 CN Bold" panose="020B0800000000000000" charset="-122"/>
              </a:defRPr>
            </a:lvl1pPr>
          </a:lstStyle>
          <a:p>
            <a:pPr marL="0" lvl="0" algn="ctr" defTabSz="1219200"/>
            <a:r>
              <a:rPr lang="zh-CN" altLang="en-US" dirty="0"/>
              <a:t>点击编辑小节标题</a:t>
            </a:r>
            <a:endParaRPr lang="zh-CN" altLang="en-US" dirty="0"/>
          </a:p>
        </p:txBody>
      </p:sp>
      <p:sp>
        <p:nvSpPr>
          <p:cNvPr id="3" name="Oval 5"/>
          <p:cNvSpPr>
            <a:spLocks noChangeArrowheads="1"/>
          </p:cNvSpPr>
          <p:nvPr userDrawn="1"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8"/>
          <p:cNvSpPr/>
          <p:nvPr userDrawn="1"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9"/>
          <p:cNvSpPr>
            <a:spLocks noChangeArrowheads="1"/>
          </p:cNvSpPr>
          <p:nvPr userDrawn="1"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10"/>
          <p:cNvSpPr>
            <a:spLocks noChangeArrowheads="1"/>
          </p:cNvSpPr>
          <p:nvPr userDrawn="1"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15"/>
          <p:cNvCxnSpPr>
            <a:cxnSpLocks noChangeShapeType="1"/>
          </p:cNvCxnSpPr>
          <p:nvPr userDrawn="1"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0048620" y="2179687"/>
            <a:ext cx="2948243" cy="3993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 algn="ctr">
              <a:buNone/>
              <a:defRPr lang="zh-CN" altLang="en-US" sz="18900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marL="0" lvl="0" defTabSz="1219200"/>
            <a:r>
              <a:rPr lang="en-US" altLang="zh-CN" dirty="0"/>
              <a:t>01</a:t>
            </a:r>
            <a:endParaRPr lang="zh-CN" alt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20090" y="12266930"/>
            <a:ext cx="6403340" cy="557530"/>
            <a:chOff x="1134" y="19318"/>
            <a:chExt cx="10084" cy="878"/>
          </a:xfrm>
        </p:grpSpPr>
        <p:pic>
          <p:nvPicPr>
            <p:cNvPr id="7" name="图片 6"/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11" name="图片 10" descr="小logo灰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思源黑体 Medium" panose="020B0600000000000000" charset="-122"/>
                <a:ea typeface="思源黑体 Medium" panose="020B0600000000000000" charset="-122"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6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695662" y="2232004"/>
            <a:ext cx="19648063" cy="9828172"/>
          </a:xfrm>
          <a:prstGeom prst="rect">
            <a:avLst/>
          </a:prstGeom>
        </p:spPr>
        <p:txBody>
          <a:bodyPr/>
          <a:lstStyle>
            <a:lvl1pPr marL="863600" indent="-863600">
              <a:buClr>
                <a:srgbClr val="1577BA"/>
              </a:buClr>
              <a:buFont typeface="Arial" panose="020B0604020202020204" pitchFamily="34" charset="0"/>
              <a:buChar char="•"/>
              <a:defRPr lang="zh-CN" altLang="en-US" sz="6400" b="0" kern="1200" dirty="0" smtClean="0">
                <a:solidFill>
                  <a:srgbClr val="1577BA"/>
                </a:solidFill>
                <a:latin typeface="思源黑体 Normal" panose="020B0400000000000000" charset="-122"/>
                <a:ea typeface="思源黑体 Normal" panose="020B0400000000000000" charset="-122"/>
                <a:cs typeface="+mn-cs"/>
              </a:defRPr>
            </a:lvl1pPr>
            <a:lvl2pPr>
              <a:defRPr sz="4800">
                <a:latin typeface="思源黑体 Normal" panose="020B0400000000000000" charset="-122"/>
                <a:ea typeface="思源黑体 Normal" panose="020B0400000000000000" charset="-122"/>
              </a:defRPr>
            </a:lvl2pPr>
            <a:lvl3pPr>
              <a:defRPr>
                <a:latin typeface="思源黑体 Normal" panose="020B0400000000000000" charset="-122"/>
                <a:ea typeface="思源黑体 Normal" panose="020B0400000000000000" charset="-122"/>
              </a:defRPr>
            </a:lvl3pPr>
            <a:lvl4pPr>
              <a:defRPr>
                <a:latin typeface="思源黑体 Normal" panose="020B0400000000000000" charset="-122"/>
                <a:ea typeface="思源黑体 Normal" panose="020B0400000000000000" charset="-122"/>
              </a:defRPr>
            </a:lvl4pPr>
            <a:lvl5pPr>
              <a:defRPr>
                <a:latin typeface="思源黑体 Normal" panose="020B0400000000000000" charset="-122"/>
                <a:ea typeface="思源黑体 Normal" panose="020B0400000000000000" charset="-122"/>
              </a:defRPr>
            </a:lvl5pPr>
          </a:lstStyle>
          <a:p>
            <a:pPr marL="863600" lvl="0" indent="-863600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720090" y="12266930"/>
            <a:ext cx="6403340" cy="557530"/>
            <a:chOff x="1134" y="19318"/>
            <a:chExt cx="10084" cy="878"/>
          </a:xfrm>
        </p:grpSpPr>
        <p:pic>
          <p:nvPicPr>
            <p:cNvPr id="3" name="图片 2"/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7" name="图片 6" descr="小logo灰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尾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过程 2"/>
          <p:cNvSpPr/>
          <p:nvPr userDrawn="1"/>
        </p:nvSpPr>
        <p:spPr>
          <a:xfrm>
            <a:off x="-846" y="5285768"/>
            <a:ext cx="23039469" cy="76948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-9499" y="1057751"/>
            <a:ext cx="23039471" cy="11922850"/>
          </a:xfrm>
          <a:prstGeom prst="rect">
            <a:avLst/>
          </a:prstGeom>
        </p:spPr>
      </p:pic>
      <p:sp>
        <p:nvSpPr>
          <p:cNvPr id="5" name="流程图: 过程 4"/>
          <p:cNvSpPr/>
          <p:nvPr userDrawn="1"/>
        </p:nvSpPr>
        <p:spPr>
          <a:xfrm>
            <a:off x="1" y="175"/>
            <a:ext cx="23039469" cy="7694833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6" name="矩形 5"/>
          <p:cNvSpPr/>
          <p:nvPr userDrawn="1"/>
        </p:nvSpPr>
        <p:spPr>
          <a:xfrm>
            <a:off x="0" y="7860143"/>
            <a:ext cx="23038623" cy="179996"/>
          </a:xfrm>
          <a:prstGeom prst="rect">
            <a:avLst/>
          </a:prstGeom>
          <a:solidFill>
            <a:srgbClr val="147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14"/>
          <p:cNvCxnSpPr/>
          <p:nvPr userDrawn="1"/>
        </p:nvCxnSpPr>
        <p:spPr>
          <a:xfrm>
            <a:off x="0" y="8160136"/>
            <a:ext cx="2303938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5894388" y="4081347"/>
            <a:ext cx="11250613" cy="276814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/>
            <a:r>
              <a:rPr lang="zh-CN" altLang="en-US" sz="14000" b="1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Times New Roman" panose="02020603050405020304" pitchFamily="18" charset="0"/>
              </a:rPr>
              <a:t>谢谢观看</a:t>
            </a:r>
            <a:endParaRPr lang="zh-CN" altLang="en-US" sz="14000" b="1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8325485" y="12015470"/>
            <a:ext cx="6403340" cy="557530"/>
            <a:chOff x="1134" y="19318"/>
            <a:chExt cx="10084" cy="878"/>
          </a:xfrm>
        </p:grpSpPr>
        <p:pic>
          <p:nvPicPr>
            <p:cNvPr id="12" name="图片 11"/>
            <p:cNvPicPr/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10" name="图片 9" descr="小logo灰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908" y="2024969"/>
            <a:ext cx="21599654" cy="955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hf sldNum="0" hdr="0" dt="0"/>
  <p:txStyles>
    <p:titleStyle>
      <a:lvl1pPr algn="l" defTabSz="2303780" rtl="0" eaLnBrk="1" latinLnBrk="0" hangingPunct="1">
        <a:spcBef>
          <a:spcPct val="0"/>
        </a:spcBef>
        <a:buNone/>
        <a:defRPr sz="6600" kern="1200">
          <a:solidFill>
            <a:srgbClr val="1475B2"/>
          </a:solidFill>
          <a:latin typeface="思源黑体 CN Bold" panose="020B0800000000000000" charset="-122"/>
          <a:ea typeface="思源黑体 CN Bold" panose="020B0800000000000000" charset="-122"/>
          <a:cs typeface="+mj-cs"/>
        </a:defRPr>
      </a:lvl1pPr>
    </p:titleStyle>
    <p:bodyStyle>
      <a:lvl1pPr marL="863600" indent="-863600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•"/>
        <a:defRPr sz="604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1pPr>
      <a:lvl2pPr marL="1871980" indent="-71945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–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2pPr>
      <a:lvl3pPr marL="2880360" indent="-57594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•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3pPr>
      <a:lvl4pPr marL="4031615" indent="-57594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–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4pPr>
      <a:lvl5pPr marL="5184140" indent="-57594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»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5pPr>
      <a:lvl6pPr marL="6335395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487920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639810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9791700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1pPr>
      <a:lvl2pPr marL="115252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30378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3pPr>
      <a:lvl4pPr marL="345630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4pPr>
      <a:lvl5pPr marL="460819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5pPr>
      <a:lvl6pPr marL="575945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6pPr>
      <a:lvl7pPr marL="691197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7pPr>
      <a:lvl8pPr marL="806323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8pPr>
      <a:lvl9pPr marL="921575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2.xml"/><Relationship Id="rId2" Type="http://schemas.openxmlformats.org/officeDocument/2006/relationships/image" Target="../media/image10.png"/><Relationship Id="rId1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标题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093293" y="6003173"/>
            <a:ext cx="16852803" cy="1487805"/>
          </a:xfrm>
        </p:spPr>
        <p:txBody>
          <a:bodyPr/>
          <a:lstStyle/>
          <a:p>
            <a:r>
              <a:rPr lang="en-US" altLang="zh-CN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1-6. for</a:t>
            </a:r>
            <a:r>
              <a:rPr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循环</a:t>
            </a:r>
            <a:endParaRPr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 for</a:t>
            </a:r>
            <a:r>
              <a:rPr lang="zh-CN" altLang="en-US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循环</a:t>
            </a:r>
            <a:r>
              <a:rPr lang="zh-CN" altLang="en-US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语句</a:t>
            </a:r>
            <a:endParaRPr lang="zh-CN" altLang="en-US" dirty="0"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529080" y="2924810"/>
            <a:ext cx="8877300" cy="5445125"/>
          </a:xfrm>
        </p:spPr>
        <p:txBody>
          <a:bodyPr wrap="square"/>
          <a:lstStyle/>
          <a:p>
            <a:pPr algn="l"/>
            <a:r>
              <a:rPr lang="en-US" altLang="zh-CN" sz="452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for(</a:t>
            </a:r>
            <a:r>
              <a:rPr sz="452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初始化</a:t>
            </a:r>
            <a:r>
              <a:rPr lang="en-US" altLang="zh-CN" sz="452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 </a:t>
            </a:r>
            <a:r>
              <a:rPr sz="452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每次判断</a:t>
            </a:r>
            <a:r>
              <a:rPr lang="en-US" altLang="zh-CN" sz="452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 </a:t>
            </a:r>
            <a:r>
              <a:rPr sz="452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每次执行</a:t>
            </a:r>
            <a:r>
              <a:rPr lang="en-US" altLang="zh-CN" sz="452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altLang="zh-CN" sz="4525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452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</a:t>
            </a:r>
            <a:endParaRPr lang="en-US" altLang="zh-CN" sz="4525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452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// </a:t>
            </a:r>
            <a:r>
              <a:rPr sz="452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循环体</a:t>
            </a:r>
            <a:endParaRPr lang="en-US" altLang="zh-CN" sz="4525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452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en-US" altLang="zh-CN" sz="4525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79375" y="1485265"/>
            <a:ext cx="6840220" cy="103930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159000" y="7515225"/>
            <a:ext cx="1022921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例子：</a:t>
            </a:r>
            <a:endParaRPr lang="en-US" sz="36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36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for (int i=0; i&lt;100; i++)</a:t>
            </a:r>
            <a:endParaRPr lang="en-US" sz="360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36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{</a:t>
            </a:r>
            <a:endParaRPr lang="en-US" sz="360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36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	Console.WriteLine(i+1);</a:t>
            </a:r>
            <a:endParaRPr lang="en-US" sz="360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360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}</a:t>
            </a:r>
            <a:endParaRPr lang="en-US" sz="360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for</a:t>
            </a:r>
            <a:r>
              <a:rPr lang="zh-CN" altLang="en-US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循环</a:t>
            </a:r>
            <a:r>
              <a:rPr lang="zh-CN" altLang="en-US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语句</a:t>
            </a:r>
            <a:endParaRPr lang="zh-CN" altLang="en-US"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  <a:sym typeface="+mn-ea"/>
            </a:endParaRPr>
          </a:p>
        </p:txBody>
      </p:sp>
      <p:sp>
        <p:nvSpPr>
          <p:cNvPr id="19" name="圆角矩形"/>
          <p:cNvSpPr/>
          <p:nvPr/>
        </p:nvSpPr>
        <p:spPr>
          <a:xfrm>
            <a:off x="1838960" y="2861945"/>
            <a:ext cx="8646795" cy="4010025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031714" y="3530937"/>
            <a:ext cx="184731" cy="752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3200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366010" y="3138805"/>
            <a:ext cx="7951470" cy="7570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for(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初始化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 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每次判断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 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每次执行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altLang="zh-CN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</a:t>
            </a:r>
            <a:endParaRPr lang="en-US" altLang="zh-CN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// 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循环体</a:t>
            </a:r>
            <a:endParaRPr lang="en-US" altLang="zh-CN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en-US" altLang="zh-CN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36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tx1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for</a:t>
            </a:r>
            <a:r>
              <a:rPr lang="zh-CN" altLang="en-US" sz="3600" dirty="0">
                <a:solidFill>
                  <a:schemeClr val="tx1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循环的格式有点怪，最早是</a:t>
            </a:r>
            <a:r>
              <a:rPr lang="en-US" altLang="zh-CN" sz="3600" dirty="0">
                <a:solidFill>
                  <a:schemeClr val="tx1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C</a:t>
            </a:r>
            <a:r>
              <a:rPr lang="zh-CN" altLang="en-US" sz="3600" dirty="0">
                <a:solidFill>
                  <a:schemeClr val="tx1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语言采用了这种设计，一直沿用</a:t>
            </a:r>
            <a:r>
              <a:rPr lang="zh-CN" altLang="en-US" sz="3600" dirty="0">
                <a:solidFill>
                  <a:schemeClr val="tx1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至今。</a:t>
            </a:r>
            <a:endParaRPr lang="zh-CN" altLang="en-US" sz="3600" dirty="0">
              <a:solidFill>
                <a:schemeClr val="tx1"/>
              </a:solidFill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tx1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可以用调试的方法掌握</a:t>
            </a:r>
            <a:r>
              <a:rPr lang="en-US" altLang="zh-CN" sz="3600" dirty="0">
                <a:solidFill>
                  <a:schemeClr val="tx1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for</a:t>
            </a:r>
            <a:r>
              <a:rPr lang="zh-CN" altLang="en-US" sz="3600" dirty="0">
                <a:solidFill>
                  <a:schemeClr val="tx1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循环的执行</a:t>
            </a:r>
            <a:r>
              <a:rPr lang="zh-CN" altLang="en-US" sz="3600" dirty="0">
                <a:solidFill>
                  <a:schemeClr val="tx1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顺序。</a:t>
            </a:r>
            <a:endParaRPr lang="zh-CN" altLang="en-US" sz="3600" dirty="0">
              <a:solidFill>
                <a:schemeClr val="tx1"/>
              </a:solidFill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8557187" y="9052546"/>
            <a:ext cx="2419320" cy="1733619"/>
            <a:chOff x="18383197" y="8751556"/>
            <a:chExt cx="2419320" cy="1733619"/>
          </a:xfrm>
        </p:grpSpPr>
        <p:sp>
          <p:nvSpPr>
            <p:cNvPr id="9" name="矩形 8"/>
            <p:cNvSpPr/>
            <p:nvPr/>
          </p:nvSpPr>
          <p:spPr>
            <a:xfrm>
              <a:off x="19115515" y="9270936"/>
              <a:ext cx="1163683" cy="118883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0300285" y="8751556"/>
              <a:ext cx="502232" cy="51308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8383197" y="10079960"/>
              <a:ext cx="396641" cy="405215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5" name="圆角矩形"/>
          <p:cNvSpPr/>
          <p:nvPr/>
        </p:nvSpPr>
        <p:spPr>
          <a:xfrm>
            <a:off x="12526645" y="3425190"/>
            <a:ext cx="7506335" cy="6911975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4" name="组合 3"/>
          <p:cNvGrpSpPr/>
          <p:nvPr/>
        </p:nvGrpSpPr>
        <p:grpSpPr>
          <a:xfrm>
            <a:off x="11556816" y="2887749"/>
            <a:ext cx="2544312" cy="1701928"/>
            <a:chOff x="1537786" y="2918229"/>
            <a:chExt cx="2544312" cy="1701928"/>
          </a:xfrm>
        </p:grpSpPr>
        <p:sp>
          <p:nvSpPr>
            <p:cNvPr id="11" name="矩形 10"/>
            <p:cNvSpPr/>
            <p:nvPr/>
          </p:nvSpPr>
          <p:spPr>
            <a:xfrm>
              <a:off x="2040018" y="2918229"/>
              <a:ext cx="1163683" cy="118883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537786" y="4107068"/>
              <a:ext cx="502232" cy="51308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685457" y="2918229"/>
              <a:ext cx="396641" cy="405215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3543915" y="3427730"/>
            <a:ext cx="64122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60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例子：打印</a:t>
            </a:r>
            <a:r>
              <a:rPr lang="en-US" altLang="zh-CN" sz="360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1</a:t>
            </a:r>
            <a:r>
              <a:rPr lang="zh-CN" altLang="en-US" sz="360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到</a:t>
            </a:r>
            <a:r>
              <a:rPr lang="en-US" altLang="zh-CN" sz="360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100</a:t>
            </a:r>
            <a:endParaRPr lang="en-US" altLang="zh-CN" sz="3600"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091795" y="4587240"/>
            <a:ext cx="641223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for (int i=0; i&lt;100; i++)</a:t>
            </a:r>
            <a:endParaRPr lang="en-US" sz="36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{</a:t>
            </a:r>
            <a:endParaRPr lang="en-US" sz="36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        Console.WriteLine(i+1);</a:t>
            </a:r>
            <a:endParaRPr lang="en-US" sz="36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}</a:t>
            </a:r>
            <a:endParaRPr lang="en-US" sz="36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cs typeface="思源黑体 Medium" panose="020B0600000000000000" charset="-122"/>
                <a:sym typeface="+mn-ea"/>
              </a:rPr>
              <a:t>for</a:t>
            </a:r>
            <a:r>
              <a:rPr lang="zh-CN" altLang="en-US">
                <a:cs typeface="思源黑体 Medium" panose="020B0600000000000000" charset="-122"/>
                <a:sym typeface="+mn-ea"/>
              </a:rPr>
              <a:t>和</a:t>
            </a:r>
            <a:r>
              <a:rPr lang="en-US" altLang="zh-CN">
                <a:cs typeface="思源黑体 Medium" panose="020B0600000000000000" charset="-122"/>
                <a:sym typeface="+mn-ea"/>
              </a:rPr>
              <a:t>while</a:t>
            </a:r>
            <a:r>
              <a:rPr lang="zh-CN" altLang="en-US">
                <a:cs typeface="思源黑体 Medium" panose="020B0600000000000000" charset="-122"/>
                <a:sym typeface="+mn-ea"/>
              </a:rPr>
              <a:t>对比</a:t>
            </a:r>
            <a:endParaRPr lang="zh-CN" altLang="en-US" dirty="0">
              <a:cs typeface="思源黑体 Medium" panose="020B0600000000000000" charset="-122"/>
            </a:endParaRPr>
          </a:p>
        </p:txBody>
      </p:sp>
      <p:sp>
        <p:nvSpPr>
          <p:cNvPr id="19" name="圆角矩形"/>
          <p:cNvSpPr/>
          <p:nvPr/>
        </p:nvSpPr>
        <p:spPr>
          <a:xfrm>
            <a:off x="944245" y="1755140"/>
            <a:ext cx="8092440" cy="7320280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031714" y="4153237"/>
            <a:ext cx="184731" cy="752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3200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979295" y="1755140"/>
            <a:ext cx="760603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例子：打印</a:t>
            </a:r>
            <a:r>
              <a:rPr lang="en-US" altLang="zh-CN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1</a:t>
            </a:r>
            <a:r>
              <a:rPr lang="zh-CN" altLang="en-US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到</a:t>
            </a:r>
            <a:r>
              <a:rPr lang="en-US" altLang="zh-CN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100</a:t>
            </a:r>
            <a:endParaRPr lang="en-US" altLang="zh-CN" sz="36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>
              <a:lnSpc>
                <a:spcPct val="150000"/>
              </a:lnSpc>
            </a:pPr>
            <a:endParaRPr lang="en-US" altLang="zh-CN" sz="36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for (int i=0; i&lt;100; i++)</a:t>
            </a:r>
            <a:endParaRPr lang="en-US" altLang="zh-CN" sz="36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{</a:t>
            </a:r>
            <a:endParaRPr lang="en-US" altLang="zh-CN" sz="36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    Console.WriteLine(i+1);</a:t>
            </a:r>
            <a:endParaRPr lang="en-US" altLang="zh-CN" sz="36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}</a:t>
            </a:r>
            <a:endParaRPr lang="zh-CN" altLang="en-US" sz="3600" dirty="0">
              <a:solidFill>
                <a:schemeClr val="tx2"/>
              </a:solidFill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</p:txBody>
      </p:sp>
      <p:sp>
        <p:nvSpPr>
          <p:cNvPr id="4" name="圆角矩形"/>
          <p:cNvSpPr/>
          <p:nvPr/>
        </p:nvSpPr>
        <p:spPr>
          <a:xfrm>
            <a:off x="11024235" y="1755775"/>
            <a:ext cx="8092440" cy="7319645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059285" y="1755775"/>
            <a:ext cx="7606030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参考</a:t>
            </a:r>
            <a:r>
              <a:rPr lang="en-US" altLang="zh-CN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while</a:t>
            </a:r>
            <a:r>
              <a:rPr lang="zh-CN" altLang="en-US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写法：</a:t>
            </a:r>
            <a:endParaRPr lang="en-US" altLang="zh-CN" sz="36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>
              <a:lnSpc>
                <a:spcPct val="150000"/>
              </a:lnSpc>
            </a:pPr>
            <a:endParaRPr lang="en-US" altLang="zh-CN" sz="36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int i=0;</a:t>
            </a:r>
            <a:endParaRPr lang="en-US" altLang="zh-CN" sz="36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while (i&lt;100)</a:t>
            </a:r>
            <a:endParaRPr lang="en-US" altLang="zh-CN" sz="36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{</a:t>
            </a:r>
            <a:endParaRPr lang="en-US" altLang="zh-CN" sz="36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    Console.WriteLine(i+1);</a:t>
            </a:r>
            <a:endParaRPr lang="en-US" altLang="zh-CN" sz="36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    i++;</a:t>
            </a:r>
            <a:endParaRPr lang="en-US" altLang="zh-CN" sz="36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}</a:t>
            </a:r>
            <a:endParaRPr lang="zh-CN" altLang="en-US" sz="3600" dirty="0">
              <a:solidFill>
                <a:schemeClr val="tx2"/>
              </a:solidFill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69465" y="9719945"/>
            <a:ext cx="1420558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★  </a:t>
            </a:r>
            <a:r>
              <a:rPr lang="en-US" altLang="zh-CN" sz="36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for</a:t>
            </a:r>
            <a:r>
              <a:rPr lang="zh-CN" altLang="en-US" sz="36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和</a:t>
            </a:r>
            <a:r>
              <a:rPr lang="en-US" altLang="zh-CN" sz="36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while</a:t>
            </a:r>
            <a:r>
              <a:rPr lang="zh-CN" altLang="en-US" sz="36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总是可以互相替代的。</a:t>
            </a:r>
            <a:endParaRPr lang="en-US" altLang="zh-CN" sz="36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r>
              <a:rPr lang="en-US" altLang="zh-CN" sz="36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    for</a:t>
            </a:r>
            <a:r>
              <a:rPr lang="zh-CN" altLang="en-US" sz="36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循环更适合于已知次数的循环，</a:t>
            </a:r>
            <a:r>
              <a:rPr lang="en-US" altLang="zh-CN" sz="36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while</a:t>
            </a:r>
            <a:r>
              <a:rPr lang="zh-CN" altLang="en-US" sz="36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适合于不可知次数的循环。</a:t>
            </a:r>
            <a:endParaRPr lang="zh-CN" altLang="en-US" sz="36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思源黑体 Medium" panose="020B0600000000000000" charset="-122"/>
                <a:ea typeface="思源黑体 Medium" panose="020B0600000000000000" charset="-122"/>
                <a:sym typeface="+mn-ea"/>
              </a:rPr>
              <a:t>实践</a:t>
            </a:r>
            <a:r>
              <a:rPr lang="zh-CN" altLang="en-US">
                <a:latin typeface="思源黑体 Medium" panose="020B0600000000000000" charset="-122"/>
                <a:ea typeface="思源黑体 Medium" panose="020B0600000000000000" charset="-122"/>
                <a:sym typeface="+mn-ea"/>
              </a:rPr>
              <a:t>举例</a:t>
            </a:r>
            <a:endParaRPr lang="zh-CN" altLang="en-US">
              <a:latin typeface="思源黑体 Medium" panose="020B0600000000000000" charset="-122"/>
              <a:ea typeface="思源黑体 Medium" panose="020B0600000000000000" charset="-122"/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529080" y="2520315"/>
            <a:ext cx="15248255" cy="4787900"/>
          </a:xfrm>
        </p:spPr>
        <p:txBody>
          <a:bodyPr wrap="square"/>
          <a:lstStyle/>
          <a:p>
            <a:pPr>
              <a:lnSpc>
                <a:spcPct val="170000"/>
              </a:lnSpc>
            </a:pPr>
            <a:r>
              <a:rPr lang="en-US" altLang="zh-CN" sz="452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sz="452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</a:t>
            </a:r>
            <a:r>
              <a:rPr lang="en-US" altLang="zh-CN" sz="452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1~100</a:t>
            </a:r>
            <a:r>
              <a:rPr sz="452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的和与积。</a:t>
            </a:r>
            <a:endParaRPr lang="zh-CN" altLang="en-US" sz="4525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452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sz="452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寻找</a:t>
            </a:r>
            <a:r>
              <a:rPr lang="en-US" altLang="zh-CN" sz="452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1~100</a:t>
            </a:r>
            <a:r>
              <a:rPr sz="452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之间，所有</a:t>
            </a:r>
            <a:r>
              <a:rPr lang="en-US" altLang="zh-CN" sz="452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13</a:t>
            </a:r>
            <a:r>
              <a:rPr sz="452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的倍数。</a:t>
            </a:r>
            <a:endParaRPr lang="zh-CN" altLang="en-US" sz="4525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452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</a:t>
            </a:r>
            <a:r>
              <a:rPr sz="452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打印下列表格（双重循环</a:t>
            </a:r>
            <a:r>
              <a:rPr sz="452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讲解）：</a:t>
            </a:r>
            <a:endParaRPr lang="zh-CN" altLang="en-US" sz="4525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3014345" y="6750050"/>
          <a:ext cx="16127095" cy="2327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5165"/>
                <a:gridCol w="3225165"/>
                <a:gridCol w="3225165"/>
                <a:gridCol w="3225165"/>
                <a:gridCol w="32251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accent1"/>
                          </a:solidFill>
                        </a:rPr>
                        <a:t>1-1</a:t>
                      </a:r>
                      <a:endParaRPr lang="en-US" altLang="zh-CN" b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accent1"/>
                          </a:solidFill>
                        </a:rPr>
                        <a:t>1-2</a:t>
                      </a:r>
                      <a:endParaRPr lang="en-US" altLang="zh-CN" b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accent1"/>
                          </a:solidFill>
                        </a:rPr>
                        <a:t>1-3</a:t>
                      </a:r>
                      <a:endParaRPr lang="en-US" altLang="zh-CN" b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accent1"/>
                          </a:solidFill>
                        </a:rPr>
                        <a:t>1-4</a:t>
                      </a:r>
                      <a:endParaRPr lang="en-US" altLang="zh-CN" b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accent1"/>
                          </a:solidFill>
                        </a:rPr>
                        <a:t>1-5</a:t>
                      </a:r>
                      <a:endParaRPr lang="en-US" altLang="zh-CN" b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7829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/>
                        <a:t>2-1</a:t>
                      </a:r>
                      <a:endParaRPr lang="en-US" altLang="zh-CN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/>
                        <a:t>2-2</a:t>
                      </a:r>
                      <a:endParaRPr lang="en-US" altLang="zh-CN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/>
                        <a:t>2-3</a:t>
                      </a:r>
                      <a:endParaRPr lang="en-US" altLang="zh-CN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/>
                        <a:t>2-4</a:t>
                      </a:r>
                      <a:endParaRPr lang="en-US" altLang="zh-CN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/>
                        <a:t>2-5</a:t>
                      </a:r>
                      <a:endParaRPr lang="en-US" altLang="zh-CN" b="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/>
                        <a:t>3-1</a:t>
                      </a:r>
                      <a:endParaRPr lang="en-US" altLang="zh-CN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/>
                        <a:t>3-2</a:t>
                      </a:r>
                      <a:endParaRPr lang="en-US" altLang="zh-CN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/>
                        <a:t>3-3</a:t>
                      </a:r>
                      <a:endParaRPr lang="en-US" altLang="zh-CN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/>
                        <a:t>3-4</a:t>
                      </a:r>
                      <a:endParaRPr lang="en-US" altLang="zh-CN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/>
                        <a:t>3-5</a:t>
                      </a:r>
                      <a:endParaRPr lang="en-US" altLang="zh-CN" b="0"/>
                    </a:p>
                  </a:txBody>
                  <a:tcPr/>
                </a:tc>
              </a:tr>
              <a:tr h="7829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/>
                        <a:t>4-1</a:t>
                      </a:r>
                      <a:endParaRPr lang="en-US" altLang="zh-CN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/>
                        <a:t>4-2</a:t>
                      </a:r>
                      <a:endParaRPr lang="en-US" altLang="zh-CN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/>
                        <a:t>4-3</a:t>
                      </a:r>
                      <a:endParaRPr lang="en-US" altLang="zh-CN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/>
                        <a:t>4-4</a:t>
                      </a:r>
                      <a:endParaRPr lang="en-US" altLang="zh-CN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/>
                        <a:t>4-5</a:t>
                      </a:r>
                      <a:endParaRPr lang="en-US" altLang="zh-CN" b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b="1" dirty="0">
                <a:latin typeface="思源黑体 Medium" panose="020B0600000000000000" charset="-122"/>
                <a:ea typeface="思源黑体 Medium" panose="020B0600000000000000" charset="-122"/>
              </a:rPr>
              <a:t>练习</a:t>
            </a:r>
            <a:r>
              <a:rPr lang="zh-CN" altLang="en-US" b="1" dirty="0">
                <a:latin typeface="思源黑体 Medium" panose="020B0600000000000000" charset="-122"/>
                <a:ea typeface="思源黑体 Medium" panose="020B0600000000000000" charset="-122"/>
              </a:rPr>
              <a:t>题</a:t>
            </a:r>
            <a:endParaRPr lang="zh-CN" altLang="en-US" b="1" dirty="0">
              <a:latin typeface="思源黑体 Medium" panose="020B0600000000000000" charset="-122"/>
              <a:ea typeface="思源黑体 Medium" panose="020B0600000000000000" charset="-122"/>
            </a:endParaRPr>
          </a:p>
        </p:txBody>
      </p:sp>
      <p:sp>
        <p:nvSpPr>
          <p:cNvPr id="4" name="圆形"/>
          <p:cNvSpPr/>
          <p:nvPr/>
        </p:nvSpPr>
        <p:spPr>
          <a:xfrm>
            <a:off x="1439519" y="2338855"/>
            <a:ext cx="1104861" cy="1104861"/>
          </a:xfrm>
          <a:prstGeom prst="rect">
            <a:avLst/>
          </a:prstGeom>
          <a:noFill/>
          <a:ln w="38100">
            <a:solidFill>
              <a:srgbClr val="218DD6"/>
            </a:solidFill>
            <a:miter lim="400000"/>
          </a:ln>
        </p:spPr>
        <p:txBody>
          <a:bodyPr lIns="67471" tIns="67471" rIns="67471" bIns="67471" anchor="ctr"/>
          <a:lstStyle/>
          <a:p>
            <a:endParaRPr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6" name="圆形"/>
          <p:cNvSpPr/>
          <p:nvPr/>
        </p:nvSpPr>
        <p:spPr>
          <a:xfrm>
            <a:off x="1565197" y="2463532"/>
            <a:ext cx="1104861" cy="1104861"/>
          </a:xfrm>
          <a:prstGeom prst="rect">
            <a:avLst/>
          </a:prstGeom>
          <a:solidFill>
            <a:srgbClr val="218DD6"/>
          </a:solidFill>
          <a:ln w="12700">
            <a:miter lim="400000"/>
          </a:ln>
        </p:spPr>
        <p:txBody>
          <a:bodyPr lIns="67471" tIns="67471" rIns="67471" bIns="67471" anchor="ctr"/>
          <a:lstStyle/>
          <a:p>
            <a:endParaRPr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7" name="文本框 20"/>
          <p:cNvSpPr txBox="1"/>
          <p:nvPr/>
        </p:nvSpPr>
        <p:spPr>
          <a:xfrm>
            <a:off x="3554095" y="2748916"/>
            <a:ext cx="15639415" cy="749935"/>
          </a:xfrm>
          <a:prstGeom prst="rect">
            <a:avLst/>
          </a:prstGeom>
          <a:ln w="12700">
            <a:miter lim="400000"/>
          </a:ln>
        </p:spPr>
        <p:txBody>
          <a:bodyPr wrap="square" lIns="67471" tIns="67471" rIns="67471" bIns="67471" anchor="ctr">
            <a:spAutoFit/>
          </a:bodyPr>
          <a:lstStyle>
            <a:lvl1pPr algn="l">
              <a:defRPr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marL="0" indent="0">
              <a:buNone/>
            </a:pPr>
            <a:r>
              <a:rPr lang="zh-CN" altLang="en-US" sz="400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打印各种三角形：</a:t>
            </a:r>
            <a:endParaRPr lang="en-US" altLang="zh-CN" sz="40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</p:txBody>
      </p:sp>
      <p:sp>
        <p:nvSpPr>
          <p:cNvPr id="10" name="01"/>
          <p:cNvSpPr txBox="1"/>
          <p:nvPr/>
        </p:nvSpPr>
        <p:spPr>
          <a:xfrm>
            <a:off x="1806733" y="2715320"/>
            <a:ext cx="642843" cy="690296"/>
          </a:xfrm>
          <a:prstGeom prst="rect">
            <a:avLst/>
          </a:prstGeom>
          <a:ln w="12700">
            <a:miter lim="400000"/>
          </a:ln>
        </p:spPr>
        <p:txBody>
          <a:bodyPr wrap="none" lIns="67471" tIns="67471" rIns="67471" bIns="67471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r>
              <a:rPr dirty="0">
                <a:latin typeface="思源黑体 CN Normal" panose="020B0400000000000000" charset="-122"/>
                <a:ea typeface="思源黑体 CN Normal" panose="020B0400000000000000" charset="-122"/>
              </a:rPr>
              <a:t>01</a:t>
            </a:r>
            <a:endParaRPr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8573384" y="176583"/>
            <a:ext cx="4326685" cy="4344949"/>
            <a:chOff x="1889694" y="2970000"/>
            <a:chExt cx="6660000" cy="6480175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014694" y="3915175"/>
              <a:ext cx="5535000" cy="5535000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50603">
              <a:off x="1889694" y="2970000"/>
              <a:ext cx="3510175" cy="3510175"/>
            </a:xfrm>
            <a:prstGeom prst="rect">
              <a:avLst/>
            </a:prstGeom>
          </p:spPr>
        </p:pic>
      </p:grpSp>
      <p:graphicFrame>
        <p:nvGraphicFramePr>
          <p:cNvPr id="2" name="表格 1"/>
          <p:cNvGraphicFramePr/>
          <p:nvPr>
            <p:custDataLst>
              <p:tags r:id="rId3"/>
            </p:custDataLst>
          </p:nvPr>
        </p:nvGraphicFramePr>
        <p:xfrm>
          <a:off x="3554095" y="4770120"/>
          <a:ext cx="15500985" cy="532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1640"/>
                <a:gridCol w="3756660"/>
                <a:gridCol w="3756025"/>
                <a:gridCol w="3756660"/>
              </a:tblGrid>
              <a:tr h="8267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4800" b="0">
                          <a:solidFill>
                            <a:srgbClr val="000000"/>
                          </a:solidFill>
                          <a:latin typeface="思源黑体 Normal" panose="020B0400000000000000" charset="-122"/>
                          <a:ea typeface="思源黑体 Normal" panose="020B0400000000000000" charset="-122"/>
                        </a:rPr>
                        <a:t>直角</a:t>
                      </a:r>
                      <a:endParaRPr lang="zh-CN" altLang="en-US" sz="4800" b="0">
                        <a:solidFill>
                          <a:srgbClr val="000000"/>
                        </a:solidFill>
                        <a:latin typeface="思源黑体 Normal" panose="020B0400000000000000" charset="-122"/>
                        <a:ea typeface="思源黑体 Normal" panose="020B0400000000000000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4800" b="0">
                          <a:solidFill>
                            <a:srgbClr val="000000"/>
                          </a:solidFill>
                          <a:latin typeface="思源黑体 Normal" panose="020B0400000000000000" charset="-122"/>
                          <a:ea typeface="思源黑体 Normal" panose="020B0400000000000000" charset="-122"/>
                        </a:rPr>
                        <a:t>等腰</a:t>
                      </a:r>
                      <a:endParaRPr lang="zh-CN" altLang="en-US" sz="4800" b="0">
                        <a:solidFill>
                          <a:srgbClr val="000000"/>
                        </a:solidFill>
                        <a:latin typeface="思源黑体 Normal" panose="020B0400000000000000" charset="-122"/>
                        <a:ea typeface="思源黑体 Normal" panose="020B0400000000000000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4800" b="0">
                          <a:solidFill>
                            <a:srgbClr val="000000"/>
                          </a:solidFill>
                          <a:latin typeface="思源黑体 Normal" panose="020B0400000000000000" charset="-122"/>
                          <a:ea typeface="思源黑体 Normal" panose="020B0400000000000000" charset="-122"/>
                          <a:cs typeface="思源黑体 Normal" panose="020B0400000000000000" charset="-122"/>
                        </a:rPr>
                        <a:t>直角2</a:t>
                      </a:r>
                      <a:endParaRPr lang="zh-CN" altLang="en-US" sz="4800" b="0">
                        <a:solidFill>
                          <a:srgbClr val="000000"/>
                        </a:solidFill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4800" b="0">
                          <a:solidFill>
                            <a:srgbClr val="000000"/>
                          </a:solidFill>
                          <a:latin typeface="思源黑体 Normal" panose="020B0400000000000000" charset="-122"/>
                          <a:ea typeface="思源黑体 Normal" panose="020B0400000000000000" charset="-122"/>
                          <a:cs typeface="思源黑体 Normal" panose="020B0400000000000000" charset="-122"/>
                        </a:rPr>
                        <a:t>等腰2</a:t>
                      </a:r>
                      <a:endParaRPr lang="zh-CN" altLang="en-US" sz="4800" b="0">
                        <a:solidFill>
                          <a:srgbClr val="000000"/>
                        </a:solidFill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21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4800" b="0">
                          <a:solidFill>
                            <a:srgbClr val="000000"/>
                          </a:solidFill>
                          <a:latin typeface="Consolas" panose="020B0609020204030204" charset="0"/>
                          <a:ea typeface="微软雅黑" panose="020B0503020204020204" pitchFamily="34" charset="-122"/>
                          <a:cs typeface="Consolas" panose="020B0609020204030204" charset="0"/>
                        </a:rPr>
                        <a:t>*</a:t>
                      </a:r>
                      <a:endParaRPr lang="en-US" sz="4800" b="0">
                        <a:solidFill>
                          <a:srgbClr val="000000"/>
                        </a:solidFill>
                        <a:latin typeface="Consolas" panose="020B0609020204030204" charset="0"/>
                        <a:ea typeface="微软雅黑" panose="020B0503020204020204" pitchFamily="34" charset="-122"/>
                        <a:cs typeface="Consolas" panose="020B06090202040302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4800" b="0">
                          <a:solidFill>
                            <a:srgbClr val="000000"/>
                          </a:solidFill>
                          <a:latin typeface="Consolas" panose="020B0609020204030204" charset="0"/>
                          <a:ea typeface="微软雅黑" panose="020B0503020204020204" pitchFamily="34" charset="-122"/>
                          <a:cs typeface="Consolas" panose="020B0609020204030204" charset="0"/>
                        </a:rPr>
                        <a:t>**</a:t>
                      </a:r>
                      <a:endParaRPr lang="en-US" sz="4800" b="0">
                        <a:solidFill>
                          <a:srgbClr val="000000"/>
                        </a:solidFill>
                        <a:latin typeface="Consolas" panose="020B0609020204030204" charset="0"/>
                        <a:ea typeface="微软雅黑" panose="020B0503020204020204" pitchFamily="34" charset="-122"/>
                        <a:cs typeface="Consolas" panose="020B06090202040302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4800" b="0">
                          <a:solidFill>
                            <a:srgbClr val="000000"/>
                          </a:solidFill>
                          <a:latin typeface="Consolas" panose="020B0609020204030204" charset="0"/>
                          <a:ea typeface="微软雅黑" panose="020B0503020204020204" pitchFamily="34" charset="-122"/>
                          <a:cs typeface="Consolas" panose="020B0609020204030204" charset="0"/>
                        </a:rPr>
                        <a:t>***</a:t>
                      </a:r>
                      <a:endParaRPr lang="en-US" sz="4800" b="0">
                        <a:solidFill>
                          <a:srgbClr val="000000"/>
                        </a:solidFill>
                        <a:latin typeface="Consolas" panose="020B0609020204030204" charset="0"/>
                        <a:ea typeface="微软雅黑" panose="020B0503020204020204" pitchFamily="34" charset="-122"/>
                        <a:cs typeface="Consolas" panose="020B06090202040302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4800" b="0">
                          <a:solidFill>
                            <a:srgbClr val="000000"/>
                          </a:solidFill>
                          <a:latin typeface="Consolas" panose="020B0609020204030204" charset="0"/>
                          <a:ea typeface="微软雅黑" panose="020B0503020204020204" pitchFamily="34" charset="-122"/>
                          <a:cs typeface="Consolas" panose="020B0609020204030204" charset="0"/>
                        </a:rPr>
                        <a:t>****</a:t>
                      </a:r>
                      <a:endParaRPr lang="en-US" sz="4800" b="0">
                        <a:solidFill>
                          <a:srgbClr val="000000"/>
                        </a:solidFill>
                        <a:latin typeface="Consolas" panose="020B0609020204030204" charset="0"/>
                        <a:ea typeface="微软雅黑" panose="020B0503020204020204" pitchFamily="34" charset="-122"/>
                        <a:cs typeface="Consolas" panose="020B06090202040302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4800" b="0">
                          <a:solidFill>
                            <a:srgbClr val="000000"/>
                          </a:solidFill>
                          <a:latin typeface="Consolas" panose="020B0609020204030204" charset="0"/>
                          <a:ea typeface="微软雅黑" panose="020B0503020204020204" pitchFamily="34" charset="-122"/>
                          <a:cs typeface="Consolas" panose="020B0609020204030204" charset="0"/>
                        </a:rPr>
                        <a:t>*****</a:t>
                      </a:r>
                      <a:endParaRPr lang="en-US" altLang="en-US" sz="4800" b="0">
                        <a:solidFill>
                          <a:srgbClr val="000000"/>
                        </a:solidFill>
                        <a:latin typeface="Consolas" panose="020B0609020204030204" charset="0"/>
                        <a:ea typeface="微软雅黑" panose="020B0503020204020204" pitchFamily="34" charset="-122"/>
                        <a:cs typeface="Consolas" panose="020B060902020403020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4800" b="0">
                          <a:solidFill>
                            <a:srgbClr val="000000"/>
                          </a:solidFill>
                          <a:latin typeface="Consolas" panose="020B0609020204030204" charset="0"/>
                          <a:ea typeface="微软雅黑" panose="020B0503020204020204" pitchFamily="34" charset="-122"/>
                          <a:cs typeface="Consolas" panose="020B0609020204030204" charset="0"/>
                        </a:rPr>
                        <a:t>*</a:t>
                      </a:r>
                      <a:endParaRPr lang="en-US" sz="4800" b="0">
                        <a:solidFill>
                          <a:srgbClr val="000000"/>
                        </a:solidFill>
                        <a:latin typeface="Consolas" panose="020B0609020204030204" charset="0"/>
                        <a:ea typeface="微软雅黑" panose="020B0503020204020204" pitchFamily="34" charset="-122"/>
                        <a:cs typeface="Consolas" panose="020B06090202040302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4800" b="0">
                          <a:solidFill>
                            <a:srgbClr val="000000"/>
                          </a:solidFill>
                          <a:latin typeface="Consolas" panose="020B0609020204030204" charset="0"/>
                          <a:ea typeface="微软雅黑" panose="020B0503020204020204" pitchFamily="34" charset="-122"/>
                          <a:cs typeface="Consolas" panose="020B0609020204030204" charset="0"/>
                        </a:rPr>
                        <a:t>**</a:t>
                      </a:r>
                      <a:endParaRPr lang="en-US" sz="4800" b="0">
                        <a:solidFill>
                          <a:srgbClr val="000000"/>
                        </a:solidFill>
                        <a:latin typeface="Consolas" panose="020B0609020204030204" charset="0"/>
                        <a:ea typeface="微软雅黑" panose="020B0503020204020204" pitchFamily="34" charset="-122"/>
                        <a:cs typeface="Consolas" panose="020B06090202040302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4800" b="0">
                          <a:solidFill>
                            <a:srgbClr val="000000"/>
                          </a:solidFill>
                          <a:latin typeface="Consolas" panose="020B0609020204030204" charset="0"/>
                          <a:ea typeface="微软雅黑" panose="020B0503020204020204" pitchFamily="34" charset="-122"/>
                          <a:cs typeface="Consolas" panose="020B0609020204030204" charset="0"/>
                        </a:rPr>
                        <a:t>***</a:t>
                      </a:r>
                      <a:endParaRPr lang="en-US" sz="4800" b="0">
                        <a:solidFill>
                          <a:srgbClr val="000000"/>
                        </a:solidFill>
                        <a:latin typeface="Consolas" panose="020B0609020204030204" charset="0"/>
                        <a:ea typeface="微软雅黑" panose="020B0503020204020204" pitchFamily="34" charset="-122"/>
                        <a:cs typeface="Consolas" panose="020B06090202040302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4800" b="0">
                          <a:solidFill>
                            <a:srgbClr val="000000"/>
                          </a:solidFill>
                          <a:latin typeface="Consolas" panose="020B0609020204030204" charset="0"/>
                          <a:ea typeface="微软雅黑" panose="020B0503020204020204" pitchFamily="34" charset="-122"/>
                          <a:cs typeface="Consolas" panose="020B0609020204030204" charset="0"/>
                        </a:rPr>
                        <a:t>**</a:t>
                      </a:r>
                      <a:endParaRPr lang="en-US" sz="4800" b="0">
                        <a:solidFill>
                          <a:srgbClr val="000000"/>
                        </a:solidFill>
                        <a:latin typeface="Consolas" panose="020B0609020204030204" charset="0"/>
                        <a:ea typeface="微软雅黑" panose="020B0503020204020204" pitchFamily="34" charset="-122"/>
                        <a:cs typeface="Consolas" panose="020B06090202040302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4800" b="0">
                          <a:solidFill>
                            <a:srgbClr val="000000"/>
                          </a:solidFill>
                          <a:latin typeface="Consolas" panose="020B0609020204030204" charset="0"/>
                          <a:ea typeface="微软雅黑" panose="020B0503020204020204" pitchFamily="34" charset="-122"/>
                          <a:cs typeface="Consolas" panose="020B0609020204030204" charset="0"/>
                        </a:rPr>
                        <a:t>*</a:t>
                      </a:r>
                      <a:endParaRPr lang="en-US" altLang="en-US" sz="4800" b="0">
                        <a:solidFill>
                          <a:srgbClr val="000000"/>
                        </a:solidFill>
                        <a:latin typeface="Consolas" panose="020B0609020204030204" charset="0"/>
                        <a:ea typeface="微软雅黑" panose="020B0503020204020204" pitchFamily="34" charset="-122"/>
                        <a:cs typeface="Consolas" panose="020B060902020403020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4800" b="0">
                          <a:solidFill>
                            <a:srgbClr val="000000"/>
                          </a:solidFill>
                          <a:latin typeface="Consolas" panose="020B0609020204030204" charset="0"/>
                          <a:ea typeface="微软雅黑" panose="020B0503020204020204" pitchFamily="34" charset="-122"/>
                          <a:cs typeface="Consolas" panose="020B0609020204030204" charset="0"/>
                        </a:rPr>
                        <a:t>   *</a:t>
                      </a:r>
                      <a:endParaRPr lang="en-US" sz="4800" b="0">
                        <a:solidFill>
                          <a:srgbClr val="000000"/>
                        </a:solidFill>
                        <a:latin typeface="Consolas" panose="020B0609020204030204" charset="0"/>
                        <a:ea typeface="微软雅黑" panose="020B0503020204020204" pitchFamily="34" charset="-122"/>
                        <a:cs typeface="Consolas" panose="020B06090202040302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4800" b="0">
                          <a:solidFill>
                            <a:srgbClr val="000000"/>
                          </a:solidFill>
                          <a:latin typeface="Consolas" panose="020B0609020204030204" charset="0"/>
                          <a:ea typeface="微软雅黑" panose="020B0503020204020204" pitchFamily="34" charset="-122"/>
                          <a:cs typeface="Consolas" panose="020B0609020204030204" charset="0"/>
                        </a:rPr>
                        <a:t>  **</a:t>
                      </a:r>
                      <a:endParaRPr lang="en-US" sz="4800" b="0">
                        <a:solidFill>
                          <a:srgbClr val="000000"/>
                        </a:solidFill>
                        <a:latin typeface="Consolas" panose="020B0609020204030204" charset="0"/>
                        <a:ea typeface="微软雅黑" panose="020B0503020204020204" pitchFamily="34" charset="-122"/>
                        <a:cs typeface="Consolas" panose="020B06090202040302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4800" b="0">
                          <a:solidFill>
                            <a:srgbClr val="000000"/>
                          </a:solidFill>
                          <a:latin typeface="Consolas" panose="020B0609020204030204" charset="0"/>
                          <a:ea typeface="微软雅黑" panose="020B0503020204020204" pitchFamily="34" charset="-122"/>
                          <a:cs typeface="Consolas" panose="020B0609020204030204" charset="0"/>
                        </a:rPr>
                        <a:t> ***</a:t>
                      </a:r>
                      <a:endParaRPr lang="en-US" sz="4800" b="0">
                        <a:solidFill>
                          <a:srgbClr val="000000"/>
                        </a:solidFill>
                        <a:latin typeface="Consolas" panose="020B0609020204030204" charset="0"/>
                        <a:ea typeface="微软雅黑" panose="020B0503020204020204" pitchFamily="34" charset="-122"/>
                        <a:cs typeface="Consolas" panose="020B06090202040302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4800" b="0">
                          <a:solidFill>
                            <a:srgbClr val="000000"/>
                          </a:solidFill>
                          <a:latin typeface="Consolas" panose="020B0609020204030204" charset="0"/>
                          <a:ea typeface="微软雅黑" panose="020B0503020204020204" pitchFamily="34" charset="-122"/>
                          <a:cs typeface="Consolas" panose="020B0609020204030204" charset="0"/>
                        </a:rPr>
                        <a:t>****</a:t>
                      </a:r>
                      <a:endParaRPr lang="en-US" altLang="en-US" sz="4800" b="0">
                        <a:solidFill>
                          <a:srgbClr val="000000"/>
                        </a:solidFill>
                        <a:latin typeface="Consolas" panose="020B0609020204030204" charset="0"/>
                        <a:ea typeface="微软雅黑" panose="020B0503020204020204" pitchFamily="34" charset="-122"/>
                        <a:cs typeface="Consolas" panose="020B060902020403020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4800" b="0">
                          <a:solidFill>
                            <a:srgbClr val="000000"/>
                          </a:solidFill>
                          <a:latin typeface="Consolas" panose="020B0609020204030204" charset="0"/>
                          <a:ea typeface="微软雅黑" panose="020B0503020204020204" pitchFamily="34" charset="-122"/>
                          <a:cs typeface="Consolas" panose="020B0609020204030204" charset="0"/>
                        </a:rPr>
                        <a:t>   *</a:t>
                      </a:r>
                      <a:endParaRPr lang="en-US" sz="4800" b="0">
                        <a:solidFill>
                          <a:srgbClr val="000000"/>
                        </a:solidFill>
                        <a:latin typeface="Consolas" panose="020B0609020204030204" charset="0"/>
                        <a:ea typeface="微软雅黑" panose="020B0503020204020204" pitchFamily="34" charset="-122"/>
                        <a:cs typeface="Consolas" panose="020B06090202040302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4800" b="0">
                          <a:solidFill>
                            <a:srgbClr val="000000"/>
                          </a:solidFill>
                          <a:latin typeface="Consolas" panose="020B0609020204030204" charset="0"/>
                          <a:ea typeface="微软雅黑" panose="020B0503020204020204" pitchFamily="34" charset="-122"/>
                          <a:cs typeface="Consolas" panose="020B0609020204030204" charset="0"/>
                        </a:rPr>
                        <a:t>  ***</a:t>
                      </a:r>
                      <a:endParaRPr lang="en-US" sz="4800" b="0">
                        <a:solidFill>
                          <a:srgbClr val="000000"/>
                        </a:solidFill>
                        <a:latin typeface="Consolas" panose="020B0609020204030204" charset="0"/>
                        <a:ea typeface="微软雅黑" panose="020B0503020204020204" pitchFamily="34" charset="-122"/>
                        <a:cs typeface="Consolas" panose="020B06090202040302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4800" b="0">
                          <a:solidFill>
                            <a:srgbClr val="000000"/>
                          </a:solidFill>
                          <a:latin typeface="Consolas" panose="020B0609020204030204" charset="0"/>
                          <a:ea typeface="微软雅黑" panose="020B0503020204020204" pitchFamily="34" charset="-122"/>
                          <a:cs typeface="Consolas" panose="020B0609020204030204" charset="0"/>
                        </a:rPr>
                        <a:t> *****</a:t>
                      </a:r>
                      <a:endParaRPr lang="en-US" sz="4800" b="0">
                        <a:solidFill>
                          <a:srgbClr val="000000"/>
                        </a:solidFill>
                        <a:latin typeface="Consolas" panose="020B0609020204030204" charset="0"/>
                        <a:ea typeface="微软雅黑" panose="020B0503020204020204" pitchFamily="34" charset="-122"/>
                        <a:cs typeface="Consolas" panose="020B06090202040302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4800" b="0">
                          <a:solidFill>
                            <a:srgbClr val="000000"/>
                          </a:solidFill>
                          <a:latin typeface="Consolas" panose="020B0609020204030204" charset="0"/>
                          <a:ea typeface="微软雅黑" panose="020B0503020204020204" pitchFamily="34" charset="-122"/>
                          <a:cs typeface="Consolas" panose="020B0609020204030204" charset="0"/>
                        </a:rPr>
                        <a:t>*******</a:t>
                      </a:r>
                      <a:endParaRPr lang="en-US" altLang="en-US" sz="4800" b="0">
                        <a:solidFill>
                          <a:srgbClr val="000000"/>
                        </a:solidFill>
                        <a:latin typeface="Consolas" panose="020B0609020204030204" charset="0"/>
                        <a:ea typeface="微软雅黑" panose="020B0503020204020204" pitchFamily="34" charset="-122"/>
                        <a:cs typeface="Consolas" panose="020B060902020403020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TABLE_BEAUTIFY" val="smartTable{dc74b137-265e-439a-b548-4dc2ed73262a}"/>
</p:tagLst>
</file>

<file path=ppt/tags/tag2.xml><?xml version="1.0" encoding="utf-8"?>
<p:tagLst xmlns:p="http://schemas.openxmlformats.org/presentationml/2006/main">
  <p:tag name="KSO_WM_UNIT_TABLE_BEAUTIFY" val="smartTable{ea62ff6f-73a8-4d69-9c7f-0f68a5099d7f}"/>
  <p:tag name="TABLE_ENDDRAG_ORIGIN_RECT" val="1220*419"/>
  <p:tag name="TABLE_ENDDRAG_RECT" val="279*375*1220*419"/>
</p:tagLst>
</file>

<file path=ppt/theme/theme1.xml><?xml version="1.0" encoding="utf-8"?>
<a:theme xmlns:a="http://schemas.openxmlformats.org/drawingml/2006/main" name="《成为前端开发工程师》走进高校">
  <a:themeElements>
    <a:clrScheme name="自定义 1">
      <a:dk1>
        <a:srgbClr val="000000"/>
      </a:dk1>
      <a:lt1>
        <a:sysClr val="window" lastClr="FFFFFF"/>
      </a:lt1>
      <a:dk2>
        <a:srgbClr val="4D4D4D"/>
      </a:dk2>
      <a:lt2>
        <a:srgbClr val="F1F1F1"/>
      </a:lt2>
      <a:accent1>
        <a:srgbClr val="1B1B1B"/>
      </a:accent1>
      <a:accent2>
        <a:srgbClr val="6F7378"/>
      </a:accent2>
      <a:accent3>
        <a:srgbClr val="C9C9C9"/>
      </a:accent3>
      <a:accent4>
        <a:srgbClr val="002368"/>
      </a:accent4>
      <a:accent5>
        <a:srgbClr val="0070C0"/>
      </a:accent5>
      <a:accent6>
        <a:srgbClr val="5CD3FF"/>
      </a:accent6>
      <a:hlink>
        <a:srgbClr val="E9E9E9"/>
      </a:hlink>
      <a:folHlink>
        <a:srgbClr val="4D4D4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673</Words>
  <Application>WPS 演示</Application>
  <PresentationFormat>自定义</PresentationFormat>
  <Paragraphs>140</Paragraphs>
  <Slides>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7" baseType="lpstr">
      <vt:lpstr>Arial</vt:lpstr>
      <vt:lpstr>宋体</vt:lpstr>
      <vt:lpstr>Wingdings</vt:lpstr>
      <vt:lpstr>思源黑体 CN Bold</vt:lpstr>
      <vt:lpstr>黑体</vt:lpstr>
      <vt:lpstr>思源黑体 CN Normal</vt:lpstr>
      <vt:lpstr>思源黑体 Medium</vt:lpstr>
      <vt:lpstr>思源黑体 Heavy</vt:lpstr>
      <vt:lpstr>Noto Sans CJK SC Medium</vt:lpstr>
      <vt:lpstr>思源黑体 Normal</vt:lpstr>
      <vt:lpstr>思源黑体 CN Medium</vt:lpstr>
      <vt:lpstr>微软雅黑</vt:lpstr>
      <vt:lpstr>Times New Roman</vt:lpstr>
      <vt:lpstr>思源黑体</vt:lpstr>
      <vt:lpstr>Helvetica Neue Medium</vt:lpstr>
      <vt:lpstr>Source Han Sans CN Normal</vt:lpstr>
      <vt:lpstr>Segoe Print</vt:lpstr>
      <vt:lpstr>Consolas</vt:lpstr>
      <vt:lpstr>Calibri</vt:lpstr>
      <vt:lpstr>Arial Unicode MS</vt:lpstr>
      <vt:lpstr>《成为前端开发工程师》走进高校</vt:lpstr>
      <vt:lpstr>PowerPoint 演示文稿</vt:lpstr>
      <vt:lpstr> for循环语句</vt:lpstr>
      <vt:lpstr>for循环语句</vt:lpstr>
      <vt:lpstr>for和while对比</vt:lpstr>
      <vt:lpstr>实践举例</vt:lpstr>
      <vt:lpstr>练习题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Goodorc</cp:lastModifiedBy>
  <cp:revision>1015</cp:revision>
  <dcterms:created xsi:type="dcterms:W3CDTF">2014-06-24T08:28:00Z</dcterms:created>
  <dcterms:modified xsi:type="dcterms:W3CDTF">2022-01-18T11:16:26Z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4E9C75E9CDCB4CF9A3F2FB5F1BE0BA83</vt:lpwstr>
  </property>
</Properties>
</file>