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10"/>
  </p:handoutMasterIdLst>
  <p:sldIdLst>
    <p:sldId id="364" r:id="rId3"/>
    <p:sldId id="564" r:id="rId4"/>
    <p:sldId id="554" r:id="rId5"/>
    <p:sldId id="660" r:id="rId6"/>
    <p:sldId id="661" r:id="rId7"/>
    <p:sldId id="662" r:id="rId9"/>
  </p:sldIdLst>
  <p:sldSz cx="23039070" cy="12960350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564"/>
            <p14:sldId id="554"/>
            <p14:sldId id="660"/>
            <p14:sldId id="661"/>
            <p14:sldId id="662"/>
            <p14:sldId id="364"/>
          </p14:sldIdLst>
        </p14:section>
        <p14:section name="默认节" id="{B7657C01-F1A4-4D91-8BBC-0FED8291C70B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6F7378"/>
    <a:srgbClr val="C9C9C9"/>
    <a:srgbClr val="1577BA"/>
    <a:srgbClr val="1475B2"/>
    <a:srgbClr val="002368"/>
    <a:srgbClr val="F2F2F2"/>
    <a:srgbClr val="0C579C"/>
    <a:srgbClr val="00233E"/>
    <a:srgbClr val="E3E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68" autoAdjust="0"/>
    <p:restoredTop sz="96340" autoAdjust="0"/>
  </p:normalViewPr>
  <p:slideViewPr>
    <p:cSldViewPr>
      <p:cViewPr varScale="1">
        <p:scale>
          <a:sx n="59" d="100"/>
          <a:sy n="59" d="100"/>
        </p:scale>
        <p:origin x="102" y="78"/>
      </p:cViewPr>
      <p:guideLst>
        <p:guide orient="horz" pos="3759"/>
        <p:guide pos="7256"/>
        <p:guide pos="4599"/>
        <p:guide pos="99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52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Medium" panose="020B0600000000000000" charset="-122"/>
                <a:ea typeface="思源黑体 Medium" panose="020B0600000000000000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12" name="图片 11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4" name="图片 3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404" y="8306"/>
            <a:ext cx="23039471" cy="11922850"/>
          </a:xfrm>
          <a:prstGeom prst="rect">
            <a:avLst/>
          </a:prstGeom>
        </p:spPr>
      </p:pic>
      <p:sp>
        <p:nvSpPr>
          <p:cNvPr id="4" name="流程图: 过程 3"/>
          <p:cNvSpPr/>
          <p:nvPr userDrawn="1"/>
        </p:nvSpPr>
        <p:spPr>
          <a:xfrm>
            <a:off x="-402" y="10260115"/>
            <a:ext cx="23039469" cy="2699911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3725978" y="4095175"/>
            <a:ext cx="15586706" cy="1575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 marL="0" indent="0" algn="ctr">
              <a:buNone/>
              <a:defRPr lang="zh-CN" altLang="en-US" sz="8000" b="1" dirty="0">
                <a:solidFill>
                  <a:srgbClr val="1475B2"/>
                </a:solidFill>
                <a:latin typeface="思源黑体 Heavy" panose="020B0A00000000000000" charset="-122"/>
                <a:ea typeface="思源黑体 Heavy" panose="020B0A00000000000000" charset="-122"/>
                <a:cs typeface="思源黑体 Heavy" panose="020B0A00000000000000" charset="-122"/>
              </a:defRPr>
            </a:lvl1pPr>
          </a:lstStyle>
          <a:p>
            <a:pPr marL="0" lvl="0" algn="ctr" defTabSz="1219200">
              <a:lnSpc>
                <a:spcPct val="105000"/>
              </a:lnSpc>
            </a:pPr>
            <a:r>
              <a:rPr lang="zh-CN" altLang="en-US" dirty="0"/>
              <a:t>网易云课堂</a:t>
            </a:r>
            <a:r>
              <a:rPr lang="en-US" altLang="zh-CN" dirty="0"/>
              <a:t> </a:t>
            </a:r>
            <a:r>
              <a:rPr lang="en-US" altLang="zh-CN" dirty="0"/>
              <a:t>x </a:t>
            </a:r>
            <a:r>
              <a:rPr dirty="0"/>
              <a:t>皮皮关</a:t>
            </a:r>
            <a:endParaRPr lang="en-US" altLang="zh-CN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3981528" y="6003173"/>
            <a:ext cx="15075606" cy="1487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marL="0" indent="0" algn="ctr">
              <a:buNone/>
              <a:defRPr lang="zh-CN" altLang="en-US" sz="6050" dirty="0">
                <a:solidFill>
                  <a:srgbClr val="4D4D4D"/>
                </a:solidFill>
                <a:latin typeface="思源黑体 Medium" panose="020B0600000000000000" charset="-122"/>
                <a:ea typeface="思源黑体 Medium" panose="020B0600000000000000" charset="-122"/>
                <a:cs typeface="Noto Sans CJK SC Medium" charset="-122"/>
              </a:defRPr>
            </a:lvl1pPr>
          </a:lstStyle>
          <a:p>
            <a:pPr marL="0" lvl="0" algn="ctr" defTabSz="1219200"/>
            <a:r>
              <a:rPr lang="zh-CN" altLang="en-US" dirty="0"/>
              <a:t>编辑副标题文本</a:t>
            </a:r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14375" y="12028805"/>
            <a:ext cx="7376795" cy="657860"/>
            <a:chOff x="1125" y="18943"/>
            <a:chExt cx="11617" cy="1036"/>
          </a:xfrm>
        </p:grpSpPr>
        <p:pic>
          <p:nvPicPr>
            <p:cNvPr id="6" name="网易云课堂logo.png" descr="网易云课堂logo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25" y="19137"/>
              <a:ext cx="4002" cy="65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7" name="线条"/>
            <p:cNvSpPr/>
            <p:nvPr userDrawn="1"/>
          </p:nvSpPr>
          <p:spPr>
            <a:xfrm flipV="1">
              <a:off x="5663" y="19205"/>
              <a:ext cx="0" cy="519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42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8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20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6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90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41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97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pic>
          <p:nvPicPr>
            <p:cNvPr id="8" name="图片 7" descr="图片 2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165" y="19205"/>
              <a:ext cx="2359" cy="54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2" name="线条"/>
            <p:cNvSpPr/>
            <p:nvPr userDrawn="1"/>
          </p:nvSpPr>
          <p:spPr>
            <a:xfrm flipV="1">
              <a:off x="8943" y="19195"/>
              <a:ext cx="0" cy="519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42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8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20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6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90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41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97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pic>
          <p:nvPicPr>
            <p:cNvPr id="11" name="图片 10" descr="小logo白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9286" y="18943"/>
              <a:ext cx="3456" cy="103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/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Medium" panose="020B0600000000000000" charset="-122"/>
                <a:ea typeface="思源黑体 Medium" panose="020B0600000000000000" charset="-122"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5279837" y="5760000"/>
            <a:ext cx="12019004" cy="113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5279837" y="7437600"/>
            <a:ext cx="12019004" cy="113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5279837" y="40788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12" name="图片 11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7" name="图片 6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小节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424559" y="7733109"/>
            <a:ext cx="8190269" cy="133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ctr">
              <a:buNone/>
              <a:defRPr lang="zh-CN" altLang="en-US" sz="6000" dirty="0">
                <a:latin typeface="思源黑体 CN Bold" panose="020B0800000000000000" charset="-122"/>
                <a:ea typeface="思源黑体 CN Bold" panose="020B0800000000000000" charset="-122"/>
              </a:defRPr>
            </a:lvl1pPr>
          </a:lstStyle>
          <a:p>
            <a:pPr marL="0" lvl="0" algn="ctr" defTabSz="1219200"/>
            <a:r>
              <a:rPr lang="zh-CN" altLang="en-US" dirty="0"/>
              <a:t>点击编辑小节标题</a:t>
            </a:r>
            <a:endParaRPr lang="zh-CN" altLang="en-US" dirty="0"/>
          </a:p>
        </p:txBody>
      </p:sp>
      <p:sp>
        <p:nvSpPr>
          <p:cNvPr id="3" name="Oval 5"/>
          <p:cNvSpPr>
            <a:spLocks noChangeArrowheads="1"/>
          </p:cNvSpPr>
          <p:nvPr userDrawn="1"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8"/>
          <p:cNvSpPr/>
          <p:nvPr userDrawn="1"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9"/>
          <p:cNvSpPr>
            <a:spLocks noChangeArrowheads="1"/>
          </p:cNvSpPr>
          <p:nvPr userDrawn="1"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10"/>
          <p:cNvSpPr>
            <a:spLocks noChangeArrowheads="1"/>
          </p:cNvSpPr>
          <p:nvPr userDrawn="1"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5"/>
          <p:cNvCxnSpPr>
            <a:cxnSpLocks noChangeShapeType="1"/>
          </p:cNvCxnSpPr>
          <p:nvPr userDrawn="1"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0048620" y="2179687"/>
            <a:ext cx="2948243" cy="399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 algn="ctr">
              <a:buNone/>
              <a:defRPr lang="zh-CN" alt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0" lvl="0" defTabSz="1219200"/>
            <a:r>
              <a:rPr lang="en-US" altLang="zh-CN" dirty="0"/>
              <a:t>01</a:t>
            </a:r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7" name="图片 6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11" name="图片 10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Medium" panose="020B0600000000000000" charset="-122"/>
                <a:ea typeface="思源黑体 Medium" panose="020B0600000000000000" charset="-122"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6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695662" y="2232004"/>
            <a:ext cx="19648063" cy="9828172"/>
          </a:xfrm>
          <a:prstGeom prst="rect">
            <a:avLst/>
          </a:prstGeom>
        </p:spPr>
        <p:txBody>
          <a:bodyPr/>
          <a:lstStyle>
            <a:lvl1pPr marL="863600" indent="-863600">
              <a:buClr>
                <a:srgbClr val="1577BA"/>
              </a:buClr>
              <a:buFont typeface="Arial" panose="020B0604020202020204" pitchFamily="34" charset="0"/>
              <a:buChar char="•"/>
              <a:defRPr lang="zh-CN" altLang="en-US" sz="6400" b="0" kern="1200" dirty="0" smtClean="0">
                <a:solidFill>
                  <a:srgbClr val="1577BA"/>
                </a:solidFill>
                <a:latin typeface="思源黑体 Normal" panose="020B0400000000000000" charset="-122"/>
                <a:ea typeface="思源黑体 Normal" panose="020B0400000000000000" charset="-122"/>
                <a:cs typeface="+mn-cs"/>
              </a:defRPr>
            </a:lvl1pPr>
            <a:lvl2pPr>
              <a:defRPr sz="4800">
                <a:latin typeface="思源黑体 Normal" panose="020B0400000000000000" charset="-122"/>
                <a:ea typeface="思源黑体 Normal" panose="020B0400000000000000" charset="-122"/>
              </a:defRPr>
            </a:lvl2pPr>
            <a:lvl3pPr>
              <a:defRPr>
                <a:latin typeface="思源黑体 Normal" panose="020B0400000000000000" charset="-122"/>
                <a:ea typeface="思源黑体 Normal" panose="020B0400000000000000" charset="-122"/>
              </a:defRPr>
            </a:lvl3pPr>
            <a:lvl4pPr>
              <a:defRPr>
                <a:latin typeface="思源黑体 Normal" panose="020B0400000000000000" charset="-122"/>
                <a:ea typeface="思源黑体 Normal" panose="020B0400000000000000" charset="-122"/>
              </a:defRPr>
            </a:lvl4pPr>
            <a:lvl5pPr>
              <a:defRPr>
                <a:latin typeface="思源黑体 Normal" panose="020B0400000000000000" charset="-122"/>
                <a:ea typeface="思源黑体 Normal" panose="020B0400000000000000" charset="-122"/>
              </a:defRPr>
            </a:lvl5pPr>
          </a:lstStyle>
          <a:p>
            <a:pPr marL="863600" lvl="0" indent="-863600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3" name="图片 2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7" name="图片 6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尾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过程 2"/>
          <p:cNvSpPr/>
          <p:nvPr userDrawn="1"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9499" y="1057751"/>
            <a:ext cx="23039471" cy="11922850"/>
          </a:xfrm>
          <a:prstGeom prst="rect">
            <a:avLst/>
          </a:prstGeom>
        </p:spPr>
      </p:pic>
      <p:sp>
        <p:nvSpPr>
          <p:cNvPr id="5" name="流程图: 过程 4"/>
          <p:cNvSpPr/>
          <p:nvPr userDrawn="1"/>
        </p:nvSpPr>
        <p:spPr>
          <a:xfrm>
            <a:off x="1" y="17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6" name="矩形 5"/>
          <p:cNvSpPr/>
          <p:nvPr userDrawn="1"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147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14"/>
          <p:cNvCxnSpPr/>
          <p:nvPr userDrawn="1"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5894388" y="4081347"/>
            <a:ext cx="11250613" cy="276814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Times New Roman" panose="02020603050405020304" pitchFamily="18" charset="0"/>
              </a:rPr>
              <a:t>谢谢观看</a:t>
            </a:r>
            <a:endParaRPr lang="zh-CN" altLang="en-US" sz="14000" b="1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8325485" y="12015470"/>
            <a:ext cx="6403340" cy="557530"/>
            <a:chOff x="1134" y="19318"/>
            <a:chExt cx="10084" cy="878"/>
          </a:xfrm>
        </p:grpSpPr>
        <p:pic>
          <p:nvPicPr>
            <p:cNvPr id="12" name="图片 11"/>
            <p:cNvPicPr/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10" name="图片 9" descr="小logo灰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908" y="2024969"/>
            <a:ext cx="21599654" cy="955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hf sldNum="0" hdr="0" dt="0"/>
  <p:txStyles>
    <p:titleStyle>
      <a:lvl1pPr algn="l" defTabSz="2303780" rtl="0" eaLnBrk="1" latinLnBrk="0" hangingPunct="1">
        <a:spcBef>
          <a:spcPct val="0"/>
        </a:spcBef>
        <a:buNone/>
        <a:defRPr sz="6600" kern="1200">
          <a:solidFill>
            <a:srgbClr val="1475B2"/>
          </a:solidFill>
          <a:latin typeface="思源黑体 CN Bold" panose="020B0800000000000000" charset="-122"/>
          <a:ea typeface="思源黑体 CN Bold" panose="020B0800000000000000" charset="-122"/>
          <a:cs typeface="+mj-cs"/>
        </a:defRPr>
      </a:lvl1pPr>
    </p:titleStyle>
    <p:bodyStyle>
      <a:lvl1pPr marL="863600" indent="-863600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604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1pPr>
      <a:lvl2pPr marL="1871980" indent="-71945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2pPr>
      <a:lvl3pPr marL="2880360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3pPr>
      <a:lvl4pPr marL="4031615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4pPr>
      <a:lvl5pPr marL="5184140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»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5pPr>
      <a:lvl6pPr marL="6335395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48792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63981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979170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1pPr>
      <a:lvl2pPr marL="115252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30378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3pPr>
      <a:lvl4pPr marL="345630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4pPr>
      <a:lvl5pPr marL="460819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5pPr>
      <a:lvl6pPr marL="575945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6pPr>
      <a:lvl7pPr marL="691197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7pPr>
      <a:lvl8pPr marL="806323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8pPr>
      <a:lvl9pPr marL="921575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093293" y="6003173"/>
            <a:ext cx="16852803" cy="1487805"/>
          </a:xfrm>
        </p:spPr>
        <p:txBody>
          <a:bodyPr/>
          <a:lstStyle/>
          <a:p>
            <a:r>
              <a:rPr lang="en-US" altLang="zh-CN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1-7. </a:t>
            </a:r>
            <a:r>
              <a:rPr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函数</a:t>
            </a:r>
            <a:endParaRPr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 </a:t>
            </a:r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为什么要用函数</a:t>
            </a:r>
            <a:endParaRPr lang="zh-CN" altLang="en-US" dirty="0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529080" y="2924810"/>
            <a:ext cx="19862800" cy="8375650"/>
          </a:xfrm>
        </p:spPr>
        <p:txBody>
          <a:bodyPr wrap="square"/>
          <a:lstStyle/>
          <a:p>
            <a:pPr algn="l"/>
            <a:r>
              <a:rPr lang="zh-CN" altLang="en-US" sz="44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考虑之前输入数字的问题</a:t>
            </a:r>
            <a:endParaRPr lang="zh-CN" altLang="en-US" sz="44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algn="l"/>
            <a:r>
              <a:rPr lang="zh-CN" altLang="en-US" sz="44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输入数字流程：</a:t>
            </a:r>
            <a:endParaRPr lang="zh-CN" altLang="en-US" sz="44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lvl="1" algn="l"/>
            <a:r>
              <a:rPr lang="zh-CN" altLang="en-US" sz="32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1、Console.ReadLine读入字符串</a:t>
            </a:r>
            <a:endParaRPr lang="zh-CN" altLang="en-US" sz="32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lvl="1" algn="l"/>
            <a:r>
              <a:rPr lang="zh-CN" altLang="en-US" sz="32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2、int.TryParse转换字符串</a:t>
            </a:r>
            <a:endParaRPr lang="zh-CN" altLang="en-US" sz="32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lvl="1" algn="l"/>
            <a:r>
              <a:rPr lang="zh-CN" altLang="en-US" sz="32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3、如果失败返回第一步</a:t>
            </a:r>
            <a:endParaRPr lang="zh-CN" altLang="en-US" sz="32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lvl="1" algn="l"/>
            <a:r>
              <a:rPr lang="zh-CN" altLang="en-US" sz="32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4、如果成功则使用该数字</a:t>
            </a:r>
            <a:endParaRPr lang="zh-CN" altLang="en-US" sz="32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algn="l"/>
            <a:r>
              <a:rPr lang="zh-CN" altLang="en-US" sz="44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这段代码不仅繁琐，而且会重复用到，这时非常适合单独拿出来一块。</a:t>
            </a:r>
            <a:endParaRPr lang="zh-CN" altLang="en-US" sz="44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algn="l"/>
            <a:endParaRPr lang="zh-CN" altLang="en-US" sz="44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algn="l"/>
            <a:r>
              <a:rPr lang="zh-CN" altLang="en-US" sz="44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注：在C#中，</a:t>
            </a:r>
            <a:r>
              <a:rPr lang="zh-CN" altLang="en-US" sz="4400" dirty="0">
                <a:solidFill>
                  <a:srgbClr val="FF0000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函数</a:t>
            </a:r>
            <a:r>
              <a:rPr lang="zh-CN" altLang="en-US" sz="44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应称为“</a:t>
            </a:r>
            <a:r>
              <a:rPr lang="zh-CN" altLang="en-US" sz="4400" dirty="0">
                <a:solidFill>
                  <a:srgbClr val="FF0000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方法</a:t>
            </a:r>
            <a:r>
              <a:rPr lang="zh-CN" altLang="en-US" sz="44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”，在</a:t>
            </a:r>
            <a:r>
              <a:rPr lang="en-US" altLang="zh-CN" sz="44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C#</a:t>
            </a:r>
            <a:r>
              <a:rPr sz="44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语境中</a:t>
            </a:r>
            <a:r>
              <a:rPr lang="zh-CN" altLang="en-US" sz="44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这两个词不用刻意</a:t>
            </a:r>
            <a:r>
              <a:rPr lang="zh-CN" altLang="en-US" sz="44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区分。</a:t>
            </a:r>
            <a:endParaRPr lang="zh-CN" altLang="en-US" sz="44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函数流程</a:t>
            </a:r>
            <a:endParaRPr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  <a:sym typeface="+mn-ea"/>
            </a:endParaRPr>
          </a:p>
        </p:txBody>
      </p:sp>
      <p:sp>
        <p:nvSpPr>
          <p:cNvPr id="74" name="矩形: 圆角 10"/>
          <p:cNvSpPr/>
          <p:nvPr/>
        </p:nvSpPr>
        <p:spPr>
          <a:xfrm>
            <a:off x="2339340" y="2025650"/>
            <a:ext cx="3060065" cy="800735"/>
          </a:xfrm>
          <a:prstGeom prst="roundRect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style>
          <a:lnRef idx="2">
            <a:srgbClr val="ED7D31">
              <a:shade val="50000"/>
            </a:srgbClr>
          </a:lnRef>
          <a:fillRef idx="1">
            <a:srgbClr val="ED7D31"/>
          </a:fillRef>
          <a:effectRef idx="0">
            <a:srgbClr val="ED7D31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Normal" panose="020B0400000000000000" charset="-122"/>
                <a:ea typeface="思源黑体 Normal" panose="020B0400000000000000" charset="-122"/>
              </a:rPr>
              <a:t>函数：输入数字</a:t>
            </a:r>
            <a:endParaRPr lang="zh-CN" altLang="en-US" dirty="0"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813175" y="4710430"/>
            <a:ext cx="4701540" cy="1370330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style>
          <a:lnRef idx="2">
            <a:srgbClr val="ED7D31">
              <a:shade val="50000"/>
            </a:srgbClr>
          </a:lnRef>
          <a:fillRef idx="1">
            <a:srgbClr val="ED7D31"/>
          </a:fillRef>
          <a:effectRef idx="0">
            <a:srgbClr val="ED7D31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Normal" panose="020B0400000000000000" charset="-122"/>
                <a:ea typeface="思源黑体 Normal" panose="020B0400000000000000" charset="-122"/>
              </a:rPr>
              <a:t>读取键盘输入</a:t>
            </a:r>
            <a:endParaRPr lang="zh-CN" altLang="en-US" dirty="0"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76" name="菱形 75"/>
          <p:cNvSpPr/>
          <p:nvPr/>
        </p:nvSpPr>
        <p:spPr>
          <a:xfrm>
            <a:off x="4782185" y="6840220"/>
            <a:ext cx="2764790" cy="2358390"/>
          </a:xfrm>
          <a:prstGeom prst="diamond">
            <a:avLst/>
          </a:prstGeom>
          <a:solidFill>
            <a:srgbClr val="5B9BD5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style>
          <a:lnRef idx="2">
            <a:srgbClr val="ED7D31">
              <a:shade val="50000"/>
            </a:srgbClr>
          </a:lnRef>
          <a:fillRef idx="1">
            <a:srgbClr val="ED7D31"/>
          </a:fillRef>
          <a:effectRef idx="0">
            <a:srgbClr val="ED7D31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Normal" panose="020B0400000000000000" charset="-122"/>
                <a:ea typeface="思源黑体 Normal" panose="020B0400000000000000" charset="-122"/>
              </a:rPr>
              <a:t>转换数字</a:t>
            </a:r>
            <a:endParaRPr lang="zh-CN" altLang="en-US" dirty="0"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77" name="矩形: 圆角 37"/>
          <p:cNvSpPr/>
          <p:nvPr/>
        </p:nvSpPr>
        <p:spPr>
          <a:xfrm>
            <a:off x="4852035" y="9802495"/>
            <a:ext cx="2623820" cy="1290320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style>
          <a:lnRef idx="2">
            <a:srgbClr val="ED7D31">
              <a:shade val="50000"/>
            </a:srgbClr>
          </a:lnRef>
          <a:fillRef idx="1">
            <a:srgbClr val="ED7D31"/>
          </a:fillRef>
          <a:effectRef idx="0">
            <a:srgbClr val="ED7D31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Normal" panose="020B0400000000000000" charset="-122"/>
                <a:ea typeface="思源黑体 Normal" panose="020B0400000000000000" charset="-122"/>
              </a:rPr>
              <a:t>返回数字</a:t>
            </a:r>
            <a:endParaRPr lang="zh-CN" altLang="en-US" dirty="0"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cxnSp>
        <p:nvCxnSpPr>
          <p:cNvPr id="78" name="连接符: 肘形 39"/>
          <p:cNvCxnSpPr>
            <a:stCxn id="76" idx="3"/>
            <a:endCxn id="75" idx="3"/>
          </p:cNvCxnSpPr>
          <p:nvPr/>
        </p:nvCxnSpPr>
        <p:spPr>
          <a:xfrm flipV="1">
            <a:off x="7546975" y="5395595"/>
            <a:ext cx="967740" cy="2623820"/>
          </a:xfrm>
          <a:prstGeom prst="bentConnector3">
            <a:avLst>
              <a:gd name="adj1" fmla="val 165748"/>
            </a:avLst>
          </a:prstGeom>
          <a:noFill/>
          <a:ln w="6350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cxnSp>
        <p:nvCxnSpPr>
          <p:cNvPr id="79" name="连接符: 肘形 42"/>
          <p:cNvCxnSpPr>
            <a:stCxn id="76" idx="2"/>
            <a:endCxn id="77" idx="0"/>
          </p:cNvCxnSpPr>
          <p:nvPr/>
        </p:nvCxnSpPr>
        <p:spPr>
          <a:xfrm rot="5400000">
            <a:off x="5862320" y="9500235"/>
            <a:ext cx="603885" cy="635"/>
          </a:xfrm>
          <a:prstGeom prst="bentConnector3">
            <a:avLst>
              <a:gd name="adj1" fmla="val 50053"/>
            </a:avLst>
          </a:prstGeom>
          <a:noFill/>
          <a:ln w="6350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cxnSp>
        <p:nvCxnSpPr>
          <p:cNvPr id="81" name="直接箭头连接符 80"/>
          <p:cNvCxnSpPr>
            <a:stCxn id="75" idx="2"/>
            <a:endCxn id="76" idx="0"/>
          </p:cNvCxnSpPr>
          <p:nvPr/>
        </p:nvCxnSpPr>
        <p:spPr>
          <a:xfrm>
            <a:off x="6163945" y="6080760"/>
            <a:ext cx="635" cy="759460"/>
          </a:xfrm>
          <a:prstGeom prst="straightConnector1">
            <a:avLst/>
          </a:prstGeom>
          <a:noFill/>
          <a:ln w="6350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sp>
        <p:nvSpPr>
          <p:cNvPr id="93" name="矩形: 圆角 5"/>
          <p:cNvSpPr/>
          <p:nvPr/>
        </p:nvSpPr>
        <p:spPr>
          <a:xfrm>
            <a:off x="11834495" y="2070100"/>
            <a:ext cx="2493010" cy="720090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Normal" panose="020B0400000000000000" charset="-122"/>
                <a:ea typeface="思源黑体 Normal" panose="020B0400000000000000" charset="-122"/>
              </a:rPr>
              <a:t>主</a:t>
            </a:r>
            <a:r>
              <a:rPr lang="zh-CN" altLang="en-US" dirty="0">
                <a:latin typeface="思源黑体 Normal" panose="020B0400000000000000" charset="-122"/>
                <a:ea typeface="思源黑体 Normal" panose="020B0400000000000000" charset="-122"/>
              </a:rPr>
              <a:t>程序</a:t>
            </a:r>
            <a:endParaRPr lang="zh-CN" altLang="en-US" dirty="0"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3774420" y="4834890"/>
            <a:ext cx="3302000" cy="1253490"/>
          </a:xfrm>
          <a:prstGeom prst="rect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style>
          <a:lnRef idx="2">
            <a:srgbClr val="ED7D31">
              <a:shade val="50000"/>
            </a:srgbClr>
          </a:lnRef>
          <a:fillRef idx="1">
            <a:srgbClr val="ED7D31"/>
          </a:fillRef>
          <a:effectRef idx="0">
            <a:srgbClr val="ED7D31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a = </a:t>
            </a:r>
            <a:r>
              <a:rPr lang="zh-CN" altLang="en-US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输入数字</a:t>
            </a:r>
            <a:endParaRPr lang="zh-CN" altLang="en-US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3780135" y="7042150"/>
            <a:ext cx="3302000" cy="1253490"/>
          </a:xfrm>
          <a:prstGeom prst="rect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style>
          <a:lnRef idx="2">
            <a:srgbClr val="ED7D31">
              <a:shade val="50000"/>
            </a:srgbClr>
          </a:lnRef>
          <a:fillRef idx="1">
            <a:srgbClr val="ED7D31"/>
          </a:fillRef>
          <a:effectRef idx="0">
            <a:srgbClr val="ED7D31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b = </a:t>
            </a:r>
            <a:r>
              <a:rPr lang="zh-CN" altLang="en-US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输入数字</a:t>
            </a:r>
            <a:endParaRPr lang="zh-CN" altLang="en-US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13780135" y="9382125"/>
            <a:ext cx="3302000" cy="1253490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打印</a:t>
            </a:r>
            <a:r>
              <a:rPr lang="en-US" altLang="zh-CN" dirty="0" err="1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a+b</a:t>
            </a:r>
            <a:endParaRPr lang="zh-CN" altLang="en-US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</p:txBody>
      </p:sp>
      <p:sp>
        <p:nvSpPr>
          <p:cNvPr id="99" name="矩形: 圆角 17"/>
          <p:cNvSpPr/>
          <p:nvPr/>
        </p:nvSpPr>
        <p:spPr>
          <a:xfrm>
            <a:off x="18865215" y="9291320"/>
            <a:ext cx="2352040" cy="1412240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Normal" panose="020B0400000000000000" charset="-122"/>
                <a:ea typeface="思源黑体 Normal" panose="020B0400000000000000" charset="-122"/>
              </a:rPr>
              <a:t>程序结束</a:t>
            </a:r>
            <a:endParaRPr lang="zh-CN" altLang="en-US" dirty="0"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cxnSp>
        <p:nvCxnSpPr>
          <p:cNvPr id="100" name="直接箭头连接符 99"/>
          <p:cNvCxnSpPr>
            <a:stCxn id="105" idx="2"/>
            <a:endCxn id="96" idx="0"/>
          </p:cNvCxnSpPr>
          <p:nvPr/>
        </p:nvCxnSpPr>
        <p:spPr>
          <a:xfrm>
            <a:off x="15405100" y="4050030"/>
            <a:ext cx="20320" cy="784860"/>
          </a:xfrm>
          <a:prstGeom prst="straightConnector1">
            <a:avLst/>
          </a:prstGeom>
          <a:noFill/>
          <a:ln w="6350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cxnSp>
        <p:nvCxnSpPr>
          <p:cNvPr id="101" name="直接箭头连接符 100"/>
          <p:cNvCxnSpPr>
            <a:stCxn id="96" idx="2"/>
            <a:endCxn id="97" idx="0"/>
          </p:cNvCxnSpPr>
          <p:nvPr/>
        </p:nvCxnSpPr>
        <p:spPr>
          <a:xfrm>
            <a:off x="15425420" y="6088380"/>
            <a:ext cx="5715" cy="953770"/>
          </a:xfrm>
          <a:prstGeom prst="straightConnector1">
            <a:avLst/>
          </a:prstGeom>
          <a:noFill/>
          <a:ln w="6350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cxnSp>
        <p:nvCxnSpPr>
          <p:cNvPr id="102" name="直接箭头连接符 101"/>
          <p:cNvCxnSpPr>
            <a:stCxn id="97" idx="2"/>
            <a:endCxn id="98" idx="0"/>
          </p:cNvCxnSpPr>
          <p:nvPr/>
        </p:nvCxnSpPr>
        <p:spPr>
          <a:xfrm>
            <a:off x="15431135" y="8295640"/>
            <a:ext cx="0" cy="1086485"/>
          </a:xfrm>
          <a:prstGeom prst="straightConnector1">
            <a:avLst/>
          </a:prstGeom>
          <a:noFill/>
          <a:ln w="6350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cxnSp>
        <p:nvCxnSpPr>
          <p:cNvPr id="103" name="直接箭头连接符 102"/>
          <p:cNvCxnSpPr>
            <a:stCxn id="98" idx="3"/>
            <a:endCxn id="99" idx="1"/>
          </p:cNvCxnSpPr>
          <p:nvPr/>
        </p:nvCxnSpPr>
        <p:spPr>
          <a:xfrm flipV="1">
            <a:off x="17082135" y="9997440"/>
            <a:ext cx="1783080" cy="11430"/>
          </a:xfrm>
          <a:prstGeom prst="straightConnector1">
            <a:avLst/>
          </a:prstGeom>
          <a:noFill/>
          <a:ln w="6350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sp>
        <p:nvSpPr>
          <p:cNvPr id="104" name="圆角矩形 103"/>
          <p:cNvSpPr/>
          <p:nvPr/>
        </p:nvSpPr>
        <p:spPr>
          <a:xfrm>
            <a:off x="5488940" y="2982595"/>
            <a:ext cx="1369060" cy="1073785"/>
          </a:xfrm>
          <a:prstGeom prst="round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开始</a:t>
            </a:r>
            <a:endParaRPr lang="zh-CN" altLang="en-US"/>
          </a:p>
        </p:txBody>
      </p:sp>
      <p:sp>
        <p:nvSpPr>
          <p:cNvPr id="105" name="圆角矩形 104"/>
          <p:cNvSpPr/>
          <p:nvPr/>
        </p:nvSpPr>
        <p:spPr>
          <a:xfrm>
            <a:off x="14675485" y="2976245"/>
            <a:ext cx="1459230" cy="1073785"/>
          </a:xfrm>
          <a:prstGeom prst="round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开始</a:t>
            </a:r>
            <a:endParaRPr lang="zh-CN" altLang="en-US"/>
          </a:p>
        </p:txBody>
      </p:sp>
      <p:cxnSp>
        <p:nvCxnSpPr>
          <p:cNvPr id="106" name="直接箭头连接符 105"/>
          <p:cNvCxnSpPr>
            <a:stCxn id="104" idx="2"/>
            <a:endCxn id="75" idx="0"/>
          </p:cNvCxnSpPr>
          <p:nvPr/>
        </p:nvCxnSpPr>
        <p:spPr>
          <a:xfrm flipH="1">
            <a:off x="6163945" y="4056380"/>
            <a:ext cx="9525" cy="654050"/>
          </a:xfrm>
          <a:prstGeom prst="straightConnector1">
            <a:avLst/>
          </a:prstGeom>
          <a:noFill/>
          <a:ln w="6350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函数的定义和使用</a:t>
            </a:r>
            <a:endParaRPr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  <a:sym typeface="+mn-ea"/>
            </a:endParaRPr>
          </a:p>
        </p:txBody>
      </p:sp>
      <p:sp>
        <p:nvSpPr>
          <p:cNvPr id="19" name="圆角矩形"/>
          <p:cNvSpPr/>
          <p:nvPr/>
        </p:nvSpPr>
        <p:spPr>
          <a:xfrm>
            <a:off x="944245" y="1755140"/>
            <a:ext cx="10845165" cy="9988550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031714" y="4153237"/>
            <a:ext cx="184731" cy="752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3200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979295" y="1755140"/>
            <a:ext cx="9972040" cy="10063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>
                <a:solidFill>
                  <a:srgbClr val="FF0000"/>
                </a:solidFill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static</a:t>
            </a:r>
            <a:r>
              <a:rPr lang="en-US"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 </a:t>
            </a:r>
            <a:r>
              <a:rPr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int Add(int a, int b)</a:t>
            </a:r>
            <a:endParaRPr sz="36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{</a:t>
            </a:r>
            <a:endParaRPr sz="36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    return a+b;</a:t>
            </a:r>
            <a:endParaRPr sz="36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}</a:t>
            </a:r>
            <a:endParaRPr sz="36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3600">
                <a:solidFill>
                  <a:srgbClr val="FF0000"/>
                </a:solidFill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static</a:t>
            </a:r>
            <a:r>
              <a:rPr lang="en-US"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 </a:t>
            </a:r>
            <a:r>
              <a:rPr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void Print()</a:t>
            </a:r>
            <a:endParaRPr sz="36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{</a:t>
            </a:r>
            <a:endParaRPr sz="36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    Console.WriteLine(“Hello world!”);</a:t>
            </a:r>
            <a:endParaRPr sz="36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}</a:t>
            </a:r>
            <a:endParaRPr sz="36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  <a:sym typeface="+mn-ea"/>
            </a:endParaRPr>
          </a:p>
          <a:p>
            <a:pPr>
              <a:lnSpc>
                <a:spcPct val="150000"/>
              </a:lnSpc>
            </a:pPr>
            <a:endParaRPr sz="36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// </a:t>
            </a:r>
            <a:r>
              <a:rPr lang="zh-CN" altLang="en-US"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调用：</a:t>
            </a:r>
            <a:endParaRPr lang="zh-CN" altLang="en-US" sz="36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int a = Add(3, 5);</a:t>
            </a:r>
            <a:endParaRPr lang="en-US" altLang="zh-CN" sz="36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Print();</a:t>
            </a:r>
            <a:endParaRPr lang="en-US" altLang="zh-CN" sz="36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689205" y="1755140"/>
            <a:ext cx="997204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函数定义</a:t>
            </a:r>
            <a:r>
              <a:rPr lang="zh-CN" altLang="en-US"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格式：</a:t>
            </a:r>
            <a:endParaRPr lang="zh-CN" altLang="en-US" sz="36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[static] </a:t>
            </a:r>
            <a:r>
              <a:rPr lang="zh-CN" altLang="en-US"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返回值</a:t>
            </a:r>
            <a:r>
              <a:rPr lang="en-US" altLang="zh-CN"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 </a:t>
            </a:r>
            <a:r>
              <a:rPr lang="zh-CN" altLang="en-US"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函数名</a:t>
            </a:r>
            <a:r>
              <a:rPr lang="en-US" altLang="zh-CN"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(</a:t>
            </a:r>
            <a:r>
              <a:rPr lang="zh-CN" altLang="en-US"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参数列表</a:t>
            </a:r>
            <a:r>
              <a:rPr lang="en-US" altLang="zh-CN"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)</a:t>
            </a:r>
            <a:endParaRPr lang="en-US" altLang="zh-CN" sz="36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{</a:t>
            </a:r>
            <a:endParaRPr lang="en-US" altLang="zh-CN" sz="36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	</a:t>
            </a:r>
            <a:r>
              <a:rPr lang="zh-CN" altLang="en-US"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函数体</a:t>
            </a:r>
            <a:r>
              <a:rPr lang="en-US" altLang="zh-CN"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;</a:t>
            </a:r>
            <a:endParaRPr lang="en-US" altLang="zh-CN" sz="36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	// </a:t>
            </a:r>
            <a:r>
              <a:rPr lang="zh-CN" altLang="en-US"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函数体中可以出现多次</a:t>
            </a:r>
            <a:r>
              <a:rPr lang="en-US" altLang="zh-CN"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return</a:t>
            </a:r>
            <a:endParaRPr lang="zh-CN" altLang="en-US" sz="36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}</a:t>
            </a:r>
            <a:endParaRPr lang="en-US" altLang="zh-CN" sz="36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691110" y="7065010"/>
            <a:ext cx="99720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函数</a:t>
            </a:r>
            <a:r>
              <a:rPr lang="zh-CN" altLang="en-US"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调用：</a:t>
            </a:r>
            <a:endParaRPr lang="zh-CN" altLang="en-US" sz="36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函数名</a:t>
            </a:r>
            <a:r>
              <a:rPr lang="en-US" altLang="zh-CN"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(</a:t>
            </a:r>
            <a:r>
              <a:rPr lang="zh-CN" altLang="en-US"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参数</a:t>
            </a:r>
            <a:r>
              <a:rPr lang="en-US" altLang="zh-CN"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);</a:t>
            </a:r>
            <a:endParaRPr lang="en-US" altLang="zh-CN" sz="36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  </a:t>
            </a:r>
            <a:r>
              <a:rPr lang="zh-CN" altLang="en-US"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或</a:t>
            </a:r>
            <a:endParaRPr lang="zh-CN" altLang="en-US" sz="36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变量</a:t>
            </a:r>
            <a:r>
              <a:rPr lang="en-US" altLang="zh-CN"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 = </a:t>
            </a:r>
            <a:r>
              <a:rPr lang="zh-CN" altLang="en-US"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函数名</a:t>
            </a:r>
            <a:r>
              <a:rPr lang="en-US" altLang="zh-CN"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(</a:t>
            </a:r>
            <a:r>
              <a:rPr lang="zh-CN" altLang="en-US"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参数</a:t>
            </a:r>
            <a:r>
              <a:rPr lang="en-US" altLang="zh-CN"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);</a:t>
            </a:r>
            <a:endParaRPr lang="en-US" altLang="zh-CN" sz="36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 dirty="0">
                <a:latin typeface="思源黑体 Medium" panose="020B0600000000000000" charset="-122"/>
                <a:ea typeface="思源黑体 Medium" panose="020B0600000000000000" charset="-122"/>
              </a:rPr>
              <a:t>实践举例</a:t>
            </a:r>
            <a:endParaRPr lang="zh-CN" altLang="en-US" b="1" dirty="0">
              <a:latin typeface="思源黑体 Medium" panose="020B0600000000000000" charset="-122"/>
              <a:ea typeface="思源黑体 Medium" panose="020B0600000000000000" charset="-122"/>
            </a:endParaRPr>
          </a:p>
        </p:txBody>
      </p:sp>
      <p:sp>
        <p:nvSpPr>
          <p:cNvPr id="4" name="圆形"/>
          <p:cNvSpPr/>
          <p:nvPr/>
        </p:nvSpPr>
        <p:spPr>
          <a:xfrm>
            <a:off x="1439519" y="2338855"/>
            <a:ext cx="1104861" cy="1104861"/>
          </a:xfrm>
          <a:prstGeom prst="rect">
            <a:avLst/>
          </a:prstGeom>
          <a:noFill/>
          <a:ln w="38100">
            <a:solidFill>
              <a:srgbClr val="218DD6"/>
            </a:solidFill>
            <a:miter lim="400000"/>
          </a:ln>
        </p:spPr>
        <p:txBody>
          <a:bodyPr lIns="67471" tIns="67471" rIns="67471" bIns="67471" anchor="ctr"/>
          <a:lstStyle/>
          <a:p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6" name="圆形"/>
          <p:cNvSpPr/>
          <p:nvPr/>
        </p:nvSpPr>
        <p:spPr>
          <a:xfrm>
            <a:off x="1565197" y="2463532"/>
            <a:ext cx="1104861" cy="1104861"/>
          </a:xfrm>
          <a:prstGeom prst="rect">
            <a:avLst/>
          </a:prstGeom>
          <a:solidFill>
            <a:srgbClr val="218DD6"/>
          </a:solidFill>
          <a:ln w="12700">
            <a:miter lim="400000"/>
          </a:ln>
        </p:spPr>
        <p:txBody>
          <a:bodyPr lIns="67471" tIns="67471" rIns="67471" bIns="67471" anchor="ctr"/>
          <a:lstStyle/>
          <a:p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7" name="文本框 20"/>
          <p:cNvSpPr txBox="1"/>
          <p:nvPr/>
        </p:nvSpPr>
        <p:spPr>
          <a:xfrm>
            <a:off x="3464560" y="2715261"/>
            <a:ext cx="15639415" cy="749935"/>
          </a:xfrm>
          <a:prstGeom prst="rect">
            <a:avLst/>
          </a:prstGeom>
          <a:ln w="12700">
            <a:miter lim="400000"/>
          </a:ln>
        </p:spPr>
        <p:txBody>
          <a:bodyPr wrap="square" lIns="67471" tIns="67471" rIns="67471" bIns="67471" anchor="ctr">
            <a:spAutoFit/>
          </a:bodyPr>
          <a:lstStyle>
            <a:lvl1pPr algn="l">
              <a:defRPr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marL="0" indent="0">
              <a:buNone/>
            </a:pP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1. 写出简单的加、减、乘、除函数，注意返回值</a:t>
            </a:r>
            <a:endParaRPr sz="40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</p:txBody>
      </p:sp>
      <p:sp>
        <p:nvSpPr>
          <p:cNvPr id="8" name="文本框 22"/>
          <p:cNvSpPr txBox="1"/>
          <p:nvPr/>
        </p:nvSpPr>
        <p:spPr>
          <a:xfrm>
            <a:off x="3506470" y="6165215"/>
            <a:ext cx="15446375" cy="749935"/>
          </a:xfrm>
          <a:prstGeom prst="rect">
            <a:avLst/>
          </a:prstGeom>
          <a:ln w="12700">
            <a:miter lim="400000"/>
          </a:ln>
        </p:spPr>
        <p:txBody>
          <a:bodyPr wrap="square" lIns="67471" tIns="67471" rIns="67471" bIns="67471" anchor="ctr">
            <a:spAutoFit/>
          </a:bodyPr>
          <a:lstStyle>
            <a:lvl1pPr algn="l">
              <a:defRPr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marL="0" indent="0">
              <a:buNone/>
            </a:pP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2. </a:t>
            </a:r>
            <a:r>
              <a:rPr 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实现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输入数字的函数，要在输入错误时重新输入</a:t>
            </a:r>
            <a:endParaRPr sz="40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</p:txBody>
      </p:sp>
      <p:sp>
        <p:nvSpPr>
          <p:cNvPr id="10" name="01"/>
          <p:cNvSpPr txBox="1"/>
          <p:nvPr/>
        </p:nvSpPr>
        <p:spPr>
          <a:xfrm>
            <a:off x="1806733" y="2715320"/>
            <a:ext cx="642843" cy="690296"/>
          </a:xfrm>
          <a:prstGeom prst="rect">
            <a:avLst/>
          </a:prstGeom>
          <a:ln w="12700">
            <a:miter lim="400000"/>
          </a:ln>
        </p:spPr>
        <p:txBody>
          <a:bodyPr wrap="none" lIns="67471" tIns="67471" rIns="67471" bIns="67471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rPr dirty="0">
                <a:latin typeface="思源黑体 CN Normal" panose="020B0400000000000000" charset="-122"/>
                <a:ea typeface="思源黑体 CN Normal" panose="020B0400000000000000" charset="-122"/>
              </a:rPr>
              <a:t>01</a:t>
            </a:r>
            <a:endParaRPr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1" name="圆形"/>
          <p:cNvSpPr/>
          <p:nvPr/>
        </p:nvSpPr>
        <p:spPr>
          <a:xfrm>
            <a:off x="1367764" y="5864018"/>
            <a:ext cx="1104861" cy="1104861"/>
          </a:xfrm>
          <a:prstGeom prst="rect">
            <a:avLst/>
          </a:prstGeom>
          <a:noFill/>
          <a:ln w="38100">
            <a:solidFill>
              <a:srgbClr val="113A78"/>
            </a:solidFill>
            <a:miter lim="400000"/>
          </a:ln>
        </p:spPr>
        <p:txBody>
          <a:bodyPr lIns="67471" tIns="67471" rIns="67471" bIns="67471" anchor="ctr"/>
          <a:lstStyle/>
          <a:p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3" name="圆形"/>
          <p:cNvSpPr/>
          <p:nvPr/>
        </p:nvSpPr>
        <p:spPr>
          <a:xfrm>
            <a:off x="1493442" y="5988695"/>
            <a:ext cx="1104861" cy="1104861"/>
          </a:xfrm>
          <a:prstGeom prst="rect">
            <a:avLst/>
          </a:prstGeom>
          <a:solidFill>
            <a:srgbClr val="113A78"/>
          </a:solidFill>
          <a:ln w="12700">
            <a:miter lim="400000"/>
          </a:ln>
        </p:spPr>
        <p:txBody>
          <a:bodyPr lIns="67471" tIns="67471" rIns="67471" bIns="67471" anchor="ctr"/>
          <a:lstStyle/>
          <a:p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4" name="01"/>
          <p:cNvSpPr txBox="1"/>
          <p:nvPr/>
        </p:nvSpPr>
        <p:spPr>
          <a:xfrm>
            <a:off x="1727410" y="6240521"/>
            <a:ext cx="642809" cy="690258"/>
          </a:xfrm>
          <a:prstGeom prst="rect">
            <a:avLst/>
          </a:prstGeom>
          <a:ln w="12700">
            <a:miter lim="400000"/>
          </a:ln>
        </p:spPr>
        <p:txBody>
          <a:bodyPr wrap="square" lIns="67471" tIns="67471" rIns="67471" bIns="67471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rPr lang="en-US" altLang="zh-CN" dirty="0">
                <a:latin typeface="思源黑体 CN Normal" panose="020B0400000000000000" charset="-122"/>
                <a:ea typeface="思源黑体 CN Normal" panose="020B0400000000000000" charset="-122"/>
              </a:rPr>
              <a:t>02</a:t>
            </a:r>
            <a:endParaRPr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8573384" y="176583"/>
            <a:ext cx="4326685" cy="4344949"/>
            <a:chOff x="1889694" y="2970000"/>
            <a:chExt cx="6660000" cy="6480175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014694" y="3915175"/>
              <a:ext cx="5535000" cy="5535000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50603">
              <a:off x="1889694" y="2970000"/>
              <a:ext cx="3510175" cy="3510175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 dirty="0">
                <a:latin typeface="思源黑体 Medium" panose="020B0600000000000000" charset="-122"/>
                <a:ea typeface="思源黑体 Medium" panose="020B0600000000000000" charset="-122"/>
              </a:rPr>
              <a:t>练习</a:t>
            </a:r>
            <a:r>
              <a:rPr lang="zh-CN" altLang="en-US" b="1" dirty="0">
                <a:latin typeface="思源黑体 Medium" panose="020B0600000000000000" charset="-122"/>
                <a:ea typeface="思源黑体 Medium" panose="020B0600000000000000" charset="-122"/>
              </a:rPr>
              <a:t>题</a:t>
            </a:r>
            <a:endParaRPr lang="zh-CN" altLang="en-US" b="1" dirty="0">
              <a:latin typeface="思源黑体 Medium" panose="020B0600000000000000" charset="-122"/>
              <a:ea typeface="思源黑体 Medium" panose="020B0600000000000000" charset="-122"/>
            </a:endParaRPr>
          </a:p>
        </p:txBody>
      </p:sp>
      <p:sp>
        <p:nvSpPr>
          <p:cNvPr id="4" name="圆形"/>
          <p:cNvSpPr/>
          <p:nvPr/>
        </p:nvSpPr>
        <p:spPr>
          <a:xfrm>
            <a:off x="1439519" y="2338855"/>
            <a:ext cx="1104861" cy="1104861"/>
          </a:xfrm>
          <a:prstGeom prst="rect">
            <a:avLst/>
          </a:prstGeom>
          <a:noFill/>
          <a:ln w="38100">
            <a:solidFill>
              <a:srgbClr val="218DD6"/>
            </a:solidFill>
            <a:miter lim="400000"/>
          </a:ln>
        </p:spPr>
        <p:txBody>
          <a:bodyPr lIns="67471" tIns="67471" rIns="67471" bIns="67471" anchor="ctr"/>
          <a:lstStyle/>
          <a:p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6" name="圆形"/>
          <p:cNvSpPr/>
          <p:nvPr/>
        </p:nvSpPr>
        <p:spPr>
          <a:xfrm>
            <a:off x="1565197" y="2463532"/>
            <a:ext cx="1104861" cy="1104861"/>
          </a:xfrm>
          <a:prstGeom prst="rect">
            <a:avLst/>
          </a:prstGeom>
          <a:solidFill>
            <a:srgbClr val="218DD6"/>
          </a:solidFill>
          <a:ln w="12700">
            <a:miter lim="400000"/>
          </a:ln>
        </p:spPr>
        <p:txBody>
          <a:bodyPr lIns="67471" tIns="67471" rIns="67471" bIns="67471" anchor="ctr"/>
          <a:lstStyle/>
          <a:p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7" name="文本框 20"/>
          <p:cNvSpPr txBox="1"/>
          <p:nvPr/>
        </p:nvSpPr>
        <p:spPr>
          <a:xfrm>
            <a:off x="3464560" y="2107883"/>
            <a:ext cx="15639415" cy="3827780"/>
          </a:xfrm>
          <a:prstGeom prst="rect">
            <a:avLst/>
          </a:prstGeom>
          <a:ln w="12700">
            <a:miter lim="400000"/>
          </a:ln>
        </p:spPr>
        <p:txBody>
          <a:bodyPr wrap="square" lIns="67471" tIns="67471" rIns="67471" bIns="67471" anchor="ctr">
            <a:spAutoFit/>
          </a:bodyPr>
          <a:lstStyle>
            <a:lvl1pPr algn="l">
              <a:defRPr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marL="0" indent="0">
              <a:lnSpc>
                <a:spcPct val="200000"/>
              </a:lnSpc>
              <a:buNone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用函数改写之前的猜数字游戏，尽可能把功能拆分出来。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1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、拆分出输入数字的函数。</a:t>
            </a:r>
            <a:endParaRPr lang="zh-CN" altLang="en-US"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2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、拆分出生成随机数的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函数。</a:t>
            </a:r>
            <a:endParaRPr lang="zh-CN" altLang="en-US"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</p:txBody>
      </p:sp>
      <p:sp>
        <p:nvSpPr>
          <p:cNvPr id="10" name="01"/>
          <p:cNvSpPr txBox="1"/>
          <p:nvPr/>
        </p:nvSpPr>
        <p:spPr>
          <a:xfrm>
            <a:off x="1806733" y="2715320"/>
            <a:ext cx="642843" cy="690296"/>
          </a:xfrm>
          <a:prstGeom prst="rect">
            <a:avLst/>
          </a:prstGeom>
          <a:ln w="12700">
            <a:miter lim="400000"/>
          </a:ln>
        </p:spPr>
        <p:txBody>
          <a:bodyPr wrap="none" lIns="67471" tIns="67471" rIns="67471" bIns="67471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rPr dirty="0">
                <a:latin typeface="思源黑体 CN Normal" panose="020B0400000000000000" charset="-122"/>
                <a:ea typeface="思源黑体 CN Normal" panose="020B0400000000000000" charset="-122"/>
              </a:rPr>
              <a:t>01</a:t>
            </a:r>
            <a:endParaRPr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8573384" y="176583"/>
            <a:ext cx="4326685" cy="4344949"/>
            <a:chOff x="1889694" y="2970000"/>
            <a:chExt cx="6660000" cy="6480175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014694" y="3915175"/>
              <a:ext cx="5535000" cy="5535000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50603">
              <a:off x="1889694" y="2970000"/>
              <a:ext cx="3510175" cy="3510175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《成为前端开发工程师》走进高校">
  <a:themeElements>
    <a:clrScheme name="自定义 1">
      <a:dk1>
        <a:srgbClr val="000000"/>
      </a:dk1>
      <a:lt1>
        <a:sysClr val="window" lastClr="FFFFFF"/>
      </a:lt1>
      <a:dk2>
        <a:srgbClr val="4D4D4D"/>
      </a:dk2>
      <a:lt2>
        <a:srgbClr val="F1F1F1"/>
      </a:lt2>
      <a:accent1>
        <a:srgbClr val="1B1B1B"/>
      </a:accent1>
      <a:accent2>
        <a:srgbClr val="6F7378"/>
      </a:accent2>
      <a:accent3>
        <a:srgbClr val="C9C9C9"/>
      </a:accent3>
      <a:accent4>
        <a:srgbClr val="002368"/>
      </a:accent4>
      <a:accent5>
        <a:srgbClr val="0070C0"/>
      </a:accent5>
      <a:accent6>
        <a:srgbClr val="5CD3FF"/>
      </a:accent6>
      <a:hlink>
        <a:srgbClr val="E9E9E9"/>
      </a:hlink>
      <a:folHlink>
        <a:srgbClr val="4D4D4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563</Words>
  <Application>WPS 演示</Application>
  <PresentationFormat>自定义</PresentationFormat>
  <Paragraphs>86</Paragraphs>
  <Slides>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7" baseType="lpstr">
      <vt:lpstr>Arial</vt:lpstr>
      <vt:lpstr>宋体</vt:lpstr>
      <vt:lpstr>Wingdings</vt:lpstr>
      <vt:lpstr>思源黑体 CN Bold</vt:lpstr>
      <vt:lpstr>黑体</vt:lpstr>
      <vt:lpstr>思源黑体 CN Normal</vt:lpstr>
      <vt:lpstr>思源黑体 Medium</vt:lpstr>
      <vt:lpstr>思源黑体 Heavy</vt:lpstr>
      <vt:lpstr>Noto Sans CJK SC Medium</vt:lpstr>
      <vt:lpstr>思源黑体 Normal</vt:lpstr>
      <vt:lpstr>思源黑体 CN Medium</vt:lpstr>
      <vt:lpstr>微软雅黑</vt:lpstr>
      <vt:lpstr>Times New Roman</vt:lpstr>
      <vt:lpstr>思源黑体</vt:lpstr>
      <vt:lpstr>Helvetica Neue Medium</vt:lpstr>
      <vt:lpstr>Consolas</vt:lpstr>
      <vt:lpstr>Source Han Sans CN Normal</vt:lpstr>
      <vt:lpstr>Segoe Print</vt:lpstr>
      <vt:lpstr>Calibri</vt:lpstr>
      <vt:lpstr>Arial Unicode MS</vt:lpstr>
      <vt:lpstr>《成为前端开发工程师》走进高校</vt:lpstr>
      <vt:lpstr>PowerPoint 演示文稿</vt:lpstr>
      <vt:lpstr> 为什么要用函数</vt:lpstr>
      <vt:lpstr>函数流程</vt:lpstr>
      <vt:lpstr>函数的定义和使用</vt:lpstr>
      <vt:lpstr>实践举例</vt:lpstr>
      <vt:lpstr>练习题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Goodorc</cp:lastModifiedBy>
  <cp:revision>1014</cp:revision>
  <dcterms:created xsi:type="dcterms:W3CDTF">2014-06-24T08:28:00Z</dcterms:created>
  <dcterms:modified xsi:type="dcterms:W3CDTF">2022-01-20T06:36:07Z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4E9C75E9CDCB4CF9A3F2FB5F1BE0BA83</vt:lpwstr>
  </property>
</Properties>
</file>