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1"/>
  </p:handoutMasterIdLst>
  <p:sldIdLst>
    <p:sldId id="364" r:id="rId3"/>
    <p:sldId id="564" r:id="rId4"/>
    <p:sldId id="554" r:id="rId5"/>
    <p:sldId id="660" r:id="rId6"/>
    <p:sldId id="661" r:id="rId7"/>
    <p:sldId id="662" r:id="rId9"/>
    <p:sldId id="663" r:id="rId10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60"/>
            <p14:sldId id="661"/>
            <p14:sldId id="662"/>
            <p14:sldId id="663"/>
            <p14:sldId id="554"/>
          </p14:sldIdLst>
        </p14:section>
        <p14:section name="默认节" id="{B7657C01-F1A4-4D91-8BBC-0FED8291C70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8"/>
    <a:srgbClr val="C9C9C9"/>
    <a:srgbClr val="1577BA"/>
    <a:srgbClr val="1475B2"/>
    <a:srgbClr val="002368"/>
    <a:srgbClr val="F2F2F2"/>
    <a:srgbClr val="0C579C"/>
    <a:srgbClr val="00233E"/>
    <a:srgbClr val="E3ECF2"/>
    <a:srgbClr val="58C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72"/>
        <p:guide pos="7256"/>
        <p:guide pos="4599"/>
        <p:guide pos="9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1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1-8. </a:t>
            </a:r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数组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为什么要有数组？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924810"/>
            <a:ext cx="15813405" cy="6522085"/>
          </a:xfrm>
        </p:spPr>
        <p:txBody>
          <a:bodyPr wrap="square"/>
          <a:lstStyle/>
          <a:p>
            <a:pPr algn="l"/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有一系列数据，比如一个</a:t>
            </a:r>
            <a:r>
              <a:rPr lang="en-US" altLang="zh-CN"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个人的名单，如何表示？</a:t>
            </a:r>
            <a:endParaRPr sz="453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+mn-ea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endParaRPr lang="zh-CN" altLang="en-US" sz="4530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/>
            <a:r>
              <a:rPr sz="452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有一系列商品价格，打印价格列表，然后以价格排序。</a:t>
            </a:r>
            <a:endParaRPr lang="en-US" altLang="zh-CN" sz="45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"/>
          <p:cNvSpPr/>
          <p:nvPr/>
        </p:nvSpPr>
        <p:spPr>
          <a:xfrm>
            <a:off x="11159490" y="2861945"/>
            <a:ext cx="10831195" cy="656145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数组基本操作</a:t>
            </a:r>
            <a:endParaRPr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19" name="圆角矩形"/>
          <p:cNvSpPr/>
          <p:nvPr/>
        </p:nvSpPr>
        <p:spPr>
          <a:xfrm>
            <a:off x="1838960" y="2861945"/>
            <a:ext cx="8646795" cy="656145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9975" y="3105150"/>
            <a:ext cx="7951470" cy="806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初始化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增加/删除元素（数组不支持）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修改元素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查找元素（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举例for循环和length）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742950" indent="-742950">
              <a:lnSpc>
                <a:spcPct val="240000"/>
              </a:lnSpc>
              <a:buAutoNum type="arabicPeriod"/>
            </a:pP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indent="0">
              <a:lnSpc>
                <a:spcPct val="240000"/>
              </a:lnSpc>
              <a:buNone/>
            </a:pP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★ 理解</a:t>
            </a:r>
            <a:r>
              <a:rPr lang="zh-CN" altLang="en-US" sz="3600" b="1" dirty="0">
                <a:solidFill>
                  <a:srgbClr val="FF0000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下标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是数组的</a:t>
            </a:r>
            <a:r>
              <a:rPr lang="zh-CN" altLang="en-US" sz="3600" dirty="0">
                <a:solidFill>
                  <a:schemeClr val="tx1"/>
                </a:solidFill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关键</a:t>
            </a:r>
            <a:endParaRPr lang="zh-CN" altLang="en-US" sz="3600" dirty="0">
              <a:solidFill>
                <a:schemeClr val="tx1"/>
              </a:solidFill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06835" y="2924810"/>
            <a:ext cx="101911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int[] array = new int[5];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int[] array2 = new int[] { 3, 4, 5};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string[] array3 = new string[3];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array[0] = 88;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array3[2] = “abc”;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for (int i=0; i&lt;array.Length; i++)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{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array[i]++;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/>
                </a:solidFill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}</a:t>
            </a:r>
            <a:endParaRPr lang="en-US" altLang="zh-CN" sz="3600" dirty="0">
              <a:solidFill>
                <a:schemeClr val="tx1"/>
              </a:solidFill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C#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数组的</a:t>
            </a:r>
            <a:r>
              <a:rPr lang="zh-CN" altLang="en-US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特性</a:t>
            </a:r>
            <a:endParaRPr lang="zh-CN" altLang="en-US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8080" y="2294890"/>
            <a:ext cx="17456150" cy="8401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任何类型都可以成为数组元素：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int[] nums;		string[] names;		float[] scores;</a:t>
            </a:r>
            <a:endParaRPr lang="en-US" altLang="zh-CN" sz="36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bool[] flags;		int[][] map;</a:t>
            </a:r>
            <a:endParaRPr lang="en-US" altLang="zh-CN" sz="36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en-US" altLang="zh-CN" sz="36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数组已经内置了部分函数，可以方便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转到定义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功能，带大家探索数组的其它功能。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例如求和、求平均数、查找元素、求最大值等等。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注：实际上，只要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学会使用变量、循环、数组、函数这些最基本的编程方法，已经可以解决绝大多数实际问题了。</a:t>
            </a:r>
            <a:endParaRPr lang="zh-CN" altLang="en-US" sz="36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实践举例</a:t>
            </a:r>
            <a:endParaRPr lang="zh-CN" altLang="en-US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1889760" y="1622108"/>
            <a:ext cx="15639415" cy="7520940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300000"/>
              </a:lnSpc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写一些函数，分别实现以下功能：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1) 查找元素int FindElement(int[] array, int num);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2) 判断是否包含元素bool HasElement(int[] array, int num);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   3) 求最大值 int MaxElement(int[] array);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1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06470" y="2338706"/>
            <a:ext cx="15639415" cy="413575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接着老师的例子，写出以下函数：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数组求和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int Sum(int[] array)</a:t>
            </a:r>
            <a:endParaRPr lang="en-US" altLang="zh-CN" sz="40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求最小值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int MinElement(int[] array)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求最小值的下标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 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int 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MinElementIndex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(int[] array)</a:t>
            </a:r>
            <a:endParaRPr lang="en-US" altLang="zh-CN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求数组平均数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 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  <a:sym typeface="+mn-ea"/>
              </a:rPr>
              <a:t>float Average(int[] array)</a:t>
            </a:r>
            <a:endParaRPr lang="zh-CN" altLang="en-US" sz="40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3506470" y="7858760"/>
            <a:ext cx="1544637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依次输入多个名字，输入完毕后，将名单打印出来。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圆形"/>
          <p:cNvSpPr/>
          <p:nvPr/>
        </p:nvSpPr>
        <p:spPr>
          <a:xfrm>
            <a:off x="1367764" y="7597568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圆形"/>
          <p:cNvSpPr/>
          <p:nvPr/>
        </p:nvSpPr>
        <p:spPr>
          <a:xfrm>
            <a:off x="1493442" y="7722245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01"/>
          <p:cNvSpPr txBox="1"/>
          <p:nvPr/>
        </p:nvSpPr>
        <p:spPr>
          <a:xfrm>
            <a:off x="1727410" y="7974071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02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2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7" name="文本框 20"/>
          <p:cNvSpPr txBox="1"/>
          <p:nvPr/>
        </p:nvSpPr>
        <p:spPr>
          <a:xfrm>
            <a:off x="3506470" y="2338706"/>
            <a:ext cx="15639415" cy="413575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思考题：再写最后一个函数，函数的作用是将数组中的所有元素翻倍（即乘以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），确保改变了原数组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中的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值。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	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函数名称为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DoubleElement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，参数为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int[] array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	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先写出此代码，然后看看输入参数的值有没有改变。这会引出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C#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最重要的话题</a:t>
            </a:r>
            <a:r>
              <a:rPr lang="en-US" altLang="zh-CN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————</a:t>
            </a:r>
            <a:r>
              <a:rPr lang="zh-CN" altLang="en-US" sz="4000" dirty="0">
                <a:latin typeface="Consolas" panose="020B0609020204030204" charset="0"/>
                <a:ea typeface="思源黑体 Normal" panose="020B0400000000000000" charset="-122"/>
                <a:cs typeface="Consolas" panose="020B0609020204030204" charset="0"/>
              </a:rPr>
              <a:t>引用。</a:t>
            </a:r>
            <a:endParaRPr lang="zh-CN" altLang="en-US" sz="4000" dirty="0">
              <a:latin typeface="Consolas" panose="020B0609020204030204" charset="0"/>
              <a:ea typeface="思源黑体 Normal" panose="020B0400000000000000" charset="-122"/>
              <a:cs typeface="Consolas" panose="020B060902020403020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>
            <a:off x="3506470" y="7858760"/>
            <a:ext cx="15446375" cy="749935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 algn="l">
              <a:defRPr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0" indent="0">
              <a:buNone/>
            </a:pP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自学题：搜索网络资料，写出冒泡排序</a:t>
            </a:r>
            <a:r>
              <a:rPr lang="zh-CN" altLang="en-US" sz="4000" dirty="0">
                <a:latin typeface="思源黑体 Normal" panose="020B0400000000000000" charset="-122"/>
                <a:ea typeface="思源黑体 Normal" panose="020B0400000000000000" charset="-122"/>
                <a:sym typeface="+mn-ea"/>
              </a:rPr>
              <a:t>算法。</a:t>
            </a:r>
            <a:endParaRPr lang="zh-CN" altLang="en-US" sz="4000" dirty="0">
              <a:latin typeface="思源黑体 Normal" panose="020B0400000000000000" charset="-122"/>
              <a:ea typeface="思源黑体 Normal" panose="020B0400000000000000" charset="-122"/>
              <a:sym typeface="+mn-ea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圆形"/>
          <p:cNvSpPr/>
          <p:nvPr/>
        </p:nvSpPr>
        <p:spPr>
          <a:xfrm>
            <a:off x="1367764" y="7597568"/>
            <a:ext cx="1104861" cy="1104861"/>
          </a:xfrm>
          <a:prstGeom prst="rect">
            <a:avLst/>
          </a:prstGeom>
          <a:noFill/>
          <a:ln w="38100">
            <a:solidFill>
              <a:srgbClr val="113A78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3" name="圆形"/>
          <p:cNvSpPr/>
          <p:nvPr/>
        </p:nvSpPr>
        <p:spPr>
          <a:xfrm>
            <a:off x="1493442" y="7722245"/>
            <a:ext cx="1104861" cy="1104861"/>
          </a:xfrm>
          <a:prstGeom prst="rect">
            <a:avLst/>
          </a:prstGeom>
          <a:solidFill>
            <a:srgbClr val="113A78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" name="01"/>
          <p:cNvSpPr txBox="1"/>
          <p:nvPr/>
        </p:nvSpPr>
        <p:spPr>
          <a:xfrm>
            <a:off x="1727410" y="7974071"/>
            <a:ext cx="642809" cy="690258"/>
          </a:xfrm>
          <a:prstGeom prst="rect">
            <a:avLst/>
          </a:prstGeom>
          <a:ln w="12700">
            <a:miter lim="400000"/>
          </a:ln>
        </p:spPr>
        <p:txBody>
          <a:bodyPr wrap="squar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en-US" altLang="zh-CN" dirty="0">
                <a:latin typeface="思源黑体 CN Normal" panose="020B0400000000000000" charset="-122"/>
                <a:ea typeface="思源黑体 CN Normal" panose="020B0400000000000000" charset="-122"/>
              </a:rPr>
              <a:t>02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WPS 演示</Application>
  <PresentationFormat>自定义</PresentationFormat>
  <Paragraphs>80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</vt:lpstr>
      <vt:lpstr>Helvetica Neue Medium</vt:lpstr>
      <vt:lpstr>Consolas</vt:lpstr>
      <vt:lpstr>Source Han Sans CN Normal</vt:lpstr>
      <vt:lpstr>Segoe Print</vt:lpstr>
      <vt:lpstr>Wingdings</vt:lpstr>
      <vt:lpstr>Calibri</vt:lpstr>
      <vt:lpstr>Arial Unicode MS</vt:lpstr>
      <vt:lpstr>《成为前端开发工程师》走进高校</vt:lpstr>
      <vt:lpstr>PowerPoint 演示文稿</vt:lpstr>
      <vt:lpstr> 为什么要有数组？</vt:lpstr>
      <vt:lpstr>数组基本操作</vt:lpstr>
      <vt:lpstr>C#数组的特性</vt:lpstr>
      <vt:lpstr>实践举例</vt:lpstr>
      <vt:lpstr>练习题 1</vt:lpstr>
      <vt:lpstr>练习题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1026</cp:revision>
  <dcterms:created xsi:type="dcterms:W3CDTF">2014-06-24T08:28:00Z</dcterms:created>
  <dcterms:modified xsi:type="dcterms:W3CDTF">2022-01-20T09:40:54Z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