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10"/>
  </p:handoutMasterIdLst>
  <p:sldIdLst>
    <p:sldId id="364" r:id="rId3"/>
    <p:sldId id="554" r:id="rId4"/>
    <p:sldId id="665" r:id="rId5"/>
    <p:sldId id="660" r:id="rId6"/>
    <p:sldId id="663" r:id="rId7"/>
    <p:sldId id="664" r:id="rId9"/>
  </p:sldIdLst>
  <p:sldSz cx="23039070" cy="12960350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660"/>
            <p14:sldId id="364"/>
            <p14:sldId id="663"/>
            <p14:sldId id="665"/>
            <p14:sldId id="664"/>
            <p14:sldId id="554"/>
          </p14:sldIdLst>
        </p14:section>
        <p14:section name="默认节" id="{B7657C01-F1A4-4D91-8BBC-0FED8291C70B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7378"/>
    <a:srgbClr val="C9C9C9"/>
    <a:srgbClr val="1577BA"/>
    <a:srgbClr val="1475B2"/>
    <a:srgbClr val="002368"/>
    <a:srgbClr val="F2F2F2"/>
    <a:srgbClr val="0C579C"/>
    <a:srgbClr val="00233E"/>
    <a:srgbClr val="E3ECF2"/>
    <a:srgbClr val="58C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68" autoAdjust="0"/>
    <p:restoredTop sz="96340" autoAdjust="0"/>
  </p:normalViewPr>
  <p:slideViewPr>
    <p:cSldViewPr>
      <p:cViewPr varScale="1">
        <p:scale>
          <a:sx n="59" d="100"/>
          <a:sy n="59" d="100"/>
        </p:scale>
        <p:origin x="102" y="78"/>
      </p:cViewPr>
      <p:guideLst>
        <p:guide orient="horz" pos="3790"/>
        <p:guide pos="7248"/>
        <p:guide pos="4599"/>
        <p:guide pos="99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74"/>
        <p:guide pos="2158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4" name="图片 3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404" y="8306"/>
            <a:ext cx="23039471" cy="11922850"/>
          </a:xfrm>
          <a:prstGeom prst="rect">
            <a:avLst/>
          </a:prstGeom>
        </p:spPr>
      </p:pic>
      <p:sp>
        <p:nvSpPr>
          <p:cNvPr id="4" name="流程图: 过程 3"/>
          <p:cNvSpPr/>
          <p:nvPr userDrawn="1"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3725978" y="4095175"/>
            <a:ext cx="15586706" cy="1575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 marL="0" indent="0" algn="ctr">
              <a:buNone/>
              <a:defRPr lang="zh-CN" altLang="en-US" sz="8000" b="1" dirty="0">
                <a:solidFill>
                  <a:srgbClr val="1475B2"/>
                </a:solidFill>
                <a:latin typeface="思源黑体 Heavy" panose="020B0A00000000000000" charset="-122"/>
                <a:ea typeface="思源黑体 Heavy" panose="020B0A00000000000000" charset="-122"/>
                <a:cs typeface="思源黑体 Heavy" panose="020B0A00000000000000" charset="-122"/>
              </a:defRPr>
            </a:lvl1pPr>
          </a:lstStyle>
          <a:p>
            <a:pPr marL="0" lvl="0" algn="ctr" defTabSz="1219200">
              <a:lnSpc>
                <a:spcPct val="105000"/>
              </a:lnSpc>
            </a:pPr>
            <a:r>
              <a:rPr lang="zh-CN" altLang="en-US" dirty="0"/>
              <a:t>网易云课堂</a:t>
            </a:r>
            <a:r>
              <a:rPr lang="en-US" altLang="zh-CN" dirty="0"/>
              <a:t> </a:t>
            </a:r>
            <a:r>
              <a:rPr lang="en-US" altLang="zh-CN" dirty="0"/>
              <a:t>x </a:t>
            </a:r>
            <a:r>
              <a:rPr dirty="0"/>
              <a:t>皮皮关</a:t>
            </a:r>
            <a:endParaRPr lang="en-US" altLang="zh-CN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3981528" y="6003173"/>
            <a:ext cx="15075606" cy="1487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indent="0" algn="ctr">
              <a:buNone/>
              <a:defRPr lang="zh-CN" altLang="en-US" sz="6050" dirty="0">
                <a:solidFill>
                  <a:srgbClr val="4D4D4D"/>
                </a:solidFill>
                <a:latin typeface="思源黑体 Medium" panose="020B0600000000000000" charset="-122"/>
                <a:ea typeface="思源黑体 Medium" panose="020B0600000000000000" charset="-122"/>
                <a:cs typeface="Noto Sans CJK SC Medium" charset="-122"/>
              </a:defRPr>
            </a:lvl1pPr>
          </a:lstStyle>
          <a:p>
            <a:pPr marL="0" lvl="0" algn="ctr" defTabSz="1219200"/>
            <a:r>
              <a:rPr lang="zh-CN" altLang="en-US" dirty="0"/>
              <a:t>编辑副标题文本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14375" y="12028805"/>
            <a:ext cx="7376795" cy="657860"/>
            <a:chOff x="1125" y="18943"/>
            <a:chExt cx="11617" cy="1036"/>
          </a:xfrm>
        </p:grpSpPr>
        <p:pic>
          <p:nvPicPr>
            <p:cNvPr id="6" name="网易云课堂logo.png" descr="网易云课堂logo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25" y="19137"/>
              <a:ext cx="4002" cy="65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7" name="线条"/>
            <p:cNvSpPr/>
            <p:nvPr userDrawn="1"/>
          </p:nvSpPr>
          <p:spPr>
            <a:xfrm flipV="1">
              <a:off x="5663" y="19205"/>
              <a:ext cx="0" cy="519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pic>
          <p:nvPicPr>
            <p:cNvPr id="8" name="图片 7" descr="图片 2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165" y="19205"/>
              <a:ext cx="2359" cy="54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2" name="线条"/>
            <p:cNvSpPr/>
            <p:nvPr userDrawn="1"/>
          </p:nvSpPr>
          <p:spPr>
            <a:xfrm flipV="1">
              <a:off x="8943" y="19195"/>
              <a:ext cx="0" cy="519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11" name="图片 10" descr="小logo白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286" y="18943"/>
              <a:ext cx="3456" cy="103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5279837" y="5760000"/>
            <a:ext cx="12019004" cy="113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5279837" y="7437600"/>
            <a:ext cx="12019004" cy="113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5279837" y="40788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7" name="图片 6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424559" y="7733109"/>
            <a:ext cx="8190269" cy="13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6000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1219200"/>
            <a:r>
              <a:rPr lang="zh-CN" altLang="en-US" dirty="0"/>
              <a:t>点击编辑小节标题</a:t>
            </a:r>
            <a:endParaRPr lang="zh-CN" altLang="en-US" dirty="0"/>
          </a:p>
        </p:txBody>
      </p:sp>
      <p:sp>
        <p:nvSpPr>
          <p:cNvPr id="3" name="Oval 5"/>
          <p:cNvSpPr>
            <a:spLocks noChangeArrowheads="1"/>
          </p:cNvSpPr>
          <p:nvPr userDrawn="1"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/>
          <p:cNvSpPr/>
          <p:nvPr userDrawn="1"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/>
          <p:cNvSpPr>
            <a:spLocks noChangeArrowheads="1"/>
          </p:cNvSpPr>
          <p:nvPr userDrawn="1"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/>
          <p:cNvSpPr>
            <a:spLocks noChangeArrowheads="1"/>
          </p:cNvSpPr>
          <p:nvPr userDrawn="1"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/>
          <p:cNvCxnSpPr>
            <a:cxnSpLocks noChangeShapeType="1"/>
          </p:cNvCxnSpPr>
          <p:nvPr userDrawn="1"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048620" y="2179687"/>
            <a:ext cx="2948243" cy="399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0" lvl="0" defTabSz="1219200"/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7" name="图片 6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11" name="图片 10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695662" y="2232004"/>
            <a:ext cx="19648063" cy="9828172"/>
          </a:xfrm>
          <a:prstGeom prst="rect">
            <a:avLst/>
          </a:prstGeom>
        </p:spPr>
        <p:txBody>
          <a:bodyPr/>
          <a:lstStyle>
            <a:lvl1pPr marL="863600" indent="-863600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6400" b="0" kern="1200" dirty="0" smtClean="0">
                <a:solidFill>
                  <a:srgbClr val="1577BA"/>
                </a:solidFill>
                <a:latin typeface="思源黑体 Normal" panose="020B0400000000000000" charset="-122"/>
                <a:ea typeface="思源黑体 Normal" panose="020B0400000000000000" charset="-122"/>
                <a:cs typeface="+mn-cs"/>
              </a:defRPr>
            </a:lvl1pPr>
            <a:lvl2pPr>
              <a:defRPr sz="4800">
                <a:latin typeface="思源黑体 Normal" panose="020B0400000000000000" charset="-122"/>
                <a:ea typeface="思源黑体 Normal" panose="020B0400000000000000" charset="-122"/>
              </a:defRPr>
            </a:lvl2pPr>
            <a:lvl3pPr>
              <a:defRPr>
                <a:latin typeface="思源黑体 Normal" panose="020B0400000000000000" charset="-122"/>
                <a:ea typeface="思源黑体 Normal" panose="020B0400000000000000" charset="-122"/>
              </a:defRPr>
            </a:lvl3pPr>
            <a:lvl4pPr>
              <a:defRPr>
                <a:latin typeface="思源黑体 Normal" panose="020B0400000000000000" charset="-122"/>
                <a:ea typeface="思源黑体 Normal" panose="020B0400000000000000" charset="-122"/>
              </a:defRPr>
            </a:lvl4pPr>
            <a:lvl5pPr>
              <a:defRPr>
                <a:latin typeface="思源黑体 Normal" panose="020B0400000000000000" charset="-122"/>
                <a:ea typeface="思源黑体 Normal" panose="020B0400000000000000" charset="-122"/>
              </a:defRPr>
            </a:lvl5pPr>
          </a:lstStyle>
          <a:p>
            <a:pPr marL="863600" lvl="0" indent="-863600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3" name="图片 2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7" name="图片 6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尾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/>
          <p:cNvSpPr/>
          <p:nvPr userDrawn="1"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 userDrawn="1"/>
        </p:nvSpPr>
        <p:spPr>
          <a:xfrm>
            <a:off x="1" y="17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6" name="矩形 5"/>
          <p:cNvSpPr/>
          <p:nvPr userDrawn="1"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14"/>
          <p:cNvCxnSpPr/>
          <p:nvPr userDrawn="1"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5894388" y="4081347"/>
            <a:ext cx="11250613" cy="276814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Times New Roman" panose="02020603050405020304" pitchFamily="18" charset="0"/>
              </a:rPr>
              <a:t>谢谢观看</a:t>
            </a:r>
            <a:endParaRPr lang="zh-CN" altLang="en-US" sz="14000" b="1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8325485" y="1201547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10" name="图片 9" descr="小logo灰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908" y="2024969"/>
            <a:ext cx="21599654" cy="955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hf sldNum="0" hdr="0" dt="0"/>
  <p:txStyles>
    <p:titleStyle>
      <a:lvl1pPr algn="l" defTabSz="2303780" rtl="0" eaLnBrk="1" latinLnBrk="0" hangingPunct="1">
        <a:spcBef>
          <a:spcPct val="0"/>
        </a:spcBef>
        <a:buNone/>
        <a:defRPr sz="6600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863600" indent="-863600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604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1871980" indent="-71945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2880360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4031615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5184140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»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6335395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48792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63981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979170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1pPr>
      <a:lvl2pPr marL="115252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30378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3pPr>
      <a:lvl4pPr marL="345630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460819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575945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691197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06323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21575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093293" y="6003173"/>
            <a:ext cx="16852803" cy="1487805"/>
          </a:xfrm>
        </p:spPr>
        <p:txBody>
          <a:bodyPr/>
          <a:lstStyle/>
          <a:p>
            <a:r>
              <a:rPr lang="en-US" altLang="zh-CN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1-8.5. </a:t>
            </a:r>
            <a:r>
              <a:rPr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变量的生命期与</a:t>
            </a:r>
            <a:r>
              <a:rPr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引用</a:t>
            </a:r>
            <a:endParaRPr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再谈</a:t>
            </a:r>
            <a:r>
              <a:rPr lang="zh-CN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函数</a:t>
            </a:r>
            <a:endParaRPr lang="zh-CN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19" name="圆角矩形"/>
          <p:cNvSpPr/>
          <p:nvPr/>
        </p:nvSpPr>
        <p:spPr>
          <a:xfrm>
            <a:off x="7109460" y="3331845"/>
            <a:ext cx="8646795" cy="6052185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t" anchorCtr="0"/>
          <a:lstStyle/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  <a:sym typeface="+mn-ea"/>
              </a:rPr>
              <a:t>static void Func(int a)</a:t>
            </a: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  <a:sym typeface="+mn-ea"/>
              </a:rPr>
              <a:t>{</a:t>
            </a: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  <a:sym typeface="+mn-ea"/>
              </a:rPr>
              <a:t>    a = 9;</a:t>
            </a: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  <a:sym typeface="+mn-ea"/>
              </a:rPr>
              <a:t>}</a:t>
            </a: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static void Main(string[] args)</a:t>
            </a: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{</a:t>
            </a: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int a = 3;</a:t>
            </a: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Func(a);</a:t>
            </a: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Console.WriteLine(“a=” + a);</a:t>
            </a: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}</a:t>
            </a:r>
            <a:endParaRPr lang="zh-CN" alt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838960" y="1889760"/>
            <a:ext cx="7951470" cy="1420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240000"/>
              </a:lnSpc>
              <a:buNone/>
            </a:pPr>
            <a:r>
              <a:rPr lang="zh-CN" altLang="en-US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先举一个例子，理解</a:t>
            </a:r>
            <a:r>
              <a:rPr lang="en-US" altLang="zh-CN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“</a:t>
            </a:r>
            <a:r>
              <a:rPr lang="zh-CN" altLang="en-US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传递参数</a:t>
            </a:r>
            <a:r>
              <a:rPr lang="en-US" altLang="zh-CN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”</a:t>
            </a:r>
            <a:endParaRPr lang="zh-CN" altLang="en-US" sz="3600" dirty="0">
              <a:solidFill>
                <a:schemeClr val="tx1"/>
              </a:solidFill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506835" y="2924810"/>
            <a:ext cx="10191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None/>
            </a:pPr>
            <a:endParaRPr lang="en-US" altLang="zh-CN" sz="3600" dirty="0">
              <a:solidFill>
                <a:schemeClr val="tx1"/>
              </a:solidFill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89125" y="9404985"/>
            <a:ext cx="19149060" cy="2085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80000"/>
              </a:lnSpc>
              <a:buNone/>
            </a:pPr>
            <a:r>
              <a:rPr lang="zh-CN" altLang="en-US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问题</a:t>
            </a:r>
            <a:r>
              <a:rPr lang="en-US" altLang="zh-CN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1</a:t>
            </a:r>
            <a:r>
              <a:rPr lang="zh-CN" altLang="en-US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：</a:t>
            </a:r>
            <a:r>
              <a:rPr lang="en-US" altLang="zh-CN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a</a:t>
            </a:r>
            <a:r>
              <a:rPr lang="zh-CN" altLang="en-US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的值是</a:t>
            </a:r>
            <a:r>
              <a:rPr lang="zh-CN" altLang="en-US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多少？</a:t>
            </a:r>
            <a:endParaRPr lang="zh-CN" altLang="en-US" sz="3600" dirty="0">
              <a:solidFill>
                <a:schemeClr val="tx1"/>
              </a:solidFill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indent="0">
              <a:lnSpc>
                <a:spcPct val="180000"/>
              </a:lnSpc>
              <a:buNone/>
            </a:pPr>
            <a:r>
              <a:rPr lang="zh-CN" altLang="en-US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问题</a:t>
            </a:r>
            <a:r>
              <a:rPr lang="en-US" altLang="zh-CN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2</a:t>
            </a:r>
            <a:r>
              <a:rPr lang="zh-CN" altLang="en-US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：如果</a:t>
            </a:r>
            <a:r>
              <a:rPr lang="en-US" altLang="zh-CN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Func</a:t>
            </a:r>
            <a:r>
              <a:rPr lang="zh-CN" altLang="en-US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函数想改变</a:t>
            </a:r>
            <a:r>
              <a:rPr lang="en-US" altLang="zh-CN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Main</a:t>
            </a:r>
            <a:r>
              <a:rPr lang="zh-CN" altLang="en-US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函数中</a:t>
            </a:r>
            <a:r>
              <a:rPr lang="en-US" altLang="zh-CN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a</a:t>
            </a:r>
            <a:r>
              <a:rPr lang="zh-CN" altLang="en-US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的值，怎么</a:t>
            </a:r>
            <a:r>
              <a:rPr lang="zh-CN" altLang="en-US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修改？</a:t>
            </a:r>
            <a:endParaRPr lang="zh-CN" altLang="en-US" sz="3600" dirty="0">
              <a:solidFill>
                <a:schemeClr val="tx1"/>
              </a:solidFill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函数参数</a:t>
            </a:r>
            <a:r>
              <a:rPr lang="zh-CN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传递</a:t>
            </a:r>
            <a:endParaRPr lang="zh-CN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934210" y="2385060"/>
            <a:ext cx="18394045" cy="8964295"/>
          </a:xfrm>
        </p:spPr>
        <p:txBody>
          <a:bodyPr wrap="square"/>
          <a:lstStyle/>
          <a:p>
            <a:pPr algn="l">
              <a:lnSpc>
                <a:spcPct val="250000"/>
              </a:lnSpc>
            </a:pPr>
            <a:r>
              <a:rPr lang="zh-CN" altLang="en-US" sz="36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如果说变量是一个盒子，那么值就是盒子里的东西（数字、字符串</a:t>
            </a:r>
            <a:r>
              <a:rPr lang="zh-CN" altLang="en-US" sz="36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等）。</a:t>
            </a:r>
            <a:endParaRPr lang="zh-CN" altLang="en-US" sz="36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>
              <a:lnSpc>
                <a:spcPct val="250000"/>
              </a:lnSpc>
            </a:pPr>
            <a:r>
              <a:rPr lang="zh-CN" altLang="en-US" sz="36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关键是理解：函数</a:t>
            </a:r>
            <a:r>
              <a:rPr lang="zh-CN" altLang="en-US" sz="36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的参数，传递的是</a:t>
            </a:r>
            <a:r>
              <a:rPr lang="en-US" altLang="zh-CN" sz="36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“</a:t>
            </a:r>
            <a:r>
              <a:rPr lang="zh-CN" altLang="en-US" sz="36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值</a:t>
            </a:r>
            <a:r>
              <a:rPr lang="en-US" altLang="zh-CN" sz="36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”</a:t>
            </a:r>
            <a:r>
              <a:rPr lang="zh-CN" altLang="en-US" sz="36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，而非变量。</a:t>
            </a:r>
            <a:endParaRPr lang="zh-CN" altLang="en-US" sz="36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>
              <a:lnSpc>
                <a:spcPct val="250000"/>
              </a:lnSpc>
            </a:pPr>
            <a:endParaRPr lang="zh-CN" altLang="en-US" sz="36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>
              <a:lnSpc>
                <a:spcPct val="250000"/>
              </a:lnSpc>
            </a:pPr>
            <a:endParaRPr lang="zh-CN" altLang="en-US" sz="36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>
              <a:lnSpc>
                <a:spcPct val="250000"/>
              </a:lnSpc>
            </a:pPr>
            <a:endParaRPr lang="zh-CN" altLang="en-US" sz="36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>
              <a:lnSpc>
                <a:spcPct val="250000"/>
              </a:lnSpc>
            </a:pPr>
            <a:r>
              <a:rPr lang="zh-CN" altLang="en-US" sz="36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函数运行时，参数是重新定义了一个</a:t>
            </a:r>
            <a:r>
              <a:rPr lang="en-US" altLang="zh-CN" sz="36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“</a:t>
            </a:r>
            <a:r>
              <a:rPr lang="zh-CN" altLang="en-US" sz="36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临时变量</a:t>
            </a:r>
            <a:r>
              <a:rPr lang="en-US" altLang="zh-CN" sz="36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”</a:t>
            </a:r>
            <a:r>
              <a:rPr lang="zh-CN" altLang="en-US" sz="36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，复制了传</a:t>
            </a:r>
            <a:r>
              <a:rPr lang="zh-CN" altLang="en-US" sz="36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进来的</a:t>
            </a:r>
            <a:r>
              <a:rPr lang="zh-CN" altLang="en-US" sz="3600" dirty="0"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值。</a:t>
            </a:r>
            <a:endParaRPr lang="zh-CN" altLang="en-US" sz="360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</p:txBody>
      </p:sp>
      <p:sp>
        <p:nvSpPr>
          <p:cNvPr id="6" name="圆角矩形"/>
          <p:cNvSpPr/>
          <p:nvPr/>
        </p:nvSpPr>
        <p:spPr>
          <a:xfrm>
            <a:off x="3823970" y="6306185"/>
            <a:ext cx="8646795" cy="2515870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t" anchorCtr="0"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static </a:t>
            </a: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void Func(int a)</a:t>
            </a: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{</a:t>
            </a: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    a = 9;</a:t>
            </a: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200">
                <a:latin typeface="Consolas" panose="020B0609020204030204" charset="0"/>
                <a:ea typeface="思源黑体 CN Normal" panose="020B0400000000000000" charset="-122"/>
                <a:cs typeface="Consolas" panose="020B0609020204030204" charset="0"/>
              </a:rPr>
              <a:t>}</a:t>
            </a:r>
            <a:endParaRPr lang="en-US" sz="3200">
              <a:latin typeface="Consolas" panose="020B0609020204030204" charset="0"/>
              <a:ea typeface="思源黑体 CN Normal" panose="020B0400000000000000" charset="-122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变量的生命期</a:t>
            </a:r>
            <a:endParaRPr lang="en-US" altLang="zh-CN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031714" y="4153237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18080" y="2294890"/>
            <a:ext cx="17456150" cy="7570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我们一开始学习了在</a:t>
            </a: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Main</a:t>
            </a: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函数中定义变量，后来又在各种地方定义</a:t>
            </a: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变量。</a:t>
            </a:r>
            <a:endParaRPr lang="zh-CN" altLang="en-US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那么现在已经学到的，定义变量的地方有哪些</a:t>
            </a: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呢？</a:t>
            </a:r>
            <a:endParaRPr lang="zh-CN" altLang="en-US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endParaRPr lang="zh-CN" altLang="en-US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742950" indent="-742950" algn="l">
              <a:lnSpc>
                <a:spcPct val="150000"/>
              </a:lnSpc>
              <a:buClrTx/>
              <a:buSzTx/>
              <a:buAutoNum type="arabicPeriod"/>
            </a:pP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在函数中定义变量</a:t>
            </a: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——</a:t>
            </a: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临时</a:t>
            </a: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变量。</a:t>
            </a:r>
            <a:endParaRPr lang="zh-CN" altLang="en-US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742950" indent="-742950" algn="l">
              <a:lnSpc>
                <a:spcPct val="150000"/>
              </a:lnSpc>
              <a:buClrTx/>
              <a:buSzTx/>
              <a:buAutoNum type="arabicPeriod"/>
            </a:pP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函数参数</a:t>
            </a: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——</a:t>
            </a: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实际上也是临时</a:t>
            </a: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变量。</a:t>
            </a:r>
            <a:endParaRPr lang="zh-CN" altLang="en-US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742950" indent="-742950" algn="l">
              <a:lnSpc>
                <a:spcPct val="150000"/>
              </a:lnSpc>
              <a:buClrTx/>
              <a:buSzTx/>
              <a:buAutoNum type="arabicPeriod"/>
            </a:pP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在函数外定义变量</a:t>
            </a: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——</a:t>
            </a: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全局变量（</a:t>
            </a:r>
            <a:r>
              <a:rPr lang="zh-CN" altLang="en-US" sz="3600">
                <a:solidFill>
                  <a:srgbClr val="FF0000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要加</a:t>
            </a:r>
            <a:r>
              <a:rPr lang="en-US" altLang="zh-CN" sz="3600">
                <a:solidFill>
                  <a:srgbClr val="FF0000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static</a:t>
            </a:r>
            <a:r>
              <a:rPr lang="zh-CN" altLang="en-US" sz="3600">
                <a:solidFill>
                  <a:srgbClr val="FF0000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才好用</a:t>
            </a: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），在整个程序执行过程中均</a:t>
            </a: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存在。</a:t>
            </a:r>
            <a:endParaRPr lang="zh-CN" altLang="en-US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742950" indent="-742950" algn="l">
              <a:lnSpc>
                <a:spcPct val="150000"/>
              </a:lnSpc>
              <a:buClrTx/>
              <a:buSzTx/>
              <a:buAutoNum type="arabicPeriod"/>
            </a:pPr>
            <a:endParaRPr lang="zh-CN" altLang="en-US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indent="0" algn="l">
              <a:lnSpc>
                <a:spcPct val="150000"/>
              </a:lnSpc>
              <a:buClrTx/>
              <a:buSzTx/>
              <a:buNone/>
            </a:pP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老师来举例</a:t>
            </a: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说明。</a:t>
            </a:r>
            <a:endParaRPr lang="zh-CN" altLang="en-US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 dirty="0">
                <a:latin typeface="思源黑体 Medium" panose="020B0600000000000000" charset="-122"/>
                <a:ea typeface="思源黑体 Medium" panose="020B0600000000000000" charset="-122"/>
              </a:rPr>
              <a:t>数组引发</a:t>
            </a:r>
            <a:r>
              <a:rPr lang="zh-CN" altLang="en-US" b="1" dirty="0">
                <a:latin typeface="思源黑体 Medium" panose="020B0600000000000000" charset="-122"/>
                <a:ea typeface="思源黑体 Medium" panose="020B0600000000000000" charset="-122"/>
              </a:rPr>
              <a:t>的问题</a:t>
            </a:r>
            <a:endParaRPr lang="zh-CN" altLang="en-US" b="1" dirty="0">
              <a:latin typeface="思源黑体 Medium" panose="020B0600000000000000" charset="-122"/>
              <a:ea typeface="思源黑体 Medium" panose="020B0600000000000000" charset="-122"/>
            </a:endParaRPr>
          </a:p>
        </p:txBody>
      </p:sp>
      <p:sp>
        <p:nvSpPr>
          <p:cNvPr id="4" name="圆形"/>
          <p:cNvSpPr/>
          <p:nvPr/>
        </p:nvSpPr>
        <p:spPr>
          <a:xfrm>
            <a:off x="1439519" y="3450105"/>
            <a:ext cx="1104861" cy="1104861"/>
          </a:xfrm>
          <a:prstGeom prst="rect">
            <a:avLst/>
          </a:prstGeom>
          <a:noFill/>
          <a:ln w="38100">
            <a:solidFill>
              <a:srgbClr val="218DD6"/>
            </a:solidFill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6" name="圆形"/>
          <p:cNvSpPr/>
          <p:nvPr/>
        </p:nvSpPr>
        <p:spPr>
          <a:xfrm>
            <a:off x="1565197" y="3574782"/>
            <a:ext cx="1104861" cy="1104861"/>
          </a:xfrm>
          <a:prstGeom prst="rect">
            <a:avLst/>
          </a:prstGeom>
          <a:solidFill>
            <a:srgbClr val="218DD6"/>
          </a:solidFill>
          <a:ln w="12700"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7" name="文本框 20"/>
          <p:cNvSpPr txBox="1"/>
          <p:nvPr/>
        </p:nvSpPr>
        <p:spPr>
          <a:xfrm>
            <a:off x="3506470" y="3449956"/>
            <a:ext cx="15639415" cy="4135755"/>
          </a:xfrm>
          <a:prstGeom prst="rect">
            <a:avLst/>
          </a:prstGeom>
          <a:ln w="12700">
            <a:miter lim="400000"/>
          </a:ln>
        </p:spPr>
        <p:txBody>
          <a:bodyPr wrap="square" lIns="67471" tIns="67471" rIns="67471" bIns="67471" anchor="ctr">
            <a:spAutoFit/>
          </a:bodyPr>
          <a:lstStyle>
            <a:lvl1pPr algn="l">
              <a:defRPr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思考题：再写最后一个函数，函数的作用是将数组中的所有元素翻倍（即乘以</a:t>
            </a: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2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），确保改变了原数组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中的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值。</a:t>
            </a:r>
            <a:endParaRPr lang="zh-CN" altLang="en-US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	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函数名称为</a:t>
            </a: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DoubleElement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，参数为</a:t>
            </a: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int[] array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。</a:t>
            </a:r>
            <a:endParaRPr lang="zh-CN" altLang="en-US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4000" dirty="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	</a:t>
            </a:r>
            <a:r>
              <a:rPr lang="zh-CN" altLang="en-US" sz="4000" dirty="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先写出此代码，然后看看输入参数的值有没有改变。这会引出</a:t>
            </a:r>
            <a:r>
              <a:rPr lang="en-US" altLang="zh-CN" sz="4000" dirty="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C#</a:t>
            </a:r>
            <a:r>
              <a:rPr lang="zh-CN" altLang="en-US" sz="4000" dirty="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最重要的话题</a:t>
            </a:r>
            <a:r>
              <a:rPr lang="en-US" altLang="zh-CN" sz="4000" dirty="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————</a:t>
            </a:r>
            <a:r>
              <a:rPr lang="zh-CN" altLang="en-US" sz="4000" dirty="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引用。</a:t>
            </a:r>
            <a:endParaRPr lang="zh-CN" altLang="en-US" sz="4000" dirty="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</p:txBody>
      </p:sp>
      <p:sp>
        <p:nvSpPr>
          <p:cNvPr id="10" name="01"/>
          <p:cNvSpPr txBox="1"/>
          <p:nvPr/>
        </p:nvSpPr>
        <p:spPr>
          <a:xfrm>
            <a:off x="1806733" y="3826570"/>
            <a:ext cx="642843" cy="690296"/>
          </a:xfrm>
          <a:prstGeom prst="rect">
            <a:avLst/>
          </a:prstGeom>
          <a:ln w="12700">
            <a:miter lim="400000"/>
          </a:ln>
        </p:spPr>
        <p:txBody>
          <a:bodyPr wrap="none" lIns="67471" tIns="67471" rIns="67471" bIns="67471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dirty="0">
                <a:latin typeface="思源黑体 CN Normal" panose="020B0400000000000000" charset="-122"/>
                <a:ea typeface="思源黑体 CN Normal" panose="020B0400000000000000" charset="-122"/>
              </a:rPr>
              <a:t>01</a:t>
            </a:r>
            <a:endParaRPr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2858384" y="7241593"/>
            <a:ext cx="4326685" cy="4344949"/>
            <a:chOff x="1889694" y="2970000"/>
            <a:chExt cx="6660000" cy="6480175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014694" y="3915175"/>
              <a:ext cx="5535000" cy="5535000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50603">
              <a:off x="1889694" y="2970000"/>
              <a:ext cx="3510175" cy="3510175"/>
            </a:xfrm>
            <a:prstGeom prst="rect">
              <a:avLst/>
            </a:prstGeom>
          </p:spPr>
        </p:pic>
      </p:grpSp>
      <p:sp>
        <p:nvSpPr>
          <p:cNvPr id="3" name="文本框 20"/>
          <p:cNvSpPr txBox="1"/>
          <p:nvPr/>
        </p:nvSpPr>
        <p:spPr>
          <a:xfrm>
            <a:off x="3506470" y="2200593"/>
            <a:ext cx="15639415" cy="934720"/>
          </a:xfrm>
          <a:prstGeom prst="rect">
            <a:avLst/>
          </a:prstGeom>
          <a:ln w="12700">
            <a:miter lim="400000"/>
          </a:ln>
        </p:spPr>
        <p:txBody>
          <a:bodyPr wrap="square" lIns="67471" tIns="67471" rIns="67471" bIns="67471" anchor="ctr">
            <a:spAutoFit/>
          </a:bodyPr>
          <a:lstStyle>
            <a:lvl1pPr algn="l">
              <a:defRPr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之前学习数组的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时候，遇到过一个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思考题。</a:t>
            </a:r>
            <a:endParaRPr lang="zh-CN" altLang="en-US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</p:txBody>
      </p:sp>
      <p:sp>
        <p:nvSpPr>
          <p:cNvPr id="5" name="文本框 20"/>
          <p:cNvSpPr txBox="1"/>
          <p:nvPr/>
        </p:nvSpPr>
        <p:spPr>
          <a:xfrm>
            <a:off x="3419475" y="8594408"/>
            <a:ext cx="15639415" cy="934720"/>
          </a:xfrm>
          <a:prstGeom prst="rect">
            <a:avLst/>
          </a:prstGeom>
          <a:ln w="12700">
            <a:miter lim="400000"/>
          </a:ln>
        </p:spPr>
        <p:txBody>
          <a:bodyPr wrap="square" lIns="67471" tIns="67471" rIns="67471" bIns="67471" anchor="ctr">
            <a:spAutoFit/>
          </a:bodyPr>
          <a:lstStyle>
            <a:lvl1pPr algn="l">
              <a:defRPr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先写一写，看看有什么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蹊跷。</a:t>
            </a:r>
            <a:endParaRPr lang="zh-CN" altLang="en-US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 dirty="0">
                <a:latin typeface="思源黑体 Medium" panose="020B0600000000000000" charset="-122"/>
                <a:ea typeface="思源黑体 Medium" panose="020B0600000000000000" charset="-122"/>
              </a:rPr>
              <a:t>初识</a:t>
            </a:r>
            <a:r>
              <a:rPr lang="en-US" altLang="zh-CN" b="1" dirty="0">
                <a:latin typeface="思源黑体 Medium" panose="020B0600000000000000" charset="-122"/>
                <a:ea typeface="思源黑体 Medium" panose="020B0600000000000000" charset="-122"/>
              </a:rPr>
              <a:t>“</a:t>
            </a:r>
            <a:r>
              <a:rPr lang="zh-CN" altLang="en-US" b="1" dirty="0">
                <a:latin typeface="思源黑体 Medium" panose="020B0600000000000000" charset="-122"/>
                <a:ea typeface="思源黑体 Medium" panose="020B0600000000000000" charset="-122"/>
              </a:rPr>
              <a:t>引用</a:t>
            </a:r>
            <a:r>
              <a:rPr lang="en-US" altLang="zh-CN" b="1" dirty="0">
                <a:latin typeface="思源黑体 Medium" panose="020B0600000000000000" charset="-122"/>
                <a:ea typeface="思源黑体 Medium" panose="020B0600000000000000" charset="-122"/>
              </a:rPr>
              <a:t>”</a:t>
            </a:r>
            <a:endParaRPr lang="en-US" altLang="zh-CN" b="1" dirty="0">
              <a:latin typeface="思源黑体 Medium" panose="020B0600000000000000" charset="-122"/>
              <a:ea typeface="思源黑体 Medium" panose="020B0600000000000000" charset="-122"/>
            </a:endParaRP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1934210" y="2160270"/>
            <a:ext cx="19464655" cy="738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571500" indent="-571500">
              <a:lnSpc>
                <a:spcPct val="260000"/>
              </a:lnSpc>
              <a:buFont typeface="Wingdings" panose="05000000000000000000" charset="0"/>
              <a:buChar char="n"/>
            </a:pPr>
            <a:r>
              <a:rPr lang="zh-CN" altLang="en-US" sz="36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</a:t>
            </a:r>
            <a:r>
              <a:rPr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在学习数组时，我们第一次接触到了</a:t>
            </a: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“</a:t>
            </a:r>
            <a:r>
              <a:rPr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引用</a:t>
            </a: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”</a:t>
            </a:r>
            <a:r>
              <a:rPr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的概念。</a:t>
            </a:r>
            <a:endParaRPr lang="zh-CN" altLang="en-US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marL="571500" indent="-571500">
              <a:lnSpc>
                <a:spcPct val="260000"/>
              </a:lnSpc>
              <a:buFont typeface="Wingdings" panose="05000000000000000000" charset="0"/>
              <a:buChar char="n"/>
            </a:pPr>
            <a:r>
              <a:rPr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老师在</a:t>
            </a:r>
            <a:r>
              <a:rPr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这里先举例讲解一次，以后我们还会多次探讨引用的话题。</a:t>
            </a:r>
            <a:endParaRPr lang="zh-CN" altLang="en-US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marL="571500" indent="-571500">
              <a:lnSpc>
                <a:spcPct val="260000"/>
              </a:lnSpc>
              <a:buFont typeface="Wingdings" panose="05000000000000000000" charset="0"/>
              <a:buChar char="n"/>
            </a:pPr>
            <a:endParaRPr lang="zh-CN" altLang="en-US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marL="571500" indent="-571500">
              <a:lnSpc>
                <a:spcPct val="260000"/>
              </a:lnSpc>
              <a:buFont typeface="Wingdings" panose="05000000000000000000" charset="0"/>
              <a:buChar char="n"/>
            </a:pPr>
            <a:r>
              <a:rPr sz="3600">
                <a:solidFill>
                  <a:srgbClr val="FF0000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引用</a:t>
            </a:r>
            <a:r>
              <a:rPr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是贯穿我们整套课程始终的一个重要话题。资源管理、性能优化、垃圾回收等等更高级的技术</a:t>
            </a:r>
            <a:r>
              <a:rPr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主题，都是以理解引用为基础的。</a:t>
            </a:r>
            <a:endParaRPr lang="zh-CN" altLang="en-US" sz="36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E9E9E9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</Words>
  <Application>WPS 演示</Application>
  <PresentationFormat>自定义</PresentationFormat>
  <Paragraphs>68</Paragraphs>
  <Slides>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8" baseType="lpstr">
      <vt:lpstr>Arial</vt:lpstr>
      <vt:lpstr>宋体</vt:lpstr>
      <vt:lpstr>Wingdings</vt:lpstr>
      <vt:lpstr>思源黑体 CN Bold</vt:lpstr>
      <vt:lpstr>黑体</vt:lpstr>
      <vt:lpstr>思源黑体 CN Normal</vt:lpstr>
      <vt:lpstr>思源黑体 Medium</vt:lpstr>
      <vt:lpstr>思源黑体 Heavy</vt:lpstr>
      <vt:lpstr>Noto Sans CJK SC Medium</vt:lpstr>
      <vt:lpstr>思源黑体 Normal</vt:lpstr>
      <vt:lpstr>思源黑体 CN Medium</vt:lpstr>
      <vt:lpstr>微软雅黑</vt:lpstr>
      <vt:lpstr>Times New Roman</vt:lpstr>
      <vt:lpstr>思源黑体</vt:lpstr>
      <vt:lpstr>Helvetica Neue Medium</vt:lpstr>
      <vt:lpstr>Consolas</vt:lpstr>
      <vt:lpstr>Source Han Sans CN Normal</vt:lpstr>
      <vt:lpstr>Segoe Print</vt:lpstr>
      <vt:lpstr>Wingdings</vt:lpstr>
      <vt:lpstr>Calibri</vt:lpstr>
      <vt:lpstr>Arial Unicode MS</vt:lpstr>
      <vt:lpstr>《成为前端开发工程师》走进高校</vt:lpstr>
      <vt:lpstr>PowerPoint 演示文稿</vt:lpstr>
      <vt:lpstr>数组基本操作</vt:lpstr>
      <vt:lpstr>再谈函数</vt:lpstr>
      <vt:lpstr>C#数组的特性</vt:lpstr>
      <vt:lpstr>练习题 2</vt:lpstr>
      <vt:lpstr>初识“引用”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Goodorc</cp:lastModifiedBy>
  <cp:revision>1044</cp:revision>
  <dcterms:created xsi:type="dcterms:W3CDTF">2014-06-24T08:28:00Z</dcterms:created>
  <dcterms:modified xsi:type="dcterms:W3CDTF">2022-01-20T09:42:51Z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4E9C75E9CDCB4CF9A3F2FB5F1BE0BA83</vt:lpwstr>
  </property>
</Properties>
</file>