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11"/>
  </p:handoutMasterIdLst>
  <p:sldIdLst>
    <p:sldId id="364" r:id="rId3"/>
    <p:sldId id="564" r:id="rId4"/>
    <p:sldId id="554" r:id="rId5"/>
    <p:sldId id="660" r:id="rId6"/>
    <p:sldId id="661" r:id="rId7"/>
    <p:sldId id="662" r:id="rId9"/>
    <p:sldId id="663" r:id="rId10"/>
  </p:sldIdLst>
  <p:sldSz cx="23039070" cy="12960350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64"/>
            <p14:sldId id="564"/>
            <p14:sldId id="554"/>
            <p14:sldId id="660"/>
            <p14:sldId id="661"/>
            <p14:sldId id="662"/>
            <p14:sldId id="663"/>
          </p14:sldIdLst>
        </p14:section>
        <p14:section name="默认节" id="{B7657C01-F1A4-4D91-8BBC-0FED8291C70B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368"/>
    <a:srgbClr val="6F7378"/>
    <a:srgbClr val="C9C9C9"/>
    <a:srgbClr val="1577BA"/>
    <a:srgbClr val="1475B2"/>
    <a:srgbClr val="F2F2F2"/>
    <a:srgbClr val="0C579C"/>
    <a:srgbClr val="00233E"/>
    <a:srgbClr val="E3ECF2"/>
    <a:srgbClr val="58C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68" autoAdjust="0"/>
    <p:restoredTop sz="96340" autoAdjust="0"/>
  </p:normalViewPr>
  <p:slideViewPr>
    <p:cSldViewPr>
      <p:cViewPr varScale="1">
        <p:scale>
          <a:sx n="59" d="100"/>
          <a:sy n="59" d="100"/>
        </p:scale>
        <p:origin x="102" y="78"/>
      </p:cViewPr>
      <p:guideLst>
        <p:guide orient="horz" pos="3772"/>
        <p:guide pos="7237"/>
        <p:guide pos="4599"/>
        <p:guide pos="9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61"/>
        <p:guide pos="2154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4" name="图片 3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4" name="流程图: 过程 3"/>
          <p:cNvSpPr/>
          <p:nvPr userDrawn="1"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3725978" y="4095175"/>
            <a:ext cx="15586706" cy="1575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 lang="zh-CN" altLang="en-US" sz="8000" b="1" dirty="0">
                <a:solidFill>
                  <a:srgbClr val="1475B2"/>
                </a:solidFill>
                <a:latin typeface="思源黑体 Heavy" panose="020B0A00000000000000" charset="-122"/>
                <a:ea typeface="思源黑体 Heavy" panose="020B0A00000000000000" charset="-122"/>
                <a:cs typeface="思源黑体 Heavy" panose="020B0A00000000000000" charset="-122"/>
              </a:defRPr>
            </a:lvl1pPr>
          </a:lstStyle>
          <a:p>
            <a:pPr marL="0" lvl="0" algn="ctr" defTabSz="1219200">
              <a:lnSpc>
                <a:spcPct val="105000"/>
              </a:lnSpc>
            </a:pPr>
            <a:r>
              <a:rPr lang="zh-CN" altLang="en-US" dirty="0"/>
              <a:t>网易云课堂</a:t>
            </a:r>
            <a:r>
              <a:rPr lang="en-US" altLang="zh-CN" dirty="0"/>
              <a:t> </a:t>
            </a:r>
            <a:r>
              <a:rPr lang="en-US" altLang="zh-CN" dirty="0"/>
              <a:t>x </a:t>
            </a:r>
            <a:r>
              <a:rPr dirty="0"/>
              <a:t>皮皮关</a:t>
            </a:r>
            <a:endParaRPr lang="en-US" altLang="zh-CN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3981528" y="6003173"/>
            <a:ext cx="15075606" cy="1487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indent="0" algn="ctr">
              <a:buNone/>
              <a:defRPr lang="zh-CN" altLang="en-US" sz="6050" dirty="0">
                <a:solidFill>
                  <a:srgbClr val="4D4D4D"/>
                </a:solidFill>
                <a:latin typeface="思源黑体 Medium" panose="020B0600000000000000" charset="-122"/>
                <a:ea typeface="思源黑体 Medium" panose="020B0600000000000000" charset="-122"/>
                <a:cs typeface="Noto Sans CJK SC Medium" charset="-122"/>
              </a:defRPr>
            </a:lvl1pPr>
          </a:lstStyle>
          <a:p>
            <a:pPr marL="0" lvl="0" algn="ctr" defTabSz="1219200"/>
            <a:r>
              <a:rPr lang="zh-CN" altLang="en-US" dirty="0"/>
              <a:t>编辑副标题文本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14375" y="12028805"/>
            <a:ext cx="7376795" cy="657860"/>
            <a:chOff x="1125" y="18943"/>
            <a:chExt cx="11617" cy="1036"/>
          </a:xfrm>
        </p:grpSpPr>
        <p:pic>
          <p:nvPicPr>
            <p:cNvPr id="6" name="网易云课堂logo.png" descr="网易云课堂logo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25" y="19137"/>
              <a:ext cx="4002" cy="65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7" name="线条"/>
            <p:cNvSpPr/>
            <p:nvPr userDrawn="1"/>
          </p:nvSpPr>
          <p:spPr>
            <a:xfrm flipV="1">
              <a:off x="5663" y="1920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8" name="图片 7" descr="图片 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165" y="19205"/>
              <a:ext cx="2359" cy="54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2" name="线条"/>
            <p:cNvSpPr/>
            <p:nvPr userDrawn="1"/>
          </p:nvSpPr>
          <p:spPr>
            <a:xfrm flipV="1">
              <a:off x="8943" y="1919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11" name="图片 10" descr="小logo白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286" y="18943"/>
              <a:ext cx="3456" cy="103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1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1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7" name="图片 6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9200"/>
            <a:r>
              <a:rPr lang="zh-CN" altLang="en-US" dirty="0"/>
              <a:t>点击编辑小节标题</a:t>
            </a:r>
            <a:endParaRPr lang="zh-CN" altLang="en-US" dirty="0"/>
          </a:p>
        </p:txBody>
      </p:sp>
      <p:sp>
        <p:nvSpPr>
          <p:cNvPr id="3" name="Oval 5"/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/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/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1219200"/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7" name="图片 6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1" name="图片 10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600" indent="-863600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Normal" panose="020B0400000000000000" charset="-122"/>
                <a:ea typeface="思源黑体 Normal" panose="020B0400000000000000" charset="-122"/>
                <a:cs typeface="+mn-cs"/>
              </a:defRPr>
            </a:lvl1pPr>
            <a:lvl2pPr>
              <a:defRPr sz="4800">
                <a:latin typeface="思源黑体 Normal" panose="020B0400000000000000" charset="-122"/>
                <a:ea typeface="思源黑体 Normal" panose="020B0400000000000000" charset="-122"/>
              </a:defRPr>
            </a:lvl2pPr>
            <a:lvl3pPr>
              <a:defRPr>
                <a:latin typeface="思源黑体 Normal" panose="020B0400000000000000" charset="-122"/>
                <a:ea typeface="思源黑体 Normal" panose="020B0400000000000000" charset="-122"/>
              </a:defRPr>
            </a:lvl3pPr>
            <a:lvl4pPr>
              <a:defRPr>
                <a:latin typeface="思源黑体 Normal" panose="020B0400000000000000" charset="-122"/>
                <a:ea typeface="思源黑体 Normal" panose="020B0400000000000000" charset="-122"/>
              </a:defRPr>
            </a:lvl4pPr>
            <a:lvl5pPr>
              <a:defRPr>
                <a:latin typeface="思源黑体 Normal" panose="020B0400000000000000" charset="-122"/>
                <a:ea typeface="思源黑体 Normal" panose="020B0400000000000000" charset="-122"/>
              </a:defRPr>
            </a:lvl5pPr>
          </a:lstStyle>
          <a:p>
            <a:pPr marL="863600" lvl="0" indent="-863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3" name="图片 2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7" name="图片 6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尾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 userDrawn="1"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 userDrawn="1"/>
        </p:nvSpPr>
        <p:spPr>
          <a:xfrm>
            <a:off x="1" y="17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6" name="矩形 5"/>
          <p:cNvSpPr/>
          <p:nvPr userDrawn="1"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14"/>
          <p:cNvCxnSpPr/>
          <p:nvPr userDrawn="1"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894388" y="4081347"/>
            <a:ext cx="11250613" cy="276814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Times New Roman" panose="02020603050405020304" pitchFamily="18" charset="0"/>
              </a:rPr>
              <a:t>谢谢观看</a:t>
            </a:r>
            <a:endParaRPr lang="zh-CN" altLang="en-US" sz="14000" b="1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8325485" y="1201547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0" name="图片 9" descr="小logo灰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2024969"/>
            <a:ext cx="21599654" cy="955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hf sldNum="0" hdr="0" dt="0"/>
  <p:txStyles>
    <p:titleStyle>
      <a:lvl1pPr algn="l" defTabSz="2303780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600" indent="-863600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604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80" indent="-71945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36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615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14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»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395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92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3981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70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78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630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819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45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97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23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75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093293" y="6003173"/>
            <a:ext cx="16852803" cy="1487805"/>
          </a:xfrm>
        </p:spPr>
        <p:txBody>
          <a:bodyPr/>
          <a:lstStyle/>
          <a:p>
            <a:r>
              <a:rPr lang="en-US" altLang="zh-CN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1-9. </a:t>
            </a:r>
            <a:r>
              <a:rPr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二维数组</a:t>
            </a:r>
            <a:endParaRPr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二维数组</a:t>
            </a:r>
            <a:r>
              <a:rPr lang="zh-CN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介绍</a:t>
            </a:r>
            <a:r>
              <a:rPr lang="en-US" altLang="zh-CN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1</a:t>
            </a:r>
            <a:endParaRPr lang="en-US" altLang="zh-CN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529080" y="2924810"/>
            <a:ext cx="15813405" cy="2215515"/>
          </a:xfrm>
        </p:spPr>
        <p:txBody>
          <a:bodyPr wrap="square"/>
          <a:lstStyle/>
          <a:p>
            <a:pPr algn="l"/>
            <a:r>
              <a:rPr sz="452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二维数组用来表示表格或</a:t>
            </a:r>
            <a:r>
              <a:rPr sz="452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网格游戏地图再合适不过了</a:t>
            </a:r>
            <a:endParaRPr lang="zh-CN" altLang="en-US" sz="453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/>
            <a:endParaRPr lang="zh-CN" altLang="en-US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455" y="5400675"/>
            <a:ext cx="9304655" cy="5029835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10394315" y="4365625"/>
            <a:ext cx="12381865" cy="73177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二维数组</a:t>
            </a:r>
            <a:r>
              <a:rPr lang="zh-CN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介绍</a:t>
            </a:r>
            <a:r>
              <a:rPr lang="en-US" altLang="zh-CN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2</a:t>
            </a:r>
            <a:endParaRPr lang="en-US" altLang="zh-CN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9035" y="3835400"/>
            <a:ext cx="10225405" cy="77831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080" y="4005580"/>
            <a:ext cx="8864600" cy="8304530"/>
          </a:xfrm>
          <a:prstGeom prst="rect">
            <a:avLst/>
          </a:prstGeom>
        </p:spPr>
      </p:pic>
      <p:sp>
        <p:nvSpPr>
          <p:cNvPr id="7" name="文本占位符 4"/>
          <p:cNvSpPr>
            <a:spLocks noGrp="1"/>
          </p:cNvSpPr>
          <p:nvPr/>
        </p:nvSpPr>
        <p:spPr>
          <a:xfrm>
            <a:off x="1394460" y="1935480"/>
            <a:ext cx="15813405" cy="113601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609600" indent="-609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b="0" kern="12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1pPr>
            <a:lvl2pPr marL="1871980" indent="-71945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880360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4031615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5184140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»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6335395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8792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3981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9170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452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许多经典游戏都建立在二维数组的基础之上</a:t>
            </a:r>
            <a:endParaRPr sz="4525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二维数组</a:t>
            </a:r>
            <a:r>
              <a:rPr lang="zh-CN" altLang="en-US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入门</a:t>
            </a:r>
            <a:endParaRPr lang="zh-CN" altLang="en-US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8" name="圆角矩形"/>
          <p:cNvSpPr/>
          <p:nvPr/>
        </p:nvSpPr>
        <p:spPr>
          <a:xfrm>
            <a:off x="9584055" y="1513840"/>
            <a:ext cx="12258040" cy="887857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9" name="圆角矩形"/>
          <p:cNvSpPr/>
          <p:nvPr/>
        </p:nvSpPr>
        <p:spPr>
          <a:xfrm>
            <a:off x="1439545" y="1522095"/>
            <a:ext cx="7378700" cy="8761095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709420" y="1260475"/>
            <a:ext cx="7951470" cy="8066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2950" indent="-742950">
              <a:lnSpc>
                <a:spcPct val="240000"/>
              </a:lnSpc>
              <a:buAutoNum type="arabicPeriod"/>
            </a:pPr>
            <a:r>
              <a:rPr lang="zh-CN" altLang="en-US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初始化</a:t>
            </a:r>
            <a:endParaRPr lang="zh-CN" altLang="en-US" sz="3600" dirty="0">
              <a:solidFill>
                <a:schemeClr val="tx1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742950" indent="-742950">
              <a:lnSpc>
                <a:spcPct val="240000"/>
              </a:lnSpc>
              <a:buAutoNum type="arabicPeriod"/>
            </a:pPr>
            <a:r>
              <a:rPr lang="zh-CN" altLang="en-US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读取</a:t>
            </a:r>
            <a:r>
              <a:rPr lang="en-US" altLang="zh-CN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/</a:t>
            </a:r>
            <a:r>
              <a:rPr lang="zh-CN" altLang="en-US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修改</a:t>
            </a:r>
            <a:r>
              <a:rPr lang="zh-CN" altLang="en-US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元素</a:t>
            </a:r>
            <a:endParaRPr lang="zh-CN" altLang="en-US" sz="3600" dirty="0">
              <a:solidFill>
                <a:schemeClr val="tx1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742950" indent="-742950">
              <a:lnSpc>
                <a:spcPct val="240000"/>
              </a:lnSpc>
              <a:buAutoNum type="arabicPeriod"/>
            </a:pPr>
            <a:r>
              <a:rPr lang="zh-CN" altLang="en-US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遍历二维</a:t>
            </a:r>
            <a:r>
              <a:rPr lang="zh-CN" altLang="en-US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数组</a:t>
            </a:r>
            <a:endParaRPr lang="zh-CN" altLang="en-US" sz="3600" dirty="0">
              <a:solidFill>
                <a:schemeClr val="tx1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indent="0">
              <a:lnSpc>
                <a:spcPct val="240000"/>
              </a:lnSpc>
              <a:buNone/>
            </a:pPr>
            <a:r>
              <a:rPr lang="en-US" altLang="zh-CN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   </a:t>
            </a:r>
            <a:r>
              <a:rPr lang="zh-CN" altLang="en-US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（for循环和</a:t>
            </a:r>
            <a:r>
              <a:rPr lang="en-US" altLang="zh-CN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GetLength</a:t>
            </a:r>
            <a:r>
              <a:rPr lang="zh-CN" altLang="en-US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）</a:t>
            </a:r>
            <a:endParaRPr lang="zh-CN" altLang="en-US" sz="3600" dirty="0">
              <a:solidFill>
                <a:schemeClr val="tx1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742950" indent="-742950">
              <a:lnSpc>
                <a:spcPct val="240000"/>
              </a:lnSpc>
              <a:buAutoNum type="arabicPeriod"/>
            </a:pPr>
            <a:endParaRPr lang="zh-CN" altLang="en-US" sz="3600" dirty="0">
              <a:solidFill>
                <a:schemeClr val="tx1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indent="0">
              <a:lnSpc>
                <a:spcPct val="240000"/>
              </a:lnSpc>
              <a:buNone/>
            </a:pPr>
            <a:endParaRPr lang="zh-CN" altLang="en-US" sz="3600" dirty="0">
              <a:solidFill>
                <a:schemeClr val="tx1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899015" y="1800225"/>
            <a:ext cx="11311255" cy="7847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None/>
            </a:pPr>
            <a:r>
              <a:rPr lang="en-US" altLang="zh-CN" sz="3600" dirty="0">
                <a:solidFill>
                  <a:schemeClr val="tx1"/>
                </a:solidFill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int[,] array2d = new int[4,5];</a:t>
            </a:r>
            <a:endParaRPr lang="en-US" altLang="zh-CN" sz="3600" dirty="0">
              <a:solidFill>
                <a:schemeClr val="tx1"/>
              </a:solidFill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sz="3600" dirty="0">
                <a:solidFill>
                  <a:schemeClr val="tx1"/>
                </a:solidFill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int[,] map = new int[,] {{1,2,3}, {4,5,6}};</a:t>
            </a:r>
            <a:endParaRPr lang="en-US" altLang="zh-CN" sz="3600" dirty="0">
              <a:solidFill>
                <a:schemeClr val="tx1"/>
              </a:solidFill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sz="3600" dirty="0">
                <a:solidFill>
                  <a:schemeClr val="tx1"/>
                </a:solidFill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string[,] array3 = new string[100, 3];</a:t>
            </a:r>
            <a:endParaRPr lang="en-US" altLang="zh-CN" sz="3600" dirty="0">
              <a:solidFill>
                <a:schemeClr val="tx1"/>
              </a:solidFill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pPr indent="0">
              <a:lnSpc>
                <a:spcPct val="100000"/>
              </a:lnSpc>
              <a:buNone/>
            </a:pPr>
            <a:endParaRPr lang="en-US" altLang="zh-CN" sz="3600" dirty="0">
              <a:solidFill>
                <a:schemeClr val="tx1"/>
              </a:solidFill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sz="3600" dirty="0">
                <a:solidFill>
                  <a:schemeClr val="tx1"/>
                </a:solidFill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array2d[0,0] = 1;</a:t>
            </a:r>
            <a:endParaRPr lang="en-US" altLang="zh-CN" sz="3600" dirty="0">
              <a:solidFill>
                <a:schemeClr val="tx1"/>
              </a:solidFill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sz="3600" dirty="0">
                <a:solidFill>
                  <a:schemeClr val="tx1"/>
                </a:solidFill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array2d[3,4] = 20;</a:t>
            </a:r>
            <a:endParaRPr lang="en-US" altLang="zh-CN" sz="3600" dirty="0">
              <a:solidFill>
                <a:schemeClr val="tx1"/>
              </a:solidFill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pPr indent="0">
              <a:lnSpc>
                <a:spcPct val="100000"/>
              </a:lnSpc>
              <a:buNone/>
            </a:pPr>
            <a:endParaRPr lang="en-US" altLang="zh-CN" sz="3600" dirty="0">
              <a:solidFill>
                <a:schemeClr val="tx1"/>
              </a:solidFill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sz="3600" dirty="0">
                <a:solidFill>
                  <a:schemeClr val="tx1"/>
                </a:solidFill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for (int i=0; i&lt;array.GetLength(0); i++)</a:t>
            </a:r>
            <a:endParaRPr lang="en-US" altLang="zh-CN" sz="3600" dirty="0">
              <a:solidFill>
                <a:schemeClr val="tx1"/>
              </a:solidFill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sz="3600" dirty="0">
                <a:solidFill>
                  <a:schemeClr val="tx1"/>
                </a:solidFill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{</a:t>
            </a:r>
            <a:endParaRPr lang="en-US" altLang="zh-CN" sz="3600" dirty="0">
              <a:solidFill>
                <a:schemeClr val="tx1"/>
              </a:solidFill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sz="3600" dirty="0">
                <a:solidFill>
                  <a:schemeClr val="tx1"/>
                </a:solidFill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	</a:t>
            </a:r>
            <a:r>
              <a:rPr lang="en-US" altLang="zh-CN" sz="36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for (int j=0; j&lt;array.GetLength(1); j++)</a:t>
            </a:r>
            <a:endParaRPr lang="en-US" altLang="zh-CN" sz="3600" dirty="0">
              <a:solidFill>
                <a:schemeClr val="tx1"/>
              </a:solidFill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sz="3600" dirty="0">
                <a:solidFill>
                  <a:schemeClr val="tx1"/>
                </a:solidFill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	{</a:t>
            </a:r>
            <a:endParaRPr lang="en-US" altLang="zh-CN" sz="3600" dirty="0">
              <a:solidFill>
                <a:schemeClr val="tx1"/>
              </a:solidFill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sz="3600" dirty="0">
                <a:solidFill>
                  <a:schemeClr val="tx1"/>
                </a:solidFill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		array2d[i,j] = i*5 + j;</a:t>
            </a:r>
            <a:endParaRPr lang="en-US" altLang="zh-CN" sz="3600" dirty="0">
              <a:solidFill>
                <a:schemeClr val="tx1"/>
              </a:solidFill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sz="3600" dirty="0">
                <a:solidFill>
                  <a:schemeClr val="tx1"/>
                </a:solidFill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	}</a:t>
            </a:r>
            <a:endParaRPr lang="en-US" altLang="zh-CN" sz="3600" dirty="0">
              <a:solidFill>
                <a:schemeClr val="tx1"/>
              </a:solidFill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sz="3600" dirty="0">
                <a:solidFill>
                  <a:schemeClr val="tx1"/>
                </a:solidFill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}</a:t>
            </a:r>
            <a:endParaRPr lang="en-US" altLang="zh-CN" sz="3600" dirty="0">
              <a:solidFill>
                <a:schemeClr val="tx1"/>
              </a:solidFill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9375" y="10215245"/>
            <a:ext cx="15829915" cy="14204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lnSpc>
                <a:spcPct val="240000"/>
              </a:lnSpc>
              <a:buNone/>
            </a:pP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★ 二维数组依然不能添加、删除元素。二维数组有两个下标，</a:t>
            </a: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一般称为行和列</a:t>
            </a:r>
            <a:endParaRPr lang="en-US" altLang="zh-CN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 dirty="0">
                <a:latin typeface="思源黑体 Medium" panose="020B0600000000000000" charset="-122"/>
                <a:ea typeface="思源黑体 Medium" panose="020B0600000000000000" charset="-122"/>
              </a:rPr>
              <a:t>实践举例</a:t>
            </a:r>
            <a:endParaRPr lang="zh-CN" altLang="en-US" b="1" dirty="0">
              <a:latin typeface="思源黑体 Medium" panose="020B0600000000000000" charset="-122"/>
              <a:ea typeface="思源黑体 Medium" panose="020B0600000000000000" charset="-122"/>
            </a:endParaRPr>
          </a:p>
        </p:txBody>
      </p:sp>
      <p:sp>
        <p:nvSpPr>
          <p:cNvPr id="3" name="文本占位符 4"/>
          <p:cNvSpPr>
            <a:spLocks noGrp="1"/>
          </p:cNvSpPr>
          <p:nvPr/>
        </p:nvSpPr>
        <p:spPr>
          <a:xfrm>
            <a:off x="1483995" y="2430145"/>
            <a:ext cx="18377535" cy="347789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609600" indent="-609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b="0" kern="12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1pPr>
            <a:lvl2pPr marL="1871980" indent="-71945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880360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4031615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5184140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»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6335395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8792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3981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9170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、二维数组基本操作演示</a:t>
            </a:r>
            <a:endParaRPr sz="3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、二维数组打印地图</a:t>
            </a:r>
            <a:endParaRPr sz="3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打印一张地图，地图的每个元素是一个字符。地图上有边界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(#)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、家（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）、牛（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）、狗（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）、小河（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）等等，效果如下：</a:t>
            </a:r>
            <a:endParaRPr lang="zh-CN" altLang="en-US" sz="36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89220" y="6615430"/>
            <a:ext cx="4011295" cy="452183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3200" dirty="0">
                <a:latin typeface="Consolas" panose="020B0609020204030204" charset="0"/>
              </a:rPr>
              <a:t>#################</a:t>
            </a:r>
            <a:endParaRPr lang="en-US" altLang="zh-CN" sz="3200" dirty="0">
              <a:latin typeface="Consolas" panose="020B060902020403020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Consolas" panose="020B0609020204030204" charset="0"/>
              </a:rPr>
              <a:t>#               # </a:t>
            </a:r>
            <a:endParaRPr lang="en-US" altLang="zh-CN" sz="3200" dirty="0">
              <a:latin typeface="Consolas" panose="020B060902020403020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Consolas" panose="020B0609020204030204" charset="0"/>
                <a:sym typeface="+mn-ea"/>
              </a:rPr>
              <a:t>#    ~~~     </a:t>
            </a:r>
            <a:r>
              <a:rPr lang="en-US" altLang="zh-CN" sz="3200" dirty="0">
                <a:latin typeface="Consolas" panose="020B0609020204030204" charset="0"/>
                <a:sym typeface="+mn-ea"/>
              </a:rPr>
              <a:t>H</a:t>
            </a:r>
            <a:r>
              <a:rPr lang="en-US" altLang="zh-CN" sz="3200" dirty="0">
                <a:latin typeface="Consolas" panose="020B0609020204030204" charset="0"/>
                <a:sym typeface="+mn-ea"/>
              </a:rPr>
              <a:t>  #</a:t>
            </a:r>
            <a:endParaRPr lang="en-US" altLang="zh-CN" sz="3200" dirty="0">
              <a:latin typeface="Consolas" panose="020B0609020204030204" charset="0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Consolas" panose="020B0609020204030204" charset="0"/>
                <a:sym typeface="+mn-ea"/>
              </a:rPr>
              <a:t>#      ~~~      #</a:t>
            </a:r>
            <a:endParaRPr lang="en-US" altLang="zh-CN" sz="3200" dirty="0">
              <a:latin typeface="Consolas" panose="020B0609020204030204" charset="0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Consolas" panose="020B0609020204030204" charset="0"/>
                <a:sym typeface="+mn-ea"/>
              </a:rPr>
              <a:t>#        ~~~    #</a:t>
            </a:r>
            <a:endParaRPr lang="en-US" altLang="zh-CN" sz="3200" dirty="0">
              <a:latin typeface="Consolas" panose="020B0609020204030204" charset="0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Consolas" panose="020B0609020204030204" charset="0"/>
                <a:sym typeface="+mn-ea"/>
              </a:rPr>
              <a:t>#    C    ~~~   #</a:t>
            </a:r>
            <a:endParaRPr lang="en-US" altLang="zh-CN" sz="3200" dirty="0">
              <a:latin typeface="Consolas" panose="020B0609020204030204" charset="0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Consolas" panose="020B0609020204030204" charset="0"/>
                <a:sym typeface="+mn-ea"/>
              </a:rPr>
              <a:t>#     D  C  ~~~ #</a:t>
            </a:r>
            <a:endParaRPr lang="en-US" altLang="zh-CN" sz="3200" dirty="0">
              <a:latin typeface="Consolas" panose="020B0609020204030204" charset="0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Consolas" panose="020B0609020204030204" charset="0"/>
                <a:sym typeface="+mn-ea"/>
              </a:rPr>
              <a:t>#               #</a:t>
            </a:r>
            <a:endParaRPr lang="en-US" altLang="zh-CN" sz="3200" dirty="0">
              <a:latin typeface="Consolas" panose="020B0609020204030204" charset="0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Consolas" panose="020B0609020204030204" charset="0"/>
                <a:sym typeface="+mn-ea"/>
              </a:rPr>
              <a:t>#               #</a:t>
            </a:r>
            <a:endParaRPr lang="en-US" altLang="zh-CN" sz="3200" dirty="0">
              <a:latin typeface="Consolas" panose="020B0609020204030204" charset="0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Consolas" panose="020B0609020204030204" charset="0"/>
                <a:sym typeface="+mn-ea"/>
              </a:rPr>
              <a:t>#################</a:t>
            </a:r>
            <a:endParaRPr lang="zh-CN" altLang="en-US" sz="3200" dirty="0">
              <a:latin typeface="Consolas" panose="020B0609020204030204" charset="0"/>
            </a:endParaRPr>
          </a:p>
        </p:txBody>
      </p:sp>
      <p:sp>
        <p:nvSpPr>
          <p:cNvPr id="9" name="文本占位符 4"/>
          <p:cNvSpPr>
            <a:spLocks noGrp="1"/>
          </p:cNvSpPr>
          <p:nvPr/>
        </p:nvSpPr>
        <p:spPr>
          <a:xfrm>
            <a:off x="10799445" y="7200265"/>
            <a:ext cx="9926320" cy="175323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609600" indent="-609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b="0" kern="12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1pPr>
            <a:lvl2pPr marL="1871980" indent="-71945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880360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4031615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5184140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»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6335395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8792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3981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9170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3600" dirty="0">
                <a:solidFill>
                  <a:srgbClr val="FF0000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注：</a:t>
            </a:r>
            <a:r>
              <a:rPr lang="en-US" altLang="zh-CN" sz="36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C#</a:t>
            </a:r>
            <a:r>
              <a:rPr sz="36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控制台也支持中文字符，中文字符占</a:t>
            </a:r>
            <a:r>
              <a:rPr lang="en-US" altLang="zh-CN" sz="36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2</a:t>
            </a:r>
            <a:r>
              <a:rPr sz="36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个位置，注意排版</a:t>
            </a:r>
            <a:endParaRPr sz="36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 dirty="0">
                <a:latin typeface="思源黑体 Medium" panose="020B0600000000000000" charset="-122"/>
                <a:ea typeface="思源黑体 Medium" panose="020B0600000000000000" charset="-122"/>
              </a:rPr>
              <a:t>练习题</a:t>
            </a:r>
            <a:r>
              <a:rPr lang="en-US" altLang="zh-CN" b="1" dirty="0">
                <a:latin typeface="思源黑体 Medium" panose="020B0600000000000000" charset="-122"/>
                <a:ea typeface="思源黑体 Medium" panose="020B0600000000000000" charset="-122"/>
              </a:rPr>
              <a:t> 1</a:t>
            </a:r>
            <a:endParaRPr lang="en-US" altLang="zh-CN" b="1" dirty="0">
              <a:latin typeface="思源黑体 Medium" panose="020B0600000000000000" charset="-122"/>
              <a:ea typeface="思源黑体 Medium" panose="020B0600000000000000" charset="-122"/>
            </a:endParaRPr>
          </a:p>
        </p:txBody>
      </p:sp>
      <p:sp>
        <p:nvSpPr>
          <p:cNvPr id="4" name="圆形"/>
          <p:cNvSpPr/>
          <p:nvPr/>
        </p:nvSpPr>
        <p:spPr>
          <a:xfrm>
            <a:off x="1439519" y="2338855"/>
            <a:ext cx="1104861" cy="1104861"/>
          </a:xfrm>
          <a:prstGeom prst="rect">
            <a:avLst/>
          </a:prstGeom>
          <a:noFill/>
          <a:ln w="38100">
            <a:solidFill>
              <a:srgbClr val="218DD6"/>
            </a:solidFill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6" name="圆形"/>
          <p:cNvSpPr/>
          <p:nvPr/>
        </p:nvSpPr>
        <p:spPr>
          <a:xfrm>
            <a:off x="1565197" y="2463532"/>
            <a:ext cx="1104861" cy="1104861"/>
          </a:xfrm>
          <a:prstGeom prst="rect">
            <a:avLst/>
          </a:prstGeom>
          <a:solidFill>
            <a:srgbClr val="218DD6"/>
          </a:solidFill>
          <a:ln w="12700"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0" name="01"/>
          <p:cNvSpPr txBox="1"/>
          <p:nvPr/>
        </p:nvSpPr>
        <p:spPr>
          <a:xfrm>
            <a:off x="1806733" y="2715320"/>
            <a:ext cx="642843" cy="690296"/>
          </a:xfrm>
          <a:prstGeom prst="rect">
            <a:avLst/>
          </a:prstGeom>
          <a:ln w="12700">
            <a:miter lim="400000"/>
          </a:ln>
        </p:spPr>
        <p:txBody>
          <a:bodyPr wrap="none" lIns="67471" tIns="67471" rIns="67471" bIns="67471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dirty="0">
                <a:latin typeface="思源黑体 CN Normal" panose="020B0400000000000000" charset="-122"/>
                <a:ea typeface="思源黑体 CN Normal" panose="020B0400000000000000" charset="-122"/>
              </a:rPr>
              <a:t>01</a:t>
            </a:r>
            <a:endParaRPr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573384" y="176583"/>
            <a:ext cx="4326685" cy="4344949"/>
            <a:chOff x="1889694" y="2970000"/>
            <a:chExt cx="6660000" cy="6480175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14694" y="3915175"/>
              <a:ext cx="5535000" cy="553500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0603">
              <a:off x="1889694" y="2970000"/>
              <a:ext cx="3510175" cy="3510175"/>
            </a:xfrm>
            <a:prstGeom prst="rect">
              <a:avLst/>
            </a:prstGeom>
          </p:spPr>
        </p:pic>
      </p:grpSp>
      <p:sp>
        <p:nvSpPr>
          <p:cNvPr id="2" name="内容占位符 2"/>
          <p:cNvSpPr>
            <a:spLocks noGrp="1"/>
          </p:cNvSpPr>
          <p:nvPr/>
        </p:nvSpPr>
        <p:spPr>
          <a:xfrm>
            <a:off x="3419475" y="2520315"/>
            <a:ext cx="14879320" cy="5357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1</a:t>
            </a: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、火车票管理系统。模拟一个简易火车票售票系统，初始座位</a:t>
            </a:r>
            <a:r>
              <a:rPr lang="en-US" altLang="zh-CN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-</a:t>
            </a: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车票对应关系如下：</a:t>
            </a:r>
            <a:endParaRPr lang="en-US" altLang="zh-CN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endParaRPr lang="en-US" altLang="zh-CN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endParaRPr lang="en-US" altLang="zh-CN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endParaRPr lang="en-US" altLang="zh-CN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endParaRPr lang="en-US" altLang="zh-CN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之后，用户选择购买车票、输入行、列。每次操作后重新打印座位列表，例如购买</a:t>
            </a:r>
            <a:r>
              <a:rPr lang="en-US" altLang="zh-CN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1_1</a:t>
            </a: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后：</a:t>
            </a:r>
            <a:endParaRPr lang="en-US" altLang="zh-CN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endParaRPr lang="en-US" altLang="zh-CN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94295" y="3510280"/>
            <a:ext cx="7249795" cy="186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1_1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有票 </a:t>
            </a: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1_2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有票</a:t>
            </a: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 </a:t>
            </a: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1_3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有票  </a:t>
            </a: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1_4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有票</a:t>
            </a:r>
            <a:endParaRPr lang="zh-CN" altLang="en-US" sz="3200" dirty="0">
              <a:solidFill>
                <a:schemeClr val="accent4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2_1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有票 </a:t>
            </a: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2_2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有票  </a:t>
            </a: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2_3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有票 </a:t>
            </a: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2_4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有票</a:t>
            </a:r>
            <a:endParaRPr lang="zh-CN" altLang="en-US" sz="3200" dirty="0">
              <a:solidFill>
                <a:schemeClr val="accent4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3_1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有票 </a:t>
            </a: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3_2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有票 </a:t>
            </a: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3_3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有票 </a:t>
            </a: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3_4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有票</a:t>
            </a:r>
            <a:endParaRPr lang="zh-CN" altLang="en-US" sz="3200" dirty="0">
              <a:solidFill>
                <a:schemeClr val="accent4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94295" y="7244715"/>
            <a:ext cx="7249795" cy="186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1_1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无票 </a:t>
            </a: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1_2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有票</a:t>
            </a: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 </a:t>
            </a: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1_3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有票 </a:t>
            </a: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1_4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有票</a:t>
            </a:r>
            <a:endParaRPr lang="zh-CN" altLang="en-US" sz="3200" dirty="0">
              <a:solidFill>
                <a:schemeClr val="accent4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2_1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有票 </a:t>
            </a: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2_2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有票 </a:t>
            </a: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2_3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有票</a:t>
            </a: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 </a:t>
            </a: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2_4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有票</a:t>
            </a:r>
            <a:endParaRPr lang="zh-CN" altLang="en-US" sz="3200" dirty="0">
              <a:solidFill>
                <a:schemeClr val="accent4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3_1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有票 </a:t>
            </a: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3_2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有票</a:t>
            </a: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 </a:t>
            </a: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3_3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有票 </a:t>
            </a: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en-US" altLang="zh-CN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3_4</a:t>
            </a:r>
            <a:r>
              <a:rPr lang="zh-CN" altLang="en-US" sz="3200" dirty="0">
                <a:solidFill>
                  <a:schemeClr val="accent4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有票</a:t>
            </a:r>
            <a:endParaRPr lang="zh-CN" altLang="en-US" sz="3200" dirty="0">
              <a:solidFill>
                <a:schemeClr val="accent4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64560" y="9629775"/>
            <a:ext cx="17922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注：</a:t>
            </a:r>
            <a:r>
              <a:rPr lang="zh-CN" altLang="en-US" sz="36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记录是否有票</a:t>
            </a:r>
            <a:r>
              <a:rPr lang="zh-CN" altLang="en-US" sz="36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的数据结构：</a:t>
            </a:r>
            <a:endParaRPr lang="zh-CN" altLang="en-US" sz="3600" dirty="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r>
              <a:rPr lang="en-US" altLang="zh-CN" sz="36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		static bool[,] tickets = </a:t>
            </a:r>
            <a:r>
              <a:rPr lang="en-US" altLang="zh-CN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new bool[3,4];</a:t>
            </a:r>
            <a:endParaRPr lang="zh-CN" altLang="en-US" sz="3600" dirty="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 dirty="0">
                <a:latin typeface="思源黑体 Medium" panose="020B0600000000000000" charset="-122"/>
                <a:ea typeface="思源黑体 Medium" panose="020B0600000000000000" charset="-122"/>
              </a:rPr>
              <a:t>练习题</a:t>
            </a:r>
            <a:r>
              <a:rPr lang="en-US" altLang="zh-CN" b="1" dirty="0">
                <a:latin typeface="思源黑体 Medium" panose="020B0600000000000000" charset="-122"/>
                <a:ea typeface="思源黑体 Medium" panose="020B0600000000000000" charset="-122"/>
              </a:rPr>
              <a:t> 2</a:t>
            </a:r>
            <a:endParaRPr lang="en-US" altLang="zh-CN" b="1" dirty="0">
              <a:latin typeface="思源黑体 Medium" panose="020B0600000000000000" charset="-122"/>
              <a:ea typeface="思源黑体 Medium" panose="020B0600000000000000" charset="-122"/>
            </a:endParaRPr>
          </a:p>
        </p:txBody>
      </p:sp>
      <p:sp>
        <p:nvSpPr>
          <p:cNvPr id="4" name="圆形"/>
          <p:cNvSpPr/>
          <p:nvPr/>
        </p:nvSpPr>
        <p:spPr>
          <a:xfrm>
            <a:off x="1439519" y="2338855"/>
            <a:ext cx="1104861" cy="1104861"/>
          </a:xfrm>
          <a:prstGeom prst="rect">
            <a:avLst/>
          </a:prstGeom>
          <a:noFill/>
          <a:ln w="38100">
            <a:solidFill>
              <a:srgbClr val="218DD6"/>
            </a:solidFill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6" name="圆形"/>
          <p:cNvSpPr/>
          <p:nvPr/>
        </p:nvSpPr>
        <p:spPr>
          <a:xfrm>
            <a:off x="1565197" y="2463532"/>
            <a:ext cx="1104861" cy="1104861"/>
          </a:xfrm>
          <a:prstGeom prst="rect">
            <a:avLst/>
          </a:prstGeom>
          <a:solidFill>
            <a:srgbClr val="218DD6"/>
          </a:solidFill>
          <a:ln w="12700"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0" name="01"/>
          <p:cNvSpPr txBox="1"/>
          <p:nvPr/>
        </p:nvSpPr>
        <p:spPr>
          <a:xfrm>
            <a:off x="1806733" y="2716298"/>
            <a:ext cx="591820" cy="688340"/>
          </a:xfrm>
          <a:prstGeom prst="rect">
            <a:avLst/>
          </a:prstGeom>
          <a:ln w="12700">
            <a:miter lim="400000"/>
          </a:ln>
        </p:spPr>
        <p:txBody>
          <a:bodyPr wrap="none" lIns="67471" tIns="67471" rIns="67471" bIns="67471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dirty="0">
                <a:latin typeface="思源黑体 CN Normal" panose="020B0400000000000000" charset="-122"/>
                <a:ea typeface="思源黑体 CN Normal" panose="020B0400000000000000" charset="-122"/>
              </a:rPr>
              <a:t>0</a:t>
            </a:r>
            <a:r>
              <a:rPr lang="en-US" dirty="0">
                <a:latin typeface="思源黑体 CN Normal" panose="020B0400000000000000" charset="-122"/>
                <a:ea typeface="思源黑体 CN Normal" panose="020B0400000000000000" charset="-122"/>
              </a:rPr>
              <a:t>2</a:t>
            </a:r>
            <a:endParaRPr 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573384" y="176583"/>
            <a:ext cx="4326685" cy="4344949"/>
            <a:chOff x="1889694" y="2970000"/>
            <a:chExt cx="6660000" cy="6480175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14694" y="3915175"/>
              <a:ext cx="5535000" cy="553500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0603">
              <a:off x="1889694" y="2970000"/>
              <a:ext cx="3510175" cy="3510175"/>
            </a:xfrm>
            <a:prstGeom prst="rect">
              <a:avLst/>
            </a:prstGeom>
          </p:spPr>
        </p:pic>
      </p:grpSp>
      <p:sp>
        <p:nvSpPr>
          <p:cNvPr id="8" name="内容占位符 2"/>
          <p:cNvSpPr>
            <a:spLocks noGrp="1"/>
          </p:cNvSpPr>
          <p:nvPr/>
        </p:nvSpPr>
        <p:spPr>
          <a:xfrm>
            <a:off x="3464560" y="2339340"/>
            <a:ext cx="16050260" cy="1308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2</a:t>
            </a: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、在打印地图的基础上，做一个主角可以在地图上移动的小游戏，比如</a:t>
            </a:r>
            <a:r>
              <a:rPr lang="en-US" altLang="zh-CN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o </a:t>
            </a: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代表主角：</a:t>
            </a:r>
            <a:endParaRPr lang="en-US" altLang="zh-CN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endParaRPr lang="zh-CN" altLang="en-US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endParaRPr lang="zh-CN" altLang="en-US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endParaRPr lang="zh-CN" altLang="en-US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endParaRPr lang="zh-CN" altLang="en-US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endParaRPr lang="zh-CN" altLang="en-US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endParaRPr lang="zh-CN" altLang="en-US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endParaRPr lang="zh-CN" altLang="en-US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要点提示：</a:t>
            </a:r>
            <a:endParaRPr lang="zh-CN" altLang="en-US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742950" indent="-742950">
              <a:buAutoNum type="arabicPeriod"/>
            </a:pP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游戏循环进行。</a:t>
            </a:r>
            <a:endParaRPr lang="en-US" altLang="zh-CN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742950" indent="-742950">
              <a:buAutoNum type="arabicPeriod"/>
            </a:pP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每次循环，先输入方向（判断</a:t>
            </a:r>
            <a:r>
              <a:rPr lang="en-US" altLang="zh-CN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ReadKey</a:t>
            </a: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的</a:t>
            </a: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返回值），然后填写二维数组，最后刷新画面。把这三项分解清楚。</a:t>
            </a:r>
            <a:endParaRPr lang="en-US" altLang="zh-CN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742950" indent="-742950">
              <a:buAutoNum type="arabicPeriod"/>
            </a:pP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刷新画面的方法：</a:t>
            </a: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调用</a:t>
            </a:r>
            <a:r>
              <a:rPr lang="en-US" altLang="zh-CN" sz="3600" dirty="0" err="1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Console.Clear</a:t>
            </a: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函数清空屏幕，然后重新将二维数组打印到屏幕上，“主角”就动起来了。</a:t>
            </a:r>
            <a:endParaRPr lang="zh-CN" altLang="en-US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69095" y="3465195"/>
            <a:ext cx="4011295" cy="452183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3200" dirty="0">
                <a:latin typeface="Consolas" panose="020B0609020204030204" charset="0"/>
              </a:rPr>
              <a:t>#################</a:t>
            </a:r>
            <a:endParaRPr lang="en-US" altLang="zh-CN" sz="3200" dirty="0">
              <a:latin typeface="Consolas" panose="020B060902020403020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Consolas" panose="020B0609020204030204" charset="0"/>
              </a:rPr>
              <a:t>#    </a:t>
            </a:r>
            <a:r>
              <a:rPr lang="en-US" altLang="zh-CN" sz="3200" dirty="0">
                <a:solidFill>
                  <a:srgbClr val="FF0000"/>
                </a:solidFill>
                <a:latin typeface="Consolas" panose="020B0609020204030204" charset="0"/>
              </a:rPr>
              <a:t>o</a:t>
            </a:r>
            <a:r>
              <a:rPr lang="en-US" altLang="zh-CN" sz="3200" dirty="0">
                <a:latin typeface="Consolas" panose="020B0609020204030204" charset="0"/>
              </a:rPr>
              <a:t>          # </a:t>
            </a:r>
            <a:endParaRPr lang="en-US" altLang="zh-CN" sz="3200" dirty="0">
              <a:latin typeface="Consolas" panose="020B060902020403020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Consolas" panose="020B0609020204030204" charset="0"/>
                <a:sym typeface="+mn-ea"/>
              </a:rPr>
              <a:t>#    ~~~     </a:t>
            </a:r>
            <a:r>
              <a:rPr lang="en-US" altLang="zh-CN" sz="3200" dirty="0">
                <a:latin typeface="Consolas" panose="020B0609020204030204" charset="0"/>
                <a:sym typeface="+mn-ea"/>
              </a:rPr>
              <a:t>H</a:t>
            </a:r>
            <a:r>
              <a:rPr lang="en-US" altLang="zh-CN" sz="3200" dirty="0">
                <a:latin typeface="Consolas" panose="020B0609020204030204" charset="0"/>
                <a:sym typeface="+mn-ea"/>
              </a:rPr>
              <a:t>  #</a:t>
            </a:r>
            <a:endParaRPr lang="en-US" altLang="zh-CN" sz="3200" dirty="0">
              <a:latin typeface="Consolas" panose="020B0609020204030204" charset="0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Consolas" panose="020B0609020204030204" charset="0"/>
                <a:sym typeface="+mn-ea"/>
              </a:rPr>
              <a:t>#      ~~~      #</a:t>
            </a:r>
            <a:endParaRPr lang="en-US" altLang="zh-CN" sz="3200" dirty="0">
              <a:latin typeface="Consolas" panose="020B0609020204030204" charset="0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Consolas" panose="020B0609020204030204" charset="0"/>
                <a:sym typeface="+mn-ea"/>
              </a:rPr>
              <a:t>#        ~~~    #</a:t>
            </a:r>
            <a:endParaRPr lang="en-US" altLang="zh-CN" sz="3200" dirty="0">
              <a:latin typeface="Consolas" panose="020B0609020204030204" charset="0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Consolas" panose="020B0609020204030204" charset="0"/>
                <a:sym typeface="+mn-ea"/>
              </a:rPr>
              <a:t>#    C    ~~~   #</a:t>
            </a:r>
            <a:endParaRPr lang="en-US" altLang="zh-CN" sz="3200" dirty="0">
              <a:latin typeface="Consolas" panose="020B0609020204030204" charset="0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Consolas" panose="020B0609020204030204" charset="0"/>
                <a:sym typeface="+mn-ea"/>
              </a:rPr>
              <a:t>#     D  C  ~~~ #</a:t>
            </a:r>
            <a:endParaRPr lang="en-US" altLang="zh-CN" sz="3200" dirty="0">
              <a:latin typeface="Consolas" panose="020B0609020204030204" charset="0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Consolas" panose="020B0609020204030204" charset="0"/>
                <a:sym typeface="+mn-ea"/>
              </a:rPr>
              <a:t>#               #</a:t>
            </a:r>
            <a:endParaRPr lang="en-US" altLang="zh-CN" sz="3200" dirty="0">
              <a:latin typeface="Consolas" panose="020B0609020204030204" charset="0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Consolas" panose="020B0609020204030204" charset="0"/>
                <a:sym typeface="+mn-ea"/>
              </a:rPr>
              <a:t>#               #</a:t>
            </a:r>
            <a:endParaRPr lang="en-US" altLang="zh-CN" sz="3200" dirty="0">
              <a:latin typeface="Consolas" panose="020B0609020204030204" charset="0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Consolas" panose="020B0609020204030204" charset="0"/>
                <a:sym typeface="+mn-ea"/>
              </a:rPr>
              <a:t>#################</a:t>
            </a:r>
            <a:endParaRPr lang="zh-CN" altLang="en-US" sz="3200" dirty="0">
              <a:latin typeface="Consolas" panose="020B060902020403020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1339</Words>
  <Application>WPS 演示</Application>
  <PresentationFormat>自定义</PresentationFormat>
  <Paragraphs>110</Paragraphs>
  <Slides>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8" baseType="lpstr">
      <vt:lpstr>Arial</vt:lpstr>
      <vt:lpstr>宋体</vt:lpstr>
      <vt:lpstr>Wingdings</vt:lpstr>
      <vt:lpstr>思源黑体 CN Bold</vt:lpstr>
      <vt:lpstr>黑体</vt:lpstr>
      <vt:lpstr>思源黑体 CN Normal</vt:lpstr>
      <vt:lpstr>思源黑体 Medium</vt:lpstr>
      <vt:lpstr>思源黑体 Heavy</vt:lpstr>
      <vt:lpstr>Noto Sans CJK SC Medium</vt:lpstr>
      <vt:lpstr>思源黑体 Normal</vt:lpstr>
      <vt:lpstr>思源黑体 CN Medium</vt:lpstr>
      <vt:lpstr>微软雅黑</vt:lpstr>
      <vt:lpstr>Times New Roman</vt:lpstr>
      <vt:lpstr>思源黑体</vt:lpstr>
      <vt:lpstr>Helvetica Neue Medium</vt:lpstr>
      <vt:lpstr>Consolas</vt:lpstr>
      <vt:lpstr>Source Han Sans CN Normal</vt:lpstr>
      <vt:lpstr>Segoe Print</vt:lpstr>
      <vt:lpstr>Calibri</vt:lpstr>
      <vt:lpstr>Arial Unicode MS</vt:lpstr>
      <vt:lpstr>《成为前端开发工程师》走进高校</vt:lpstr>
      <vt:lpstr>PowerPoint 演示文稿</vt:lpstr>
      <vt:lpstr>二维数组介绍1</vt:lpstr>
      <vt:lpstr>二维数组介绍2</vt:lpstr>
      <vt:lpstr>二维数组入门</vt:lpstr>
      <vt:lpstr>实践举例</vt:lpstr>
      <vt:lpstr>练习题 1</vt:lpstr>
      <vt:lpstr>练习题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Goodorc</cp:lastModifiedBy>
  <cp:revision>1053</cp:revision>
  <dcterms:created xsi:type="dcterms:W3CDTF">2014-06-24T08:28:00Z</dcterms:created>
  <dcterms:modified xsi:type="dcterms:W3CDTF">2022-01-22T07:39:57Z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4E9C75E9CDCB4CF9A3F2FB5F1BE0BA83</vt:lpwstr>
  </property>
</Properties>
</file>