
<file path=[Content_Types].xml><?xml version="1.0" encoding="utf-8"?>
<Types xmlns="http://schemas.openxmlformats.org/package/2006/content-types">
  <Default Extension="xml" ContentType="application/xml"/>
  <Default Extension="doc" ContentType="application/msword"/>
  <Default Extension="jpeg" ContentType="image/jpeg"/>
  <Default Extension="jpg" ContentType="image/jpeg"/>
  <Default Extension="emf" ContentType="image/x-emf"/>
  <Default Extension="xlsx" ContentType="application/vnd.openxmlformats-officedocument.spreadsheetml.sheet"/>
  <Default Extension="rels" ContentType="application/vnd.openxmlformats-package.relationships+xml"/>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8.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9.xml" ContentType="application/vnd.openxmlformats-officedocument.theme+xml"/>
  <Override PartName="/ppt/slideLayouts/slideLayout114.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6.xml" ContentType="application/vnd.openxmlformats-officedocument.drawingml.chart+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66" r:id="rId2"/>
    <p:sldMasterId id="2147483703" r:id="rId3"/>
    <p:sldMasterId id="2147483715" r:id="rId4"/>
    <p:sldMasterId id="2147483727" r:id="rId5"/>
    <p:sldMasterId id="2147483741" r:id="rId6"/>
    <p:sldMasterId id="2147483767" r:id="rId7"/>
    <p:sldMasterId id="2147483779" r:id="rId8"/>
    <p:sldMasterId id="2147483794" r:id="rId9"/>
    <p:sldMasterId id="2147483811" r:id="rId10"/>
  </p:sldMasterIdLst>
  <p:notesMasterIdLst>
    <p:notesMasterId r:id="rId90"/>
  </p:notesMasterIdLst>
  <p:handoutMasterIdLst>
    <p:handoutMasterId r:id="rId91"/>
  </p:handoutMasterIdLst>
  <p:sldIdLst>
    <p:sldId id="260" r:id="rId11"/>
    <p:sldId id="612" r:id="rId12"/>
    <p:sldId id="549" r:id="rId13"/>
    <p:sldId id="433" r:id="rId14"/>
    <p:sldId id="349" r:id="rId15"/>
    <p:sldId id="350" r:id="rId16"/>
    <p:sldId id="347" r:id="rId17"/>
    <p:sldId id="286" r:id="rId18"/>
    <p:sldId id="410" r:id="rId19"/>
    <p:sldId id="439" r:id="rId20"/>
    <p:sldId id="440" r:id="rId21"/>
    <p:sldId id="435" r:id="rId22"/>
    <p:sldId id="437" r:id="rId23"/>
    <p:sldId id="436" r:id="rId24"/>
    <p:sldId id="595" r:id="rId25"/>
    <p:sldId id="620" r:id="rId26"/>
    <p:sldId id="441" r:id="rId27"/>
    <p:sldId id="442" r:id="rId28"/>
    <p:sldId id="443" r:id="rId29"/>
    <p:sldId id="575" r:id="rId30"/>
    <p:sldId id="554" r:id="rId31"/>
    <p:sldId id="551" r:id="rId32"/>
    <p:sldId id="556" r:id="rId33"/>
    <p:sldId id="585" r:id="rId34"/>
    <p:sldId id="586" r:id="rId35"/>
    <p:sldId id="598" r:id="rId36"/>
    <p:sldId id="588" r:id="rId37"/>
    <p:sldId id="444" r:id="rId38"/>
    <p:sldId id="486" r:id="rId39"/>
    <p:sldId id="561" r:id="rId40"/>
    <p:sldId id="449" r:id="rId41"/>
    <p:sldId id="562" r:id="rId42"/>
    <p:sldId id="450" r:id="rId43"/>
    <p:sldId id="451" r:id="rId44"/>
    <p:sldId id="452" r:id="rId45"/>
    <p:sldId id="453" r:id="rId46"/>
    <p:sldId id="454" r:id="rId47"/>
    <p:sldId id="455" r:id="rId48"/>
    <p:sldId id="563" r:id="rId49"/>
    <p:sldId id="564" r:id="rId50"/>
    <p:sldId id="565" r:id="rId51"/>
    <p:sldId id="456" r:id="rId52"/>
    <p:sldId id="600" r:id="rId53"/>
    <p:sldId id="601" r:id="rId54"/>
    <p:sldId id="602" r:id="rId55"/>
    <p:sldId id="603" r:id="rId56"/>
    <p:sldId id="604" r:id="rId57"/>
    <p:sldId id="605" r:id="rId58"/>
    <p:sldId id="606" r:id="rId59"/>
    <p:sldId id="607" r:id="rId60"/>
    <p:sldId id="608" r:id="rId61"/>
    <p:sldId id="609" r:id="rId62"/>
    <p:sldId id="610" r:id="rId63"/>
    <p:sldId id="457" r:id="rId64"/>
    <p:sldId id="566" r:id="rId65"/>
    <p:sldId id="567" r:id="rId66"/>
    <p:sldId id="461" r:id="rId67"/>
    <p:sldId id="462" r:id="rId68"/>
    <p:sldId id="463" r:id="rId69"/>
    <p:sldId id="464" r:id="rId70"/>
    <p:sldId id="465" r:id="rId71"/>
    <p:sldId id="466" r:id="rId72"/>
    <p:sldId id="619" r:id="rId73"/>
    <p:sldId id="467" r:id="rId74"/>
    <p:sldId id="468" r:id="rId75"/>
    <p:sldId id="469" r:id="rId76"/>
    <p:sldId id="470" r:id="rId77"/>
    <p:sldId id="471" r:id="rId78"/>
    <p:sldId id="615" r:id="rId79"/>
    <p:sldId id="616" r:id="rId80"/>
    <p:sldId id="617" r:id="rId81"/>
    <p:sldId id="618" r:id="rId82"/>
    <p:sldId id="613" r:id="rId83"/>
    <p:sldId id="614" r:id="rId84"/>
    <p:sldId id="576" r:id="rId85"/>
    <p:sldId id="473" r:id="rId86"/>
    <p:sldId id="474" r:id="rId87"/>
    <p:sldId id="577" r:id="rId88"/>
    <p:sldId id="578" r:id="rId8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Falstaff Festival MT" pitchFamily="2" charset="0"/>
        <a:ea typeface="Arial" charset="0"/>
        <a:cs typeface="Arial" charset="0"/>
      </a:defRPr>
    </a:lvl1pPr>
    <a:lvl2pPr marL="457200" algn="l" rtl="0" eaLnBrk="0" fontAlgn="base" hangingPunct="0">
      <a:spcBef>
        <a:spcPct val="0"/>
      </a:spcBef>
      <a:spcAft>
        <a:spcPct val="0"/>
      </a:spcAft>
      <a:defRPr kern="1200">
        <a:solidFill>
          <a:schemeClr val="tx1"/>
        </a:solidFill>
        <a:latin typeface="Falstaff Festival MT" pitchFamily="2" charset="0"/>
        <a:ea typeface="Arial" charset="0"/>
        <a:cs typeface="Arial" charset="0"/>
      </a:defRPr>
    </a:lvl2pPr>
    <a:lvl3pPr marL="914400" algn="l" rtl="0" eaLnBrk="0" fontAlgn="base" hangingPunct="0">
      <a:spcBef>
        <a:spcPct val="0"/>
      </a:spcBef>
      <a:spcAft>
        <a:spcPct val="0"/>
      </a:spcAft>
      <a:defRPr kern="1200">
        <a:solidFill>
          <a:schemeClr val="tx1"/>
        </a:solidFill>
        <a:latin typeface="Falstaff Festival MT" pitchFamily="2" charset="0"/>
        <a:ea typeface="Arial" charset="0"/>
        <a:cs typeface="Arial" charset="0"/>
      </a:defRPr>
    </a:lvl3pPr>
    <a:lvl4pPr marL="1371600" algn="l" rtl="0" eaLnBrk="0" fontAlgn="base" hangingPunct="0">
      <a:spcBef>
        <a:spcPct val="0"/>
      </a:spcBef>
      <a:spcAft>
        <a:spcPct val="0"/>
      </a:spcAft>
      <a:defRPr kern="1200">
        <a:solidFill>
          <a:schemeClr val="tx1"/>
        </a:solidFill>
        <a:latin typeface="Falstaff Festival MT" pitchFamily="2" charset="0"/>
        <a:ea typeface="Arial" charset="0"/>
        <a:cs typeface="Arial" charset="0"/>
      </a:defRPr>
    </a:lvl4pPr>
    <a:lvl5pPr marL="1828800" algn="l" rtl="0" eaLnBrk="0" fontAlgn="base" hangingPunct="0">
      <a:spcBef>
        <a:spcPct val="0"/>
      </a:spcBef>
      <a:spcAft>
        <a:spcPct val="0"/>
      </a:spcAft>
      <a:defRPr kern="1200">
        <a:solidFill>
          <a:schemeClr val="tx1"/>
        </a:solidFill>
        <a:latin typeface="Falstaff Festival MT" pitchFamily="2" charset="0"/>
        <a:ea typeface="Arial" charset="0"/>
        <a:cs typeface="Arial" charset="0"/>
      </a:defRPr>
    </a:lvl5pPr>
    <a:lvl6pPr marL="2286000" algn="l" defTabSz="457200" rtl="0" eaLnBrk="1" latinLnBrk="0" hangingPunct="1">
      <a:defRPr kern="1200">
        <a:solidFill>
          <a:schemeClr val="tx1"/>
        </a:solidFill>
        <a:latin typeface="Falstaff Festival MT" pitchFamily="2" charset="0"/>
        <a:ea typeface="Arial" charset="0"/>
        <a:cs typeface="Arial" charset="0"/>
      </a:defRPr>
    </a:lvl6pPr>
    <a:lvl7pPr marL="2743200" algn="l" defTabSz="457200" rtl="0" eaLnBrk="1" latinLnBrk="0" hangingPunct="1">
      <a:defRPr kern="1200">
        <a:solidFill>
          <a:schemeClr val="tx1"/>
        </a:solidFill>
        <a:latin typeface="Falstaff Festival MT" pitchFamily="2" charset="0"/>
        <a:ea typeface="Arial" charset="0"/>
        <a:cs typeface="Arial" charset="0"/>
      </a:defRPr>
    </a:lvl7pPr>
    <a:lvl8pPr marL="3200400" algn="l" defTabSz="457200" rtl="0" eaLnBrk="1" latinLnBrk="0" hangingPunct="1">
      <a:defRPr kern="1200">
        <a:solidFill>
          <a:schemeClr val="tx1"/>
        </a:solidFill>
        <a:latin typeface="Falstaff Festival MT" pitchFamily="2" charset="0"/>
        <a:ea typeface="Arial" charset="0"/>
        <a:cs typeface="Arial" charset="0"/>
      </a:defRPr>
    </a:lvl8pPr>
    <a:lvl9pPr marL="3657600" algn="l" defTabSz="457200" rtl="0" eaLnBrk="1" latinLnBrk="0" hangingPunct="1">
      <a:defRPr kern="1200">
        <a:solidFill>
          <a:schemeClr val="tx1"/>
        </a:solidFill>
        <a:latin typeface="Falstaff Festival MT" pitchFamily="2" charset="0"/>
        <a:ea typeface="Arial"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95A88A"/>
    <a:srgbClr val="D1CDE1"/>
    <a:srgbClr val="FF6633"/>
    <a:srgbClr val="E2FA54"/>
    <a:srgbClr val="99FFCC"/>
    <a:srgbClr val="FF66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94599" autoAdjust="0"/>
  </p:normalViewPr>
  <p:slideViewPr>
    <p:cSldViewPr>
      <p:cViewPr>
        <p:scale>
          <a:sx n="100" d="100"/>
          <a:sy n="100" d="100"/>
        </p:scale>
        <p:origin x="-1888" y="-4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7" d="100"/>
        <a:sy n="37"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10" Type="http://schemas.openxmlformats.org/officeDocument/2006/relationships/slideMaster" Target="slideMasters/slideMaster10.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slide" Target="slides/slide48.xml"/><Relationship Id="rId59" Type="http://schemas.openxmlformats.org/officeDocument/2006/relationships/slide" Target="slides/slide49.xml"/><Relationship Id="rId70" Type="http://schemas.openxmlformats.org/officeDocument/2006/relationships/slide" Target="slides/slide60.xml"/><Relationship Id="rId71" Type="http://schemas.openxmlformats.org/officeDocument/2006/relationships/slide" Target="slides/slide61.xml"/><Relationship Id="rId72" Type="http://schemas.openxmlformats.org/officeDocument/2006/relationships/slide" Target="slides/slide62.xml"/><Relationship Id="rId73" Type="http://schemas.openxmlformats.org/officeDocument/2006/relationships/slide" Target="slides/slide63.xml"/><Relationship Id="rId74" Type="http://schemas.openxmlformats.org/officeDocument/2006/relationships/slide" Target="slides/slide64.xml"/><Relationship Id="rId75" Type="http://schemas.openxmlformats.org/officeDocument/2006/relationships/slide" Target="slides/slide65.xml"/><Relationship Id="rId76" Type="http://schemas.openxmlformats.org/officeDocument/2006/relationships/slide" Target="slides/slide66.xml"/><Relationship Id="rId77" Type="http://schemas.openxmlformats.org/officeDocument/2006/relationships/slide" Target="slides/slide67.xml"/><Relationship Id="rId78" Type="http://schemas.openxmlformats.org/officeDocument/2006/relationships/slide" Target="slides/slide68.xml"/><Relationship Id="rId79" Type="http://schemas.openxmlformats.org/officeDocument/2006/relationships/slide" Target="slides/slide69.xml"/><Relationship Id="rId90" Type="http://schemas.openxmlformats.org/officeDocument/2006/relationships/notesMaster" Target="notesMasters/notesMaster1.xml"/><Relationship Id="rId91" Type="http://schemas.openxmlformats.org/officeDocument/2006/relationships/handoutMaster" Target="handoutMasters/handoutMaster1.xml"/><Relationship Id="rId92" Type="http://schemas.openxmlformats.org/officeDocument/2006/relationships/printerSettings" Target="printerSettings/printerSettings1.bin"/><Relationship Id="rId93" Type="http://schemas.openxmlformats.org/officeDocument/2006/relationships/presProps" Target="presProps.xml"/><Relationship Id="rId94" Type="http://schemas.openxmlformats.org/officeDocument/2006/relationships/viewProps" Target="viewProps.xml"/><Relationship Id="rId95" Type="http://schemas.openxmlformats.org/officeDocument/2006/relationships/theme" Target="theme/theme1.xml"/><Relationship Id="rId96" Type="http://schemas.openxmlformats.org/officeDocument/2006/relationships/tableStyles" Target="tableStyles.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60" Type="http://schemas.openxmlformats.org/officeDocument/2006/relationships/slide" Target="slides/slide50.xml"/><Relationship Id="rId61" Type="http://schemas.openxmlformats.org/officeDocument/2006/relationships/slide" Target="slides/slide51.xml"/><Relationship Id="rId62" Type="http://schemas.openxmlformats.org/officeDocument/2006/relationships/slide" Target="slides/slide52.xml"/><Relationship Id="rId63" Type="http://schemas.openxmlformats.org/officeDocument/2006/relationships/slide" Target="slides/slide53.xml"/><Relationship Id="rId64" Type="http://schemas.openxmlformats.org/officeDocument/2006/relationships/slide" Target="slides/slide54.xml"/><Relationship Id="rId65" Type="http://schemas.openxmlformats.org/officeDocument/2006/relationships/slide" Target="slides/slide55.xml"/><Relationship Id="rId66" Type="http://schemas.openxmlformats.org/officeDocument/2006/relationships/slide" Target="slides/slide56.xml"/><Relationship Id="rId67" Type="http://schemas.openxmlformats.org/officeDocument/2006/relationships/slide" Target="slides/slide57.xml"/><Relationship Id="rId68" Type="http://schemas.openxmlformats.org/officeDocument/2006/relationships/slide" Target="slides/slide58.xml"/><Relationship Id="rId69" Type="http://schemas.openxmlformats.org/officeDocument/2006/relationships/slide" Target="slides/slide59.xml"/><Relationship Id="rId80" Type="http://schemas.openxmlformats.org/officeDocument/2006/relationships/slide" Target="slides/slide70.xml"/><Relationship Id="rId81" Type="http://schemas.openxmlformats.org/officeDocument/2006/relationships/slide" Target="slides/slide71.xml"/><Relationship Id="rId82" Type="http://schemas.openxmlformats.org/officeDocument/2006/relationships/slide" Target="slides/slide72.xml"/><Relationship Id="rId83" Type="http://schemas.openxmlformats.org/officeDocument/2006/relationships/slide" Target="slides/slide73.xml"/><Relationship Id="rId84" Type="http://schemas.openxmlformats.org/officeDocument/2006/relationships/slide" Target="slides/slide74.xml"/><Relationship Id="rId85" Type="http://schemas.openxmlformats.org/officeDocument/2006/relationships/slide" Target="slides/slide75.xml"/><Relationship Id="rId86" Type="http://schemas.openxmlformats.org/officeDocument/2006/relationships/slide" Target="slides/slide76.xml"/><Relationship Id="rId87" Type="http://schemas.openxmlformats.org/officeDocument/2006/relationships/slide" Target="slides/slide77.xml"/><Relationship Id="rId88" Type="http://schemas.openxmlformats.org/officeDocument/2006/relationships/slide" Target="slides/slide78.xml"/><Relationship Id="rId89" Type="http://schemas.openxmlformats.org/officeDocument/2006/relationships/slide" Target="slides/slide79.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yelick:Kathy:research:arch_eval:Sutter-Kunle-Batten-Data.v3"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yelick:Kathy:research:arch_eval:Sutter-Kunle-Batten-Data.v3"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yelick:Kathy:research:arch_eval:Sutter-Kunle-Batten-Data.v3"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dongarra:stuff:Papers:TOP500:cores-top20.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dongarra:stuff:Papers:TOP500:cores-top20.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dongarra:Downloads:intel.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4811106480451"/>
          <c:y val="0.0471393601759449"/>
          <c:w val="0.831615992402269"/>
          <c:h val="0.865232879720846"/>
        </c:manualLayout>
      </c:layout>
      <c:scatterChart>
        <c:scatterStyle val="lineMarker"/>
        <c:varyColors val="0"/>
        <c:ser>
          <c:idx val="0"/>
          <c:order val="0"/>
          <c:tx>
            <c:strRef>
              <c:f>export!$C$1</c:f>
              <c:strCache>
                <c:ptCount val="1"/>
                <c:pt idx="0">
                  <c:v>Transistors (in Thousands)</c:v>
                </c:pt>
              </c:strCache>
            </c:strRef>
          </c:tx>
          <c:spPr>
            <a:ln w="28575">
              <a:noFill/>
            </a:ln>
          </c:spPr>
          <c:marker>
            <c:symbol val="diamond"/>
            <c:size val="5"/>
            <c:spPr>
              <a:solidFill>
                <a:srgbClr val="000080"/>
              </a:solidFill>
              <a:ln>
                <a:solidFill>
                  <a:srgbClr val="000080"/>
                </a:solidFill>
                <a:prstDash val="solid"/>
              </a:ln>
              <a:effectLst>
                <a:outerShdw dist="35921" dir="2700000" algn="br">
                  <a:srgbClr val="000000"/>
                </a:outerShdw>
              </a:effectLst>
            </c:spPr>
          </c:marker>
          <c:trendline>
            <c:spPr>
              <a:ln w="25400">
                <a:solidFill>
                  <a:srgbClr val="000080"/>
                </a:solidFill>
                <a:prstDash val="solid"/>
              </a:ln>
            </c:spPr>
            <c:trendlineType val="exp"/>
            <c:dispRSqr val="0"/>
            <c:dispEq val="0"/>
          </c:trendline>
          <c:xVal>
            <c:numRef>
              <c:f>export!$A$3:$A$78</c:f>
              <c:numCache>
                <c:formatCode>General</c:formatCode>
                <c:ptCount val="74"/>
                <c:pt idx="0" formatCode="@">
                  <c:v>1971.0</c:v>
                </c:pt>
                <c:pt idx="1">
                  <c:v>1972.0</c:v>
                </c:pt>
                <c:pt idx="2">
                  <c:v>1974.0</c:v>
                </c:pt>
                <c:pt idx="3">
                  <c:v>1979.0</c:v>
                </c:pt>
                <c:pt idx="4">
                  <c:v>1982.0</c:v>
                </c:pt>
                <c:pt idx="5">
                  <c:v>1985.0</c:v>
                </c:pt>
                <c:pt idx="6">
                  <c:v>1986.0</c:v>
                </c:pt>
                <c:pt idx="7">
                  <c:v>1988.0</c:v>
                </c:pt>
                <c:pt idx="8">
                  <c:v>1989.0</c:v>
                </c:pt>
                <c:pt idx="9">
                  <c:v>1990.0</c:v>
                </c:pt>
                <c:pt idx="10">
                  <c:v>1992.0</c:v>
                </c:pt>
                <c:pt idx="11">
                  <c:v>1992.0</c:v>
                </c:pt>
                <c:pt idx="12">
                  <c:v>1992.0</c:v>
                </c:pt>
                <c:pt idx="13">
                  <c:v>1992.0</c:v>
                </c:pt>
                <c:pt idx="14">
                  <c:v>1993.0</c:v>
                </c:pt>
                <c:pt idx="15">
                  <c:v>1993.0</c:v>
                </c:pt>
                <c:pt idx="16">
                  <c:v>1994.0</c:v>
                </c:pt>
                <c:pt idx="17">
                  <c:v>1994.0</c:v>
                </c:pt>
                <c:pt idx="18">
                  <c:v>1995.0</c:v>
                </c:pt>
                <c:pt idx="19">
                  <c:v>1995.0</c:v>
                </c:pt>
                <c:pt idx="20">
                  <c:v>1995.0</c:v>
                </c:pt>
                <c:pt idx="21">
                  <c:v>1995.0</c:v>
                </c:pt>
                <c:pt idx="22">
                  <c:v>1996.0</c:v>
                </c:pt>
                <c:pt idx="23">
                  <c:v>1996.0</c:v>
                </c:pt>
                <c:pt idx="24">
                  <c:v>1996.0</c:v>
                </c:pt>
                <c:pt idx="25">
                  <c:v>1996.0</c:v>
                </c:pt>
                <c:pt idx="26">
                  <c:v>1997.0</c:v>
                </c:pt>
                <c:pt idx="27">
                  <c:v>1997.0</c:v>
                </c:pt>
                <c:pt idx="28">
                  <c:v>1997.0</c:v>
                </c:pt>
                <c:pt idx="29">
                  <c:v>1997.0</c:v>
                </c:pt>
                <c:pt idx="30">
                  <c:v>1998.0</c:v>
                </c:pt>
                <c:pt idx="31">
                  <c:v>1998.0</c:v>
                </c:pt>
                <c:pt idx="32">
                  <c:v>1998.0</c:v>
                </c:pt>
                <c:pt idx="33">
                  <c:v>1999.0</c:v>
                </c:pt>
                <c:pt idx="34">
                  <c:v>1999.0</c:v>
                </c:pt>
                <c:pt idx="35">
                  <c:v>1999.0</c:v>
                </c:pt>
                <c:pt idx="36">
                  <c:v>2000.0</c:v>
                </c:pt>
                <c:pt idx="37">
                  <c:v>2000.0</c:v>
                </c:pt>
                <c:pt idx="38">
                  <c:v>2000.0</c:v>
                </c:pt>
                <c:pt idx="39">
                  <c:v>2000.0</c:v>
                </c:pt>
                <c:pt idx="40">
                  <c:v>2001.0</c:v>
                </c:pt>
                <c:pt idx="41">
                  <c:v>2001.0</c:v>
                </c:pt>
                <c:pt idx="42">
                  <c:v>2002.0</c:v>
                </c:pt>
                <c:pt idx="43">
                  <c:v>2002.0</c:v>
                </c:pt>
                <c:pt idx="44">
                  <c:v>2002.0</c:v>
                </c:pt>
                <c:pt idx="45">
                  <c:v>2003.0</c:v>
                </c:pt>
                <c:pt idx="46">
                  <c:v>2003.0</c:v>
                </c:pt>
                <c:pt idx="47">
                  <c:v>2003.0</c:v>
                </c:pt>
                <c:pt idx="48">
                  <c:v>2004.0</c:v>
                </c:pt>
                <c:pt idx="49">
                  <c:v>2004.0</c:v>
                </c:pt>
                <c:pt idx="50">
                  <c:v>2004.0</c:v>
                </c:pt>
                <c:pt idx="51">
                  <c:v>2005.0</c:v>
                </c:pt>
                <c:pt idx="52">
                  <c:v>2005.0</c:v>
                </c:pt>
                <c:pt idx="53">
                  <c:v>2005.0</c:v>
                </c:pt>
                <c:pt idx="54">
                  <c:v>2005.0</c:v>
                </c:pt>
                <c:pt idx="55">
                  <c:v>2006.0</c:v>
                </c:pt>
                <c:pt idx="56">
                  <c:v>2006.0</c:v>
                </c:pt>
                <c:pt idx="57">
                  <c:v>2006.0</c:v>
                </c:pt>
                <c:pt idx="58">
                  <c:v>2006.0</c:v>
                </c:pt>
                <c:pt idx="59">
                  <c:v>2006.0</c:v>
                </c:pt>
                <c:pt idx="60">
                  <c:v>2006.0</c:v>
                </c:pt>
                <c:pt idx="61">
                  <c:v>2007.0</c:v>
                </c:pt>
                <c:pt idx="62">
                  <c:v>2007.0</c:v>
                </c:pt>
                <c:pt idx="63">
                  <c:v>2007.0</c:v>
                </c:pt>
                <c:pt idx="64">
                  <c:v>2007.0</c:v>
                </c:pt>
                <c:pt idx="65">
                  <c:v>2007.0</c:v>
                </c:pt>
                <c:pt idx="66">
                  <c:v>2007.0</c:v>
                </c:pt>
                <c:pt idx="67">
                  <c:v>2007.0</c:v>
                </c:pt>
                <c:pt idx="68">
                  <c:v>2008.0</c:v>
                </c:pt>
                <c:pt idx="69">
                  <c:v>2008.0</c:v>
                </c:pt>
                <c:pt idx="70">
                  <c:v>2008.0</c:v>
                </c:pt>
                <c:pt idx="71">
                  <c:v>2009.0</c:v>
                </c:pt>
                <c:pt idx="72">
                  <c:v>2009.0</c:v>
                </c:pt>
              </c:numCache>
            </c:numRef>
          </c:xVal>
          <c:yVal>
            <c:numRef>
              <c:f>export!$C$3:$C$78</c:f>
              <c:numCache>
                <c:formatCode>General</c:formatCode>
                <c:ptCount val="74"/>
                <c:pt idx="0">
                  <c:v>2.3</c:v>
                </c:pt>
                <c:pt idx="1">
                  <c:v>3.5</c:v>
                </c:pt>
                <c:pt idx="2">
                  <c:v>6.0</c:v>
                </c:pt>
                <c:pt idx="3">
                  <c:v>29.0</c:v>
                </c:pt>
                <c:pt idx="4">
                  <c:v>134.0</c:v>
                </c:pt>
                <c:pt idx="5">
                  <c:v>275.0</c:v>
                </c:pt>
                <c:pt idx="6">
                  <c:v>110.0</c:v>
                </c:pt>
                <c:pt idx="7">
                  <c:v>120.0</c:v>
                </c:pt>
                <c:pt idx="8">
                  <c:v>1200.0</c:v>
                </c:pt>
                <c:pt idx="9">
                  <c:v>1200.0</c:v>
                </c:pt>
                <c:pt idx="10">
                  <c:v>1200.0</c:v>
                </c:pt>
                <c:pt idx="11">
                  <c:v>1100.0</c:v>
                </c:pt>
                <c:pt idx="12">
                  <c:v>3100.0</c:v>
                </c:pt>
                <c:pt idx="13">
                  <c:v>1700.0</c:v>
                </c:pt>
                <c:pt idx="14">
                  <c:v>930.0</c:v>
                </c:pt>
                <c:pt idx="15">
                  <c:v>3100.0</c:v>
                </c:pt>
                <c:pt idx="16">
                  <c:v>2800.0</c:v>
                </c:pt>
                <c:pt idx="17">
                  <c:v>1900.0</c:v>
                </c:pt>
                <c:pt idx="18">
                  <c:v>9670.0</c:v>
                </c:pt>
                <c:pt idx="19">
                  <c:v>3100.0</c:v>
                </c:pt>
                <c:pt idx="20">
                  <c:v>5500.0</c:v>
                </c:pt>
                <c:pt idx="21">
                  <c:v>5200.0</c:v>
                </c:pt>
                <c:pt idx="22">
                  <c:v>3600.0</c:v>
                </c:pt>
                <c:pt idx="23">
                  <c:v>6800.0</c:v>
                </c:pt>
                <c:pt idx="24">
                  <c:v>4300.0</c:v>
                </c:pt>
                <c:pt idx="25">
                  <c:v>9670.0</c:v>
                </c:pt>
                <c:pt idx="26">
                  <c:v>5400.0</c:v>
                </c:pt>
                <c:pt idx="27">
                  <c:v>3500.0</c:v>
                </c:pt>
                <c:pt idx="28">
                  <c:v>8800.0</c:v>
                </c:pt>
                <c:pt idx="29">
                  <c:v>7500.0</c:v>
                </c:pt>
                <c:pt idx="30">
                  <c:v>15200.0</c:v>
                </c:pt>
                <c:pt idx="31">
                  <c:v>9300.0</c:v>
                </c:pt>
                <c:pt idx="32">
                  <c:v>6900.0</c:v>
                </c:pt>
                <c:pt idx="33">
                  <c:v>21300.0</c:v>
                </c:pt>
                <c:pt idx="34">
                  <c:v>9500.0</c:v>
                </c:pt>
                <c:pt idx="35">
                  <c:v>22000.0</c:v>
                </c:pt>
                <c:pt idx="36">
                  <c:v>37000.0</c:v>
                </c:pt>
                <c:pt idx="37">
                  <c:v>28000.0</c:v>
                </c:pt>
                <c:pt idx="38">
                  <c:v>29000.0</c:v>
                </c:pt>
                <c:pt idx="39">
                  <c:v>42000.0</c:v>
                </c:pt>
                <c:pt idx="40">
                  <c:v>25000.0</c:v>
                </c:pt>
                <c:pt idx="41">
                  <c:v>37000.0</c:v>
                </c:pt>
                <c:pt idx="42">
                  <c:v>55000.0</c:v>
                </c:pt>
                <c:pt idx="43">
                  <c:v>37200.0</c:v>
                </c:pt>
                <c:pt idx="44">
                  <c:v>221000.0</c:v>
                </c:pt>
                <c:pt idx="45">
                  <c:v>152000.0</c:v>
                </c:pt>
                <c:pt idx="46">
                  <c:v>54300.0</c:v>
                </c:pt>
                <c:pt idx="47">
                  <c:v>106000.0</c:v>
                </c:pt>
                <c:pt idx="48">
                  <c:v>106000.0</c:v>
                </c:pt>
                <c:pt idx="49">
                  <c:v>276000.0</c:v>
                </c:pt>
                <c:pt idx="50">
                  <c:v>125000.0</c:v>
                </c:pt>
                <c:pt idx="51">
                  <c:v>230000.0</c:v>
                </c:pt>
                <c:pt idx="52">
                  <c:v>114000.0</c:v>
                </c:pt>
                <c:pt idx="53">
                  <c:v>300000.0</c:v>
                </c:pt>
                <c:pt idx="54">
                  <c:v>114000.0</c:v>
                </c:pt>
                <c:pt idx="55">
                  <c:v>154000.0</c:v>
                </c:pt>
                <c:pt idx="56">
                  <c:v>376000.0</c:v>
                </c:pt>
                <c:pt idx="57">
                  <c:v>243000.0</c:v>
                </c:pt>
                <c:pt idx="58">
                  <c:v>582000.0</c:v>
                </c:pt>
                <c:pt idx="59">
                  <c:v>291000.0</c:v>
                </c:pt>
                <c:pt idx="60">
                  <c:v>152000.0</c:v>
                </c:pt>
                <c:pt idx="61">
                  <c:v>582000.0</c:v>
                </c:pt>
                <c:pt idx="62">
                  <c:v>790000.0</c:v>
                </c:pt>
                <c:pt idx="63">
                  <c:v>234000.0</c:v>
                </c:pt>
                <c:pt idx="64">
                  <c:v>114000.0</c:v>
                </c:pt>
                <c:pt idx="65">
                  <c:v>503000.0</c:v>
                </c:pt>
                <c:pt idx="66">
                  <c:v>463000.0</c:v>
                </c:pt>
                <c:pt idx="67">
                  <c:v>450000.0</c:v>
                </c:pt>
                <c:pt idx="68">
                  <c:v>410000.0</c:v>
                </c:pt>
                <c:pt idx="69">
                  <c:v>450000.0</c:v>
                </c:pt>
                <c:pt idx="70">
                  <c:v>781000.0</c:v>
                </c:pt>
                <c:pt idx="71">
                  <c:v>1.9E6</c:v>
                </c:pt>
                <c:pt idx="72">
                  <c:v>2.3E6</c:v>
                </c:pt>
              </c:numCache>
            </c:numRef>
          </c:yVal>
          <c:smooth val="0"/>
        </c:ser>
        <c:dLbls>
          <c:showLegendKey val="0"/>
          <c:showVal val="0"/>
          <c:showCatName val="0"/>
          <c:showSerName val="0"/>
          <c:showPercent val="0"/>
          <c:showBubbleSize val="0"/>
        </c:dLbls>
        <c:axId val="-2140759944"/>
        <c:axId val="-2143833944"/>
      </c:scatterChart>
      <c:valAx>
        <c:axId val="-2140759944"/>
        <c:scaling>
          <c:orientation val="minMax"/>
          <c:max val="2010.0"/>
          <c:min val="1970.0"/>
        </c:scaling>
        <c:delete val="0"/>
        <c:axPos val="b"/>
        <c:numFmt formatCode="@" sourceLinked="1"/>
        <c:majorTickMark val="out"/>
        <c:minorTickMark val="none"/>
        <c:tickLblPos val="nextTo"/>
        <c:spPr>
          <a:ln w="3175">
            <a:solidFill>
              <a:srgbClr val="000000"/>
            </a:solidFill>
            <a:prstDash val="solid"/>
          </a:ln>
        </c:spPr>
        <c:txPr>
          <a:bodyPr rot="0" vert="horz"/>
          <a:lstStyle/>
          <a:p>
            <a:pPr>
              <a:defRPr sz="1025" b="0" i="0" u="none" strike="noStrike" baseline="0">
                <a:solidFill>
                  <a:srgbClr val="000000"/>
                </a:solidFill>
                <a:latin typeface="Verdana"/>
                <a:ea typeface="Verdana"/>
                <a:cs typeface="Verdana"/>
              </a:defRPr>
            </a:pPr>
            <a:endParaRPr lang="en-US"/>
          </a:p>
        </c:txPr>
        <c:crossAx val="-2143833944"/>
        <c:crossesAt val="0.01"/>
        <c:crossBetween val="midCat"/>
      </c:valAx>
      <c:valAx>
        <c:axId val="-2143833944"/>
        <c:scaling>
          <c:logBase val="10.0"/>
          <c:orientation val="minMax"/>
          <c:min val="0.1"/>
        </c:scaling>
        <c:delete val="0"/>
        <c:axPos val="l"/>
        <c:majorGridlines>
          <c:spPr>
            <a:ln w="3175">
              <a:solidFill>
                <a:srgbClr val="000000"/>
              </a:solidFill>
              <a:prstDash val="solid"/>
            </a:ln>
          </c:spPr>
        </c:majorGridlines>
        <c:numFmt formatCode="0.E+00" sourceLinked="0"/>
        <c:majorTickMark val="out"/>
        <c:minorTickMark val="none"/>
        <c:tickLblPos val="nextTo"/>
        <c:spPr>
          <a:ln w="3175">
            <a:solidFill>
              <a:srgbClr val="000000"/>
            </a:solidFill>
            <a:prstDash val="solid"/>
          </a:ln>
        </c:spPr>
        <c:txPr>
          <a:bodyPr rot="0" vert="horz"/>
          <a:lstStyle/>
          <a:p>
            <a:pPr>
              <a:defRPr sz="1025" b="0" i="0" u="none" strike="noStrike" baseline="0">
                <a:solidFill>
                  <a:srgbClr val="000000"/>
                </a:solidFill>
                <a:latin typeface="Verdana"/>
                <a:ea typeface="Verdana"/>
                <a:cs typeface="Verdana"/>
              </a:defRPr>
            </a:pPr>
            <a:endParaRPr lang="en-US"/>
          </a:p>
        </c:txPr>
        <c:crossAx val="-2140759944"/>
        <c:crosses val="autoZero"/>
        <c:crossBetween val="midCat"/>
      </c:valAx>
      <c:spPr>
        <a:solidFill>
          <a:srgbClr val="FFFFFF"/>
        </a:solidFill>
        <a:ln w="12700">
          <a:solidFill>
            <a:srgbClr val="808080"/>
          </a:solidFill>
          <a:prstDash val="solid"/>
        </a:ln>
      </c:spPr>
    </c:plotArea>
    <c:legend>
      <c:legendPos val="r"/>
      <c:legendEntry>
        <c:idx val="1"/>
        <c:delete val="1"/>
      </c:legendEntry>
      <c:layout>
        <c:manualLayout>
          <c:xMode val="edge"/>
          <c:yMode val="edge"/>
          <c:x val="0.154639337430174"/>
          <c:y val="0.17525795251333"/>
          <c:w val="0.307560460000013"/>
          <c:h val="0.0721650392701948"/>
        </c:manualLayout>
      </c:layout>
      <c:overlay val="0"/>
      <c:spPr>
        <a:solidFill>
          <a:srgbClr val="FFFFFF"/>
        </a:solidFill>
        <a:ln w="12700">
          <a:solidFill>
            <a:srgbClr val="000000"/>
          </a:solidFill>
          <a:prstDash val="solid"/>
        </a:ln>
      </c:spPr>
      <c:txPr>
        <a:bodyPr/>
        <a:lstStyle/>
        <a:p>
          <a:pPr>
            <a:defRPr sz="1200" b="0" i="0" u="none" strike="noStrike" baseline="0">
              <a:solidFill>
                <a:srgbClr val="000000"/>
              </a:solidFill>
              <a:latin typeface="Verdana"/>
              <a:ea typeface="Verdana"/>
              <a:cs typeface="Verdana"/>
            </a:defRPr>
          </a:pPr>
          <a:endParaRPr lang="en-US"/>
        </a:p>
      </c:txPr>
    </c:legend>
    <c:plotVisOnly val="1"/>
    <c:dispBlanksAs val="gap"/>
    <c:showDLblsOverMax val="0"/>
  </c:chart>
  <c:spPr>
    <a:solidFill>
      <a:srgbClr val="FFFFFF"/>
    </a:solidFill>
    <a:ln w="3175">
      <a:solidFill>
        <a:srgbClr val="000000"/>
      </a:solidFill>
      <a:prstDash val="solid"/>
    </a:ln>
  </c:spPr>
  <c:txPr>
    <a:bodyPr/>
    <a:lstStyle/>
    <a:p>
      <a:pPr>
        <a:defRPr sz="1025" b="0" i="0" u="none" strike="noStrike" baseline="0">
          <a:solidFill>
            <a:srgbClr val="000000"/>
          </a:solidFill>
          <a:latin typeface="Verdana"/>
          <a:ea typeface="Verdana"/>
          <a:cs typeface="Verdana"/>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4811106480451"/>
          <c:y val="0.0515464566215677"/>
          <c:w val="0.831615992402269"/>
          <c:h val="0.860825825580181"/>
        </c:manualLayout>
      </c:layout>
      <c:scatterChart>
        <c:scatterStyle val="lineMarker"/>
        <c:varyColors val="0"/>
        <c:ser>
          <c:idx val="0"/>
          <c:order val="0"/>
          <c:tx>
            <c:strRef>
              <c:f>export!$C$1</c:f>
              <c:strCache>
                <c:ptCount val="1"/>
                <c:pt idx="0">
                  <c:v>Transistors (in Thousands)</c:v>
                </c:pt>
              </c:strCache>
            </c:strRef>
          </c:tx>
          <c:spPr>
            <a:ln w="28575">
              <a:noFill/>
            </a:ln>
          </c:spPr>
          <c:marker>
            <c:symbol val="diamond"/>
            <c:size val="5"/>
            <c:spPr>
              <a:solidFill>
                <a:srgbClr val="000080"/>
              </a:solidFill>
              <a:ln>
                <a:solidFill>
                  <a:srgbClr val="000080"/>
                </a:solidFill>
                <a:prstDash val="solid"/>
              </a:ln>
              <a:effectLst>
                <a:outerShdw dist="35921" dir="2700000" algn="br">
                  <a:srgbClr val="000000"/>
                </a:outerShdw>
              </a:effectLst>
            </c:spPr>
          </c:marker>
          <c:trendline>
            <c:spPr>
              <a:ln w="25400">
                <a:solidFill>
                  <a:srgbClr val="000080"/>
                </a:solidFill>
                <a:prstDash val="solid"/>
              </a:ln>
            </c:spPr>
            <c:trendlineType val="exp"/>
            <c:dispRSqr val="0"/>
            <c:dispEq val="0"/>
          </c:trendline>
          <c:xVal>
            <c:numRef>
              <c:f>export!$A$3:$A$78</c:f>
              <c:numCache>
                <c:formatCode>General</c:formatCode>
                <c:ptCount val="74"/>
                <c:pt idx="0" formatCode="@">
                  <c:v>1971.0</c:v>
                </c:pt>
                <c:pt idx="1">
                  <c:v>1972.0</c:v>
                </c:pt>
                <c:pt idx="2">
                  <c:v>1974.0</c:v>
                </c:pt>
                <c:pt idx="3">
                  <c:v>1979.0</c:v>
                </c:pt>
                <c:pt idx="4">
                  <c:v>1982.0</c:v>
                </c:pt>
                <c:pt idx="5">
                  <c:v>1985.0</c:v>
                </c:pt>
                <c:pt idx="6">
                  <c:v>1986.0</c:v>
                </c:pt>
                <c:pt idx="7">
                  <c:v>1988.0</c:v>
                </c:pt>
                <c:pt idx="8">
                  <c:v>1989.0</c:v>
                </c:pt>
                <c:pt idx="9">
                  <c:v>1990.0</c:v>
                </c:pt>
                <c:pt idx="10">
                  <c:v>1992.0</c:v>
                </c:pt>
                <c:pt idx="11">
                  <c:v>1992.0</c:v>
                </c:pt>
                <c:pt idx="12">
                  <c:v>1992.0</c:v>
                </c:pt>
                <c:pt idx="13">
                  <c:v>1992.0</c:v>
                </c:pt>
                <c:pt idx="14">
                  <c:v>1993.0</c:v>
                </c:pt>
                <c:pt idx="15">
                  <c:v>1993.0</c:v>
                </c:pt>
                <c:pt idx="16">
                  <c:v>1994.0</c:v>
                </c:pt>
                <c:pt idx="17">
                  <c:v>1994.0</c:v>
                </c:pt>
                <c:pt idx="18">
                  <c:v>1995.0</c:v>
                </c:pt>
                <c:pt idx="19">
                  <c:v>1995.0</c:v>
                </c:pt>
                <c:pt idx="20">
                  <c:v>1995.0</c:v>
                </c:pt>
                <c:pt idx="21">
                  <c:v>1995.0</c:v>
                </c:pt>
                <c:pt idx="22">
                  <c:v>1996.0</c:v>
                </c:pt>
                <c:pt idx="23">
                  <c:v>1996.0</c:v>
                </c:pt>
                <c:pt idx="24">
                  <c:v>1996.0</c:v>
                </c:pt>
                <c:pt idx="25">
                  <c:v>1996.0</c:v>
                </c:pt>
                <c:pt idx="26">
                  <c:v>1997.0</c:v>
                </c:pt>
                <c:pt idx="27">
                  <c:v>1997.0</c:v>
                </c:pt>
                <c:pt idx="28">
                  <c:v>1997.0</c:v>
                </c:pt>
                <c:pt idx="29">
                  <c:v>1997.0</c:v>
                </c:pt>
                <c:pt idx="30">
                  <c:v>1998.0</c:v>
                </c:pt>
                <c:pt idx="31">
                  <c:v>1998.0</c:v>
                </c:pt>
                <c:pt idx="32">
                  <c:v>1998.0</c:v>
                </c:pt>
                <c:pt idx="33">
                  <c:v>1999.0</c:v>
                </c:pt>
                <c:pt idx="34">
                  <c:v>1999.0</c:v>
                </c:pt>
                <c:pt idx="35">
                  <c:v>1999.0</c:v>
                </c:pt>
                <c:pt idx="36">
                  <c:v>2000.0</c:v>
                </c:pt>
                <c:pt idx="37">
                  <c:v>2000.0</c:v>
                </c:pt>
                <c:pt idx="38">
                  <c:v>2000.0</c:v>
                </c:pt>
                <c:pt idx="39">
                  <c:v>2000.0</c:v>
                </c:pt>
                <c:pt idx="40">
                  <c:v>2001.0</c:v>
                </c:pt>
                <c:pt idx="41">
                  <c:v>2001.0</c:v>
                </c:pt>
                <c:pt idx="42">
                  <c:v>2002.0</c:v>
                </c:pt>
                <c:pt idx="43">
                  <c:v>2002.0</c:v>
                </c:pt>
                <c:pt idx="44">
                  <c:v>2002.0</c:v>
                </c:pt>
                <c:pt idx="45">
                  <c:v>2003.0</c:v>
                </c:pt>
                <c:pt idx="46">
                  <c:v>2003.0</c:v>
                </c:pt>
                <c:pt idx="47">
                  <c:v>2003.0</c:v>
                </c:pt>
                <c:pt idx="48">
                  <c:v>2004.0</c:v>
                </c:pt>
                <c:pt idx="49">
                  <c:v>2004.0</c:v>
                </c:pt>
                <c:pt idx="50">
                  <c:v>2004.0</c:v>
                </c:pt>
                <c:pt idx="51">
                  <c:v>2005.0</c:v>
                </c:pt>
                <c:pt idx="52">
                  <c:v>2005.0</c:v>
                </c:pt>
                <c:pt idx="53">
                  <c:v>2005.0</c:v>
                </c:pt>
                <c:pt idx="54">
                  <c:v>2005.0</c:v>
                </c:pt>
                <c:pt idx="55">
                  <c:v>2006.0</c:v>
                </c:pt>
                <c:pt idx="56">
                  <c:v>2006.0</c:v>
                </c:pt>
                <c:pt idx="57">
                  <c:v>2006.0</c:v>
                </c:pt>
                <c:pt idx="58">
                  <c:v>2006.0</c:v>
                </c:pt>
                <c:pt idx="59">
                  <c:v>2006.0</c:v>
                </c:pt>
                <c:pt idx="60">
                  <c:v>2006.0</c:v>
                </c:pt>
                <c:pt idx="61">
                  <c:v>2007.0</c:v>
                </c:pt>
                <c:pt idx="62">
                  <c:v>2007.0</c:v>
                </c:pt>
                <c:pt idx="63">
                  <c:v>2007.0</c:v>
                </c:pt>
                <c:pt idx="64">
                  <c:v>2007.0</c:v>
                </c:pt>
                <c:pt idx="65">
                  <c:v>2007.0</c:v>
                </c:pt>
                <c:pt idx="66">
                  <c:v>2007.0</c:v>
                </c:pt>
                <c:pt idx="67">
                  <c:v>2007.0</c:v>
                </c:pt>
                <c:pt idx="68">
                  <c:v>2008.0</c:v>
                </c:pt>
                <c:pt idx="69">
                  <c:v>2008.0</c:v>
                </c:pt>
                <c:pt idx="70">
                  <c:v>2008.0</c:v>
                </c:pt>
                <c:pt idx="71">
                  <c:v>2009.0</c:v>
                </c:pt>
                <c:pt idx="72">
                  <c:v>2009.0</c:v>
                </c:pt>
              </c:numCache>
            </c:numRef>
          </c:xVal>
          <c:yVal>
            <c:numRef>
              <c:f>export!$C$3:$C$78</c:f>
              <c:numCache>
                <c:formatCode>General</c:formatCode>
                <c:ptCount val="74"/>
                <c:pt idx="0">
                  <c:v>2.3</c:v>
                </c:pt>
                <c:pt idx="1">
                  <c:v>3.5</c:v>
                </c:pt>
                <c:pt idx="2">
                  <c:v>6.0</c:v>
                </c:pt>
                <c:pt idx="3">
                  <c:v>29.0</c:v>
                </c:pt>
                <c:pt idx="4">
                  <c:v>134.0</c:v>
                </c:pt>
                <c:pt idx="5">
                  <c:v>275.0</c:v>
                </c:pt>
                <c:pt idx="6">
                  <c:v>110.0</c:v>
                </c:pt>
                <c:pt idx="7">
                  <c:v>120.0</c:v>
                </c:pt>
                <c:pt idx="8">
                  <c:v>1200.0</c:v>
                </c:pt>
                <c:pt idx="9">
                  <c:v>1200.0</c:v>
                </c:pt>
                <c:pt idx="10">
                  <c:v>1200.0</c:v>
                </c:pt>
                <c:pt idx="11">
                  <c:v>1100.0</c:v>
                </c:pt>
                <c:pt idx="12">
                  <c:v>3100.0</c:v>
                </c:pt>
                <c:pt idx="13">
                  <c:v>1700.0</c:v>
                </c:pt>
                <c:pt idx="14">
                  <c:v>930.0</c:v>
                </c:pt>
                <c:pt idx="15">
                  <c:v>3100.0</c:v>
                </c:pt>
                <c:pt idx="16">
                  <c:v>2800.0</c:v>
                </c:pt>
                <c:pt idx="17">
                  <c:v>1900.0</c:v>
                </c:pt>
                <c:pt idx="18">
                  <c:v>9670.0</c:v>
                </c:pt>
                <c:pt idx="19">
                  <c:v>3100.0</c:v>
                </c:pt>
                <c:pt idx="20">
                  <c:v>5500.0</c:v>
                </c:pt>
                <c:pt idx="21">
                  <c:v>5200.0</c:v>
                </c:pt>
                <c:pt idx="22">
                  <c:v>3600.0</c:v>
                </c:pt>
                <c:pt idx="23">
                  <c:v>6800.0</c:v>
                </c:pt>
                <c:pt idx="24">
                  <c:v>4300.0</c:v>
                </c:pt>
                <c:pt idx="25">
                  <c:v>9670.0</c:v>
                </c:pt>
                <c:pt idx="26">
                  <c:v>5400.0</c:v>
                </c:pt>
                <c:pt idx="27">
                  <c:v>3500.0</c:v>
                </c:pt>
                <c:pt idx="28">
                  <c:v>8800.0</c:v>
                </c:pt>
                <c:pt idx="29">
                  <c:v>7500.0</c:v>
                </c:pt>
                <c:pt idx="30">
                  <c:v>15200.0</c:v>
                </c:pt>
                <c:pt idx="31">
                  <c:v>9300.0</c:v>
                </c:pt>
                <c:pt idx="32">
                  <c:v>6900.0</c:v>
                </c:pt>
                <c:pt idx="33">
                  <c:v>21300.0</c:v>
                </c:pt>
                <c:pt idx="34">
                  <c:v>9500.0</c:v>
                </c:pt>
                <c:pt idx="35">
                  <c:v>22000.0</c:v>
                </c:pt>
                <c:pt idx="36">
                  <c:v>37000.0</c:v>
                </c:pt>
                <c:pt idx="37">
                  <c:v>28000.0</c:v>
                </c:pt>
                <c:pt idx="38">
                  <c:v>29000.0</c:v>
                </c:pt>
                <c:pt idx="39">
                  <c:v>42000.0</c:v>
                </c:pt>
                <c:pt idx="40">
                  <c:v>25000.0</c:v>
                </c:pt>
                <c:pt idx="41">
                  <c:v>37000.0</c:v>
                </c:pt>
                <c:pt idx="42">
                  <c:v>55000.0</c:v>
                </c:pt>
                <c:pt idx="43">
                  <c:v>37200.0</c:v>
                </c:pt>
                <c:pt idx="44">
                  <c:v>221000.0</c:v>
                </c:pt>
                <c:pt idx="45">
                  <c:v>152000.0</c:v>
                </c:pt>
                <c:pt idx="46">
                  <c:v>54300.0</c:v>
                </c:pt>
                <c:pt idx="47">
                  <c:v>106000.0</c:v>
                </c:pt>
                <c:pt idx="48">
                  <c:v>106000.0</c:v>
                </c:pt>
                <c:pt idx="49">
                  <c:v>276000.0</c:v>
                </c:pt>
                <c:pt idx="50">
                  <c:v>125000.0</c:v>
                </c:pt>
                <c:pt idx="51">
                  <c:v>230000.0</c:v>
                </c:pt>
                <c:pt idx="52">
                  <c:v>114000.0</c:v>
                </c:pt>
                <c:pt idx="53">
                  <c:v>300000.0</c:v>
                </c:pt>
                <c:pt idx="54">
                  <c:v>114000.0</c:v>
                </c:pt>
                <c:pt idx="55">
                  <c:v>154000.0</c:v>
                </c:pt>
                <c:pt idx="56">
                  <c:v>376000.0</c:v>
                </c:pt>
                <c:pt idx="57">
                  <c:v>243000.0</c:v>
                </c:pt>
                <c:pt idx="58">
                  <c:v>582000.0</c:v>
                </c:pt>
                <c:pt idx="59">
                  <c:v>291000.0</c:v>
                </c:pt>
                <c:pt idx="60">
                  <c:v>152000.0</c:v>
                </c:pt>
                <c:pt idx="61">
                  <c:v>582000.0</c:v>
                </c:pt>
                <c:pt idx="62">
                  <c:v>790000.0</c:v>
                </c:pt>
                <c:pt idx="63">
                  <c:v>234000.0</c:v>
                </c:pt>
                <c:pt idx="64">
                  <c:v>114000.0</c:v>
                </c:pt>
                <c:pt idx="65">
                  <c:v>503000.0</c:v>
                </c:pt>
                <c:pt idx="66">
                  <c:v>463000.0</c:v>
                </c:pt>
                <c:pt idx="67">
                  <c:v>450000.0</c:v>
                </c:pt>
                <c:pt idx="68">
                  <c:v>410000.0</c:v>
                </c:pt>
                <c:pt idx="69">
                  <c:v>450000.0</c:v>
                </c:pt>
                <c:pt idx="70">
                  <c:v>781000.0</c:v>
                </c:pt>
                <c:pt idx="71">
                  <c:v>1.9E6</c:v>
                </c:pt>
                <c:pt idx="72">
                  <c:v>2.3E6</c:v>
                </c:pt>
              </c:numCache>
            </c:numRef>
          </c:yVal>
          <c:smooth val="0"/>
        </c:ser>
        <c:ser>
          <c:idx val="1"/>
          <c:order val="1"/>
          <c:tx>
            <c:strRef>
              <c:f>export!$D$1</c:f>
              <c:strCache>
                <c:ptCount val="1"/>
                <c:pt idx="0">
                  <c:v>Frequency (MHz)</c:v>
                </c:pt>
              </c:strCache>
            </c:strRef>
          </c:tx>
          <c:spPr>
            <a:ln w="28575">
              <a:noFill/>
            </a:ln>
          </c:spPr>
          <c:marker>
            <c:symbol val="square"/>
            <c:size val="5"/>
            <c:spPr>
              <a:solidFill>
                <a:srgbClr val="FF0000"/>
              </a:solidFill>
              <a:ln>
                <a:solidFill>
                  <a:srgbClr val="FF0000"/>
                </a:solidFill>
                <a:prstDash val="solid"/>
              </a:ln>
              <a:effectLst>
                <a:outerShdw dist="35921" dir="2700000" algn="br">
                  <a:srgbClr val="000000"/>
                </a:outerShdw>
              </a:effectLst>
            </c:spPr>
          </c:marker>
          <c:trendline>
            <c:spPr>
              <a:ln w="25400">
                <a:solidFill>
                  <a:srgbClr val="FF0000"/>
                </a:solidFill>
                <a:prstDash val="solid"/>
              </a:ln>
            </c:spPr>
            <c:trendlineType val="exp"/>
            <c:dispRSqr val="0"/>
            <c:dispEq val="0"/>
          </c:trendline>
          <c:xVal>
            <c:numRef>
              <c:f>export!$A$3:$A$50</c:f>
              <c:numCache>
                <c:formatCode>General</c:formatCode>
                <c:ptCount val="48"/>
                <c:pt idx="0" formatCode="@">
                  <c:v>1971.0</c:v>
                </c:pt>
                <c:pt idx="1">
                  <c:v>1972.0</c:v>
                </c:pt>
                <c:pt idx="2">
                  <c:v>1974.0</c:v>
                </c:pt>
                <c:pt idx="3">
                  <c:v>1979.0</c:v>
                </c:pt>
                <c:pt idx="4">
                  <c:v>1982.0</c:v>
                </c:pt>
                <c:pt idx="5">
                  <c:v>1985.0</c:v>
                </c:pt>
                <c:pt idx="6">
                  <c:v>1986.0</c:v>
                </c:pt>
                <c:pt idx="7">
                  <c:v>1988.0</c:v>
                </c:pt>
                <c:pt idx="8">
                  <c:v>1989.0</c:v>
                </c:pt>
                <c:pt idx="9">
                  <c:v>1990.0</c:v>
                </c:pt>
                <c:pt idx="10">
                  <c:v>1992.0</c:v>
                </c:pt>
                <c:pt idx="11">
                  <c:v>1992.0</c:v>
                </c:pt>
                <c:pt idx="12">
                  <c:v>1992.0</c:v>
                </c:pt>
                <c:pt idx="13">
                  <c:v>1992.0</c:v>
                </c:pt>
                <c:pt idx="14">
                  <c:v>1993.0</c:v>
                </c:pt>
                <c:pt idx="15">
                  <c:v>1993.0</c:v>
                </c:pt>
                <c:pt idx="16">
                  <c:v>1994.0</c:v>
                </c:pt>
                <c:pt idx="17">
                  <c:v>1994.0</c:v>
                </c:pt>
                <c:pt idx="18">
                  <c:v>1995.0</c:v>
                </c:pt>
                <c:pt idx="19">
                  <c:v>1995.0</c:v>
                </c:pt>
                <c:pt idx="20">
                  <c:v>1995.0</c:v>
                </c:pt>
                <c:pt idx="21">
                  <c:v>1995.0</c:v>
                </c:pt>
                <c:pt idx="22">
                  <c:v>1996.0</c:v>
                </c:pt>
                <c:pt idx="23">
                  <c:v>1996.0</c:v>
                </c:pt>
                <c:pt idx="24">
                  <c:v>1996.0</c:v>
                </c:pt>
                <c:pt idx="25">
                  <c:v>1996.0</c:v>
                </c:pt>
                <c:pt idx="26">
                  <c:v>1997.0</c:v>
                </c:pt>
                <c:pt idx="27">
                  <c:v>1997.0</c:v>
                </c:pt>
                <c:pt idx="28">
                  <c:v>1997.0</c:v>
                </c:pt>
                <c:pt idx="29">
                  <c:v>1997.0</c:v>
                </c:pt>
                <c:pt idx="30">
                  <c:v>1998.0</c:v>
                </c:pt>
                <c:pt idx="31">
                  <c:v>1998.0</c:v>
                </c:pt>
                <c:pt idx="32">
                  <c:v>1998.0</c:v>
                </c:pt>
                <c:pt idx="33">
                  <c:v>1999.0</c:v>
                </c:pt>
                <c:pt idx="34">
                  <c:v>1999.0</c:v>
                </c:pt>
                <c:pt idx="35">
                  <c:v>1999.0</c:v>
                </c:pt>
                <c:pt idx="36">
                  <c:v>2000.0</c:v>
                </c:pt>
                <c:pt idx="37">
                  <c:v>2000.0</c:v>
                </c:pt>
                <c:pt idx="38">
                  <c:v>2000.0</c:v>
                </c:pt>
                <c:pt idx="39">
                  <c:v>2000.0</c:v>
                </c:pt>
                <c:pt idx="40">
                  <c:v>2001.0</c:v>
                </c:pt>
                <c:pt idx="41">
                  <c:v>2001.0</c:v>
                </c:pt>
                <c:pt idx="42">
                  <c:v>2002.0</c:v>
                </c:pt>
                <c:pt idx="43">
                  <c:v>2002.0</c:v>
                </c:pt>
                <c:pt idx="44">
                  <c:v>2002.0</c:v>
                </c:pt>
                <c:pt idx="45">
                  <c:v>2003.0</c:v>
                </c:pt>
                <c:pt idx="46">
                  <c:v>2003.0</c:v>
                </c:pt>
                <c:pt idx="47">
                  <c:v>2003.0</c:v>
                </c:pt>
              </c:numCache>
            </c:numRef>
          </c:xVal>
          <c:yVal>
            <c:numRef>
              <c:f>export!$D$3:$D$50</c:f>
              <c:numCache>
                <c:formatCode>General</c:formatCode>
                <c:ptCount val="48"/>
                <c:pt idx="0">
                  <c:v>0.7</c:v>
                </c:pt>
                <c:pt idx="1">
                  <c:v>0.5</c:v>
                </c:pt>
                <c:pt idx="2">
                  <c:v>2.0</c:v>
                </c:pt>
                <c:pt idx="3">
                  <c:v>5.0</c:v>
                </c:pt>
                <c:pt idx="4">
                  <c:v>6.0</c:v>
                </c:pt>
                <c:pt idx="5">
                  <c:v>16.0</c:v>
                </c:pt>
                <c:pt idx="6">
                  <c:v>16.0</c:v>
                </c:pt>
                <c:pt idx="7">
                  <c:v>40.0</c:v>
                </c:pt>
                <c:pt idx="8">
                  <c:v>25.0</c:v>
                </c:pt>
                <c:pt idx="9">
                  <c:v>33.0</c:v>
                </c:pt>
                <c:pt idx="10">
                  <c:v>66.0</c:v>
                </c:pt>
                <c:pt idx="11">
                  <c:v>100.0</c:v>
                </c:pt>
                <c:pt idx="12">
                  <c:v>60.0</c:v>
                </c:pt>
                <c:pt idx="13">
                  <c:v>200.0</c:v>
                </c:pt>
                <c:pt idx="14">
                  <c:v>40.0</c:v>
                </c:pt>
                <c:pt idx="15">
                  <c:v>66.0</c:v>
                </c:pt>
                <c:pt idx="16">
                  <c:v>300.0</c:v>
                </c:pt>
                <c:pt idx="17">
                  <c:v>150.0</c:v>
                </c:pt>
                <c:pt idx="18">
                  <c:v>300.0</c:v>
                </c:pt>
                <c:pt idx="19">
                  <c:v>90.0</c:v>
                </c:pt>
                <c:pt idx="20">
                  <c:v>200.0</c:v>
                </c:pt>
                <c:pt idx="21">
                  <c:v>200.0</c:v>
                </c:pt>
                <c:pt idx="22">
                  <c:v>200.0</c:v>
                </c:pt>
                <c:pt idx="23">
                  <c:v>200.0</c:v>
                </c:pt>
                <c:pt idx="24">
                  <c:v>90.0</c:v>
                </c:pt>
                <c:pt idx="25">
                  <c:v>500.0</c:v>
                </c:pt>
                <c:pt idx="26">
                  <c:v>250.0</c:v>
                </c:pt>
                <c:pt idx="27">
                  <c:v>533.0</c:v>
                </c:pt>
                <c:pt idx="28">
                  <c:v>233.0</c:v>
                </c:pt>
                <c:pt idx="29">
                  <c:v>300.0</c:v>
                </c:pt>
                <c:pt idx="30">
                  <c:v>500.0</c:v>
                </c:pt>
                <c:pt idx="31">
                  <c:v>400.0</c:v>
                </c:pt>
                <c:pt idx="32">
                  <c:v>300.0</c:v>
                </c:pt>
                <c:pt idx="33">
                  <c:v>450.0</c:v>
                </c:pt>
                <c:pt idx="34">
                  <c:v>500.0</c:v>
                </c:pt>
                <c:pt idx="35">
                  <c:v>750.0</c:v>
                </c:pt>
                <c:pt idx="36">
                  <c:v>1000.0</c:v>
                </c:pt>
                <c:pt idx="37">
                  <c:v>1000.0</c:v>
                </c:pt>
                <c:pt idx="38">
                  <c:v>900.0</c:v>
                </c:pt>
                <c:pt idx="39">
                  <c:v>2000.0</c:v>
                </c:pt>
                <c:pt idx="40">
                  <c:v>800.0</c:v>
                </c:pt>
                <c:pt idx="41">
                  <c:v>1400.0</c:v>
                </c:pt>
                <c:pt idx="42">
                  <c:v>2200.0</c:v>
                </c:pt>
                <c:pt idx="43">
                  <c:v>1800.0</c:v>
                </c:pt>
                <c:pt idx="44">
                  <c:v>1000.0</c:v>
                </c:pt>
                <c:pt idx="45">
                  <c:v>1150.0</c:v>
                </c:pt>
                <c:pt idx="46">
                  <c:v>2160.0</c:v>
                </c:pt>
                <c:pt idx="47">
                  <c:v>1800.0</c:v>
                </c:pt>
              </c:numCache>
            </c:numRef>
          </c:yVal>
          <c:smooth val="0"/>
        </c:ser>
        <c:ser>
          <c:idx val="4"/>
          <c:order val="2"/>
          <c:tx>
            <c:strRef>
              <c:f>export!$G$1</c:f>
              <c:strCache>
                <c:ptCount val="1"/>
                <c:pt idx="0">
                  <c:v>Cores</c:v>
                </c:pt>
              </c:strCache>
            </c:strRef>
          </c:tx>
          <c:spPr>
            <a:ln w="28575">
              <a:noFill/>
            </a:ln>
          </c:spPr>
          <c:marker>
            <c:symbol val="circle"/>
            <c:size val="5"/>
            <c:spPr>
              <a:solidFill>
                <a:srgbClr val="800080"/>
              </a:solidFill>
              <a:ln>
                <a:solidFill>
                  <a:srgbClr val="800080"/>
                </a:solidFill>
                <a:prstDash val="solid"/>
              </a:ln>
              <a:effectLst>
                <a:outerShdw dist="35921" dir="2700000" algn="br">
                  <a:srgbClr val="000000"/>
                </a:outerShdw>
              </a:effectLst>
            </c:spPr>
          </c:marker>
          <c:trendline>
            <c:spPr>
              <a:ln w="25400">
                <a:solidFill>
                  <a:srgbClr val="800080"/>
                </a:solidFill>
                <a:prstDash val="solid"/>
              </a:ln>
            </c:spPr>
            <c:trendlineType val="exp"/>
            <c:dispRSqr val="0"/>
            <c:dispEq val="0"/>
          </c:trendline>
          <c:xVal>
            <c:numRef>
              <c:f>export!$A$3:$A$50</c:f>
              <c:numCache>
                <c:formatCode>General</c:formatCode>
                <c:ptCount val="48"/>
                <c:pt idx="0" formatCode="@">
                  <c:v>1971.0</c:v>
                </c:pt>
                <c:pt idx="1">
                  <c:v>1972.0</c:v>
                </c:pt>
                <c:pt idx="2">
                  <c:v>1974.0</c:v>
                </c:pt>
                <c:pt idx="3">
                  <c:v>1979.0</c:v>
                </c:pt>
                <c:pt idx="4">
                  <c:v>1982.0</c:v>
                </c:pt>
                <c:pt idx="5">
                  <c:v>1985.0</c:v>
                </c:pt>
                <c:pt idx="6">
                  <c:v>1986.0</c:v>
                </c:pt>
                <c:pt idx="7">
                  <c:v>1988.0</c:v>
                </c:pt>
                <c:pt idx="8">
                  <c:v>1989.0</c:v>
                </c:pt>
                <c:pt idx="9">
                  <c:v>1990.0</c:v>
                </c:pt>
                <c:pt idx="10">
                  <c:v>1992.0</c:v>
                </c:pt>
                <c:pt idx="11">
                  <c:v>1992.0</c:v>
                </c:pt>
                <c:pt idx="12">
                  <c:v>1992.0</c:v>
                </c:pt>
                <c:pt idx="13">
                  <c:v>1992.0</c:v>
                </c:pt>
                <c:pt idx="14">
                  <c:v>1993.0</c:v>
                </c:pt>
                <c:pt idx="15">
                  <c:v>1993.0</c:v>
                </c:pt>
                <c:pt idx="16">
                  <c:v>1994.0</c:v>
                </c:pt>
                <c:pt idx="17">
                  <c:v>1994.0</c:v>
                </c:pt>
                <c:pt idx="18">
                  <c:v>1995.0</c:v>
                </c:pt>
                <c:pt idx="19">
                  <c:v>1995.0</c:v>
                </c:pt>
                <c:pt idx="20">
                  <c:v>1995.0</c:v>
                </c:pt>
                <c:pt idx="21">
                  <c:v>1995.0</c:v>
                </c:pt>
                <c:pt idx="22">
                  <c:v>1996.0</c:v>
                </c:pt>
                <c:pt idx="23">
                  <c:v>1996.0</c:v>
                </c:pt>
                <c:pt idx="24">
                  <c:v>1996.0</c:v>
                </c:pt>
                <c:pt idx="25">
                  <c:v>1996.0</c:v>
                </c:pt>
                <c:pt idx="26">
                  <c:v>1997.0</c:v>
                </c:pt>
                <c:pt idx="27">
                  <c:v>1997.0</c:v>
                </c:pt>
                <c:pt idx="28">
                  <c:v>1997.0</c:v>
                </c:pt>
                <c:pt idx="29">
                  <c:v>1997.0</c:v>
                </c:pt>
                <c:pt idx="30">
                  <c:v>1998.0</c:v>
                </c:pt>
                <c:pt idx="31">
                  <c:v>1998.0</c:v>
                </c:pt>
                <c:pt idx="32">
                  <c:v>1998.0</c:v>
                </c:pt>
                <c:pt idx="33">
                  <c:v>1999.0</c:v>
                </c:pt>
                <c:pt idx="34">
                  <c:v>1999.0</c:v>
                </c:pt>
                <c:pt idx="35">
                  <c:v>1999.0</c:v>
                </c:pt>
                <c:pt idx="36">
                  <c:v>2000.0</c:v>
                </c:pt>
                <c:pt idx="37">
                  <c:v>2000.0</c:v>
                </c:pt>
                <c:pt idx="38">
                  <c:v>2000.0</c:v>
                </c:pt>
                <c:pt idx="39">
                  <c:v>2000.0</c:v>
                </c:pt>
                <c:pt idx="40">
                  <c:v>2001.0</c:v>
                </c:pt>
                <c:pt idx="41">
                  <c:v>2001.0</c:v>
                </c:pt>
                <c:pt idx="42">
                  <c:v>2002.0</c:v>
                </c:pt>
                <c:pt idx="43">
                  <c:v>2002.0</c:v>
                </c:pt>
                <c:pt idx="44">
                  <c:v>2002.0</c:v>
                </c:pt>
                <c:pt idx="45">
                  <c:v>2003.0</c:v>
                </c:pt>
                <c:pt idx="46">
                  <c:v>2003.0</c:v>
                </c:pt>
                <c:pt idx="47">
                  <c:v>2003.0</c:v>
                </c:pt>
              </c:numCache>
            </c:numRef>
          </c:xVal>
          <c:yVal>
            <c:numRef>
              <c:f>export!$G$3:$G$50</c:f>
              <c:numCache>
                <c:formatCode>General</c:formatCode>
                <c:ptCount val="48"/>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1.0</c:v>
                </c:pt>
                <c:pt idx="22">
                  <c:v>1.0</c:v>
                </c:pt>
                <c:pt idx="23">
                  <c:v>1.0</c:v>
                </c:pt>
                <c:pt idx="24">
                  <c:v>1.0</c:v>
                </c:pt>
                <c:pt idx="25">
                  <c:v>1.0</c:v>
                </c:pt>
                <c:pt idx="26">
                  <c:v>1.0</c:v>
                </c:pt>
                <c:pt idx="27">
                  <c:v>1.0</c:v>
                </c:pt>
                <c:pt idx="28">
                  <c:v>1.0</c:v>
                </c:pt>
                <c:pt idx="29">
                  <c:v>1.0</c:v>
                </c:pt>
                <c:pt idx="30">
                  <c:v>1.0</c:v>
                </c:pt>
                <c:pt idx="31">
                  <c:v>1.0</c:v>
                </c:pt>
                <c:pt idx="32">
                  <c:v>1.0</c:v>
                </c:pt>
                <c:pt idx="33">
                  <c:v>1.0</c:v>
                </c:pt>
                <c:pt idx="34">
                  <c:v>1.0</c:v>
                </c:pt>
                <c:pt idx="35">
                  <c:v>1.0</c:v>
                </c:pt>
                <c:pt idx="36">
                  <c:v>1.0</c:v>
                </c:pt>
                <c:pt idx="37">
                  <c:v>1.0</c:v>
                </c:pt>
                <c:pt idx="38">
                  <c:v>1.0</c:v>
                </c:pt>
                <c:pt idx="39">
                  <c:v>1.0</c:v>
                </c:pt>
                <c:pt idx="40">
                  <c:v>1.0</c:v>
                </c:pt>
                <c:pt idx="41">
                  <c:v>1.0</c:v>
                </c:pt>
                <c:pt idx="42">
                  <c:v>1.0</c:v>
                </c:pt>
                <c:pt idx="43">
                  <c:v>1.0</c:v>
                </c:pt>
                <c:pt idx="44">
                  <c:v>1.0</c:v>
                </c:pt>
                <c:pt idx="45">
                  <c:v>1.0</c:v>
                </c:pt>
                <c:pt idx="46">
                  <c:v>1.0</c:v>
                </c:pt>
                <c:pt idx="47">
                  <c:v>1.0</c:v>
                </c:pt>
              </c:numCache>
            </c:numRef>
          </c:yVal>
          <c:smooth val="0"/>
        </c:ser>
        <c:ser>
          <c:idx val="6"/>
          <c:order val="3"/>
          <c:spPr>
            <a:ln w="28575">
              <a:noFill/>
            </a:ln>
          </c:spPr>
          <c:marker>
            <c:symbol val="square"/>
            <c:size val="5"/>
            <c:spPr>
              <a:solidFill>
                <a:srgbClr val="FF0000"/>
              </a:solidFill>
              <a:ln>
                <a:solidFill>
                  <a:srgbClr val="FF0000"/>
                </a:solidFill>
                <a:prstDash val="solid"/>
              </a:ln>
              <a:effectLst>
                <a:outerShdw dist="35921" dir="2700000" algn="br">
                  <a:srgbClr val="000000"/>
                </a:outerShdw>
              </a:effectLst>
            </c:spPr>
          </c:marker>
          <c:trendline>
            <c:spPr>
              <a:ln w="25400">
                <a:solidFill>
                  <a:srgbClr val="FF0000"/>
                </a:solidFill>
                <a:prstDash val="solid"/>
              </a:ln>
            </c:spPr>
            <c:trendlineType val="exp"/>
            <c:dispRSqr val="0"/>
            <c:dispEq val="0"/>
          </c:trendline>
          <c:xVal>
            <c:numRef>
              <c:f>export!$A$50:$A$78</c:f>
              <c:numCache>
                <c:formatCode>General</c:formatCode>
                <c:ptCount val="27"/>
                <c:pt idx="0">
                  <c:v>2003.0</c:v>
                </c:pt>
                <c:pt idx="1">
                  <c:v>2004.0</c:v>
                </c:pt>
                <c:pt idx="2">
                  <c:v>2004.0</c:v>
                </c:pt>
                <c:pt idx="3">
                  <c:v>2004.0</c:v>
                </c:pt>
                <c:pt idx="4">
                  <c:v>2005.0</c:v>
                </c:pt>
                <c:pt idx="5">
                  <c:v>2005.0</c:v>
                </c:pt>
                <c:pt idx="6">
                  <c:v>2005.0</c:v>
                </c:pt>
                <c:pt idx="7">
                  <c:v>2005.0</c:v>
                </c:pt>
                <c:pt idx="8">
                  <c:v>2006.0</c:v>
                </c:pt>
                <c:pt idx="9">
                  <c:v>2006.0</c:v>
                </c:pt>
                <c:pt idx="10">
                  <c:v>2006.0</c:v>
                </c:pt>
                <c:pt idx="11">
                  <c:v>2006.0</c:v>
                </c:pt>
                <c:pt idx="12">
                  <c:v>2006.0</c:v>
                </c:pt>
                <c:pt idx="13">
                  <c:v>2006.0</c:v>
                </c:pt>
                <c:pt idx="14">
                  <c:v>2007.0</c:v>
                </c:pt>
                <c:pt idx="15">
                  <c:v>2007.0</c:v>
                </c:pt>
                <c:pt idx="16">
                  <c:v>2007.0</c:v>
                </c:pt>
                <c:pt idx="17">
                  <c:v>2007.0</c:v>
                </c:pt>
                <c:pt idx="18">
                  <c:v>2007.0</c:v>
                </c:pt>
                <c:pt idx="19">
                  <c:v>2007.0</c:v>
                </c:pt>
                <c:pt idx="20">
                  <c:v>2007.0</c:v>
                </c:pt>
                <c:pt idx="21">
                  <c:v>2008.0</c:v>
                </c:pt>
                <c:pt idx="22">
                  <c:v>2008.0</c:v>
                </c:pt>
                <c:pt idx="23">
                  <c:v>2008.0</c:v>
                </c:pt>
                <c:pt idx="24">
                  <c:v>2009.0</c:v>
                </c:pt>
                <c:pt idx="25">
                  <c:v>2009.0</c:v>
                </c:pt>
              </c:numCache>
            </c:numRef>
          </c:xVal>
          <c:yVal>
            <c:numRef>
              <c:f>export!$D$50:$D$78</c:f>
              <c:numCache>
                <c:formatCode>General</c:formatCode>
                <c:ptCount val="27"/>
                <c:pt idx="0">
                  <c:v>1800.0</c:v>
                </c:pt>
                <c:pt idx="1">
                  <c:v>2600.0</c:v>
                </c:pt>
                <c:pt idx="2">
                  <c:v>1900.0</c:v>
                </c:pt>
                <c:pt idx="3">
                  <c:v>3600.0</c:v>
                </c:pt>
                <c:pt idx="4">
                  <c:v>3200.0</c:v>
                </c:pt>
                <c:pt idx="5">
                  <c:v>2800.0</c:v>
                </c:pt>
                <c:pt idx="6">
                  <c:v>1200.0</c:v>
                </c:pt>
                <c:pt idx="7">
                  <c:v>2200.0</c:v>
                </c:pt>
                <c:pt idx="8">
                  <c:v>2600.0</c:v>
                </c:pt>
                <c:pt idx="9">
                  <c:v>3600.0</c:v>
                </c:pt>
                <c:pt idx="10">
                  <c:v>2800.0</c:v>
                </c:pt>
                <c:pt idx="11">
                  <c:v>2660.0</c:v>
                </c:pt>
                <c:pt idx="12">
                  <c:v>2800.0</c:v>
                </c:pt>
                <c:pt idx="13">
                  <c:v>2330.0</c:v>
                </c:pt>
                <c:pt idx="14">
                  <c:v>2930.0</c:v>
                </c:pt>
                <c:pt idx="15">
                  <c:v>4700.0</c:v>
                </c:pt>
                <c:pt idx="16">
                  <c:v>4000.0</c:v>
                </c:pt>
                <c:pt idx="17">
                  <c:v>2000.0</c:v>
                </c:pt>
                <c:pt idx="18">
                  <c:v>1400.0</c:v>
                </c:pt>
                <c:pt idx="19">
                  <c:v>2000.0</c:v>
                </c:pt>
                <c:pt idx="20">
                  <c:v>2300.0</c:v>
                </c:pt>
                <c:pt idx="21">
                  <c:v>3000.0</c:v>
                </c:pt>
                <c:pt idx="22">
                  <c:v>2500.0</c:v>
                </c:pt>
                <c:pt idx="23">
                  <c:v>3200.0</c:v>
                </c:pt>
                <c:pt idx="24">
                  <c:v>2660.0</c:v>
                </c:pt>
                <c:pt idx="25">
                  <c:v>3200.0</c:v>
                </c:pt>
              </c:numCache>
            </c:numRef>
          </c:yVal>
          <c:smooth val="0"/>
        </c:ser>
        <c:ser>
          <c:idx val="9"/>
          <c:order val="4"/>
          <c:spPr>
            <a:ln w="28575">
              <a:noFill/>
            </a:ln>
          </c:spPr>
          <c:marker>
            <c:symbol val="circle"/>
            <c:size val="5"/>
            <c:spPr>
              <a:solidFill>
                <a:srgbClr val="800080"/>
              </a:solidFill>
              <a:ln>
                <a:solidFill>
                  <a:srgbClr val="800080"/>
                </a:solidFill>
                <a:prstDash val="solid"/>
              </a:ln>
              <a:effectLst>
                <a:outerShdw dist="35921" dir="2700000" algn="br">
                  <a:srgbClr val="000000"/>
                </a:outerShdw>
              </a:effectLst>
            </c:spPr>
          </c:marker>
          <c:trendline>
            <c:spPr>
              <a:ln w="25400">
                <a:solidFill>
                  <a:srgbClr val="800080"/>
                </a:solidFill>
                <a:prstDash val="solid"/>
              </a:ln>
            </c:spPr>
            <c:trendlineType val="exp"/>
            <c:dispRSqr val="0"/>
            <c:dispEq val="0"/>
          </c:trendline>
          <c:xVal>
            <c:numRef>
              <c:f>export!$A$50:$A$78</c:f>
              <c:numCache>
                <c:formatCode>General</c:formatCode>
                <c:ptCount val="27"/>
                <c:pt idx="0">
                  <c:v>2003.0</c:v>
                </c:pt>
                <c:pt idx="1">
                  <c:v>2004.0</c:v>
                </c:pt>
                <c:pt idx="2">
                  <c:v>2004.0</c:v>
                </c:pt>
                <c:pt idx="3">
                  <c:v>2004.0</c:v>
                </c:pt>
                <c:pt idx="4">
                  <c:v>2005.0</c:v>
                </c:pt>
                <c:pt idx="5">
                  <c:v>2005.0</c:v>
                </c:pt>
                <c:pt idx="6">
                  <c:v>2005.0</c:v>
                </c:pt>
                <c:pt idx="7">
                  <c:v>2005.0</c:v>
                </c:pt>
                <c:pt idx="8">
                  <c:v>2006.0</c:v>
                </c:pt>
                <c:pt idx="9">
                  <c:v>2006.0</c:v>
                </c:pt>
                <c:pt idx="10">
                  <c:v>2006.0</c:v>
                </c:pt>
                <c:pt idx="11">
                  <c:v>2006.0</c:v>
                </c:pt>
                <c:pt idx="12">
                  <c:v>2006.0</c:v>
                </c:pt>
                <c:pt idx="13">
                  <c:v>2006.0</c:v>
                </c:pt>
                <c:pt idx="14">
                  <c:v>2007.0</c:v>
                </c:pt>
                <c:pt idx="15">
                  <c:v>2007.0</c:v>
                </c:pt>
                <c:pt idx="16">
                  <c:v>2007.0</c:v>
                </c:pt>
                <c:pt idx="17">
                  <c:v>2007.0</c:v>
                </c:pt>
                <c:pt idx="18">
                  <c:v>2007.0</c:v>
                </c:pt>
                <c:pt idx="19">
                  <c:v>2007.0</c:v>
                </c:pt>
                <c:pt idx="20">
                  <c:v>2007.0</c:v>
                </c:pt>
                <c:pt idx="21">
                  <c:v>2008.0</c:v>
                </c:pt>
                <c:pt idx="22">
                  <c:v>2008.0</c:v>
                </c:pt>
                <c:pt idx="23">
                  <c:v>2008.0</c:v>
                </c:pt>
                <c:pt idx="24">
                  <c:v>2009.0</c:v>
                </c:pt>
                <c:pt idx="25">
                  <c:v>2009.0</c:v>
                </c:pt>
              </c:numCache>
            </c:numRef>
          </c:xVal>
          <c:yVal>
            <c:numRef>
              <c:f>export!$G$50:$G$78</c:f>
              <c:numCache>
                <c:formatCode>General</c:formatCode>
                <c:ptCount val="27"/>
                <c:pt idx="0">
                  <c:v>1.0</c:v>
                </c:pt>
                <c:pt idx="1">
                  <c:v>1.0</c:v>
                </c:pt>
                <c:pt idx="2">
                  <c:v>2.0</c:v>
                </c:pt>
                <c:pt idx="3">
                  <c:v>1.0</c:v>
                </c:pt>
                <c:pt idx="4">
                  <c:v>2.0</c:v>
                </c:pt>
                <c:pt idx="5">
                  <c:v>1.0</c:v>
                </c:pt>
                <c:pt idx="6">
                  <c:v>8.0</c:v>
                </c:pt>
                <c:pt idx="7">
                  <c:v>2.0</c:v>
                </c:pt>
                <c:pt idx="8">
                  <c:v>2.0</c:v>
                </c:pt>
                <c:pt idx="9">
                  <c:v>2.0</c:v>
                </c:pt>
                <c:pt idx="10">
                  <c:v>2.0</c:v>
                </c:pt>
                <c:pt idx="11">
                  <c:v>2.0</c:v>
                </c:pt>
                <c:pt idx="12">
                  <c:v>2.0</c:v>
                </c:pt>
                <c:pt idx="13">
                  <c:v>2.0</c:v>
                </c:pt>
                <c:pt idx="14">
                  <c:v>4.0</c:v>
                </c:pt>
                <c:pt idx="15">
                  <c:v>2.0</c:v>
                </c:pt>
                <c:pt idx="16">
                  <c:v>9.0</c:v>
                </c:pt>
                <c:pt idx="17">
                  <c:v>2.0</c:v>
                </c:pt>
                <c:pt idx="18">
                  <c:v>8.0</c:v>
                </c:pt>
                <c:pt idx="19">
                  <c:v>4.0</c:v>
                </c:pt>
                <c:pt idx="20">
                  <c:v>4.0</c:v>
                </c:pt>
                <c:pt idx="21">
                  <c:v>2.0</c:v>
                </c:pt>
                <c:pt idx="22">
                  <c:v>3.0</c:v>
                </c:pt>
                <c:pt idx="23">
                  <c:v>4.0</c:v>
                </c:pt>
                <c:pt idx="24">
                  <c:v>6.0</c:v>
                </c:pt>
                <c:pt idx="25">
                  <c:v>8.0</c:v>
                </c:pt>
              </c:numCache>
            </c:numRef>
          </c:yVal>
          <c:smooth val="0"/>
        </c:ser>
        <c:dLbls>
          <c:showLegendKey val="0"/>
          <c:showVal val="0"/>
          <c:showCatName val="0"/>
          <c:showSerName val="0"/>
          <c:showPercent val="0"/>
          <c:showBubbleSize val="0"/>
        </c:dLbls>
        <c:axId val="-2071751112"/>
        <c:axId val="2089262120"/>
      </c:scatterChart>
      <c:valAx>
        <c:axId val="-2071751112"/>
        <c:scaling>
          <c:orientation val="minMax"/>
          <c:max val="2010.0"/>
          <c:min val="1970.0"/>
        </c:scaling>
        <c:delete val="0"/>
        <c:axPos val="b"/>
        <c:numFmt formatCode="@" sourceLinked="1"/>
        <c:majorTickMark val="out"/>
        <c:minorTickMark val="none"/>
        <c:tickLblPos val="nextTo"/>
        <c:spPr>
          <a:ln w="3175">
            <a:solidFill>
              <a:srgbClr val="000000"/>
            </a:solidFill>
            <a:prstDash val="solid"/>
          </a:ln>
        </c:spPr>
        <c:txPr>
          <a:bodyPr rot="0" vert="horz"/>
          <a:lstStyle/>
          <a:p>
            <a:pPr>
              <a:defRPr sz="1025" b="0" i="0" u="none" strike="noStrike" baseline="0">
                <a:solidFill>
                  <a:srgbClr val="000000"/>
                </a:solidFill>
                <a:latin typeface="Verdana"/>
                <a:ea typeface="Verdana"/>
                <a:cs typeface="Verdana"/>
              </a:defRPr>
            </a:pPr>
            <a:endParaRPr lang="en-US"/>
          </a:p>
        </c:txPr>
        <c:crossAx val="2089262120"/>
        <c:crossesAt val="0.01"/>
        <c:crossBetween val="midCat"/>
      </c:valAx>
      <c:valAx>
        <c:axId val="2089262120"/>
        <c:scaling>
          <c:logBase val="10.0"/>
          <c:orientation val="minMax"/>
        </c:scaling>
        <c:delete val="0"/>
        <c:axPos val="l"/>
        <c:majorGridlines>
          <c:spPr>
            <a:ln w="3175">
              <a:solidFill>
                <a:srgbClr val="000000"/>
              </a:solidFill>
              <a:prstDash val="solid"/>
            </a:ln>
          </c:spPr>
        </c:majorGridlines>
        <c:numFmt formatCode="0.E+00" sourceLinked="0"/>
        <c:majorTickMark val="out"/>
        <c:minorTickMark val="none"/>
        <c:tickLblPos val="nextTo"/>
        <c:spPr>
          <a:ln w="3175">
            <a:solidFill>
              <a:srgbClr val="000000"/>
            </a:solidFill>
            <a:prstDash val="solid"/>
          </a:ln>
        </c:spPr>
        <c:txPr>
          <a:bodyPr rot="0" vert="horz"/>
          <a:lstStyle/>
          <a:p>
            <a:pPr>
              <a:defRPr sz="1025" b="0" i="0" u="none" strike="noStrike" baseline="0">
                <a:solidFill>
                  <a:srgbClr val="000000"/>
                </a:solidFill>
                <a:latin typeface="Verdana"/>
                <a:ea typeface="Verdana"/>
                <a:cs typeface="Verdana"/>
              </a:defRPr>
            </a:pPr>
            <a:endParaRPr lang="en-US"/>
          </a:p>
        </c:txPr>
        <c:crossAx val="-2071751112"/>
        <c:crosses val="autoZero"/>
        <c:crossBetween val="midCat"/>
      </c:valAx>
      <c:spPr>
        <a:solidFill>
          <a:srgbClr val="FFFFFF"/>
        </a:solidFill>
        <a:ln w="12700">
          <a:solidFill>
            <a:srgbClr val="808080"/>
          </a:solidFill>
          <a:prstDash val="solid"/>
        </a:ln>
      </c:spPr>
    </c:plotArea>
    <c:legend>
      <c:legendPos val="r"/>
      <c:legendEntry>
        <c:idx val="3"/>
        <c:delete val="1"/>
      </c:legendEntry>
      <c:legendEntry>
        <c:idx val="4"/>
        <c:delete val="1"/>
      </c:legendEntry>
      <c:legendEntry>
        <c:idx val="5"/>
        <c:delete val="1"/>
      </c:legendEntry>
      <c:legendEntry>
        <c:idx val="6"/>
        <c:delete val="1"/>
      </c:legendEntry>
      <c:legendEntry>
        <c:idx val="7"/>
        <c:delete val="1"/>
      </c:legendEntry>
      <c:legendEntry>
        <c:idx val="8"/>
        <c:delete val="1"/>
      </c:legendEntry>
      <c:legendEntry>
        <c:idx val="9"/>
        <c:delete val="1"/>
      </c:legendEntry>
      <c:layout>
        <c:manualLayout>
          <c:xMode val="edge"/>
          <c:yMode val="edge"/>
          <c:x val="0.153096140760183"/>
          <c:y val="0.158298686931378"/>
          <c:w val="0.307560460000013"/>
          <c:h val="0.149484724202546"/>
        </c:manualLayout>
      </c:layout>
      <c:overlay val="0"/>
      <c:spPr>
        <a:solidFill>
          <a:srgbClr val="FFFFFF"/>
        </a:solidFill>
        <a:ln w="12700">
          <a:solidFill>
            <a:srgbClr val="000000"/>
          </a:solidFill>
          <a:prstDash val="solid"/>
        </a:ln>
      </c:spPr>
      <c:txPr>
        <a:bodyPr/>
        <a:lstStyle/>
        <a:p>
          <a:pPr>
            <a:defRPr sz="1200" b="0" i="0" u="none" strike="noStrike" baseline="0">
              <a:solidFill>
                <a:srgbClr val="000000"/>
              </a:solidFill>
              <a:latin typeface="Verdana"/>
              <a:ea typeface="Verdana"/>
              <a:cs typeface="Verdana"/>
            </a:defRPr>
          </a:pPr>
          <a:endParaRPr lang="en-US"/>
        </a:p>
      </c:txPr>
    </c:legend>
    <c:plotVisOnly val="1"/>
    <c:dispBlanksAs val="gap"/>
    <c:showDLblsOverMax val="0"/>
  </c:chart>
  <c:spPr>
    <a:solidFill>
      <a:srgbClr val="FFFFFF"/>
    </a:solidFill>
    <a:ln w="3175">
      <a:solidFill>
        <a:srgbClr val="000000"/>
      </a:solidFill>
      <a:prstDash val="solid"/>
    </a:ln>
  </c:spPr>
  <c:txPr>
    <a:bodyPr/>
    <a:lstStyle/>
    <a:p>
      <a:pPr>
        <a:defRPr sz="1025" b="0" i="0" u="none" strike="noStrike" baseline="0">
          <a:solidFill>
            <a:srgbClr val="000000"/>
          </a:solidFill>
          <a:latin typeface="Verdana"/>
          <a:ea typeface="Verdana"/>
          <a:cs typeface="Verdana"/>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4991460325338"/>
          <c:y val="0.0516796191656189"/>
          <c:w val="0.831325825198984"/>
          <c:h val="0.860465659107555"/>
        </c:manualLayout>
      </c:layout>
      <c:scatterChart>
        <c:scatterStyle val="lineMarker"/>
        <c:varyColors val="0"/>
        <c:ser>
          <c:idx val="0"/>
          <c:order val="0"/>
          <c:tx>
            <c:strRef>
              <c:f>export!$C$1</c:f>
              <c:strCache>
                <c:ptCount val="1"/>
                <c:pt idx="0">
                  <c:v>Transistors (in Thousands)</c:v>
                </c:pt>
              </c:strCache>
            </c:strRef>
          </c:tx>
          <c:spPr>
            <a:ln w="28575">
              <a:noFill/>
            </a:ln>
          </c:spPr>
          <c:marker>
            <c:symbol val="diamond"/>
            <c:size val="5"/>
            <c:spPr>
              <a:solidFill>
                <a:srgbClr val="000080"/>
              </a:solidFill>
              <a:ln>
                <a:solidFill>
                  <a:srgbClr val="000080"/>
                </a:solidFill>
                <a:prstDash val="solid"/>
              </a:ln>
              <a:effectLst>
                <a:outerShdw dist="35921" dir="2700000" algn="br">
                  <a:srgbClr val="000000"/>
                </a:outerShdw>
              </a:effectLst>
            </c:spPr>
          </c:marker>
          <c:trendline>
            <c:spPr>
              <a:ln w="25400">
                <a:solidFill>
                  <a:srgbClr val="000080"/>
                </a:solidFill>
                <a:prstDash val="solid"/>
              </a:ln>
            </c:spPr>
            <c:trendlineType val="exp"/>
            <c:dispRSqr val="0"/>
            <c:dispEq val="0"/>
          </c:trendline>
          <c:xVal>
            <c:numRef>
              <c:f>export!$A$3:$A$78</c:f>
              <c:numCache>
                <c:formatCode>General</c:formatCode>
                <c:ptCount val="74"/>
                <c:pt idx="0" formatCode="@">
                  <c:v>1971.0</c:v>
                </c:pt>
                <c:pt idx="1">
                  <c:v>1972.0</c:v>
                </c:pt>
                <c:pt idx="2">
                  <c:v>1974.0</c:v>
                </c:pt>
                <c:pt idx="3">
                  <c:v>1979.0</c:v>
                </c:pt>
                <c:pt idx="4">
                  <c:v>1982.0</c:v>
                </c:pt>
                <c:pt idx="5">
                  <c:v>1985.0</c:v>
                </c:pt>
                <c:pt idx="6">
                  <c:v>1986.0</c:v>
                </c:pt>
                <c:pt idx="7">
                  <c:v>1988.0</c:v>
                </c:pt>
                <c:pt idx="8">
                  <c:v>1989.0</c:v>
                </c:pt>
                <c:pt idx="9">
                  <c:v>1990.0</c:v>
                </c:pt>
                <c:pt idx="10">
                  <c:v>1992.0</c:v>
                </c:pt>
                <c:pt idx="11">
                  <c:v>1992.0</c:v>
                </c:pt>
                <c:pt idx="12">
                  <c:v>1992.0</c:v>
                </c:pt>
                <c:pt idx="13">
                  <c:v>1992.0</c:v>
                </c:pt>
                <c:pt idx="14">
                  <c:v>1993.0</c:v>
                </c:pt>
                <c:pt idx="15">
                  <c:v>1993.0</c:v>
                </c:pt>
                <c:pt idx="16">
                  <c:v>1994.0</c:v>
                </c:pt>
                <c:pt idx="17">
                  <c:v>1994.0</c:v>
                </c:pt>
                <c:pt idx="18">
                  <c:v>1995.0</c:v>
                </c:pt>
                <c:pt idx="19">
                  <c:v>1995.0</c:v>
                </c:pt>
                <c:pt idx="20">
                  <c:v>1995.0</c:v>
                </c:pt>
                <c:pt idx="21">
                  <c:v>1995.0</c:v>
                </c:pt>
                <c:pt idx="22">
                  <c:v>1996.0</c:v>
                </c:pt>
                <c:pt idx="23">
                  <c:v>1996.0</c:v>
                </c:pt>
                <c:pt idx="24">
                  <c:v>1996.0</c:v>
                </c:pt>
                <c:pt idx="25">
                  <c:v>1996.0</c:v>
                </c:pt>
                <c:pt idx="26">
                  <c:v>1997.0</c:v>
                </c:pt>
                <c:pt idx="27">
                  <c:v>1997.0</c:v>
                </c:pt>
                <c:pt idx="28">
                  <c:v>1997.0</c:v>
                </c:pt>
                <c:pt idx="29">
                  <c:v>1997.0</c:v>
                </c:pt>
                <c:pt idx="30">
                  <c:v>1998.0</c:v>
                </c:pt>
                <c:pt idx="31">
                  <c:v>1998.0</c:v>
                </c:pt>
                <c:pt idx="32">
                  <c:v>1998.0</c:v>
                </c:pt>
                <c:pt idx="33">
                  <c:v>1999.0</c:v>
                </c:pt>
                <c:pt idx="34">
                  <c:v>1999.0</c:v>
                </c:pt>
                <c:pt idx="35">
                  <c:v>1999.0</c:v>
                </c:pt>
                <c:pt idx="36">
                  <c:v>2000.0</c:v>
                </c:pt>
                <c:pt idx="37">
                  <c:v>2000.0</c:v>
                </c:pt>
                <c:pt idx="38">
                  <c:v>2000.0</c:v>
                </c:pt>
                <c:pt idx="39">
                  <c:v>2000.0</c:v>
                </c:pt>
                <c:pt idx="40">
                  <c:v>2001.0</c:v>
                </c:pt>
                <c:pt idx="41">
                  <c:v>2001.0</c:v>
                </c:pt>
                <c:pt idx="42">
                  <c:v>2002.0</c:v>
                </c:pt>
                <c:pt idx="43">
                  <c:v>2002.0</c:v>
                </c:pt>
                <c:pt idx="44">
                  <c:v>2002.0</c:v>
                </c:pt>
                <c:pt idx="45">
                  <c:v>2003.0</c:v>
                </c:pt>
                <c:pt idx="46">
                  <c:v>2003.0</c:v>
                </c:pt>
                <c:pt idx="47">
                  <c:v>2003.0</c:v>
                </c:pt>
                <c:pt idx="48">
                  <c:v>2004.0</c:v>
                </c:pt>
                <c:pt idx="49">
                  <c:v>2004.0</c:v>
                </c:pt>
                <c:pt idx="50">
                  <c:v>2004.0</c:v>
                </c:pt>
                <c:pt idx="51">
                  <c:v>2005.0</c:v>
                </c:pt>
                <c:pt idx="52">
                  <c:v>2005.0</c:v>
                </c:pt>
                <c:pt idx="53">
                  <c:v>2005.0</c:v>
                </c:pt>
                <c:pt idx="54">
                  <c:v>2005.0</c:v>
                </c:pt>
                <c:pt idx="55">
                  <c:v>2006.0</c:v>
                </c:pt>
                <c:pt idx="56">
                  <c:v>2006.0</c:v>
                </c:pt>
                <c:pt idx="57">
                  <c:v>2006.0</c:v>
                </c:pt>
                <c:pt idx="58">
                  <c:v>2006.0</c:v>
                </c:pt>
                <c:pt idx="59">
                  <c:v>2006.0</c:v>
                </c:pt>
                <c:pt idx="60">
                  <c:v>2006.0</c:v>
                </c:pt>
                <c:pt idx="61">
                  <c:v>2007.0</c:v>
                </c:pt>
                <c:pt idx="62">
                  <c:v>2007.0</c:v>
                </c:pt>
                <c:pt idx="63">
                  <c:v>2007.0</c:v>
                </c:pt>
                <c:pt idx="64">
                  <c:v>2007.0</c:v>
                </c:pt>
                <c:pt idx="65">
                  <c:v>2007.0</c:v>
                </c:pt>
                <c:pt idx="66">
                  <c:v>2007.0</c:v>
                </c:pt>
                <c:pt idx="67">
                  <c:v>2007.0</c:v>
                </c:pt>
                <c:pt idx="68">
                  <c:v>2008.0</c:v>
                </c:pt>
                <c:pt idx="69">
                  <c:v>2008.0</c:v>
                </c:pt>
                <c:pt idx="70">
                  <c:v>2008.0</c:v>
                </c:pt>
                <c:pt idx="71">
                  <c:v>2009.0</c:v>
                </c:pt>
                <c:pt idx="72">
                  <c:v>2009.0</c:v>
                </c:pt>
              </c:numCache>
            </c:numRef>
          </c:xVal>
          <c:yVal>
            <c:numRef>
              <c:f>export!$C$3:$C$78</c:f>
              <c:numCache>
                <c:formatCode>General</c:formatCode>
                <c:ptCount val="74"/>
                <c:pt idx="0">
                  <c:v>2.3</c:v>
                </c:pt>
                <c:pt idx="1">
                  <c:v>3.5</c:v>
                </c:pt>
                <c:pt idx="2">
                  <c:v>6.0</c:v>
                </c:pt>
                <c:pt idx="3">
                  <c:v>29.0</c:v>
                </c:pt>
                <c:pt idx="4">
                  <c:v>134.0</c:v>
                </c:pt>
                <c:pt idx="5">
                  <c:v>275.0</c:v>
                </c:pt>
                <c:pt idx="6">
                  <c:v>110.0</c:v>
                </c:pt>
                <c:pt idx="7">
                  <c:v>120.0</c:v>
                </c:pt>
                <c:pt idx="8">
                  <c:v>1200.0</c:v>
                </c:pt>
                <c:pt idx="9">
                  <c:v>1200.0</c:v>
                </c:pt>
                <c:pt idx="10">
                  <c:v>1200.0</c:v>
                </c:pt>
                <c:pt idx="11">
                  <c:v>1100.0</c:v>
                </c:pt>
                <c:pt idx="12">
                  <c:v>3100.0</c:v>
                </c:pt>
                <c:pt idx="13">
                  <c:v>1700.0</c:v>
                </c:pt>
                <c:pt idx="14">
                  <c:v>930.0</c:v>
                </c:pt>
                <c:pt idx="15">
                  <c:v>3100.0</c:v>
                </c:pt>
                <c:pt idx="16">
                  <c:v>2800.0</c:v>
                </c:pt>
                <c:pt idx="17">
                  <c:v>1900.0</c:v>
                </c:pt>
                <c:pt idx="18">
                  <c:v>9670.0</c:v>
                </c:pt>
                <c:pt idx="19">
                  <c:v>3100.0</c:v>
                </c:pt>
                <c:pt idx="20">
                  <c:v>5500.0</c:v>
                </c:pt>
                <c:pt idx="21">
                  <c:v>5200.0</c:v>
                </c:pt>
                <c:pt idx="22">
                  <c:v>3600.0</c:v>
                </c:pt>
                <c:pt idx="23">
                  <c:v>6800.0</c:v>
                </c:pt>
                <c:pt idx="24">
                  <c:v>4300.0</c:v>
                </c:pt>
                <c:pt idx="25">
                  <c:v>9670.0</c:v>
                </c:pt>
                <c:pt idx="26">
                  <c:v>5400.0</c:v>
                </c:pt>
                <c:pt idx="27">
                  <c:v>3500.0</c:v>
                </c:pt>
                <c:pt idx="28">
                  <c:v>8800.0</c:v>
                </c:pt>
                <c:pt idx="29">
                  <c:v>7500.0</c:v>
                </c:pt>
                <c:pt idx="30">
                  <c:v>15200.0</c:v>
                </c:pt>
                <c:pt idx="31">
                  <c:v>9300.0</c:v>
                </c:pt>
                <c:pt idx="32">
                  <c:v>6900.0</c:v>
                </c:pt>
                <c:pt idx="33">
                  <c:v>21300.0</c:v>
                </c:pt>
                <c:pt idx="34">
                  <c:v>9500.0</c:v>
                </c:pt>
                <c:pt idx="35">
                  <c:v>22000.0</c:v>
                </c:pt>
                <c:pt idx="36">
                  <c:v>37000.0</c:v>
                </c:pt>
                <c:pt idx="37">
                  <c:v>28000.0</c:v>
                </c:pt>
                <c:pt idx="38">
                  <c:v>29000.0</c:v>
                </c:pt>
                <c:pt idx="39">
                  <c:v>42000.0</c:v>
                </c:pt>
                <c:pt idx="40">
                  <c:v>25000.0</c:v>
                </c:pt>
                <c:pt idx="41">
                  <c:v>37000.0</c:v>
                </c:pt>
                <c:pt idx="42">
                  <c:v>55000.0</c:v>
                </c:pt>
                <c:pt idx="43">
                  <c:v>37200.0</c:v>
                </c:pt>
                <c:pt idx="44">
                  <c:v>221000.0</c:v>
                </c:pt>
                <c:pt idx="45">
                  <c:v>152000.0</c:v>
                </c:pt>
                <c:pt idx="46">
                  <c:v>54300.0</c:v>
                </c:pt>
                <c:pt idx="47">
                  <c:v>106000.0</c:v>
                </c:pt>
                <c:pt idx="48">
                  <c:v>106000.0</c:v>
                </c:pt>
                <c:pt idx="49">
                  <c:v>276000.0</c:v>
                </c:pt>
                <c:pt idx="50">
                  <c:v>125000.0</c:v>
                </c:pt>
                <c:pt idx="51">
                  <c:v>230000.0</c:v>
                </c:pt>
                <c:pt idx="52">
                  <c:v>114000.0</c:v>
                </c:pt>
                <c:pt idx="53">
                  <c:v>300000.0</c:v>
                </c:pt>
                <c:pt idx="54">
                  <c:v>114000.0</c:v>
                </c:pt>
                <c:pt idx="55">
                  <c:v>154000.0</c:v>
                </c:pt>
                <c:pt idx="56">
                  <c:v>376000.0</c:v>
                </c:pt>
                <c:pt idx="57">
                  <c:v>243000.0</c:v>
                </c:pt>
                <c:pt idx="58">
                  <c:v>582000.0</c:v>
                </c:pt>
                <c:pt idx="59">
                  <c:v>291000.0</c:v>
                </c:pt>
                <c:pt idx="60">
                  <c:v>152000.0</c:v>
                </c:pt>
                <c:pt idx="61">
                  <c:v>582000.0</c:v>
                </c:pt>
                <c:pt idx="62">
                  <c:v>790000.0</c:v>
                </c:pt>
                <c:pt idx="63">
                  <c:v>234000.0</c:v>
                </c:pt>
                <c:pt idx="64">
                  <c:v>114000.0</c:v>
                </c:pt>
                <c:pt idx="65">
                  <c:v>503000.0</c:v>
                </c:pt>
                <c:pt idx="66">
                  <c:v>463000.0</c:v>
                </c:pt>
                <c:pt idx="67">
                  <c:v>450000.0</c:v>
                </c:pt>
                <c:pt idx="68">
                  <c:v>410000.0</c:v>
                </c:pt>
                <c:pt idx="69">
                  <c:v>450000.0</c:v>
                </c:pt>
                <c:pt idx="70">
                  <c:v>781000.0</c:v>
                </c:pt>
                <c:pt idx="71">
                  <c:v>1.9E6</c:v>
                </c:pt>
                <c:pt idx="72">
                  <c:v>2.3E6</c:v>
                </c:pt>
              </c:numCache>
            </c:numRef>
          </c:yVal>
          <c:smooth val="0"/>
        </c:ser>
        <c:ser>
          <c:idx val="1"/>
          <c:order val="1"/>
          <c:tx>
            <c:strRef>
              <c:f>export!$D$1</c:f>
              <c:strCache>
                <c:ptCount val="1"/>
                <c:pt idx="0">
                  <c:v>Frequency (MHz)</c:v>
                </c:pt>
              </c:strCache>
            </c:strRef>
          </c:tx>
          <c:spPr>
            <a:ln w="28575">
              <a:noFill/>
            </a:ln>
          </c:spPr>
          <c:marker>
            <c:symbol val="square"/>
            <c:size val="5"/>
            <c:spPr>
              <a:solidFill>
                <a:srgbClr val="FF0000"/>
              </a:solidFill>
              <a:ln>
                <a:solidFill>
                  <a:srgbClr val="FF0000"/>
                </a:solidFill>
                <a:prstDash val="solid"/>
              </a:ln>
              <a:effectLst>
                <a:outerShdw dist="35921" dir="2700000" algn="br">
                  <a:srgbClr val="000000"/>
                </a:outerShdw>
              </a:effectLst>
            </c:spPr>
          </c:marker>
          <c:trendline>
            <c:spPr>
              <a:ln w="25400">
                <a:solidFill>
                  <a:srgbClr val="FF0000"/>
                </a:solidFill>
                <a:prstDash val="solid"/>
              </a:ln>
            </c:spPr>
            <c:trendlineType val="exp"/>
            <c:dispRSqr val="0"/>
            <c:dispEq val="0"/>
          </c:trendline>
          <c:xVal>
            <c:numRef>
              <c:f>export!$A$3:$A$50</c:f>
              <c:numCache>
                <c:formatCode>General</c:formatCode>
                <c:ptCount val="48"/>
                <c:pt idx="0" formatCode="@">
                  <c:v>1971.0</c:v>
                </c:pt>
                <c:pt idx="1">
                  <c:v>1972.0</c:v>
                </c:pt>
                <c:pt idx="2">
                  <c:v>1974.0</c:v>
                </c:pt>
                <c:pt idx="3">
                  <c:v>1979.0</c:v>
                </c:pt>
                <c:pt idx="4">
                  <c:v>1982.0</c:v>
                </c:pt>
                <c:pt idx="5">
                  <c:v>1985.0</c:v>
                </c:pt>
                <c:pt idx="6">
                  <c:v>1986.0</c:v>
                </c:pt>
                <c:pt idx="7">
                  <c:v>1988.0</c:v>
                </c:pt>
                <c:pt idx="8">
                  <c:v>1989.0</c:v>
                </c:pt>
                <c:pt idx="9">
                  <c:v>1990.0</c:v>
                </c:pt>
                <c:pt idx="10">
                  <c:v>1992.0</c:v>
                </c:pt>
                <c:pt idx="11">
                  <c:v>1992.0</c:v>
                </c:pt>
                <c:pt idx="12">
                  <c:v>1992.0</c:v>
                </c:pt>
                <c:pt idx="13">
                  <c:v>1992.0</c:v>
                </c:pt>
                <c:pt idx="14">
                  <c:v>1993.0</c:v>
                </c:pt>
                <c:pt idx="15">
                  <c:v>1993.0</c:v>
                </c:pt>
                <c:pt idx="16">
                  <c:v>1994.0</c:v>
                </c:pt>
                <c:pt idx="17">
                  <c:v>1994.0</c:v>
                </c:pt>
                <c:pt idx="18">
                  <c:v>1995.0</c:v>
                </c:pt>
                <c:pt idx="19">
                  <c:v>1995.0</c:v>
                </c:pt>
                <c:pt idx="20">
                  <c:v>1995.0</c:v>
                </c:pt>
                <c:pt idx="21">
                  <c:v>1995.0</c:v>
                </c:pt>
                <c:pt idx="22">
                  <c:v>1996.0</c:v>
                </c:pt>
                <c:pt idx="23">
                  <c:v>1996.0</c:v>
                </c:pt>
                <c:pt idx="24">
                  <c:v>1996.0</c:v>
                </c:pt>
                <c:pt idx="25">
                  <c:v>1996.0</c:v>
                </c:pt>
                <c:pt idx="26">
                  <c:v>1997.0</c:v>
                </c:pt>
                <c:pt idx="27">
                  <c:v>1997.0</c:v>
                </c:pt>
                <c:pt idx="28">
                  <c:v>1997.0</c:v>
                </c:pt>
                <c:pt idx="29">
                  <c:v>1997.0</c:v>
                </c:pt>
                <c:pt idx="30">
                  <c:v>1998.0</c:v>
                </c:pt>
                <c:pt idx="31">
                  <c:v>1998.0</c:v>
                </c:pt>
                <c:pt idx="32">
                  <c:v>1998.0</c:v>
                </c:pt>
                <c:pt idx="33">
                  <c:v>1999.0</c:v>
                </c:pt>
                <c:pt idx="34">
                  <c:v>1999.0</c:v>
                </c:pt>
                <c:pt idx="35">
                  <c:v>1999.0</c:v>
                </c:pt>
                <c:pt idx="36">
                  <c:v>2000.0</c:v>
                </c:pt>
                <c:pt idx="37">
                  <c:v>2000.0</c:v>
                </c:pt>
                <c:pt idx="38">
                  <c:v>2000.0</c:v>
                </c:pt>
                <c:pt idx="39">
                  <c:v>2000.0</c:v>
                </c:pt>
                <c:pt idx="40">
                  <c:v>2001.0</c:v>
                </c:pt>
                <c:pt idx="41">
                  <c:v>2001.0</c:v>
                </c:pt>
                <c:pt idx="42">
                  <c:v>2002.0</c:v>
                </c:pt>
                <c:pt idx="43">
                  <c:v>2002.0</c:v>
                </c:pt>
                <c:pt idx="44">
                  <c:v>2002.0</c:v>
                </c:pt>
                <c:pt idx="45">
                  <c:v>2003.0</c:v>
                </c:pt>
                <c:pt idx="46">
                  <c:v>2003.0</c:v>
                </c:pt>
                <c:pt idx="47">
                  <c:v>2003.0</c:v>
                </c:pt>
              </c:numCache>
            </c:numRef>
          </c:xVal>
          <c:yVal>
            <c:numRef>
              <c:f>export!$D$3:$D$50</c:f>
              <c:numCache>
                <c:formatCode>General</c:formatCode>
                <c:ptCount val="48"/>
                <c:pt idx="0">
                  <c:v>0.7</c:v>
                </c:pt>
                <c:pt idx="1">
                  <c:v>0.5</c:v>
                </c:pt>
                <c:pt idx="2">
                  <c:v>2.0</c:v>
                </c:pt>
                <c:pt idx="3">
                  <c:v>5.0</c:v>
                </c:pt>
                <c:pt idx="4">
                  <c:v>6.0</c:v>
                </c:pt>
                <c:pt idx="5">
                  <c:v>16.0</c:v>
                </c:pt>
                <c:pt idx="6">
                  <c:v>16.0</c:v>
                </c:pt>
                <c:pt idx="7">
                  <c:v>40.0</c:v>
                </c:pt>
                <c:pt idx="8">
                  <c:v>25.0</c:v>
                </c:pt>
                <c:pt idx="9">
                  <c:v>33.0</c:v>
                </c:pt>
                <c:pt idx="10">
                  <c:v>66.0</c:v>
                </c:pt>
                <c:pt idx="11">
                  <c:v>100.0</c:v>
                </c:pt>
                <c:pt idx="12">
                  <c:v>60.0</c:v>
                </c:pt>
                <c:pt idx="13">
                  <c:v>200.0</c:v>
                </c:pt>
                <c:pt idx="14">
                  <c:v>40.0</c:v>
                </c:pt>
                <c:pt idx="15">
                  <c:v>66.0</c:v>
                </c:pt>
                <c:pt idx="16">
                  <c:v>300.0</c:v>
                </c:pt>
                <c:pt idx="17">
                  <c:v>150.0</c:v>
                </c:pt>
                <c:pt idx="18">
                  <c:v>300.0</c:v>
                </c:pt>
                <c:pt idx="19">
                  <c:v>90.0</c:v>
                </c:pt>
                <c:pt idx="20">
                  <c:v>200.0</c:v>
                </c:pt>
                <c:pt idx="21">
                  <c:v>200.0</c:v>
                </c:pt>
                <c:pt idx="22">
                  <c:v>200.0</c:v>
                </c:pt>
                <c:pt idx="23">
                  <c:v>200.0</c:v>
                </c:pt>
                <c:pt idx="24">
                  <c:v>90.0</c:v>
                </c:pt>
                <c:pt idx="25">
                  <c:v>500.0</c:v>
                </c:pt>
                <c:pt idx="26">
                  <c:v>250.0</c:v>
                </c:pt>
                <c:pt idx="27">
                  <c:v>533.0</c:v>
                </c:pt>
                <c:pt idx="28">
                  <c:v>233.0</c:v>
                </c:pt>
                <c:pt idx="29">
                  <c:v>300.0</c:v>
                </c:pt>
                <c:pt idx="30">
                  <c:v>500.0</c:v>
                </c:pt>
                <c:pt idx="31">
                  <c:v>400.0</c:v>
                </c:pt>
                <c:pt idx="32">
                  <c:v>300.0</c:v>
                </c:pt>
                <c:pt idx="33">
                  <c:v>450.0</c:v>
                </c:pt>
                <c:pt idx="34">
                  <c:v>500.0</c:v>
                </c:pt>
                <c:pt idx="35">
                  <c:v>750.0</c:v>
                </c:pt>
                <c:pt idx="36">
                  <c:v>1000.0</c:v>
                </c:pt>
                <c:pt idx="37">
                  <c:v>1000.0</c:v>
                </c:pt>
                <c:pt idx="38">
                  <c:v>900.0</c:v>
                </c:pt>
                <c:pt idx="39">
                  <c:v>2000.0</c:v>
                </c:pt>
                <c:pt idx="40">
                  <c:v>800.0</c:v>
                </c:pt>
                <c:pt idx="41">
                  <c:v>1400.0</c:v>
                </c:pt>
                <c:pt idx="42">
                  <c:v>2200.0</c:v>
                </c:pt>
                <c:pt idx="43">
                  <c:v>1800.0</c:v>
                </c:pt>
                <c:pt idx="44">
                  <c:v>1000.0</c:v>
                </c:pt>
                <c:pt idx="45">
                  <c:v>1150.0</c:v>
                </c:pt>
                <c:pt idx="46">
                  <c:v>2160.0</c:v>
                </c:pt>
                <c:pt idx="47">
                  <c:v>1800.0</c:v>
                </c:pt>
              </c:numCache>
            </c:numRef>
          </c:yVal>
          <c:smooth val="0"/>
        </c:ser>
        <c:ser>
          <c:idx val="2"/>
          <c:order val="2"/>
          <c:tx>
            <c:strRef>
              <c:f>export!$E$1</c:f>
              <c:strCache>
                <c:ptCount val="1"/>
                <c:pt idx="0">
                  <c:v>Power (W)</c:v>
                </c:pt>
              </c:strCache>
            </c:strRef>
          </c:tx>
          <c:spPr>
            <a:ln w="28575">
              <a:noFill/>
            </a:ln>
          </c:spPr>
          <c:marker>
            <c:symbol val="triangle"/>
            <c:size val="5"/>
            <c:spPr>
              <a:solidFill>
                <a:srgbClr val="FFCC00"/>
              </a:solidFill>
              <a:ln>
                <a:solidFill>
                  <a:srgbClr val="FFCC00"/>
                </a:solidFill>
                <a:prstDash val="solid"/>
              </a:ln>
            </c:spPr>
          </c:marker>
          <c:trendline>
            <c:spPr>
              <a:ln w="25400">
                <a:solidFill>
                  <a:srgbClr val="FFCC00"/>
                </a:solidFill>
                <a:prstDash val="solid"/>
              </a:ln>
            </c:spPr>
            <c:trendlineType val="exp"/>
            <c:dispRSqr val="0"/>
            <c:dispEq val="0"/>
          </c:trendline>
          <c:xVal>
            <c:numRef>
              <c:f>export!$A$3:$A$50</c:f>
              <c:numCache>
                <c:formatCode>General</c:formatCode>
                <c:ptCount val="48"/>
                <c:pt idx="0" formatCode="@">
                  <c:v>1971.0</c:v>
                </c:pt>
                <c:pt idx="1">
                  <c:v>1972.0</c:v>
                </c:pt>
                <c:pt idx="2">
                  <c:v>1974.0</c:v>
                </c:pt>
                <c:pt idx="3">
                  <c:v>1979.0</c:v>
                </c:pt>
                <c:pt idx="4">
                  <c:v>1982.0</c:v>
                </c:pt>
                <c:pt idx="5">
                  <c:v>1985.0</c:v>
                </c:pt>
                <c:pt idx="6">
                  <c:v>1986.0</c:v>
                </c:pt>
                <c:pt idx="7">
                  <c:v>1988.0</c:v>
                </c:pt>
                <c:pt idx="8">
                  <c:v>1989.0</c:v>
                </c:pt>
                <c:pt idx="9">
                  <c:v>1990.0</c:v>
                </c:pt>
                <c:pt idx="10">
                  <c:v>1992.0</c:v>
                </c:pt>
                <c:pt idx="11">
                  <c:v>1992.0</c:v>
                </c:pt>
                <c:pt idx="12">
                  <c:v>1992.0</c:v>
                </c:pt>
                <c:pt idx="13">
                  <c:v>1992.0</c:v>
                </c:pt>
                <c:pt idx="14">
                  <c:v>1993.0</c:v>
                </c:pt>
                <c:pt idx="15">
                  <c:v>1993.0</c:v>
                </c:pt>
                <c:pt idx="16">
                  <c:v>1994.0</c:v>
                </c:pt>
                <c:pt idx="17">
                  <c:v>1994.0</c:v>
                </c:pt>
                <c:pt idx="18">
                  <c:v>1995.0</c:v>
                </c:pt>
                <c:pt idx="19">
                  <c:v>1995.0</c:v>
                </c:pt>
                <c:pt idx="20">
                  <c:v>1995.0</c:v>
                </c:pt>
                <c:pt idx="21">
                  <c:v>1995.0</c:v>
                </c:pt>
                <c:pt idx="22">
                  <c:v>1996.0</c:v>
                </c:pt>
                <c:pt idx="23">
                  <c:v>1996.0</c:v>
                </c:pt>
                <c:pt idx="24">
                  <c:v>1996.0</c:v>
                </c:pt>
                <c:pt idx="25">
                  <c:v>1996.0</c:v>
                </c:pt>
                <c:pt idx="26">
                  <c:v>1997.0</c:v>
                </c:pt>
                <c:pt idx="27">
                  <c:v>1997.0</c:v>
                </c:pt>
                <c:pt idx="28">
                  <c:v>1997.0</c:v>
                </c:pt>
                <c:pt idx="29">
                  <c:v>1997.0</c:v>
                </c:pt>
                <c:pt idx="30">
                  <c:v>1998.0</c:v>
                </c:pt>
                <c:pt idx="31">
                  <c:v>1998.0</c:v>
                </c:pt>
                <c:pt idx="32">
                  <c:v>1998.0</c:v>
                </c:pt>
                <c:pt idx="33">
                  <c:v>1999.0</c:v>
                </c:pt>
                <c:pt idx="34">
                  <c:v>1999.0</c:v>
                </c:pt>
                <c:pt idx="35">
                  <c:v>1999.0</c:v>
                </c:pt>
                <c:pt idx="36">
                  <c:v>2000.0</c:v>
                </c:pt>
                <c:pt idx="37">
                  <c:v>2000.0</c:v>
                </c:pt>
                <c:pt idx="38">
                  <c:v>2000.0</c:v>
                </c:pt>
                <c:pt idx="39">
                  <c:v>2000.0</c:v>
                </c:pt>
                <c:pt idx="40">
                  <c:v>2001.0</c:v>
                </c:pt>
                <c:pt idx="41">
                  <c:v>2001.0</c:v>
                </c:pt>
                <c:pt idx="42">
                  <c:v>2002.0</c:v>
                </c:pt>
                <c:pt idx="43">
                  <c:v>2002.0</c:v>
                </c:pt>
                <c:pt idx="44">
                  <c:v>2002.0</c:v>
                </c:pt>
                <c:pt idx="45">
                  <c:v>2003.0</c:v>
                </c:pt>
                <c:pt idx="46">
                  <c:v>2003.0</c:v>
                </c:pt>
                <c:pt idx="47">
                  <c:v>2003.0</c:v>
                </c:pt>
              </c:numCache>
            </c:numRef>
          </c:xVal>
          <c:yVal>
            <c:numRef>
              <c:f>export!$E$3:$E$50</c:f>
              <c:numCache>
                <c:formatCode>General</c:formatCode>
                <c:ptCount val="48"/>
                <c:pt idx="0">
                  <c:v>0.45</c:v>
                </c:pt>
                <c:pt idx="1">
                  <c:v>0.42</c:v>
                </c:pt>
                <c:pt idx="2">
                  <c:v>0.92</c:v>
                </c:pt>
                <c:pt idx="3">
                  <c:v>1.7</c:v>
                </c:pt>
                <c:pt idx="4">
                  <c:v>3.0</c:v>
                </c:pt>
                <c:pt idx="5">
                  <c:v>1.5</c:v>
                </c:pt>
                <c:pt idx="6">
                  <c:v>3.0</c:v>
                </c:pt>
                <c:pt idx="7">
                  <c:v>4.0</c:v>
                </c:pt>
                <c:pt idx="8">
                  <c:v>2.75</c:v>
                </c:pt>
                <c:pt idx="9">
                  <c:v>3.5</c:v>
                </c:pt>
                <c:pt idx="10">
                  <c:v>5.8</c:v>
                </c:pt>
                <c:pt idx="11">
                  <c:v>15.0</c:v>
                </c:pt>
                <c:pt idx="12">
                  <c:v>14.2</c:v>
                </c:pt>
                <c:pt idx="13">
                  <c:v>35.0</c:v>
                </c:pt>
                <c:pt idx="14">
                  <c:v>3.0</c:v>
                </c:pt>
                <c:pt idx="15">
                  <c:v>13.0</c:v>
                </c:pt>
                <c:pt idx="16">
                  <c:v>28.0</c:v>
                </c:pt>
                <c:pt idx="17">
                  <c:v>3.0</c:v>
                </c:pt>
                <c:pt idx="18">
                  <c:v>50.0</c:v>
                </c:pt>
                <c:pt idx="19">
                  <c:v>16.0</c:v>
                </c:pt>
                <c:pt idx="20">
                  <c:v>32.6</c:v>
                </c:pt>
                <c:pt idx="21">
                  <c:v>30.0</c:v>
                </c:pt>
                <c:pt idx="22">
                  <c:v>10.0</c:v>
                </c:pt>
                <c:pt idx="23">
                  <c:v>30.0</c:v>
                </c:pt>
                <c:pt idx="24">
                  <c:v>11.0</c:v>
                </c:pt>
                <c:pt idx="25">
                  <c:v>43.0</c:v>
                </c:pt>
                <c:pt idx="26">
                  <c:v>25.0</c:v>
                </c:pt>
                <c:pt idx="27">
                  <c:v>36.0</c:v>
                </c:pt>
                <c:pt idx="28">
                  <c:v>17.0</c:v>
                </c:pt>
                <c:pt idx="29">
                  <c:v>32.0</c:v>
                </c:pt>
                <c:pt idx="30">
                  <c:v>91.0</c:v>
                </c:pt>
                <c:pt idx="31">
                  <c:v>14.0</c:v>
                </c:pt>
                <c:pt idx="32">
                  <c:v>30.0</c:v>
                </c:pt>
                <c:pt idx="33">
                  <c:v>17.0</c:v>
                </c:pt>
                <c:pt idx="34">
                  <c:v>21.0</c:v>
                </c:pt>
                <c:pt idx="35">
                  <c:v>35.0</c:v>
                </c:pt>
                <c:pt idx="36">
                  <c:v>49.0</c:v>
                </c:pt>
                <c:pt idx="37">
                  <c:v>20.0</c:v>
                </c:pt>
                <c:pt idx="38">
                  <c:v>70.0</c:v>
                </c:pt>
                <c:pt idx="39">
                  <c:v>72.0</c:v>
                </c:pt>
                <c:pt idx="40">
                  <c:v>98.0</c:v>
                </c:pt>
                <c:pt idx="41">
                  <c:v>56.0</c:v>
                </c:pt>
                <c:pt idx="42">
                  <c:v>48.0</c:v>
                </c:pt>
                <c:pt idx="43">
                  <c:v>62.0</c:v>
                </c:pt>
                <c:pt idx="44">
                  <c:v>98.0</c:v>
                </c:pt>
                <c:pt idx="45">
                  <c:v>155.0</c:v>
                </c:pt>
                <c:pt idx="46">
                  <c:v>74.0</c:v>
                </c:pt>
                <c:pt idx="47">
                  <c:v>89.0</c:v>
                </c:pt>
              </c:numCache>
            </c:numRef>
          </c:yVal>
          <c:smooth val="0"/>
        </c:ser>
        <c:ser>
          <c:idx val="4"/>
          <c:order val="3"/>
          <c:tx>
            <c:strRef>
              <c:f>export!$G$1</c:f>
              <c:strCache>
                <c:ptCount val="1"/>
                <c:pt idx="0">
                  <c:v>Cores</c:v>
                </c:pt>
              </c:strCache>
            </c:strRef>
          </c:tx>
          <c:spPr>
            <a:ln w="28575">
              <a:noFill/>
            </a:ln>
          </c:spPr>
          <c:marker>
            <c:symbol val="circle"/>
            <c:size val="5"/>
            <c:spPr>
              <a:solidFill>
                <a:srgbClr val="800080"/>
              </a:solidFill>
              <a:ln>
                <a:solidFill>
                  <a:srgbClr val="800080"/>
                </a:solidFill>
                <a:prstDash val="solid"/>
              </a:ln>
              <a:effectLst>
                <a:outerShdw dist="35921" dir="2700000" algn="br">
                  <a:srgbClr val="000000"/>
                </a:outerShdw>
              </a:effectLst>
            </c:spPr>
          </c:marker>
          <c:trendline>
            <c:spPr>
              <a:ln w="25400">
                <a:solidFill>
                  <a:srgbClr val="800080"/>
                </a:solidFill>
                <a:prstDash val="solid"/>
              </a:ln>
            </c:spPr>
            <c:trendlineType val="exp"/>
            <c:dispRSqr val="0"/>
            <c:dispEq val="0"/>
          </c:trendline>
          <c:xVal>
            <c:numRef>
              <c:f>export!$A$3:$A$50</c:f>
              <c:numCache>
                <c:formatCode>General</c:formatCode>
                <c:ptCount val="48"/>
                <c:pt idx="0" formatCode="@">
                  <c:v>1971.0</c:v>
                </c:pt>
                <c:pt idx="1">
                  <c:v>1972.0</c:v>
                </c:pt>
                <c:pt idx="2">
                  <c:v>1974.0</c:v>
                </c:pt>
                <c:pt idx="3">
                  <c:v>1979.0</c:v>
                </c:pt>
                <c:pt idx="4">
                  <c:v>1982.0</c:v>
                </c:pt>
                <c:pt idx="5">
                  <c:v>1985.0</c:v>
                </c:pt>
                <c:pt idx="6">
                  <c:v>1986.0</c:v>
                </c:pt>
                <c:pt idx="7">
                  <c:v>1988.0</c:v>
                </c:pt>
                <c:pt idx="8">
                  <c:v>1989.0</c:v>
                </c:pt>
                <c:pt idx="9">
                  <c:v>1990.0</c:v>
                </c:pt>
                <c:pt idx="10">
                  <c:v>1992.0</c:v>
                </c:pt>
                <c:pt idx="11">
                  <c:v>1992.0</c:v>
                </c:pt>
                <c:pt idx="12">
                  <c:v>1992.0</c:v>
                </c:pt>
                <c:pt idx="13">
                  <c:v>1992.0</c:v>
                </c:pt>
                <c:pt idx="14">
                  <c:v>1993.0</c:v>
                </c:pt>
                <c:pt idx="15">
                  <c:v>1993.0</c:v>
                </c:pt>
                <c:pt idx="16">
                  <c:v>1994.0</c:v>
                </c:pt>
                <c:pt idx="17">
                  <c:v>1994.0</c:v>
                </c:pt>
                <c:pt idx="18">
                  <c:v>1995.0</c:v>
                </c:pt>
                <c:pt idx="19">
                  <c:v>1995.0</c:v>
                </c:pt>
                <c:pt idx="20">
                  <c:v>1995.0</c:v>
                </c:pt>
                <c:pt idx="21">
                  <c:v>1995.0</c:v>
                </c:pt>
                <c:pt idx="22">
                  <c:v>1996.0</c:v>
                </c:pt>
                <c:pt idx="23">
                  <c:v>1996.0</c:v>
                </c:pt>
                <c:pt idx="24">
                  <c:v>1996.0</c:v>
                </c:pt>
                <c:pt idx="25">
                  <c:v>1996.0</c:v>
                </c:pt>
                <c:pt idx="26">
                  <c:v>1997.0</c:v>
                </c:pt>
                <c:pt idx="27">
                  <c:v>1997.0</c:v>
                </c:pt>
                <c:pt idx="28">
                  <c:v>1997.0</c:v>
                </c:pt>
                <c:pt idx="29">
                  <c:v>1997.0</c:v>
                </c:pt>
                <c:pt idx="30">
                  <c:v>1998.0</c:v>
                </c:pt>
                <c:pt idx="31">
                  <c:v>1998.0</c:v>
                </c:pt>
                <c:pt idx="32">
                  <c:v>1998.0</c:v>
                </c:pt>
                <c:pt idx="33">
                  <c:v>1999.0</c:v>
                </c:pt>
                <c:pt idx="34">
                  <c:v>1999.0</c:v>
                </c:pt>
                <c:pt idx="35">
                  <c:v>1999.0</c:v>
                </c:pt>
                <c:pt idx="36">
                  <c:v>2000.0</c:v>
                </c:pt>
                <c:pt idx="37">
                  <c:v>2000.0</c:v>
                </c:pt>
                <c:pt idx="38">
                  <c:v>2000.0</c:v>
                </c:pt>
                <c:pt idx="39">
                  <c:v>2000.0</c:v>
                </c:pt>
                <c:pt idx="40">
                  <c:v>2001.0</c:v>
                </c:pt>
                <c:pt idx="41">
                  <c:v>2001.0</c:v>
                </c:pt>
                <c:pt idx="42">
                  <c:v>2002.0</c:v>
                </c:pt>
                <c:pt idx="43">
                  <c:v>2002.0</c:v>
                </c:pt>
                <c:pt idx="44">
                  <c:v>2002.0</c:v>
                </c:pt>
                <c:pt idx="45">
                  <c:v>2003.0</c:v>
                </c:pt>
                <c:pt idx="46">
                  <c:v>2003.0</c:v>
                </c:pt>
                <c:pt idx="47">
                  <c:v>2003.0</c:v>
                </c:pt>
              </c:numCache>
            </c:numRef>
          </c:xVal>
          <c:yVal>
            <c:numRef>
              <c:f>export!$G$3:$G$50</c:f>
              <c:numCache>
                <c:formatCode>General</c:formatCode>
                <c:ptCount val="48"/>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1.0</c:v>
                </c:pt>
                <c:pt idx="22">
                  <c:v>1.0</c:v>
                </c:pt>
                <c:pt idx="23">
                  <c:v>1.0</c:v>
                </c:pt>
                <c:pt idx="24">
                  <c:v>1.0</c:v>
                </c:pt>
                <c:pt idx="25">
                  <c:v>1.0</c:v>
                </c:pt>
                <c:pt idx="26">
                  <c:v>1.0</c:v>
                </c:pt>
                <c:pt idx="27">
                  <c:v>1.0</c:v>
                </c:pt>
                <c:pt idx="28">
                  <c:v>1.0</c:v>
                </c:pt>
                <c:pt idx="29">
                  <c:v>1.0</c:v>
                </c:pt>
                <c:pt idx="30">
                  <c:v>1.0</c:v>
                </c:pt>
                <c:pt idx="31">
                  <c:v>1.0</c:v>
                </c:pt>
                <c:pt idx="32">
                  <c:v>1.0</c:v>
                </c:pt>
                <c:pt idx="33">
                  <c:v>1.0</c:v>
                </c:pt>
                <c:pt idx="34">
                  <c:v>1.0</c:v>
                </c:pt>
                <c:pt idx="35">
                  <c:v>1.0</c:v>
                </c:pt>
                <c:pt idx="36">
                  <c:v>1.0</c:v>
                </c:pt>
                <c:pt idx="37">
                  <c:v>1.0</c:v>
                </c:pt>
                <c:pt idx="38">
                  <c:v>1.0</c:v>
                </c:pt>
                <c:pt idx="39">
                  <c:v>1.0</c:v>
                </c:pt>
                <c:pt idx="40">
                  <c:v>1.0</c:v>
                </c:pt>
                <c:pt idx="41">
                  <c:v>1.0</c:v>
                </c:pt>
                <c:pt idx="42">
                  <c:v>1.0</c:v>
                </c:pt>
                <c:pt idx="43">
                  <c:v>1.0</c:v>
                </c:pt>
                <c:pt idx="44">
                  <c:v>1.0</c:v>
                </c:pt>
                <c:pt idx="45">
                  <c:v>1.0</c:v>
                </c:pt>
                <c:pt idx="46">
                  <c:v>1.0</c:v>
                </c:pt>
                <c:pt idx="47">
                  <c:v>1.0</c:v>
                </c:pt>
              </c:numCache>
            </c:numRef>
          </c:yVal>
          <c:smooth val="0"/>
        </c:ser>
        <c:ser>
          <c:idx val="6"/>
          <c:order val="4"/>
          <c:spPr>
            <a:ln w="28575">
              <a:noFill/>
            </a:ln>
          </c:spPr>
          <c:marker>
            <c:symbol val="square"/>
            <c:size val="5"/>
            <c:spPr>
              <a:solidFill>
                <a:srgbClr val="FF0000"/>
              </a:solidFill>
              <a:ln>
                <a:solidFill>
                  <a:srgbClr val="FF0000"/>
                </a:solidFill>
                <a:prstDash val="solid"/>
              </a:ln>
              <a:effectLst>
                <a:outerShdw dist="35921" dir="2700000" algn="br">
                  <a:srgbClr val="000000"/>
                </a:outerShdw>
              </a:effectLst>
            </c:spPr>
          </c:marker>
          <c:trendline>
            <c:spPr>
              <a:ln w="25400">
                <a:solidFill>
                  <a:srgbClr val="FF0000"/>
                </a:solidFill>
                <a:prstDash val="solid"/>
              </a:ln>
            </c:spPr>
            <c:trendlineType val="exp"/>
            <c:dispRSqr val="0"/>
            <c:dispEq val="0"/>
          </c:trendline>
          <c:xVal>
            <c:numRef>
              <c:f>export!$A$50:$A$78</c:f>
              <c:numCache>
                <c:formatCode>General</c:formatCode>
                <c:ptCount val="27"/>
                <c:pt idx="0">
                  <c:v>2003.0</c:v>
                </c:pt>
                <c:pt idx="1">
                  <c:v>2004.0</c:v>
                </c:pt>
                <c:pt idx="2">
                  <c:v>2004.0</c:v>
                </c:pt>
                <c:pt idx="3">
                  <c:v>2004.0</c:v>
                </c:pt>
                <c:pt idx="4">
                  <c:v>2005.0</c:v>
                </c:pt>
                <c:pt idx="5">
                  <c:v>2005.0</c:v>
                </c:pt>
                <c:pt idx="6">
                  <c:v>2005.0</c:v>
                </c:pt>
                <c:pt idx="7">
                  <c:v>2005.0</c:v>
                </c:pt>
                <c:pt idx="8">
                  <c:v>2006.0</c:v>
                </c:pt>
                <c:pt idx="9">
                  <c:v>2006.0</c:v>
                </c:pt>
                <c:pt idx="10">
                  <c:v>2006.0</c:v>
                </c:pt>
                <c:pt idx="11">
                  <c:v>2006.0</c:v>
                </c:pt>
                <c:pt idx="12">
                  <c:v>2006.0</c:v>
                </c:pt>
                <c:pt idx="13">
                  <c:v>2006.0</c:v>
                </c:pt>
                <c:pt idx="14">
                  <c:v>2007.0</c:v>
                </c:pt>
                <c:pt idx="15">
                  <c:v>2007.0</c:v>
                </c:pt>
                <c:pt idx="16">
                  <c:v>2007.0</c:v>
                </c:pt>
                <c:pt idx="17">
                  <c:v>2007.0</c:v>
                </c:pt>
                <c:pt idx="18">
                  <c:v>2007.0</c:v>
                </c:pt>
                <c:pt idx="19">
                  <c:v>2007.0</c:v>
                </c:pt>
                <c:pt idx="20">
                  <c:v>2007.0</c:v>
                </c:pt>
                <c:pt idx="21">
                  <c:v>2008.0</c:v>
                </c:pt>
                <c:pt idx="22">
                  <c:v>2008.0</c:v>
                </c:pt>
                <c:pt idx="23">
                  <c:v>2008.0</c:v>
                </c:pt>
                <c:pt idx="24">
                  <c:v>2009.0</c:v>
                </c:pt>
                <c:pt idx="25">
                  <c:v>2009.0</c:v>
                </c:pt>
              </c:numCache>
            </c:numRef>
          </c:xVal>
          <c:yVal>
            <c:numRef>
              <c:f>export!$D$50:$D$78</c:f>
              <c:numCache>
                <c:formatCode>General</c:formatCode>
                <c:ptCount val="27"/>
                <c:pt idx="0">
                  <c:v>1800.0</c:v>
                </c:pt>
                <c:pt idx="1">
                  <c:v>2600.0</c:v>
                </c:pt>
                <c:pt idx="2">
                  <c:v>1900.0</c:v>
                </c:pt>
                <c:pt idx="3">
                  <c:v>3600.0</c:v>
                </c:pt>
                <c:pt idx="4">
                  <c:v>3200.0</c:v>
                </c:pt>
                <c:pt idx="5">
                  <c:v>2800.0</c:v>
                </c:pt>
                <c:pt idx="6">
                  <c:v>1200.0</c:v>
                </c:pt>
                <c:pt idx="7">
                  <c:v>2200.0</c:v>
                </c:pt>
                <c:pt idx="8">
                  <c:v>2600.0</c:v>
                </c:pt>
                <c:pt idx="9">
                  <c:v>3600.0</c:v>
                </c:pt>
                <c:pt idx="10">
                  <c:v>2800.0</c:v>
                </c:pt>
                <c:pt idx="11">
                  <c:v>2660.0</c:v>
                </c:pt>
                <c:pt idx="12">
                  <c:v>2800.0</c:v>
                </c:pt>
                <c:pt idx="13">
                  <c:v>2330.0</c:v>
                </c:pt>
                <c:pt idx="14">
                  <c:v>2930.0</c:v>
                </c:pt>
                <c:pt idx="15">
                  <c:v>4700.0</c:v>
                </c:pt>
                <c:pt idx="16">
                  <c:v>4000.0</c:v>
                </c:pt>
                <c:pt idx="17">
                  <c:v>2000.0</c:v>
                </c:pt>
                <c:pt idx="18">
                  <c:v>1400.0</c:v>
                </c:pt>
                <c:pt idx="19">
                  <c:v>2000.0</c:v>
                </c:pt>
                <c:pt idx="20">
                  <c:v>2300.0</c:v>
                </c:pt>
                <c:pt idx="21">
                  <c:v>3000.0</c:v>
                </c:pt>
                <c:pt idx="22">
                  <c:v>2500.0</c:v>
                </c:pt>
                <c:pt idx="23">
                  <c:v>3200.0</c:v>
                </c:pt>
                <c:pt idx="24">
                  <c:v>2660.0</c:v>
                </c:pt>
                <c:pt idx="25">
                  <c:v>3200.0</c:v>
                </c:pt>
              </c:numCache>
            </c:numRef>
          </c:yVal>
          <c:smooth val="0"/>
        </c:ser>
        <c:ser>
          <c:idx val="7"/>
          <c:order val="5"/>
          <c:spPr>
            <a:ln w="28575">
              <a:noFill/>
            </a:ln>
          </c:spPr>
          <c:marker>
            <c:symbol val="triangle"/>
            <c:size val="5"/>
            <c:spPr>
              <a:solidFill>
                <a:srgbClr val="FFCC00"/>
              </a:solidFill>
              <a:ln>
                <a:solidFill>
                  <a:srgbClr val="FFCC00"/>
                </a:solidFill>
                <a:prstDash val="solid"/>
              </a:ln>
            </c:spPr>
          </c:marker>
          <c:trendline>
            <c:spPr>
              <a:ln w="25400">
                <a:solidFill>
                  <a:srgbClr val="FFCC00"/>
                </a:solidFill>
                <a:prstDash val="solid"/>
              </a:ln>
            </c:spPr>
            <c:trendlineType val="exp"/>
            <c:dispRSqr val="0"/>
            <c:dispEq val="0"/>
          </c:trendline>
          <c:xVal>
            <c:numRef>
              <c:f>export!$A$50:$A$78</c:f>
              <c:numCache>
                <c:formatCode>General</c:formatCode>
                <c:ptCount val="27"/>
                <c:pt idx="0">
                  <c:v>2003.0</c:v>
                </c:pt>
                <c:pt idx="1">
                  <c:v>2004.0</c:v>
                </c:pt>
                <c:pt idx="2">
                  <c:v>2004.0</c:v>
                </c:pt>
                <c:pt idx="3">
                  <c:v>2004.0</c:v>
                </c:pt>
                <c:pt idx="4">
                  <c:v>2005.0</c:v>
                </c:pt>
                <c:pt idx="5">
                  <c:v>2005.0</c:v>
                </c:pt>
                <c:pt idx="6">
                  <c:v>2005.0</c:v>
                </c:pt>
                <c:pt idx="7">
                  <c:v>2005.0</c:v>
                </c:pt>
                <c:pt idx="8">
                  <c:v>2006.0</c:v>
                </c:pt>
                <c:pt idx="9">
                  <c:v>2006.0</c:v>
                </c:pt>
                <c:pt idx="10">
                  <c:v>2006.0</c:v>
                </c:pt>
                <c:pt idx="11">
                  <c:v>2006.0</c:v>
                </c:pt>
                <c:pt idx="12">
                  <c:v>2006.0</c:v>
                </c:pt>
                <c:pt idx="13">
                  <c:v>2006.0</c:v>
                </c:pt>
                <c:pt idx="14">
                  <c:v>2007.0</c:v>
                </c:pt>
                <c:pt idx="15">
                  <c:v>2007.0</c:v>
                </c:pt>
                <c:pt idx="16">
                  <c:v>2007.0</c:v>
                </c:pt>
                <c:pt idx="17">
                  <c:v>2007.0</c:v>
                </c:pt>
                <c:pt idx="18">
                  <c:v>2007.0</c:v>
                </c:pt>
                <c:pt idx="19">
                  <c:v>2007.0</c:v>
                </c:pt>
                <c:pt idx="20">
                  <c:v>2007.0</c:v>
                </c:pt>
                <c:pt idx="21">
                  <c:v>2008.0</c:v>
                </c:pt>
                <c:pt idx="22">
                  <c:v>2008.0</c:v>
                </c:pt>
                <c:pt idx="23">
                  <c:v>2008.0</c:v>
                </c:pt>
                <c:pt idx="24">
                  <c:v>2009.0</c:v>
                </c:pt>
                <c:pt idx="25">
                  <c:v>2009.0</c:v>
                </c:pt>
              </c:numCache>
            </c:numRef>
          </c:xVal>
          <c:yVal>
            <c:numRef>
              <c:f>export!$E$50:$E$78</c:f>
              <c:numCache>
                <c:formatCode>General</c:formatCode>
                <c:ptCount val="27"/>
                <c:pt idx="0">
                  <c:v>89.0</c:v>
                </c:pt>
                <c:pt idx="1">
                  <c:v>89.0</c:v>
                </c:pt>
                <c:pt idx="2">
                  <c:v>100.0</c:v>
                </c:pt>
                <c:pt idx="3">
                  <c:v>115.0</c:v>
                </c:pt>
                <c:pt idx="4">
                  <c:v>130.0</c:v>
                </c:pt>
                <c:pt idx="5">
                  <c:v>85.0</c:v>
                </c:pt>
                <c:pt idx="6">
                  <c:v>72.0</c:v>
                </c:pt>
                <c:pt idx="7">
                  <c:v>25.0</c:v>
                </c:pt>
                <c:pt idx="8">
                  <c:v>65.0</c:v>
                </c:pt>
                <c:pt idx="9">
                  <c:v>130.0</c:v>
                </c:pt>
                <c:pt idx="10">
                  <c:v>125.0</c:v>
                </c:pt>
                <c:pt idx="11">
                  <c:v>65.0</c:v>
                </c:pt>
                <c:pt idx="12">
                  <c:v>75.0</c:v>
                </c:pt>
                <c:pt idx="13">
                  <c:v>31.0</c:v>
                </c:pt>
                <c:pt idx="14">
                  <c:v>130.0</c:v>
                </c:pt>
                <c:pt idx="15">
                  <c:v>100.0</c:v>
                </c:pt>
                <c:pt idx="16">
                  <c:v>100.0</c:v>
                </c:pt>
                <c:pt idx="17">
                  <c:v>31.0</c:v>
                </c:pt>
                <c:pt idx="18">
                  <c:v>84.0</c:v>
                </c:pt>
                <c:pt idx="19">
                  <c:v>75.0</c:v>
                </c:pt>
                <c:pt idx="20">
                  <c:v>95.0</c:v>
                </c:pt>
                <c:pt idx="21">
                  <c:v>65.0</c:v>
                </c:pt>
                <c:pt idx="22">
                  <c:v>95.0</c:v>
                </c:pt>
                <c:pt idx="23">
                  <c:v>130.0</c:v>
                </c:pt>
                <c:pt idx="24">
                  <c:v>130.0</c:v>
                </c:pt>
                <c:pt idx="25">
                  <c:v>130.0</c:v>
                </c:pt>
              </c:numCache>
            </c:numRef>
          </c:yVal>
          <c:smooth val="0"/>
        </c:ser>
        <c:ser>
          <c:idx val="9"/>
          <c:order val="6"/>
          <c:spPr>
            <a:ln w="28575">
              <a:noFill/>
            </a:ln>
          </c:spPr>
          <c:marker>
            <c:symbol val="circle"/>
            <c:size val="5"/>
            <c:spPr>
              <a:solidFill>
                <a:srgbClr val="800080"/>
              </a:solidFill>
              <a:ln>
                <a:solidFill>
                  <a:srgbClr val="800080"/>
                </a:solidFill>
                <a:prstDash val="solid"/>
              </a:ln>
              <a:effectLst>
                <a:outerShdw dist="35921" dir="2700000" algn="br">
                  <a:srgbClr val="000000"/>
                </a:outerShdw>
              </a:effectLst>
            </c:spPr>
          </c:marker>
          <c:trendline>
            <c:spPr>
              <a:ln w="25400">
                <a:solidFill>
                  <a:srgbClr val="800080"/>
                </a:solidFill>
                <a:prstDash val="solid"/>
              </a:ln>
            </c:spPr>
            <c:trendlineType val="exp"/>
            <c:dispRSqr val="0"/>
            <c:dispEq val="0"/>
          </c:trendline>
          <c:xVal>
            <c:numRef>
              <c:f>export!$A$50:$A$78</c:f>
              <c:numCache>
                <c:formatCode>General</c:formatCode>
                <c:ptCount val="27"/>
                <c:pt idx="0">
                  <c:v>2003.0</c:v>
                </c:pt>
                <c:pt idx="1">
                  <c:v>2004.0</c:v>
                </c:pt>
                <c:pt idx="2">
                  <c:v>2004.0</c:v>
                </c:pt>
                <c:pt idx="3">
                  <c:v>2004.0</c:v>
                </c:pt>
                <c:pt idx="4">
                  <c:v>2005.0</c:v>
                </c:pt>
                <c:pt idx="5">
                  <c:v>2005.0</c:v>
                </c:pt>
                <c:pt idx="6">
                  <c:v>2005.0</c:v>
                </c:pt>
                <c:pt idx="7">
                  <c:v>2005.0</c:v>
                </c:pt>
                <c:pt idx="8">
                  <c:v>2006.0</c:v>
                </c:pt>
                <c:pt idx="9">
                  <c:v>2006.0</c:v>
                </c:pt>
                <c:pt idx="10">
                  <c:v>2006.0</c:v>
                </c:pt>
                <c:pt idx="11">
                  <c:v>2006.0</c:v>
                </c:pt>
                <c:pt idx="12">
                  <c:v>2006.0</c:v>
                </c:pt>
                <c:pt idx="13">
                  <c:v>2006.0</c:v>
                </c:pt>
                <c:pt idx="14">
                  <c:v>2007.0</c:v>
                </c:pt>
                <c:pt idx="15">
                  <c:v>2007.0</c:v>
                </c:pt>
                <c:pt idx="16">
                  <c:v>2007.0</c:v>
                </c:pt>
                <c:pt idx="17">
                  <c:v>2007.0</c:v>
                </c:pt>
                <c:pt idx="18">
                  <c:v>2007.0</c:v>
                </c:pt>
                <c:pt idx="19">
                  <c:v>2007.0</c:v>
                </c:pt>
                <c:pt idx="20">
                  <c:v>2007.0</c:v>
                </c:pt>
                <c:pt idx="21">
                  <c:v>2008.0</c:v>
                </c:pt>
                <c:pt idx="22">
                  <c:v>2008.0</c:v>
                </c:pt>
                <c:pt idx="23">
                  <c:v>2008.0</c:v>
                </c:pt>
                <c:pt idx="24">
                  <c:v>2009.0</c:v>
                </c:pt>
                <c:pt idx="25">
                  <c:v>2009.0</c:v>
                </c:pt>
              </c:numCache>
            </c:numRef>
          </c:xVal>
          <c:yVal>
            <c:numRef>
              <c:f>export!$G$50:$G$78</c:f>
              <c:numCache>
                <c:formatCode>General</c:formatCode>
                <c:ptCount val="27"/>
                <c:pt idx="0">
                  <c:v>1.0</c:v>
                </c:pt>
                <c:pt idx="1">
                  <c:v>1.0</c:v>
                </c:pt>
                <c:pt idx="2">
                  <c:v>2.0</c:v>
                </c:pt>
                <c:pt idx="3">
                  <c:v>1.0</c:v>
                </c:pt>
                <c:pt idx="4">
                  <c:v>2.0</c:v>
                </c:pt>
                <c:pt idx="5">
                  <c:v>1.0</c:v>
                </c:pt>
                <c:pt idx="6">
                  <c:v>8.0</c:v>
                </c:pt>
                <c:pt idx="7">
                  <c:v>2.0</c:v>
                </c:pt>
                <c:pt idx="8">
                  <c:v>2.0</c:v>
                </c:pt>
                <c:pt idx="9">
                  <c:v>2.0</c:v>
                </c:pt>
                <c:pt idx="10">
                  <c:v>2.0</c:v>
                </c:pt>
                <c:pt idx="11">
                  <c:v>2.0</c:v>
                </c:pt>
                <c:pt idx="12">
                  <c:v>2.0</c:v>
                </c:pt>
                <c:pt idx="13">
                  <c:v>2.0</c:v>
                </c:pt>
                <c:pt idx="14">
                  <c:v>4.0</c:v>
                </c:pt>
                <c:pt idx="15">
                  <c:v>2.0</c:v>
                </c:pt>
                <c:pt idx="16">
                  <c:v>9.0</c:v>
                </c:pt>
                <c:pt idx="17">
                  <c:v>2.0</c:v>
                </c:pt>
                <c:pt idx="18">
                  <c:v>8.0</c:v>
                </c:pt>
                <c:pt idx="19">
                  <c:v>4.0</c:v>
                </c:pt>
                <c:pt idx="20">
                  <c:v>4.0</c:v>
                </c:pt>
                <c:pt idx="21">
                  <c:v>2.0</c:v>
                </c:pt>
                <c:pt idx="22">
                  <c:v>3.0</c:v>
                </c:pt>
                <c:pt idx="23">
                  <c:v>4.0</c:v>
                </c:pt>
                <c:pt idx="24">
                  <c:v>6.0</c:v>
                </c:pt>
                <c:pt idx="25">
                  <c:v>8.0</c:v>
                </c:pt>
              </c:numCache>
            </c:numRef>
          </c:yVal>
          <c:smooth val="0"/>
        </c:ser>
        <c:dLbls>
          <c:showLegendKey val="0"/>
          <c:showVal val="0"/>
          <c:showCatName val="0"/>
          <c:showSerName val="0"/>
          <c:showPercent val="0"/>
          <c:showBubbleSize val="0"/>
        </c:dLbls>
        <c:axId val="2140733208"/>
        <c:axId val="2140725544"/>
      </c:scatterChart>
      <c:valAx>
        <c:axId val="2140733208"/>
        <c:scaling>
          <c:orientation val="minMax"/>
          <c:max val="2010.0"/>
          <c:min val="1970.0"/>
        </c:scaling>
        <c:delete val="0"/>
        <c:axPos val="b"/>
        <c:numFmt formatCode="@" sourceLinked="1"/>
        <c:majorTickMark val="out"/>
        <c:minorTickMark val="none"/>
        <c:tickLblPos val="nextTo"/>
        <c:spPr>
          <a:ln w="3175">
            <a:solidFill>
              <a:srgbClr val="000000"/>
            </a:solidFill>
            <a:prstDash val="solid"/>
          </a:ln>
        </c:spPr>
        <c:txPr>
          <a:bodyPr rot="0" vert="horz"/>
          <a:lstStyle/>
          <a:p>
            <a:pPr>
              <a:defRPr sz="1025" b="0" i="0" u="none" strike="noStrike" baseline="0">
                <a:solidFill>
                  <a:srgbClr val="000000"/>
                </a:solidFill>
                <a:latin typeface="Verdana"/>
                <a:ea typeface="Verdana"/>
                <a:cs typeface="Verdana"/>
              </a:defRPr>
            </a:pPr>
            <a:endParaRPr lang="en-US"/>
          </a:p>
        </c:txPr>
        <c:crossAx val="2140725544"/>
        <c:crossesAt val="0.01"/>
        <c:crossBetween val="midCat"/>
      </c:valAx>
      <c:valAx>
        <c:axId val="2140725544"/>
        <c:scaling>
          <c:logBase val="10.0"/>
          <c:orientation val="minMax"/>
        </c:scaling>
        <c:delete val="0"/>
        <c:axPos val="l"/>
        <c:majorGridlines>
          <c:spPr>
            <a:ln w="3175">
              <a:solidFill>
                <a:srgbClr val="000000"/>
              </a:solidFill>
              <a:prstDash val="solid"/>
            </a:ln>
          </c:spPr>
        </c:majorGridlines>
        <c:numFmt formatCode="0.E+00" sourceLinked="0"/>
        <c:majorTickMark val="out"/>
        <c:minorTickMark val="none"/>
        <c:tickLblPos val="nextTo"/>
        <c:spPr>
          <a:ln w="3175">
            <a:solidFill>
              <a:srgbClr val="000000"/>
            </a:solidFill>
            <a:prstDash val="solid"/>
          </a:ln>
        </c:spPr>
        <c:txPr>
          <a:bodyPr rot="0" vert="horz"/>
          <a:lstStyle/>
          <a:p>
            <a:pPr>
              <a:defRPr sz="1025" b="0" i="0" u="none" strike="noStrike" baseline="0">
                <a:solidFill>
                  <a:srgbClr val="000000"/>
                </a:solidFill>
                <a:latin typeface="Verdana"/>
                <a:ea typeface="Verdana"/>
                <a:cs typeface="Verdana"/>
              </a:defRPr>
            </a:pPr>
            <a:endParaRPr lang="en-US"/>
          </a:p>
        </c:txPr>
        <c:crossAx val="2140733208"/>
        <c:crosses val="autoZero"/>
        <c:crossBetween val="midCat"/>
      </c:valAx>
      <c:spPr>
        <a:solidFill>
          <a:srgbClr val="FFFFFF"/>
        </a:solidFill>
        <a:ln w="12700">
          <a:solidFill>
            <a:srgbClr val="808080"/>
          </a:solidFill>
          <a:prstDash val="solid"/>
        </a:ln>
      </c:spPr>
    </c:plotArea>
    <c:legend>
      <c:legendPos val="r"/>
      <c:legendEntry>
        <c:idx val="4"/>
        <c:delete val="1"/>
      </c:legendEntry>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egendEntry>
        <c:idx val="12"/>
        <c:delete val="1"/>
      </c:legendEntry>
      <c:legendEntry>
        <c:idx val="13"/>
        <c:delete val="1"/>
      </c:legendEntry>
      <c:layout>
        <c:manualLayout>
          <c:xMode val="edge"/>
          <c:yMode val="edge"/>
          <c:x val="0.154905463205988"/>
          <c:y val="0.152979597933081"/>
          <c:w val="0.30808969505304"/>
          <c:h val="0.281653924452623"/>
        </c:manualLayout>
      </c:layout>
      <c:overlay val="0"/>
      <c:spPr>
        <a:solidFill>
          <a:srgbClr val="FFFFFF"/>
        </a:solidFill>
        <a:ln w="12700">
          <a:solidFill>
            <a:srgbClr val="000000"/>
          </a:solidFill>
          <a:prstDash val="solid"/>
        </a:ln>
      </c:spPr>
      <c:txPr>
        <a:bodyPr/>
        <a:lstStyle/>
        <a:p>
          <a:pPr>
            <a:defRPr sz="1200" b="0" i="0" u="none" strike="noStrike" baseline="0">
              <a:solidFill>
                <a:srgbClr val="000000"/>
              </a:solidFill>
              <a:latin typeface="Verdana"/>
              <a:ea typeface="Verdana"/>
              <a:cs typeface="Verdana"/>
            </a:defRPr>
          </a:pPr>
          <a:endParaRPr lang="en-US"/>
        </a:p>
      </c:txPr>
    </c:legend>
    <c:plotVisOnly val="1"/>
    <c:dispBlanksAs val="gap"/>
    <c:showDLblsOverMax val="0"/>
  </c:chart>
  <c:spPr>
    <a:solidFill>
      <a:srgbClr val="FFFFFF"/>
    </a:solidFill>
    <a:ln w="3175">
      <a:solidFill>
        <a:srgbClr val="000000"/>
      </a:solidFill>
      <a:prstDash val="solid"/>
    </a:ln>
  </c:spPr>
  <c:txPr>
    <a:bodyPr/>
    <a:lstStyle/>
    <a:p>
      <a:pPr>
        <a:defRPr sz="1025" b="0" i="0" u="none" strike="noStrike" baseline="0">
          <a:solidFill>
            <a:srgbClr val="000000"/>
          </a:solidFill>
          <a:latin typeface="Verdana"/>
          <a:ea typeface="Verdana"/>
          <a:cs typeface="Verdana"/>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stacked"/>
        <c:varyColors val="0"/>
        <c:dLbls>
          <c:showLegendKey val="0"/>
          <c:showVal val="0"/>
          <c:showCatName val="0"/>
          <c:showSerName val="0"/>
          <c:showPercent val="0"/>
          <c:showBubbleSize val="0"/>
        </c:dLbls>
        <c:gapWidth val="150"/>
        <c:overlap val="100"/>
        <c:axId val="2140684552"/>
        <c:axId val="2140675464"/>
      </c:barChart>
      <c:catAx>
        <c:axId val="2140684552"/>
        <c:scaling>
          <c:orientation val="minMax"/>
        </c:scaling>
        <c:delete val="0"/>
        <c:axPos val="b"/>
        <c:numFmt formatCode="General" sourceLinked="1"/>
        <c:majorTickMark val="out"/>
        <c:minorTickMark val="none"/>
        <c:tickLblPos val="nextTo"/>
        <c:crossAx val="2140675464"/>
        <c:crosses val="autoZero"/>
        <c:auto val="1"/>
        <c:lblAlgn val="ctr"/>
        <c:lblOffset val="100"/>
        <c:tickLblSkip val="1"/>
        <c:tickMarkSkip val="1"/>
        <c:noMultiLvlLbl val="0"/>
      </c:catAx>
      <c:valAx>
        <c:axId val="2140675464"/>
        <c:scaling>
          <c:orientation val="minMax"/>
        </c:scaling>
        <c:delete val="0"/>
        <c:axPos val="l"/>
        <c:majorGridlines/>
        <c:numFmt formatCode="General" sourceLinked="1"/>
        <c:majorTickMark val="out"/>
        <c:minorTickMark val="none"/>
        <c:tickLblPos val="nextTo"/>
        <c:crossAx val="2140684552"/>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stacked"/>
        <c:varyColors val="0"/>
        <c:ser>
          <c:idx val="0"/>
          <c:order val="0"/>
          <c:invertIfNegative val="0"/>
          <c:cat>
            <c:numRef>
              <c:f>'[cores-top20.xlsx]Sheet1'!$A$1:$A$13</c:f>
              <c:numCache>
                <c:formatCode>General</c:formatCode>
                <c:ptCount val="13"/>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numCache>
            </c:numRef>
          </c:cat>
          <c:val>
            <c:numRef>
              <c:f>'[cores-top20.xlsx]Sheet1'!$B$1:$B$13</c:f>
              <c:numCache>
                <c:formatCode>General</c:formatCode>
                <c:ptCount val="13"/>
                <c:pt idx="0">
                  <c:v>36936.0</c:v>
                </c:pt>
                <c:pt idx="1">
                  <c:v>44608.0</c:v>
                </c:pt>
                <c:pt idx="2">
                  <c:v>56532.0</c:v>
                </c:pt>
                <c:pt idx="3">
                  <c:v>61892.0</c:v>
                </c:pt>
                <c:pt idx="4">
                  <c:v>70360.0</c:v>
                </c:pt>
                <c:pt idx="5">
                  <c:v>201464.0</c:v>
                </c:pt>
                <c:pt idx="6">
                  <c:v>326320.0</c:v>
                </c:pt>
                <c:pt idx="7">
                  <c:v>418400.0</c:v>
                </c:pt>
                <c:pt idx="8">
                  <c:v>946177.0</c:v>
                </c:pt>
                <c:pt idx="9">
                  <c:v>1.598986E6</c:v>
                </c:pt>
                <c:pt idx="10">
                  <c:v>1.835896E6</c:v>
                </c:pt>
                <c:pt idx="11">
                  <c:v>2.978672E6</c:v>
                </c:pt>
                <c:pt idx="12">
                  <c:v>5.321306E6</c:v>
                </c:pt>
              </c:numCache>
            </c:numRef>
          </c:val>
        </c:ser>
        <c:dLbls>
          <c:showLegendKey val="0"/>
          <c:showVal val="0"/>
          <c:showCatName val="0"/>
          <c:showSerName val="0"/>
          <c:showPercent val="0"/>
          <c:showBubbleSize val="0"/>
        </c:dLbls>
        <c:gapWidth val="150"/>
        <c:overlap val="100"/>
        <c:axId val="2140497176"/>
        <c:axId val="2140506040"/>
      </c:barChart>
      <c:catAx>
        <c:axId val="2140497176"/>
        <c:scaling>
          <c:orientation val="minMax"/>
        </c:scaling>
        <c:delete val="0"/>
        <c:axPos val="b"/>
        <c:numFmt formatCode="General" sourceLinked="1"/>
        <c:majorTickMark val="out"/>
        <c:minorTickMark val="none"/>
        <c:tickLblPos val="nextTo"/>
        <c:crossAx val="2140506040"/>
        <c:crosses val="autoZero"/>
        <c:auto val="1"/>
        <c:lblAlgn val="ctr"/>
        <c:lblOffset val="100"/>
        <c:tickLblSkip val="1"/>
        <c:tickMarkSkip val="1"/>
        <c:noMultiLvlLbl val="0"/>
      </c:catAx>
      <c:valAx>
        <c:axId val="2140506040"/>
        <c:scaling>
          <c:orientation val="minMax"/>
        </c:scaling>
        <c:delete val="0"/>
        <c:axPos val="l"/>
        <c:majorGridlines/>
        <c:numFmt formatCode="General" sourceLinked="1"/>
        <c:majorTickMark val="out"/>
        <c:minorTickMark val="none"/>
        <c:tickLblPos val="nextTo"/>
        <c:crossAx val="2140497176"/>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300" b="0" i="0" u="none" strike="noStrike" baseline="0">
                <a:solidFill>
                  <a:srgbClr val="000000"/>
                </a:solidFill>
                <a:latin typeface="Arial"/>
                <a:ea typeface="Arial"/>
                <a:cs typeface="Arial"/>
              </a:defRPr>
            </a:pPr>
            <a:r>
              <a:rPr lang="en-US"/>
              <a:t>DGETRF - Intel64 Xeon quad-socket quad-core (16 cores) - th. peak 153.6 Gflop/s</a:t>
            </a:r>
          </a:p>
        </c:rich>
      </c:tx>
      <c:layout>
        <c:manualLayout>
          <c:xMode val="edge"/>
          <c:yMode val="edge"/>
          <c:x val="0.104304720082846"/>
          <c:y val="0.0306406685236769"/>
        </c:manualLayout>
      </c:layout>
      <c:overlay val="0"/>
      <c:spPr>
        <a:noFill/>
        <a:ln w="25400">
          <a:noFill/>
        </a:ln>
      </c:spPr>
    </c:title>
    <c:autoTitleDeleted val="0"/>
    <c:plotArea>
      <c:layout>
        <c:manualLayout>
          <c:layoutTarget val="inner"/>
          <c:xMode val="edge"/>
          <c:yMode val="edge"/>
          <c:x val="0.0827815238752747"/>
          <c:y val="0.153203342618384"/>
          <c:w val="0.743378084399967"/>
          <c:h val="0.721448467966574"/>
        </c:manualLayout>
      </c:layout>
      <c:scatterChart>
        <c:scatterStyle val="lineMarker"/>
        <c:varyColors val="0"/>
        <c:ser>
          <c:idx val="0"/>
          <c:order val="0"/>
          <c:tx>
            <c:strRef>
              <c:f>'DGETRF - 16 cores'!$B$2</c:f>
              <c:strCache>
                <c:ptCount val="1"/>
                <c:pt idx="0">
                  <c:v>DGEMM</c:v>
                </c:pt>
              </c:strCache>
            </c:strRef>
          </c:tx>
          <c:spPr>
            <a:ln w="38100">
              <a:solidFill>
                <a:srgbClr val="3366FF"/>
              </a:solidFill>
              <a:prstDash val="solid"/>
            </a:ln>
          </c:spPr>
          <c:marker>
            <c:symbol val="square"/>
            <c:size val="7"/>
            <c:spPr>
              <a:solidFill>
                <a:srgbClr val="0000FF"/>
              </a:solidFill>
              <a:ln>
                <a:solidFill>
                  <a:schemeClr val="bg1">
                    <a:lumMod val="65000"/>
                  </a:schemeClr>
                </a:solidFill>
                <a:prstDash val="solid"/>
              </a:ln>
            </c:spPr>
          </c:marker>
          <c:xVal>
            <c:numRef>
              <c:f>'DGETRF - 16 cores'!$A$3:$A$10</c:f>
              <c:numCache>
                <c:formatCode>General</c:formatCode>
                <c:ptCount val="8"/>
                <c:pt idx="0">
                  <c:v>500.0</c:v>
                </c:pt>
                <c:pt idx="1">
                  <c:v>1000.0</c:v>
                </c:pt>
                <c:pt idx="2">
                  <c:v>2000.0</c:v>
                </c:pt>
                <c:pt idx="3">
                  <c:v>4000.0</c:v>
                </c:pt>
                <c:pt idx="4">
                  <c:v>6000.0</c:v>
                </c:pt>
                <c:pt idx="5">
                  <c:v>8000.0</c:v>
                </c:pt>
                <c:pt idx="6">
                  <c:v>10000.0</c:v>
                </c:pt>
                <c:pt idx="7">
                  <c:v>12000.0</c:v>
                </c:pt>
              </c:numCache>
            </c:numRef>
          </c:xVal>
          <c:yVal>
            <c:numRef>
              <c:f>'DGETRF - 16 cores'!$B$3:$B$10</c:f>
              <c:numCache>
                <c:formatCode>General</c:formatCode>
                <c:ptCount val="8"/>
                <c:pt idx="0">
                  <c:v>129.490218</c:v>
                </c:pt>
                <c:pt idx="1">
                  <c:v>129.490218</c:v>
                </c:pt>
                <c:pt idx="2">
                  <c:v>129.490218</c:v>
                </c:pt>
                <c:pt idx="3">
                  <c:v>129.490218</c:v>
                </c:pt>
                <c:pt idx="4">
                  <c:v>129.490218</c:v>
                </c:pt>
                <c:pt idx="5">
                  <c:v>129.490218</c:v>
                </c:pt>
                <c:pt idx="6">
                  <c:v>129.490218</c:v>
                </c:pt>
                <c:pt idx="7">
                  <c:v>129.490218</c:v>
                </c:pt>
              </c:numCache>
            </c:numRef>
          </c:yVal>
          <c:smooth val="0"/>
        </c:ser>
        <c:ser>
          <c:idx val="4"/>
          <c:order val="1"/>
          <c:tx>
            <c:strRef>
              <c:f>'DGETRF - 16 cores'!$F$2</c:f>
              <c:strCache>
                <c:ptCount val="1"/>
                <c:pt idx="0">
                  <c:v>LAPACK</c:v>
                </c:pt>
              </c:strCache>
            </c:strRef>
          </c:tx>
          <c:spPr>
            <a:ln w="38100">
              <a:solidFill>
                <a:srgbClr val="7E0021"/>
              </a:solidFill>
              <a:prstDash val="solid"/>
            </a:ln>
          </c:spPr>
          <c:marker>
            <c:symbol val="circle"/>
            <c:size val="7"/>
            <c:spPr>
              <a:solidFill>
                <a:srgbClr val="7E0021"/>
              </a:solidFill>
              <a:ln>
                <a:solidFill>
                  <a:srgbClr val="7E0021"/>
                </a:solidFill>
                <a:prstDash val="solid"/>
              </a:ln>
            </c:spPr>
          </c:marker>
          <c:xVal>
            <c:numRef>
              <c:f>'DGETRF - 16 cores'!$A$3:$A$10</c:f>
              <c:numCache>
                <c:formatCode>General</c:formatCode>
                <c:ptCount val="8"/>
                <c:pt idx="0">
                  <c:v>500.0</c:v>
                </c:pt>
                <c:pt idx="1">
                  <c:v>1000.0</c:v>
                </c:pt>
                <c:pt idx="2">
                  <c:v>2000.0</c:v>
                </c:pt>
                <c:pt idx="3">
                  <c:v>4000.0</c:v>
                </c:pt>
                <c:pt idx="4">
                  <c:v>6000.0</c:v>
                </c:pt>
                <c:pt idx="5">
                  <c:v>8000.0</c:v>
                </c:pt>
                <c:pt idx="6">
                  <c:v>10000.0</c:v>
                </c:pt>
                <c:pt idx="7">
                  <c:v>12000.0</c:v>
                </c:pt>
              </c:numCache>
            </c:numRef>
          </c:xVal>
          <c:yVal>
            <c:numRef>
              <c:f>'DGETRF - 16 cores'!$F$3:$F$10</c:f>
              <c:numCache>
                <c:formatCode>General</c:formatCode>
                <c:ptCount val="8"/>
                <c:pt idx="0">
                  <c:v>0.347473</c:v>
                </c:pt>
                <c:pt idx="1">
                  <c:v>3.432481999999998</c:v>
                </c:pt>
                <c:pt idx="2">
                  <c:v>10.080411</c:v>
                </c:pt>
                <c:pt idx="3">
                  <c:v>22.953863</c:v>
                </c:pt>
                <c:pt idx="4">
                  <c:v>30.121319</c:v>
                </c:pt>
                <c:pt idx="5">
                  <c:v>34.228561</c:v>
                </c:pt>
                <c:pt idx="6">
                  <c:v>38.229774</c:v>
                </c:pt>
                <c:pt idx="7">
                  <c:v>40.211298</c:v>
                </c:pt>
              </c:numCache>
            </c:numRef>
          </c:yVal>
          <c:smooth val="0"/>
        </c:ser>
        <c:dLbls>
          <c:showLegendKey val="0"/>
          <c:showVal val="0"/>
          <c:showCatName val="0"/>
          <c:showSerName val="0"/>
          <c:showPercent val="0"/>
          <c:showBubbleSize val="0"/>
        </c:dLbls>
        <c:axId val="-2130222184"/>
        <c:axId val="-2130228712"/>
      </c:scatterChart>
      <c:valAx>
        <c:axId val="-2130222184"/>
        <c:scaling>
          <c:orientation val="minMax"/>
        </c:scaling>
        <c:delete val="0"/>
        <c:axPos val="b"/>
        <c:majorGridlines>
          <c:spPr>
            <a:ln w="3175">
              <a:solidFill>
                <a:srgbClr val="B3B3B3"/>
              </a:solidFill>
              <a:prstDash val="solid"/>
            </a:ln>
          </c:spPr>
        </c:majorGridlines>
        <c:title>
          <c:tx>
            <c:rich>
              <a:bodyPr/>
              <a:lstStyle/>
              <a:p>
                <a:pPr>
                  <a:defRPr sz="900" b="0" i="0" u="none" strike="noStrike" baseline="0">
                    <a:solidFill>
                      <a:srgbClr val="000000"/>
                    </a:solidFill>
                    <a:latin typeface="Arial"/>
                    <a:ea typeface="Arial"/>
                    <a:cs typeface="Arial"/>
                  </a:defRPr>
                </a:pPr>
                <a:r>
                  <a:rPr lang="en-US"/>
                  <a:t>Matrix size</a:t>
                </a:r>
              </a:p>
            </c:rich>
          </c:tx>
          <c:layout>
            <c:manualLayout>
              <c:xMode val="edge"/>
              <c:yMode val="edge"/>
              <c:x val="0.413907619376374"/>
              <c:y val="0.924791086350975"/>
            </c:manualLayout>
          </c:layout>
          <c:overlay val="0"/>
          <c:spPr>
            <a:noFill/>
            <a:ln w="25400">
              <a:noFill/>
            </a:ln>
          </c:spPr>
        </c:title>
        <c:numFmt formatCode="General" sourceLinked="1"/>
        <c:majorTickMark val="out"/>
        <c:minorTickMark val="none"/>
        <c:tickLblPos val="low"/>
        <c:spPr>
          <a:ln w="3175">
            <a:solidFill>
              <a:srgbClr val="B3B3B3"/>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2130228712"/>
        <c:crosses val="autoZero"/>
        <c:crossBetween val="midCat"/>
      </c:valAx>
      <c:valAx>
        <c:axId val="-2130228712"/>
        <c:scaling>
          <c:orientation val="minMax"/>
        </c:scaling>
        <c:delete val="0"/>
        <c:axPos val="l"/>
        <c:majorGridlines>
          <c:spPr>
            <a:ln w="3175">
              <a:solidFill>
                <a:srgbClr val="B3B3B3"/>
              </a:solidFill>
              <a:prstDash val="solid"/>
            </a:ln>
          </c:spPr>
        </c:majorGridlines>
        <c:title>
          <c:tx>
            <c:rich>
              <a:bodyPr/>
              <a:lstStyle/>
              <a:p>
                <a:pPr>
                  <a:defRPr sz="900" b="0" i="0" u="none" strike="noStrike" baseline="0">
                    <a:solidFill>
                      <a:srgbClr val="000000"/>
                    </a:solidFill>
                    <a:latin typeface="Arial"/>
                    <a:ea typeface="Arial"/>
                    <a:cs typeface="Arial"/>
                  </a:defRPr>
                </a:pPr>
                <a:r>
                  <a:rPr lang="en-US"/>
                  <a:t>Gflop/s</a:t>
                </a:r>
              </a:p>
            </c:rich>
          </c:tx>
          <c:layout>
            <c:manualLayout>
              <c:xMode val="edge"/>
              <c:yMode val="edge"/>
              <c:x val="0.0215231962075714"/>
              <c:y val="0.467966573816156"/>
            </c:manualLayout>
          </c:layout>
          <c:overlay val="0"/>
          <c:spPr>
            <a:noFill/>
            <a:ln w="25400">
              <a:noFill/>
            </a:ln>
          </c:spPr>
        </c:title>
        <c:numFmt formatCode="General" sourceLinked="1"/>
        <c:majorTickMark val="out"/>
        <c:minorTickMark val="none"/>
        <c:tickLblPos val="low"/>
        <c:spPr>
          <a:ln w="3175">
            <a:solidFill>
              <a:srgbClr val="B3B3B3"/>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2130222184"/>
        <c:crosses val="autoZero"/>
        <c:crossBetween val="midCat"/>
      </c:valAx>
      <c:spPr>
        <a:noFill/>
        <a:ln w="3175">
          <a:solidFill>
            <a:srgbClr val="B3B3B3"/>
          </a:solidFill>
          <a:prstDash val="solid"/>
        </a:ln>
      </c:spPr>
    </c:plotArea>
    <c:legend>
      <c:legendPos val="r"/>
      <c:layout>
        <c:manualLayout>
          <c:xMode val="edge"/>
          <c:yMode val="edge"/>
          <c:x val="0.766556943213224"/>
          <c:y val="0.298050139275766"/>
          <c:w val="0.223510064139334"/>
          <c:h val="0.295264623955432"/>
        </c:manualLayout>
      </c:layout>
      <c:overlay val="0"/>
      <c:spPr>
        <a:noFill/>
        <a:ln w="25400">
          <a:noFill/>
        </a:ln>
      </c:spPr>
      <c:txPr>
        <a:bodyPr/>
        <a:lstStyle/>
        <a:p>
          <a:pPr>
            <a:defRPr sz="1400"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4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40448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40448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40448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47D97F65-F3ED-E949-82DC-BEEA55A3F762}" type="slidenum">
              <a:rPr lang="en-US"/>
              <a:pPr/>
              <a:t>‹#›</a:t>
            </a:fld>
            <a:endParaRPr lang="en-US"/>
          </a:p>
        </p:txBody>
      </p:sp>
    </p:spTree>
    <p:extLst>
      <p:ext uri="{BB962C8B-B14F-4D97-AF65-F5344CB8AC3E}">
        <p14:creationId xmlns:p14="http://schemas.microsoft.com/office/powerpoint/2010/main" val="2263025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2662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266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2663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62AFAD9A-8265-804E-BE77-7886A9B929DD}" type="slidenum">
              <a:rPr lang="en-US"/>
              <a:pPr/>
              <a:t>‹#›</a:t>
            </a:fld>
            <a:endParaRPr lang="en-US"/>
          </a:p>
        </p:txBody>
      </p:sp>
    </p:spTree>
    <p:extLst>
      <p:ext uri="{BB962C8B-B14F-4D97-AF65-F5344CB8AC3E}">
        <p14:creationId xmlns:p14="http://schemas.microsoft.com/office/powerpoint/2010/main" val="287109549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Arial" charset="0"/>
        <a:cs typeface="Arial" charset="0"/>
      </a:defRPr>
    </a:lvl1pPr>
    <a:lvl2pPr marL="457200" algn="l" rtl="0" fontAlgn="base">
      <a:spcBef>
        <a:spcPct val="30000"/>
      </a:spcBef>
      <a:spcAft>
        <a:spcPct val="0"/>
      </a:spcAft>
      <a:defRPr sz="1200" kern="1200">
        <a:solidFill>
          <a:schemeClr val="tx1"/>
        </a:solidFill>
        <a:latin typeface="Arial" charset="0"/>
        <a:ea typeface="Arial" charset="0"/>
        <a:cs typeface="Arial" charset="0"/>
      </a:defRPr>
    </a:lvl2pPr>
    <a:lvl3pPr marL="914400" algn="l" rtl="0" fontAlgn="base">
      <a:spcBef>
        <a:spcPct val="30000"/>
      </a:spcBef>
      <a:spcAft>
        <a:spcPct val="0"/>
      </a:spcAft>
      <a:defRPr sz="1200" kern="1200">
        <a:solidFill>
          <a:schemeClr val="tx1"/>
        </a:solidFill>
        <a:latin typeface="Arial" charset="0"/>
        <a:ea typeface="Arial" charset="0"/>
        <a:cs typeface="Arial" charset="0"/>
      </a:defRPr>
    </a:lvl3pPr>
    <a:lvl4pPr marL="1371600" algn="l" rtl="0" fontAlgn="base">
      <a:spcBef>
        <a:spcPct val="30000"/>
      </a:spcBef>
      <a:spcAft>
        <a:spcPct val="0"/>
      </a:spcAft>
      <a:defRPr sz="1200" kern="1200">
        <a:solidFill>
          <a:schemeClr val="tx1"/>
        </a:solidFill>
        <a:latin typeface="Arial" charset="0"/>
        <a:ea typeface="Arial" charset="0"/>
        <a:cs typeface="Arial" charset="0"/>
      </a:defRPr>
    </a:lvl4pPr>
    <a:lvl5pPr marL="1828800" algn="l" rtl="0" fontAlgn="base">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2EDFB6-FB93-6542-8604-81AA2CAB4452}" type="slidenum">
              <a:rPr lang="en-US"/>
              <a:pPr/>
              <a:t>1</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D64006-454F-43A9-B3EF-2FE5C49661B7}"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31CF847-A699-499B-BC8C-67469A8838AA}"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D64006-454F-43A9-B3EF-2FE5C49661B7}" type="slidenum">
              <a:rPr lang="en-US" smtClean="0"/>
              <a:pPr/>
              <a:t>22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D64006-454F-43A9-B3EF-2FE5C49661B7}" type="slidenum">
              <a:rPr lang="en-US" smtClean="0"/>
              <a:pPr/>
              <a:t>23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D64006-454F-43A9-B3EF-2FE5C49661B7}" type="slidenum">
              <a:rPr lang="en-US" smtClean="0"/>
              <a:pPr/>
              <a:t>27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20FEFC-7FD8-452F-80A3-25726A2AD4BC}" type="slidenum">
              <a:rPr lang="en-US" smtClean="0"/>
              <a:pPr/>
              <a:t>29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txBox="1">
            <a:spLocks noGrp="1" noChangeArrowheads="1"/>
          </p:cNvSpPr>
          <p:nvPr/>
        </p:nvSpPr>
        <p:spPr bwMode="auto">
          <a:xfrm>
            <a:off x="4143375" y="9120189"/>
            <a:ext cx="3170238" cy="479425"/>
          </a:xfrm>
          <a:prstGeom prst="rect">
            <a:avLst/>
          </a:prstGeom>
          <a:noFill/>
          <a:ln w="9525">
            <a:noFill/>
            <a:miter lim="800000"/>
            <a:headEnd/>
            <a:tailEnd/>
          </a:ln>
        </p:spPr>
        <p:txBody>
          <a:bodyPr lIns="96653" tIns="48326" rIns="96653" bIns="48326" anchor="b">
            <a:prstTxWarp prst="textNoShape">
              <a:avLst/>
            </a:prstTxWarp>
          </a:bodyPr>
          <a:lstStyle/>
          <a:p>
            <a:pPr algn="r" eaLnBrk="1" fontAlgn="auto" hangingPunct="1">
              <a:spcBef>
                <a:spcPts val="0"/>
              </a:spcBef>
              <a:spcAft>
                <a:spcPts val="0"/>
              </a:spcAft>
            </a:pPr>
            <a:fld id="{73C8A748-48D1-9A4A-B92E-09E1425B9F36}" type="slidenum">
              <a:rPr lang="en-US" sz="1300">
                <a:solidFill>
                  <a:prstClr val="black"/>
                </a:solidFill>
                <a:latin typeface="Calibri" charset="0"/>
                <a:ea typeface="+mn-ea"/>
                <a:cs typeface="+mn-cs"/>
              </a:rPr>
              <a:pPr algn="r" eaLnBrk="1" fontAlgn="auto" hangingPunct="1">
                <a:spcBef>
                  <a:spcPts val="0"/>
                </a:spcBef>
                <a:spcAft>
                  <a:spcPts val="0"/>
                </a:spcAft>
              </a:pPr>
              <a:t>43</a:t>
            </a:fld>
            <a:endParaRPr lang="en-US" sz="1300">
              <a:solidFill>
                <a:prstClr val="black"/>
              </a:solidFill>
              <a:latin typeface="Calibri" charset="0"/>
              <a:ea typeface="+mn-ea"/>
              <a:cs typeface="+mn-cs"/>
            </a:endParaRPr>
          </a:p>
        </p:txBody>
      </p:sp>
      <p:sp>
        <p:nvSpPr>
          <p:cNvPr id="233475" name="Rectangle 2"/>
          <p:cNvSpPr>
            <a:spLocks noGrp="1" noRot="1" noChangeAspect="1" noChangeArrowheads="1" noTextEdit="1"/>
          </p:cNvSpPr>
          <p:nvPr>
            <p:ph type="sldImg"/>
          </p:nvPr>
        </p:nvSpPr>
        <p:spPr bwMode="auto">
          <a:xfrm>
            <a:off x="1274764" y="615951"/>
            <a:ext cx="4783137" cy="3587750"/>
          </a:xfrm>
          <a:noFill/>
          <a:ln>
            <a:solidFill>
              <a:srgbClr val="000000"/>
            </a:solidFill>
            <a:miter lim="800000"/>
            <a:headEnd/>
            <a:tailEnd/>
          </a:ln>
        </p:spPr>
      </p:sp>
      <p:sp>
        <p:nvSpPr>
          <p:cNvPr id="233476" name="Rectangle 3"/>
          <p:cNvSpPr>
            <a:spLocks noGrp="1" noChangeArrowheads="1"/>
          </p:cNvSpPr>
          <p:nvPr>
            <p:ph type="body" idx="1"/>
          </p:nvPr>
        </p:nvSpPr>
        <p:spPr bwMode="auto">
          <a:xfrm>
            <a:off x="550863" y="4560889"/>
            <a:ext cx="6303962" cy="4318000"/>
          </a:xfrm>
          <a:noFill/>
        </p:spPr>
        <p:txBody>
          <a:bodyPr/>
          <a:lstStyle/>
          <a:p>
            <a:pPr>
              <a:spcBef>
                <a:spcPct val="0"/>
              </a:spcBef>
            </a:pPr>
            <a:endParaRPr lang="es-ES_tradnl"/>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txBox="1">
            <a:spLocks noGrp="1" noChangeArrowheads="1"/>
          </p:cNvSpPr>
          <p:nvPr/>
        </p:nvSpPr>
        <p:spPr bwMode="auto">
          <a:xfrm>
            <a:off x="4143375" y="9120189"/>
            <a:ext cx="3170238" cy="479425"/>
          </a:xfrm>
          <a:prstGeom prst="rect">
            <a:avLst/>
          </a:prstGeom>
          <a:noFill/>
          <a:ln w="9525">
            <a:noFill/>
            <a:miter lim="800000"/>
            <a:headEnd/>
            <a:tailEnd/>
          </a:ln>
        </p:spPr>
        <p:txBody>
          <a:bodyPr lIns="96653" tIns="48326" rIns="96653" bIns="48326" anchor="b">
            <a:prstTxWarp prst="textNoShape">
              <a:avLst/>
            </a:prstTxWarp>
          </a:bodyPr>
          <a:lstStyle/>
          <a:p>
            <a:pPr algn="r" eaLnBrk="1" fontAlgn="auto" hangingPunct="1">
              <a:spcBef>
                <a:spcPts val="0"/>
              </a:spcBef>
              <a:spcAft>
                <a:spcPts val="0"/>
              </a:spcAft>
            </a:pPr>
            <a:fld id="{68DC6C15-DD75-5747-996C-FF1D1BC39F6B}" type="slidenum">
              <a:rPr lang="en-US" sz="1300">
                <a:solidFill>
                  <a:prstClr val="black"/>
                </a:solidFill>
                <a:latin typeface="Calibri" charset="0"/>
                <a:ea typeface="+mn-ea"/>
                <a:cs typeface="+mn-cs"/>
              </a:rPr>
              <a:pPr algn="r" eaLnBrk="1" fontAlgn="auto" hangingPunct="1">
                <a:spcBef>
                  <a:spcPts val="0"/>
                </a:spcBef>
                <a:spcAft>
                  <a:spcPts val="0"/>
                </a:spcAft>
              </a:pPr>
              <a:t>44</a:t>
            </a:fld>
            <a:endParaRPr lang="en-US" sz="1300">
              <a:solidFill>
                <a:prstClr val="black"/>
              </a:solidFill>
              <a:latin typeface="Calibri" charset="0"/>
              <a:ea typeface="+mn-ea"/>
              <a:cs typeface="+mn-cs"/>
            </a:endParaRPr>
          </a:p>
        </p:txBody>
      </p:sp>
      <p:sp>
        <p:nvSpPr>
          <p:cNvPr id="243715" name="Rectangle 2"/>
          <p:cNvSpPr>
            <a:spLocks noGrp="1" noRot="1" noChangeAspect="1" noChangeArrowheads="1" noTextEdit="1"/>
          </p:cNvSpPr>
          <p:nvPr>
            <p:ph type="sldImg"/>
          </p:nvPr>
        </p:nvSpPr>
        <p:spPr bwMode="auto">
          <a:xfrm>
            <a:off x="1274764" y="615951"/>
            <a:ext cx="4783137" cy="3587750"/>
          </a:xfrm>
          <a:noFill/>
          <a:ln>
            <a:solidFill>
              <a:srgbClr val="000000"/>
            </a:solidFill>
            <a:miter lim="800000"/>
            <a:headEnd/>
            <a:tailEnd/>
          </a:ln>
        </p:spPr>
      </p:sp>
      <p:sp>
        <p:nvSpPr>
          <p:cNvPr id="243716" name="Rectangle 3"/>
          <p:cNvSpPr>
            <a:spLocks noGrp="1" noChangeArrowheads="1"/>
          </p:cNvSpPr>
          <p:nvPr>
            <p:ph type="body" idx="1"/>
          </p:nvPr>
        </p:nvSpPr>
        <p:spPr bwMode="auto">
          <a:xfrm>
            <a:off x="550863" y="4560889"/>
            <a:ext cx="6303962" cy="4318000"/>
          </a:xfrm>
          <a:noFill/>
        </p:spPr>
        <p:txBody>
          <a:bodyPr/>
          <a:lstStyle/>
          <a:p>
            <a:pPr>
              <a:spcBef>
                <a:spcPct val="0"/>
              </a:spcBef>
            </a:pPr>
            <a:endParaRPr lang="es-ES_tradnl"/>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txBox="1">
            <a:spLocks noGrp="1" noChangeArrowheads="1"/>
          </p:cNvSpPr>
          <p:nvPr/>
        </p:nvSpPr>
        <p:spPr bwMode="auto">
          <a:xfrm>
            <a:off x="4143375" y="9120189"/>
            <a:ext cx="3170238" cy="479425"/>
          </a:xfrm>
          <a:prstGeom prst="rect">
            <a:avLst/>
          </a:prstGeom>
          <a:noFill/>
          <a:ln w="9525">
            <a:noFill/>
            <a:miter lim="800000"/>
            <a:headEnd/>
            <a:tailEnd/>
          </a:ln>
        </p:spPr>
        <p:txBody>
          <a:bodyPr lIns="96653" tIns="48326" rIns="96653" bIns="48326" anchor="b">
            <a:prstTxWarp prst="textNoShape">
              <a:avLst/>
            </a:prstTxWarp>
          </a:bodyPr>
          <a:lstStyle/>
          <a:p>
            <a:pPr algn="r" eaLnBrk="1" fontAlgn="auto" hangingPunct="1">
              <a:spcBef>
                <a:spcPts val="0"/>
              </a:spcBef>
              <a:spcAft>
                <a:spcPts val="0"/>
              </a:spcAft>
            </a:pPr>
            <a:fld id="{6C5C41B6-52A6-484F-9EA1-0E152A4D3482}" type="slidenum">
              <a:rPr lang="en-US" sz="1300">
                <a:solidFill>
                  <a:prstClr val="black"/>
                </a:solidFill>
                <a:latin typeface="Calibri" charset="0"/>
                <a:ea typeface="+mn-ea"/>
                <a:cs typeface="+mn-cs"/>
              </a:rPr>
              <a:pPr algn="r" eaLnBrk="1" fontAlgn="auto" hangingPunct="1">
                <a:spcBef>
                  <a:spcPts val="0"/>
                </a:spcBef>
                <a:spcAft>
                  <a:spcPts val="0"/>
                </a:spcAft>
              </a:pPr>
              <a:t>45</a:t>
            </a:fld>
            <a:endParaRPr lang="en-US" sz="1300">
              <a:solidFill>
                <a:prstClr val="black"/>
              </a:solidFill>
              <a:latin typeface="Calibri" charset="0"/>
              <a:ea typeface="+mn-ea"/>
              <a:cs typeface="+mn-cs"/>
            </a:endParaRPr>
          </a:p>
        </p:txBody>
      </p:sp>
      <p:sp>
        <p:nvSpPr>
          <p:cNvPr id="235523" name="Rectangle 2"/>
          <p:cNvSpPr>
            <a:spLocks noGrp="1" noRot="1" noChangeAspect="1" noChangeArrowheads="1" noTextEdit="1"/>
          </p:cNvSpPr>
          <p:nvPr>
            <p:ph type="sldImg"/>
          </p:nvPr>
        </p:nvSpPr>
        <p:spPr bwMode="auto">
          <a:xfrm>
            <a:off x="1274764" y="615951"/>
            <a:ext cx="4783137" cy="3587750"/>
          </a:xfrm>
          <a:noFill/>
          <a:ln>
            <a:solidFill>
              <a:srgbClr val="000000"/>
            </a:solidFill>
            <a:miter lim="800000"/>
            <a:headEnd/>
            <a:tailEnd/>
          </a:ln>
        </p:spPr>
      </p:sp>
      <p:sp>
        <p:nvSpPr>
          <p:cNvPr id="235524" name="Rectangle 3"/>
          <p:cNvSpPr>
            <a:spLocks noGrp="1" noChangeArrowheads="1"/>
          </p:cNvSpPr>
          <p:nvPr>
            <p:ph type="body" idx="1"/>
          </p:nvPr>
        </p:nvSpPr>
        <p:spPr bwMode="auto">
          <a:xfrm>
            <a:off x="550863" y="4560889"/>
            <a:ext cx="6303962" cy="4318000"/>
          </a:xfrm>
          <a:noFill/>
        </p:spPr>
        <p:txBody>
          <a:bodyPr/>
          <a:lstStyle/>
          <a:p>
            <a:pPr>
              <a:spcBef>
                <a:spcPct val="0"/>
              </a:spcBef>
            </a:pPr>
            <a:endParaRPr lang="es-ES_tradnl"/>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txBox="1">
            <a:spLocks noGrp="1" noChangeArrowheads="1"/>
          </p:cNvSpPr>
          <p:nvPr/>
        </p:nvSpPr>
        <p:spPr bwMode="auto">
          <a:xfrm>
            <a:off x="4143375" y="9120189"/>
            <a:ext cx="3170238" cy="479425"/>
          </a:xfrm>
          <a:prstGeom prst="rect">
            <a:avLst/>
          </a:prstGeom>
          <a:noFill/>
          <a:ln w="9525">
            <a:noFill/>
            <a:miter lim="800000"/>
            <a:headEnd/>
            <a:tailEnd/>
          </a:ln>
        </p:spPr>
        <p:txBody>
          <a:bodyPr lIns="96653" tIns="48326" rIns="96653" bIns="48326" anchor="b">
            <a:prstTxWarp prst="textNoShape">
              <a:avLst/>
            </a:prstTxWarp>
          </a:bodyPr>
          <a:lstStyle/>
          <a:p>
            <a:pPr algn="r" eaLnBrk="1" fontAlgn="auto" hangingPunct="1">
              <a:spcBef>
                <a:spcPts val="0"/>
              </a:spcBef>
              <a:spcAft>
                <a:spcPts val="0"/>
              </a:spcAft>
            </a:pPr>
            <a:fld id="{C5D5271F-AE7C-3E49-B15B-93E65F11C82C}" type="slidenum">
              <a:rPr lang="en-US" sz="1300">
                <a:solidFill>
                  <a:prstClr val="black"/>
                </a:solidFill>
                <a:latin typeface="Calibri" charset="0"/>
                <a:ea typeface="+mn-ea"/>
                <a:cs typeface="+mn-cs"/>
              </a:rPr>
              <a:pPr algn="r" eaLnBrk="1" fontAlgn="auto" hangingPunct="1">
                <a:spcBef>
                  <a:spcPts val="0"/>
                </a:spcBef>
                <a:spcAft>
                  <a:spcPts val="0"/>
                </a:spcAft>
              </a:pPr>
              <a:t>46</a:t>
            </a:fld>
            <a:endParaRPr lang="en-US" sz="1300">
              <a:solidFill>
                <a:prstClr val="black"/>
              </a:solidFill>
              <a:latin typeface="Calibri" charset="0"/>
              <a:ea typeface="+mn-ea"/>
              <a:cs typeface="+mn-cs"/>
            </a:endParaRPr>
          </a:p>
        </p:txBody>
      </p:sp>
      <p:sp>
        <p:nvSpPr>
          <p:cNvPr id="229379" name="Rectangle 2"/>
          <p:cNvSpPr>
            <a:spLocks noGrp="1" noRot="1" noChangeAspect="1" noChangeArrowheads="1" noTextEdit="1"/>
          </p:cNvSpPr>
          <p:nvPr>
            <p:ph type="sldImg"/>
          </p:nvPr>
        </p:nvSpPr>
        <p:spPr bwMode="auto">
          <a:xfrm>
            <a:off x="1274764" y="615951"/>
            <a:ext cx="4783137" cy="3587750"/>
          </a:xfrm>
          <a:noFill/>
          <a:ln>
            <a:solidFill>
              <a:srgbClr val="000000"/>
            </a:solidFill>
            <a:miter lim="800000"/>
            <a:headEnd/>
            <a:tailEnd/>
          </a:ln>
        </p:spPr>
      </p:sp>
      <p:sp>
        <p:nvSpPr>
          <p:cNvPr id="229380" name="Rectangle 3"/>
          <p:cNvSpPr>
            <a:spLocks noGrp="1" noChangeArrowheads="1"/>
          </p:cNvSpPr>
          <p:nvPr>
            <p:ph type="body" idx="1"/>
          </p:nvPr>
        </p:nvSpPr>
        <p:spPr bwMode="auto">
          <a:xfrm>
            <a:off x="550863" y="4560889"/>
            <a:ext cx="6303962" cy="4318000"/>
          </a:xfrm>
          <a:noFill/>
        </p:spPr>
        <p:txBody>
          <a:bodyPr/>
          <a:lstStyle/>
          <a:p>
            <a:pPr>
              <a:spcBef>
                <a:spcPct val="0"/>
              </a:spcBef>
            </a:pPr>
            <a:endParaRPr lang="es-ES_trad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2D64006-454F-43A9-B3EF-2FE5C49661B7}"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txBox="1">
            <a:spLocks noGrp="1" noChangeArrowheads="1"/>
          </p:cNvSpPr>
          <p:nvPr/>
        </p:nvSpPr>
        <p:spPr bwMode="auto">
          <a:xfrm>
            <a:off x="4143375" y="9120189"/>
            <a:ext cx="3170238" cy="479425"/>
          </a:xfrm>
          <a:prstGeom prst="rect">
            <a:avLst/>
          </a:prstGeom>
          <a:noFill/>
          <a:ln w="9525">
            <a:noFill/>
            <a:miter lim="800000"/>
            <a:headEnd/>
            <a:tailEnd/>
          </a:ln>
        </p:spPr>
        <p:txBody>
          <a:bodyPr lIns="96653" tIns="48326" rIns="96653" bIns="48326" anchor="b">
            <a:prstTxWarp prst="textNoShape">
              <a:avLst/>
            </a:prstTxWarp>
          </a:bodyPr>
          <a:lstStyle/>
          <a:p>
            <a:pPr algn="r" eaLnBrk="1" fontAlgn="auto" hangingPunct="1">
              <a:spcBef>
                <a:spcPts val="0"/>
              </a:spcBef>
              <a:spcAft>
                <a:spcPts val="0"/>
              </a:spcAft>
            </a:pPr>
            <a:fld id="{45180ECC-0135-7E41-805C-E568FEE517D8}" type="slidenum">
              <a:rPr lang="en-US" sz="1300">
                <a:solidFill>
                  <a:prstClr val="black"/>
                </a:solidFill>
                <a:latin typeface="Calibri" charset="0"/>
                <a:ea typeface="+mn-ea"/>
                <a:cs typeface="+mn-cs"/>
              </a:rPr>
              <a:pPr algn="r" eaLnBrk="1" fontAlgn="auto" hangingPunct="1">
                <a:spcBef>
                  <a:spcPts val="0"/>
                </a:spcBef>
                <a:spcAft>
                  <a:spcPts val="0"/>
                </a:spcAft>
              </a:pPr>
              <a:t>47</a:t>
            </a:fld>
            <a:endParaRPr lang="en-US" sz="1300">
              <a:solidFill>
                <a:prstClr val="black"/>
              </a:solidFill>
              <a:latin typeface="Calibri" charset="0"/>
              <a:ea typeface="+mn-ea"/>
              <a:cs typeface="+mn-cs"/>
            </a:endParaRPr>
          </a:p>
        </p:txBody>
      </p:sp>
      <p:sp>
        <p:nvSpPr>
          <p:cNvPr id="227331" name="Rectangle 2"/>
          <p:cNvSpPr>
            <a:spLocks noGrp="1" noRot="1" noChangeAspect="1" noChangeArrowheads="1" noTextEdit="1"/>
          </p:cNvSpPr>
          <p:nvPr>
            <p:ph type="sldImg"/>
          </p:nvPr>
        </p:nvSpPr>
        <p:spPr bwMode="auto">
          <a:xfrm>
            <a:off x="1237828" y="616744"/>
            <a:ext cx="4858173" cy="3587115"/>
          </a:xfrm>
          <a:noFill/>
          <a:ln>
            <a:solidFill>
              <a:srgbClr val="000000"/>
            </a:solidFill>
            <a:miter lim="800000"/>
            <a:headEnd/>
            <a:tailEnd/>
          </a:ln>
        </p:spPr>
      </p:sp>
      <p:sp>
        <p:nvSpPr>
          <p:cNvPr id="227332" name="Rectangle 3"/>
          <p:cNvSpPr>
            <a:spLocks noGrp="1" noChangeArrowheads="1"/>
          </p:cNvSpPr>
          <p:nvPr>
            <p:ph type="body" idx="1"/>
          </p:nvPr>
        </p:nvSpPr>
        <p:spPr bwMode="auto">
          <a:xfrm>
            <a:off x="550863" y="4560889"/>
            <a:ext cx="6303962" cy="4318000"/>
          </a:xfrm>
          <a:noFill/>
        </p:spPr>
        <p:txBody>
          <a:bodyPr/>
          <a:lstStyle/>
          <a:p>
            <a:pPr>
              <a:spcBef>
                <a:spcPct val="0"/>
              </a:spcBef>
            </a:pPr>
            <a:endParaRPr lang="es-ES_tradnl"/>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txBox="1">
            <a:spLocks noGrp="1" noChangeArrowheads="1"/>
          </p:cNvSpPr>
          <p:nvPr/>
        </p:nvSpPr>
        <p:spPr bwMode="auto">
          <a:xfrm>
            <a:off x="4143375" y="9120189"/>
            <a:ext cx="3170238" cy="479425"/>
          </a:xfrm>
          <a:prstGeom prst="rect">
            <a:avLst/>
          </a:prstGeom>
          <a:noFill/>
          <a:ln w="9525">
            <a:noFill/>
            <a:miter lim="800000"/>
            <a:headEnd/>
            <a:tailEnd/>
          </a:ln>
        </p:spPr>
        <p:txBody>
          <a:bodyPr lIns="96653" tIns="48326" rIns="96653" bIns="48326" anchor="b">
            <a:prstTxWarp prst="textNoShape">
              <a:avLst/>
            </a:prstTxWarp>
          </a:bodyPr>
          <a:lstStyle/>
          <a:p>
            <a:pPr algn="r" eaLnBrk="1" fontAlgn="auto" hangingPunct="1">
              <a:spcBef>
                <a:spcPts val="0"/>
              </a:spcBef>
              <a:spcAft>
                <a:spcPts val="0"/>
              </a:spcAft>
            </a:pPr>
            <a:fld id="{00B129DB-4F8D-364F-B5F2-DB61BBE46E12}" type="slidenum">
              <a:rPr lang="en-US" sz="1300">
                <a:solidFill>
                  <a:prstClr val="black"/>
                </a:solidFill>
                <a:latin typeface="Calibri" charset="0"/>
                <a:ea typeface="+mn-ea"/>
                <a:cs typeface="+mn-cs"/>
              </a:rPr>
              <a:pPr algn="r" eaLnBrk="1" fontAlgn="auto" hangingPunct="1">
                <a:spcBef>
                  <a:spcPts val="0"/>
                </a:spcBef>
                <a:spcAft>
                  <a:spcPts val="0"/>
                </a:spcAft>
              </a:pPr>
              <a:t>48</a:t>
            </a:fld>
            <a:endParaRPr lang="en-US" sz="1300">
              <a:solidFill>
                <a:prstClr val="black"/>
              </a:solidFill>
              <a:latin typeface="Calibri" charset="0"/>
              <a:ea typeface="+mn-ea"/>
              <a:cs typeface="+mn-cs"/>
            </a:endParaRPr>
          </a:p>
        </p:txBody>
      </p:sp>
      <p:sp>
        <p:nvSpPr>
          <p:cNvPr id="231427" name="Rectangle 2"/>
          <p:cNvSpPr>
            <a:spLocks noGrp="1" noRot="1" noChangeAspect="1" noChangeArrowheads="1" noTextEdit="1"/>
          </p:cNvSpPr>
          <p:nvPr>
            <p:ph type="sldImg"/>
          </p:nvPr>
        </p:nvSpPr>
        <p:spPr bwMode="auto">
          <a:xfrm>
            <a:off x="1237828" y="616744"/>
            <a:ext cx="4858173" cy="3587115"/>
          </a:xfrm>
          <a:noFill/>
          <a:ln>
            <a:solidFill>
              <a:srgbClr val="000000"/>
            </a:solidFill>
            <a:miter lim="800000"/>
            <a:headEnd/>
            <a:tailEnd/>
          </a:ln>
        </p:spPr>
      </p:sp>
      <p:sp>
        <p:nvSpPr>
          <p:cNvPr id="231428" name="Rectangle 3"/>
          <p:cNvSpPr>
            <a:spLocks noGrp="1" noChangeArrowheads="1"/>
          </p:cNvSpPr>
          <p:nvPr>
            <p:ph type="body" idx="1"/>
          </p:nvPr>
        </p:nvSpPr>
        <p:spPr bwMode="auto">
          <a:xfrm>
            <a:off x="550863" y="4560889"/>
            <a:ext cx="6303962" cy="4318000"/>
          </a:xfrm>
          <a:noFill/>
        </p:spPr>
        <p:txBody>
          <a:bodyPr/>
          <a:lstStyle/>
          <a:p>
            <a:pPr>
              <a:spcBef>
                <a:spcPct val="0"/>
              </a:spcBef>
            </a:pPr>
            <a:endParaRPr lang="es-ES_tradnl"/>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txBox="1">
            <a:spLocks noGrp="1" noChangeArrowheads="1"/>
          </p:cNvSpPr>
          <p:nvPr/>
        </p:nvSpPr>
        <p:spPr bwMode="auto">
          <a:xfrm>
            <a:off x="4143375" y="9120189"/>
            <a:ext cx="3170238" cy="479425"/>
          </a:xfrm>
          <a:prstGeom prst="rect">
            <a:avLst/>
          </a:prstGeom>
          <a:noFill/>
          <a:ln w="9525">
            <a:noFill/>
            <a:miter lim="800000"/>
            <a:headEnd/>
            <a:tailEnd/>
          </a:ln>
        </p:spPr>
        <p:txBody>
          <a:bodyPr lIns="96653" tIns="48326" rIns="96653" bIns="48326" anchor="b">
            <a:prstTxWarp prst="textNoShape">
              <a:avLst/>
            </a:prstTxWarp>
          </a:bodyPr>
          <a:lstStyle/>
          <a:p>
            <a:pPr algn="r" eaLnBrk="1" fontAlgn="auto" hangingPunct="1">
              <a:spcBef>
                <a:spcPts val="0"/>
              </a:spcBef>
              <a:spcAft>
                <a:spcPts val="0"/>
              </a:spcAft>
            </a:pPr>
            <a:fld id="{58F8BDBE-84D5-9849-BC17-3BB431D6851B}" type="slidenum">
              <a:rPr lang="en-US" sz="1300">
                <a:solidFill>
                  <a:prstClr val="black"/>
                </a:solidFill>
                <a:latin typeface="Calibri" charset="0"/>
                <a:ea typeface="+mn-ea"/>
                <a:cs typeface="+mn-cs"/>
              </a:rPr>
              <a:pPr algn="r" eaLnBrk="1" fontAlgn="auto" hangingPunct="1">
                <a:spcBef>
                  <a:spcPts val="0"/>
                </a:spcBef>
                <a:spcAft>
                  <a:spcPts val="0"/>
                </a:spcAft>
              </a:pPr>
              <a:t>49</a:t>
            </a:fld>
            <a:endParaRPr lang="en-US" sz="1300">
              <a:solidFill>
                <a:prstClr val="black"/>
              </a:solidFill>
              <a:latin typeface="Calibri" charset="0"/>
              <a:ea typeface="+mn-ea"/>
              <a:cs typeface="+mn-cs"/>
            </a:endParaRPr>
          </a:p>
        </p:txBody>
      </p:sp>
      <p:sp>
        <p:nvSpPr>
          <p:cNvPr id="237571" name="Rectangle 2"/>
          <p:cNvSpPr>
            <a:spLocks noGrp="1" noRot="1" noChangeAspect="1" noChangeArrowheads="1" noTextEdit="1"/>
          </p:cNvSpPr>
          <p:nvPr>
            <p:ph type="sldImg"/>
          </p:nvPr>
        </p:nvSpPr>
        <p:spPr bwMode="auto">
          <a:xfrm>
            <a:off x="1237828" y="616744"/>
            <a:ext cx="4858173" cy="3587115"/>
          </a:xfrm>
          <a:noFill/>
          <a:ln>
            <a:solidFill>
              <a:srgbClr val="000000"/>
            </a:solidFill>
            <a:miter lim="800000"/>
            <a:headEnd/>
            <a:tailEnd/>
          </a:ln>
        </p:spPr>
      </p:sp>
      <p:sp>
        <p:nvSpPr>
          <p:cNvPr id="237572" name="Rectangle 3"/>
          <p:cNvSpPr>
            <a:spLocks noGrp="1" noChangeArrowheads="1"/>
          </p:cNvSpPr>
          <p:nvPr>
            <p:ph type="body" idx="1"/>
          </p:nvPr>
        </p:nvSpPr>
        <p:spPr bwMode="auto">
          <a:xfrm>
            <a:off x="550863" y="4560889"/>
            <a:ext cx="6303962" cy="4318000"/>
          </a:xfrm>
          <a:noFill/>
        </p:spPr>
        <p:txBody>
          <a:bodyPr/>
          <a:lstStyle/>
          <a:p>
            <a:pPr>
              <a:spcBef>
                <a:spcPct val="0"/>
              </a:spcBef>
            </a:pPr>
            <a:endParaRPr lang="es-ES_tradnl"/>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txBox="1">
            <a:spLocks noGrp="1" noChangeArrowheads="1"/>
          </p:cNvSpPr>
          <p:nvPr/>
        </p:nvSpPr>
        <p:spPr bwMode="auto">
          <a:xfrm>
            <a:off x="4143375" y="9120189"/>
            <a:ext cx="3170238" cy="479425"/>
          </a:xfrm>
          <a:prstGeom prst="rect">
            <a:avLst/>
          </a:prstGeom>
          <a:noFill/>
          <a:ln w="9525">
            <a:noFill/>
            <a:miter lim="800000"/>
            <a:headEnd/>
            <a:tailEnd/>
          </a:ln>
        </p:spPr>
        <p:txBody>
          <a:bodyPr lIns="96653" tIns="48326" rIns="96653" bIns="48326" anchor="b">
            <a:prstTxWarp prst="textNoShape">
              <a:avLst/>
            </a:prstTxWarp>
          </a:bodyPr>
          <a:lstStyle/>
          <a:p>
            <a:pPr algn="r" eaLnBrk="1" fontAlgn="auto" hangingPunct="1">
              <a:spcBef>
                <a:spcPts val="0"/>
              </a:spcBef>
              <a:spcAft>
                <a:spcPts val="0"/>
              </a:spcAft>
            </a:pPr>
            <a:fld id="{CA6A3023-E1AA-5B41-BADE-9A9AE2D44B6C}" type="slidenum">
              <a:rPr lang="en-US" sz="1300">
                <a:solidFill>
                  <a:prstClr val="black"/>
                </a:solidFill>
                <a:latin typeface="Calibri" charset="0"/>
                <a:ea typeface="+mn-ea"/>
                <a:cs typeface="+mn-cs"/>
              </a:rPr>
              <a:pPr algn="r" eaLnBrk="1" fontAlgn="auto" hangingPunct="1">
                <a:spcBef>
                  <a:spcPts val="0"/>
                </a:spcBef>
                <a:spcAft>
                  <a:spcPts val="0"/>
                </a:spcAft>
              </a:pPr>
              <a:t>50</a:t>
            </a:fld>
            <a:endParaRPr lang="en-US" sz="1300">
              <a:solidFill>
                <a:prstClr val="black"/>
              </a:solidFill>
              <a:latin typeface="Calibri" charset="0"/>
              <a:ea typeface="+mn-ea"/>
              <a:cs typeface="+mn-cs"/>
            </a:endParaRPr>
          </a:p>
        </p:txBody>
      </p:sp>
      <p:sp>
        <p:nvSpPr>
          <p:cNvPr id="239619" name="Rectangle 2"/>
          <p:cNvSpPr>
            <a:spLocks noGrp="1" noRot="1" noChangeAspect="1" noChangeArrowheads="1" noTextEdit="1"/>
          </p:cNvSpPr>
          <p:nvPr>
            <p:ph type="sldImg"/>
          </p:nvPr>
        </p:nvSpPr>
        <p:spPr bwMode="auto">
          <a:xfrm>
            <a:off x="1274764" y="615951"/>
            <a:ext cx="4783137" cy="3587750"/>
          </a:xfrm>
          <a:noFill/>
          <a:ln>
            <a:solidFill>
              <a:srgbClr val="000000"/>
            </a:solidFill>
            <a:miter lim="800000"/>
            <a:headEnd/>
            <a:tailEnd/>
          </a:ln>
        </p:spPr>
      </p:sp>
      <p:sp>
        <p:nvSpPr>
          <p:cNvPr id="239620" name="Rectangle 3"/>
          <p:cNvSpPr>
            <a:spLocks noGrp="1" noChangeArrowheads="1"/>
          </p:cNvSpPr>
          <p:nvPr>
            <p:ph type="body" idx="1"/>
          </p:nvPr>
        </p:nvSpPr>
        <p:spPr bwMode="auto">
          <a:xfrm>
            <a:off x="550863" y="4560889"/>
            <a:ext cx="6303962" cy="4318000"/>
          </a:xfrm>
          <a:noFill/>
        </p:spPr>
        <p:txBody>
          <a:bodyPr/>
          <a:lstStyle/>
          <a:p>
            <a:pPr>
              <a:spcBef>
                <a:spcPct val="0"/>
              </a:spcBef>
            </a:pPr>
            <a:endParaRPr lang="es-ES_tradnl"/>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txBox="1">
            <a:spLocks noGrp="1" noChangeArrowheads="1"/>
          </p:cNvSpPr>
          <p:nvPr/>
        </p:nvSpPr>
        <p:spPr bwMode="auto">
          <a:xfrm>
            <a:off x="4143375" y="9120189"/>
            <a:ext cx="3170238" cy="479425"/>
          </a:xfrm>
          <a:prstGeom prst="rect">
            <a:avLst/>
          </a:prstGeom>
          <a:noFill/>
          <a:ln w="9525">
            <a:noFill/>
            <a:miter lim="800000"/>
            <a:headEnd/>
            <a:tailEnd/>
          </a:ln>
        </p:spPr>
        <p:txBody>
          <a:bodyPr lIns="96653" tIns="48326" rIns="96653" bIns="48326" anchor="b">
            <a:prstTxWarp prst="textNoShape">
              <a:avLst/>
            </a:prstTxWarp>
          </a:bodyPr>
          <a:lstStyle/>
          <a:p>
            <a:pPr algn="r" eaLnBrk="1" fontAlgn="auto" hangingPunct="1">
              <a:spcBef>
                <a:spcPts val="0"/>
              </a:spcBef>
              <a:spcAft>
                <a:spcPts val="0"/>
              </a:spcAft>
            </a:pPr>
            <a:fld id="{DDDACD61-6FE4-B749-98AC-B4D39F803091}" type="slidenum">
              <a:rPr lang="en-US" sz="1300">
                <a:solidFill>
                  <a:prstClr val="black"/>
                </a:solidFill>
                <a:latin typeface="Calibri" charset="0"/>
                <a:ea typeface="+mn-ea"/>
                <a:cs typeface="+mn-cs"/>
              </a:rPr>
              <a:pPr algn="r" eaLnBrk="1" fontAlgn="auto" hangingPunct="1">
                <a:spcBef>
                  <a:spcPts val="0"/>
                </a:spcBef>
                <a:spcAft>
                  <a:spcPts val="0"/>
                </a:spcAft>
              </a:pPr>
              <a:t>51</a:t>
            </a:fld>
            <a:endParaRPr lang="en-US" sz="1300">
              <a:solidFill>
                <a:prstClr val="black"/>
              </a:solidFill>
              <a:latin typeface="Calibri" charset="0"/>
              <a:ea typeface="+mn-ea"/>
              <a:cs typeface="+mn-cs"/>
            </a:endParaRPr>
          </a:p>
        </p:txBody>
      </p:sp>
      <p:sp>
        <p:nvSpPr>
          <p:cNvPr id="241667" name="Rectangle 2"/>
          <p:cNvSpPr>
            <a:spLocks noGrp="1" noRot="1" noChangeAspect="1" noChangeArrowheads="1" noTextEdit="1"/>
          </p:cNvSpPr>
          <p:nvPr>
            <p:ph type="sldImg"/>
          </p:nvPr>
        </p:nvSpPr>
        <p:spPr bwMode="auto">
          <a:xfrm>
            <a:off x="1274764" y="615951"/>
            <a:ext cx="4783137" cy="3587750"/>
          </a:xfrm>
          <a:noFill/>
          <a:ln>
            <a:solidFill>
              <a:srgbClr val="000000"/>
            </a:solidFill>
            <a:miter lim="800000"/>
            <a:headEnd/>
            <a:tailEnd/>
          </a:ln>
        </p:spPr>
      </p:sp>
      <p:sp>
        <p:nvSpPr>
          <p:cNvPr id="241668" name="Rectangle 3"/>
          <p:cNvSpPr>
            <a:spLocks noGrp="1" noChangeArrowheads="1"/>
          </p:cNvSpPr>
          <p:nvPr>
            <p:ph type="body" idx="1"/>
          </p:nvPr>
        </p:nvSpPr>
        <p:spPr bwMode="auto">
          <a:xfrm>
            <a:off x="550863" y="4560889"/>
            <a:ext cx="6303962" cy="4318000"/>
          </a:xfrm>
          <a:noFill/>
        </p:spPr>
        <p:txBody>
          <a:bodyPr/>
          <a:lstStyle/>
          <a:p>
            <a:pPr>
              <a:spcBef>
                <a:spcPct val="0"/>
              </a:spcBef>
            </a:pPr>
            <a:endParaRPr lang="es-ES_tradnl"/>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txBox="1">
            <a:spLocks noGrp="1" noChangeArrowheads="1"/>
          </p:cNvSpPr>
          <p:nvPr/>
        </p:nvSpPr>
        <p:spPr bwMode="auto">
          <a:xfrm>
            <a:off x="4143375" y="9120189"/>
            <a:ext cx="3170238" cy="479425"/>
          </a:xfrm>
          <a:prstGeom prst="rect">
            <a:avLst/>
          </a:prstGeom>
          <a:noFill/>
          <a:ln w="9525">
            <a:noFill/>
            <a:miter lim="800000"/>
            <a:headEnd/>
            <a:tailEnd/>
          </a:ln>
        </p:spPr>
        <p:txBody>
          <a:bodyPr lIns="96653" tIns="48326" rIns="96653" bIns="48326" anchor="b">
            <a:prstTxWarp prst="textNoShape">
              <a:avLst/>
            </a:prstTxWarp>
          </a:bodyPr>
          <a:lstStyle/>
          <a:p>
            <a:pPr algn="r" eaLnBrk="1" fontAlgn="auto" hangingPunct="1">
              <a:spcBef>
                <a:spcPts val="0"/>
              </a:spcBef>
              <a:spcAft>
                <a:spcPts val="0"/>
              </a:spcAft>
            </a:pPr>
            <a:fld id="{E5E74AEA-4ABB-C54C-B47D-D4A219A148E5}" type="slidenum">
              <a:rPr lang="en-US" sz="1300">
                <a:solidFill>
                  <a:prstClr val="black"/>
                </a:solidFill>
                <a:latin typeface="Calibri" charset="0"/>
                <a:ea typeface="+mn-ea"/>
                <a:cs typeface="+mn-cs"/>
              </a:rPr>
              <a:pPr algn="r" eaLnBrk="1" fontAlgn="auto" hangingPunct="1">
                <a:spcBef>
                  <a:spcPts val="0"/>
                </a:spcBef>
                <a:spcAft>
                  <a:spcPts val="0"/>
                </a:spcAft>
              </a:pPr>
              <a:t>52</a:t>
            </a:fld>
            <a:endParaRPr lang="en-US" sz="1300">
              <a:solidFill>
                <a:prstClr val="black"/>
              </a:solidFill>
              <a:latin typeface="Calibri" charset="0"/>
              <a:ea typeface="+mn-ea"/>
              <a:cs typeface="+mn-cs"/>
            </a:endParaRPr>
          </a:p>
        </p:txBody>
      </p:sp>
      <p:sp>
        <p:nvSpPr>
          <p:cNvPr id="245763" name="Rectangle 2"/>
          <p:cNvSpPr>
            <a:spLocks noGrp="1" noRot="1" noChangeAspect="1" noChangeArrowheads="1" noTextEdit="1"/>
          </p:cNvSpPr>
          <p:nvPr>
            <p:ph type="sldImg"/>
          </p:nvPr>
        </p:nvSpPr>
        <p:spPr bwMode="auto">
          <a:xfrm>
            <a:off x="1274764" y="615951"/>
            <a:ext cx="4783137" cy="3587750"/>
          </a:xfrm>
          <a:noFill/>
          <a:ln>
            <a:solidFill>
              <a:srgbClr val="000000"/>
            </a:solidFill>
            <a:miter lim="800000"/>
            <a:headEnd/>
            <a:tailEnd/>
          </a:ln>
        </p:spPr>
      </p:sp>
      <p:sp>
        <p:nvSpPr>
          <p:cNvPr id="245764" name="Rectangle 3"/>
          <p:cNvSpPr>
            <a:spLocks noGrp="1" noChangeArrowheads="1"/>
          </p:cNvSpPr>
          <p:nvPr>
            <p:ph type="body" idx="1"/>
          </p:nvPr>
        </p:nvSpPr>
        <p:spPr bwMode="auto">
          <a:xfrm>
            <a:off x="550863" y="4560889"/>
            <a:ext cx="6303962" cy="4318000"/>
          </a:xfrm>
          <a:noFill/>
        </p:spPr>
        <p:txBody>
          <a:bodyPr/>
          <a:lstStyle/>
          <a:p>
            <a:pPr>
              <a:spcBef>
                <a:spcPct val="0"/>
              </a:spcBef>
            </a:pPr>
            <a:endParaRPr lang="es-ES_tradnl"/>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txBox="1">
            <a:spLocks noGrp="1" noChangeArrowheads="1"/>
          </p:cNvSpPr>
          <p:nvPr/>
        </p:nvSpPr>
        <p:spPr bwMode="auto">
          <a:xfrm>
            <a:off x="4143375" y="9120189"/>
            <a:ext cx="3170238" cy="479425"/>
          </a:xfrm>
          <a:prstGeom prst="rect">
            <a:avLst/>
          </a:prstGeom>
          <a:noFill/>
          <a:ln w="9525">
            <a:noFill/>
            <a:miter lim="800000"/>
            <a:headEnd/>
            <a:tailEnd/>
          </a:ln>
        </p:spPr>
        <p:txBody>
          <a:bodyPr lIns="96653" tIns="48326" rIns="96653" bIns="48326" anchor="b">
            <a:prstTxWarp prst="textNoShape">
              <a:avLst/>
            </a:prstTxWarp>
          </a:bodyPr>
          <a:lstStyle/>
          <a:p>
            <a:pPr algn="r" eaLnBrk="1" fontAlgn="auto" hangingPunct="1">
              <a:spcBef>
                <a:spcPts val="0"/>
              </a:spcBef>
              <a:spcAft>
                <a:spcPts val="0"/>
              </a:spcAft>
            </a:pPr>
            <a:fld id="{FB28F6C1-1B11-4F47-8389-5FFD75FAE6F7}" type="slidenum">
              <a:rPr lang="en-US" sz="1300">
                <a:solidFill>
                  <a:prstClr val="black"/>
                </a:solidFill>
                <a:latin typeface="Calibri" charset="0"/>
                <a:ea typeface="+mn-ea"/>
                <a:cs typeface="+mn-cs"/>
              </a:rPr>
              <a:pPr algn="r" eaLnBrk="1" fontAlgn="auto" hangingPunct="1">
                <a:spcBef>
                  <a:spcPts val="0"/>
                </a:spcBef>
                <a:spcAft>
                  <a:spcPts val="0"/>
                </a:spcAft>
              </a:pPr>
              <a:t>53</a:t>
            </a:fld>
            <a:endParaRPr lang="en-US" sz="1300">
              <a:solidFill>
                <a:prstClr val="black"/>
              </a:solidFill>
              <a:latin typeface="Calibri" charset="0"/>
              <a:ea typeface="+mn-ea"/>
              <a:cs typeface="+mn-cs"/>
            </a:endParaRPr>
          </a:p>
        </p:txBody>
      </p:sp>
      <p:sp>
        <p:nvSpPr>
          <p:cNvPr id="247811" name="Rectangle 2"/>
          <p:cNvSpPr>
            <a:spLocks noGrp="1" noRot="1" noChangeAspect="1" noChangeArrowheads="1" noTextEdit="1"/>
          </p:cNvSpPr>
          <p:nvPr>
            <p:ph type="sldImg"/>
          </p:nvPr>
        </p:nvSpPr>
        <p:spPr bwMode="auto">
          <a:xfrm>
            <a:off x="1274764" y="615951"/>
            <a:ext cx="4783137" cy="3587750"/>
          </a:xfrm>
          <a:noFill/>
          <a:ln>
            <a:solidFill>
              <a:srgbClr val="000000"/>
            </a:solidFill>
            <a:miter lim="800000"/>
            <a:headEnd/>
            <a:tailEnd/>
          </a:ln>
        </p:spPr>
      </p:sp>
      <p:sp>
        <p:nvSpPr>
          <p:cNvPr id="247812" name="Rectangle 3"/>
          <p:cNvSpPr>
            <a:spLocks noGrp="1" noChangeArrowheads="1"/>
          </p:cNvSpPr>
          <p:nvPr>
            <p:ph type="body" idx="1"/>
          </p:nvPr>
        </p:nvSpPr>
        <p:spPr bwMode="auto">
          <a:xfrm>
            <a:off x="550863" y="4560889"/>
            <a:ext cx="6303962" cy="4318000"/>
          </a:xfrm>
          <a:noFill/>
        </p:spPr>
        <p:txBody>
          <a:bodyPr/>
          <a:lstStyle/>
          <a:p>
            <a:pPr>
              <a:spcBef>
                <a:spcPct val="0"/>
              </a:spcBef>
            </a:pPr>
            <a:endParaRPr lang="es-ES_tradnl"/>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F97F68BE-B62B-4140-A70D-5FC535D12FA6}" type="slidenum">
              <a:rPr lang="en-US" smtClean="0"/>
              <a:pPr/>
              <a:t>57</a:t>
            </a:fld>
            <a:endParaRPr lang="en-US" smtClean="0"/>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31CF847-A699-499B-BC8C-67469A8838AA}" type="slidenum">
              <a:rPr lang="en-US" smtClean="0"/>
              <a:pPr/>
              <a:t>58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31CF847-A699-499B-BC8C-67469A8838AA}" type="slidenum">
              <a:rPr lang="en-US" smtClean="0"/>
              <a:pPr/>
              <a:t>59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CA2949-6719-2F44-A252-66E1089551B3}" type="slidenum">
              <a:rPr lang="en-US"/>
              <a:pPr/>
              <a:t>4</a:t>
            </a:fld>
            <a:endParaRPr lang="en-US"/>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31CF847-A699-499B-BC8C-67469A8838AA}" type="slidenum">
              <a:rPr lang="en-US" smtClean="0"/>
              <a:pPr/>
              <a:t>60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31CF847-A699-499B-BC8C-67469A8838AA}" type="slidenum">
              <a:rPr lang="en-US" smtClean="0"/>
              <a:pPr/>
              <a:t>61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a:noFill/>
        </p:spPr>
        <p:txBody>
          <a:bodyPr/>
          <a:lstStyle/>
          <a:p>
            <a:fld id="{761E594B-FF93-444E-AEE8-48820502556A}" type="slidenum">
              <a:rPr lang="en-US" smtClean="0"/>
              <a:pPr/>
              <a:t>66</a:t>
            </a:fld>
            <a:endParaRPr lang="en-US" smtClean="0"/>
          </a:p>
        </p:txBody>
      </p:sp>
      <p:sp>
        <p:nvSpPr>
          <p:cNvPr id="363523" name="Rectangle 2"/>
          <p:cNvSpPr>
            <a:spLocks noGrp="1" noRot="1" noChangeAspect="1" noChangeArrowheads="1" noTextEdit="1"/>
          </p:cNvSpPr>
          <p:nvPr>
            <p:ph type="sldImg"/>
          </p:nvPr>
        </p:nvSpPr>
        <p:spPr>
          <a:ln/>
        </p:spPr>
      </p:sp>
      <p:sp>
        <p:nvSpPr>
          <p:cNvPr id="363524"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a:noFill/>
        </p:spPr>
        <p:txBody>
          <a:bodyPr/>
          <a:lstStyle/>
          <a:p>
            <a:fld id="{853BF759-DB16-4A09-83C1-024B97202EA7}" type="slidenum">
              <a:rPr lang="en-US" smtClean="0"/>
              <a:pPr/>
              <a:t>67</a:t>
            </a:fld>
            <a:endParaRPr lang="en-US" smtClean="0"/>
          </a:p>
        </p:txBody>
      </p:sp>
      <p:sp>
        <p:nvSpPr>
          <p:cNvPr id="364547" name="Rectangle 2"/>
          <p:cNvSpPr>
            <a:spLocks noGrp="1" noRot="1" noChangeAspect="1" noChangeArrowheads="1" noTextEdit="1"/>
          </p:cNvSpPr>
          <p:nvPr>
            <p:ph type="sldImg"/>
          </p:nvPr>
        </p:nvSpPr>
        <p:spPr>
          <a:ln/>
        </p:spPr>
      </p:sp>
      <p:sp>
        <p:nvSpPr>
          <p:cNvPr id="364548"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2CBFFD8-CA30-499B-98E4-06CE8497CC3B}" type="slidenum">
              <a:rPr lang="en-US" smtClean="0"/>
              <a:pPr>
                <a:defRPr/>
              </a:pPr>
              <a:t>68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2188" cy="3600450"/>
          </a:xfrm>
          <a:prstGeom prst="rect">
            <a:avLst/>
          </a:prstGeom>
        </p:spPr>
      </p:sp>
      <p:sp>
        <p:nvSpPr>
          <p:cNvPr id="3" name="Notes Placeholder 2"/>
          <p:cNvSpPr>
            <a:spLocks noGrp="1"/>
          </p:cNvSpPr>
          <p:nvPr>
            <p:ph type="body" idx="1"/>
          </p:nvPr>
        </p:nvSpPr>
        <p:spPr>
          <a:xfrm>
            <a:off x="731839" y="4560889"/>
            <a:ext cx="5851525" cy="4319587"/>
          </a:xfrm>
          <a:prstGeom prst="rect">
            <a:avLst/>
          </a:prstGeom>
        </p:spPr>
        <p:txBody>
          <a:bodyPr/>
          <a:lstStyle/>
          <a:p>
            <a:r>
              <a:rPr lang="en-US" dirty="0" smtClean="0"/>
              <a:t>So it's not that I want to beat China per se; it's that I want us to have parity with them. I don't want to rely on them for the chip technology embedded in the supercomputers we use for national security. I don't want to rely on them for the low level software that runs my supercomputer because they figured out the parallelism before we did. I don't want to rely on them, or anyone else, for my own standard of living, for my safety and security, for the inventions that propel us forward, for open dialog and communications, all of which rely on supercomputing. I want the U.S. to be self reliant, capable and responsible for our own prosperity. »•« If we are to be partners in a world of global competition, I want us to come from a position of strength based on the best U.S. industry, academia and the national labs have to offer. That's what put us and has kept us in the leadership role we enjoy today in supercomputing. It's imperative we now begin to push forward on the necessary technology to ensure a continued leadership position. </a:t>
            </a:r>
            <a:r>
              <a:rPr lang="en-US" smtClean="0"/>
              <a:t>The stakes are very high</a:t>
            </a:r>
          </a:p>
          <a:p>
            <a:endParaRPr lang="en-US"/>
          </a:p>
        </p:txBody>
      </p:sp>
      <p:sp>
        <p:nvSpPr>
          <p:cNvPr id="4" name="Slide Number Placeholder 3"/>
          <p:cNvSpPr>
            <a:spLocks noGrp="1"/>
          </p:cNvSpPr>
          <p:nvPr>
            <p:ph type="sldNum" sz="quarter" idx="10"/>
          </p:nvPr>
        </p:nvSpPr>
        <p:spPr>
          <a:xfrm>
            <a:off x="4143375" y="9120189"/>
            <a:ext cx="3170238" cy="479425"/>
          </a:xfrm>
          <a:prstGeom prst="rect">
            <a:avLst/>
          </a:prstGeom>
        </p:spPr>
        <p:txBody>
          <a:bodyPr/>
          <a:lstStyle/>
          <a:p>
            <a:pPr algn="ctr">
              <a:defRPr/>
            </a:pPr>
            <a:fld id="{A2CBFFD8-CA30-499B-98E4-06CE8497CC3B}" type="slidenum">
              <a:rPr lang="en-US" sz="2400">
                <a:solidFill>
                  <a:srgbClr val="000000"/>
                </a:solidFill>
                <a:latin typeface="Tech" pitchFamily="34" charset="0"/>
              </a:rPr>
              <a:pPr algn="ctr">
                <a:defRPr/>
              </a:pPr>
              <a:t>73</a:t>
            </a:fld>
            <a:endParaRPr lang="en-US" sz="2400">
              <a:solidFill>
                <a:srgbClr val="000000"/>
              </a:solidFill>
              <a:latin typeface="Tech" pitchFamily="34" charset="0"/>
            </a:endParaRPr>
          </a:p>
        </p:txBody>
      </p:sp>
    </p:spTree>
    <p:extLst>
      <p:ext uri="{BB962C8B-B14F-4D97-AF65-F5344CB8AC3E}">
        <p14:creationId xmlns:p14="http://schemas.microsoft.com/office/powerpoint/2010/main" val="3602147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2188" cy="3600450"/>
          </a:xfrm>
          <a:prstGeom prst="rect">
            <a:avLst/>
          </a:prstGeom>
        </p:spPr>
      </p:sp>
      <p:sp>
        <p:nvSpPr>
          <p:cNvPr id="3" name="Notes Placeholder 2"/>
          <p:cNvSpPr>
            <a:spLocks noGrp="1"/>
          </p:cNvSpPr>
          <p:nvPr>
            <p:ph type="body" idx="1"/>
          </p:nvPr>
        </p:nvSpPr>
        <p:spPr>
          <a:xfrm>
            <a:off x="731839" y="4560889"/>
            <a:ext cx="5851525" cy="4319587"/>
          </a:xfrm>
          <a:prstGeom prst="rect">
            <a:avLst/>
          </a:prstGeom>
        </p:spPr>
        <p:txBody>
          <a:bodyPr/>
          <a:lstStyle/>
          <a:p>
            <a:r>
              <a:rPr lang="en-US" dirty="0" smtClean="0"/>
              <a:t>So it's not that I want to beat China per se; it's that I want us to have parity with them. I don't want to rely on them for the chip technology embedded in the supercomputers we use for national security. I don't want to rely on them for the low level software that runs my supercomputer because they figured out the parallelism before we did. I don't want to rely on them, or anyone else, for my own standard of living, for my safety and security, for the inventions that propel us forward, for open dialog and communications, all of which rely on supercomputing. I want the U.S. to be self reliant, capable and responsible for our own prosperity. »•« If we are to be partners in a world of global competition, I want us to come from a position of strength based on the best U.S. industry, academia and the national labs have to offer. That's what put us and has kept us in the leadership role we enjoy today in supercomputing. It's imperative we now begin to push forward on the necessary technology to ensure a continued leadership position. </a:t>
            </a:r>
            <a:r>
              <a:rPr lang="en-US" smtClean="0"/>
              <a:t>The stakes are very high</a:t>
            </a:r>
          </a:p>
          <a:p>
            <a:endParaRPr lang="en-US"/>
          </a:p>
        </p:txBody>
      </p:sp>
      <p:sp>
        <p:nvSpPr>
          <p:cNvPr id="4" name="Slide Number Placeholder 3"/>
          <p:cNvSpPr>
            <a:spLocks noGrp="1"/>
          </p:cNvSpPr>
          <p:nvPr>
            <p:ph type="sldNum" sz="quarter" idx="10"/>
          </p:nvPr>
        </p:nvSpPr>
        <p:spPr>
          <a:xfrm>
            <a:off x="4143375" y="9120189"/>
            <a:ext cx="3170238" cy="479425"/>
          </a:xfrm>
          <a:prstGeom prst="rect">
            <a:avLst/>
          </a:prstGeom>
        </p:spPr>
        <p:txBody>
          <a:bodyPr/>
          <a:lstStyle/>
          <a:p>
            <a:pPr algn="ctr">
              <a:defRPr/>
            </a:pPr>
            <a:fld id="{A2CBFFD8-CA30-499B-98E4-06CE8497CC3B}" type="slidenum">
              <a:rPr lang="en-US" sz="2400">
                <a:solidFill>
                  <a:srgbClr val="000000"/>
                </a:solidFill>
                <a:latin typeface="Tech" pitchFamily="34" charset="0"/>
              </a:rPr>
              <a:pPr algn="ctr">
                <a:defRPr/>
              </a:pPr>
              <a:t>74</a:t>
            </a:fld>
            <a:endParaRPr lang="en-US" sz="2400">
              <a:solidFill>
                <a:srgbClr val="000000"/>
              </a:solidFill>
              <a:latin typeface="Tech" pitchFamily="34" charset="0"/>
            </a:endParaRPr>
          </a:p>
        </p:txBody>
      </p:sp>
    </p:spTree>
    <p:extLst>
      <p:ext uri="{BB962C8B-B14F-4D97-AF65-F5344CB8AC3E}">
        <p14:creationId xmlns:p14="http://schemas.microsoft.com/office/powerpoint/2010/main" val="36021476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F97F68BE-B62B-4140-A70D-5FC535D12FA6}" type="slidenum">
              <a:rPr lang="en-US" smtClean="0"/>
              <a:pPr/>
              <a:t>76</a:t>
            </a:fld>
            <a:endParaRPr lang="en-US" smtClean="0"/>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4CDDBB9-C464-7446-9828-C1CB7306CE17}" type="slidenum">
              <a:rPr lang="fi-FI"/>
              <a:pPr/>
              <a:t>77</a:t>
            </a:fld>
            <a:endParaRPr lang="fi-FI"/>
          </a:p>
        </p:txBody>
      </p:sp>
      <p:sp>
        <p:nvSpPr>
          <p:cNvPr id="87041" name="Text Box 1"/>
          <p:cNvSpPr txBox="1">
            <a:spLocks noGrp="1" noRot="1" noChangeAspect="1" noChangeArrowheads="1"/>
          </p:cNvSpPr>
          <p:nvPr>
            <p:ph type="sldImg"/>
          </p:nvPr>
        </p:nvSpPr>
        <p:spPr bwMode="auto">
          <a:xfrm>
            <a:off x="1257300" y="730250"/>
            <a:ext cx="4799013" cy="3598863"/>
          </a:xfrm>
          <a:prstGeom prst="rect">
            <a:avLst/>
          </a:prstGeom>
          <a:solidFill>
            <a:srgbClr val="FFFFFF"/>
          </a:solidFill>
          <a:ln>
            <a:solidFill>
              <a:srgbClr val="000000"/>
            </a:solidFill>
            <a:miter lim="800000"/>
            <a:headEnd/>
            <a:tailEnd/>
          </a:ln>
        </p:spPr>
      </p:sp>
      <p:sp>
        <p:nvSpPr>
          <p:cNvPr id="87042" name="Text Box 2"/>
          <p:cNvSpPr txBox="1">
            <a:spLocks noGrp="1" noChangeArrowheads="1"/>
          </p:cNvSpPr>
          <p:nvPr>
            <p:ph type="body" idx="1"/>
          </p:nvPr>
        </p:nvSpPr>
        <p:spPr bwMode="auto">
          <a:xfrm>
            <a:off x="731520" y="4560392"/>
            <a:ext cx="5850624" cy="4239639"/>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20FEFC-7FD8-452F-80A3-25726A2AD4BC}" type="slidenum">
              <a:rPr lang="en-US" smtClean="0"/>
              <a:pPr/>
              <a:t>78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B5DFE7-627F-0F46-B757-066F687465EF}" type="slidenum">
              <a:rPr lang="en-US"/>
              <a:pPr/>
              <a:t>5</a:t>
            </a:fld>
            <a:endParaRPr lang="en-US"/>
          </a:p>
        </p:txBody>
      </p:sp>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2699CD-FC5A-8947-976D-043FAC938C99}" type="slidenum">
              <a:rPr lang="en-US"/>
              <a:pPr/>
              <a:t>6</a:t>
            </a:fld>
            <a:endParaRPr lang="en-US"/>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238976-109F-044F-AEEC-534AE53FB798}" type="slidenum">
              <a:rPr lang="en-US"/>
              <a:pPr/>
              <a:t>7</a:t>
            </a:fld>
            <a:endParaRPr 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a:xfrm>
            <a:off x="974725" y="4560888"/>
            <a:ext cx="5365750" cy="4319587"/>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585902-E71A-5C44-926F-F524A904BD2C}" type="slidenum">
              <a:rPr lang="en-US"/>
              <a:pPr/>
              <a:t>8</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665F3C-686F-7C41-97D6-E9C36269A3B9}" type="slidenum">
              <a:rPr lang="en-US"/>
              <a:pPr/>
              <a:t>9</a:t>
            </a:fld>
            <a:endParaRPr lang="en-US"/>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body" idx="1"/>
          </p:nvPr>
        </p:nvSpPr>
        <p:spPr bwMode="auto">
          <a:xfrm>
            <a:off x="1333037" y="4596496"/>
            <a:ext cx="4589735" cy="4291169"/>
          </a:xfrm>
          <a:prstGeom prst="rect">
            <a:avLst/>
          </a:prstGeom>
          <a:noFill/>
          <a:ln w="12700">
            <a:miter lim="800000"/>
            <a:headEnd/>
            <a:tailEnd/>
          </a:ln>
        </p:spPr>
        <p:txBody>
          <a:bodyPr lIns="96203" tIns="47258" rIns="96203" bIns="47258">
            <a:prstTxWarp prst="textNoShape">
              <a:avLst/>
            </a:prstTxWarp>
          </a:bodyPr>
          <a:lstStyle/>
          <a:p>
            <a:pPr>
              <a:spcBef>
                <a:spcPct val="0"/>
              </a:spcBef>
            </a:pPr>
            <a:r>
              <a:rPr lang="en-US" sz="2500" dirty="0"/>
              <a:t>The design goal is to present the user with as much memory as is available in the cheapest technology (points to the disk).</a:t>
            </a:r>
          </a:p>
          <a:p>
            <a:pPr>
              <a:spcBef>
                <a:spcPct val="0"/>
              </a:spcBef>
            </a:pPr>
            <a:r>
              <a:rPr lang="en-US" sz="2500" dirty="0"/>
              <a:t>While by taking advantage of the principle of locality, we like to provide the user an average access speed that is very close to the speed that is offered by the fastest technology.</a:t>
            </a:r>
          </a:p>
          <a:p>
            <a:pPr>
              <a:spcBef>
                <a:spcPct val="0"/>
              </a:spcBef>
            </a:pPr>
            <a:r>
              <a:rPr lang="en-US" sz="2500" dirty="0"/>
              <a:t>(We will go over this slide in details in the next lecture on caches).</a:t>
            </a:r>
          </a:p>
          <a:p>
            <a:pPr>
              <a:spcBef>
                <a:spcPct val="0"/>
              </a:spcBef>
            </a:pPr>
            <a:endParaRPr lang="en-US" sz="2500" dirty="0"/>
          </a:p>
          <a:p>
            <a:pPr>
              <a:spcBef>
                <a:spcPct val="0"/>
              </a:spcBef>
            </a:pPr>
            <a:r>
              <a:rPr lang="en-US" sz="2500" dirty="0"/>
              <a:t>+1 = 16 min. (X:56)</a:t>
            </a:r>
          </a:p>
        </p:txBody>
      </p:sp>
      <p:sp>
        <p:nvSpPr>
          <p:cNvPr id="366595" name="Rectangle 3"/>
          <p:cNvSpPr>
            <a:spLocks noGrp="1" noRot="1" noChangeAspect="1" noChangeArrowheads="1" noTextEdit="1"/>
          </p:cNvSpPr>
          <p:nvPr>
            <p:ph type="sldImg"/>
          </p:nvPr>
        </p:nvSpPr>
        <p:spPr bwMode="auto">
          <a:xfrm>
            <a:off x="1273643" y="718515"/>
            <a:ext cx="4772863" cy="3600865"/>
          </a:xfrm>
          <a:prstGeom prst="rect">
            <a:avLst/>
          </a:prstGeom>
          <a:noFill/>
          <a:ln w="12700">
            <a:solidFill>
              <a:schemeClr val="tx1"/>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4.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Line 2"/>
          <p:cNvSpPr>
            <a:spLocks noChangeShapeType="1"/>
          </p:cNvSpPr>
          <p:nvPr/>
        </p:nvSpPr>
        <p:spPr bwMode="auto">
          <a:xfrm>
            <a:off x="0" y="3429000"/>
            <a:ext cx="8026400" cy="0"/>
          </a:xfrm>
          <a:prstGeom prst="line">
            <a:avLst/>
          </a:prstGeom>
          <a:noFill/>
          <a:ln w="50800">
            <a:solidFill>
              <a:schemeClr val="accent2"/>
            </a:solidFill>
            <a:round/>
            <a:headEnd type="none" w="sm" len="sm"/>
            <a:tailEnd type="none" w="sm" len="sm"/>
          </a:ln>
          <a:effectLst/>
        </p:spPr>
        <p:txBody>
          <a:bodyPr wrap="none" anchor="ctr">
            <a:prstTxWarp prst="textNoShape">
              <a:avLst/>
            </a:prstTxWarp>
          </a:bodyPr>
          <a:lstStyle/>
          <a:p>
            <a:endParaRPr lang="en-US"/>
          </a:p>
        </p:txBody>
      </p:sp>
      <p:sp>
        <p:nvSpPr>
          <p:cNvPr id="5123" name="Rectangle 3"/>
          <p:cNvSpPr>
            <a:spLocks noGrp="1" noChangeArrowheads="1"/>
          </p:cNvSpPr>
          <p:nvPr>
            <p:ph type="ctrTitle" sz="quarter"/>
          </p:nvPr>
        </p:nvSpPr>
        <p:spPr>
          <a:xfrm>
            <a:off x="381000" y="2286000"/>
            <a:ext cx="7772400" cy="1143000"/>
          </a:xfrm>
        </p:spPr>
        <p:txBody>
          <a:bodyPr/>
          <a:lstStyle>
            <a:lvl1pPr>
              <a:defRPr/>
            </a:lvl1pPr>
          </a:lstStyle>
          <a:p>
            <a:r>
              <a:rPr lang="en-US"/>
              <a:t>Click to edit Master title style</a:t>
            </a:r>
          </a:p>
        </p:txBody>
      </p:sp>
      <p:sp>
        <p:nvSpPr>
          <p:cNvPr id="5124" name="Rectangle 4"/>
          <p:cNvSpPr>
            <a:spLocks noGrp="1" noChangeArrowheads="1"/>
          </p:cNvSpPr>
          <p:nvPr>
            <p:ph type="subTitle" sz="quarter" idx="1"/>
          </p:nvPr>
        </p:nvSpPr>
        <p:spPr>
          <a:xfrm>
            <a:off x="1371600" y="3886200"/>
            <a:ext cx="6400800" cy="1752600"/>
          </a:xfrm>
        </p:spPr>
        <p:txBody>
          <a:bodyPr/>
          <a:lstStyle>
            <a:lvl1pPr marL="0" indent="0" algn="ctr">
              <a:buFont typeface="Symbol" charset="2"/>
              <a:buNone/>
              <a:defRPr/>
            </a:lvl1pPr>
          </a:lstStyle>
          <a:p>
            <a:r>
              <a:rPr lang="en-US"/>
              <a:t>Click to edit Master subtitle style</a:t>
            </a:r>
          </a:p>
        </p:txBody>
      </p:sp>
      <p:sp>
        <p:nvSpPr>
          <p:cNvPr id="5125" name="Rectangle 5"/>
          <p:cNvSpPr>
            <a:spLocks noGrp="1" noChangeArrowheads="1"/>
          </p:cNvSpPr>
          <p:nvPr>
            <p:ph type="dt" sz="quarter" idx="2"/>
          </p:nvPr>
        </p:nvSpPr>
        <p:spPr>
          <a:xfrm>
            <a:off x="381000" y="6248400"/>
            <a:ext cx="1905000" cy="457200"/>
          </a:xfrm>
        </p:spPr>
        <p:txBody>
          <a:bodyPr/>
          <a:lstStyle>
            <a:lvl1pPr>
              <a:defRPr/>
            </a:lvl1pPr>
          </a:lstStyle>
          <a:p>
            <a:endParaRPr lang="en-US"/>
          </a:p>
        </p:txBody>
      </p:sp>
      <p:sp>
        <p:nvSpPr>
          <p:cNvPr id="5126" name="Rectangle 6"/>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5127" name="Rectangle 7"/>
          <p:cNvSpPr>
            <a:spLocks noGrp="1" noChangeArrowheads="1"/>
          </p:cNvSpPr>
          <p:nvPr>
            <p:ph type="sldNum" sz="quarter" idx="4"/>
          </p:nvPr>
        </p:nvSpPr>
        <p:spPr>
          <a:xfrm>
            <a:off x="6858000" y="6248400"/>
            <a:ext cx="1905000" cy="457200"/>
          </a:xfrm>
        </p:spPr>
        <p:txBody>
          <a:bodyPr lIns="92075" tIns="46038" rIns="92075" bIns="46038"/>
          <a:lstStyle>
            <a:lvl1pPr>
              <a:defRPr/>
            </a:lvl1pPr>
          </a:lstStyle>
          <a:p>
            <a:fld id="{0160FBF7-64E5-3C48-83F0-CC62672AB4F1}" type="slidenum">
              <a:rPr lang="en-US"/>
              <a:pPr/>
              <a:t>‹#›</a:t>
            </a:fld>
            <a:endParaRPr lang="en-US"/>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8713B71A-117C-464C-8328-782F2FF50562}" type="slidenum">
              <a:rPr lang="en-US"/>
              <a:pPr/>
              <a:t>‹#›</a:t>
            </a:fld>
            <a:endParaRPr lang="en-US"/>
          </a:p>
        </p:txBody>
      </p:sp>
    </p:spTree>
  </p:cSld>
  <p:clrMapOvr>
    <a:masterClrMapping/>
  </p:clrMapOvr>
  <p:transition xmlns:p14="http://schemas.microsoft.com/office/powerpoint/2010/main"/>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r>
              <a:rPr lang="en-US" smtClean="0">
                <a:solidFill>
                  <a:srgbClr val="000000"/>
                </a:solidFill>
              </a:rPr>
              <a:t>http://bit.ly/cwi-0412.pdf</a:t>
            </a:r>
            <a:endParaRPr lang="en-US">
              <a:solidFill>
                <a:srgbClr val="000000"/>
              </a:solidFill>
            </a:endParaRPr>
          </a:p>
        </p:txBody>
      </p:sp>
      <p:sp>
        <p:nvSpPr>
          <p:cNvPr id="5" name="Rectangle 7"/>
          <p:cNvSpPr>
            <a:spLocks noGrp="1" noChangeArrowheads="1"/>
          </p:cNvSpPr>
          <p:nvPr>
            <p:ph type="sldNum" sz="quarter" idx="11"/>
          </p:nvPr>
        </p:nvSpPr>
        <p:spPr>
          <a:ln/>
        </p:spPr>
        <p:txBody>
          <a:bodyPr/>
          <a:lstStyle>
            <a:lvl1pPr>
              <a:defRPr/>
            </a:lvl1pPr>
          </a:lstStyle>
          <a:p>
            <a:pPr>
              <a:defRPr/>
            </a:pPr>
            <a:fld id="{364029DF-3B84-4B5E-8AB4-7CDB66663666}" type="slidenum">
              <a:rPr lang="en-US">
                <a:solidFill>
                  <a:srgbClr val="000000"/>
                </a:solidFill>
              </a:rPr>
              <a:pPr>
                <a:defRPr/>
              </a:pPr>
              <a:t>‹#›</a:t>
            </a:fld>
            <a:endParaRPr lang="en-US">
              <a:solidFill>
                <a:srgbClr val="000000"/>
              </a:solidFill>
            </a:endParaRPr>
          </a:p>
        </p:txBody>
      </p:sp>
    </p:spTree>
  </p:cSld>
  <p:clrMapOvr>
    <a:masterClrMapping/>
  </p:clrMapOvr>
  <p:transition xmlns:p14="http://schemas.microsoft.com/office/powerpoint/2010/main"/>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35050"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75225"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en-US" smtClean="0">
                <a:solidFill>
                  <a:srgbClr val="000000"/>
                </a:solidFill>
              </a:rPr>
              <a:t>http://bit.ly/cwi-0412.pdf</a:t>
            </a:r>
            <a:endParaRPr lang="en-US">
              <a:solidFill>
                <a:srgbClr val="000000"/>
              </a:solidFill>
            </a:endParaRPr>
          </a:p>
        </p:txBody>
      </p:sp>
      <p:sp>
        <p:nvSpPr>
          <p:cNvPr id="6" name="Rectangle 7"/>
          <p:cNvSpPr>
            <a:spLocks noGrp="1" noChangeArrowheads="1"/>
          </p:cNvSpPr>
          <p:nvPr>
            <p:ph type="sldNum" sz="quarter" idx="11"/>
          </p:nvPr>
        </p:nvSpPr>
        <p:spPr>
          <a:ln/>
        </p:spPr>
        <p:txBody>
          <a:bodyPr/>
          <a:lstStyle>
            <a:lvl1pPr>
              <a:defRPr/>
            </a:lvl1pPr>
          </a:lstStyle>
          <a:p>
            <a:pPr>
              <a:defRPr/>
            </a:pPr>
            <a:fld id="{512AC08B-B451-4960-90B9-971C40EBD2D5}" type="slidenum">
              <a:rPr lang="en-US">
                <a:solidFill>
                  <a:srgbClr val="000000"/>
                </a:solidFill>
              </a:rPr>
              <a:pPr>
                <a:defRPr/>
              </a:pPr>
              <a:t>‹#›</a:t>
            </a:fld>
            <a:endParaRPr lang="en-US">
              <a:solidFill>
                <a:srgbClr val="000000"/>
              </a:solidFill>
            </a:endParaRPr>
          </a:p>
        </p:txBody>
      </p:sp>
    </p:spTree>
  </p:cSld>
  <p:clrMapOvr>
    <a:masterClrMapping/>
  </p:clrMapOvr>
  <p:transition xmlns:p14="http://schemas.microsoft.com/office/powerpoint/2010/main"/>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en-US" smtClean="0">
                <a:solidFill>
                  <a:srgbClr val="000000"/>
                </a:solidFill>
              </a:rPr>
              <a:t>http://bit.ly/cwi-0412.pdf</a:t>
            </a:r>
            <a:endParaRPr lang="en-US">
              <a:solidFill>
                <a:srgbClr val="000000"/>
              </a:solidFill>
            </a:endParaRPr>
          </a:p>
        </p:txBody>
      </p:sp>
      <p:sp>
        <p:nvSpPr>
          <p:cNvPr id="8" name="Rectangle 7"/>
          <p:cNvSpPr>
            <a:spLocks noGrp="1" noChangeArrowheads="1"/>
          </p:cNvSpPr>
          <p:nvPr>
            <p:ph type="sldNum" sz="quarter" idx="11"/>
          </p:nvPr>
        </p:nvSpPr>
        <p:spPr>
          <a:ln/>
        </p:spPr>
        <p:txBody>
          <a:bodyPr/>
          <a:lstStyle>
            <a:lvl1pPr>
              <a:defRPr/>
            </a:lvl1pPr>
          </a:lstStyle>
          <a:p>
            <a:pPr>
              <a:defRPr/>
            </a:pPr>
            <a:fld id="{D1D6088F-157C-4EB1-ABEE-EA84ED526D74}" type="slidenum">
              <a:rPr lang="en-US">
                <a:solidFill>
                  <a:srgbClr val="000000"/>
                </a:solidFill>
              </a:rPr>
              <a:pPr>
                <a:defRPr/>
              </a:pPr>
              <a:t>‹#›</a:t>
            </a:fld>
            <a:endParaRPr lang="en-US">
              <a:solidFill>
                <a:srgbClr val="000000"/>
              </a:solidFill>
            </a:endParaRPr>
          </a:p>
        </p:txBody>
      </p:sp>
    </p:spTree>
  </p:cSld>
  <p:clrMapOvr>
    <a:masterClrMapping/>
  </p:clrMapOvr>
  <p:transition xmlns:p14="http://schemas.microsoft.com/office/powerpoint/2010/main"/>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en-US" smtClean="0">
                <a:solidFill>
                  <a:srgbClr val="000000"/>
                </a:solidFill>
              </a:rPr>
              <a:t>http://bit.ly/cwi-0412.pdf</a:t>
            </a:r>
            <a:endParaRPr lang="en-US">
              <a:solidFill>
                <a:srgbClr val="000000"/>
              </a:solidFill>
            </a:endParaRPr>
          </a:p>
        </p:txBody>
      </p:sp>
      <p:sp>
        <p:nvSpPr>
          <p:cNvPr id="4" name="Rectangle 7"/>
          <p:cNvSpPr>
            <a:spLocks noGrp="1" noChangeArrowheads="1"/>
          </p:cNvSpPr>
          <p:nvPr>
            <p:ph type="sldNum" sz="quarter" idx="11"/>
          </p:nvPr>
        </p:nvSpPr>
        <p:spPr>
          <a:ln/>
        </p:spPr>
        <p:txBody>
          <a:bodyPr/>
          <a:lstStyle>
            <a:lvl1pPr>
              <a:defRPr/>
            </a:lvl1pPr>
          </a:lstStyle>
          <a:p>
            <a:pPr>
              <a:defRPr/>
            </a:pPr>
            <a:fld id="{61D7D68E-6D3F-4FC5-ADF7-BB8DF3A581F4}" type="slidenum">
              <a:rPr lang="en-US">
                <a:solidFill>
                  <a:srgbClr val="000000"/>
                </a:solidFill>
              </a:rPr>
              <a:pPr>
                <a:defRPr/>
              </a:pPr>
              <a:t>‹#›</a:t>
            </a:fld>
            <a:endParaRPr lang="en-US">
              <a:solidFill>
                <a:srgbClr val="000000"/>
              </a:solidFill>
            </a:endParaRPr>
          </a:p>
        </p:txBody>
      </p:sp>
    </p:spTree>
  </p:cSld>
  <p:clrMapOvr>
    <a:masterClrMapping/>
  </p:clrMapOvr>
  <p:transition xmlns:p14="http://schemas.microsoft.com/office/powerpoint/2010/main"/>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smtClean="0">
                <a:solidFill>
                  <a:srgbClr val="000000"/>
                </a:solidFill>
              </a:rPr>
              <a:t>http://bit.ly/cwi-0412.pdf</a:t>
            </a:r>
            <a:endParaRPr lang="en-US">
              <a:solidFill>
                <a:srgbClr val="000000"/>
              </a:solidFill>
            </a:endParaRPr>
          </a:p>
        </p:txBody>
      </p:sp>
      <p:sp>
        <p:nvSpPr>
          <p:cNvPr id="3" name="Rectangle 7"/>
          <p:cNvSpPr>
            <a:spLocks noGrp="1" noChangeArrowheads="1"/>
          </p:cNvSpPr>
          <p:nvPr>
            <p:ph type="sldNum" sz="quarter" idx="11"/>
          </p:nvPr>
        </p:nvSpPr>
        <p:spPr>
          <a:ln/>
        </p:spPr>
        <p:txBody>
          <a:bodyPr/>
          <a:lstStyle>
            <a:lvl1pPr>
              <a:defRPr/>
            </a:lvl1pPr>
          </a:lstStyle>
          <a:p>
            <a:pPr>
              <a:defRPr/>
            </a:pPr>
            <a:fld id="{1EA5134E-AA92-48C4-B38D-E17697546807}" type="slidenum">
              <a:rPr lang="en-US">
                <a:solidFill>
                  <a:srgbClr val="000000"/>
                </a:solidFill>
              </a:rPr>
              <a:pPr>
                <a:defRPr/>
              </a:pPr>
              <a:t>‹#›</a:t>
            </a:fld>
            <a:endParaRPr lang="en-US">
              <a:solidFill>
                <a:srgbClr val="000000"/>
              </a:solidFill>
            </a:endParaRPr>
          </a:p>
        </p:txBody>
      </p:sp>
    </p:spTree>
  </p:cSld>
  <p:clrMapOvr>
    <a:masterClrMapping/>
  </p:clrMapOvr>
  <p:transition xmlns:p14="http://schemas.microsoft.com/office/powerpoint/2010/main"/>
</p:sldLayout>
</file>

<file path=ppt/slideLayouts/slideLayout1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smtClean="0">
                <a:solidFill>
                  <a:srgbClr val="000000"/>
                </a:solidFill>
              </a:rPr>
              <a:t>http://bit.ly/cwi-0412.pdf</a:t>
            </a:r>
            <a:endParaRPr lang="en-US">
              <a:solidFill>
                <a:srgbClr val="000000"/>
              </a:solidFill>
            </a:endParaRPr>
          </a:p>
        </p:txBody>
      </p:sp>
      <p:sp>
        <p:nvSpPr>
          <p:cNvPr id="6" name="Rectangle 7"/>
          <p:cNvSpPr>
            <a:spLocks noGrp="1" noChangeArrowheads="1"/>
          </p:cNvSpPr>
          <p:nvPr>
            <p:ph type="sldNum" sz="quarter" idx="11"/>
          </p:nvPr>
        </p:nvSpPr>
        <p:spPr>
          <a:ln/>
        </p:spPr>
        <p:txBody>
          <a:bodyPr/>
          <a:lstStyle>
            <a:lvl1pPr>
              <a:defRPr/>
            </a:lvl1pPr>
          </a:lstStyle>
          <a:p>
            <a:pPr>
              <a:defRPr/>
            </a:pPr>
            <a:fld id="{72A1D540-2EB3-4883-992E-9C04150A0500}" type="slidenum">
              <a:rPr lang="en-US">
                <a:solidFill>
                  <a:srgbClr val="000000"/>
                </a:solidFill>
              </a:rPr>
              <a:pPr>
                <a:defRPr/>
              </a:pPr>
              <a:t>‹#›</a:t>
            </a:fld>
            <a:endParaRPr lang="en-US">
              <a:solidFill>
                <a:srgbClr val="000000"/>
              </a:solidFill>
            </a:endParaRPr>
          </a:p>
        </p:txBody>
      </p:sp>
    </p:spTree>
  </p:cSld>
  <p:clrMapOvr>
    <a:masterClrMapping/>
  </p:clrMapOvr>
  <p:transition xmlns:p14="http://schemas.microsoft.com/office/powerpoint/2010/main"/>
</p:sldLayout>
</file>

<file path=ppt/slideLayouts/slideLayout1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smtClean="0">
                <a:solidFill>
                  <a:srgbClr val="000000"/>
                </a:solidFill>
              </a:rPr>
              <a:t>http://bit.ly/cwi-0412.pdf</a:t>
            </a:r>
            <a:endParaRPr lang="en-US">
              <a:solidFill>
                <a:srgbClr val="000000"/>
              </a:solidFill>
            </a:endParaRPr>
          </a:p>
        </p:txBody>
      </p:sp>
      <p:sp>
        <p:nvSpPr>
          <p:cNvPr id="6" name="Rectangle 7"/>
          <p:cNvSpPr>
            <a:spLocks noGrp="1" noChangeArrowheads="1"/>
          </p:cNvSpPr>
          <p:nvPr>
            <p:ph type="sldNum" sz="quarter" idx="11"/>
          </p:nvPr>
        </p:nvSpPr>
        <p:spPr>
          <a:ln/>
        </p:spPr>
        <p:txBody>
          <a:bodyPr/>
          <a:lstStyle>
            <a:lvl1pPr>
              <a:defRPr/>
            </a:lvl1pPr>
          </a:lstStyle>
          <a:p>
            <a:pPr>
              <a:defRPr/>
            </a:pPr>
            <a:fld id="{FBB44FFE-274F-4CE7-ABEC-E2C8DB325E46}" type="slidenum">
              <a:rPr lang="en-US">
                <a:solidFill>
                  <a:srgbClr val="000000"/>
                </a:solidFill>
              </a:rPr>
              <a:pPr>
                <a:defRPr/>
              </a:pPr>
              <a:t>‹#›</a:t>
            </a:fld>
            <a:endParaRPr lang="en-US">
              <a:solidFill>
                <a:srgbClr val="000000"/>
              </a:solidFill>
            </a:endParaRPr>
          </a:p>
        </p:txBody>
      </p:sp>
    </p:spTree>
  </p:cSld>
  <p:clrMapOvr>
    <a:masterClrMapping/>
  </p:clrMapOvr>
  <p:transition xmlns:p14="http://schemas.microsoft.com/office/powerpoint/2010/main"/>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smtClean="0">
                <a:solidFill>
                  <a:srgbClr val="000000"/>
                </a:solidFill>
              </a:rPr>
              <a:t>http://bit.ly/cwi-0412.pdf</a:t>
            </a:r>
            <a:endParaRPr lang="en-US">
              <a:solidFill>
                <a:srgbClr val="000000"/>
              </a:solidFill>
            </a:endParaRPr>
          </a:p>
        </p:txBody>
      </p:sp>
      <p:sp>
        <p:nvSpPr>
          <p:cNvPr id="5" name="Rectangle 7"/>
          <p:cNvSpPr>
            <a:spLocks noGrp="1" noChangeArrowheads="1"/>
          </p:cNvSpPr>
          <p:nvPr>
            <p:ph type="sldNum" sz="quarter" idx="11"/>
          </p:nvPr>
        </p:nvSpPr>
        <p:spPr>
          <a:ln/>
        </p:spPr>
        <p:txBody>
          <a:bodyPr/>
          <a:lstStyle>
            <a:lvl1pPr>
              <a:defRPr/>
            </a:lvl1pPr>
          </a:lstStyle>
          <a:p>
            <a:pPr>
              <a:defRPr/>
            </a:pPr>
            <a:fld id="{594573C0-2C78-4150-ADC0-4C69B275F028}" type="slidenum">
              <a:rPr lang="en-US">
                <a:solidFill>
                  <a:srgbClr val="000000"/>
                </a:solidFill>
              </a:rPr>
              <a:pPr>
                <a:defRPr/>
              </a:pPr>
              <a:t>‹#›</a:t>
            </a:fld>
            <a:endParaRPr lang="en-US">
              <a:solidFill>
                <a:srgbClr val="000000"/>
              </a:solidFill>
            </a:endParaRPr>
          </a:p>
        </p:txBody>
      </p:sp>
    </p:spTree>
  </p:cSld>
  <p:clrMapOvr>
    <a:masterClrMapping/>
  </p:clrMapOvr>
  <p:transition xmlns:p14="http://schemas.microsoft.com/office/powerpoint/2010/main"/>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152400"/>
            <a:ext cx="20383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9626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smtClean="0">
                <a:solidFill>
                  <a:srgbClr val="000000"/>
                </a:solidFill>
              </a:rPr>
              <a:t>http://bit.ly/cwi-0412.pdf</a:t>
            </a:r>
            <a:endParaRPr lang="en-US">
              <a:solidFill>
                <a:srgbClr val="000000"/>
              </a:solidFill>
            </a:endParaRPr>
          </a:p>
        </p:txBody>
      </p:sp>
      <p:sp>
        <p:nvSpPr>
          <p:cNvPr id="5" name="Rectangle 7"/>
          <p:cNvSpPr>
            <a:spLocks noGrp="1" noChangeArrowheads="1"/>
          </p:cNvSpPr>
          <p:nvPr>
            <p:ph type="sldNum" sz="quarter" idx="11"/>
          </p:nvPr>
        </p:nvSpPr>
        <p:spPr>
          <a:ln/>
        </p:spPr>
        <p:txBody>
          <a:bodyPr/>
          <a:lstStyle>
            <a:lvl1pPr>
              <a:defRPr/>
            </a:lvl1pPr>
          </a:lstStyle>
          <a:p>
            <a:pPr>
              <a:defRPr/>
            </a:pPr>
            <a:fld id="{D0A9DDE3-9359-4ABA-BCB9-990B23A3853B}" type="slidenum">
              <a:rPr lang="en-US">
                <a:solidFill>
                  <a:srgbClr val="000000"/>
                </a:solidFill>
              </a:rPr>
              <a:pPr>
                <a:defRPr/>
              </a:pPr>
              <a:t>‹#›</a:t>
            </a:fld>
            <a:endParaRPr lang="en-US">
              <a:solidFill>
                <a:srgbClr val="000000"/>
              </a:solidFill>
            </a:endParaRPr>
          </a:p>
        </p:txBody>
      </p:sp>
    </p:spTree>
  </p:cSld>
  <p:clrMapOvr>
    <a:masterClrMapping/>
  </p:clrMapOvr>
  <p:transition xmlns:p14="http://schemas.microsoft.com/office/powerpoint/2010/main"/>
</p:sldLayout>
</file>

<file path=ppt/slideLayouts/slideLayout10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152400"/>
            <a:ext cx="8153400"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en-US" smtClean="0">
                <a:solidFill>
                  <a:srgbClr val="000000"/>
                </a:solidFill>
              </a:rPr>
              <a:t>http://bit.ly/cwi-0412.pdf</a:t>
            </a:r>
            <a:endParaRPr lang="en-US">
              <a:solidFill>
                <a:srgbClr val="000000"/>
              </a:solidFill>
            </a:endParaRPr>
          </a:p>
        </p:txBody>
      </p:sp>
      <p:sp>
        <p:nvSpPr>
          <p:cNvPr id="4" name="Rectangle 7"/>
          <p:cNvSpPr>
            <a:spLocks noGrp="1" noChangeArrowheads="1"/>
          </p:cNvSpPr>
          <p:nvPr>
            <p:ph type="sldNum" sz="quarter" idx="11"/>
          </p:nvPr>
        </p:nvSpPr>
        <p:spPr>
          <a:ln/>
        </p:spPr>
        <p:txBody>
          <a:bodyPr/>
          <a:lstStyle>
            <a:lvl1pPr>
              <a:defRPr/>
            </a:lvl1pPr>
          </a:lstStyle>
          <a:p>
            <a:pPr>
              <a:defRPr/>
            </a:pPr>
            <a:fld id="{99325DCB-C47B-4545-B320-6BEA0B9261C4}" type="slidenum">
              <a:rPr lang="en-US">
                <a:solidFill>
                  <a:srgbClr val="000000"/>
                </a:solidFill>
              </a:rPr>
              <a:pPr>
                <a:defRPr/>
              </a:pPr>
              <a:t>‹#›</a:t>
            </a:fld>
            <a:endParaRPr lang="en-US">
              <a:solidFill>
                <a:srgbClr val="000000"/>
              </a:solidFill>
            </a:endParaRPr>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152400"/>
            <a:ext cx="20383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9626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045A5687-3AF7-1843-BB19-CAAE3D7DD43E}" type="slidenum">
              <a:rPr lang="en-US"/>
              <a:pPr/>
              <a:t>‹#›</a:t>
            </a:fld>
            <a:endParaRPr lang="en-US"/>
          </a:p>
        </p:txBody>
      </p:sp>
    </p:spTree>
  </p:cSld>
  <p:clrMapOvr>
    <a:masterClrMapping/>
  </p:clrMapOvr>
  <p:transition xmlns:p14="http://schemas.microsoft.com/office/powerpoint/2010/main"/>
</p:sldLayout>
</file>

<file path=ppt/slideLayouts/slideLayout11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35050" y="1676400"/>
            <a:ext cx="378777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75225" y="1676400"/>
            <a:ext cx="378777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en-US" smtClean="0">
                <a:solidFill>
                  <a:srgbClr val="000000"/>
                </a:solidFill>
              </a:rPr>
              <a:t>http://bit.ly/cwi-0412.pdf</a:t>
            </a:r>
            <a:endParaRPr lang="en-US">
              <a:solidFill>
                <a:srgbClr val="000000"/>
              </a:solidFill>
            </a:endParaRPr>
          </a:p>
        </p:txBody>
      </p:sp>
      <p:sp>
        <p:nvSpPr>
          <p:cNvPr id="6" name="Rectangle 7"/>
          <p:cNvSpPr>
            <a:spLocks noGrp="1" noChangeArrowheads="1"/>
          </p:cNvSpPr>
          <p:nvPr>
            <p:ph type="sldNum" sz="quarter" idx="11"/>
          </p:nvPr>
        </p:nvSpPr>
        <p:spPr>
          <a:ln/>
        </p:spPr>
        <p:txBody>
          <a:bodyPr/>
          <a:lstStyle>
            <a:lvl1pPr>
              <a:defRPr/>
            </a:lvl1pPr>
          </a:lstStyle>
          <a:p>
            <a:pPr>
              <a:defRPr/>
            </a:pPr>
            <a:fld id="{602316CC-CA49-4DEE-BDB0-D1BC3B7BDC77}" type="slidenum">
              <a:rPr lang="en-US">
                <a:solidFill>
                  <a:srgbClr val="000000"/>
                </a:solidFill>
              </a:rPr>
              <a:pPr>
                <a:defRPr/>
              </a:pPr>
              <a:t>‹#›</a:t>
            </a:fld>
            <a:endParaRPr lang="en-US">
              <a:solidFill>
                <a:srgbClr val="000000"/>
              </a:solidFill>
            </a:endParaRPr>
          </a:p>
        </p:txBody>
      </p:sp>
    </p:spTree>
  </p:cSld>
  <p:clrMapOvr>
    <a:masterClrMapping/>
  </p:clrMapOvr>
  <p:transition xmlns:p14="http://schemas.microsoft.com/office/powerpoint/2010/main"/>
</p:sldLayout>
</file>

<file path=ppt/slideLayouts/slideLayout1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11049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35050" y="1676400"/>
            <a:ext cx="7727950" cy="4114800"/>
          </a:xfrm>
        </p:spPr>
        <p:txBody>
          <a:bodyPr/>
          <a:lstStyle/>
          <a:p>
            <a:pPr lvl="0"/>
            <a:endParaRPr lang="en-US" noProof="0" smtClean="0"/>
          </a:p>
        </p:txBody>
      </p:sp>
      <p:sp>
        <p:nvSpPr>
          <p:cNvPr id="4" name="Rectangle 6"/>
          <p:cNvSpPr>
            <a:spLocks noGrp="1" noChangeArrowheads="1"/>
          </p:cNvSpPr>
          <p:nvPr>
            <p:ph type="ftr" sz="quarter" idx="10"/>
          </p:nvPr>
        </p:nvSpPr>
        <p:spPr>
          <a:ln/>
        </p:spPr>
        <p:txBody>
          <a:bodyPr/>
          <a:lstStyle>
            <a:lvl1pPr>
              <a:defRPr/>
            </a:lvl1pPr>
          </a:lstStyle>
          <a:p>
            <a:pPr>
              <a:defRPr/>
            </a:pPr>
            <a:r>
              <a:rPr lang="en-US" smtClean="0">
                <a:solidFill>
                  <a:srgbClr val="000000"/>
                </a:solidFill>
              </a:rPr>
              <a:t>http://bit.ly/cwi-0412.pdf</a:t>
            </a:r>
            <a:endParaRPr lang="en-US">
              <a:solidFill>
                <a:srgbClr val="000000"/>
              </a:solidFill>
            </a:endParaRPr>
          </a:p>
        </p:txBody>
      </p:sp>
      <p:sp>
        <p:nvSpPr>
          <p:cNvPr id="5" name="Rectangle 7"/>
          <p:cNvSpPr>
            <a:spLocks noGrp="1" noChangeArrowheads="1"/>
          </p:cNvSpPr>
          <p:nvPr>
            <p:ph type="sldNum" sz="quarter" idx="11"/>
          </p:nvPr>
        </p:nvSpPr>
        <p:spPr>
          <a:ln/>
        </p:spPr>
        <p:txBody>
          <a:bodyPr/>
          <a:lstStyle>
            <a:lvl1pPr>
              <a:defRPr/>
            </a:lvl1pPr>
          </a:lstStyle>
          <a:p>
            <a:pPr>
              <a:defRPr/>
            </a:pPr>
            <a:fld id="{05300281-7DE2-4F9A-9C17-AA6BA619D7E8}" type="slidenum">
              <a:rPr lang="en-US">
                <a:solidFill>
                  <a:srgbClr val="000000"/>
                </a:solidFill>
              </a:rPr>
              <a:pPr>
                <a:defRPr/>
              </a:pPr>
              <a:t>‹#›</a:t>
            </a:fld>
            <a:endParaRPr lang="en-US">
              <a:solidFill>
                <a:srgbClr val="000000"/>
              </a:solidFill>
            </a:endParaRPr>
          </a:p>
        </p:txBody>
      </p:sp>
    </p:spTree>
  </p:cSld>
  <p:clrMapOvr>
    <a:masterClrMapping/>
  </p:clrMapOvr>
  <p:transition xmlns:p14="http://schemas.microsoft.com/office/powerpoint/2010/main"/>
</p:sldLayout>
</file>

<file path=ppt/slideLayouts/slideLayout1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11049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35050" y="1676400"/>
            <a:ext cx="378777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75225" y="1676400"/>
            <a:ext cx="3787775"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75225" y="3810000"/>
            <a:ext cx="3787775"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ftr" sz="quarter" idx="10"/>
          </p:nvPr>
        </p:nvSpPr>
        <p:spPr>
          <a:ln/>
        </p:spPr>
        <p:txBody>
          <a:bodyPr/>
          <a:lstStyle>
            <a:lvl1pPr>
              <a:defRPr/>
            </a:lvl1pPr>
          </a:lstStyle>
          <a:p>
            <a:pPr>
              <a:defRPr/>
            </a:pPr>
            <a:r>
              <a:rPr lang="en-US" smtClean="0">
                <a:solidFill>
                  <a:srgbClr val="000000"/>
                </a:solidFill>
              </a:rPr>
              <a:t>http://bit.ly/cwi-0412.pdf</a:t>
            </a:r>
            <a:endParaRPr lang="en-US">
              <a:solidFill>
                <a:srgbClr val="000000"/>
              </a:solidFill>
            </a:endParaRPr>
          </a:p>
        </p:txBody>
      </p:sp>
      <p:sp>
        <p:nvSpPr>
          <p:cNvPr id="7" name="Rectangle 7"/>
          <p:cNvSpPr>
            <a:spLocks noGrp="1" noChangeArrowheads="1"/>
          </p:cNvSpPr>
          <p:nvPr>
            <p:ph type="sldNum" sz="quarter" idx="11"/>
          </p:nvPr>
        </p:nvSpPr>
        <p:spPr>
          <a:ln/>
        </p:spPr>
        <p:txBody>
          <a:bodyPr/>
          <a:lstStyle>
            <a:lvl1pPr>
              <a:defRPr/>
            </a:lvl1pPr>
          </a:lstStyle>
          <a:p>
            <a:pPr>
              <a:defRPr/>
            </a:pPr>
            <a:fld id="{DE6C9F1B-5D24-48BB-8BFF-2C6255D0953C}" type="slidenum">
              <a:rPr lang="en-US">
                <a:solidFill>
                  <a:srgbClr val="000000"/>
                </a:solidFill>
              </a:rPr>
              <a:pPr>
                <a:defRPr/>
              </a:pPr>
              <a:t>‹#›</a:t>
            </a:fld>
            <a:endParaRPr lang="en-US">
              <a:solidFill>
                <a:srgbClr val="000000"/>
              </a:solidFill>
            </a:endParaRPr>
          </a:p>
        </p:txBody>
      </p:sp>
    </p:spTree>
  </p:cSld>
  <p:clrMapOvr>
    <a:masterClrMapping/>
  </p:clrMapOvr>
  <p:transition xmlns:p14="http://schemas.microsoft.com/office/powerpoint/2010/main"/>
</p:sldLayout>
</file>

<file path=ppt/slideLayouts/slideLayout1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11049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35050" y="1676400"/>
            <a:ext cx="378777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75225" y="1676400"/>
            <a:ext cx="378777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en-US" smtClean="0">
                <a:solidFill>
                  <a:srgbClr val="000000"/>
                </a:solidFill>
              </a:rPr>
              <a:t>http://bit.ly/cwi-0412.pdf</a:t>
            </a:r>
            <a:endParaRPr lang="en-US">
              <a:solidFill>
                <a:srgbClr val="000000"/>
              </a:solidFill>
            </a:endParaRPr>
          </a:p>
        </p:txBody>
      </p:sp>
      <p:sp>
        <p:nvSpPr>
          <p:cNvPr id="6" name="Rectangle 7"/>
          <p:cNvSpPr>
            <a:spLocks noGrp="1" noChangeArrowheads="1"/>
          </p:cNvSpPr>
          <p:nvPr>
            <p:ph type="sldNum" sz="quarter" idx="11"/>
          </p:nvPr>
        </p:nvSpPr>
        <p:spPr>
          <a:ln/>
        </p:spPr>
        <p:txBody>
          <a:bodyPr/>
          <a:lstStyle>
            <a:lvl1pPr>
              <a:defRPr/>
            </a:lvl1pPr>
          </a:lstStyle>
          <a:p>
            <a:pPr>
              <a:defRPr/>
            </a:pPr>
            <a:fld id="{83EAD5F2-4AC3-496E-A613-68FE91A54B4B}" type="slidenum">
              <a:rPr lang="en-US">
                <a:solidFill>
                  <a:srgbClr val="000000"/>
                </a:solidFill>
              </a:rPr>
              <a:pPr>
                <a:defRPr/>
              </a:pPr>
              <a:t>‹#›</a:t>
            </a:fld>
            <a:endParaRPr lang="en-US">
              <a:solidFill>
                <a:srgbClr val="000000"/>
              </a:solidFill>
            </a:endParaRPr>
          </a:p>
        </p:txBody>
      </p:sp>
    </p:spTree>
  </p:cSld>
  <p:clrMapOvr>
    <a:masterClrMapping/>
  </p:clrMapOvr>
  <p:transition xmlns:p14="http://schemas.microsoft.com/office/powerpoint/2010/main"/>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2" y="-152398"/>
            <a:ext cx="7772400" cy="11049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035050" y="1676400"/>
            <a:ext cx="7727950" cy="4114800"/>
          </a:xfrm>
          <a:prstGeom prst="rect">
            <a:avLst/>
          </a:prstGeom>
        </p:spPr>
        <p:txBody>
          <a:bodyPr/>
          <a:lstStyle>
            <a:lvl1pPr>
              <a:buFont typeface="Arial" pitchFamily="34" charset="0"/>
              <a:buChar char="•"/>
              <a:defRPr/>
            </a:lvl1pPr>
            <a:lvl2pPr>
              <a:buFont typeface="Wingdings" pitchFamily="2" charset="2"/>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ftr" sz="quarter" idx="10"/>
          </p:nvPr>
        </p:nvSpPr>
        <p:spPr>
          <a:xfrm>
            <a:off x="3124204" y="6172200"/>
            <a:ext cx="2895600" cy="457200"/>
          </a:xfrm>
          <a:prstGeom prst="rect">
            <a:avLst/>
          </a:prstGeom>
          <a:ln/>
        </p:spPr>
        <p:txBody>
          <a:bodyPr/>
          <a:lstStyle>
            <a:lvl1pPr>
              <a:defRPr/>
            </a:lvl1pPr>
          </a:lstStyle>
          <a:p>
            <a:pPr algn="ctr">
              <a:defRPr/>
            </a:pPr>
            <a:endParaRPr lang="en-US" sz="2400">
              <a:solidFill>
                <a:srgbClr val="000000"/>
              </a:solidFill>
              <a:latin typeface="Tech" pitchFamily="34" charset="0"/>
              <a:ea typeface="+mn-ea"/>
              <a:cs typeface="+mn-cs"/>
            </a:endParaRPr>
          </a:p>
        </p:txBody>
      </p:sp>
      <p:sp>
        <p:nvSpPr>
          <p:cNvPr id="5" name="Rectangle 7"/>
          <p:cNvSpPr>
            <a:spLocks noGrp="1" noChangeArrowheads="1"/>
          </p:cNvSpPr>
          <p:nvPr>
            <p:ph type="sldNum" sz="quarter" idx="11"/>
          </p:nvPr>
        </p:nvSpPr>
        <p:spPr>
          <a:ln/>
        </p:spPr>
        <p:txBody>
          <a:bodyPr/>
          <a:lstStyle>
            <a:lvl1pPr>
              <a:defRPr/>
            </a:lvl1pPr>
          </a:lstStyle>
          <a:p>
            <a:pPr>
              <a:defRPr/>
            </a:pPr>
            <a:fld id="{A5B400A9-8CFE-45B5-946E-5E00C31EAFF9}" type="slidenum">
              <a:rPr lang="en-US">
                <a:solidFill>
                  <a:srgbClr val="FFFFFF"/>
                </a:solidFill>
              </a:rPr>
              <a:pPr>
                <a:defRPr/>
              </a:pPr>
              <a:t>‹#›</a:t>
            </a:fld>
            <a:endParaRPr lang="en-US">
              <a:solidFill>
                <a:srgbClr val="FFFFFF"/>
              </a:solidFill>
            </a:endParaRPr>
          </a:p>
        </p:txBody>
      </p:sp>
    </p:spTree>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11049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35050" y="1676400"/>
            <a:ext cx="7727950" cy="4114800"/>
          </a:xfrm>
        </p:spPr>
        <p:txBody>
          <a:bodyPr/>
          <a:lstStyle/>
          <a:p>
            <a:endParaRPr lang="en-US"/>
          </a:p>
        </p:txBody>
      </p:sp>
      <p:sp>
        <p:nvSpPr>
          <p:cNvPr id="4" name="Date Placeholder 3"/>
          <p:cNvSpPr>
            <a:spLocks noGrp="1"/>
          </p:cNvSpPr>
          <p:nvPr>
            <p:ph type="dt" sz="half" idx="10"/>
          </p:nvPr>
        </p:nvSpPr>
        <p:spPr>
          <a:xfrm>
            <a:off x="381000" y="61722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1722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7239000" y="6172200"/>
            <a:ext cx="1905000" cy="457200"/>
          </a:xfrm>
        </p:spPr>
        <p:txBody>
          <a:bodyPr/>
          <a:lstStyle>
            <a:lvl1pPr>
              <a:defRPr smtClean="0"/>
            </a:lvl1pPr>
          </a:lstStyle>
          <a:p>
            <a:fld id="{ADD5DDDC-FB4E-C542-ABE8-B964B93520C1}" type="slidenum">
              <a:rPr lang="en-US"/>
              <a:pPr/>
              <a:t>‹#›</a:t>
            </a:fld>
            <a:endParaRPr lang="en-US"/>
          </a:p>
        </p:txBody>
      </p:sp>
    </p:spTree>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35050" y="1676400"/>
            <a:ext cx="378777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75225" y="1676400"/>
            <a:ext cx="378777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81000" y="61722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1722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7239000" y="6172200"/>
            <a:ext cx="1905000" cy="457200"/>
          </a:xfrm>
        </p:spPr>
        <p:txBody>
          <a:bodyPr/>
          <a:lstStyle>
            <a:lvl1pPr>
              <a:defRPr smtClean="0"/>
            </a:lvl1pPr>
          </a:lstStyle>
          <a:p>
            <a:fld id="{75ABA9AC-112C-2C46-A7E9-55C1C8A0BDB2}" type="slidenum">
              <a:rPr lang="en-US"/>
              <a:pPr/>
              <a:t>‹#›</a:t>
            </a:fld>
            <a:endParaRPr lang="en-US"/>
          </a:p>
        </p:txBody>
      </p:sp>
    </p:spTree>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6480" y="1604333"/>
            <a:ext cx="4043520" cy="4524955"/>
          </a:xfrm>
        </p:spPr>
        <p:txBody>
          <a:bodyPr/>
          <a:lstStyle/>
          <a:p>
            <a:endParaRPr lang="en-US"/>
          </a:p>
        </p:txBody>
      </p:sp>
      <p:sp>
        <p:nvSpPr>
          <p:cNvPr id="4" name="Text Placeholder 3"/>
          <p:cNvSpPr>
            <a:spLocks noGrp="1"/>
          </p:cNvSpPr>
          <p:nvPr>
            <p:ph type="body" sz="half" idx="2"/>
          </p:nvPr>
        </p:nvSpPr>
        <p:spPr>
          <a:xfrm>
            <a:off x="4638241" y="1604333"/>
            <a:ext cx="404496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a:xfrm>
            <a:off x="456485" y="6247376"/>
            <a:ext cx="2128320" cy="470930"/>
          </a:xfrm>
          <a:prstGeom prst="rect">
            <a:avLst/>
          </a:prstGeom>
        </p:spPr>
        <p:txBody>
          <a:bodyPr lIns="82910" tIns="41455" rIns="82910" bIns="41455"/>
          <a:lstStyle>
            <a:lvl1pPr>
              <a:defRPr/>
            </a:lvl1pPr>
          </a:lstStyle>
          <a:p>
            <a:endParaRPr lang="fi-FI"/>
          </a:p>
        </p:txBody>
      </p:sp>
      <p:sp>
        <p:nvSpPr>
          <p:cNvPr id="6" name="Footer Placeholder 5"/>
          <p:cNvSpPr>
            <a:spLocks noGrp="1"/>
          </p:cNvSpPr>
          <p:nvPr>
            <p:ph type="ftr" idx="11"/>
          </p:nvPr>
        </p:nvSpPr>
        <p:spPr>
          <a:xfrm>
            <a:off x="3127680" y="6247376"/>
            <a:ext cx="2897280" cy="470930"/>
          </a:xfrm>
        </p:spPr>
        <p:txBody>
          <a:bodyPr/>
          <a:lstStyle>
            <a:lvl1pPr>
              <a:defRPr/>
            </a:lvl1pPr>
          </a:lstStyle>
          <a:p>
            <a:endParaRPr lang="fi-FI"/>
          </a:p>
        </p:txBody>
      </p:sp>
      <p:sp>
        <p:nvSpPr>
          <p:cNvPr id="7" name="Slide Number Placeholder 6"/>
          <p:cNvSpPr>
            <a:spLocks noGrp="1"/>
          </p:cNvSpPr>
          <p:nvPr>
            <p:ph type="sldNum" idx="12"/>
          </p:nvPr>
        </p:nvSpPr>
        <p:spPr>
          <a:xfrm>
            <a:off x="6554880" y="6247376"/>
            <a:ext cx="2128320" cy="470930"/>
          </a:xfrm>
        </p:spPr>
        <p:txBody>
          <a:bodyPr/>
          <a:lstStyle>
            <a:lvl1pPr>
              <a:defRPr smtClean="0"/>
            </a:lvl1pPr>
          </a:lstStyle>
          <a:p>
            <a:fld id="{A1EE0966-9358-A64B-9110-111B85837CFB}" type="slidenum">
              <a:rPr lang="fi-FI"/>
              <a:pPr/>
              <a:t>‹#›</a:t>
            </a:fld>
            <a:endParaRPr lang="fi-FI"/>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39BC4E-DED7-40A5-BA3E-AC914CCE8776}" type="datetimeFigureOut">
              <a:rPr lang="en-US" smtClean="0"/>
              <a:pPr/>
              <a:t>6/8/13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E9BE4-A75E-4D02-B667-019D48D8A73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9BC4E-DED7-40A5-BA3E-AC914CCE8776}" type="datetimeFigureOut">
              <a:rPr lang="en-US" smtClean="0"/>
              <a:pPr/>
              <a:t>6/8/13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E9BE4-A75E-4D02-B667-019D48D8A733}"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39BC4E-DED7-40A5-BA3E-AC914CCE8776}" type="datetimeFigureOut">
              <a:rPr lang="en-US" smtClean="0"/>
              <a:pPr/>
              <a:t>6/8/13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E9BE4-A75E-4D02-B667-019D48D8A733}"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39BC4E-DED7-40A5-BA3E-AC914CCE8776}" type="datetimeFigureOut">
              <a:rPr lang="en-US" smtClean="0"/>
              <a:pPr/>
              <a:t>6/8/13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E9BE4-A75E-4D02-B667-019D48D8A733}"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39BC4E-DED7-40A5-BA3E-AC914CCE8776}" type="datetimeFigureOut">
              <a:rPr lang="en-US" smtClean="0"/>
              <a:pPr/>
              <a:t>6/8/13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4E9BE4-A75E-4D02-B667-019D48D8A73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92E5ABC6-A087-054F-A06B-196C3DE6B7C3}" type="slidenum">
              <a:rPr lang="en-US"/>
              <a:pPr/>
              <a:t>‹#›</a:t>
            </a:fld>
            <a:endParaRPr lang="en-US"/>
          </a:p>
        </p:txBody>
      </p:sp>
    </p:spTree>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39BC4E-DED7-40A5-BA3E-AC914CCE8776}" type="datetimeFigureOut">
              <a:rPr lang="en-US" smtClean="0"/>
              <a:pPr/>
              <a:t>6/8/13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4E9BE4-A75E-4D02-B667-019D48D8A733}"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9BC4E-DED7-40A5-BA3E-AC914CCE8776}" type="datetimeFigureOut">
              <a:rPr lang="en-US" smtClean="0"/>
              <a:pPr/>
              <a:t>6/8/13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4E9BE4-A75E-4D02-B667-019D48D8A733}"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9BC4E-DED7-40A5-BA3E-AC914CCE8776}" type="datetimeFigureOut">
              <a:rPr lang="en-US" smtClean="0"/>
              <a:pPr/>
              <a:t>6/8/13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E9BE4-A75E-4D02-B667-019D48D8A733}"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9BC4E-DED7-40A5-BA3E-AC914CCE8776}" type="datetimeFigureOut">
              <a:rPr lang="en-US" smtClean="0"/>
              <a:pPr/>
              <a:t>6/8/13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E9BE4-A75E-4D02-B667-019D48D8A733}"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9BC4E-DED7-40A5-BA3E-AC914CCE8776}" type="datetimeFigureOut">
              <a:rPr lang="en-US" smtClean="0"/>
              <a:pPr/>
              <a:t>6/8/13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E9BE4-A75E-4D02-B667-019D48D8A733}"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9BC4E-DED7-40A5-BA3E-AC914CCE8776}" type="datetimeFigureOut">
              <a:rPr lang="en-US" smtClean="0"/>
              <a:pPr/>
              <a:t>6/8/13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E9BE4-A75E-4D02-B667-019D48D8A733}"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600200"/>
            <a:ext cx="4038600" cy="4530725"/>
          </a:xfrm>
        </p:spPr>
        <p:txBody>
          <a:bodyPr/>
          <a:lstStyle/>
          <a:p>
            <a:endParaRPr lang="en-US"/>
          </a:p>
        </p:txBody>
      </p:sp>
      <p:sp>
        <p:nvSpPr>
          <p:cNvPr id="4" name="Text Placeholder 3"/>
          <p:cNvSpPr>
            <a:spLocks noGrp="1"/>
          </p:cNvSpPr>
          <p:nvPr>
            <p:ph type="body"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63C4D993-F5D7-4391-B796-AE1136C18193}" type="slidenum">
              <a:rPr lang="en-US" altLang="en-US"/>
              <a:pPr/>
              <a:t>‹#›</a:t>
            </a:fld>
            <a:endParaRPr lang="en-US"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980065F0-7A02-4B93-9B14-7C3856CB1D4A}"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980065F0-7A02-4B93-9B14-7C3856CB1D4A}"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980065F0-7A02-4B93-9B14-7C3856CB1D4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E049893B-5647-3540-8E10-4309DA66151F}" type="slidenum">
              <a:rPr lang="en-US"/>
              <a:pPr/>
              <a:t>‹#›</a:t>
            </a:fld>
            <a:endParaRPr lang="en-US"/>
          </a:p>
        </p:txBody>
      </p:sp>
    </p:spTree>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980065F0-7A02-4B93-9B14-7C3856CB1D4A}"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980065F0-7A02-4B93-9B14-7C3856CB1D4A}"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980065F0-7A02-4B93-9B14-7C3856CB1D4A}"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0065F0-7A02-4B93-9B14-7C3856CB1D4A}"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980065F0-7A02-4B93-9B14-7C3856CB1D4A}"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980065F0-7A02-4B93-9B14-7C3856CB1D4A}"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980065F0-7A02-4B93-9B14-7C3856CB1D4A}"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980065F0-7A02-4B93-9B14-7C3856CB1D4A}"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08203684-5E7E-5345-9506-8E89774A894D}" type="datetime1">
              <a:rPr lang="en-US"/>
              <a:pPr/>
              <a:t>6/8/13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CAA44E7-56A0-D74B-9B9C-311D1E7FCBCC}" type="slidenum">
              <a:rPr lang="en-US"/>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CF42B67-FFBE-724D-8C45-C55DF78893B0}" type="datetime1">
              <a:rPr lang="en-US"/>
              <a:pPr/>
              <a:t>6/8/13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B57E39-9F2E-4E46-9C31-57E0C87000D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35050"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75225"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DD099536-79CC-0649-B06C-2E5B3689B952}" type="slidenum">
              <a:rPr lang="en-US"/>
              <a:pPr/>
              <a:t>‹#›</a:t>
            </a:fld>
            <a:endParaRPr lang="en-US"/>
          </a:p>
        </p:txBody>
      </p:sp>
    </p:spTree>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37ABA6B-B47F-6348-AD9A-D2C8590249E2}" type="datetime1">
              <a:rPr lang="en-US"/>
              <a:pPr/>
              <a:t>6/8/13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A04AB5F-6608-874C-9430-9DDE99EF7272}" type="slidenum">
              <a:rPr lang="en-US"/>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C0948CB-E76B-0C47-B300-F242E90DE78B}" type="datetime1">
              <a:rPr lang="en-US"/>
              <a:pPr/>
              <a:t>6/8/13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419B8B06-382A-8A4C-9985-6CD3D0FB58C4}" type="slidenum">
              <a:rPr lang="en-US"/>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656CDB2F-B70C-9542-BA55-F29C7DF3391E}" type="datetime1">
              <a:rPr lang="en-US"/>
              <a:pPr/>
              <a:t>6/8/13</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2BE06B8D-F889-E64E-A472-DDF59D24E50D}" type="slidenum">
              <a:rPr lang="en-US"/>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9397A9F0-CF3F-314D-9890-5A2B1FCBE795}" type="datetime1">
              <a:rPr lang="en-US"/>
              <a:pPr/>
              <a:t>6/8/13</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845306E8-3134-E944-BAC8-C51411F1D277}" type="slidenum">
              <a:rPr lang="en-US"/>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C1E3990-F6D3-E747-B842-A67BD4072654}" type="datetime1">
              <a:rPr lang="en-US"/>
              <a:pPr/>
              <a:t>6/8/13</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C81A1F79-768E-0F4F-8CC1-5AEE61D48B12}" type="slidenum">
              <a:rPr lang="en-US"/>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7251BAD0-B905-8646-B42C-8D289B45EAA8}" type="datetime1">
              <a:rPr lang="en-US"/>
              <a:pPr/>
              <a:t>6/8/13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AC797E6-DF2F-B347-8633-EC9E4B09D654}" type="slidenum">
              <a:rPr lang="en-US"/>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4A0F51B9-2D24-A947-BE06-77979447D38A}" type="datetime1">
              <a:rPr lang="en-US"/>
              <a:pPr/>
              <a:t>6/8/13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D18E794A-CCF8-A742-A5E4-F4EF6C3704ED}" type="slidenum">
              <a:rPr lang="en-US"/>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F637F0E-C66D-344D-9F9F-B46D9EEB50FD}" type="datetime1">
              <a:rPr lang="en-US"/>
              <a:pPr/>
              <a:t>6/8/13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DEBEABF-CA3A-C843-96CC-116589E0927C}" type="slidenum">
              <a:rPr lang="en-US"/>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7A3AAD6-D33E-CE41-9B42-45E4F7881BA5}" type="datetime1">
              <a:rPr lang="en-US"/>
              <a:pPr/>
              <a:t>6/8/13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A1A0082-AD8A-9544-B3F5-279AAE458694}" type="slidenum">
              <a:rPr lang="en-US"/>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Line 2"/>
          <p:cNvSpPr>
            <a:spLocks noChangeShapeType="1"/>
          </p:cNvSpPr>
          <p:nvPr/>
        </p:nvSpPr>
        <p:spPr bwMode="auto">
          <a:xfrm>
            <a:off x="0" y="3429000"/>
            <a:ext cx="8026400" cy="0"/>
          </a:xfrm>
          <a:prstGeom prst="line">
            <a:avLst/>
          </a:prstGeom>
          <a:noFill/>
          <a:ln w="50800">
            <a:solidFill>
              <a:schemeClr val="accent2"/>
            </a:solidFill>
            <a:round/>
            <a:headEnd type="none" w="sm" len="sm"/>
            <a:tailEnd type="none" w="sm" len="sm"/>
          </a:ln>
          <a:effectLst/>
        </p:spPr>
        <p:txBody>
          <a:bodyPr wrap="none" anchor="ctr">
            <a:prstTxWarp prst="textNoShape">
              <a:avLst/>
            </a:prstTxWarp>
          </a:bodyPr>
          <a:lstStyle/>
          <a:p>
            <a:endParaRPr lang="en-US"/>
          </a:p>
        </p:txBody>
      </p:sp>
      <p:sp>
        <p:nvSpPr>
          <p:cNvPr id="5123" name="Rectangle 3"/>
          <p:cNvSpPr>
            <a:spLocks noGrp="1" noChangeArrowheads="1"/>
          </p:cNvSpPr>
          <p:nvPr>
            <p:ph type="ctrTitle" sz="quarter"/>
          </p:nvPr>
        </p:nvSpPr>
        <p:spPr>
          <a:xfrm>
            <a:off x="381000" y="2286000"/>
            <a:ext cx="7772400" cy="1143000"/>
          </a:xfrm>
        </p:spPr>
        <p:txBody>
          <a:bodyPr/>
          <a:lstStyle>
            <a:lvl1pPr>
              <a:defRPr/>
            </a:lvl1pPr>
          </a:lstStyle>
          <a:p>
            <a:r>
              <a:rPr lang="en-US"/>
              <a:t>Click to edit Master title style</a:t>
            </a:r>
          </a:p>
        </p:txBody>
      </p:sp>
      <p:sp>
        <p:nvSpPr>
          <p:cNvPr id="5124" name="Rectangle 4"/>
          <p:cNvSpPr>
            <a:spLocks noGrp="1" noChangeArrowheads="1"/>
          </p:cNvSpPr>
          <p:nvPr>
            <p:ph type="subTitle" sz="quarter" idx="1"/>
          </p:nvPr>
        </p:nvSpPr>
        <p:spPr>
          <a:xfrm>
            <a:off x="1371600" y="3886200"/>
            <a:ext cx="6400800" cy="1752600"/>
          </a:xfrm>
        </p:spPr>
        <p:txBody>
          <a:bodyPr/>
          <a:lstStyle>
            <a:lvl1pPr marL="0" indent="0" algn="ctr">
              <a:buFont typeface="Symbol" charset="2"/>
              <a:buNone/>
              <a:defRPr/>
            </a:lvl1pPr>
          </a:lstStyle>
          <a:p>
            <a:r>
              <a:rPr lang="en-US"/>
              <a:t>Click to edit Master subtitle style</a:t>
            </a:r>
          </a:p>
        </p:txBody>
      </p:sp>
      <p:sp>
        <p:nvSpPr>
          <p:cNvPr id="5125" name="Rectangle 5"/>
          <p:cNvSpPr>
            <a:spLocks noGrp="1" noChangeArrowheads="1"/>
          </p:cNvSpPr>
          <p:nvPr>
            <p:ph type="dt" sz="quarter" idx="2"/>
          </p:nvPr>
        </p:nvSpPr>
        <p:spPr>
          <a:xfrm>
            <a:off x="381000" y="6248400"/>
            <a:ext cx="1905000" cy="457200"/>
          </a:xfrm>
          <a:prstGeom prst="rect">
            <a:avLst/>
          </a:prstGeom>
        </p:spPr>
        <p:txBody>
          <a:bodyPr/>
          <a:lstStyle>
            <a:lvl1pPr>
              <a:defRPr/>
            </a:lvl1pPr>
          </a:lstStyle>
          <a:p>
            <a:endParaRPr lang="en-US"/>
          </a:p>
        </p:txBody>
      </p:sp>
      <p:sp>
        <p:nvSpPr>
          <p:cNvPr id="5126" name="Rectangle 6"/>
          <p:cNvSpPr>
            <a:spLocks noGrp="1" noChangeArrowheads="1"/>
          </p:cNvSpPr>
          <p:nvPr>
            <p:ph type="ftr" sz="quarter" idx="3"/>
          </p:nvPr>
        </p:nvSpPr>
        <p:spPr>
          <a:xfrm>
            <a:off x="3124200" y="6248400"/>
            <a:ext cx="2895600" cy="457200"/>
          </a:xfrm>
          <a:prstGeom prst="rect">
            <a:avLst/>
          </a:prstGeom>
        </p:spPr>
        <p:txBody>
          <a:bodyPr/>
          <a:lstStyle>
            <a:lvl1pPr>
              <a:defRPr/>
            </a:lvl1pPr>
          </a:lstStyle>
          <a:p>
            <a:endParaRPr lang="en-US"/>
          </a:p>
        </p:txBody>
      </p:sp>
      <p:sp>
        <p:nvSpPr>
          <p:cNvPr id="5127" name="Rectangle 7"/>
          <p:cNvSpPr>
            <a:spLocks noGrp="1" noChangeArrowheads="1"/>
          </p:cNvSpPr>
          <p:nvPr>
            <p:ph type="sldNum" sz="quarter" idx="4"/>
          </p:nvPr>
        </p:nvSpPr>
        <p:spPr>
          <a:xfrm>
            <a:off x="6858000" y="6248400"/>
            <a:ext cx="1905000" cy="457200"/>
          </a:xfrm>
        </p:spPr>
        <p:txBody>
          <a:bodyPr lIns="92075" tIns="46038" rIns="92075" bIns="46038"/>
          <a:lstStyle>
            <a:lvl1pPr>
              <a:defRPr/>
            </a:lvl1pPr>
          </a:lstStyle>
          <a:p>
            <a:fld id="{0160FBF7-64E5-3C48-83F0-CC62672AB4F1}" type="slidenum">
              <a:rPr lang="en-US"/>
              <a:pPr/>
              <a:t>‹#›</a:t>
            </a:fld>
            <a:endParaRPr 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C47C4AAF-67F6-C349-B066-F886511A05F9}" type="slidenum">
              <a:rPr lang="en-US"/>
              <a:pPr/>
              <a:t>‹#›</a:t>
            </a:fld>
            <a:endParaRPr lang="en-US"/>
          </a:p>
        </p:txBody>
      </p:sp>
    </p:spTree>
  </p:cSld>
  <p:clrMapOvr>
    <a:masterClrMapping/>
  </p:clrMapOvr>
  <p:transition xmlns:p14="http://schemas.microsoft.com/office/powerpoint/2010/mai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1000" y="6172200"/>
            <a:ext cx="1905000"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17220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92E5ABC6-A087-054F-A06B-196C3DE6B7C3}" type="slidenum">
              <a:rPr lang="en-US"/>
              <a:pPr/>
              <a:t>‹#›</a:t>
            </a:fld>
            <a:endParaRPr lang="en-US"/>
          </a:p>
        </p:txBody>
      </p:sp>
    </p:spTree>
  </p:cSld>
  <p:clrMapOvr>
    <a:masterClrMapping/>
  </p:clrMapOvr>
  <p:transition xmlns:p14="http://schemas.microsoft.com/office/powerpoint/2010/main"/>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a:xfrm>
            <a:off x="381000" y="6172200"/>
            <a:ext cx="1905000"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17220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E049893B-5647-3540-8E10-4309DA66151F}" type="slidenum">
              <a:rPr lang="en-US"/>
              <a:pPr/>
              <a:t>‹#›</a:t>
            </a:fld>
            <a:endParaRPr lang="en-US"/>
          </a:p>
        </p:txBody>
      </p:sp>
    </p:spTree>
  </p:cSld>
  <p:clrMapOvr>
    <a:masterClrMapping/>
  </p:clrMapOvr>
  <p:transition xmlns:p14="http://schemas.microsoft.com/office/powerpoint/2010/mai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35050"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75225"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81000" y="6172200"/>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172200"/>
            <a:ext cx="28956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DD099536-79CC-0649-B06C-2E5B3689B952}" type="slidenum">
              <a:rPr lang="en-US"/>
              <a:pPr/>
              <a:t>‹#›</a:t>
            </a:fld>
            <a:endParaRPr lang="en-US"/>
          </a:p>
        </p:txBody>
      </p:sp>
    </p:spTree>
  </p:cSld>
  <p:clrMapOvr>
    <a:masterClrMapping/>
  </p:clrMapOvr>
  <p:transition xmlns:p14="http://schemas.microsoft.com/office/powerpoint/2010/main"/>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381000" y="6172200"/>
            <a:ext cx="1905000" cy="457200"/>
          </a:xfrm>
          <a:prstGeom prst="rect">
            <a:avLst/>
          </a:prstGeom>
        </p:spPr>
        <p:txBody>
          <a:bodyPr/>
          <a:lstStyle>
            <a:lvl1pPr>
              <a:defRPr/>
            </a:lvl1pPr>
          </a:lstStyle>
          <a:p>
            <a:endParaRPr lang="en-US"/>
          </a:p>
        </p:txBody>
      </p:sp>
      <p:sp>
        <p:nvSpPr>
          <p:cNvPr id="8" name="Footer Placeholder 7"/>
          <p:cNvSpPr>
            <a:spLocks noGrp="1"/>
          </p:cNvSpPr>
          <p:nvPr>
            <p:ph type="ftr" sz="quarter" idx="11"/>
          </p:nvPr>
        </p:nvSpPr>
        <p:spPr>
          <a:xfrm>
            <a:off x="3124200" y="6172200"/>
            <a:ext cx="2895600" cy="457200"/>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C47C4AAF-67F6-C349-B066-F886511A05F9}" type="slidenum">
              <a:rPr lang="en-US"/>
              <a:pPr/>
              <a:t>‹#›</a:t>
            </a:fld>
            <a:endParaRPr lang="en-US"/>
          </a:p>
        </p:txBody>
      </p:sp>
    </p:spTree>
  </p:cSld>
  <p:clrMapOvr>
    <a:masterClrMapping/>
  </p:clrMapOvr>
  <p:transition xmlns:p14="http://schemas.microsoft.com/office/powerpoint/2010/mai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381000" y="6172200"/>
            <a:ext cx="1905000" cy="457200"/>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a:xfrm>
            <a:off x="3124200" y="6172200"/>
            <a:ext cx="2895600" cy="45720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C68AFBFF-3E66-854E-9B66-9ED00AA3718E}" type="slidenum">
              <a:rPr lang="en-US"/>
              <a:pPr/>
              <a:t>‹#›</a:t>
            </a:fld>
            <a:endParaRPr lang="en-US"/>
          </a:p>
        </p:txBody>
      </p:sp>
    </p:spTree>
  </p:cSld>
  <p:clrMapOvr>
    <a:masterClrMapping/>
  </p:clrMapOvr>
  <p:transition xmlns:p14="http://schemas.microsoft.com/office/powerpoint/2010/mai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6172200"/>
            <a:ext cx="1905000" cy="457200"/>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a:xfrm>
            <a:off x="3124200" y="6172200"/>
            <a:ext cx="2895600" cy="457200"/>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578021CD-545B-0447-986E-3E6838B435AD}" type="slidenum">
              <a:rPr lang="en-US"/>
              <a:pPr/>
              <a:t>‹#›</a:t>
            </a:fld>
            <a:endParaRPr lang="en-US"/>
          </a:p>
        </p:txBody>
      </p:sp>
    </p:spTree>
  </p:cSld>
  <p:clrMapOvr>
    <a:masterClrMapping/>
  </p:clrMapOvr>
  <p:transition xmlns:p14="http://schemas.microsoft.com/office/powerpoint/2010/main"/>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172200"/>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172200"/>
            <a:ext cx="28956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104AC07C-C869-584B-A994-68D9D9F4C144}" type="slidenum">
              <a:rPr lang="en-US"/>
              <a:pPr/>
              <a:t>‹#›</a:t>
            </a:fld>
            <a:endParaRPr lang="en-US"/>
          </a:p>
        </p:txBody>
      </p:sp>
    </p:spTree>
  </p:cSld>
  <p:clrMapOvr>
    <a:masterClrMapping/>
  </p:clrMapOvr>
  <p:transition xmlns:p14="http://schemas.microsoft.com/office/powerpoint/2010/main"/>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172200"/>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172200"/>
            <a:ext cx="28956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4F19198D-37F3-0E40-A2FA-E47C045D640D}" type="slidenum">
              <a:rPr lang="en-US"/>
              <a:pPr/>
              <a:t>‹#›</a:t>
            </a:fld>
            <a:endParaRPr lang="en-US"/>
          </a:p>
        </p:txBody>
      </p:sp>
    </p:spTree>
  </p:cSld>
  <p:clrMapOvr>
    <a:masterClrMapping/>
  </p:clrMapOvr>
  <p:transition xmlns:p14="http://schemas.microsoft.com/office/powerpoint/2010/mai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1000" y="6172200"/>
            <a:ext cx="1905000"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17220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8713B71A-117C-464C-8328-782F2FF50562}" type="slidenum">
              <a:rPr lang="en-US"/>
              <a:pPr/>
              <a:t>‹#›</a:t>
            </a:fld>
            <a:endParaRPr lang="en-US"/>
          </a:p>
        </p:txBody>
      </p:sp>
    </p:spTree>
  </p:cSld>
  <p:clrMapOvr>
    <a:masterClrMapping/>
  </p:clrMapOvr>
  <p:transition xmlns:p14="http://schemas.microsoft.com/office/powerpoint/2010/mai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152400"/>
            <a:ext cx="20383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9626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1000" y="6172200"/>
            <a:ext cx="1905000"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17220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045A5687-3AF7-1843-BB19-CAAE3D7DD43E}" type="slidenum">
              <a:rPr lang="en-US"/>
              <a:pPr/>
              <a:t>‹#›</a:t>
            </a:fld>
            <a:endParaRPr lang="en-US"/>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C68AFBFF-3E66-854E-9B66-9ED00AA3718E}" type="slidenum">
              <a:rPr lang="en-US"/>
              <a:pPr/>
              <a:t>‹#›</a:t>
            </a:fld>
            <a:endParaRPr lang="en-US"/>
          </a:p>
        </p:txBody>
      </p:sp>
    </p:spTree>
  </p:cSld>
  <p:clrMapOvr>
    <a:masterClrMapping/>
  </p:clrMapOvr>
  <p:transition xmlns:p14="http://schemas.microsoft.com/office/powerpoint/2010/main"/>
</p:sldLayout>
</file>

<file path=ppt/slideLayouts/slideLayout6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11049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35050" y="1676400"/>
            <a:ext cx="7727950" cy="4114800"/>
          </a:xfrm>
        </p:spPr>
        <p:txBody>
          <a:bodyPr/>
          <a:lstStyle/>
          <a:p>
            <a:endParaRPr lang="en-US"/>
          </a:p>
        </p:txBody>
      </p:sp>
      <p:sp>
        <p:nvSpPr>
          <p:cNvPr id="4" name="Date Placeholder 3"/>
          <p:cNvSpPr>
            <a:spLocks noGrp="1"/>
          </p:cNvSpPr>
          <p:nvPr>
            <p:ph type="dt" sz="half" idx="10"/>
          </p:nvPr>
        </p:nvSpPr>
        <p:spPr>
          <a:xfrm>
            <a:off x="381000" y="6172200"/>
            <a:ext cx="1905000"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17220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7239000" y="6172200"/>
            <a:ext cx="1905000" cy="457200"/>
          </a:xfrm>
        </p:spPr>
        <p:txBody>
          <a:bodyPr/>
          <a:lstStyle>
            <a:lvl1pPr>
              <a:defRPr smtClean="0"/>
            </a:lvl1pPr>
          </a:lstStyle>
          <a:p>
            <a:fld id="{ADD5DDDC-FB4E-C542-ABE8-B964B93520C1}" type="slidenum">
              <a:rPr lang="en-US"/>
              <a:pPr/>
              <a:t>‹#›</a:t>
            </a:fld>
            <a:endParaRPr lang="en-US"/>
          </a:p>
        </p:txBody>
      </p:sp>
    </p:spTree>
  </p:cSld>
  <p:clrMapOvr>
    <a:masterClrMapping/>
  </p:clrMapOvr>
  <p:transition xmlns:p14="http://schemas.microsoft.com/office/powerpoint/2010/main"/>
</p:sldLayout>
</file>

<file path=ppt/slideLayouts/slideLayout6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35050" y="1676400"/>
            <a:ext cx="378777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75225" y="1676400"/>
            <a:ext cx="378777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81000" y="6172200"/>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172200"/>
            <a:ext cx="28956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7239000" y="6172200"/>
            <a:ext cx="1905000" cy="457200"/>
          </a:xfrm>
        </p:spPr>
        <p:txBody>
          <a:bodyPr/>
          <a:lstStyle>
            <a:lvl1pPr>
              <a:defRPr smtClean="0"/>
            </a:lvl1pPr>
          </a:lstStyle>
          <a:p>
            <a:fld id="{75ABA9AC-112C-2C46-A7E9-55C1C8A0BDB2}" type="slidenum">
              <a:rPr lang="en-US"/>
              <a:pPr/>
              <a:t>‹#›</a:t>
            </a:fld>
            <a:endParaRPr lang="en-US"/>
          </a:p>
        </p:txBody>
      </p:sp>
    </p:spTree>
  </p:cSld>
  <p:clrMapOvr>
    <a:masterClrMapping/>
  </p:clrMapOvr>
  <p:transition xmlns:p14="http://schemas.microsoft.com/office/powerpoint/2010/mai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5EA87E-4AA3-2441-8885-D6336A427F5F}" type="datetimeFigureOut">
              <a:rPr lang="en-US" smtClean="0"/>
              <a:pPr/>
              <a:t>6/8/13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03F17-579A-534B-A8F4-D3695B4DE34E}" type="slidenum">
              <a:rPr lang="en-US" smtClean="0"/>
              <a:pPr/>
              <a:t>‹#›</a:t>
            </a:fld>
            <a:endParaRPr lang="en-US"/>
          </a:p>
        </p:txBody>
      </p:sp>
    </p:spTree>
    <p:extLst>
      <p:ext uri="{BB962C8B-B14F-4D97-AF65-F5344CB8AC3E}">
        <p14:creationId xmlns:p14="http://schemas.microsoft.com/office/powerpoint/2010/main" val="59867860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5EA87E-4AA3-2441-8885-D6336A427F5F}" type="datetimeFigureOut">
              <a:rPr lang="en-US" smtClean="0"/>
              <a:pPr/>
              <a:t>6/8/13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03F17-579A-534B-A8F4-D3695B4DE34E}" type="slidenum">
              <a:rPr lang="en-US" smtClean="0"/>
              <a:pPr/>
              <a:t>‹#›</a:t>
            </a:fld>
            <a:endParaRPr lang="en-US"/>
          </a:p>
        </p:txBody>
      </p:sp>
    </p:spTree>
    <p:extLst>
      <p:ext uri="{BB962C8B-B14F-4D97-AF65-F5344CB8AC3E}">
        <p14:creationId xmlns:p14="http://schemas.microsoft.com/office/powerpoint/2010/main" val="3518880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5EA87E-4AA3-2441-8885-D6336A427F5F}" type="datetimeFigureOut">
              <a:rPr lang="en-US" smtClean="0"/>
              <a:pPr/>
              <a:t>6/8/13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03F17-579A-534B-A8F4-D3695B4DE34E}" type="slidenum">
              <a:rPr lang="en-US" smtClean="0"/>
              <a:pPr/>
              <a:t>‹#›</a:t>
            </a:fld>
            <a:endParaRPr lang="en-US"/>
          </a:p>
        </p:txBody>
      </p:sp>
    </p:spTree>
    <p:extLst>
      <p:ext uri="{BB962C8B-B14F-4D97-AF65-F5344CB8AC3E}">
        <p14:creationId xmlns:p14="http://schemas.microsoft.com/office/powerpoint/2010/main" val="13705416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5EA87E-4AA3-2441-8885-D6336A427F5F}" type="datetimeFigureOut">
              <a:rPr lang="en-US" smtClean="0"/>
              <a:pPr/>
              <a:t>6/8/13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03F17-579A-534B-A8F4-D3695B4DE34E}" type="slidenum">
              <a:rPr lang="en-US" smtClean="0"/>
              <a:pPr/>
              <a:t>‹#›</a:t>
            </a:fld>
            <a:endParaRPr lang="en-US"/>
          </a:p>
        </p:txBody>
      </p:sp>
    </p:spTree>
    <p:extLst>
      <p:ext uri="{BB962C8B-B14F-4D97-AF65-F5344CB8AC3E}">
        <p14:creationId xmlns:p14="http://schemas.microsoft.com/office/powerpoint/2010/main" val="31138579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5EA87E-4AA3-2441-8885-D6336A427F5F}" type="datetimeFigureOut">
              <a:rPr lang="en-US" smtClean="0"/>
              <a:pPr/>
              <a:t>6/8/13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803F17-579A-534B-A8F4-D3695B4DE34E}" type="slidenum">
              <a:rPr lang="en-US" smtClean="0"/>
              <a:pPr/>
              <a:t>‹#›</a:t>
            </a:fld>
            <a:endParaRPr lang="en-US"/>
          </a:p>
        </p:txBody>
      </p:sp>
    </p:spTree>
    <p:extLst>
      <p:ext uri="{BB962C8B-B14F-4D97-AF65-F5344CB8AC3E}">
        <p14:creationId xmlns:p14="http://schemas.microsoft.com/office/powerpoint/2010/main" val="417428463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5EA87E-4AA3-2441-8885-D6336A427F5F}" type="datetimeFigureOut">
              <a:rPr lang="en-US" smtClean="0"/>
              <a:pPr/>
              <a:t>6/8/13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803F17-579A-534B-A8F4-D3695B4DE34E}" type="slidenum">
              <a:rPr lang="en-US" smtClean="0"/>
              <a:pPr/>
              <a:t>‹#›</a:t>
            </a:fld>
            <a:endParaRPr lang="en-US"/>
          </a:p>
        </p:txBody>
      </p:sp>
    </p:spTree>
    <p:extLst>
      <p:ext uri="{BB962C8B-B14F-4D97-AF65-F5344CB8AC3E}">
        <p14:creationId xmlns:p14="http://schemas.microsoft.com/office/powerpoint/2010/main" val="39411538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EA87E-4AA3-2441-8885-D6336A427F5F}" type="datetimeFigureOut">
              <a:rPr lang="en-US" smtClean="0"/>
              <a:pPr/>
              <a:t>6/8/13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803F17-579A-534B-A8F4-D3695B4DE34E}" type="slidenum">
              <a:rPr lang="en-US" smtClean="0"/>
              <a:pPr/>
              <a:t>‹#›</a:t>
            </a:fld>
            <a:endParaRPr lang="en-US"/>
          </a:p>
        </p:txBody>
      </p:sp>
    </p:spTree>
    <p:extLst>
      <p:ext uri="{BB962C8B-B14F-4D97-AF65-F5344CB8AC3E}">
        <p14:creationId xmlns:p14="http://schemas.microsoft.com/office/powerpoint/2010/main" val="20732052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EA87E-4AA3-2441-8885-D6336A427F5F}" type="datetimeFigureOut">
              <a:rPr lang="en-US" smtClean="0"/>
              <a:pPr/>
              <a:t>6/8/13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03F17-579A-534B-A8F4-D3695B4DE34E}" type="slidenum">
              <a:rPr lang="en-US" smtClean="0"/>
              <a:pPr/>
              <a:t>‹#›</a:t>
            </a:fld>
            <a:endParaRPr lang="en-US"/>
          </a:p>
        </p:txBody>
      </p:sp>
    </p:spTree>
    <p:extLst>
      <p:ext uri="{BB962C8B-B14F-4D97-AF65-F5344CB8AC3E}">
        <p14:creationId xmlns:p14="http://schemas.microsoft.com/office/powerpoint/2010/main" val="1900726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578021CD-545B-0447-986E-3E6838B435AD}" type="slidenum">
              <a:rPr lang="en-US"/>
              <a:pPr/>
              <a:t>‹#›</a:t>
            </a:fld>
            <a:endParaRPr lang="en-US"/>
          </a:p>
        </p:txBody>
      </p:sp>
    </p:spTree>
  </p:cSld>
  <p:clrMapOvr>
    <a:masterClrMapping/>
  </p:clrMapOvr>
  <p:transition xmlns:p14="http://schemas.microsoft.com/office/powerpoint/2010/main"/>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EA87E-4AA3-2441-8885-D6336A427F5F}" type="datetimeFigureOut">
              <a:rPr lang="en-US" smtClean="0"/>
              <a:pPr/>
              <a:t>6/8/13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03F17-579A-534B-A8F4-D3695B4DE34E}" type="slidenum">
              <a:rPr lang="en-US" smtClean="0"/>
              <a:pPr/>
              <a:t>‹#›</a:t>
            </a:fld>
            <a:endParaRPr lang="en-US"/>
          </a:p>
        </p:txBody>
      </p:sp>
    </p:spTree>
    <p:extLst>
      <p:ext uri="{BB962C8B-B14F-4D97-AF65-F5344CB8AC3E}">
        <p14:creationId xmlns:p14="http://schemas.microsoft.com/office/powerpoint/2010/main" val="95557544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5EA87E-4AA3-2441-8885-D6336A427F5F}" type="datetimeFigureOut">
              <a:rPr lang="en-US" smtClean="0"/>
              <a:pPr/>
              <a:t>6/8/13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03F17-579A-534B-A8F4-D3695B4DE34E}" type="slidenum">
              <a:rPr lang="en-US" smtClean="0"/>
              <a:pPr/>
              <a:t>‹#›</a:t>
            </a:fld>
            <a:endParaRPr lang="en-US"/>
          </a:p>
        </p:txBody>
      </p:sp>
    </p:spTree>
    <p:extLst>
      <p:ext uri="{BB962C8B-B14F-4D97-AF65-F5344CB8AC3E}">
        <p14:creationId xmlns:p14="http://schemas.microsoft.com/office/powerpoint/2010/main" val="67954868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5EA87E-4AA3-2441-8885-D6336A427F5F}" type="datetimeFigureOut">
              <a:rPr lang="en-US" smtClean="0"/>
              <a:pPr/>
              <a:t>6/8/13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03F17-579A-534B-A8F4-D3695B4DE34E}" type="slidenum">
              <a:rPr lang="en-US" smtClean="0"/>
              <a:pPr/>
              <a:t>‹#›</a:t>
            </a:fld>
            <a:endParaRPr lang="en-US"/>
          </a:p>
        </p:txBody>
      </p:sp>
    </p:spTree>
    <p:extLst>
      <p:ext uri="{BB962C8B-B14F-4D97-AF65-F5344CB8AC3E}">
        <p14:creationId xmlns:p14="http://schemas.microsoft.com/office/powerpoint/2010/main" val="160873748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B06FD6-4615-4F12-83D8-7848FCA45FDA}" type="datetime1">
              <a:rPr lang="en-US" smtClean="0">
                <a:latin typeface="Arial"/>
              </a:rPr>
              <a:pPr/>
              <a:t>6/8/13</a:t>
            </a:fld>
            <a:endParaRPr lang="en-US">
              <a:latin typeface="Arial"/>
            </a:endParaRPr>
          </a:p>
        </p:txBody>
      </p:sp>
      <p:sp>
        <p:nvSpPr>
          <p:cNvPr id="5" name="Footer Placeholder 4"/>
          <p:cNvSpPr>
            <a:spLocks noGrp="1"/>
          </p:cNvSpPr>
          <p:nvPr>
            <p:ph type="ftr" sz="quarter" idx="11"/>
          </p:nvPr>
        </p:nvSpPr>
        <p:spPr/>
        <p:txBody>
          <a:bodyPr/>
          <a:lstStyle/>
          <a:p>
            <a:endParaRPr lang="en-US">
              <a:latin typeface="Arial"/>
            </a:endParaRPr>
          </a:p>
        </p:txBody>
      </p:sp>
      <p:sp>
        <p:nvSpPr>
          <p:cNvPr id="6" name="Slide Number Placeholder 5"/>
          <p:cNvSpPr>
            <a:spLocks noGrp="1"/>
          </p:cNvSpPr>
          <p:nvPr>
            <p:ph type="sldNum" sz="quarter" idx="12"/>
          </p:nvPr>
        </p:nvSpPr>
        <p:spPr/>
        <p:txBody>
          <a:bodyPr/>
          <a:lstStyle/>
          <a:p>
            <a:fld id="{FA84A37A-AFC2-4A01-80A1-FC20F2C0D5BB}" type="slidenum">
              <a:rPr lang="en-US" smtClean="0">
                <a:latin typeface="Arial"/>
              </a:rPr>
              <a:pPr/>
              <a:t>‹#›</a:t>
            </a:fld>
            <a:endParaRPr lang="en-US" dirty="0">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278B64-7300-4ADA-A6EA-A6870CE258A3}" type="datetime1">
              <a:rPr lang="en-US" smtClean="0">
                <a:latin typeface="Arial"/>
              </a:rPr>
              <a:pPr/>
              <a:t>6/8/13</a:t>
            </a:fld>
            <a:endParaRPr lang="en-US">
              <a:latin typeface="Arial"/>
            </a:endParaRPr>
          </a:p>
        </p:txBody>
      </p:sp>
      <p:sp>
        <p:nvSpPr>
          <p:cNvPr id="5" name="Footer Placeholder 4"/>
          <p:cNvSpPr>
            <a:spLocks noGrp="1"/>
          </p:cNvSpPr>
          <p:nvPr>
            <p:ph type="ftr" sz="quarter" idx="11"/>
          </p:nvPr>
        </p:nvSpPr>
        <p:spPr/>
        <p:txBody>
          <a:bodyPr/>
          <a:lstStyle/>
          <a:p>
            <a:endParaRPr lang="en-US">
              <a:latin typeface="Arial"/>
            </a:endParaRPr>
          </a:p>
        </p:txBody>
      </p:sp>
      <p:sp>
        <p:nvSpPr>
          <p:cNvPr id="6" name="Slide Number Placeholder 5"/>
          <p:cNvSpPr>
            <a:spLocks noGrp="1"/>
          </p:cNvSpPr>
          <p:nvPr>
            <p:ph type="sldNum" sz="quarter" idx="12"/>
          </p:nvPr>
        </p:nvSpPr>
        <p:spPr/>
        <p:txBody>
          <a:bodyPr/>
          <a:lstStyle/>
          <a:p>
            <a:fld id="{7AC8729A-CAEF-4448-AF78-6698E44696E3}" type="slidenum">
              <a:rPr lang="en-US" smtClean="0">
                <a:latin typeface="Arial"/>
              </a:rPr>
              <a:pPr/>
              <a:t>‹#›</a:t>
            </a:fld>
            <a:endParaRPr lang="en-US">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3679EC-6A3C-48EE-99ED-10D7E3EB4A86}" type="datetime1">
              <a:rPr lang="en-US" smtClean="0">
                <a:latin typeface="Arial"/>
              </a:rPr>
              <a:pPr/>
              <a:t>6/8/13</a:t>
            </a:fld>
            <a:endParaRPr lang="en-US">
              <a:latin typeface="Arial"/>
            </a:endParaRPr>
          </a:p>
        </p:txBody>
      </p:sp>
      <p:sp>
        <p:nvSpPr>
          <p:cNvPr id="5" name="Footer Placeholder 4"/>
          <p:cNvSpPr>
            <a:spLocks noGrp="1"/>
          </p:cNvSpPr>
          <p:nvPr>
            <p:ph type="ftr" sz="quarter" idx="11"/>
          </p:nvPr>
        </p:nvSpPr>
        <p:spPr/>
        <p:txBody>
          <a:bodyPr/>
          <a:lstStyle/>
          <a:p>
            <a:endParaRPr lang="en-US">
              <a:latin typeface="Arial"/>
            </a:endParaRPr>
          </a:p>
        </p:txBody>
      </p:sp>
      <p:sp>
        <p:nvSpPr>
          <p:cNvPr id="6" name="Slide Number Placeholder 5"/>
          <p:cNvSpPr>
            <a:spLocks noGrp="1"/>
          </p:cNvSpPr>
          <p:nvPr>
            <p:ph type="sldNum" sz="quarter" idx="12"/>
          </p:nvPr>
        </p:nvSpPr>
        <p:spPr/>
        <p:txBody>
          <a:bodyPr/>
          <a:lstStyle/>
          <a:p>
            <a:fld id="{7AC8729A-CAEF-4448-AF78-6698E44696E3}"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4DC654-2FDF-44BB-AE5F-B3234335EC6B}" type="datetime1">
              <a:rPr lang="en-US" smtClean="0">
                <a:latin typeface="Arial"/>
              </a:rPr>
              <a:pPr/>
              <a:t>6/8/13</a:t>
            </a:fld>
            <a:endParaRPr lang="en-US">
              <a:latin typeface="Arial"/>
            </a:endParaRPr>
          </a:p>
        </p:txBody>
      </p:sp>
      <p:sp>
        <p:nvSpPr>
          <p:cNvPr id="6" name="Footer Placeholder 5"/>
          <p:cNvSpPr>
            <a:spLocks noGrp="1"/>
          </p:cNvSpPr>
          <p:nvPr>
            <p:ph type="ftr" sz="quarter" idx="11"/>
          </p:nvPr>
        </p:nvSpPr>
        <p:spPr/>
        <p:txBody>
          <a:bodyPr/>
          <a:lstStyle/>
          <a:p>
            <a:endParaRPr lang="en-US">
              <a:latin typeface="Arial"/>
            </a:endParaRPr>
          </a:p>
        </p:txBody>
      </p:sp>
      <p:sp>
        <p:nvSpPr>
          <p:cNvPr id="7" name="Slide Number Placeholder 6"/>
          <p:cNvSpPr>
            <a:spLocks noGrp="1"/>
          </p:cNvSpPr>
          <p:nvPr>
            <p:ph type="sldNum" sz="quarter" idx="12"/>
          </p:nvPr>
        </p:nvSpPr>
        <p:spPr/>
        <p:txBody>
          <a:bodyPr/>
          <a:lstStyle/>
          <a:p>
            <a:fld id="{7AC8729A-CAEF-4448-AF78-6698E44696E3}" type="slidenum">
              <a:rPr lang="en-US" smtClean="0">
                <a:latin typeface="Arial"/>
              </a:rPr>
              <a:pPr/>
              <a:t>‹#›</a:t>
            </a:fld>
            <a:endParaRPr lang="en-US">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6715CB-056B-46E5-83F2-B4752D69B21F}" type="datetime1">
              <a:rPr lang="en-US" smtClean="0">
                <a:latin typeface="Arial"/>
              </a:rPr>
              <a:pPr/>
              <a:t>6/8/13</a:t>
            </a:fld>
            <a:endParaRPr lang="en-US">
              <a:latin typeface="Arial"/>
            </a:endParaRPr>
          </a:p>
        </p:txBody>
      </p:sp>
      <p:sp>
        <p:nvSpPr>
          <p:cNvPr id="8" name="Footer Placeholder 7"/>
          <p:cNvSpPr>
            <a:spLocks noGrp="1"/>
          </p:cNvSpPr>
          <p:nvPr>
            <p:ph type="ftr" sz="quarter" idx="11"/>
          </p:nvPr>
        </p:nvSpPr>
        <p:spPr/>
        <p:txBody>
          <a:bodyPr/>
          <a:lstStyle/>
          <a:p>
            <a:endParaRPr lang="en-US">
              <a:latin typeface="Arial"/>
            </a:endParaRPr>
          </a:p>
        </p:txBody>
      </p:sp>
      <p:sp>
        <p:nvSpPr>
          <p:cNvPr id="9" name="Slide Number Placeholder 8"/>
          <p:cNvSpPr>
            <a:spLocks noGrp="1"/>
          </p:cNvSpPr>
          <p:nvPr>
            <p:ph type="sldNum" sz="quarter" idx="12"/>
          </p:nvPr>
        </p:nvSpPr>
        <p:spPr/>
        <p:txBody>
          <a:bodyPr/>
          <a:lstStyle/>
          <a:p>
            <a:fld id="{7AC8729A-CAEF-4448-AF78-6698E44696E3}"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52FA88-A301-4847-A2C7-13176E003723}" type="datetime1">
              <a:rPr lang="en-US" smtClean="0">
                <a:latin typeface="Arial"/>
              </a:rPr>
              <a:pPr/>
              <a:t>6/8/13</a:t>
            </a:fld>
            <a:endParaRPr lang="en-US">
              <a:latin typeface="Arial"/>
            </a:endParaRPr>
          </a:p>
        </p:txBody>
      </p:sp>
      <p:sp>
        <p:nvSpPr>
          <p:cNvPr id="4" name="Footer Placeholder 3"/>
          <p:cNvSpPr>
            <a:spLocks noGrp="1"/>
          </p:cNvSpPr>
          <p:nvPr>
            <p:ph type="ftr" sz="quarter" idx="11"/>
          </p:nvPr>
        </p:nvSpPr>
        <p:spPr/>
        <p:txBody>
          <a:bodyPr/>
          <a:lstStyle/>
          <a:p>
            <a:endParaRPr lang="en-US">
              <a:latin typeface="Arial"/>
            </a:endParaRPr>
          </a:p>
        </p:txBody>
      </p:sp>
      <p:sp>
        <p:nvSpPr>
          <p:cNvPr id="5" name="Slide Number Placeholder 4"/>
          <p:cNvSpPr>
            <a:spLocks noGrp="1"/>
          </p:cNvSpPr>
          <p:nvPr>
            <p:ph type="sldNum" sz="quarter" idx="12"/>
          </p:nvPr>
        </p:nvSpPr>
        <p:spPr/>
        <p:txBody>
          <a:bodyPr/>
          <a:lstStyle/>
          <a:p>
            <a:fld id="{7AC8729A-CAEF-4448-AF78-6698E44696E3}" type="slidenum">
              <a:rPr lang="en-US" smtClean="0">
                <a:latin typeface="Arial"/>
              </a:rPr>
              <a:pPr/>
              <a:t>‹#›</a:t>
            </a:fld>
            <a:endParaRPr lang="en-US">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81246-B600-4250-BB60-FBA875F5A2F7}" type="datetime1">
              <a:rPr lang="en-US" smtClean="0">
                <a:latin typeface="Arial"/>
              </a:rPr>
              <a:pPr/>
              <a:t>6/8/13</a:t>
            </a:fld>
            <a:endParaRPr lang="en-US">
              <a:latin typeface="Arial"/>
            </a:endParaRPr>
          </a:p>
        </p:txBody>
      </p:sp>
      <p:sp>
        <p:nvSpPr>
          <p:cNvPr id="3" name="Footer Placeholder 2"/>
          <p:cNvSpPr>
            <a:spLocks noGrp="1"/>
          </p:cNvSpPr>
          <p:nvPr>
            <p:ph type="ftr" sz="quarter" idx="11"/>
          </p:nvPr>
        </p:nvSpPr>
        <p:spPr/>
        <p:txBody>
          <a:bodyPr/>
          <a:lstStyle/>
          <a:p>
            <a:endParaRPr lang="en-US">
              <a:latin typeface="Arial"/>
            </a:endParaRPr>
          </a:p>
        </p:txBody>
      </p:sp>
      <p:sp>
        <p:nvSpPr>
          <p:cNvPr id="4" name="Slide Number Placeholder 3"/>
          <p:cNvSpPr>
            <a:spLocks noGrp="1"/>
          </p:cNvSpPr>
          <p:nvPr>
            <p:ph type="sldNum" sz="quarter" idx="12"/>
          </p:nvPr>
        </p:nvSpPr>
        <p:spPr/>
        <p:txBody>
          <a:bodyPr/>
          <a:lstStyle/>
          <a:p>
            <a:fld id="{7AC8729A-CAEF-4448-AF78-6698E44696E3}" type="slidenum">
              <a:rPr lang="en-US" smtClean="0">
                <a:latin typeface="Arial"/>
              </a:rPr>
              <a:pPr/>
              <a:t>‹#›</a:t>
            </a:fld>
            <a:endParaRPr lang="en-US">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104AC07C-C869-584B-A994-68D9D9F4C144}" type="slidenum">
              <a:rPr lang="en-US"/>
              <a:pPr/>
              <a:t>‹#›</a:t>
            </a:fld>
            <a:endParaRPr lang="en-US"/>
          </a:p>
        </p:txBody>
      </p:sp>
    </p:spTree>
  </p:cSld>
  <p:clrMapOvr>
    <a:masterClrMapping/>
  </p:clrMapOvr>
  <p:transition xmlns:p14="http://schemas.microsoft.com/office/powerpoint/2010/main"/>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2B0EC4-8E5E-42CD-B387-B616FD2D9BC8}" type="datetime1">
              <a:rPr lang="en-US" smtClean="0">
                <a:latin typeface="Arial"/>
              </a:rPr>
              <a:pPr/>
              <a:t>6/8/13</a:t>
            </a:fld>
            <a:endParaRPr lang="en-US">
              <a:latin typeface="Arial"/>
            </a:endParaRPr>
          </a:p>
        </p:txBody>
      </p:sp>
      <p:sp>
        <p:nvSpPr>
          <p:cNvPr id="6" name="Footer Placeholder 5"/>
          <p:cNvSpPr>
            <a:spLocks noGrp="1"/>
          </p:cNvSpPr>
          <p:nvPr>
            <p:ph type="ftr" sz="quarter" idx="11"/>
          </p:nvPr>
        </p:nvSpPr>
        <p:spPr/>
        <p:txBody>
          <a:bodyPr/>
          <a:lstStyle/>
          <a:p>
            <a:endParaRPr lang="en-US">
              <a:latin typeface="Arial"/>
            </a:endParaRPr>
          </a:p>
        </p:txBody>
      </p:sp>
      <p:sp>
        <p:nvSpPr>
          <p:cNvPr id="7" name="Slide Number Placeholder 6"/>
          <p:cNvSpPr>
            <a:spLocks noGrp="1"/>
          </p:cNvSpPr>
          <p:nvPr>
            <p:ph type="sldNum" sz="quarter" idx="12"/>
          </p:nvPr>
        </p:nvSpPr>
        <p:spPr/>
        <p:txBody>
          <a:bodyPr/>
          <a:lstStyle/>
          <a:p>
            <a:fld id="{FA84A37A-AFC2-4A01-80A1-FC20F2C0D5BB}"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ED711-FE8E-426A-AC3F-355DCDA2662C}" type="datetime1">
              <a:rPr lang="en-US" smtClean="0">
                <a:latin typeface="Arial"/>
              </a:rPr>
              <a:pPr/>
              <a:t>6/8/13</a:t>
            </a:fld>
            <a:endParaRPr lang="en-US">
              <a:latin typeface="Arial"/>
            </a:endParaRPr>
          </a:p>
        </p:txBody>
      </p:sp>
      <p:sp>
        <p:nvSpPr>
          <p:cNvPr id="6" name="Footer Placeholder 5"/>
          <p:cNvSpPr>
            <a:spLocks noGrp="1"/>
          </p:cNvSpPr>
          <p:nvPr>
            <p:ph type="ftr" sz="quarter" idx="11"/>
          </p:nvPr>
        </p:nvSpPr>
        <p:spPr/>
        <p:txBody>
          <a:bodyPr/>
          <a:lstStyle/>
          <a:p>
            <a:endParaRPr lang="en-US">
              <a:latin typeface="Arial"/>
            </a:endParaRPr>
          </a:p>
        </p:txBody>
      </p:sp>
      <p:sp>
        <p:nvSpPr>
          <p:cNvPr id="7" name="Slide Number Placeholder 6"/>
          <p:cNvSpPr>
            <a:spLocks noGrp="1"/>
          </p:cNvSpPr>
          <p:nvPr>
            <p:ph type="sldNum" sz="quarter" idx="12"/>
          </p:nvPr>
        </p:nvSpPr>
        <p:spPr/>
        <p:txBody>
          <a:bodyPr/>
          <a:lstStyle/>
          <a:p>
            <a:fld id="{7AC8729A-CAEF-4448-AF78-6698E44696E3}" type="slidenum">
              <a:rPr lang="en-US" smtClean="0">
                <a:latin typeface="Arial"/>
              </a:rPr>
              <a:pPr/>
              <a:t>‹#›</a:t>
            </a:fld>
            <a:endParaRPr lang="en-US">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F5E1D3-4883-4AA0-B627-E6854471C377}" type="datetime1">
              <a:rPr lang="en-US" smtClean="0">
                <a:latin typeface="Arial"/>
              </a:rPr>
              <a:pPr/>
              <a:t>6/8/13</a:t>
            </a:fld>
            <a:endParaRPr lang="en-US">
              <a:latin typeface="Arial"/>
            </a:endParaRPr>
          </a:p>
        </p:txBody>
      </p:sp>
      <p:sp>
        <p:nvSpPr>
          <p:cNvPr id="5" name="Footer Placeholder 4"/>
          <p:cNvSpPr>
            <a:spLocks noGrp="1"/>
          </p:cNvSpPr>
          <p:nvPr>
            <p:ph type="ftr" sz="quarter" idx="11"/>
          </p:nvPr>
        </p:nvSpPr>
        <p:spPr/>
        <p:txBody>
          <a:bodyPr/>
          <a:lstStyle/>
          <a:p>
            <a:endParaRPr lang="en-US">
              <a:latin typeface="Arial"/>
            </a:endParaRPr>
          </a:p>
        </p:txBody>
      </p:sp>
      <p:sp>
        <p:nvSpPr>
          <p:cNvPr id="6" name="Slide Number Placeholder 5"/>
          <p:cNvSpPr>
            <a:spLocks noGrp="1"/>
          </p:cNvSpPr>
          <p:nvPr>
            <p:ph type="sldNum" sz="quarter" idx="12"/>
          </p:nvPr>
        </p:nvSpPr>
        <p:spPr/>
        <p:txBody>
          <a:bodyPr/>
          <a:lstStyle/>
          <a:p>
            <a:fld id="{7AC8729A-CAEF-4448-AF78-6698E44696E3}" type="slidenum">
              <a:rPr lang="en-US" smtClean="0">
                <a:latin typeface="Arial"/>
              </a:rPr>
              <a:pPr/>
              <a:t>‹#›</a:t>
            </a:fld>
            <a:endParaRPr lang="en-US">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929286-A9D6-42DE-8D29-759F5D1D0B56}" type="datetime1">
              <a:rPr lang="en-US" smtClean="0">
                <a:latin typeface="Arial"/>
              </a:rPr>
              <a:pPr/>
              <a:t>6/8/13</a:t>
            </a:fld>
            <a:endParaRPr lang="en-US">
              <a:latin typeface="Arial"/>
            </a:endParaRPr>
          </a:p>
        </p:txBody>
      </p:sp>
      <p:sp>
        <p:nvSpPr>
          <p:cNvPr id="5" name="Footer Placeholder 4"/>
          <p:cNvSpPr>
            <a:spLocks noGrp="1"/>
          </p:cNvSpPr>
          <p:nvPr>
            <p:ph type="ftr" sz="quarter" idx="11"/>
          </p:nvPr>
        </p:nvSpPr>
        <p:spPr/>
        <p:txBody>
          <a:bodyPr/>
          <a:lstStyle/>
          <a:p>
            <a:endParaRPr lang="en-US">
              <a:latin typeface="Arial"/>
            </a:endParaRPr>
          </a:p>
        </p:txBody>
      </p:sp>
      <p:sp>
        <p:nvSpPr>
          <p:cNvPr id="6" name="Slide Number Placeholder 5"/>
          <p:cNvSpPr>
            <a:spLocks noGrp="1"/>
          </p:cNvSpPr>
          <p:nvPr>
            <p:ph type="sldNum" sz="quarter" idx="12"/>
          </p:nvPr>
        </p:nvSpPr>
        <p:spPr/>
        <p:txBody>
          <a:bodyPr/>
          <a:lstStyle/>
          <a:p>
            <a:fld id="{7AC8729A-CAEF-4448-AF78-6698E44696E3}" type="slidenum">
              <a:rPr lang="en-US" smtClean="0">
                <a:latin typeface="Arial"/>
              </a:rPr>
              <a:pPr/>
              <a:t>‹#›</a:t>
            </a:fld>
            <a:endParaRPr lang="en-US">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3429000"/>
            <a:ext cx="8026400" cy="0"/>
          </a:xfrm>
          <a:prstGeom prst="line">
            <a:avLst/>
          </a:prstGeom>
          <a:noFill/>
          <a:ln w="50800">
            <a:solidFill>
              <a:schemeClr val="accent2"/>
            </a:solidFill>
            <a:round/>
            <a:headEnd type="none" w="sm" len="sm"/>
            <a:tailEnd type="none" w="sm" len="sm"/>
          </a:ln>
          <a:effectLst/>
        </p:spPr>
        <p:txBody>
          <a:bodyPr wrap="none" anchor="ctr"/>
          <a:lstStyle/>
          <a:p>
            <a:pPr>
              <a:defRPr/>
            </a:pPr>
            <a:endParaRPr lang="en-US">
              <a:solidFill>
                <a:prstClr val="black"/>
              </a:solidFill>
              <a:latin typeface="Arial Unicode MS" pitchFamily="34" charset="-128"/>
              <a:ea typeface="Arial Unicode MS" pitchFamily="34" charset="-128"/>
              <a:cs typeface="Arial Unicode MS" pitchFamily="34" charset="-128"/>
            </a:endParaRPr>
          </a:p>
        </p:txBody>
      </p:sp>
      <p:sp>
        <p:nvSpPr>
          <p:cNvPr id="5123" name="Rectangle 3"/>
          <p:cNvSpPr>
            <a:spLocks noGrp="1" noChangeArrowheads="1"/>
          </p:cNvSpPr>
          <p:nvPr>
            <p:ph type="ctrTitle" sz="quarter"/>
          </p:nvPr>
        </p:nvSpPr>
        <p:spPr>
          <a:xfrm>
            <a:off x="381000" y="2286000"/>
            <a:ext cx="7772400" cy="1143000"/>
          </a:xfrm>
        </p:spPr>
        <p:txBody>
          <a:bodyPr/>
          <a:lstStyle>
            <a:lvl1pPr>
              <a:defRPr/>
            </a:lvl1pPr>
          </a:lstStyle>
          <a:p>
            <a:r>
              <a:rPr lang="en-US"/>
              <a:t>Click to edit Master title style</a:t>
            </a:r>
          </a:p>
        </p:txBody>
      </p:sp>
      <p:sp>
        <p:nvSpPr>
          <p:cNvPr id="5124" name="Rectangle 4"/>
          <p:cNvSpPr>
            <a:spLocks noGrp="1" noChangeArrowheads="1"/>
          </p:cNvSpPr>
          <p:nvPr>
            <p:ph type="subTitle" sz="quarter" idx="1"/>
          </p:nvPr>
        </p:nvSpPr>
        <p:spPr>
          <a:xfrm>
            <a:off x="1371600" y="3886200"/>
            <a:ext cx="6400800" cy="1752600"/>
          </a:xfrm>
        </p:spPr>
        <p:txBody>
          <a:bodyPr/>
          <a:lstStyle>
            <a:lvl1pPr marL="0" indent="0" algn="ctr">
              <a:buFont typeface="Symbol" pitchFamily="18" charset="2"/>
              <a:buNone/>
              <a:defRPr/>
            </a:lvl1pPr>
          </a:lstStyle>
          <a:p>
            <a:r>
              <a:rPr lang="en-US"/>
              <a:t>Click to edit Master subtitle style</a:t>
            </a:r>
          </a:p>
        </p:txBody>
      </p:sp>
      <p:sp>
        <p:nvSpPr>
          <p:cNvPr id="5" name="Rectangle 5"/>
          <p:cNvSpPr>
            <a:spLocks noGrp="1" noChangeArrowheads="1"/>
          </p:cNvSpPr>
          <p:nvPr>
            <p:ph type="dt" sz="quarter" idx="10"/>
          </p:nvPr>
        </p:nvSpPr>
        <p:spPr>
          <a:xfrm>
            <a:off x="381000" y="6248400"/>
            <a:ext cx="1905000" cy="457200"/>
          </a:xfrm>
        </p:spPr>
        <p:txBody>
          <a:bodyPr/>
          <a:lstStyle>
            <a:lvl1pPr>
              <a:defRPr>
                <a:latin typeface="Tech" charset="0"/>
                <a:ea typeface="Arial" pitchFamily="-110" charset="0"/>
                <a:cs typeface="Arial" pitchFamily="-110" charset="0"/>
              </a:defRPr>
            </a:lvl1pPr>
          </a:lstStyle>
          <a:p>
            <a:pPr>
              <a:defRPr/>
            </a:pPr>
            <a:fld id="{A173D711-C0FC-3B42-9BBF-E71136411404}" type="datetime1">
              <a:rPr lang="en-US" smtClean="0">
                <a:solidFill>
                  <a:prstClr val="black"/>
                </a:solidFill>
              </a:rPr>
              <a:pPr>
                <a:defRPr/>
              </a:pPr>
              <a:t>6/8/13</a:t>
            </a:fld>
            <a:endParaRPr lang="en-US">
              <a:solidFill>
                <a:prstClr val="black"/>
              </a:solidFill>
            </a:endParaRPr>
          </a:p>
        </p:txBody>
      </p:sp>
      <p:sp>
        <p:nvSpPr>
          <p:cNvPr id="6" name="Rectangle 6"/>
          <p:cNvSpPr>
            <a:spLocks noGrp="1" noChangeArrowheads="1"/>
          </p:cNvSpPr>
          <p:nvPr>
            <p:ph type="ftr" sz="quarter" idx="11"/>
          </p:nvPr>
        </p:nvSpPr>
        <p:spPr>
          <a:xfrm>
            <a:off x="3124200" y="6248400"/>
            <a:ext cx="2895600" cy="457200"/>
          </a:xfrm>
        </p:spPr>
        <p:txBody>
          <a:bodyPr/>
          <a:lstStyle>
            <a:lvl1pPr>
              <a:defRPr/>
            </a:lvl1pPr>
          </a:lstStyle>
          <a:p>
            <a:pPr>
              <a:defRPr/>
            </a:pPr>
            <a:r>
              <a:rPr lang="en-US" smtClean="0">
                <a:solidFill>
                  <a:prstClr val="black"/>
                </a:solidFill>
              </a:rPr>
              <a:t>http://bit.ly/cwi-0412.pdf</a:t>
            </a:r>
            <a:endParaRPr lang="en-US">
              <a:solidFill>
                <a:prstClr val="black"/>
              </a:solidFill>
            </a:endParaRPr>
          </a:p>
        </p:txBody>
      </p:sp>
      <p:sp>
        <p:nvSpPr>
          <p:cNvPr id="7" name="Rectangle 7"/>
          <p:cNvSpPr>
            <a:spLocks noGrp="1" noChangeArrowheads="1"/>
          </p:cNvSpPr>
          <p:nvPr>
            <p:ph type="sldNum" sz="quarter" idx="12"/>
          </p:nvPr>
        </p:nvSpPr>
        <p:spPr>
          <a:xfrm>
            <a:off x="6858000" y="6248400"/>
            <a:ext cx="1905000" cy="457200"/>
          </a:xfrm>
        </p:spPr>
        <p:txBody>
          <a:bodyPr lIns="92075" tIns="46038" rIns="92075" bIns="46038"/>
          <a:lstStyle>
            <a:lvl1pPr>
              <a:defRPr/>
            </a:lvl1pPr>
          </a:lstStyle>
          <a:p>
            <a:pPr>
              <a:defRPr/>
            </a:pPr>
            <a:fld id="{02D1A66E-CB67-544F-8023-8DCB0648D51A}" type="slidenum">
              <a:rPr lang="en-US">
                <a:solidFill>
                  <a:prstClr val="black"/>
                </a:solidFill>
              </a:rPr>
              <a:pPr>
                <a:defRPr/>
              </a:pPr>
              <a:t>‹#›</a:t>
            </a:fld>
            <a:endParaRPr lang="en-US">
              <a:solidFill>
                <a:prstClr val="black"/>
              </a:solidFill>
            </a:endParaRPr>
          </a:p>
        </p:txBody>
      </p:sp>
    </p:spTree>
  </p:cSld>
  <p:clrMapOvr>
    <a:masterClrMapping/>
  </p:clrMapOvr>
  <p:transition xmlns:p14="http://schemas.microsoft.com/office/powerpoint/2010/main"/>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9F4263A4-CE7F-D844-A74C-2AF9F92B532A}" type="datetime1">
              <a:rPr lang="en-US" smtClean="0">
                <a:solidFill>
                  <a:prstClr val="black"/>
                </a:solidFill>
              </a:rPr>
              <a:pPr>
                <a:defRPr/>
              </a:pPr>
              <a:t>6/8/13</a:t>
            </a:fld>
            <a:endParaRPr lang="en-US">
              <a:solidFill>
                <a:prstClr val="black"/>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solidFill>
                  <a:prstClr val="black"/>
                </a:solidFill>
              </a:rPr>
              <a:t>http://bit.ly/cwi-0412.pdf</a:t>
            </a:r>
            <a:endParaRPr lang="en-US">
              <a:solidFill>
                <a:prstClr val="black"/>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DB6076F-52BC-B441-BD71-2A1ED794FE08}" type="slidenum">
              <a:rPr lang="en-US">
                <a:solidFill>
                  <a:prstClr val="black"/>
                </a:solidFill>
              </a:rPr>
              <a:pPr>
                <a:defRPr/>
              </a:pPr>
              <a:t>‹#›</a:t>
            </a:fld>
            <a:endParaRPr lang="en-US">
              <a:solidFill>
                <a:prstClr val="black"/>
              </a:solidFill>
            </a:endParaRPr>
          </a:p>
        </p:txBody>
      </p:sp>
    </p:spTree>
  </p:cSld>
  <p:clrMapOvr>
    <a:masterClrMapping/>
  </p:clrMapOvr>
  <p:transition xmlns:p14="http://schemas.microsoft.com/office/powerpoint/2010/main"/>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081D1912-5E73-1E4D-BB43-EDEB20FABBB9}" type="datetime1">
              <a:rPr lang="en-US" smtClean="0">
                <a:solidFill>
                  <a:prstClr val="black"/>
                </a:solidFill>
              </a:rPr>
              <a:pPr>
                <a:defRPr/>
              </a:pPr>
              <a:t>6/8/13</a:t>
            </a:fld>
            <a:endParaRPr lang="en-US">
              <a:solidFill>
                <a:prstClr val="black"/>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solidFill>
                  <a:prstClr val="black"/>
                </a:solidFill>
              </a:rPr>
              <a:t>http://bit.ly/cwi-0412.pdf</a:t>
            </a:r>
            <a:endParaRPr lang="en-US">
              <a:solidFill>
                <a:prstClr val="black"/>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CA7D06D1-0D98-AC45-A945-9F00E15DCE49}" type="slidenum">
              <a:rPr lang="en-US">
                <a:solidFill>
                  <a:prstClr val="black"/>
                </a:solidFill>
              </a:rPr>
              <a:pPr>
                <a:defRPr/>
              </a:pPr>
              <a:t>‹#›</a:t>
            </a:fld>
            <a:endParaRPr lang="en-US">
              <a:solidFill>
                <a:prstClr val="black"/>
              </a:solidFill>
            </a:endParaRPr>
          </a:p>
        </p:txBody>
      </p:sp>
    </p:spTree>
  </p:cSld>
  <p:clrMapOvr>
    <a:masterClrMapping/>
  </p:clrMapOvr>
  <p:transition xmlns:p14="http://schemas.microsoft.com/office/powerpoint/2010/main"/>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35052"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75227" y="1676400"/>
            <a:ext cx="3787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fld id="{D03564E9-03B5-0F4C-AB13-0EFD41B49993}" type="datetime1">
              <a:rPr lang="en-US" smtClean="0">
                <a:solidFill>
                  <a:prstClr val="black"/>
                </a:solidFill>
              </a:rPr>
              <a:pPr>
                <a:defRPr/>
              </a:pPr>
              <a:t>6/8/13</a:t>
            </a:fld>
            <a:endParaRPr lang="en-US">
              <a:solidFill>
                <a:prstClr val="black"/>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solidFill>
                  <a:prstClr val="black"/>
                </a:solidFill>
              </a:rPr>
              <a:t>http://bit.ly/cwi-0412.pdf</a:t>
            </a:r>
            <a:endParaRPr lang="en-US">
              <a:solidFill>
                <a:prstClr val="black"/>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92C2055-58C9-7844-8966-48D27AF3EA1B}" type="slidenum">
              <a:rPr lang="en-US">
                <a:solidFill>
                  <a:prstClr val="black"/>
                </a:solidFill>
              </a:rPr>
              <a:pPr>
                <a:defRPr/>
              </a:pPr>
              <a:t>‹#›</a:t>
            </a:fld>
            <a:endParaRPr lang="en-US">
              <a:solidFill>
                <a:prstClr val="black"/>
              </a:solidFill>
            </a:endParaRPr>
          </a:p>
        </p:txBody>
      </p:sp>
    </p:spTree>
  </p:cSld>
  <p:clrMapOvr>
    <a:masterClrMapping/>
  </p:clrMapOvr>
  <p:transition xmlns:p14="http://schemas.microsoft.com/office/powerpoint/2010/main"/>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fld id="{36789038-5FBE-6247-8586-9036EB49435A}" type="datetime1">
              <a:rPr lang="en-US" smtClean="0">
                <a:solidFill>
                  <a:prstClr val="black"/>
                </a:solidFill>
              </a:rPr>
              <a:pPr>
                <a:defRPr/>
              </a:pPr>
              <a:t>6/8/13</a:t>
            </a:fld>
            <a:endParaRPr lang="en-US">
              <a:solidFill>
                <a:prstClr val="black"/>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solidFill>
                  <a:prstClr val="black"/>
                </a:solidFill>
              </a:rPr>
              <a:t>http://bit.ly/cwi-0412.pdf</a:t>
            </a:r>
            <a:endParaRPr lang="en-US">
              <a:solidFill>
                <a:prstClr val="black"/>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0DD85E89-DD56-DA48-939F-A2448CA148F3}" type="slidenum">
              <a:rPr lang="en-US">
                <a:solidFill>
                  <a:prstClr val="black"/>
                </a:solidFill>
              </a:rPr>
              <a:pPr>
                <a:defRPr/>
              </a:pPr>
              <a:t>‹#›</a:t>
            </a:fld>
            <a:endParaRPr lang="en-US">
              <a:solidFill>
                <a:prstClr val="black"/>
              </a:solidFill>
            </a:endParaRPr>
          </a:p>
        </p:txBody>
      </p:sp>
    </p:spTree>
  </p:cSld>
  <p:clrMapOvr>
    <a:masterClrMapping/>
  </p:clrMapOvr>
  <p:transition xmlns:p14="http://schemas.microsoft.com/office/powerpoint/2010/mai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fld id="{52202A4F-8EB2-7041-9320-15AB77905E6D}" type="datetime1">
              <a:rPr lang="en-US" smtClean="0">
                <a:solidFill>
                  <a:prstClr val="black"/>
                </a:solidFill>
              </a:rPr>
              <a:pPr>
                <a:defRPr/>
              </a:pPr>
              <a:t>6/8/13</a:t>
            </a:fld>
            <a:endParaRPr lang="en-US">
              <a:solidFill>
                <a:prstClr val="black"/>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solidFill>
                  <a:prstClr val="black"/>
                </a:solidFill>
              </a:rPr>
              <a:t>http://bit.ly/cwi-0412.pdf</a:t>
            </a:r>
            <a:endParaRPr lang="en-US">
              <a:solidFill>
                <a:prstClr val="black"/>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522F7337-D8AA-3F43-BC22-6590FACC3E24}" type="slidenum">
              <a:rPr lang="en-US">
                <a:solidFill>
                  <a:prstClr val="black"/>
                </a:solidFill>
              </a:rPr>
              <a:pPr>
                <a:defRPr/>
              </a:pPr>
              <a:t>‹#›</a:t>
            </a:fld>
            <a:endParaRPr lang="en-US">
              <a:solidFill>
                <a:prstClr val="black"/>
              </a:solidFill>
            </a:endParaRP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4F19198D-37F3-0E40-A2FA-E47C045D640D}" type="slidenum">
              <a:rPr lang="en-US"/>
              <a:pPr/>
              <a:t>‹#›</a:t>
            </a:fld>
            <a:endParaRPr lang="en-US"/>
          </a:p>
        </p:txBody>
      </p:sp>
    </p:spTree>
  </p:cSld>
  <p:clrMapOvr>
    <a:masterClrMapping/>
  </p:clrMapOvr>
  <p:transition xmlns:p14="http://schemas.microsoft.com/office/powerpoint/2010/main"/>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9"/>
          <p:cNvPicPr>
            <a:picLocks noChangeAspect="1" noChangeArrowheads="1"/>
          </p:cNvPicPr>
          <p:nvPr userDrawn="1"/>
        </p:nvPicPr>
        <p:blipFill>
          <a:blip r:embed="rId2"/>
          <a:srcRect/>
          <a:stretch>
            <a:fillRect/>
          </a:stretch>
        </p:blipFill>
        <p:spPr bwMode="auto">
          <a:xfrm>
            <a:off x="2" y="685801"/>
            <a:ext cx="561975" cy="290513"/>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fld id="{67A5035A-013D-8A44-9045-061308C378EC}" type="datetime1">
              <a:rPr lang="en-US" smtClean="0">
                <a:solidFill>
                  <a:prstClr val="black"/>
                </a:solidFill>
              </a:rPr>
              <a:pPr>
                <a:defRPr/>
              </a:pPr>
              <a:t>6/8/13</a:t>
            </a:fld>
            <a:endParaRPr lang="en-US">
              <a:solidFill>
                <a:prstClr val="black"/>
              </a:solidFill>
            </a:endParaRPr>
          </a:p>
        </p:txBody>
      </p:sp>
      <p:sp>
        <p:nvSpPr>
          <p:cNvPr id="4" name="Footer Placeholder 2"/>
          <p:cNvSpPr>
            <a:spLocks noGrp="1"/>
          </p:cNvSpPr>
          <p:nvPr>
            <p:ph type="ftr" sz="quarter" idx="11"/>
          </p:nvPr>
        </p:nvSpPr>
        <p:spPr/>
        <p:txBody>
          <a:bodyPr/>
          <a:lstStyle>
            <a:lvl1pPr>
              <a:defRPr/>
            </a:lvl1pPr>
          </a:lstStyle>
          <a:p>
            <a:pPr>
              <a:defRPr/>
            </a:pPr>
            <a:r>
              <a:rPr lang="en-US" smtClean="0">
                <a:solidFill>
                  <a:prstClr val="black"/>
                </a:solidFill>
              </a:rPr>
              <a:t>http://bit.ly/cwi-0412.pdf</a:t>
            </a:r>
            <a:endParaRPr lang="en-US">
              <a:solidFill>
                <a:prstClr val="black"/>
              </a:solidFill>
            </a:endParaRPr>
          </a:p>
        </p:txBody>
      </p:sp>
      <p:sp>
        <p:nvSpPr>
          <p:cNvPr id="5" name="Slide Number Placeholder 3"/>
          <p:cNvSpPr>
            <a:spLocks noGrp="1"/>
          </p:cNvSpPr>
          <p:nvPr>
            <p:ph type="sldNum" sz="quarter" idx="12"/>
          </p:nvPr>
        </p:nvSpPr>
        <p:spPr/>
        <p:txBody>
          <a:bodyPr/>
          <a:lstStyle>
            <a:lvl1pPr>
              <a:defRPr/>
            </a:lvl1pPr>
          </a:lstStyle>
          <a:p>
            <a:pPr>
              <a:defRPr/>
            </a:pPr>
            <a:fld id="{294D2DB4-1606-1244-8598-8927BD34A75B}" type="slidenum">
              <a:rPr lang="en-US">
                <a:solidFill>
                  <a:prstClr val="black"/>
                </a:solidFill>
              </a:rPr>
              <a:pPr>
                <a:defRPr/>
              </a:pPr>
              <a:t>‹#›</a:t>
            </a:fld>
            <a:endParaRPr lang="en-US">
              <a:solidFill>
                <a:prstClr val="black"/>
              </a:solidFill>
            </a:endParaRPr>
          </a:p>
        </p:txBody>
      </p:sp>
    </p:spTree>
  </p:cSld>
  <p:clrMapOvr>
    <a:masterClrMapping/>
  </p:clrMapOvr>
  <p:transition xmlns:p14="http://schemas.microsoft.com/office/powerpoint/2010/main"/>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7AF6EC1A-821C-0248-91BB-B4EB1CD0EF49}" type="datetime1">
              <a:rPr lang="en-US" smtClean="0">
                <a:solidFill>
                  <a:prstClr val="black"/>
                </a:solidFill>
              </a:rPr>
              <a:pPr>
                <a:defRPr/>
              </a:pPr>
              <a:t>6/8/13</a:t>
            </a:fld>
            <a:endParaRPr lang="en-US">
              <a:solidFill>
                <a:prstClr val="black"/>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solidFill>
                  <a:prstClr val="black"/>
                </a:solidFill>
              </a:rPr>
              <a:t>http://bit.ly/cwi-0412.pdf</a:t>
            </a:r>
            <a:endParaRPr lang="en-US">
              <a:solidFill>
                <a:prstClr val="black"/>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267FE4EB-7BCD-BD4C-A13B-8AFBA3D482DD}" type="slidenum">
              <a:rPr lang="en-US">
                <a:solidFill>
                  <a:prstClr val="black"/>
                </a:solidFill>
              </a:rPr>
              <a:pPr>
                <a:defRPr/>
              </a:pPr>
              <a:t>‹#›</a:t>
            </a:fld>
            <a:endParaRPr lang="en-US">
              <a:solidFill>
                <a:prstClr val="black"/>
              </a:solidFill>
            </a:endParaRPr>
          </a:p>
        </p:txBody>
      </p:sp>
    </p:spTree>
  </p:cSld>
  <p:clrMapOvr>
    <a:masterClrMapping/>
  </p:clrMapOvr>
  <p:transition xmlns:p14="http://schemas.microsoft.com/office/powerpoint/2010/main"/>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87E29B0A-08A7-074A-A476-756665029D35}" type="datetime1">
              <a:rPr lang="en-US" smtClean="0">
                <a:solidFill>
                  <a:prstClr val="black"/>
                </a:solidFill>
              </a:rPr>
              <a:pPr>
                <a:defRPr/>
              </a:pPr>
              <a:t>6/8/13</a:t>
            </a:fld>
            <a:endParaRPr lang="en-US">
              <a:solidFill>
                <a:prstClr val="black"/>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solidFill>
                  <a:prstClr val="black"/>
                </a:solidFill>
              </a:rPr>
              <a:t>http://bit.ly/cwi-0412.pdf</a:t>
            </a:r>
            <a:endParaRPr lang="en-US">
              <a:solidFill>
                <a:prstClr val="black"/>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342EF71B-61D8-484C-89A8-F72FF25B30F1}" type="slidenum">
              <a:rPr lang="en-US">
                <a:solidFill>
                  <a:prstClr val="black"/>
                </a:solidFill>
              </a:rPr>
              <a:pPr>
                <a:defRPr/>
              </a:pPr>
              <a:t>‹#›</a:t>
            </a:fld>
            <a:endParaRPr lang="en-US">
              <a:solidFill>
                <a:prstClr val="black"/>
              </a:solidFill>
            </a:endParaRPr>
          </a:p>
        </p:txBody>
      </p:sp>
    </p:spTree>
  </p:cSld>
  <p:clrMapOvr>
    <a:masterClrMapping/>
  </p:clrMapOvr>
  <p:transition xmlns:p14="http://schemas.microsoft.com/office/powerpoint/2010/main"/>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4A064AF2-C194-684B-B8F3-F80C07F112A1}" type="datetime1">
              <a:rPr lang="en-US" smtClean="0">
                <a:solidFill>
                  <a:prstClr val="black"/>
                </a:solidFill>
              </a:rPr>
              <a:pPr>
                <a:defRPr/>
              </a:pPr>
              <a:t>6/8/13</a:t>
            </a:fld>
            <a:endParaRPr lang="en-US">
              <a:solidFill>
                <a:prstClr val="black"/>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solidFill>
                  <a:prstClr val="black"/>
                </a:solidFill>
              </a:rPr>
              <a:t>http://bit.ly/cwi-0412.pdf</a:t>
            </a:r>
            <a:endParaRPr lang="en-US">
              <a:solidFill>
                <a:prstClr val="black"/>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544BB234-6846-EF46-8EDE-5F44727E8168}" type="slidenum">
              <a:rPr lang="en-US">
                <a:solidFill>
                  <a:prstClr val="black"/>
                </a:solidFill>
              </a:rPr>
              <a:pPr>
                <a:defRPr/>
              </a:pPr>
              <a:t>‹#›</a:t>
            </a:fld>
            <a:endParaRPr lang="en-US">
              <a:solidFill>
                <a:prstClr val="black"/>
              </a:solidFill>
            </a:endParaRPr>
          </a:p>
        </p:txBody>
      </p:sp>
    </p:spTree>
  </p:cSld>
  <p:clrMapOvr>
    <a:masterClrMapping/>
  </p:clrMapOvr>
  <p:transition xmlns:p14="http://schemas.microsoft.com/office/powerpoint/2010/main"/>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152400"/>
            <a:ext cx="20383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9626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4DB37D62-4FD8-9742-91BC-B09492151434}" type="datetime1">
              <a:rPr lang="en-US" smtClean="0">
                <a:solidFill>
                  <a:prstClr val="black"/>
                </a:solidFill>
              </a:rPr>
              <a:pPr>
                <a:defRPr/>
              </a:pPr>
              <a:t>6/8/13</a:t>
            </a:fld>
            <a:endParaRPr lang="en-US">
              <a:solidFill>
                <a:prstClr val="black"/>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solidFill>
                  <a:prstClr val="black"/>
                </a:solidFill>
              </a:rPr>
              <a:t>http://bit.ly/cwi-0412.pdf</a:t>
            </a:r>
            <a:endParaRPr lang="en-US">
              <a:solidFill>
                <a:prstClr val="black"/>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417F74E9-CC91-AC42-8D82-65AB24C97EB2}" type="slidenum">
              <a:rPr lang="en-US">
                <a:solidFill>
                  <a:prstClr val="black"/>
                </a:solidFill>
              </a:rPr>
              <a:pPr>
                <a:defRPr/>
              </a:pPr>
              <a:t>‹#›</a:t>
            </a:fld>
            <a:endParaRPr lang="en-US">
              <a:solidFill>
                <a:prstClr val="black"/>
              </a:solidFill>
            </a:endParaRPr>
          </a:p>
        </p:txBody>
      </p:sp>
    </p:spTree>
  </p:cSld>
  <p:clrMapOvr>
    <a:masterClrMapping/>
  </p:clrMapOvr>
  <p:transition xmlns:p14="http://schemas.microsoft.com/office/powerpoint/2010/main"/>
</p:sldLayout>
</file>

<file path=ppt/slideLayouts/slideLayout9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399"/>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35052" y="1676400"/>
            <a:ext cx="378777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75227" y="1676400"/>
            <a:ext cx="378777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fld id="{61BA27BF-8DE2-B745-BA56-52BE09B5C170}" type="datetime1">
              <a:rPr lang="en-US" smtClean="0">
                <a:solidFill>
                  <a:prstClr val="black"/>
                </a:solidFill>
              </a:rPr>
              <a:pPr>
                <a:defRPr/>
              </a:pPr>
              <a:t>6/8/13</a:t>
            </a:fld>
            <a:endParaRPr lang="en-US">
              <a:solidFill>
                <a:prstClr val="black"/>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solidFill>
                  <a:prstClr val="black"/>
                </a:solidFill>
              </a:rPr>
              <a:t>http://bit.ly/cwi-0412.pdf</a:t>
            </a:r>
            <a:endParaRPr lang="en-US">
              <a:solidFill>
                <a:prstClr val="black"/>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4F169756-A0BD-8248-8A98-B247EF90E4E7}" type="slidenum">
              <a:rPr lang="en-US">
                <a:solidFill>
                  <a:prstClr val="black"/>
                </a:solidFill>
              </a:rPr>
              <a:pPr>
                <a:defRPr/>
              </a:pPr>
              <a:t>‹#›</a:t>
            </a:fld>
            <a:endParaRPr lang="en-US">
              <a:solidFill>
                <a:prstClr val="black"/>
              </a:solidFill>
            </a:endParaRPr>
          </a:p>
        </p:txBody>
      </p:sp>
    </p:spTree>
  </p:cSld>
  <p:clrMapOvr>
    <a:masterClrMapping/>
  </p:clrMapOvr>
  <p:transition xmlns:p14="http://schemas.microsoft.com/office/powerpoint/2010/main"/>
</p:sldLayout>
</file>

<file path=ppt/slideLayouts/slideLayout9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152400"/>
            <a:ext cx="8153400"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ftr" sz="quarter" idx="10"/>
          </p:nvPr>
        </p:nvSpPr>
        <p:spPr/>
        <p:txBody>
          <a:bodyPr/>
          <a:lstStyle>
            <a:lvl1pPr>
              <a:defRPr/>
            </a:lvl1pPr>
          </a:lstStyle>
          <a:p>
            <a:pPr>
              <a:defRPr/>
            </a:pPr>
            <a:r>
              <a:rPr lang="en-US" smtClean="0">
                <a:solidFill>
                  <a:prstClr val="black"/>
                </a:solidFill>
              </a:rPr>
              <a:t>http://bit.ly/cwi-0412.pdf</a:t>
            </a:r>
            <a:endParaRPr lang="en-US">
              <a:solidFill>
                <a:prstClr val="black"/>
              </a:solidFill>
            </a:endParaRPr>
          </a:p>
        </p:txBody>
      </p:sp>
      <p:sp>
        <p:nvSpPr>
          <p:cNvPr id="4" name="Rectangle 7"/>
          <p:cNvSpPr>
            <a:spLocks noGrp="1" noChangeArrowheads="1"/>
          </p:cNvSpPr>
          <p:nvPr>
            <p:ph type="sldNum" sz="quarter" idx="11"/>
          </p:nvPr>
        </p:nvSpPr>
        <p:spPr/>
        <p:txBody>
          <a:bodyPr/>
          <a:lstStyle>
            <a:lvl1pPr>
              <a:defRPr/>
            </a:lvl1pPr>
          </a:lstStyle>
          <a:p>
            <a:pPr>
              <a:defRPr/>
            </a:pPr>
            <a:fld id="{CEA12C21-A3B4-7D41-8310-6E7E183C9973}" type="slidenum">
              <a:rPr lang="en-US">
                <a:solidFill>
                  <a:prstClr val="black"/>
                </a:solidFill>
              </a:rPr>
              <a:pPr>
                <a:defRPr/>
              </a:pPr>
              <a:t>‹#›</a:t>
            </a:fld>
            <a:endParaRPr lang="en-US">
              <a:solidFill>
                <a:prstClr val="black"/>
              </a:solidFill>
            </a:endParaRPr>
          </a:p>
        </p:txBody>
      </p:sp>
    </p:spTree>
  </p:cSld>
  <p:clrMapOvr>
    <a:masterClrMapping/>
  </p:clrMapOvr>
  <p:transition xmlns:p14="http://schemas.microsoft.com/office/powerpoint/2010/main"/>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lvl1pPr>
              <a:defRPr baseline="0"/>
            </a:lvl1pPr>
          </a:lstStyle>
          <a:p>
            <a:r>
              <a:rPr lang="fr-FR" noProof="0" smtClean="0"/>
              <a:t>Cliquez pour modifier le style du titre</a:t>
            </a:r>
            <a:endParaRPr lang="en-GB" noProof="0" dirty="0"/>
          </a:p>
        </p:txBody>
      </p:sp>
      <p:sp>
        <p:nvSpPr>
          <p:cNvPr id="6" name="Espace réservé du texte 5"/>
          <p:cNvSpPr>
            <a:spLocks noGrp="1"/>
          </p:cNvSpPr>
          <p:nvPr>
            <p:ph type="body" sz="quarter" idx="10"/>
          </p:nvPr>
        </p:nvSpPr>
        <p:spPr>
          <a:xfrm>
            <a:off x="460375" y="1063625"/>
            <a:ext cx="8258175" cy="5284788"/>
          </a:xfrm>
        </p:spPr>
        <p:txBody>
          <a:bodyPr/>
          <a:lstStyle>
            <a:lvl1pPr marL="266700" indent="-266700">
              <a:buFontTx/>
              <a:buBlip>
                <a:blip r:embed="rId2"/>
              </a:buBlip>
              <a:defRPr baseline="0"/>
            </a:lvl1pPr>
            <a:lvl2pPr>
              <a:defRPr baseline="0"/>
            </a:lvl2pPr>
            <a:lvl3pPr>
              <a:defRPr baseline="0"/>
            </a:lvl3pPr>
            <a:lvl4pPr>
              <a:defRPr baseline="0"/>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extLst>
      <p:ext uri="{BB962C8B-B14F-4D97-AF65-F5344CB8AC3E}">
        <p14:creationId xmlns:p14="http://schemas.microsoft.com/office/powerpoint/2010/main" val="33784045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0" y="3429000"/>
            <a:ext cx="8026400" cy="0"/>
          </a:xfrm>
          <a:prstGeom prst="line">
            <a:avLst/>
          </a:prstGeom>
          <a:noFill/>
          <a:ln w="50800">
            <a:solidFill>
              <a:schemeClr val="accent2"/>
            </a:solidFill>
            <a:round/>
            <a:headEnd type="none" w="sm" len="sm"/>
            <a:tailEnd type="none" w="sm" len="sm"/>
          </a:ln>
          <a:effectLst/>
        </p:spPr>
        <p:txBody>
          <a:bodyPr wrap="none" anchor="ctr"/>
          <a:lstStyle/>
          <a:p>
            <a:pPr>
              <a:defRPr/>
            </a:pPr>
            <a:endParaRPr lang="en-US" sz="1400">
              <a:solidFill>
                <a:srgbClr val="000000"/>
              </a:solidFill>
              <a:latin typeface="Arial Unicode MS" pitchFamily="34" charset="-128"/>
              <a:ea typeface="+mn-ea"/>
              <a:cs typeface="Arial" pitchFamily="34" charset="0"/>
            </a:endParaRPr>
          </a:p>
        </p:txBody>
      </p:sp>
      <p:sp>
        <p:nvSpPr>
          <p:cNvPr id="5123" name="Rectangle 3"/>
          <p:cNvSpPr>
            <a:spLocks noGrp="1" noChangeArrowheads="1"/>
          </p:cNvSpPr>
          <p:nvPr>
            <p:ph type="ctrTitle" sz="quarter"/>
          </p:nvPr>
        </p:nvSpPr>
        <p:spPr>
          <a:xfrm>
            <a:off x="381000" y="2286000"/>
            <a:ext cx="7772400" cy="1143000"/>
          </a:xfrm>
        </p:spPr>
        <p:txBody>
          <a:bodyPr/>
          <a:lstStyle>
            <a:lvl1pPr>
              <a:defRPr/>
            </a:lvl1pPr>
          </a:lstStyle>
          <a:p>
            <a:r>
              <a:rPr lang="en-US"/>
              <a:t>Click to edit Master title style</a:t>
            </a:r>
          </a:p>
        </p:txBody>
      </p:sp>
      <p:sp>
        <p:nvSpPr>
          <p:cNvPr id="5124" name="Rectangle 4"/>
          <p:cNvSpPr>
            <a:spLocks noGrp="1" noChangeArrowheads="1"/>
          </p:cNvSpPr>
          <p:nvPr>
            <p:ph type="subTitle" sz="quarter" idx="1"/>
          </p:nvPr>
        </p:nvSpPr>
        <p:spPr>
          <a:xfrm>
            <a:off x="1371600" y="3886200"/>
            <a:ext cx="6400800" cy="1752600"/>
          </a:xfrm>
        </p:spPr>
        <p:txBody>
          <a:bodyPr/>
          <a:lstStyle>
            <a:lvl1pPr marL="0" indent="0" algn="ctr">
              <a:buFont typeface="Symbol" pitchFamily="18" charset="2"/>
              <a:buNone/>
              <a:defRPr/>
            </a:lvl1pPr>
          </a:lstStyle>
          <a:p>
            <a:r>
              <a:rPr lang="en-US"/>
              <a:t>Click to edit Master subtitle style</a:t>
            </a:r>
          </a:p>
        </p:txBody>
      </p:sp>
      <p:sp>
        <p:nvSpPr>
          <p:cNvPr id="5" name="Rectangle 5"/>
          <p:cNvSpPr>
            <a:spLocks noGrp="1" noChangeArrowheads="1"/>
          </p:cNvSpPr>
          <p:nvPr>
            <p:ph type="dt" sz="quarter" idx="10"/>
          </p:nvPr>
        </p:nvSpPr>
        <p:spPr bwMode="auto">
          <a:xfrm>
            <a:off x="381000" y="6248400"/>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defRPr>
                <a:latin typeface="Tech" pitchFamily="34" charset="0"/>
                <a:cs typeface="Arial" pitchFamily="34" charset="0"/>
              </a:defRPr>
            </a:lvl1pPr>
          </a:lstStyle>
          <a:p>
            <a:pPr>
              <a:defRPr/>
            </a:pPr>
            <a:fld id="{87E761DB-4926-5647-9EE2-C88B6F0E32BB}" type="datetime1">
              <a:rPr lang="en-US" sz="1400" smtClean="0">
                <a:solidFill>
                  <a:srgbClr val="000000"/>
                </a:solidFill>
                <a:ea typeface="+mn-ea"/>
              </a:rPr>
              <a:pPr>
                <a:defRPr/>
              </a:pPr>
              <a:t>6/8/13</a:t>
            </a:fld>
            <a:endParaRPr lang="en-US" sz="1400">
              <a:solidFill>
                <a:srgbClr val="000000"/>
              </a:solidFill>
              <a:ea typeface="+mn-ea"/>
            </a:endParaRPr>
          </a:p>
        </p:txBody>
      </p:sp>
      <p:sp>
        <p:nvSpPr>
          <p:cNvPr id="6" name="Rectangle 6"/>
          <p:cNvSpPr>
            <a:spLocks noGrp="1" noChangeArrowheads="1"/>
          </p:cNvSpPr>
          <p:nvPr>
            <p:ph type="ftr" sz="quarter" idx="11"/>
          </p:nvPr>
        </p:nvSpPr>
        <p:spPr>
          <a:xfrm>
            <a:off x="3124200" y="6248400"/>
            <a:ext cx="2895600" cy="457200"/>
          </a:xfrm>
        </p:spPr>
        <p:txBody>
          <a:bodyPr/>
          <a:lstStyle>
            <a:lvl1pPr>
              <a:defRPr/>
            </a:lvl1pPr>
          </a:lstStyle>
          <a:p>
            <a:pPr>
              <a:defRPr/>
            </a:pPr>
            <a:r>
              <a:rPr lang="en-US" smtClean="0">
                <a:solidFill>
                  <a:srgbClr val="000000"/>
                </a:solidFill>
              </a:rPr>
              <a:t>http://bit.ly/cwi-0412.pdf</a:t>
            </a:r>
            <a:endParaRPr lang="en-US">
              <a:solidFill>
                <a:srgbClr val="000000"/>
              </a:solidFill>
            </a:endParaRPr>
          </a:p>
        </p:txBody>
      </p:sp>
      <p:sp>
        <p:nvSpPr>
          <p:cNvPr id="7" name="Rectangle 7"/>
          <p:cNvSpPr>
            <a:spLocks noGrp="1" noChangeArrowheads="1"/>
          </p:cNvSpPr>
          <p:nvPr>
            <p:ph type="sldNum" sz="quarter" idx="12"/>
          </p:nvPr>
        </p:nvSpPr>
        <p:spPr>
          <a:xfrm>
            <a:off x="6858000" y="6248400"/>
            <a:ext cx="1905000" cy="457200"/>
          </a:xfrm>
        </p:spPr>
        <p:txBody>
          <a:bodyPr lIns="92075" tIns="46038" rIns="92075" bIns="46038"/>
          <a:lstStyle>
            <a:lvl1pPr>
              <a:defRPr/>
            </a:lvl1pPr>
          </a:lstStyle>
          <a:p>
            <a:pPr>
              <a:defRPr/>
            </a:pPr>
            <a:fld id="{7349F3BD-E1D2-42AF-9B2D-619F46753452}" type="slidenum">
              <a:rPr lang="en-US">
                <a:solidFill>
                  <a:srgbClr val="000000"/>
                </a:solidFill>
              </a:rPr>
              <a:pPr>
                <a:defRPr/>
              </a:pPr>
              <a:t>‹#›</a:t>
            </a:fld>
            <a:endParaRPr lang="en-US">
              <a:solidFill>
                <a:srgbClr val="000000"/>
              </a:solidFill>
            </a:endParaRPr>
          </a:p>
        </p:txBody>
      </p:sp>
    </p:spTree>
  </p:cSld>
  <p:clrMapOvr>
    <a:masterClrMapping/>
  </p:clrMapOvr>
  <p:transition xmlns:p14="http://schemas.microsoft.com/office/powerpoint/2010/main"/>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Arial" pitchFamily="34" charset="0"/>
              <a:buChar char="•"/>
              <a:defRPr/>
            </a:lvl1pPr>
            <a:lvl2pPr>
              <a:buFont typeface="Wingdings" pitchFamily="2" charset="2"/>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ftr" sz="quarter" idx="10"/>
          </p:nvPr>
        </p:nvSpPr>
        <p:spPr>
          <a:ln/>
        </p:spPr>
        <p:txBody>
          <a:bodyPr/>
          <a:lstStyle>
            <a:lvl1pPr>
              <a:defRPr/>
            </a:lvl1pPr>
          </a:lstStyle>
          <a:p>
            <a:pPr>
              <a:defRPr/>
            </a:pPr>
            <a:r>
              <a:rPr lang="en-US" smtClean="0">
                <a:solidFill>
                  <a:srgbClr val="000000"/>
                </a:solidFill>
              </a:rPr>
              <a:t>http://bit.ly/cwi-0412.pdf</a:t>
            </a:r>
            <a:endParaRPr lang="en-US">
              <a:solidFill>
                <a:srgbClr val="000000"/>
              </a:solidFill>
            </a:endParaRPr>
          </a:p>
        </p:txBody>
      </p:sp>
      <p:sp>
        <p:nvSpPr>
          <p:cNvPr id="5" name="Rectangle 7"/>
          <p:cNvSpPr>
            <a:spLocks noGrp="1" noChangeArrowheads="1"/>
          </p:cNvSpPr>
          <p:nvPr>
            <p:ph type="sldNum" sz="quarter" idx="11"/>
          </p:nvPr>
        </p:nvSpPr>
        <p:spPr>
          <a:ln/>
        </p:spPr>
        <p:txBody>
          <a:bodyPr/>
          <a:lstStyle>
            <a:lvl1pPr>
              <a:defRPr/>
            </a:lvl1pPr>
          </a:lstStyle>
          <a:p>
            <a:pPr>
              <a:defRPr/>
            </a:pPr>
            <a:fld id="{A5B400A9-8CFE-45B5-946E-5E00C31EAFF9}" type="slidenum">
              <a:rPr lang="en-US">
                <a:solidFill>
                  <a:srgbClr val="000000"/>
                </a:solidFill>
              </a:rPr>
              <a:pPr>
                <a:defRPr/>
              </a:pPr>
              <a:t>‹#›</a:t>
            </a:fld>
            <a:endParaRPr lang="en-US">
              <a:solidFill>
                <a:srgbClr val="000000"/>
              </a:solidFill>
            </a:endParaRPr>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theme" Target="../theme/theme3.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theme" Target="../theme/theme4.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slideLayout" Target="../slideLayouts/slideLayout61.xml"/><Relationship Id="rId14" Type="http://schemas.openxmlformats.org/officeDocument/2006/relationships/theme" Target="../theme/theme5.xml"/><Relationship Id="rId15" Type="http://schemas.openxmlformats.org/officeDocument/2006/relationships/image" Target="../media/image1.jpeg"/><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2.xml"/><Relationship Id="rId12" Type="http://schemas.openxmlformats.org/officeDocument/2006/relationships/theme" Target="../theme/theme6.xml"/><Relationship Id="rId1" Type="http://schemas.openxmlformats.org/officeDocument/2006/relationships/slideLayout" Target="../slideLayouts/slideLayout62.xml"/><Relationship Id="rId2" Type="http://schemas.openxmlformats.org/officeDocument/2006/relationships/slideLayout" Target="../slideLayouts/slideLayout63.xml"/><Relationship Id="rId3" Type="http://schemas.openxmlformats.org/officeDocument/2006/relationships/slideLayout" Target="../slideLayouts/slideLayout64.xml"/><Relationship Id="rId4" Type="http://schemas.openxmlformats.org/officeDocument/2006/relationships/slideLayout" Target="../slideLayouts/slideLayout65.xml"/><Relationship Id="rId5" Type="http://schemas.openxmlformats.org/officeDocument/2006/relationships/slideLayout" Target="../slideLayouts/slideLayout66.xml"/><Relationship Id="rId6" Type="http://schemas.openxmlformats.org/officeDocument/2006/relationships/slideLayout" Target="../slideLayouts/slideLayout67.xml"/><Relationship Id="rId7" Type="http://schemas.openxmlformats.org/officeDocument/2006/relationships/slideLayout" Target="../slideLayouts/slideLayout68.xml"/><Relationship Id="rId8" Type="http://schemas.openxmlformats.org/officeDocument/2006/relationships/slideLayout" Target="../slideLayouts/slideLayout69.xml"/><Relationship Id="rId9" Type="http://schemas.openxmlformats.org/officeDocument/2006/relationships/slideLayout" Target="../slideLayouts/slideLayout70.xml"/><Relationship Id="rId10" Type="http://schemas.openxmlformats.org/officeDocument/2006/relationships/slideLayout" Target="../slideLayouts/slideLayout71.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3.xml"/><Relationship Id="rId12" Type="http://schemas.openxmlformats.org/officeDocument/2006/relationships/theme" Target="../theme/theme7.xml"/><Relationship Id="rId1" Type="http://schemas.openxmlformats.org/officeDocument/2006/relationships/slideLayout" Target="../slideLayouts/slideLayout73.xml"/><Relationship Id="rId2" Type="http://schemas.openxmlformats.org/officeDocument/2006/relationships/slideLayout" Target="../slideLayouts/slideLayout74.xml"/><Relationship Id="rId3" Type="http://schemas.openxmlformats.org/officeDocument/2006/relationships/slideLayout" Target="../slideLayouts/slideLayout75.xml"/><Relationship Id="rId4" Type="http://schemas.openxmlformats.org/officeDocument/2006/relationships/slideLayout" Target="../slideLayouts/slideLayout76.xml"/><Relationship Id="rId5" Type="http://schemas.openxmlformats.org/officeDocument/2006/relationships/slideLayout" Target="../slideLayouts/slideLayout77.xml"/><Relationship Id="rId6" Type="http://schemas.openxmlformats.org/officeDocument/2006/relationships/slideLayout" Target="../slideLayouts/slideLayout78.xml"/><Relationship Id="rId7" Type="http://schemas.openxmlformats.org/officeDocument/2006/relationships/slideLayout" Target="../slideLayouts/slideLayout79.xml"/><Relationship Id="rId8" Type="http://schemas.openxmlformats.org/officeDocument/2006/relationships/slideLayout" Target="../slideLayouts/slideLayout80.xml"/><Relationship Id="rId9" Type="http://schemas.openxmlformats.org/officeDocument/2006/relationships/slideLayout" Target="../slideLayouts/slideLayout81.xml"/><Relationship Id="rId10" Type="http://schemas.openxmlformats.org/officeDocument/2006/relationships/slideLayout" Target="../slideLayouts/slideLayout82.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Relationship Id="rId14" Type="http://schemas.openxmlformats.org/officeDocument/2006/relationships/slideLayout" Target="../slideLayouts/slideLayout97.xml"/><Relationship Id="rId15" Type="http://schemas.openxmlformats.org/officeDocument/2006/relationships/theme" Target="../theme/theme8.xml"/><Relationship Id="rId16" Type="http://schemas.openxmlformats.org/officeDocument/2006/relationships/image" Target="../media/image1.jpeg"/><Relationship Id="rId1" Type="http://schemas.openxmlformats.org/officeDocument/2006/relationships/slideLayout" Target="../slideLayouts/slideLayout84.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08.xml"/><Relationship Id="rId12" Type="http://schemas.openxmlformats.org/officeDocument/2006/relationships/slideLayout" Target="../slideLayouts/slideLayout109.xml"/><Relationship Id="rId13" Type="http://schemas.openxmlformats.org/officeDocument/2006/relationships/slideLayout" Target="../slideLayouts/slideLayout110.xml"/><Relationship Id="rId14" Type="http://schemas.openxmlformats.org/officeDocument/2006/relationships/slideLayout" Target="../slideLayouts/slideLayout111.xml"/><Relationship Id="rId15" Type="http://schemas.openxmlformats.org/officeDocument/2006/relationships/slideLayout" Target="../slideLayouts/slideLayout112.xml"/><Relationship Id="rId16" Type="http://schemas.openxmlformats.org/officeDocument/2006/relationships/slideLayout" Target="../slideLayouts/slideLayout113.xml"/><Relationship Id="rId17" Type="http://schemas.openxmlformats.org/officeDocument/2006/relationships/theme" Target="../theme/theme9.xml"/><Relationship Id="rId18" Type="http://schemas.openxmlformats.org/officeDocument/2006/relationships/image" Target="../media/image1.jpeg"/><Relationship Id="rId1" Type="http://schemas.openxmlformats.org/officeDocument/2006/relationships/slideLayout" Target="../slideLayouts/slideLayout98.xml"/><Relationship Id="rId2" Type="http://schemas.openxmlformats.org/officeDocument/2006/relationships/slideLayout" Target="../slideLayouts/slideLayout99.xml"/><Relationship Id="rId3" Type="http://schemas.openxmlformats.org/officeDocument/2006/relationships/slideLayout" Target="../slideLayouts/slideLayout100.xml"/><Relationship Id="rId4" Type="http://schemas.openxmlformats.org/officeDocument/2006/relationships/slideLayout" Target="../slideLayouts/slideLayout101.xml"/><Relationship Id="rId5" Type="http://schemas.openxmlformats.org/officeDocument/2006/relationships/slideLayout" Target="../slideLayouts/slideLayout102.xml"/><Relationship Id="rId6" Type="http://schemas.openxmlformats.org/officeDocument/2006/relationships/slideLayout" Target="../slideLayouts/slideLayout103.xml"/><Relationship Id="rId7" Type="http://schemas.openxmlformats.org/officeDocument/2006/relationships/slideLayout" Target="../slideLayouts/slideLayout104.xml"/><Relationship Id="rId8" Type="http://schemas.openxmlformats.org/officeDocument/2006/relationships/slideLayout" Target="../slideLayouts/slideLayout105.xml"/><Relationship Id="rId9" Type="http://schemas.openxmlformats.org/officeDocument/2006/relationships/slideLayout" Target="../slideLayouts/slideLayout106.xml"/><Relationship Id="rId10"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0" y="990600"/>
            <a:ext cx="8026400" cy="0"/>
          </a:xfrm>
          <a:prstGeom prst="line">
            <a:avLst/>
          </a:prstGeom>
          <a:noFill/>
          <a:ln w="28575">
            <a:solidFill>
              <a:schemeClr val="accent2"/>
            </a:solidFill>
            <a:round/>
            <a:headEnd type="none" w="sm" len="sm"/>
            <a:tailEnd type="none" w="sm" len="sm"/>
          </a:ln>
          <a:effectLst/>
        </p:spPr>
        <p:txBody>
          <a:bodyPr wrap="none" anchor="ctr">
            <a:prstTxWarp prst="textNoShape">
              <a:avLst/>
            </a:prstTxWarp>
          </a:bodyPr>
          <a:lstStyle/>
          <a:p>
            <a:endParaRPr lang="en-US"/>
          </a:p>
        </p:txBody>
      </p:sp>
      <p:sp>
        <p:nvSpPr>
          <p:cNvPr id="4099" name="Rectangle 3"/>
          <p:cNvSpPr>
            <a:spLocks noGrp="1" noChangeArrowheads="1"/>
          </p:cNvSpPr>
          <p:nvPr>
            <p:ph type="title"/>
          </p:nvPr>
        </p:nvSpPr>
        <p:spPr bwMode="auto">
          <a:xfrm>
            <a:off x="609600" y="-152400"/>
            <a:ext cx="7772400" cy="11049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a:t>Click to edit Master title style</a:t>
            </a:r>
          </a:p>
        </p:txBody>
      </p:sp>
      <p:sp>
        <p:nvSpPr>
          <p:cNvPr id="4100" name="Rectangle 4"/>
          <p:cNvSpPr>
            <a:spLocks noGrp="1" noChangeArrowheads="1"/>
          </p:cNvSpPr>
          <p:nvPr>
            <p:ph type="body" idx="1"/>
          </p:nvPr>
        </p:nvSpPr>
        <p:spPr bwMode="auto">
          <a:xfrm>
            <a:off x="1035050" y="1676400"/>
            <a:ext cx="772795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1" name="Rectangle 5"/>
          <p:cNvSpPr>
            <a:spLocks noGrp="1" noChangeArrowheads="1"/>
          </p:cNvSpPr>
          <p:nvPr>
            <p:ph type="dt" sz="half" idx="2"/>
          </p:nvPr>
        </p:nvSpPr>
        <p:spPr bwMode="auto">
          <a:xfrm>
            <a:off x="381000" y="61722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atin typeface="Tech" pitchFamily="34" charset="0"/>
              </a:defRPr>
            </a:lvl1pPr>
          </a:lstStyle>
          <a:p>
            <a:endParaRPr lang="en-US"/>
          </a:p>
        </p:txBody>
      </p:sp>
      <p:sp>
        <p:nvSpPr>
          <p:cNvPr id="4102" name="Rectangle 6"/>
          <p:cNvSpPr>
            <a:spLocks noGrp="1" noChangeArrowheads="1"/>
          </p:cNvSpPr>
          <p:nvPr>
            <p:ph type="ftr" sz="quarter" idx="3"/>
          </p:nvPr>
        </p:nvSpPr>
        <p:spPr bwMode="auto">
          <a:xfrm>
            <a:off x="3124200" y="61722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latin typeface="Tech" pitchFamily="34" charset="0"/>
              </a:defRPr>
            </a:lvl1pPr>
          </a:lstStyle>
          <a:p>
            <a:endParaRPr lang="en-US"/>
          </a:p>
        </p:txBody>
      </p:sp>
      <p:sp>
        <p:nvSpPr>
          <p:cNvPr id="4103" name="Rectangle 7"/>
          <p:cNvSpPr>
            <a:spLocks noGrp="1" noChangeArrowheads="1"/>
          </p:cNvSpPr>
          <p:nvPr>
            <p:ph type="sldNum" sz="quarter" idx="4"/>
          </p:nvPr>
        </p:nvSpPr>
        <p:spPr bwMode="auto">
          <a:xfrm>
            <a:off x="7239000" y="6172200"/>
            <a:ext cx="1905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1400">
                <a:latin typeface="Tech" pitchFamily="34" charset="0"/>
              </a:defRPr>
            </a:lvl1pPr>
          </a:lstStyle>
          <a:p>
            <a:fld id="{8BFC80A5-5E58-F34B-9506-AE2FECE8F2B2}" type="slidenum">
              <a:rPr lang="en-US"/>
              <a:pPr/>
              <a:t>‹#›</a:t>
            </a:fld>
            <a:endParaRPr lang="en-US"/>
          </a:p>
        </p:txBody>
      </p:sp>
      <p:pic>
        <p:nvPicPr>
          <p:cNvPr id="4104" name="Picture 8" descr="icl2"/>
          <p:cNvPicPr>
            <a:picLocks noChangeAspect="1" noChangeArrowheads="1"/>
          </p:cNvPicPr>
          <p:nvPr/>
        </p:nvPicPr>
        <p:blipFill>
          <a:blip r:embed="rId16"/>
          <a:srcRect/>
          <a:stretch>
            <a:fillRect/>
          </a:stretch>
        </p:blipFill>
        <p:spPr bwMode="auto">
          <a:xfrm>
            <a:off x="0" y="0"/>
            <a:ext cx="519113" cy="685800"/>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4" r:id="rId14"/>
  </p:sldLayoutIdLst>
  <p:transition xmlns:p14="http://schemas.microsoft.com/office/powerpoint/2010/main"/>
  <p:hf hdr="0" ftr="0" dt="0"/>
  <p:txStyles>
    <p:titleStyle>
      <a:lvl1pPr algn="l" rtl="0" eaLnBrk="0" fontAlgn="base" hangingPunct="0">
        <a:spcBef>
          <a:spcPct val="0"/>
        </a:spcBef>
        <a:spcAft>
          <a:spcPct val="0"/>
        </a:spcAft>
        <a:defRPr sz="3600">
          <a:solidFill>
            <a:schemeClr val="tx1"/>
          </a:solidFill>
          <a:effectLst>
            <a:outerShdw blurRad="38100" dist="38100" dir="2700000" algn="tl">
              <a:srgbClr val="DDDDDD"/>
            </a:outerShdw>
          </a:effectLst>
          <a:latin typeface="+mj-lt"/>
          <a:ea typeface="+mj-ea"/>
          <a:cs typeface="+mj-cs"/>
        </a:defRPr>
      </a:lvl1pPr>
      <a:lvl2pPr algn="l" rtl="0" eaLnBrk="0" fontAlgn="base" hangingPunct="0">
        <a:spcBef>
          <a:spcPct val="0"/>
        </a:spcBef>
        <a:spcAft>
          <a:spcPct val="0"/>
        </a:spcAft>
        <a:defRPr sz="3600">
          <a:solidFill>
            <a:schemeClr val="tx1"/>
          </a:solidFill>
          <a:effectLst>
            <a:outerShdw blurRad="38100" dist="38100" dir="2700000" algn="tl">
              <a:srgbClr val="DDDDDD"/>
            </a:outerShdw>
          </a:effectLst>
          <a:latin typeface="Times New Roman" charset="0"/>
        </a:defRPr>
      </a:lvl2pPr>
      <a:lvl3pPr algn="l" rtl="0" eaLnBrk="0" fontAlgn="base" hangingPunct="0">
        <a:spcBef>
          <a:spcPct val="0"/>
        </a:spcBef>
        <a:spcAft>
          <a:spcPct val="0"/>
        </a:spcAft>
        <a:defRPr sz="3600">
          <a:solidFill>
            <a:schemeClr val="tx1"/>
          </a:solidFill>
          <a:effectLst>
            <a:outerShdw blurRad="38100" dist="38100" dir="2700000" algn="tl">
              <a:srgbClr val="DDDDDD"/>
            </a:outerShdw>
          </a:effectLst>
          <a:latin typeface="Times New Roman" charset="0"/>
        </a:defRPr>
      </a:lvl3pPr>
      <a:lvl4pPr algn="l" rtl="0" eaLnBrk="0" fontAlgn="base" hangingPunct="0">
        <a:spcBef>
          <a:spcPct val="0"/>
        </a:spcBef>
        <a:spcAft>
          <a:spcPct val="0"/>
        </a:spcAft>
        <a:defRPr sz="3600">
          <a:solidFill>
            <a:schemeClr val="tx1"/>
          </a:solidFill>
          <a:effectLst>
            <a:outerShdw blurRad="38100" dist="38100" dir="2700000" algn="tl">
              <a:srgbClr val="DDDDDD"/>
            </a:outerShdw>
          </a:effectLst>
          <a:latin typeface="Times New Roman" charset="0"/>
        </a:defRPr>
      </a:lvl4pPr>
      <a:lvl5pPr algn="l" rtl="0" eaLnBrk="0" fontAlgn="base" hangingPunct="0">
        <a:spcBef>
          <a:spcPct val="0"/>
        </a:spcBef>
        <a:spcAft>
          <a:spcPct val="0"/>
        </a:spcAft>
        <a:defRPr sz="3600">
          <a:solidFill>
            <a:schemeClr val="tx1"/>
          </a:solidFill>
          <a:effectLst>
            <a:outerShdw blurRad="38100" dist="38100" dir="2700000" algn="tl">
              <a:srgbClr val="DDDDDD"/>
            </a:outerShdw>
          </a:effectLst>
          <a:latin typeface="Times New Roman" charset="0"/>
        </a:defRPr>
      </a:lvl5pPr>
      <a:lvl6pPr marL="457200" algn="l" rtl="0" eaLnBrk="0" fontAlgn="base" hangingPunct="0">
        <a:spcBef>
          <a:spcPct val="0"/>
        </a:spcBef>
        <a:spcAft>
          <a:spcPct val="0"/>
        </a:spcAft>
        <a:defRPr sz="3600">
          <a:solidFill>
            <a:schemeClr val="tx1"/>
          </a:solidFill>
          <a:effectLst>
            <a:outerShdw blurRad="38100" dist="38100" dir="2700000" algn="tl">
              <a:srgbClr val="DDDDDD"/>
            </a:outerShdw>
          </a:effectLst>
          <a:latin typeface="Times New Roman" charset="0"/>
        </a:defRPr>
      </a:lvl6pPr>
      <a:lvl7pPr marL="914400" algn="l" rtl="0" eaLnBrk="0" fontAlgn="base" hangingPunct="0">
        <a:spcBef>
          <a:spcPct val="0"/>
        </a:spcBef>
        <a:spcAft>
          <a:spcPct val="0"/>
        </a:spcAft>
        <a:defRPr sz="3600">
          <a:solidFill>
            <a:schemeClr val="tx1"/>
          </a:solidFill>
          <a:effectLst>
            <a:outerShdw blurRad="38100" dist="38100" dir="2700000" algn="tl">
              <a:srgbClr val="DDDDDD"/>
            </a:outerShdw>
          </a:effectLst>
          <a:latin typeface="Times New Roman" charset="0"/>
        </a:defRPr>
      </a:lvl7pPr>
      <a:lvl8pPr marL="1371600" algn="l" rtl="0" eaLnBrk="0" fontAlgn="base" hangingPunct="0">
        <a:spcBef>
          <a:spcPct val="0"/>
        </a:spcBef>
        <a:spcAft>
          <a:spcPct val="0"/>
        </a:spcAft>
        <a:defRPr sz="3600">
          <a:solidFill>
            <a:schemeClr val="tx1"/>
          </a:solidFill>
          <a:effectLst>
            <a:outerShdw blurRad="38100" dist="38100" dir="2700000" algn="tl">
              <a:srgbClr val="DDDDDD"/>
            </a:outerShdw>
          </a:effectLst>
          <a:latin typeface="Times New Roman" charset="0"/>
        </a:defRPr>
      </a:lvl8pPr>
      <a:lvl9pPr marL="1828800" algn="l" rtl="0" eaLnBrk="0" fontAlgn="base" hangingPunct="0">
        <a:spcBef>
          <a:spcPct val="0"/>
        </a:spcBef>
        <a:spcAft>
          <a:spcPct val="0"/>
        </a:spcAft>
        <a:defRPr sz="3600">
          <a:solidFill>
            <a:schemeClr val="tx1"/>
          </a:solidFill>
          <a:effectLst>
            <a:outerShdw blurRad="38100" dist="38100" dir="2700000" algn="tl">
              <a:srgbClr val="DDDDDD"/>
            </a:outerShdw>
          </a:effectLst>
          <a:latin typeface="Times New Roman" charset="0"/>
        </a:defRPr>
      </a:lvl9pPr>
    </p:titleStyle>
    <p:bodyStyle>
      <a:lvl1pPr marL="342900" indent="-342900" algn="l" rtl="0" eaLnBrk="0" fontAlgn="base" hangingPunct="0">
        <a:spcBef>
          <a:spcPct val="20000"/>
        </a:spcBef>
        <a:spcAft>
          <a:spcPct val="0"/>
        </a:spcAft>
        <a:buClr>
          <a:schemeClr val="accent2"/>
        </a:buClr>
        <a:buSzPct val="90000"/>
        <a:buFont typeface="Symbol" charset="2"/>
        <a:buChar char="¨"/>
        <a:defRPr sz="24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charset="2"/>
        <a:buChar char="Ø"/>
        <a:defRPr sz="2000" b="1">
          <a:solidFill>
            <a:srgbClr val="800000"/>
          </a:solidFill>
          <a:latin typeface="+mn-lt"/>
          <a:ea typeface="ＭＳ Ｐゴシック" charset="-128"/>
        </a:defRPr>
      </a:lvl2pPr>
      <a:lvl3pPr marL="1143000" indent="-228600" algn="l" rtl="0" eaLnBrk="0" fontAlgn="base" hangingPunct="0">
        <a:spcBef>
          <a:spcPct val="20000"/>
        </a:spcBef>
        <a:spcAft>
          <a:spcPct val="0"/>
        </a:spcAft>
        <a:buClr>
          <a:schemeClr val="tx1"/>
        </a:buClr>
        <a:buFont typeface="Wingdings" charset="2"/>
        <a:buChar char="Ø"/>
        <a:defRPr b="1">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Font typeface="Wingdings" charset="2"/>
        <a:buChar char="Ø"/>
        <a:defRPr sz="16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tx1"/>
        </a:buClr>
        <a:buFont typeface="Wingdings" charset="2"/>
        <a:buChar char="Ø"/>
        <a:defRPr sz="1600">
          <a:solidFill>
            <a:schemeClr val="tx1"/>
          </a:solidFill>
          <a:latin typeface="+mn-lt"/>
          <a:ea typeface="ＭＳ Ｐゴシック" charset="-128"/>
        </a:defRPr>
      </a:lvl5pPr>
      <a:lvl6pPr marL="2514600" indent="-228600" algn="l" rtl="0" eaLnBrk="0" fontAlgn="base" hangingPunct="0">
        <a:spcBef>
          <a:spcPct val="20000"/>
        </a:spcBef>
        <a:spcAft>
          <a:spcPct val="0"/>
        </a:spcAft>
        <a:buClr>
          <a:schemeClr val="tx1"/>
        </a:buClr>
        <a:buFont typeface="Wingdings" charset="2"/>
        <a:buChar char="Ø"/>
        <a:defRPr sz="1600">
          <a:solidFill>
            <a:schemeClr val="tx1"/>
          </a:solidFill>
          <a:latin typeface="+mn-lt"/>
          <a:ea typeface="ＭＳ Ｐゴシック" charset="-128"/>
        </a:defRPr>
      </a:lvl6pPr>
      <a:lvl7pPr marL="2971800" indent="-228600" algn="l" rtl="0" eaLnBrk="0" fontAlgn="base" hangingPunct="0">
        <a:spcBef>
          <a:spcPct val="20000"/>
        </a:spcBef>
        <a:spcAft>
          <a:spcPct val="0"/>
        </a:spcAft>
        <a:buClr>
          <a:schemeClr val="tx1"/>
        </a:buClr>
        <a:buFont typeface="Wingdings" charset="2"/>
        <a:buChar char="Ø"/>
        <a:defRPr sz="1600">
          <a:solidFill>
            <a:schemeClr val="tx1"/>
          </a:solidFill>
          <a:latin typeface="+mn-lt"/>
          <a:ea typeface="ＭＳ Ｐゴシック" charset="-128"/>
        </a:defRPr>
      </a:lvl7pPr>
      <a:lvl8pPr marL="3429000" indent="-228600" algn="l" rtl="0" eaLnBrk="0" fontAlgn="base" hangingPunct="0">
        <a:spcBef>
          <a:spcPct val="20000"/>
        </a:spcBef>
        <a:spcAft>
          <a:spcPct val="0"/>
        </a:spcAft>
        <a:buClr>
          <a:schemeClr val="tx1"/>
        </a:buClr>
        <a:buFont typeface="Wingdings" charset="2"/>
        <a:buChar char="Ø"/>
        <a:defRPr sz="1600">
          <a:solidFill>
            <a:schemeClr val="tx1"/>
          </a:solidFill>
          <a:latin typeface="+mn-lt"/>
          <a:ea typeface="ＭＳ Ｐゴシック" charset="-128"/>
        </a:defRPr>
      </a:lvl8pPr>
      <a:lvl9pPr marL="3886200" indent="-228600" algn="l" rtl="0" eaLnBrk="0" fontAlgn="base" hangingPunct="0">
        <a:spcBef>
          <a:spcPct val="20000"/>
        </a:spcBef>
        <a:spcAft>
          <a:spcPct val="0"/>
        </a:spcAft>
        <a:buClr>
          <a:schemeClr val="tx1"/>
        </a:buClr>
        <a:buFont typeface="Wingdings" charset="2"/>
        <a:buChar char="Ø"/>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7118350" y="65198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solidFill>
                  <a:schemeClr val="bg1"/>
                </a:solidFill>
              </a:defRPr>
            </a:lvl1pPr>
          </a:lstStyle>
          <a:p>
            <a:pPr algn="ctr">
              <a:defRPr/>
            </a:pPr>
            <a:fld id="{34C68EB7-E8DE-4ED9-91AD-26BF42CE757A}" type="datetime4">
              <a:rPr lang="en-US">
                <a:solidFill>
                  <a:srgbClr val="FFFFFF"/>
                </a:solidFill>
                <a:latin typeface="Tech" pitchFamily="34" charset="0"/>
                <a:ea typeface="+mn-ea"/>
                <a:cs typeface="+mn-cs"/>
              </a:rPr>
              <a:pPr algn="ctr">
                <a:defRPr/>
              </a:pPr>
              <a:t>June 8, 2013</a:t>
            </a:fld>
            <a:endParaRPr lang="en-US">
              <a:solidFill>
                <a:srgbClr val="FFFFFF"/>
              </a:solidFill>
              <a:latin typeface="Tech" pitchFamily="34" charset="0"/>
              <a:ea typeface="+mn-ea"/>
              <a:cs typeface="+mn-cs"/>
            </a:endParaRPr>
          </a:p>
        </p:txBody>
      </p:sp>
      <p:sp>
        <p:nvSpPr>
          <p:cNvPr id="1030" name="Rectangle 6"/>
          <p:cNvSpPr>
            <a:spLocks noGrp="1" noChangeArrowheads="1"/>
          </p:cNvSpPr>
          <p:nvPr>
            <p:ph type="sldNum" sz="quarter" idx="4"/>
          </p:nvPr>
        </p:nvSpPr>
        <p:spPr bwMode="auto">
          <a:xfrm>
            <a:off x="4987925" y="65198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chemeClr val="bg1"/>
                </a:solidFill>
              </a:defRPr>
            </a:lvl1pPr>
          </a:lstStyle>
          <a:p>
            <a:pPr>
              <a:defRPr/>
            </a:pPr>
            <a:r>
              <a:rPr lang="de-DE">
                <a:solidFill>
                  <a:srgbClr val="FFFFFF"/>
                </a:solidFill>
                <a:latin typeface="Tech" pitchFamily="34" charset="0"/>
                <a:ea typeface="+mn-ea"/>
                <a:cs typeface="+mn-cs"/>
              </a:rPr>
              <a:t>Page </a:t>
            </a:r>
            <a:fld id="{77D6C03A-62E6-46B7-BF38-CE01FCF2AE38}" type="slidenum">
              <a:rPr lang="de-DE">
                <a:solidFill>
                  <a:srgbClr val="FFFFFF"/>
                </a:solidFill>
                <a:latin typeface="Tech" pitchFamily="34" charset="0"/>
                <a:ea typeface="+mn-ea"/>
                <a:cs typeface="+mn-cs"/>
              </a:rPr>
              <a:pPr>
                <a:defRPr/>
              </a:pPr>
              <a:t>‹#›</a:t>
            </a:fld>
            <a:endParaRPr lang="de-DE">
              <a:solidFill>
                <a:srgbClr val="FFFFFF"/>
              </a:solidFill>
              <a:latin typeface="Tech"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812" r:id="rId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9BC4E-DED7-40A5-BA3E-AC914CCE8776}" type="datetimeFigureOut">
              <a:rPr lang="en-US" smtClean="0"/>
              <a:pPr/>
              <a:t>6/8/13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E9BE4-A75E-4D02-B667-019D48D8A7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763000" y="6613525"/>
            <a:ext cx="381000" cy="244475"/>
          </a:xfrm>
          <a:prstGeom prst="rect">
            <a:avLst/>
          </a:prstGeom>
        </p:spPr>
        <p:txBody>
          <a:bodyPr vert="horz" lIns="91440" tIns="45720" rIns="91440" bIns="45720" rtlCol="0" anchor="b"/>
          <a:lstStyle>
            <a:lvl1pPr algn="r">
              <a:defRPr sz="1000">
                <a:solidFill>
                  <a:schemeClr val="tx1">
                    <a:tint val="75000"/>
                  </a:schemeClr>
                </a:solidFill>
              </a:defRPr>
            </a:lvl1pPr>
          </a:lstStyle>
          <a:p>
            <a:fld id="{980065F0-7A02-4B93-9B14-7C3856CB1D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9127DF02-5E83-444C-9F35-7FD0DD95C5A8}" type="datetime1">
              <a:rPr lang="en-US"/>
              <a:pPr/>
              <a:t>6/8/13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9283C33B-7821-4C4B-8289-CC0D4B7CC76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rtl="0" fontAlgn="base">
        <a:spcBef>
          <a:spcPct val="0"/>
        </a:spcBef>
        <a:spcAft>
          <a:spcPct val="0"/>
        </a:spcAft>
        <a:defRPr sz="4400">
          <a:solidFill>
            <a:schemeClr val="tx1"/>
          </a:solidFill>
          <a:latin typeface="Calibri" charset="0"/>
        </a:defRPr>
      </a:lvl6pPr>
      <a:lvl7pPr marL="914400" algn="ctr" rtl="0" fontAlgn="base">
        <a:spcBef>
          <a:spcPct val="0"/>
        </a:spcBef>
        <a:spcAft>
          <a:spcPct val="0"/>
        </a:spcAft>
        <a:defRPr sz="4400">
          <a:solidFill>
            <a:schemeClr val="tx1"/>
          </a:solidFill>
          <a:latin typeface="Calibri" charset="0"/>
        </a:defRPr>
      </a:lvl7pPr>
      <a:lvl8pPr marL="1371600" algn="ctr" rtl="0" fontAlgn="base">
        <a:spcBef>
          <a:spcPct val="0"/>
        </a:spcBef>
        <a:spcAft>
          <a:spcPct val="0"/>
        </a:spcAft>
        <a:defRPr sz="4400">
          <a:solidFill>
            <a:schemeClr val="tx1"/>
          </a:solidFill>
          <a:latin typeface="Calibri" charset="0"/>
        </a:defRPr>
      </a:lvl8pPr>
      <a:lvl9pPr marL="1828800" algn="ctr" rtl="0" fontAlgn="base">
        <a:spcBef>
          <a:spcPct val="0"/>
        </a:spcBef>
        <a:spcAft>
          <a:spcPct val="0"/>
        </a:spcAft>
        <a:defRPr sz="4400">
          <a:solidFill>
            <a:schemeClr val="tx1"/>
          </a:solidFill>
          <a:latin typeface="Calibri"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0" y="990600"/>
            <a:ext cx="8026400" cy="0"/>
          </a:xfrm>
          <a:prstGeom prst="line">
            <a:avLst/>
          </a:prstGeom>
          <a:noFill/>
          <a:ln w="28575">
            <a:solidFill>
              <a:schemeClr val="accent2"/>
            </a:solidFill>
            <a:round/>
            <a:headEnd type="none" w="sm" len="sm"/>
            <a:tailEnd type="none" w="sm" len="sm"/>
          </a:ln>
          <a:effectLst/>
        </p:spPr>
        <p:txBody>
          <a:bodyPr wrap="none" anchor="ctr">
            <a:prstTxWarp prst="textNoShape">
              <a:avLst/>
            </a:prstTxWarp>
          </a:bodyPr>
          <a:lstStyle/>
          <a:p>
            <a:endParaRPr lang="en-US"/>
          </a:p>
        </p:txBody>
      </p:sp>
      <p:sp>
        <p:nvSpPr>
          <p:cNvPr id="4099" name="Rectangle 3"/>
          <p:cNvSpPr>
            <a:spLocks noGrp="1" noChangeArrowheads="1"/>
          </p:cNvSpPr>
          <p:nvPr>
            <p:ph type="title"/>
          </p:nvPr>
        </p:nvSpPr>
        <p:spPr bwMode="auto">
          <a:xfrm>
            <a:off x="609600" y="-152400"/>
            <a:ext cx="7772400" cy="11049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a:t>Click to edit Master title style</a:t>
            </a:r>
          </a:p>
        </p:txBody>
      </p:sp>
      <p:sp>
        <p:nvSpPr>
          <p:cNvPr id="4100" name="Rectangle 4"/>
          <p:cNvSpPr>
            <a:spLocks noGrp="1" noChangeArrowheads="1"/>
          </p:cNvSpPr>
          <p:nvPr>
            <p:ph type="body" idx="1"/>
          </p:nvPr>
        </p:nvSpPr>
        <p:spPr bwMode="auto">
          <a:xfrm>
            <a:off x="1035050" y="1676400"/>
            <a:ext cx="772795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03" name="Rectangle 7"/>
          <p:cNvSpPr>
            <a:spLocks noGrp="1" noChangeArrowheads="1"/>
          </p:cNvSpPr>
          <p:nvPr>
            <p:ph type="sldNum" sz="quarter" idx="4"/>
          </p:nvPr>
        </p:nvSpPr>
        <p:spPr bwMode="auto">
          <a:xfrm>
            <a:off x="7239000" y="6172200"/>
            <a:ext cx="1905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1400">
                <a:latin typeface="Tech" pitchFamily="34" charset="0"/>
              </a:defRPr>
            </a:lvl1pPr>
          </a:lstStyle>
          <a:p>
            <a:fld id="{8BFC80A5-5E58-F34B-9506-AE2FECE8F2B2}" type="slidenum">
              <a:rPr lang="en-US"/>
              <a:pPr/>
              <a:t>‹#›</a:t>
            </a:fld>
            <a:endParaRPr lang="en-US"/>
          </a:p>
        </p:txBody>
      </p:sp>
      <p:pic>
        <p:nvPicPr>
          <p:cNvPr id="4104" name="Picture 8" descr="icl2"/>
          <p:cNvPicPr>
            <a:picLocks noChangeAspect="1" noChangeArrowheads="1"/>
          </p:cNvPicPr>
          <p:nvPr/>
        </p:nvPicPr>
        <p:blipFill>
          <a:blip r:embed="rId15" cstate="print"/>
          <a:srcRect/>
          <a:stretch>
            <a:fillRect/>
          </a:stretch>
        </p:blipFill>
        <p:spPr bwMode="auto">
          <a:xfrm>
            <a:off x="0" y="0"/>
            <a:ext cx="519113" cy="685800"/>
          </a:xfrm>
          <a:prstGeom prst="rect">
            <a:avLst/>
          </a:prstGeom>
          <a:noFill/>
        </p:spPr>
      </p:pic>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ransition xmlns:p14="http://schemas.microsoft.com/office/powerpoint/2010/main"/>
  <p:hf hdr="0" ftr="0" dt="0"/>
  <p:txStyles>
    <p:titleStyle>
      <a:lvl1pPr algn="l" rtl="0" eaLnBrk="0" fontAlgn="base" hangingPunct="0">
        <a:spcBef>
          <a:spcPct val="0"/>
        </a:spcBef>
        <a:spcAft>
          <a:spcPct val="0"/>
        </a:spcAft>
        <a:defRPr sz="3600">
          <a:solidFill>
            <a:schemeClr val="tx1"/>
          </a:solidFill>
          <a:effectLst>
            <a:outerShdw blurRad="38100" dist="38100" dir="2700000" algn="tl">
              <a:srgbClr val="DDDDDD"/>
            </a:outerShdw>
          </a:effectLst>
          <a:latin typeface="+mj-lt"/>
          <a:ea typeface="+mj-ea"/>
          <a:cs typeface="+mj-cs"/>
        </a:defRPr>
      </a:lvl1pPr>
      <a:lvl2pPr algn="l" rtl="0" eaLnBrk="0" fontAlgn="base" hangingPunct="0">
        <a:spcBef>
          <a:spcPct val="0"/>
        </a:spcBef>
        <a:spcAft>
          <a:spcPct val="0"/>
        </a:spcAft>
        <a:defRPr sz="3600">
          <a:solidFill>
            <a:schemeClr val="tx1"/>
          </a:solidFill>
          <a:effectLst>
            <a:outerShdw blurRad="38100" dist="38100" dir="2700000" algn="tl">
              <a:srgbClr val="DDDDDD"/>
            </a:outerShdw>
          </a:effectLst>
          <a:latin typeface="Times New Roman" charset="0"/>
        </a:defRPr>
      </a:lvl2pPr>
      <a:lvl3pPr algn="l" rtl="0" eaLnBrk="0" fontAlgn="base" hangingPunct="0">
        <a:spcBef>
          <a:spcPct val="0"/>
        </a:spcBef>
        <a:spcAft>
          <a:spcPct val="0"/>
        </a:spcAft>
        <a:defRPr sz="3600">
          <a:solidFill>
            <a:schemeClr val="tx1"/>
          </a:solidFill>
          <a:effectLst>
            <a:outerShdw blurRad="38100" dist="38100" dir="2700000" algn="tl">
              <a:srgbClr val="DDDDDD"/>
            </a:outerShdw>
          </a:effectLst>
          <a:latin typeface="Times New Roman" charset="0"/>
        </a:defRPr>
      </a:lvl3pPr>
      <a:lvl4pPr algn="l" rtl="0" eaLnBrk="0" fontAlgn="base" hangingPunct="0">
        <a:spcBef>
          <a:spcPct val="0"/>
        </a:spcBef>
        <a:spcAft>
          <a:spcPct val="0"/>
        </a:spcAft>
        <a:defRPr sz="3600">
          <a:solidFill>
            <a:schemeClr val="tx1"/>
          </a:solidFill>
          <a:effectLst>
            <a:outerShdw blurRad="38100" dist="38100" dir="2700000" algn="tl">
              <a:srgbClr val="DDDDDD"/>
            </a:outerShdw>
          </a:effectLst>
          <a:latin typeface="Times New Roman" charset="0"/>
        </a:defRPr>
      </a:lvl4pPr>
      <a:lvl5pPr algn="l" rtl="0" eaLnBrk="0" fontAlgn="base" hangingPunct="0">
        <a:spcBef>
          <a:spcPct val="0"/>
        </a:spcBef>
        <a:spcAft>
          <a:spcPct val="0"/>
        </a:spcAft>
        <a:defRPr sz="3600">
          <a:solidFill>
            <a:schemeClr val="tx1"/>
          </a:solidFill>
          <a:effectLst>
            <a:outerShdw blurRad="38100" dist="38100" dir="2700000" algn="tl">
              <a:srgbClr val="DDDDDD"/>
            </a:outerShdw>
          </a:effectLst>
          <a:latin typeface="Times New Roman" charset="0"/>
        </a:defRPr>
      </a:lvl5pPr>
      <a:lvl6pPr marL="457200" algn="l" rtl="0" eaLnBrk="0" fontAlgn="base" hangingPunct="0">
        <a:spcBef>
          <a:spcPct val="0"/>
        </a:spcBef>
        <a:spcAft>
          <a:spcPct val="0"/>
        </a:spcAft>
        <a:defRPr sz="3600">
          <a:solidFill>
            <a:schemeClr val="tx1"/>
          </a:solidFill>
          <a:effectLst>
            <a:outerShdw blurRad="38100" dist="38100" dir="2700000" algn="tl">
              <a:srgbClr val="DDDDDD"/>
            </a:outerShdw>
          </a:effectLst>
          <a:latin typeface="Times New Roman" charset="0"/>
        </a:defRPr>
      </a:lvl6pPr>
      <a:lvl7pPr marL="914400" algn="l" rtl="0" eaLnBrk="0" fontAlgn="base" hangingPunct="0">
        <a:spcBef>
          <a:spcPct val="0"/>
        </a:spcBef>
        <a:spcAft>
          <a:spcPct val="0"/>
        </a:spcAft>
        <a:defRPr sz="3600">
          <a:solidFill>
            <a:schemeClr val="tx1"/>
          </a:solidFill>
          <a:effectLst>
            <a:outerShdw blurRad="38100" dist="38100" dir="2700000" algn="tl">
              <a:srgbClr val="DDDDDD"/>
            </a:outerShdw>
          </a:effectLst>
          <a:latin typeface="Times New Roman" charset="0"/>
        </a:defRPr>
      </a:lvl7pPr>
      <a:lvl8pPr marL="1371600" algn="l" rtl="0" eaLnBrk="0" fontAlgn="base" hangingPunct="0">
        <a:spcBef>
          <a:spcPct val="0"/>
        </a:spcBef>
        <a:spcAft>
          <a:spcPct val="0"/>
        </a:spcAft>
        <a:defRPr sz="3600">
          <a:solidFill>
            <a:schemeClr val="tx1"/>
          </a:solidFill>
          <a:effectLst>
            <a:outerShdw blurRad="38100" dist="38100" dir="2700000" algn="tl">
              <a:srgbClr val="DDDDDD"/>
            </a:outerShdw>
          </a:effectLst>
          <a:latin typeface="Times New Roman" charset="0"/>
        </a:defRPr>
      </a:lvl8pPr>
      <a:lvl9pPr marL="1828800" algn="l" rtl="0" eaLnBrk="0" fontAlgn="base" hangingPunct="0">
        <a:spcBef>
          <a:spcPct val="0"/>
        </a:spcBef>
        <a:spcAft>
          <a:spcPct val="0"/>
        </a:spcAft>
        <a:defRPr sz="3600">
          <a:solidFill>
            <a:schemeClr val="tx1"/>
          </a:solidFill>
          <a:effectLst>
            <a:outerShdw blurRad="38100" dist="38100" dir="2700000" algn="tl">
              <a:srgbClr val="DDDDDD"/>
            </a:outerShdw>
          </a:effectLst>
          <a:latin typeface="Times New Roman" charset="0"/>
        </a:defRPr>
      </a:lvl9pPr>
    </p:titleStyle>
    <p:bodyStyle>
      <a:lvl1pPr marL="342900" indent="-342900" algn="l" rtl="0" eaLnBrk="0" fontAlgn="base" hangingPunct="0">
        <a:spcBef>
          <a:spcPct val="20000"/>
        </a:spcBef>
        <a:spcAft>
          <a:spcPct val="0"/>
        </a:spcAft>
        <a:buClr>
          <a:schemeClr val="accent2"/>
        </a:buClr>
        <a:buSzPct val="90000"/>
        <a:buFont typeface="Wingdings" charset="2"/>
        <a:buChar char="Ø"/>
        <a:defRPr sz="24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charset="2"/>
        <a:buChar char="Ø"/>
        <a:defRPr sz="2000" b="1">
          <a:solidFill>
            <a:srgbClr val="800000"/>
          </a:solidFill>
          <a:latin typeface="+mn-lt"/>
          <a:ea typeface="ＭＳ Ｐゴシック" charset="-128"/>
        </a:defRPr>
      </a:lvl2pPr>
      <a:lvl3pPr marL="1143000" indent="-228600" algn="l" rtl="0" eaLnBrk="0" fontAlgn="base" hangingPunct="0">
        <a:spcBef>
          <a:spcPct val="20000"/>
        </a:spcBef>
        <a:spcAft>
          <a:spcPct val="0"/>
        </a:spcAft>
        <a:buClr>
          <a:schemeClr val="tx1"/>
        </a:buClr>
        <a:buFont typeface="Wingdings" charset="2"/>
        <a:buChar char="Ø"/>
        <a:defRPr b="1">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Font typeface="Wingdings" charset="2"/>
        <a:buChar char="Ø"/>
        <a:defRPr sz="16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tx1"/>
        </a:buClr>
        <a:buFont typeface="Wingdings" charset="2"/>
        <a:buChar char="Ø"/>
        <a:defRPr sz="1600">
          <a:solidFill>
            <a:schemeClr val="tx1"/>
          </a:solidFill>
          <a:latin typeface="+mn-lt"/>
          <a:ea typeface="ＭＳ Ｐゴシック" charset="-128"/>
        </a:defRPr>
      </a:lvl5pPr>
      <a:lvl6pPr marL="2514600" indent="-228600" algn="l" rtl="0" eaLnBrk="0" fontAlgn="base" hangingPunct="0">
        <a:spcBef>
          <a:spcPct val="20000"/>
        </a:spcBef>
        <a:spcAft>
          <a:spcPct val="0"/>
        </a:spcAft>
        <a:buClr>
          <a:schemeClr val="tx1"/>
        </a:buClr>
        <a:buFont typeface="Wingdings" charset="2"/>
        <a:buChar char="Ø"/>
        <a:defRPr sz="1600">
          <a:solidFill>
            <a:schemeClr val="tx1"/>
          </a:solidFill>
          <a:latin typeface="+mn-lt"/>
          <a:ea typeface="ＭＳ Ｐゴシック" charset="-128"/>
        </a:defRPr>
      </a:lvl6pPr>
      <a:lvl7pPr marL="2971800" indent="-228600" algn="l" rtl="0" eaLnBrk="0" fontAlgn="base" hangingPunct="0">
        <a:spcBef>
          <a:spcPct val="20000"/>
        </a:spcBef>
        <a:spcAft>
          <a:spcPct val="0"/>
        </a:spcAft>
        <a:buClr>
          <a:schemeClr val="tx1"/>
        </a:buClr>
        <a:buFont typeface="Wingdings" charset="2"/>
        <a:buChar char="Ø"/>
        <a:defRPr sz="1600">
          <a:solidFill>
            <a:schemeClr val="tx1"/>
          </a:solidFill>
          <a:latin typeface="+mn-lt"/>
          <a:ea typeface="ＭＳ Ｐゴシック" charset="-128"/>
        </a:defRPr>
      </a:lvl7pPr>
      <a:lvl8pPr marL="3429000" indent="-228600" algn="l" rtl="0" eaLnBrk="0" fontAlgn="base" hangingPunct="0">
        <a:spcBef>
          <a:spcPct val="20000"/>
        </a:spcBef>
        <a:spcAft>
          <a:spcPct val="0"/>
        </a:spcAft>
        <a:buClr>
          <a:schemeClr val="tx1"/>
        </a:buClr>
        <a:buFont typeface="Wingdings" charset="2"/>
        <a:buChar char="Ø"/>
        <a:defRPr sz="1600">
          <a:solidFill>
            <a:schemeClr val="tx1"/>
          </a:solidFill>
          <a:latin typeface="+mn-lt"/>
          <a:ea typeface="ＭＳ Ｐゴシック" charset="-128"/>
        </a:defRPr>
      </a:lvl8pPr>
      <a:lvl9pPr marL="3886200" indent="-228600" algn="l" rtl="0" eaLnBrk="0" fontAlgn="base" hangingPunct="0">
        <a:spcBef>
          <a:spcPct val="20000"/>
        </a:spcBef>
        <a:spcAft>
          <a:spcPct val="0"/>
        </a:spcAft>
        <a:buClr>
          <a:schemeClr val="tx1"/>
        </a:buClr>
        <a:buFont typeface="Wingdings" charset="2"/>
        <a:buChar char="Ø"/>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5EA87E-4AA3-2441-8885-D6336A427F5F}" type="datetimeFigureOut">
              <a:rPr lang="en-US" smtClean="0"/>
              <a:pPr/>
              <a:t>6/8/13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03F17-579A-534B-A8F4-D3695B4DE34E}" type="slidenum">
              <a:rPr lang="en-US" smtClean="0"/>
              <a:pPr/>
              <a:t>‹#›</a:t>
            </a:fld>
            <a:endParaRPr lang="en-US"/>
          </a:p>
        </p:txBody>
      </p:sp>
    </p:spTree>
    <p:extLst>
      <p:ext uri="{BB962C8B-B14F-4D97-AF65-F5344CB8AC3E}">
        <p14:creationId xmlns:p14="http://schemas.microsoft.com/office/powerpoint/2010/main" val="312320265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9906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eaLnBrk="1" fontAlgn="auto" hangingPunct="1">
              <a:spcBef>
                <a:spcPts val="0"/>
              </a:spcBef>
              <a:spcAft>
                <a:spcPts val="0"/>
              </a:spcAft>
            </a:pPr>
            <a:fld id="{240000CC-1003-4F58-AEA8-982F0FD35519}" type="datetime1">
              <a:rPr lang="en-US" smtClean="0">
                <a:latin typeface="Arial"/>
                <a:ea typeface="+mn-ea"/>
                <a:cs typeface="+mn-cs"/>
              </a:rPr>
              <a:pPr eaLnBrk="1" fontAlgn="auto" hangingPunct="1">
                <a:spcBef>
                  <a:spcPts val="0"/>
                </a:spcBef>
                <a:spcAft>
                  <a:spcPts val="0"/>
                </a:spcAft>
              </a:pPr>
              <a:t>6/8/13</a:t>
            </a:fld>
            <a:endParaRPr lang="en-US">
              <a:latin typeface="Arial"/>
              <a:ea typeface="+mn-ea"/>
              <a:cs typeface="+mn-cs"/>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eaLnBrk="1" fontAlgn="auto" hangingPunct="1">
              <a:spcBef>
                <a:spcPts val="0"/>
              </a:spcBef>
              <a:spcAft>
                <a:spcPts val="0"/>
              </a:spcAft>
            </a:pPr>
            <a:endParaRPr lang="en-US">
              <a:latin typeface="Arial"/>
              <a:ea typeface="+mn-ea"/>
              <a:cs typeface="+mn-cs"/>
            </a:endParaRP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eaLnBrk="1" fontAlgn="auto" hangingPunct="1">
              <a:spcBef>
                <a:spcPts val="0"/>
              </a:spcBef>
              <a:spcAft>
                <a:spcPts val="0"/>
              </a:spcAft>
            </a:pPr>
            <a:fld id="{7AC8729A-CAEF-4448-AF78-6698E44696E3}" type="slidenum">
              <a:rPr lang="en-US" smtClean="0">
                <a:latin typeface="Arial"/>
                <a:ea typeface="+mn-ea"/>
                <a:cs typeface="+mn-cs"/>
              </a:rPr>
              <a:pPr eaLnBrk="1" fontAlgn="auto" hangingPunct="1">
                <a:spcBef>
                  <a:spcPts val="0"/>
                </a:spcBef>
                <a:spcAft>
                  <a:spcPts val="0"/>
                </a:spcAft>
              </a:pPr>
              <a:t>‹#›</a:t>
            </a:fld>
            <a:endParaRPr lang="en-US">
              <a:latin typeface="Arial"/>
              <a:ea typeface="+mn-ea"/>
              <a:cs typeface="+mn-cs"/>
            </a:endParaRPr>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0" y="990600"/>
            <a:ext cx="8026400" cy="0"/>
          </a:xfrm>
          <a:prstGeom prst="line">
            <a:avLst/>
          </a:prstGeom>
          <a:noFill/>
          <a:ln w="28575">
            <a:solidFill>
              <a:schemeClr val="accent2"/>
            </a:solidFill>
            <a:round/>
            <a:headEnd type="none" w="sm" len="sm"/>
            <a:tailEnd type="none" w="sm" len="sm"/>
          </a:ln>
          <a:effectLst/>
        </p:spPr>
        <p:txBody>
          <a:bodyPr wrap="none" anchor="ctr"/>
          <a:lstStyle/>
          <a:p>
            <a:pPr>
              <a:defRPr/>
            </a:pPr>
            <a:endParaRPr lang="en-US">
              <a:solidFill>
                <a:prstClr val="black"/>
              </a:solidFill>
              <a:latin typeface="Arial Unicode MS" pitchFamily="34" charset="-128"/>
              <a:ea typeface="Arial Unicode MS" pitchFamily="34" charset="-128"/>
              <a:cs typeface="Arial Unicode MS" pitchFamily="34" charset="-128"/>
            </a:endParaRPr>
          </a:p>
        </p:txBody>
      </p:sp>
      <p:sp>
        <p:nvSpPr>
          <p:cNvPr id="4099" name="Rectangle 3"/>
          <p:cNvSpPr>
            <a:spLocks noGrp="1" noChangeArrowheads="1"/>
          </p:cNvSpPr>
          <p:nvPr>
            <p:ph type="title"/>
          </p:nvPr>
        </p:nvSpPr>
        <p:spPr bwMode="auto">
          <a:xfrm>
            <a:off x="609600" y="-152399"/>
            <a:ext cx="7772400" cy="11049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035050" y="1676400"/>
            <a:ext cx="772795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1" name="Rectangle 5"/>
          <p:cNvSpPr>
            <a:spLocks noGrp="1" noChangeArrowheads="1"/>
          </p:cNvSpPr>
          <p:nvPr>
            <p:ph type="dt" sz="half" idx="2"/>
          </p:nvPr>
        </p:nvSpPr>
        <p:spPr bwMode="auto">
          <a:xfrm>
            <a:off x="381000" y="61722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1400">
                <a:latin typeface="Tech" pitchFamily="34" charset="0"/>
                <a:ea typeface="Arial Unicode MS" pitchFamily="34" charset="-128"/>
                <a:cs typeface="Arial" charset="0"/>
              </a:defRPr>
            </a:lvl1pPr>
          </a:lstStyle>
          <a:p>
            <a:pPr>
              <a:defRPr/>
            </a:pPr>
            <a:fld id="{3520D28F-25F6-2945-8124-636CF451CE74}" type="datetime1">
              <a:rPr lang="en-US" smtClean="0">
                <a:solidFill>
                  <a:prstClr val="black"/>
                </a:solidFill>
              </a:rPr>
              <a:pPr>
                <a:defRPr/>
              </a:pPr>
              <a:t>6/8/13</a:t>
            </a:fld>
            <a:endParaRPr lang="en-US">
              <a:solidFill>
                <a:prstClr val="black"/>
              </a:solidFill>
            </a:endParaRPr>
          </a:p>
        </p:txBody>
      </p:sp>
      <p:sp>
        <p:nvSpPr>
          <p:cNvPr id="4102" name="Rectangle 6"/>
          <p:cNvSpPr>
            <a:spLocks noGrp="1" noChangeArrowheads="1"/>
          </p:cNvSpPr>
          <p:nvPr>
            <p:ph type="ftr" sz="quarter" idx="3"/>
          </p:nvPr>
        </p:nvSpPr>
        <p:spPr bwMode="auto">
          <a:xfrm>
            <a:off x="3124200" y="61722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1400">
                <a:latin typeface="Tech" pitchFamily="34" charset="0"/>
                <a:ea typeface="Arial Unicode MS" pitchFamily="34" charset="-128"/>
                <a:cs typeface="Arial" charset="0"/>
              </a:defRPr>
            </a:lvl1pPr>
          </a:lstStyle>
          <a:p>
            <a:pPr>
              <a:defRPr/>
            </a:pPr>
            <a:r>
              <a:rPr lang="en-US" smtClean="0">
                <a:solidFill>
                  <a:prstClr val="black"/>
                </a:solidFill>
              </a:rPr>
              <a:t>http://bit.ly/cwi-0412.pdf</a:t>
            </a:r>
            <a:endParaRPr lang="en-US">
              <a:solidFill>
                <a:prstClr val="black"/>
              </a:solidFill>
            </a:endParaRPr>
          </a:p>
        </p:txBody>
      </p:sp>
      <p:sp>
        <p:nvSpPr>
          <p:cNvPr id="4103" name="Rectangle 7"/>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eaLnBrk="0" hangingPunct="0">
              <a:defRPr sz="1400">
                <a:latin typeface="Tech" charset="0"/>
                <a:ea typeface="Arial" pitchFamily="-110" charset="0"/>
                <a:cs typeface="Arial" pitchFamily="-110" charset="0"/>
              </a:defRPr>
            </a:lvl1pPr>
          </a:lstStyle>
          <a:p>
            <a:pPr>
              <a:defRPr/>
            </a:pPr>
            <a:fld id="{8E7E8509-14A9-CE43-99E8-0B969D9DE967}" type="slidenum">
              <a:rPr lang="en-US">
                <a:solidFill>
                  <a:prstClr val="black"/>
                </a:solidFill>
              </a:rPr>
              <a:pPr>
                <a:defRPr/>
              </a:pPr>
              <a:t>‹#›</a:t>
            </a:fld>
            <a:endParaRPr lang="en-US">
              <a:solidFill>
                <a:prstClr val="black"/>
              </a:solidFill>
            </a:endParaRPr>
          </a:p>
        </p:txBody>
      </p:sp>
      <p:pic>
        <p:nvPicPr>
          <p:cNvPr id="1032" name="Picture 8" descr="icl2"/>
          <p:cNvPicPr>
            <a:picLocks noChangeAspect="1" noChangeArrowheads="1"/>
          </p:cNvPicPr>
          <p:nvPr/>
        </p:nvPicPr>
        <p:blipFill>
          <a:blip r:embed="rId16"/>
          <a:srcRect/>
          <a:stretch>
            <a:fillRect/>
          </a:stretch>
        </p:blipFill>
        <p:spPr bwMode="auto">
          <a:xfrm>
            <a:off x="2" y="0"/>
            <a:ext cx="519113" cy="685800"/>
          </a:xfrm>
          <a:prstGeom prst="rect">
            <a:avLst/>
          </a:prstGeom>
          <a:noFill/>
          <a:ln w="9525">
            <a:noFill/>
            <a:miter lim="800000"/>
            <a:headEnd/>
            <a:tailEnd/>
          </a:ln>
        </p:spPr>
      </p:pic>
      <p:sp>
        <p:nvSpPr>
          <p:cNvPr id="4105" name="Text Box 9"/>
          <p:cNvSpPr txBox="1">
            <a:spLocks noChangeArrowheads="1"/>
          </p:cNvSpPr>
          <p:nvPr/>
        </p:nvSpPr>
        <p:spPr bwMode="auto">
          <a:xfrm>
            <a:off x="746125" y="4535488"/>
            <a:ext cx="184666" cy="369332"/>
          </a:xfrm>
          <a:prstGeom prst="rect">
            <a:avLst/>
          </a:prstGeom>
          <a:noFill/>
          <a:ln w="9525">
            <a:noFill/>
            <a:miter lim="800000"/>
            <a:headEnd/>
            <a:tailEnd/>
          </a:ln>
          <a:effectLst>
            <a:outerShdw dist="107763" dir="18900000" algn="ctr" rotWithShape="0">
              <a:srgbClr val="868686"/>
            </a:outerShdw>
          </a:effectLst>
        </p:spPr>
        <p:txBody>
          <a:bodyPr wrap="none">
            <a:spAutoFit/>
          </a:bodyPr>
          <a:lstStyle/>
          <a:p>
            <a:pPr>
              <a:defRPr/>
            </a:pPr>
            <a:endParaRPr lang="en-US">
              <a:solidFill>
                <a:prstClr val="black"/>
              </a:solidFill>
              <a:ea typeface="Arial Unicode MS" pitchFamily="34" charset="-128"/>
              <a:cs typeface="Arial Unicode MS" pitchFamily="34" charset="-128"/>
            </a:endParaRPr>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Lst>
  <p:transition xmlns:p14="http://schemas.microsoft.com/office/powerpoint/2010/main"/>
  <p:timing>
    <p:tnLst>
      <p:par>
        <p:cTn xmlns:p14="http://schemas.microsoft.com/office/powerpoint/2010/main" id="1" dur="indefinite" restart="never" nodeType="tmRoot"/>
      </p:par>
    </p:tnLst>
  </p:timing>
  <p:hf hdr="0" ftr="0"/>
  <p:txStyles>
    <p:titleStyle>
      <a:lvl1pPr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Times New Roman" pitchFamily="18" charset="0"/>
          <a:ea typeface="ＭＳ Ｐゴシック" pitchFamily="-110" charset="-128"/>
          <a:cs typeface="ＭＳ Ｐゴシック" pitchFamily="-110" charset="-128"/>
        </a:defRPr>
      </a:lvl2pPr>
      <a:lvl3pPr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Times New Roman" pitchFamily="18" charset="0"/>
          <a:ea typeface="ＭＳ Ｐゴシック" pitchFamily="-110" charset="-128"/>
          <a:cs typeface="ＭＳ Ｐゴシック" pitchFamily="-110" charset="-128"/>
        </a:defRPr>
      </a:lvl3pPr>
      <a:lvl4pPr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Times New Roman" pitchFamily="18" charset="0"/>
          <a:ea typeface="ＭＳ Ｐゴシック" pitchFamily="-110" charset="-128"/>
          <a:cs typeface="ＭＳ Ｐゴシック" pitchFamily="-110" charset="-128"/>
        </a:defRPr>
      </a:lvl4pPr>
      <a:lvl5pPr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Times New Roman" pitchFamily="18"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Times New Roman" pitchFamily="18" charset="0"/>
        </a:defRPr>
      </a:lvl6pPr>
      <a:lvl7pPr marL="914400"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Times New Roman" pitchFamily="18" charset="0"/>
        </a:defRPr>
      </a:lvl7pPr>
      <a:lvl8pPr marL="1371600"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Times New Roman" pitchFamily="18" charset="0"/>
        </a:defRPr>
      </a:lvl8pPr>
      <a:lvl9pPr marL="1828800"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90000"/>
        <a:buFont typeface="Symbol" pitchFamily="-110" charset="2"/>
        <a:buChar char="¨"/>
        <a:defRPr sz="3200" b="1">
          <a:solidFill>
            <a:schemeClr val="tx2"/>
          </a:solidFill>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1"/>
        </a:buClr>
        <a:buFont typeface="Wingdings" pitchFamily="-110" charset="2"/>
        <a:buChar char="Ø"/>
        <a:defRPr sz="2800" b="1">
          <a:solidFill>
            <a:srgbClr val="800000"/>
          </a:solidFill>
          <a:latin typeface="+mn-lt"/>
          <a:ea typeface="ＭＳ Ｐゴシック" pitchFamily="-110" charset="-128"/>
        </a:defRPr>
      </a:lvl2pPr>
      <a:lvl3pPr marL="1143000" indent="-228600" algn="l" rtl="0" eaLnBrk="0" fontAlgn="base" hangingPunct="0">
        <a:spcBef>
          <a:spcPct val="20000"/>
        </a:spcBef>
        <a:spcAft>
          <a:spcPct val="0"/>
        </a:spcAft>
        <a:buClr>
          <a:schemeClr val="tx1"/>
        </a:buClr>
        <a:buFont typeface="Wingdings" pitchFamily="-110" charset="2"/>
        <a:buChar char="Ø"/>
        <a:defRPr sz="2400" b="1">
          <a:solidFill>
            <a:schemeClr val="tx1"/>
          </a:solidFill>
          <a:latin typeface="+mn-lt"/>
          <a:ea typeface="ＭＳ Ｐゴシック" pitchFamily="-110" charset="-128"/>
        </a:defRPr>
      </a:lvl3pPr>
      <a:lvl4pPr marL="1600200" indent="-228600" algn="l" rtl="0" eaLnBrk="0" fontAlgn="base" hangingPunct="0">
        <a:spcBef>
          <a:spcPct val="20000"/>
        </a:spcBef>
        <a:spcAft>
          <a:spcPct val="0"/>
        </a:spcAft>
        <a:buClr>
          <a:schemeClr val="accent2"/>
        </a:buClr>
        <a:buFont typeface="Wingdings" pitchFamily="-110" charset="2"/>
        <a:buChar char="Ø"/>
        <a:defRPr sz="2000">
          <a:solidFill>
            <a:schemeClr val="tx1"/>
          </a:solidFill>
          <a:latin typeface="+mn-lt"/>
          <a:ea typeface="ＭＳ Ｐゴシック" pitchFamily="-110" charset="-128"/>
        </a:defRPr>
      </a:lvl4pPr>
      <a:lvl5pPr marL="2057400" indent="-228600" algn="l" rtl="0" eaLnBrk="0" fontAlgn="base" hangingPunct="0">
        <a:spcBef>
          <a:spcPct val="20000"/>
        </a:spcBef>
        <a:spcAft>
          <a:spcPct val="0"/>
        </a:spcAft>
        <a:buClr>
          <a:schemeClr val="tx1"/>
        </a:buClr>
        <a:buFont typeface="Wingdings" pitchFamily="-110" charset="2"/>
        <a:buChar char="Ø"/>
        <a:defRPr sz="2000">
          <a:solidFill>
            <a:schemeClr val="tx1"/>
          </a:solidFill>
          <a:latin typeface="+mn-lt"/>
          <a:ea typeface="ＭＳ Ｐゴシック" pitchFamily="-110" charset="-128"/>
        </a:defRPr>
      </a:lvl5pPr>
      <a:lvl6pPr marL="2514600" indent="-228600" algn="l" rtl="0" eaLnBrk="0" fontAlgn="base" hangingPunct="0">
        <a:spcBef>
          <a:spcPct val="20000"/>
        </a:spcBef>
        <a:spcAft>
          <a:spcPct val="0"/>
        </a:spcAft>
        <a:buClr>
          <a:schemeClr val="tx1"/>
        </a:buClr>
        <a:buFont typeface="Wingdings" pitchFamily="2" charset="2"/>
        <a:buChar char="Ø"/>
        <a:defRPr sz="2000">
          <a:solidFill>
            <a:schemeClr val="tx1"/>
          </a:solidFill>
          <a:latin typeface="+mn-lt"/>
        </a:defRPr>
      </a:lvl6pPr>
      <a:lvl7pPr marL="2971800" indent="-228600" algn="l" rtl="0" eaLnBrk="0" fontAlgn="base" hangingPunct="0">
        <a:spcBef>
          <a:spcPct val="20000"/>
        </a:spcBef>
        <a:spcAft>
          <a:spcPct val="0"/>
        </a:spcAft>
        <a:buClr>
          <a:schemeClr val="tx1"/>
        </a:buClr>
        <a:buFont typeface="Wingdings" pitchFamily="2" charset="2"/>
        <a:buChar char="Ø"/>
        <a:defRPr sz="2000">
          <a:solidFill>
            <a:schemeClr val="tx1"/>
          </a:solidFill>
          <a:latin typeface="+mn-lt"/>
        </a:defRPr>
      </a:lvl7pPr>
      <a:lvl8pPr marL="3429000" indent="-228600" algn="l" rtl="0" eaLnBrk="0" fontAlgn="base" hangingPunct="0">
        <a:spcBef>
          <a:spcPct val="20000"/>
        </a:spcBef>
        <a:spcAft>
          <a:spcPct val="0"/>
        </a:spcAft>
        <a:buClr>
          <a:schemeClr val="tx1"/>
        </a:buClr>
        <a:buFont typeface="Wingdings" pitchFamily="2" charset="2"/>
        <a:buChar char="Ø"/>
        <a:defRPr sz="2000">
          <a:solidFill>
            <a:schemeClr val="tx1"/>
          </a:solidFill>
          <a:latin typeface="+mn-lt"/>
        </a:defRPr>
      </a:lvl8pPr>
      <a:lvl9pPr marL="3886200" indent="-228600" algn="l" rtl="0" eaLnBrk="0" fontAlgn="base" hangingPunct="0">
        <a:spcBef>
          <a:spcPct val="20000"/>
        </a:spcBef>
        <a:spcAft>
          <a:spcPct val="0"/>
        </a:spcAft>
        <a:buClr>
          <a:schemeClr val="tx1"/>
        </a:buClr>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Line 2"/>
          <p:cNvSpPr>
            <a:spLocks noChangeShapeType="1"/>
          </p:cNvSpPr>
          <p:nvPr/>
        </p:nvSpPr>
        <p:spPr bwMode="auto">
          <a:xfrm>
            <a:off x="0" y="990600"/>
            <a:ext cx="8026400" cy="0"/>
          </a:xfrm>
          <a:prstGeom prst="line">
            <a:avLst/>
          </a:prstGeom>
          <a:noFill/>
          <a:ln w="28575">
            <a:solidFill>
              <a:schemeClr val="accent2"/>
            </a:solidFill>
            <a:round/>
            <a:headEnd type="none" w="sm" len="sm"/>
            <a:tailEnd type="none" w="sm" len="sm"/>
          </a:ln>
          <a:effectLst/>
        </p:spPr>
        <p:txBody>
          <a:bodyPr wrap="none" anchor="ctr"/>
          <a:lstStyle/>
          <a:p>
            <a:pPr>
              <a:defRPr/>
            </a:pPr>
            <a:endParaRPr lang="en-US" sz="1400">
              <a:solidFill>
                <a:srgbClr val="000000"/>
              </a:solidFill>
              <a:latin typeface="Arial Unicode MS" pitchFamily="34" charset="-128"/>
              <a:ea typeface="+mn-ea"/>
              <a:cs typeface="Arial" pitchFamily="34" charset="0"/>
            </a:endParaRPr>
          </a:p>
        </p:txBody>
      </p:sp>
      <p:sp>
        <p:nvSpPr>
          <p:cNvPr id="4099" name="Rectangle 3"/>
          <p:cNvSpPr>
            <a:spLocks noGrp="1" noChangeArrowheads="1"/>
          </p:cNvSpPr>
          <p:nvPr>
            <p:ph type="title"/>
          </p:nvPr>
        </p:nvSpPr>
        <p:spPr bwMode="auto">
          <a:xfrm>
            <a:off x="609600" y="-152400"/>
            <a:ext cx="7772400" cy="11049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smtClean="0"/>
              <a:t>Click to edit Master title style</a:t>
            </a:r>
          </a:p>
        </p:txBody>
      </p:sp>
      <p:sp>
        <p:nvSpPr>
          <p:cNvPr id="72708" name="Rectangle 4"/>
          <p:cNvSpPr>
            <a:spLocks noGrp="1" noChangeArrowheads="1"/>
          </p:cNvSpPr>
          <p:nvPr>
            <p:ph type="body" idx="1"/>
          </p:nvPr>
        </p:nvSpPr>
        <p:spPr bwMode="auto">
          <a:xfrm>
            <a:off x="1035050" y="1676400"/>
            <a:ext cx="772795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3"/>
          </p:nvPr>
        </p:nvSpPr>
        <p:spPr bwMode="auto">
          <a:xfrm>
            <a:off x="3124200" y="61722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a:latin typeface="Tech" pitchFamily="34" charset="0"/>
                <a:cs typeface="Arial" pitchFamily="34" charset="0"/>
              </a:defRPr>
            </a:lvl1pPr>
          </a:lstStyle>
          <a:p>
            <a:pPr>
              <a:defRPr/>
            </a:pPr>
            <a:r>
              <a:rPr lang="en-US" sz="1400" smtClean="0">
                <a:solidFill>
                  <a:srgbClr val="000000"/>
                </a:solidFill>
                <a:ea typeface="+mn-ea"/>
              </a:rPr>
              <a:t>http://bit.ly/cwi-0412.pdf</a:t>
            </a:r>
            <a:endParaRPr lang="en-US" sz="1400">
              <a:solidFill>
                <a:srgbClr val="000000"/>
              </a:solidFill>
              <a:ea typeface="+mn-ea"/>
            </a:endParaRPr>
          </a:p>
        </p:txBody>
      </p:sp>
      <p:sp>
        <p:nvSpPr>
          <p:cNvPr id="4103" name="Rectangle 7"/>
          <p:cNvSpPr>
            <a:spLocks noGrp="1" noChangeArrowheads="1"/>
          </p:cNvSpPr>
          <p:nvPr>
            <p:ph type="sldNum" sz="quarter" idx="4"/>
          </p:nvPr>
        </p:nvSpPr>
        <p:spPr bwMode="auto">
          <a:xfrm>
            <a:off x="7239000" y="6172200"/>
            <a:ext cx="1905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a:latin typeface="Tech" pitchFamily="34" charset="0"/>
                <a:cs typeface="Arial" pitchFamily="34" charset="0"/>
              </a:defRPr>
            </a:lvl1pPr>
          </a:lstStyle>
          <a:p>
            <a:pPr>
              <a:defRPr/>
            </a:pPr>
            <a:fld id="{D2C35ED1-1BFC-486C-A636-8F26365714D6}" type="slidenum">
              <a:rPr lang="en-US" sz="1400">
                <a:solidFill>
                  <a:srgbClr val="000000"/>
                </a:solidFill>
                <a:ea typeface="+mn-ea"/>
              </a:rPr>
              <a:pPr>
                <a:defRPr/>
              </a:pPr>
              <a:t>‹#›</a:t>
            </a:fld>
            <a:endParaRPr lang="en-US" sz="1400">
              <a:solidFill>
                <a:srgbClr val="000000"/>
              </a:solidFill>
              <a:ea typeface="+mn-ea"/>
            </a:endParaRPr>
          </a:p>
        </p:txBody>
      </p:sp>
      <p:pic>
        <p:nvPicPr>
          <p:cNvPr id="72711" name="Picture 8" descr="icl2"/>
          <p:cNvPicPr>
            <a:picLocks noChangeAspect="1" noChangeArrowheads="1"/>
          </p:cNvPicPr>
          <p:nvPr/>
        </p:nvPicPr>
        <p:blipFill>
          <a:blip r:embed="rId18"/>
          <a:srcRect/>
          <a:stretch>
            <a:fillRect/>
          </a:stretch>
        </p:blipFill>
        <p:spPr bwMode="auto">
          <a:xfrm>
            <a:off x="0" y="0"/>
            <a:ext cx="519113" cy="685800"/>
          </a:xfrm>
          <a:prstGeom prst="rect">
            <a:avLst/>
          </a:prstGeom>
          <a:noFill/>
          <a:ln w="9525">
            <a:noFill/>
            <a:miter lim="800000"/>
            <a:headEnd/>
            <a:tailEnd/>
          </a:ln>
        </p:spPr>
      </p:pic>
      <p:sp>
        <p:nvSpPr>
          <p:cNvPr id="4106" name="Text Box 10"/>
          <p:cNvSpPr txBox="1">
            <a:spLocks noChangeArrowheads="1"/>
          </p:cNvSpPr>
          <p:nvPr/>
        </p:nvSpPr>
        <p:spPr bwMode="auto">
          <a:xfrm>
            <a:off x="1279525" y="5222875"/>
            <a:ext cx="184150" cy="366713"/>
          </a:xfrm>
          <a:prstGeom prst="rect">
            <a:avLst/>
          </a:prstGeom>
          <a:noFill/>
          <a:ln w="9525">
            <a:noFill/>
            <a:miter lim="800000"/>
            <a:headEnd/>
            <a:tailEnd/>
          </a:ln>
          <a:effectLst/>
        </p:spPr>
        <p:txBody>
          <a:bodyPr wrap="none">
            <a:spAutoFit/>
          </a:bodyPr>
          <a:lstStyle/>
          <a:p>
            <a:pPr>
              <a:defRPr/>
            </a:pPr>
            <a:endParaRPr lang="en-US">
              <a:solidFill>
                <a:srgbClr val="000000"/>
              </a:solidFill>
              <a:latin typeface="Arial Unicode MS" pitchFamily="34" charset="-128"/>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Lst>
  <p:transition xmlns:p14="http://schemas.microsoft.com/office/powerpoint/2010/main"/>
  <p:timing>
    <p:tnLst>
      <p:par>
        <p:cTn xmlns:p14="http://schemas.microsoft.com/office/powerpoint/2010/main" id="1" dur="indefinite" restart="never" nodeType="tmRoot"/>
      </p:par>
    </p:tnLst>
  </p:timing>
  <p:hf hdr="0" ftr="0"/>
  <p:txStyles>
    <p:titleStyle>
      <a:lvl1pPr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Trebuchet MS" pitchFamily="34" charset="0"/>
        </a:defRPr>
      </a:lvl2pPr>
      <a:lvl3pPr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Trebuchet MS" pitchFamily="34" charset="0"/>
        </a:defRPr>
      </a:lvl3pPr>
      <a:lvl4pPr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Trebuchet MS" pitchFamily="34" charset="0"/>
        </a:defRPr>
      </a:lvl4pPr>
      <a:lvl5pPr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Trebuchet MS" pitchFamily="34" charset="0"/>
        </a:defRPr>
      </a:lvl5pPr>
      <a:lvl6pPr marL="457200"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Times New Roman" pitchFamily="18" charset="0"/>
        </a:defRPr>
      </a:lvl6pPr>
      <a:lvl7pPr marL="914400"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Times New Roman" pitchFamily="18" charset="0"/>
        </a:defRPr>
      </a:lvl7pPr>
      <a:lvl8pPr marL="1371600"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Times New Roman" pitchFamily="18" charset="0"/>
        </a:defRPr>
      </a:lvl8pPr>
      <a:lvl9pPr marL="1828800" algn="l" rtl="0" eaLnBrk="0" fontAlgn="base" hangingPunct="0">
        <a:spcBef>
          <a:spcPct val="0"/>
        </a:spcBef>
        <a:spcAft>
          <a:spcPct val="0"/>
        </a:spcAft>
        <a:defRPr sz="4400">
          <a:solidFill>
            <a:schemeClr val="tx1"/>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accent2"/>
        </a:buClr>
        <a:buChar char="•"/>
        <a:defRPr sz="32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b="1">
          <a:solidFill>
            <a:srgbClr val="800000"/>
          </a:solidFill>
          <a:latin typeface="+mn-lt"/>
        </a:defRPr>
      </a:lvl2pPr>
      <a:lvl3pPr marL="1143000" indent="-228600" algn="l" rtl="0" eaLnBrk="0" fontAlgn="base" hangingPunct="0">
        <a:spcBef>
          <a:spcPct val="20000"/>
        </a:spcBef>
        <a:spcAft>
          <a:spcPct val="0"/>
        </a:spcAft>
        <a:buClr>
          <a:schemeClr val="tx1"/>
        </a:buClr>
        <a:buChar char="•"/>
        <a:defRPr sz="2400" b="1">
          <a:solidFill>
            <a:schemeClr val="tx1"/>
          </a:solidFill>
          <a:latin typeface="+mn-lt"/>
        </a:defRPr>
      </a:lvl3pPr>
      <a:lvl4pPr marL="1600200" indent="-228600" algn="l" rtl="0" eaLnBrk="0" fontAlgn="base" hangingPunct="0">
        <a:spcBef>
          <a:spcPct val="20000"/>
        </a:spcBef>
        <a:spcAft>
          <a:spcPct val="0"/>
        </a:spcAft>
        <a:buClr>
          <a:schemeClr val="accent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Font typeface="Wingdings" pitchFamily="2" charset="2"/>
        <a:buChar char="Ø"/>
        <a:defRPr sz="2000">
          <a:solidFill>
            <a:schemeClr val="tx1"/>
          </a:solidFill>
          <a:latin typeface="+mn-lt"/>
        </a:defRPr>
      </a:lvl6pPr>
      <a:lvl7pPr marL="2971800" indent="-228600" algn="l" rtl="0" eaLnBrk="0" fontAlgn="base" hangingPunct="0">
        <a:spcBef>
          <a:spcPct val="20000"/>
        </a:spcBef>
        <a:spcAft>
          <a:spcPct val="0"/>
        </a:spcAft>
        <a:buClr>
          <a:schemeClr val="tx1"/>
        </a:buClr>
        <a:buFont typeface="Wingdings" pitchFamily="2" charset="2"/>
        <a:buChar char="Ø"/>
        <a:defRPr sz="2000">
          <a:solidFill>
            <a:schemeClr val="tx1"/>
          </a:solidFill>
          <a:latin typeface="+mn-lt"/>
        </a:defRPr>
      </a:lvl7pPr>
      <a:lvl8pPr marL="3429000" indent="-228600" algn="l" rtl="0" eaLnBrk="0" fontAlgn="base" hangingPunct="0">
        <a:spcBef>
          <a:spcPct val="20000"/>
        </a:spcBef>
        <a:spcAft>
          <a:spcPct val="0"/>
        </a:spcAft>
        <a:buClr>
          <a:schemeClr val="tx1"/>
        </a:buClr>
        <a:buFont typeface="Wingdings" pitchFamily="2" charset="2"/>
        <a:buChar char="Ø"/>
        <a:defRPr sz="2000">
          <a:solidFill>
            <a:schemeClr val="tx1"/>
          </a:solidFill>
          <a:latin typeface="+mn-lt"/>
        </a:defRPr>
      </a:lvl8pPr>
      <a:lvl9pPr marL="3886200" indent="-228600" algn="l" rtl="0" eaLnBrk="0" fontAlgn="base" hangingPunct="0">
        <a:spcBef>
          <a:spcPct val="20000"/>
        </a:spcBef>
        <a:spcAft>
          <a:spcPct val="0"/>
        </a:spcAft>
        <a:buClr>
          <a:schemeClr val="tx1"/>
        </a:buClr>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ongarra@cs.utk.edu" TargetMode="External"/><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oleObject" Target="../embeddings/Microsoft_Word_97_-_2004_Document1.doc"/><Relationship Id="rId5" Type="http://schemas.openxmlformats.org/officeDocument/2006/relationships/image" Target="../media/image10.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oleObject" Target="../embeddings/Microsoft_Excel_97_-_2004_Worksheet2.xls"/><Relationship Id="rId5"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63.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Sheet1.xlsx"/><Relationship Id="rId4" Type="http://schemas.openxmlformats.org/officeDocument/2006/relationships/image" Target="../media/image12.png"/><Relationship Id="rId1" Type="http://schemas.openxmlformats.org/officeDocument/2006/relationships/vmlDrawing" Target="../drawings/vmlDrawing3.vml"/><Relationship Id="rId2" Type="http://schemas.openxmlformats.org/officeDocument/2006/relationships/slideLayout" Target="../slideLayouts/slideLayout6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urveymonkey.com/s/isc12_tutorial02" TargetMode="External"/><Relationship Id="rId3" Type="http://schemas.openxmlformats.org/officeDocument/2006/relationships/hyperlink" Target="http://www.isc12.org/proceedings_tutorial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netlib.org/lapac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1" Type="http://schemas.openxmlformats.org/officeDocument/2006/relationships/hyperlink" Target="http://www.netlib.org/netlib/utk/people/JackDongarra/PAPERS/CRC-LAPACK-2005.pdf" TargetMode="External"/><Relationship Id="rId12" Type="http://schemas.openxmlformats.org/officeDocument/2006/relationships/hyperlink" Target="http://icl.cs.utk.edu/lapack-forum/" TargetMode="External"/><Relationship Id="rId13" Type="http://schemas.openxmlformats.org/officeDocument/2006/relationships/hyperlink" Target="mailto:lapack@cs.utk.edu" TargetMode="External"/><Relationship Id="rId14" Type="http://schemas.openxmlformats.org/officeDocument/2006/relationships/hyperlink" Target="http://icl.cs.utk.edu/lapack-forum/archives/" TargetMode="External"/><Relationship Id="rId1" Type="http://schemas.openxmlformats.org/officeDocument/2006/relationships/slideLayout" Target="../slideLayouts/slideLayout28.xml"/><Relationship Id="rId2" Type="http://schemas.openxmlformats.org/officeDocument/2006/relationships/notesSlide" Target="../notesSlides/notesSlide14.xml"/><Relationship Id="rId3" Type="http://schemas.openxmlformats.org/officeDocument/2006/relationships/hyperlink" Target="http://www.netlib.org/lapack/lapack.tgz" TargetMode="External"/><Relationship Id="rId4" Type="http://schemas.openxmlformats.org/officeDocument/2006/relationships/hyperlink" Target="http://icl.cs.utk.edu/lapack-for-windows/lapack" TargetMode="External"/><Relationship Id="rId5" Type="http://schemas.openxmlformats.org/officeDocument/2006/relationships/hyperlink" Target="http://www.netlib.org/lapack/%23_standard_c_language_apis_for_lapack" TargetMode="External"/><Relationship Id="rId6" Type="http://schemas.openxmlformats.org/officeDocument/2006/relationships/hyperlink" Target="http://www.netlib.org/blas/blast-forum/cblas.tgz" TargetMode="External"/><Relationship Id="rId7" Type="http://schemas.openxmlformats.org/officeDocument/2006/relationships/hyperlink" Target="http://www.netlib.org/lapack/lug/" TargetMode="External"/><Relationship Id="rId8" Type="http://schemas.openxmlformats.org/officeDocument/2006/relationships/hyperlink" Target="http://www.netlib.org/lapack/lawns/downloads/" TargetMode="External"/><Relationship Id="rId9" Type="http://schemas.openxmlformats.org/officeDocument/2006/relationships/hyperlink" Target="http://www.netlib.org/lapack/lapack-3.4.2.html" TargetMode="External"/><Relationship Id="rId10" Type="http://schemas.openxmlformats.org/officeDocument/2006/relationships/hyperlink" Target="http://www.nag.com/lapack-ex/lapack-ex.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jpeg"/><Relationship Id="rId6" Type="http://schemas.openxmlformats.org/officeDocument/2006/relationships/image" Target="../media/image18.jpeg"/><Relationship Id="rId1" Type="http://schemas.openxmlformats.org/officeDocument/2006/relationships/slideLayout" Target="../slideLayouts/slideLayout6.xml"/><Relationship Id="rId2" Type="http://schemas.openxmlformats.org/officeDocument/2006/relationships/image" Target="../media/image1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 Id="rId3" Type="http://schemas.openxmlformats.org/officeDocument/2006/relationships/image" Target="../media/image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hyperlink" Target="http://www.netlib.org/scalapack/"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netlib.org/lapack"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114.xml"/><Relationship Id="rId2" Type="http://schemas.openxmlformats.org/officeDocument/2006/relationships/image" Target="../media/image2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68.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image" Target="../media/image29.png"/><Relationship Id="rId3" Type="http://schemas.openxmlformats.org/officeDocument/2006/relationships/image" Target="../media/image3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image" Target="../media/image3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image" Target="../media/image3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35.xml"/><Relationship Id="rId3" Type="http://schemas.openxmlformats.org/officeDocument/2006/relationships/image" Target="../media/image33.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36.xml"/><Relationship Id="rId3" Type="http://schemas.openxmlformats.org/officeDocument/2006/relationships/image" Target="../media/image33.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chart" Target="../charts/char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image" Target="../media/image34.png"/><Relationship Id="rId3"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4"/>
          </p:nvPr>
        </p:nvSpPr>
        <p:spPr/>
        <p:txBody>
          <a:bodyPr/>
          <a:lstStyle/>
          <a:p>
            <a:fld id="{DAE510B2-F5B0-404D-948A-6F6B795AD35C}" type="slidenum">
              <a:rPr lang="en-US"/>
              <a:pPr/>
              <a:t>1</a:t>
            </a:fld>
            <a:endParaRPr lang="en-US"/>
          </a:p>
        </p:txBody>
      </p:sp>
      <p:sp>
        <p:nvSpPr>
          <p:cNvPr id="23554" name="Rectangle 2"/>
          <p:cNvSpPr>
            <a:spLocks noGrp="1" noChangeArrowheads="1"/>
          </p:cNvSpPr>
          <p:nvPr>
            <p:ph type="ctrTitle"/>
          </p:nvPr>
        </p:nvSpPr>
        <p:spPr>
          <a:xfrm>
            <a:off x="381000" y="2971800"/>
            <a:ext cx="7772400" cy="1143000"/>
          </a:xfrm>
        </p:spPr>
        <p:txBody>
          <a:bodyPr/>
          <a:lstStyle/>
          <a:p>
            <a:pPr algn="ctr"/>
            <a:r>
              <a:rPr lang="en-US" dirty="0"/>
              <a:t>Linear Algebra Libraries for High-Performance Computing: Scientific Computing with Multicore and Accelerators</a:t>
            </a:r>
            <a:r>
              <a:rPr lang="en-US" b="1" dirty="0" smtClean="0"/>
              <a:t/>
            </a:r>
            <a:br>
              <a:rPr lang="en-US" b="1" dirty="0" smtClean="0"/>
            </a:br>
            <a:r>
              <a:rPr lang="en-US" dirty="0" smtClean="0"/>
              <a:t/>
            </a:r>
            <a:br>
              <a:rPr lang="en-US" dirty="0" smtClean="0"/>
            </a:br>
            <a:endParaRPr lang="en-US" dirty="0"/>
          </a:p>
        </p:txBody>
      </p:sp>
      <p:sp>
        <p:nvSpPr>
          <p:cNvPr id="23555" name="Rectangle 3"/>
          <p:cNvSpPr>
            <a:spLocks noGrp="1" noChangeArrowheads="1"/>
          </p:cNvSpPr>
          <p:nvPr>
            <p:ph type="subTitle" idx="1"/>
          </p:nvPr>
        </p:nvSpPr>
        <p:spPr>
          <a:xfrm>
            <a:off x="990600" y="3505200"/>
            <a:ext cx="7010400" cy="1752600"/>
          </a:xfrm>
        </p:spPr>
        <p:txBody>
          <a:bodyPr/>
          <a:lstStyle/>
          <a:p>
            <a:pPr>
              <a:lnSpc>
                <a:spcPct val="90000"/>
              </a:lnSpc>
            </a:pPr>
            <a:r>
              <a:rPr lang="en-US" sz="2000" dirty="0" smtClean="0"/>
              <a:t>Presenters </a:t>
            </a:r>
            <a:br>
              <a:rPr lang="en-US" sz="2000" dirty="0" smtClean="0"/>
            </a:br>
            <a:r>
              <a:rPr lang="en-US" sz="2000" dirty="0" smtClean="0">
                <a:solidFill>
                  <a:schemeClr val="bg2">
                    <a:lumMod val="60000"/>
                    <a:lumOff val="40000"/>
                  </a:schemeClr>
                </a:solidFill>
                <a:hlinkClick r:id="rId3"/>
              </a:rPr>
              <a:t>Prof. Jack Dongarra </a:t>
            </a:r>
            <a:r>
              <a:rPr lang="en-US" sz="2000" dirty="0" smtClean="0">
                <a:solidFill>
                  <a:schemeClr val="bg2">
                    <a:lumMod val="60000"/>
                    <a:lumOff val="40000"/>
                  </a:schemeClr>
                </a:solidFill>
              </a:rPr>
              <a:t>(9:00 – 10:00)</a:t>
            </a:r>
          </a:p>
          <a:p>
            <a:pPr>
              <a:lnSpc>
                <a:spcPct val="90000"/>
              </a:lnSpc>
            </a:pPr>
            <a:r>
              <a:rPr lang="en-US" sz="2000" dirty="0" smtClean="0">
                <a:solidFill>
                  <a:schemeClr val="bg2">
                    <a:lumMod val="60000"/>
                    <a:lumOff val="40000"/>
                  </a:schemeClr>
                </a:solidFill>
              </a:rPr>
              <a:t>University of Tennessee &amp; Oak Ridge National Lab</a:t>
            </a:r>
            <a:br>
              <a:rPr lang="en-US" sz="2000" dirty="0" smtClean="0">
                <a:solidFill>
                  <a:schemeClr val="bg2">
                    <a:lumMod val="60000"/>
                    <a:lumOff val="40000"/>
                  </a:schemeClr>
                </a:solidFill>
              </a:rPr>
            </a:br>
            <a:r>
              <a:rPr lang="en-US" sz="2000" dirty="0" smtClean="0">
                <a:solidFill>
                  <a:schemeClr val="bg2">
                    <a:lumMod val="60000"/>
                    <a:lumOff val="40000"/>
                  </a:schemeClr>
                </a:solidFill>
                <a:hlinkClick r:id="rId3"/>
              </a:rPr>
              <a:t>Dr. Jakub Kurzak </a:t>
            </a:r>
            <a:r>
              <a:rPr lang="en-US" sz="2000" dirty="0" smtClean="0">
                <a:solidFill>
                  <a:schemeClr val="bg2">
                    <a:lumMod val="60000"/>
                    <a:lumOff val="40000"/>
                  </a:schemeClr>
                </a:solidFill>
              </a:rPr>
              <a:t>(10:00 – 12:00)</a:t>
            </a:r>
          </a:p>
          <a:p>
            <a:pPr>
              <a:lnSpc>
                <a:spcPct val="90000"/>
              </a:lnSpc>
            </a:pPr>
            <a:r>
              <a:rPr lang="en-US" sz="2000" dirty="0" smtClean="0">
                <a:solidFill>
                  <a:schemeClr val="bg2">
                    <a:lumMod val="60000"/>
                    <a:lumOff val="40000"/>
                  </a:schemeClr>
                </a:solidFill>
              </a:rPr>
              <a:t>University of Tennessee</a:t>
            </a:r>
          </a:p>
          <a:p>
            <a:r>
              <a:rPr lang="en-US" sz="2000" dirty="0">
                <a:solidFill>
                  <a:schemeClr val="bg2">
                    <a:lumMod val="60000"/>
                    <a:lumOff val="40000"/>
                  </a:schemeClr>
                </a:solidFill>
                <a:hlinkClick r:id="rId3"/>
              </a:rPr>
              <a:t>Dr. </a:t>
            </a:r>
            <a:r>
              <a:rPr lang="en-US" sz="2000" dirty="0" err="1">
                <a:solidFill>
                  <a:schemeClr val="bg2">
                    <a:lumMod val="60000"/>
                    <a:lumOff val="40000"/>
                  </a:schemeClr>
                </a:solidFill>
                <a:hlinkClick r:id="rId3"/>
              </a:rPr>
              <a:t>Hatem</a:t>
            </a:r>
            <a:r>
              <a:rPr lang="en-US" sz="2000" dirty="0">
                <a:solidFill>
                  <a:schemeClr val="bg2">
                    <a:lumMod val="60000"/>
                    <a:lumOff val="40000"/>
                  </a:schemeClr>
                </a:solidFill>
                <a:hlinkClick r:id="rId3"/>
              </a:rPr>
              <a:t> </a:t>
            </a:r>
            <a:r>
              <a:rPr lang="en-US" sz="2000" dirty="0" err="1" smtClean="0">
                <a:solidFill>
                  <a:schemeClr val="bg2">
                    <a:lumMod val="60000"/>
                    <a:lumOff val="40000"/>
                  </a:schemeClr>
                </a:solidFill>
                <a:hlinkClick r:id="rId3"/>
              </a:rPr>
              <a:t>Ltaief</a:t>
            </a:r>
            <a:r>
              <a:rPr lang="en-US" sz="2000" dirty="0" smtClean="0">
                <a:solidFill>
                  <a:schemeClr val="bg2">
                    <a:lumMod val="60000"/>
                    <a:lumOff val="40000"/>
                  </a:schemeClr>
                </a:solidFill>
                <a:hlinkClick r:id="rId3"/>
              </a:rPr>
              <a:t> </a:t>
            </a:r>
            <a:r>
              <a:rPr lang="en-US" sz="2000" dirty="0" smtClean="0">
                <a:solidFill>
                  <a:schemeClr val="bg2">
                    <a:lumMod val="60000"/>
                    <a:lumOff val="40000"/>
                  </a:schemeClr>
                </a:solidFill>
              </a:rPr>
              <a:t>(12:00 – 1:00)</a:t>
            </a:r>
            <a:endParaRPr lang="en-US" sz="2000" dirty="0">
              <a:solidFill>
                <a:schemeClr val="bg2">
                  <a:lumMod val="60000"/>
                  <a:lumOff val="40000"/>
                </a:schemeClr>
              </a:solidFill>
            </a:endParaRPr>
          </a:p>
          <a:p>
            <a:r>
              <a:rPr lang="en-US" sz="2000" dirty="0">
                <a:solidFill>
                  <a:schemeClr val="bg2">
                    <a:lumMod val="60000"/>
                    <a:lumOff val="40000"/>
                  </a:schemeClr>
                </a:solidFill>
              </a:rPr>
              <a:t>Computational Scientist, KAUST Supercomputing </a:t>
            </a:r>
            <a:r>
              <a:rPr lang="en-US" sz="2000" dirty="0" smtClean="0">
                <a:solidFill>
                  <a:schemeClr val="bg2">
                    <a:lumMod val="60000"/>
                    <a:lumOff val="40000"/>
                  </a:schemeClr>
                </a:solidFill>
              </a:rPr>
              <a:t>Laboratory</a:t>
            </a:r>
          </a:p>
          <a:p>
            <a:endParaRPr lang="en-US" sz="2000" dirty="0">
              <a:solidFill>
                <a:schemeClr val="bg2">
                  <a:lumMod val="60000"/>
                  <a:lumOff val="40000"/>
                </a:schemeClr>
              </a:solidFill>
            </a:endParaRPr>
          </a:p>
          <a:p>
            <a:r>
              <a:rPr lang="en-US" sz="2000" dirty="0" smtClean="0">
                <a:solidFill>
                  <a:schemeClr val="bg2">
                    <a:lumMod val="60000"/>
                    <a:lumOff val="40000"/>
                  </a:schemeClr>
                </a:solidFill>
              </a:rPr>
              <a:t>Break at 11:00-11:30 and Lunch at 1:00</a:t>
            </a:r>
            <a:endParaRPr lang="en-US" sz="2000" dirty="0">
              <a:solidFill>
                <a:schemeClr val="bg2">
                  <a:lumMod val="60000"/>
                  <a:lumOff val="40000"/>
                </a:schemeClr>
              </a:solidFill>
            </a:endParaRPr>
          </a:p>
        </p:txBody>
      </p:sp>
      <p:pic>
        <p:nvPicPr>
          <p:cNvPr id="3" name="Picture 2"/>
          <p:cNvPicPr>
            <a:picLocks noChangeAspect="1"/>
          </p:cNvPicPr>
          <p:nvPr/>
        </p:nvPicPr>
        <p:blipFill>
          <a:blip r:embed="rId4"/>
          <a:stretch>
            <a:fillRect/>
          </a:stretch>
        </p:blipFill>
        <p:spPr>
          <a:xfrm>
            <a:off x="0" y="76200"/>
            <a:ext cx="5041900" cy="939800"/>
          </a:xfrm>
          <a:prstGeom prst="rect">
            <a:avLst/>
          </a:prstGeom>
        </p:spPr>
      </p:pic>
      <p:sp>
        <p:nvSpPr>
          <p:cNvPr id="2" name="TextBox 1"/>
          <p:cNvSpPr txBox="1"/>
          <p:nvPr/>
        </p:nvSpPr>
        <p:spPr>
          <a:xfrm>
            <a:off x="6239614" y="38100"/>
            <a:ext cx="1815521" cy="461665"/>
          </a:xfrm>
          <a:prstGeom prst="rect">
            <a:avLst/>
          </a:prstGeom>
          <a:noFill/>
        </p:spPr>
        <p:txBody>
          <a:bodyPr wrap="none" rtlCol="0">
            <a:spAutoFit/>
          </a:bodyPr>
          <a:lstStyle/>
          <a:p>
            <a:r>
              <a:rPr lang="en-US" sz="1200" b="1" dirty="0"/>
              <a:t>Sunday, June </a:t>
            </a:r>
            <a:r>
              <a:rPr lang="en-US" sz="1200" b="1" dirty="0" smtClean="0"/>
              <a:t>15, </a:t>
            </a:r>
            <a:r>
              <a:rPr lang="en-US" sz="1200" b="1" dirty="0"/>
              <a:t>2012</a:t>
            </a:r>
            <a:r>
              <a:rPr lang="en-US" sz="1200" dirty="0"/>
              <a:t/>
            </a:r>
            <a:br>
              <a:rPr lang="en-US" sz="1200" dirty="0"/>
            </a:br>
            <a:r>
              <a:rPr lang="en-US" sz="1200" dirty="0"/>
              <a:t>9:00 AM - 1:00 PM  </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09600" y="306388"/>
            <a:ext cx="8510588" cy="373062"/>
          </a:xfrm>
        </p:spPr>
        <p:txBody>
          <a:bodyPr/>
          <a:lstStyle/>
          <a:p>
            <a:r>
              <a:rPr lang="en-US" sz="3200" dirty="0"/>
              <a:t>A brief history of (Dense) Linear Algebra software</a:t>
            </a:r>
            <a:r>
              <a:rPr lang="en-US" sz="3200" dirty="0" smtClean="0"/>
              <a:t> </a:t>
            </a:r>
            <a:endParaRPr lang="en-US" sz="3200" dirty="0"/>
          </a:p>
        </p:txBody>
      </p:sp>
      <p:sp>
        <p:nvSpPr>
          <p:cNvPr id="13315" name="Content Placeholder 2"/>
          <p:cNvSpPr>
            <a:spLocks noGrp="1"/>
          </p:cNvSpPr>
          <p:nvPr>
            <p:ph idx="1"/>
          </p:nvPr>
        </p:nvSpPr>
        <p:spPr>
          <a:xfrm>
            <a:off x="285750" y="939800"/>
            <a:ext cx="8509000" cy="5689600"/>
          </a:xfrm>
        </p:spPr>
        <p:txBody>
          <a:bodyPr/>
          <a:lstStyle/>
          <a:p>
            <a:r>
              <a:rPr lang="en-US" dirty="0"/>
              <a:t>But the BLAS-1 weren’t enough</a:t>
            </a:r>
          </a:p>
          <a:p>
            <a:pPr lvl="1"/>
            <a:r>
              <a:rPr lang="en-US" dirty="0"/>
              <a:t>Consider AXPY ( </a:t>
            </a:r>
            <a:r>
              <a:rPr lang="en-US" dirty="0" err="1"/>
              <a:t>y</a:t>
            </a:r>
            <a:r>
              <a:rPr lang="en-US" dirty="0"/>
              <a:t> = </a:t>
            </a:r>
            <a:r>
              <a:rPr lang="el-GR" dirty="0"/>
              <a:t>α·</a:t>
            </a:r>
            <a:r>
              <a:rPr lang="en-US" dirty="0" err="1"/>
              <a:t>x</a:t>
            </a:r>
            <a:r>
              <a:rPr lang="en-US" dirty="0"/>
              <a:t> + </a:t>
            </a:r>
            <a:r>
              <a:rPr lang="en-US" dirty="0" err="1"/>
              <a:t>y</a:t>
            </a:r>
            <a:r>
              <a:rPr lang="en-US" dirty="0"/>
              <a:t> ): 2n flops on 3n read/writes </a:t>
            </a:r>
          </a:p>
          <a:p>
            <a:pPr lvl="1"/>
            <a:r>
              <a:rPr lang="en-US" dirty="0"/>
              <a:t>Computational intensity = (2n)/(3n) = 2/3</a:t>
            </a:r>
          </a:p>
          <a:p>
            <a:pPr lvl="1"/>
            <a:r>
              <a:rPr lang="en-US" dirty="0"/>
              <a:t>Too low to run near peak speed (read/write dominates)</a:t>
            </a:r>
            <a:endParaRPr lang="en-US" dirty="0" smtClean="0"/>
          </a:p>
          <a:p>
            <a:r>
              <a:rPr lang="en-US" dirty="0" smtClean="0"/>
              <a:t>So </a:t>
            </a:r>
            <a:r>
              <a:rPr lang="en-US" dirty="0"/>
              <a:t>the BLAS-</a:t>
            </a:r>
            <a:r>
              <a:rPr lang="en-US" dirty="0">
                <a:solidFill>
                  <a:srgbClr val="FF0000"/>
                </a:solidFill>
              </a:rPr>
              <a:t>2</a:t>
            </a:r>
            <a:r>
              <a:rPr lang="en-US" dirty="0"/>
              <a:t> were</a:t>
            </a:r>
            <a:r>
              <a:rPr lang="en-US" dirty="0" smtClean="0"/>
              <a:t> developed (</a:t>
            </a:r>
            <a:r>
              <a:rPr lang="en-US" dirty="0"/>
              <a:t>1984-1986)</a:t>
            </a:r>
          </a:p>
          <a:p>
            <a:pPr lvl="1"/>
            <a:r>
              <a:rPr lang="en-US" dirty="0"/>
              <a:t>Standard library of 25 operations (mostly) on matrix/vector pairs</a:t>
            </a:r>
          </a:p>
          <a:p>
            <a:pPr lvl="2"/>
            <a:r>
              <a:rPr lang="en-US" dirty="0"/>
              <a:t>“GEMV”: </a:t>
            </a:r>
            <a:r>
              <a:rPr lang="en-US" dirty="0" err="1"/>
              <a:t>y</a:t>
            </a:r>
            <a:r>
              <a:rPr lang="en-US" dirty="0"/>
              <a:t> = </a:t>
            </a:r>
            <a:r>
              <a:rPr lang="el-GR" dirty="0"/>
              <a:t>α</a:t>
            </a:r>
            <a:r>
              <a:rPr lang="en-US" dirty="0"/>
              <a:t>·</a:t>
            </a:r>
            <a:r>
              <a:rPr lang="en-US" dirty="0" err="1"/>
              <a:t>A·x</a:t>
            </a:r>
            <a:r>
              <a:rPr lang="en-US" dirty="0"/>
              <a:t> + </a:t>
            </a:r>
            <a:r>
              <a:rPr lang="el-GR" dirty="0"/>
              <a:t>β</a:t>
            </a:r>
            <a:r>
              <a:rPr lang="en-US" dirty="0"/>
              <a:t>·</a:t>
            </a:r>
            <a:r>
              <a:rPr lang="en-US" dirty="0" err="1"/>
              <a:t>x</a:t>
            </a:r>
            <a:r>
              <a:rPr lang="en-US" dirty="0"/>
              <a:t>, “GER”: A = A + </a:t>
            </a:r>
            <a:r>
              <a:rPr lang="el-GR" dirty="0"/>
              <a:t>α</a:t>
            </a:r>
            <a:r>
              <a:rPr lang="en-US" dirty="0"/>
              <a:t>·</a:t>
            </a:r>
            <a:r>
              <a:rPr lang="en-US" dirty="0" err="1"/>
              <a:t>x·y</a:t>
            </a:r>
            <a:r>
              <a:rPr lang="en-US" sz="2400" baseline="30000" dirty="0" err="1"/>
              <a:t>T</a:t>
            </a:r>
            <a:r>
              <a:rPr lang="en-US" sz="2400" dirty="0"/>
              <a:t>, </a:t>
            </a:r>
            <a:r>
              <a:rPr lang="en-US" sz="2400" dirty="0" smtClean="0"/>
              <a:t>  	</a:t>
            </a:r>
            <a:r>
              <a:rPr lang="en-US" dirty="0" err="1" smtClean="0"/>
              <a:t>x</a:t>
            </a:r>
            <a:r>
              <a:rPr lang="en-US" dirty="0" smtClean="0"/>
              <a:t> </a:t>
            </a:r>
            <a:r>
              <a:rPr lang="en-US" dirty="0"/>
              <a:t>= T</a:t>
            </a:r>
            <a:r>
              <a:rPr lang="en-US" sz="2400" baseline="30000" dirty="0"/>
              <a:t>-1</a:t>
            </a:r>
            <a:r>
              <a:rPr lang="en-US" dirty="0"/>
              <a:t>·x</a:t>
            </a:r>
          </a:p>
          <a:p>
            <a:pPr lvl="2"/>
            <a:r>
              <a:rPr lang="en-US" dirty="0"/>
              <a:t>Up to 4 versions of each (S/D/C/Z), 66 routines, 18K LOC</a:t>
            </a:r>
          </a:p>
          <a:p>
            <a:pPr lvl="1"/>
            <a:r>
              <a:rPr lang="en-US" dirty="0"/>
              <a:t>Why BLAS </a:t>
            </a:r>
            <a:r>
              <a:rPr lang="en-US" dirty="0">
                <a:solidFill>
                  <a:srgbClr val="FF0000"/>
                </a:solidFill>
              </a:rPr>
              <a:t>2 </a:t>
            </a:r>
            <a:r>
              <a:rPr lang="en-US" dirty="0"/>
              <a:t>?  They do O(n</a:t>
            </a:r>
            <a:r>
              <a:rPr lang="en-US" b="1" baseline="30000" dirty="0">
                <a:solidFill>
                  <a:schemeClr val="accent1"/>
                </a:solidFill>
              </a:rPr>
              <a:t>2</a:t>
            </a:r>
            <a:r>
              <a:rPr lang="en-US" dirty="0"/>
              <a:t>) ops on O(n</a:t>
            </a:r>
            <a:r>
              <a:rPr lang="en-US" b="1" baseline="30000" dirty="0">
                <a:solidFill>
                  <a:schemeClr val="accent1"/>
                </a:solidFill>
              </a:rPr>
              <a:t>2</a:t>
            </a:r>
            <a:r>
              <a:rPr lang="en-US" dirty="0"/>
              <a:t>) data</a:t>
            </a:r>
          </a:p>
          <a:p>
            <a:pPr lvl="1"/>
            <a:r>
              <a:rPr lang="en-US" dirty="0"/>
              <a:t>So computational intensity still just ~(2n</a:t>
            </a:r>
            <a:r>
              <a:rPr lang="en-US" sz="2800" baseline="30000" dirty="0"/>
              <a:t>2</a:t>
            </a:r>
            <a:r>
              <a:rPr lang="en-US" dirty="0"/>
              <a:t>)/(n</a:t>
            </a:r>
            <a:r>
              <a:rPr lang="en-US" sz="2800" baseline="30000" dirty="0"/>
              <a:t>2</a:t>
            </a:r>
            <a:r>
              <a:rPr lang="en-US" dirty="0"/>
              <a:t>) = 2</a:t>
            </a:r>
          </a:p>
          <a:p>
            <a:pPr lvl="2"/>
            <a:r>
              <a:rPr lang="en-US" dirty="0"/>
              <a:t>OK for vector machines, but not for machine with caches</a:t>
            </a:r>
          </a:p>
        </p:txBody>
      </p:sp>
      <p:sp>
        <p:nvSpPr>
          <p:cNvPr id="13318" name="Slide Number Placeholder 5"/>
          <p:cNvSpPr>
            <a:spLocks noGrp="1"/>
          </p:cNvSpPr>
          <p:nvPr>
            <p:ph type="sldNum" sz="quarter" idx="12"/>
          </p:nvPr>
        </p:nvSpPr>
        <p:spPr>
          <a:noFill/>
        </p:spPr>
        <p:txBody>
          <a:bodyPr/>
          <a:lstStyle/>
          <a:p>
            <a:fld id="{F3A93CC0-4C05-1B48-9480-E177D42985AF}" type="slidenum">
              <a:rPr lang="en-US"/>
              <a:pPr/>
              <a:t>10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09600" y="306388"/>
            <a:ext cx="8510588" cy="373062"/>
          </a:xfrm>
        </p:spPr>
        <p:txBody>
          <a:bodyPr/>
          <a:lstStyle/>
          <a:p>
            <a:r>
              <a:rPr lang="en-US" sz="3200" dirty="0"/>
              <a:t>A brief history of (Dense) Linear Algebra software</a:t>
            </a:r>
            <a:r>
              <a:rPr lang="en-US" sz="3200" dirty="0" smtClean="0"/>
              <a:t> </a:t>
            </a:r>
            <a:endParaRPr lang="en-US" sz="3200" dirty="0"/>
          </a:p>
        </p:txBody>
      </p:sp>
      <p:sp>
        <p:nvSpPr>
          <p:cNvPr id="14339" name="Content Placeholder 2"/>
          <p:cNvSpPr>
            <a:spLocks noGrp="1"/>
          </p:cNvSpPr>
          <p:nvPr>
            <p:ph idx="1"/>
          </p:nvPr>
        </p:nvSpPr>
        <p:spPr>
          <a:xfrm>
            <a:off x="412750" y="1052512"/>
            <a:ext cx="8707438" cy="5957888"/>
          </a:xfrm>
        </p:spPr>
        <p:txBody>
          <a:bodyPr/>
          <a:lstStyle/>
          <a:p>
            <a:r>
              <a:rPr lang="en-US" dirty="0"/>
              <a:t>The next step: BLAS-</a:t>
            </a:r>
            <a:r>
              <a:rPr lang="en-US" dirty="0">
                <a:solidFill>
                  <a:schemeClr val="accent1"/>
                </a:solidFill>
              </a:rPr>
              <a:t>3 </a:t>
            </a:r>
            <a:r>
              <a:rPr lang="en-US" dirty="0"/>
              <a:t>(1987-1988)</a:t>
            </a:r>
          </a:p>
          <a:p>
            <a:pPr lvl="1"/>
            <a:r>
              <a:rPr lang="en-US" dirty="0"/>
              <a:t>Standard library of 9 operations (mostly) on matrix/matrix pairs</a:t>
            </a:r>
          </a:p>
          <a:p>
            <a:pPr lvl="2"/>
            <a:r>
              <a:rPr lang="en-US" dirty="0"/>
              <a:t>“GEMM”: C = </a:t>
            </a:r>
            <a:r>
              <a:rPr lang="el-GR" dirty="0"/>
              <a:t>α</a:t>
            </a:r>
            <a:r>
              <a:rPr lang="en-US" dirty="0"/>
              <a:t>·A·B + </a:t>
            </a:r>
            <a:r>
              <a:rPr lang="el-GR" dirty="0"/>
              <a:t>β</a:t>
            </a:r>
            <a:r>
              <a:rPr lang="en-US" dirty="0"/>
              <a:t>·C, C = </a:t>
            </a:r>
            <a:r>
              <a:rPr lang="el-GR" dirty="0"/>
              <a:t>α</a:t>
            </a:r>
            <a:r>
              <a:rPr lang="en-US" dirty="0"/>
              <a:t>·A·A</a:t>
            </a:r>
            <a:r>
              <a:rPr lang="en-US" baseline="30000" dirty="0"/>
              <a:t>T</a:t>
            </a:r>
            <a:r>
              <a:rPr lang="en-US" dirty="0"/>
              <a:t> + </a:t>
            </a:r>
            <a:r>
              <a:rPr lang="el-GR" dirty="0"/>
              <a:t>β</a:t>
            </a:r>
            <a:r>
              <a:rPr lang="en-US" dirty="0"/>
              <a:t>·C</a:t>
            </a:r>
            <a:r>
              <a:rPr lang="en-US" sz="2400" dirty="0"/>
              <a:t>,  </a:t>
            </a:r>
            <a:r>
              <a:rPr lang="en-US" dirty="0"/>
              <a:t>B = T</a:t>
            </a:r>
            <a:r>
              <a:rPr lang="en-US" sz="2400" baseline="30000" dirty="0"/>
              <a:t>-1</a:t>
            </a:r>
            <a:r>
              <a:rPr lang="en-US" dirty="0"/>
              <a:t>·B</a:t>
            </a:r>
          </a:p>
          <a:p>
            <a:pPr lvl="2"/>
            <a:r>
              <a:rPr lang="en-US" dirty="0"/>
              <a:t>Up to 4 versions of each (S/D/C/Z), 30 routines, 10K LOC</a:t>
            </a:r>
          </a:p>
          <a:p>
            <a:pPr lvl="1"/>
            <a:r>
              <a:rPr lang="en-US" dirty="0"/>
              <a:t>Why BLAS </a:t>
            </a:r>
            <a:r>
              <a:rPr lang="en-US" dirty="0">
                <a:solidFill>
                  <a:srgbClr val="FF0000"/>
                </a:solidFill>
              </a:rPr>
              <a:t>3 </a:t>
            </a:r>
            <a:r>
              <a:rPr lang="en-US" dirty="0"/>
              <a:t>?  They do O(n</a:t>
            </a:r>
            <a:r>
              <a:rPr lang="en-US" b="1" baseline="30000" dirty="0">
                <a:solidFill>
                  <a:schemeClr val="accent1"/>
                </a:solidFill>
              </a:rPr>
              <a:t>3</a:t>
            </a:r>
            <a:r>
              <a:rPr lang="en-US" dirty="0"/>
              <a:t>) ops on O(n</a:t>
            </a:r>
            <a:r>
              <a:rPr lang="en-US" b="1" baseline="30000" dirty="0">
                <a:solidFill>
                  <a:schemeClr val="accent1"/>
                </a:solidFill>
              </a:rPr>
              <a:t>2</a:t>
            </a:r>
            <a:r>
              <a:rPr lang="en-US" dirty="0"/>
              <a:t>) data</a:t>
            </a:r>
          </a:p>
          <a:p>
            <a:pPr lvl="1"/>
            <a:r>
              <a:rPr lang="en-US" dirty="0"/>
              <a:t>So computational intensity (2n</a:t>
            </a:r>
            <a:r>
              <a:rPr lang="en-US" sz="2800" baseline="30000" dirty="0"/>
              <a:t>3</a:t>
            </a:r>
            <a:r>
              <a:rPr lang="en-US" dirty="0"/>
              <a:t>)/(4n</a:t>
            </a:r>
            <a:r>
              <a:rPr lang="en-US" sz="2800" baseline="30000" dirty="0"/>
              <a:t>2</a:t>
            </a:r>
            <a:r>
              <a:rPr lang="en-US" dirty="0"/>
              <a:t>) = n/2 – big at last!</a:t>
            </a:r>
          </a:p>
          <a:p>
            <a:pPr lvl="2"/>
            <a:r>
              <a:rPr lang="en-US" dirty="0"/>
              <a:t>Good for machines with caches, other </a:t>
            </a:r>
            <a:r>
              <a:rPr lang="en-US" dirty="0" err="1"/>
              <a:t>mem</a:t>
            </a:r>
            <a:r>
              <a:rPr lang="en-US" dirty="0"/>
              <a:t>. hierarchy levels</a:t>
            </a:r>
          </a:p>
          <a:p>
            <a:r>
              <a:rPr lang="en-US" dirty="0"/>
              <a:t>How much BLAS1/2/3 code so far  (all at </a:t>
            </a:r>
            <a:r>
              <a:rPr lang="en-US" dirty="0" err="1"/>
              <a:t>www.netlib.org/blas</a:t>
            </a:r>
            <a:r>
              <a:rPr lang="en-US" dirty="0"/>
              <a:t>)</a:t>
            </a:r>
          </a:p>
          <a:p>
            <a:pPr lvl="1"/>
            <a:r>
              <a:rPr lang="en-US" dirty="0"/>
              <a:t>Source: 142 routines, 31K LOC,    Testing:  28K LOC</a:t>
            </a:r>
          </a:p>
          <a:p>
            <a:pPr lvl="1"/>
            <a:r>
              <a:rPr lang="en-US" dirty="0"/>
              <a:t>Reference  (</a:t>
            </a:r>
            <a:r>
              <a:rPr lang="en-US" dirty="0" err="1"/>
              <a:t>unoptimized</a:t>
            </a:r>
            <a:r>
              <a:rPr lang="en-US" dirty="0"/>
              <a:t>) implementation only </a:t>
            </a:r>
          </a:p>
          <a:p>
            <a:pPr lvl="2"/>
            <a:r>
              <a:rPr lang="en-US" dirty="0"/>
              <a:t>Ex: 3 nested loops for GEMM</a:t>
            </a:r>
            <a:endParaRPr lang="en-US" dirty="0" smtClean="0"/>
          </a:p>
          <a:p>
            <a:pPr lvl="2"/>
            <a:endParaRPr lang="en-US" dirty="0"/>
          </a:p>
        </p:txBody>
      </p:sp>
      <p:sp>
        <p:nvSpPr>
          <p:cNvPr id="14342" name="Slide Number Placeholder 5"/>
          <p:cNvSpPr>
            <a:spLocks noGrp="1"/>
          </p:cNvSpPr>
          <p:nvPr>
            <p:ph type="sldNum" sz="quarter" idx="12"/>
          </p:nvPr>
        </p:nvSpPr>
        <p:spPr>
          <a:noFill/>
        </p:spPr>
        <p:txBody>
          <a:bodyPr/>
          <a:lstStyle/>
          <a:p>
            <a:fld id="{4A838C61-F6D0-414B-887D-7072EA20EEE4}" type="slidenum">
              <a:rPr lang="en-US"/>
              <a:pPr/>
              <a:t>11</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771525" y="207963"/>
            <a:ext cx="7346950" cy="409575"/>
          </a:xfrm>
          <a:noFill/>
          <a:ln/>
        </p:spPr>
        <p:txBody>
          <a:bodyPr lIns="90488" tIns="44450" rIns="90488" bIns="44450" anchor="ctr"/>
          <a:lstStyle/>
          <a:p>
            <a:r>
              <a:rPr lang="en-US"/>
              <a:t> Memory Hierarchy</a:t>
            </a:r>
          </a:p>
        </p:txBody>
      </p:sp>
      <p:sp>
        <p:nvSpPr>
          <p:cNvPr id="365571" name="Rectangle 3"/>
          <p:cNvSpPr>
            <a:spLocks noGrp="1" noChangeArrowheads="1"/>
          </p:cNvSpPr>
          <p:nvPr>
            <p:ph type="body" idx="1"/>
          </p:nvPr>
        </p:nvSpPr>
        <p:spPr>
          <a:xfrm>
            <a:off x="466725" y="893763"/>
            <a:ext cx="8248650" cy="1244600"/>
          </a:xfrm>
          <a:noFill/>
          <a:ln/>
        </p:spPr>
        <p:txBody>
          <a:bodyPr lIns="90488" tIns="44450" rIns="90488" bIns="44450"/>
          <a:lstStyle/>
          <a:p>
            <a:pPr>
              <a:lnSpc>
                <a:spcPct val="90000"/>
              </a:lnSpc>
            </a:pPr>
            <a:r>
              <a:rPr lang="en-US" sz="2400"/>
              <a:t>By taking advantage of the principle of locality:</a:t>
            </a:r>
          </a:p>
          <a:p>
            <a:pPr lvl="1">
              <a:lnSpc>
                <a:spcPct val="90000"/>
              </a:lnSpc>
            </a:pPr>
            <a:r>
              <a:rPr lang="en-US" sz="2000"/>
              <a:t>Present the user with as much memory as is available in the cheapest technology.</a:t>
            </a:r>
          </a:p>
          <a:p>
            <a:pPr lvl="1">
              <a:lnSpc>
                <a:spcPct val="90000"/>
              </a:lnSpc>
            </a:pPr>
            <a:r>
              <a:rPr lang="en-US" sz="2000"/>
              <a:t>Provide access at the speed offered by the fastest technology.</a:t>
            </a:r>
          </a:p>
        </p:txBody>
      </p:sp>
      <p:sp>
        <p:nvSpPr>
          <p:cNvPr id="365572" name="Rectangle 4"/>
          <p:cNvSpPr>
            <a:spLocks noChangeArrowheads="1"/>
          </p:cNvSpPr>
          <p:nvPr/>
        </p:nvSpPr>
        <p:spPr bwMode="auto">
          <a:xfrm>
            <a:off x="1612900" y="3060700"/>
            <a:ext cx="2032000" cy="73660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365573" name="Rectangle 5"/>
          <p:cNvSpPr>
            <a:spLocks noChangeArrowheads="1"/>
          </p:cNvSpPr>
          <p:nvPr/>
        </p:nvSpPr>
        <p:spPr bwMode="auto">
          <a:xfrm>
            <a:off x="2298700" y="3294063"/>
            <a:ext cx="858838" cy="333375"/>
          </a:xfrm>
          <a:prstGeom prst="rect">
            <a:avLst/>
          </a:prstGeom>
          <a:noFill/>
          <a:ln w="12700">
            <a:noFill/>
            <a:miter lim="800000"/>
            <a:headEnd/>
            <a:tailEnd/>
          </a:ln>
          <a:effectLst/>
        </p:spPr>
        <p:txBody>
          <a:bodyPr wrap="none" lIns="90488" tIns="44450" rIns="90488" bIns="44450">
            <a:prstTxWarp prst="textNoShape">
              <a:avLst/>
            </a:prstTxWarp>
            <a:spAutoFit/>
          </a:bodyPr>
          <a:lstStyle/>
          <a:p>
            <a:pPr algn="l"/>
            <a:r>
              <a:rPr lang="en-US" sz="1600" b="1">
                <a:latin typeface="Times New Roman" charset="0"/>
              </a:rPr>
              <a:t>Control</a:t>
            </a:r>
          </a:p>
        </p:txBody>
      </p:sp>
      <p:sp>
        <p:nvSpPr>
          <p:cNvPr id="365574" name="Rectangle 6"/>
          <p:cNvSpPr>
            <a:spLocks noChangeArrowheads="1"/>
          </p:cNvSpPr>
          <p:nvPr/>
        </p:nvSpPr>
        <p:spPr bwMode="auto">
          <a:xfrm>
            <a:off x="1612900" y="4051300"/>
            <a:ext cx="1422400" cy="111760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365575" name="Rectangle 7"/>
          <p:cNvSpPr>
            <a:spLocks noChangeArrowheads="1"/>
          </p:cNvSpPr>
          <p:nvPr/>
        </p:nvSpPr>
        <p:spPr bwMode="auto">
          <a:xfrm>
            <a:off x="1662113" y="4319588"/>
            <a:ext cx="993775" cy="333375"/>
          </a:xfrm>
          <a:prstGeom prst="rect">
            <a:avLst/>
          </a:prstGeom>
          <a:noFill/>
          <a:ln w="12700">
            <a:noFill/>
            <a:miter lim="800000"/>
            <a:headEnd/>
            <a:tailEnd/>
          </a:ln>
          <a:effectLst/>
        </p:spPr>
        <p:txBody>
          <a:bodyPr wrap="none" lIns="90488" tIns="44450" rIns="90488" bIns="44450">
            <a:prstTxWarp prst="textNoShape">
              <a:avLst/>
            </a:prstTxWarp>
            <a:spAutoFit/>
          </a:bodyPr>
          <a:lstStyle/>
          <a:p>
            <a:pPr algn="l"/>
            <a:r>
              <a:rPr lang="en-US" sz="1600" b="1">
                <a:latin typeface="Times New Roman" charset="0"/>
              </a:rPr>
              <a:t>Datapath</a:t>
            </a:r>
          </a:p>
        </p:txBody>
      </p:sp>
      <p:sp>
        <p:nvSpPr>
          <p:cNvPr id="365576" name="Rectangle 8"/>
          <p:cNvSpPr>
            <a:spLocks noChangeArrowheads="1"/>
          </p:cNvSpPr>
          <p:nvPr/>
        </p:nvSpPr>
        <p:spPr bwMode="auto">
          <a:xfrm>
            <a:off x="6718300" y="2679700"/>
            <a:ext cx="1117600" cy="264160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365577" name="Rectangle 9"/>
          <p:cNvSpPr>
            <a:spLocks noChangeArrowheads="1"/>
          </p:cNvSpPr>
          <p:nvPr/>
        </p:nvSpPr>
        <p:spPr bwMode="auto">
          <a:xfrm>
            <a:off x="6705600" y="3048000"/>
            <a:ext cx="1095375" cy="822325"/>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a:latin typeface="Times New Roman" charset="0"/>
              </a:rPr>
              <a:t>Secondary</a:t>
            </a:r>
          </a:p>
          <a:p>
            <a:r>
              <a:rPr lang="en-US" sz="1600" b="1">
                <a:latin typeface="Times New Roman" charset="0"/>
              </a:rPr>
              <a:t>Storage</a:t>
            </a:r>
          </a:p>
          <a:p>
            <a:r>
              <a:rPr lang="en-US" sz="1600" b="1">
                <a:latin typeface="Times New Roman" charset="0"/>
              </a:rPr>
              <a:t>(Disk)</a:t>
            </a:r>
          </a:p>
        </p:txBody>
      </p:sp>
      <p:sp>
        <p:nvSpPr>
          <p:cNvPr id="365578" name="Rectangle 10"/>
          <p:cNvSpPr>
            <a:spLocks noChangeArrowheads="1"/>
          </p:cNvSpPr>
          <p:nvPr/>
        </p:nvSpPr>
        <p:spPr bwMode="auto">
          <a:xfrm>
            <a:off x="1460500" y="2679700"/>
            <a:ext cx="2565400" cy="264160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365579" name="Rectangle 11"/>
          <p:cNvSpPr>
            <a:spLocks noChangeArrowheads="1"/>
          </p:cNvSpPr>
          <p:nvPr/>
        </p:nvSpPr>
        <p:spPr bwMode="auto">
          <a:xfrm>
            <a:off x="2424113" y="2667000"/>
            <a:ext cx="1028700" cy="333375"/>
          </a:xfrm>
          <a:prstGeom prst="rect">
            <a:avLst/>
          </a:prstGeom>
          <a:noFill/>
          <a:ln w="12700">
            <a:noFill/>
            <a:miter lim="800000"/>
            <a:headEnd/>
            <a:tailEnd/>
          </a:ln>
          <a:effectLst/>
        </p:spPr>
        <p:txBody>
          <a:bodyPr wrap="none" lIns="90488" tIns="44450" rIns="90488" bIns="44450">
            <a:prstTxWarp prst="textNoShape">
              <a:avLst/>
            </a:prstTxWarp>
            <a:spAutoFit/>
          </a:bodyPr>
          <a:lstStyle/>
          <a:p>
            <a:pPr algn="l"/>
            <a:r>
              <a:rPr lang="en-US" sz="1600" b="1">
                <a:latin typeface="Times New Roman" charset="0"/>
              </a:rPr>
              <a:t>Processor</a:t>
            </a:r>
          </a:p>
        </p:txBody>
      </p:sp>
      <p:sp>
        <p:nvSpPr>
          <p:cNvPr id="365580" name="Line 12"/>
          <p:cNvSpPr>
            <a:spLocks noChangeShapeType="1"/>
          </p:cNvSpPr>
          <p:nvPr/>
        </p:nvSpPr>
        <p:spPr bwMode="auto">
          <a:xfrm flipV="1">
            <a:off x="3130550" y="2127250"/>
            <a:ext cx="4787900" cy="19177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5581" name="Line 13"/>
          <p:cNvSpPr>
            <a:spLocks noChangeShapeType="1"/>
          </p:cNvSpPr>
          <p:nvPr/>
        </p:nvSpPr>
        <p:spPr bwMode="auto">
          <a:xfrm>
            <a:off x="2978150" y="5111750"/>
            <a:ext cx="4864100" cy="2921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5582" name="Rectangle 14"/>
          <p:cNvSpPr>
            <a:spLocks noChangeArrowheads="1"/>
          </p:cNvSpPr>
          <p:nvPr/>
        </p:nvSpPr>
        <p:spPr bwMode="auto">
          <a:xfrm>
            <a:off x="2603500" y="4127500"/>
            <a:ext cx="355600" cy="96520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365583" name="Rectangle 15"/>
          <p:cNvSpPr>
            <a:spLocks noChangeArrowheads="1"/>
          </p:cNvSpPr>
          <p:nvPr/>
        </p:nvSpPr>
        <p:spPr bwMode="auto">
          <a:xfrm rot="5400000">
            <a:off x="2292351" y="4445000"/>
            <a:ext cx="984250" cy="333375"/>
          </a:xfrm>
          <a:prstGeom prst="rect">
            <a:avLst/>
          </a:prstGeom>
          <a:noFill/>
          <a:ln w="12700">
            <a:noFill/>
            <a:miter lim="800000"/>
            <a:headEnd/>
            <a:tailEnd/>
          </a:ln>
          <a:effectLst/>
        </p:spPr>
        <p:txBody>
          <a:bodyPr wrap="none" lIns="90488" tIns="44450" rIns="90488" bIns="44450">
            <a:prstTxWarp prst="textNoShape">
              <a:avLst/>
            </a:prstTxWarp>
            <a:spAutoFit/>
          </a:bodyPr>
          <a:lstStyle/>
          <a:p>
            <a:pPr algn="l"/>
            <a:r>
              <a:rPr lang="en-US" sz="1600" b="1">
                <a:latin typeface="Times New Roman" charset="0"/>
              </a:rPr>
              <a:t>Registers</a:t>
            </a:r>
          </a:p>
        </p:txBody>
      </p:sp>
      <p:sp>
        <p:nvSpPr>
          <p:cNvPr id="365584" name="Rectangle 16"/>
          <p:cNvSpPr>
            <a:spLocks noChangeArrowheads="1"/>
          </p:cNvSpPr>
          <p:nvPr/>
        </p:nvSpPr>
        <p:spPr bwMode="auto">
          <a:xfrm>
            <a:off x="3213100" y="4127500"/>
            <a:ext cx="660400" cy="96520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365585" name="Rectangle 17"/>
          <p:cNvSpPr>
            <a:spLocks noChangeArrowheads="1"/>
          </p:cNvSpPr>
          <p:nvPr/>
        </p:nvSpPr>
        <p:spPr bwMode="auto">
          <a:xfrm>
            <a:off x="4356100" y="3670300"/>
            <a:ext cx="889000" cy="149860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365586" name="Rectangle 18"/>
          <p:cNvSpPr>
            <a:spLocks noChangeArrowheads="1"/>
          </p:cNvSpPr>
          <p:nvPr/>
        </p:nvSpPr>
        <p:spPr bwMode="auto">
          <a:xfrm>
            <a:off x="5422900" y="3289300"/>
            <a:ext cx="1041400" cy="187960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365587" name="Rectangle 19"/>
          <p:cNvSpPr>
            <a:spLocks noChangeArrowheads="1"/>
          </p:cNvSpPr>
          <p:nvPr/>
        </p:nvSpPr>
        <p:spPr bwMode="auto">
          <a:xfrm>
            <a:off x="5483225" y="3913188"/>
            <a:ext cx="947738" cy="822325"/>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a:latin typeface="Times New Roman" charset="0"/>
              </a:rPr>
              <a:t>Main</a:t>
            </a:r>
          </a:p>
          <a:p>
            <a:r>
              <a:rPr lang="en-US" sz="1600" b="1">
                <a:latin typeface="Times New Roman" charset="0"/>
              </a:rPr>
              <a:t>Memory</a:t>
            </a:r>
          </a:p>
          <a:p>
            <a:r>
              <a:rPr lang="en-US" sz="1600" b="1">
                <a:latin typeface="Times New Roman" charset="0"/>
              </a:rPr>
              <a:t>(DRAM)</a:t>
            </a:r>
          </a:p>
        </p:txBody>
      </p:sp>
      <p:sp>
        <p:nvSpPr>
          <p:cNvPr id="365588" name="Rectangle 20"/>
          <p:cNvSpPr>
            <a:spLocks noChangeArrowheads="1"/>
          </p:cNvSpPr>
          <p:nvPr/>
        </p:nvSpPr>
        <p:spPr bwMode="auto">
          <a:xfrm>
            <a:off x="4332288" y="3913188"/>
            <a:ext cx="914400" cy="106680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a:latin typeface="Times New Roman" charset="0"/>
              </a:rPr>
              <a:t>Level</a:t>
            </a:r>
          </a:p>
          <a:p>
            <a:r>
              <a:rPr lang="en-US" sz="1600" b="1">
                <a:latin typeface="Times New Roman" charset="0"/>
              </a:rPr>
              <a:t>2 and 3</a:t>
            </a:r>
          </a:p>
          <a:p>
            <a:r>
              <a:rPr lang="en-US" sz="1600" b="1">
                <a:latin typeface="Times New Roman" charset="0"/>
              </a:rPr>
              <a:t>Cache</a:t>
            </a:r>
          </a:p>
          <a:p>
            <a:r>
              <a:rPr lang="en-US" sz="1600" b="1">
                <a:latin typeface="Times New Roman" charset="0"/>
              </a:rPr>
              <a:t>(SRAM)</a:t>
            </a:r>
          </a:p>
        </p:txBody>
      </p:sp>
      <p:sp>
        <p:nvSpPr>
          <p:cNvPr id="365589" name="Rectangle 21"/>
          <p:cNvSpPr>
            <a:spLocks noChangeArrowheads="1"/>
          </p:cNvSpPr>
          <p:nvPr/>
        </p:nvSpPr>
        <p:spPr bwMode="auto">
          <a:xfrm rot="5400000">
            <a:off x="3054350" y="4292601"/>
            <a:ext cx="949325" cy="577850"/>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a:latin typeface="Times New Roman" charset="0"/>
              </a:rPr>
              <a:t>On-Chip</a:t>
            </a:r>
          </a:p>
          <a:p>
            <a:r>
              <a:rPr lang="en-US" sz="1600" b="1">
                <a:latin typeface="Times New Roman" charset="0"/>
              </a:rPr>
              <a:t>Cache</a:t>
            </a:r>
          </a:p>
        </p:txBody>
      </p:sp>
      <p:sp>
        <p:nvSpPr>
          <p:cNvPr id="365590" name="Rectangle 22"/>
          <p:cNvSpPr>
            <a:spLocks noChangeArrowheads="1"/>
          </p:cNvSpPr>
          <p:nvPr/>
        </p:nvSpPr>
        <p:spPr bwMode="auto">
          <a:xfrm>
            <a:off x="2500313" y="5562600"/>
            <a:ext cx="361950" cy="333375"/>
          </a:xfrm>
          <a:prstGeom prst="rect">
            <a:avLst/>
          </a:prstGeom>
          <a:noFill/>
          <a:ln w="12700">
            <a:noFill/>
            <a:miter lim="800000"/>
            <a:headEnd/>
            <a:tailEnd/>
          </a:ln>
          <a:effectLst/>
        </p:spPr>
        <p:txBody>
          <a:bodyPr wrap="none" lIns="90488" tIns="44450" rIns="90488" bIns="44450">
            <a:prstTxWarp prst="textNoShape">
              <a:avLst/>
            </a:prstTxWarp>
            <a:spAutoFit/>
          </a:bodyPr>
          <a:lstStyle/>
          <a:p>
            <a:pPr algn="l"/>
            <a:r>
              <a:rPr lang="en-US" sz="1600">
                <a:latin typeface="Times New Roman" charset="0"/>
              </a:rPr>
              <a:t>1s</a:t>
            </a:r>
          </a:p>
        </p:txBody>
      </p:sp>
      <p:sp>
        <p:nvSpPr>
          <p:cNvPr id="365591" name="Rectangle 23"/>
          <p:cNvSpPr>
            <a:spLocks noChangeArrowheads="1"/>
          </p:cNvSpPr>
          <p:nvPr/>
        </p:nvSpPr>
        <p:spPr bwMode="auto">
          <a:xfrm>
            <a:off x="6464300" y="5486400"/>
            <a:ext cx="1308100" cy="1066800"/>
          </a:xfrm>
          <a:prstGeom prst="rect">
            <a:avLst/>
          </a:prstGeom>
          <a:noFill/>
          <a:ln w="12700">
            <a:noFill/>
            <a:miter lim="800000"/>
            <a:headEnd/>
            <a:tailEnd/>
          </a:ln>
          <a:effectLst/>
        </p:spPr>
        <p:txBody>
          <a:bodyPr lIns="90488" tIns="44450" rIns="90488" bIns="44450">
            <a:prstTxWarp prst="textNoShape">
              <a:avLst/>
            </a:prstTxWarp>
            <a:spAutoFit/>
          </a:bodyPr>
          <a:lstStyle/>
          <a:p>
            <a:r>
              <a:rPr lang="en-US" sz="1600">
                <a:latin typeface="Times New Roman" charset="0"/>
              </a:rPr>
              <a:t>10,000,000s  </a:t>
            </a:r>
          </a:p>
          <a:p>
            <a:r>
              <a:rPr lang="en-US" sz="1600">
                <a:latin typeface="Times New Roman" charset="0"/>
              </a:rPr>
              <a:t>   (10s ms)</a:t>
            </a:r>
          </a:p>
          <a:p>
            <a:r>
              <a:rPr lang="en-US" sz="1600">
                <a:latin typeface="Times New Roman" charset="0"/>
              </a:rPr>
              <a:t>100,000 s</a:t>
            </a:r>
          </a:p>
          <a:p>
            <a:r>
              <a:rPr lang="en-US" sz="1600">
                <a:latin typeface="Times New Roman" charset="0"/>
              </a:rPr>
              <a:t>(.1s ms)</a:t>
            </a:r>
          </a:p>
        </p:txBody>
      </p:sp>
      <p:sp>
        <p:nvSpPr>
          <p:cNvPr id="365592" name="Rectangle 24"/>
          <p:cNvSpPr>
            <a:spLocks noChangeArrowheads="1"/>
          </p:cNvSpPr>
          <p:nvPr/>
        </p:nvSpPr>
        <p:spPr bwMode="auto">
          <a:xfrm>
            <a:off x="1433513" y="5562600"/>
            <a:ext cx="1147762" cy="333375"/>
          </a:xfrm>
          <a:prstGeom prst="rect">
            <a:avLst/>
          </a:prstGeom>
          <a:noFill/>
          <a:ln w="12700">
            <a:noFill/>
            <a:miter lim="800000"/>
            <a:headEnd/>
            <a:tailEnd/>
          </a:ln>
          <a:effectLst/>
        </p:spPr>
        <p:txBody>
          <a:bodyPr wrap="none" lIns="90488" tIns="44450" rIns="90488" bIns="44450">
            <a:prstTxWarp prst="textNoShape">
              <a:avLst/>
            </a:prstTxWarp>
            <a:spAutoFit/>
          </a:bodyPr>
          <a:lstStyle/>
          <a:p>
            <a:pPr algn="l"/>
            <a:r>
              <a:rPr lang="en-US" sz="1600" b="1">
                <a:latin typeface="Times New Roman" charset="0"/>
              </a:rPr>
              <a:t>Speed (ns):</a:t>
            </a:r>
          </a:p>
        </p:txBody>
      </p:sp>
      <p:sp>
        <p:nvSpPr>
          <p:cNvPr id="365593" name="Rectangle 25"/>
          <p:cNvSpPr>
            <a:spLocks noChangeArrowheads="1"/>
          </p:cNvSpPr>
          <p:nvPr/>
        </p:nvSpPr>
        <p:spPr bwMode="auto">
          <a:xfrm>
            <a:off x="3795713" y="5562600"/>
            <a:ext cx="463550" cy="333375"/>
          </a:xfrm>
          <a:prstGeom prst="rect">
            <a:avLst/>
          </a:prstGeom>
          <a:noFill/>
          <a:ln w="12700">
            <a:noFill/>
            <a:miter lim="800000"/>
            <a:headEnd/>
            <a:tailEnd/>
          </a:ln>
          <a:effectLst/>
        </p:spPr>
        <p:txBody>
          <a:bodyPr wrap="none" lIns="90488" tIns="44450" rIns="90488" bIns="44450">
            <a:prstTxWarp prst="textNoShape">
              <a:avLst/>
            </a:prstTxWarp>
            <a:spAutoFit/>
          </a:bodyPr>
          <a:lstStyle/>
          <a:p>
            <a:pPr algn="l"/>
            <a:r>
              <a:rPr lang="en-US" sz="1600">
                <a:latin typeface="Times New Roman" charset="0"/>
              </a:rPr>
              <a:t>10s</a:t>
            </a:r>
          </a:p>
        </p:txBody>
      </p:sp>
      <p:sp>
        <p:nvSpPr>
          <p:cNvPr id="365594" name="Rectangle 26"/>
          <p:cNvSpPr>
            <a:spLocks noChangeArrowheads="1"/>
          </p:cNvSpPr>
          <p:nvPr/>
        </p:nvSpPr>
        <p:spPr bwMode="auto">
          <a:xfrm>
            <a:off x="5700713" y="5562600"/>
            <a:ext cx="850900" cy="333375"/>
          </a:xfrm>
          <a:prstGeom prst="rect">
            <a:avLst/>
          </a:prstGeom>
          <a:noFill/>
          <a:ln w="12700">
            <a:noFill/>
            <a:miter lim="800000"/>
            <a:headEnd/>
            <a:tailEnd/>
          </a:ln>
          <a:effectLst/>
        </p:spPr>
        <p:txBody>
          <a:bodyPr lIns="90488" tIns="44450" rIns="90488" bIns="44450">
            <a:prstTxWarp prst="textNoShape">
              <a:avLst/>
            </a:prstTxWarp>
            <a:spAutoFit/>
          </a:bodyPr>
          <a:lstStyle/>
          <a:p>
            <a:pPr algn="l"/>
            <a:r>
              <a:rPr lang="en-US" sz="1600">
                <a:latin typeface="Times New Roman" charset="0"/>
              </a:rPr>
              <a:t>100s</a:t>
            </a:r>
          </a:p>
        </p:txBody>
      </p:sp>
      <p:sp>
        <p:nvSpPr>
          <p:cNvPr id="365595" name="Rectangle 27"/>
          <p:cNvSpPr>
            <a:spLocks noChangeArrowheads="1"/>
          </p:cNvSpPr>
          <p:nvPr/>
        </p:nvSpPr>
        <p:spPr bwMode="auto">
          <a:xfrm>
            <a:off x="2500313" y="5867400"/>
            <a:ext cx="565150" cy="333375"/>
          </a:xfrm>
          <a:prstGeom prst="rect">
            <a:avLst/>
          </a:prstGeom>
          <a:noFill/>
          <a:ln w="12700">
            <a:noFill/>
            <a:miter lim="800000"/>
            <a:headEnd/>
            <a:tailEnd/>
          </a:ln>
          <a:effectLst/>
        </p:spPr>
        <p:txBody>
          <a:bodyPr wrap="none" lIns="90488" tIns="44450" rIns="90488" bIns="44450">
            <a:prstTxWarp prst="textNoShape">
              <a:avLst/>
            </a:prstTxWarp>
            <a:spAutoFit/>
          </a:bodyPr>
          <a:lstStyle/>
          <a:p>
            <a:pPr algn="l"/>
            <a:r>
              <a:rPr lang="en-US" sz="1600">
                <a:latin typeface="Times New Roman" charset="0"/>
              </a:rPr>
              <a:t>100s</a:t>
            </a:r>
          </a:p>
        </p:txBody>
      </p:sp>
      <p:sp>
        <p:nvSpPr>
          <p:cNvPr id="365596" name="Rectangle 28"/>
          <p:cNvSpPr>
            <a:spLocks noChangeArrowheads="1"/>
          </p:cNvSpPr>
          <p:nvPr/>
        </p:nvSpPr>
        <p:spPr bwMode="auto">
          <a:xfrm>
            <a:off x="6934200" y="6524625"/>
            <a:ext cx="406400" cy="333375"/>
          </a:xfrm>
          <a:prstGeom prst="rect">
            <a:avLst/>
          </a:prstGeom>
          <a:noFill/>
          <a:ln w="12700">
            <a:noFill/>
            <a:miter lim="800000"/>
            <a:headEnd/>
            <a:tailEnd/>
          </a:ln>
          <a:effectLst/>
        </p:spPr>
        <p:txBody>
          <a:bodyPr wrap="none" lIns="90488" tIns="44450" rIns="90488" bIns="44450">
            <a:prstTxWarp prst="textNoShape">
              <a:avLst/>
            </a:prstTxWarp>
            <a:spAutoFit/>
          </a:bodyPr>
          <a:lstStyle/>
          <a:p>
            <a:pPr algn="l"/>
            <a:r>
              <a:rPr lang="en-US" sz="1600">
                <a:latin typeface="Times New Roman" charset="0"/>
              </a:rPr>
              <a:t>Gs</a:t>
            </a:r>
          </a:p>
        </p:txBody>
      </p:sp>
      <p:sp>
        <p:nvSpPr>
          <p:cNvPr id="365597" name="Rectangle 29"/>
          <p:cNvSpPr>
            <a:spLocks noChangeArrowheads="1"/>
          </p:cNvSpPr>
          <p:nvPr/>
        </p:nvSpPr>
        <p:spPr bwMode="auto">
          <a:xfrm>
            <a:off x="1357313" y="5867400"/>
            <a:ext cx="1239837" cy="333375"/>
          </a:xfrm>
          <a:prstGeom prst="rect">
            <a:avLst/>
          </a:prstGeom>
          <a:noFill/>
          <a:ln w="12700">
            <a:noFill/>
            <a:miter lim="800000"/>
            <a:headEnd/>
            <a:tailEnd/>
          </a:ln>
          <a:effectLst/>
        </p:spPr>
        <p:txBody>
          <a:bodyPr wrap="none" lIns="90488" tIns="44450" rIns="90488" bIns="44450">
            <a:prstTxWarp prst="textNoShape">
              <a:avLst/>
            </a:prstTxWarp>
            <a:spAutoFit/>
          </a:bodyPr>
          <a:lstStyle/>
          <a:p>
            <a:pPr algn="l"/>
            <a:r>
              <a:rPr lang="en-US" sz="1600" b="1">
                <a:latin typeface="Times New Roman" charset="0"/>
              </a:rPr>
              <a:t>Size (bytes):</a:t>
            </a:r>
          </a:p>
        </p:txBody>
      </p:sp>
      <p:sp>
        <p:nvSpPr>
          <p:cNvPr id="365598" name="Rectangle 30"/>
          <p:cNvSpPr>
            <a:spLocks noChangeArrowheads="1"/>
          </p:cNvSpPr>
          <p:nvPr/>
        </p:nvSpPr>
        <p:spPr bwMode="auto">
          <a:xfrm>
            <a:off x="3795713" y="6019800"/>
            <a:ext cx="406400" cy="333375"/>
          </a:xfrm>
          <a:prstGeom prst="rect">
            <a:avLst/>
          </a:prstGeom>
          <a:noFill/>
          <a:ln w="12700">
            <a:noFill/>
            <a:miter lim="800000"/>
            <a:headEnd/>
            <a:tailEnd/>
          </a:ln>
          <a:effectLst/>
        </p:spPr>
        <p:txBody>
          <a:bodyPr wrap="none" lIns="90488" tIns="44450" rIns="90488" bIns="44450">
            <a:prstTxWarp prst="textNoShape">
              <a:avLst/>
            </a:prstTxWarp>
            <a:spAutoFit/>
          </a:bodyPr>
          <a:lstStyle/>
          <a:p>
            <a:pPr algn="l"/>
            <a:r>
              <a:rPr lang="en-US" sz="1600">
                <a:latin typeface="Times New Roman" charset="0"/>
              </a:rPr>
              <a:t>Ks</a:t>
            </a:r>
          </a:p>
        </p:txBody>
      </p:sp>
      <p:sp>
        <p:nvSpPr>
          <p:cNvPr id="365599" name="Rectangle 31"/>
          <p:cNvSpPr>
            <a:spLocks noChangeArrowheads="1"/>
          </p:cNvSpPr>
          <p:nvPr/>
        </p:nvSpPr>
        <p:spPr bwMode="auto">
          <a:xfrm>
            <a:off x="5700713" y="6019800"/>
            <a:ext cx="469900" cy="333375"/>
          </a:xfrm>
          <a:prstGeom prst="rect">
            <a:avLst/>
          </a:prstGeom>
          <a:noFill/>
          <a:ln w="12700">
            <a:noFill/>
            <a:miter lim="800000"/>
            <a:headEnd/>
            <a:tailEnd/>
          </a:ln>
          <a:effectLst/>
        </p:spPr>
        <p:txBody>
          <a:bodyPr lIns="90488" tIns="44450" rIns="90488" bIns="44450">
            <a:prstTxWarp prst="textNoShape">
              <a:avLst/>
            </a:prstTxWarp>
            <a:spAutoFit/>
          </a:bodyPr>
          <a:lstStyle/>
          <a:p>
            <a:pPr algn="l"/>
            <a:r>
              <a:rPr lang="en-US" sz="1600">
                <a:latin typeface="Times New Roman" charset="0"/>
              </a:rPr>
              <a:t>Ms</a:t>
            </a:r>
          </a:p>
        </p:txBody>
      </p:sp>
      <p:sp>
        <p:nvSpPr>
          <p:cNvPr id="365600" name="Rectangle 32"/>
          <p:cNvSpPr>
            <a:spLocks noChangeArrowheads="1"/>
          </p:cNvSpPr>
          <p:nvPr/>
        </p:nvSpPr>
        <p:spPr bwMode="auto">
          <a:xfrm>
            <a:off x="7937500" y="2146300"/>
            <a:ext cx="1117600" cy="317500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365601" name="Rectangle 33"/>
          <p:cNvSpPr>
            <a:spLocks noChangeArrowheads="1"/>
          </p:cNvSpPr>
          <p:nvPr/>
        </p:nvSpPr>
        <p:spPr bwMode="auto">
          <a:xfrm>
            <a:off x="7875588" y="2667000"/>
            <a:ext cx="1209675" cy="822325"/>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1600" b="1">
                <a:latin typeface="Times New Roman" charset="0"/>
              </a:rPr>
              <a:t>Tertiary</a:t>
            </a:r>
          </a:p>
          <a:p>
            <a:r>
              <a:rPr lang="en-US" sz="1600" b="1">
                <a:latin typeface="Times New Roman" charset="0"/>
              </a:rPr>
              <a:t>Storage</a:t>
            </a:r>
          </a:p>
          <a:p>
            <a:r>
              <a:rPr lang="en-US" sz="1600" b="1">
                <a:latin typeface="Times New Roman" charset="0"/>
              </a:rPr>
              <a:t>(Disk/Tape)</a:t>
            </a:r>
          </a:p>
        </p:txBody>
      </p:sp>
      <p:sp>
        <p:nvSpPr>
          <p:cNvPr id="365602" name="Rectangle 34"/>
          <p:cNvSpPr>
            <a:spLocks noChangeArrowheads="1"/>
          </p:cNvSpPr>
          <p:nvPr/>
        </p:nvSpPr>
        <p:spPr bwMode="auto">
          <a:xfrm>
            <a:off x="7623175" y="5562600"/>
            <a:ext cx="1597025" cy="1066800"/>
          </a:xfrm>
          <a:prstGeom prst="rect">
            <a:avLst/>
          </a:prstGeom>
          <a:noFill/>
          <a:ln w="12700">
            <a:noFill/>
            <a:miter lim="800000"/>
            <a:headEnd/>
            <a:tailEnd/>
          </a:ln>
          <a:effectLst/>
        </p:spPr>
        <p:txBody>
          <a:bodyPr lIns="90488" tIns="44450" rIns="90488" bIns="44450">
            <a:prstTxWarp prst="textNoShape">
              <a:avLst/>
            </a:prstTxWarp>
            <a:spAutoFit/>
          </a:bodyPr>
          <a:lstStyle/>
          <a:p>
            <a:r>
              <a:rPr lang="en-US" sz="1600">
                <a:latin typeface="Times New Roman" charset="0"/>
              </a:rPr>
              <a:t>10,000,000,000s  </a:t>
            </a:r>
          </a:p>
          <a:p>
            <a:r>
              <a:rPr lang="en-US" sz="1600">
                <a:latin typeface="Times New Roman" charset="0"/>
              </a:rPr>
              <a:t>   (10s sec)</a:t>
            </a:r>
          </a:p>
          <a:p>
            <a:r>
              <a:rPr lang="en-US" sz="1600">
                <a:latin typeface="Times New Roman" charset="0"/>
              </a:rPr>
              <a:t>10,000,000 s</a:t>
            </a:r>
          </a:p>
          <a:p>
            <a:r>
              <a:rPr lang="en-US" sz="1600">
                <a:latin typeface="Times New Roman" charset="0"/>
              </a:rPr>
              <a:t>(10s ms)</a:t>
            </a:r>
          </a:p>
        </p:txBody>
      </p:sp>
      <p:sp>
        <p:nvSpPr>
          <p:cNvPr id="365603" name="Rectangle 35"/>
          <p:cNvSpPr>
            <a:spLocks noChangeArrowheads="1"/>
          </p:cNvSpPr>
          <p:nvPr/>
        </p:nvSpPr>
        <p:spPr bwMode="auto">
          <a:xfrm>
            <a:off x="8305800" y="6524625"/>
            <a:ext cx="384175" cy="333375"/>
          </a:xfrm>
          <a:prstGeom prst="rect">
            <a:avLst/>
          </a:prstGeom>
          <a:noFill/>
          <a:ln w="12700">
            <a:noFill/>
            <a:miter lim="800000"/>
            <a:headEnd/>
            <a:tailEnd/>
          </a:ln>
          <a:effectLst/>
        </p:spPr>
        <p:txBody>
          <a:bodyPr wrap="none" lIns="90488" tIns="44450" rIns="90488" bIns="44450">
            <a:prstTxWarp prst="textNoShape">
              <a:avLst/>
            </a:prstTxWarp>
            <a:spAutoFit/>
          </a:bodyPr>
          <a:lstStyle/>
          <a:p>
            <a:pPr algn="l"/>
            <a:r>
              <a:rPr lang="en-US" sz="1600">
                <a:latin typeface="Times New Roman" charset="0"/>
              </a:rPr>
              <a:t>Ts</a:t>
            </a:r>
          </a:p>
        </p:txBody>
      </p:sp>
      <p:sp>
        <p:nvSpPr>
          <p:cNvPr id="365604" name="Rectangle 36"/>
          <p:cNvSpPr>
            <a:spLocks noChangeArrowheads="1"/>
          </p:cNvSpPr>
          <p:nvPr/>
        </p:nvSpPr>
        <p:spPr bwMode="auto">
          <a:xfrm>
            <a:off x="6670675" y="4160838"/>
            <a:ext cx="1179513" cy="581025"/>
          </a:xfrm>
          <a:prstGeom prst="rect">
            <a:avLst/>
          </a:prstGeom>
          <a:noFill/>
          <a:ln w="9525">
            <a:noFill/>
            <a:miter lim="800000"/>
            <a:headEnd/>
            <a:tailEnd/>
          </a:ln>
          <a:effectLst/>
        </p:spPr>
        <p:txBody>
          <a:bodyPr wrap="none" anchor="ctr">
            <a:prstTxWarp prst="textNoShape">
              <a:avLst/>
            </a:prstTxWarp>
            <a:spAutoFit/>
          </a:bodyPr>
          <a:lstStyle/>
          <a:p>
            <a:r>
              <a:rPr lang="en-US" sz="1600" b="1">
                <a:latin typeface="Times New Roman" charset="0"/>
              </a:rPr>
              <a:t>Distributed</a:t>
            </a:r>
          </a:p>
          <a:p>
            <a:r>
              <a:rPr lang="en-US" sz="1600" b="1">
                <a:latin typeface="Times New Roman" charset="0"/>
              </a:rPr>
              <a:t>Memory</a:t>
            </a:r>
          </a:p>
        </p:txBody>
      </p:sp>
      <p:sp>
        <p:nvSpPr>
          <p:cNvPr id="365605" name="Rectangle 37"/>
          <p:cNvSpPr>
            <a:spLocks noChangeArrowheads="1"/>
          </p:cNvSpPr>
          <p:nvPr/>
        </p:nvSpPr>
        <p:spPr bwMode="auto">
          <a:xfrm>
            <a:off x="8012113" y="4114800"/>
            <a:ext cx="930275" cy="825500"/>
          </a:xfrm>
          <a:prstGeom prst="rect">
            <a:avLst/>
          </a:prstGeom>
          <a:noFill/>
          <a:ln w="9525">
            <a:noFill/>
            <a:miter lim="800000"/>
            <a:headEnd/>
            <a:tailEnd/>
          </a:ln>
          <a:effectLst/>
        </p:spPr>
        <p:txBody>
          <a:bodyPr wrap="none" anchor="ctr">
            <a:prstTxWarp prst="textNoShape">
              <a:avLst/>
            </a:prstTxWarp>
            <a:spAutoFit/>
          </a:bodyPr>
          <a:lstStyle/>
          <a:p>
            <a:r>
              <a:rPr lang="en-US" sz="1600" b="1">
                <a:latin typeface="Times New Roman" charset="0"/>
              </a:rPr>
              <a:t>Remote </a:t>
            </a:r>
          </a:p>
          <a:p>
            <a:r>
              <a:rPr lang="en-US" sz="1600" b="1">
                <a:latin typeface="Times New Roman" charset="0"/>
              </a:rPr>
              <a:t>Cluster</a:t>
            </a:r>
          </a:p>
          <a:p>
            <a:r>
              <a:rPr lang="en-US" sz="1600" b="1">
                <a:latin typeface="Times New Roman" charset="0"/>
              </a:rPr>
              <a:t>Memory</a:t>
            </a:r>
          </a:p>
        </p:txBody>
      </p:sp>
      <p:sp>
        <p:nvSpPr>
          <p:cNvPr id="365606" name="Line 38"/>
          <p:cNvSpPr>
            <a:spLocks noChangeShapeType="1"/>
          </p:cNvSpPr>
          <p:nvPr/>
        </p:nvSpPr>
        <p:spPr bwMode="auto">
          <a:xfrm>
            <a:off x="6858000" y="4038600"/>
            <a:ext cx="762000" cy="0"/>
          </a:xfrm>
          <a:prstGeom prst="line">
            <a:avLst/>
          </a:prstGeom>
          <a:noFill/>
          <a:ln w="9525">
            <a:solidFill>
              <a:srgbClr val="000000"/>
            </a:solidFill>
            <a:round/>
            <a:headEnd/>
            <a:tailEnd/>
          </a:ln>
          <a:effectLst/>
        </p:spPr>
        <p:txBody>
          <a:bodyPr wrap="none" anchor="ctr">
            <a:prstTxWarp prst="textNoShape">
              <a:avLst/>
            </a:prstTxWarp>
          </a:bodyPr>
          <a:lstStyle/>
          <a:p>
            <a:endParaRPr lang="en-US"/>
          </a:p>
        </p:txBody>
      </p:sp>
      <p:sp>
        <p:nvSpPr>
          <p:cNvPr id="365607" name="Line 39"/>
          <p:cNvSpPr>
            <a:spLocks noChangeShapeType="1"/>
          </p:cNvSpPr>
          <p:nvPr/>
        </p:nvSpPr>
        <p:spPr bwMode="auto">
          <a:xfrm>
            <a:off x="8153400" y="3886200"/>
            <a:ext cx="762000" cy="0"/>
          </a:xfrm>
          <a:prstGeom prst="line">
            <a:avLst/>
          </a:prstGeom>
          <a:noFill/>
          <a:ln w="9525">
            <a:solidFill>
              <a:srgbClr val="000000"/>
            </a:solidFill>
            <a:round/>
            <a:headEnd/>
            <a:tailEnd/>
          </a:ln>
          <a:effectLst/>
        </p:spPr>
        <p:txBody>
          <a:bodyPr wrap="none" anchor="ctr">
            <a:prstTxWarp prst="textNoShape">
              <a:avLst/>
            </a:prstTxWarp>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pPr algn="ctr"/>
            <a:fld id="{BE20F940-A2D3-EE4A-A0ED-D1444B6F61DA}" type="slidenum">
              <a:rPr lang="en-US" sz="1100"/>
              <a:pPr algn="ctr"/>
              <a:t>13</a:t>
            </a:fld>
            <a:endParaRPr lang="en-US" sz="1100"/>
          </a:p>
        </p:txBody>
      </p:sp>
      <p:sp>
        <p:nvSpPr>
          <p:cNvPr id="369666" name="Rectangle 2"/>
          <p:cNvSpPr>
            <a:spLocks noGrp="1" noChangeArrowheads="1"/>
          </p:cNvSpPr>
          <p:nvPr>
            <p:ph type="title"/>
          </p:nvPr>
        </p:nvSpPr>
        <p:spPr/>
        <p:txBody>
          <a:bodyPr/>
          <a:lstStyle/>
          <a:p>
            <a:r>
              <a:rPr lang="en-US"/>
              <a:t>Why Higher Level BLAS?</a:t>
            </a:r>
          </a:p>
        </p:txBody>
      </p:sp>
      <p:sp>
        <p:nvSpPr>
          <p:cNvPr id="369667" name="Rectangle 3"/>
          <p:cNvSpPr>
            <a:spLocks noGrp="1" noChangeArrowheads="1"/>
          </p:cNvSpPr>
          <p:nvPr>
            <p:ph type="body" idx="1"/>
          </p:nvPr>
        </p:nvSpPr>
        <p:spPr/>
        <p:txBody>
          <a:bodyPr/>
          <a:lstStyle/>
          <a:p>
            <a:r>
              <a:rPr lang="en-US"/>
              <a:t>Can only do arithmetic on data at the top of the hierarchy</a:t>
            </a:r>
          </a:p>
          <a:p>
            <a:r>
              <a:rPr lang="en-US"/>
              <a:t>Higher level BLAS lets us do this</a:t>
            </a:r>
          </a:p>
        </p:txBody>
      </p:sp>
      <p:graphicFrame>
        <p:nvGraphicFramePr>
          <p:cNvPr id="369668" name="Object 4"/>
          <p:cNvGraphicFramePr>
            <a:graphicFrameLocks noChangeAspect="1"/>
          </p:cNvGraphicFramePr>
          <p:nvPr/>
        </p:nvGraphicFramePr>
        <p:xfrm>
          <a:off x="1443038" y="3521075"/>
          <a:ext cx="5572125" cy="3132138"/>
        </p:xfrm>
        <a:graphic>
          <a:graphicData uri="http://schemas.openxmlformats.org/presentationml/2006/ole">
            <mc:AlternateContent xmlns:mc="http://schemas.openxmlformats.org/markup-compatibility/2006">
              <mc:Choice xmlns:v="urn:schemas-microsoft-com:vml" Requires="v">
                <p:oleObj spid="_x0000_s440365" name="Document" r:id="rId4" imgW="6096000" imgH="5219700" progId="Word.Document.8">
                  <p:embed/>
                </p:oleObj>
              </mc:Choice>
              <mc:Fallback>
                <p:oleObj name="Document" r:id="rId4" imgW="6096000" imgH="52197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3038" y="3521075"/>
                        <a:ext cx="5572125" cy="313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6477000" y="3984625"/>
            <a:ext cx="2667000" cy="2519363"/>
            <a:chOff x="4080" y="0"/>
            <a:chExt cx="1680" cy="1587"/>
          </a:xfrm>
        </p:grpSpPr>
        <p:sp>
          <p:nvSpPr>
            <p:cNvPr id="369670" name="AutoShape 6"/>
            <p:cNvSpPr>
              <a:spLocks noChangeArrowheads="1"/>
            </p:cNvSpPr>
            <p:nvPr/>
          </p:nvSpPr>
          <p:spPr bwMode="auto">
            <a:xfrm>
              <a:off x="4080" y="0"/>
              <a:ext cx="1680" cy="1578"/>
            </a:xfrm>
            <a:prstGeom prst="triangle">
              <a:avLst>
                <a:gd name="adj" fmla="val 49963"/>
              </a:avLst>
            </a:prstGeom>
            <a:solidFill>
              <a:srgbClr val="00CC99"/>
            </a:solidFill>
            <a:ln w="12700">
              <a:solidFill>
                <a:schemeClr val="tx1"/>
              </a:solidFill>
              <a:miter lim="800000"/>
              <a:headEnd type="none" w="sm" len="sm"/>
              <a:tailEnd type="none" w="sm" len="sm"/>
            </a:ln>
            <a:effectLst/>
          </p:spPr>
          <p:txBody>
            <a:bodyPr wrap="none" anchor="ctr">
              <a:prstTxWarp prst="textNoShape">
                <a:avLst/>
              </a:prstTxWarp>
            </a:bodyPr>
            <a:lstStyle/>
            <a:p>
              <a:pPr algn="ctr"/>
              <a:endParaRPr lang="en-US" sz="1400"/>
            </a:p>
          </p:txBody>
        </p:sp>
        <p:cxnSp>
          <p:nvCxnSpPr>
            <p:cNvPr id="369671" name="AutoShape 7"/>
            <p:cNvCxnSpPr>
              <a:cxnSpLocks noChangeShapeType="1"/>
              <a:stCxn id="369670" idx="2"/>
              <a:endCxn id="369670" idx="1"/>
            </p:cNvCxnSpPr>
            <p:nvPr/>
          </p:nvCxnSpPr>
          <p:spPr bwMode="auto">
            <a:xfrm flipV="1">
              <a:off x="4080" y="789"/>
              <a:ext cx="420" cy="789"/>
            </a:xfrm>
            <a:prstGeom prst="straightConnector1">
              <a:avLst/>
            </a:prstGeom>
            <a:noFill/>
            <a:ln w="12700">
              <a:solidFill>
                <a:schemeClr val="tx1"/>
              </a:solidFill>
              <a:round/>
              <a:headEnd type="none" w="sm" len="sm"/>
              <a:tailEnd type="none" w="sm" len="sm"/>
            </a:ln>
            <a:effectLst/>
          </p:spPr>
        </p:cxnSp>
        <p:cxnSp>
          <p:nvCxnSpPr>
            <p:cNvPr id="369672" name="AutoShape 8"/>
            <p:cNvCxnSpPr>
              <a:cxnSpLocks noChangeShapeType="1"/>
              <a:stCxn id="369670" idx="2"/>
              <a:endCxn id="369670" idx="4"/>
            </p:cNvCxnSpPr>
            <p:nvPr/>
          </p:nvCxnSpPr>
          <p:spPr bwMode="auto">
            <a:xfrm>
              <a:off x="4080" y="1578"/>
              <a:ext cx="1680" cy="0"/>
            </a:xfrm>
            <a:prstGeom prst="straightConnector1">
              <a:avLst/>
            </a:prstGeom>
            <a:noFill/>
            <a:ln w="12700">
              <a:solidFill>
                <a:schemeClr val="tx1"/>
              </a:solidFill>
              <a:round/>
              <a:headEnd type="none" w="sm" len="sm"/>
              <a:tailEnd type="none" w="sm" len="sm"/>
            </a:ln>
            <a:effectLst/>
          </p:spPr>
        </p:cxnSp>
        <p:cxnSp>
          <p:nvCxnSpPr>
            <p:cNvPr id="369673" name="AutoShape 9"/>
            <p:cNvCxnSpPr>
              <a:cxnSpLocks noChangeShapeType="1"/>
              <a:stCxn id="369670" idx="1"/>
              <a:endCxn id="369670" idx="1"/>
            </p:cNvCxnSpPr>
            <p:nvPr/>
          </p:nvCxnSpPr>
          <p:spPr bwMode="auto">
            <a:xfrm>
              <a:off x="4500" y="789"/>
              <a:ext cx="0" cy="0"/>
            </a:xfrm>
            <a:prstGeom prst="straightConnector1">
              <a:avLst/>
            </a:prstGeom>
            <a:noFill/>
            <a:ln w="12700">
              <a:solidFill>
                <a:schemeClr val="tx1"/>
              </a:solidFill>
              <a:round/>
              <a:headEnd type="none" w="sm" len="sm"/>
              <a:tailEnd type="none" w="sm" len="sm"/>
            </a:ln>
            <a:effectLst/>
          </p:spPr>
        </p:cxnSp>
        <p:cxnSp>
          <p:nvCxnSpPr>
            <p:cNvPr id="369674" name="AutoShape 10"/>
            <p:cNvCxnSpPr>
              <a:cxnSpLocks noChangeShapeType="1"/>
              <a:stCxn id="369670" idx="0"/>
              <a:endCxn id="369670" idx="0"/>
            </p:cNvCxnSpPr>
            <p:nvPr/>
          </p:nvCxnSpPr>
          <p:spPr bwMode="auto">
            <a:xfrm>
              <a:off x="4919" y="0"/>
              <a:ext cx="0" cy="0"/>
            </a:xfrm>
            <a:prstGeom prst="straightConnector1">
              <a:avLst/>
            </a:prstGeom>
            <a:noFill/>
            <a:ln w="12700">
              <a:solidFill>
                <a:schemeClr val="tx1"/>
              </a:solidFill>
              <a:round/>
              <a:headEnd type="none" w="sm" len="sm"/>
              <a:tailEnd type="none" w="sm" len="sm"/>
            </a:ln>
            <a:effectLst/>
          </p:spPr>
        </p:cxnSp>
        <p:cxnSp>
          <p:nvCxnSpPr>
            <p:cNvPr id="369675" name="AutoShape 11"/>
            <p:cNvCxnSpPr>
              <a:cxnSpLocks noChangeShapeType="1"/>
              <a:stCxn id="369670" idx="1"/>
              <a:endCxn id="369670" idx="1"/>
            </p:cNvCxnSpPr>
            <p:nvPr/>
          </p:nvCxnSpPr>
          <p:spPr bwMode="auto">
            <a:xfrm>
              <a:off x="4500" y="789"/>
              <a:ext cx="0" cy="0"/>
            </a:xfrm>
            <a:prstGeom prst="straightConnector1">
              <a:avLst/>
            </a:prstGeom>
            <a:noFill/>
            <a:ln w="12700">
              <a:solidFill>
                <a:schemeClr val="tx1"/>
              </a:solidFill>
              <a:round/>
              <a:headEnd type="none" w="sm" len="sm"/>
              <a:tailEnd type="none" w="sm" len="sm"/>
            </a:ln>
            <a:effectLst/>
          </p:spPr>
        </p:cxnSp>
        <p:cxnSp>
          <p:nvCxnSpPr>
            <p:cNvPr id="369676" name="AutoShape 12"/>
            <p:cNvCxnSpPr>
              <a:cxnSpLocks noChangeShapeType="1"/>
              <a:stCxn id="369670" idx="2"/>
            </p:cNvCxnSpPr>
            <p:nvPr/>
          </p:nvCxnSpPr>
          <p:spPr bwMode="auto">
            <a:xfrm>
              <a:off x="4080" y="1578"/>
              <a:ext cx="1" cy="1"/>
            </a:xfrm>
            <a:prstGeom prst="straightConnector1">
              <a:avLst/>
            </a:prstGeom>
            <a:noFill/>
            <a:ln w="12700">
              <a:solidFill>
                <a:schemeClr val="tx1"/>
              </a:solidFill>
              <a:round/>
              <a:headEnd type="none" w="sm" len="sm"/>
              <a:tailEnd type="none" w="sm" len="sm"/>
            </a:ln>
            <a:effectLst/>
          </p:spPr>
        </p:cxnSp>
        <p:cxnSp>
          <p:nvCxnSpPr>
            <p:cNvPr id="369677" name="AutoShape 13"/>
            <p:cNvCxnSpPr>
              <a:cxnSpLocks noChangeShapeType="1"/>
              <a:stCxn id="369670" idx="0"/>
              <a:endCxn id="369670" idx="0"/>
            </p:cNvCxnSpPr>
            <p:nvPr/>
          </p:nvCxnSpPr>
          <p:spPr bwMode="auto">
            <a:xfrm>
              <a:off x="4919" y="0"/>
              <a:ext cx="0" cy="0"/>
            </a:xfrm>
            <a:prstGeom prst="straightConnector1">
              <a:avLst/>
            </a:prstGeom>
            <a:noFill/>
            <a:ln w="12700">
              <a:solidFill>
                <a:schemeClr val="tx1"/>
              </a:solidFill>
              <a:round/>
              <a:headEnd type="none" w="sm" len="sm"/>
              <a:tailEnd type="none" w="sm" len="sm"/>
            </a:ln>
            <a:effectLst/>
          </p:spPr>
        </p:cxnSp>
        <p:cxnSp>
          <p:nvCxnSpPr>
            <p:cNvPr id="369678" name="AutoShape 14"/>
            <p:cNvCxnSpPr>
              <a:cxnSpLocks noChangeShapeType="1"/>
              <a:stCxn id="369670" idx="1"/>
              <a:endCxn id="369670" idx="1"/>
            </p:cNvCxnSpPr>
            <p:nvPr/>
          </p:nvCxnSpPr>
          <p:spPr bwMode="auto">
            <a:xfrm>
              <a:off x="4500" y="789"/>
              <a:ext cx="0" cy="0"/>
            </a:xfrm>
            <a:prstGeom prst="straightConnector1">
              <a:avLst/>
            </a:prstGeom>
            <a:noFill/>
            <a:ln w="12700">
              <a:solidFill>
                <a:schemeClr val="tx1"/>
              </a:solidFill>
              <a:round/>
              <a:headEnd type="none" w="sm" len="sm"/>
              <a:tailEnd type="none" w="sm" len="sm"/>
            </a:ln>
            <a:effectLst/>
          </p:spPr>
        </p:cxnSp>
        <p:cxnSp>
          <p:nvCxnSpPr>
            <p:cNvPr id="369679" name="AutoShape 15"/>
            <p:cNvCxnSpPr>
              <a:cxnSpLocks noChangeShapeType="1"/>
            </p:cNvCxnSpPr>
            <p:nvPr/>
          </p:nvCxnSpPr>
          <p:spPr bwMode="auto">
            <a:xfrm>
              <a:off x="4651" y="495"/>
              <a:ext cx="0" cy="0"/>
            </a:xfrm>
            <a:prstGeom prst="straightConnector1">
              <a:avLst/>
            </a:prstGeom>
            <a:noFill/>
            <a:ln w="12700">
              <a:solidFill>
                <a:schemeClr val="tx1"/>
              </a:solidFill>
              <a:round/>
              <a:headEnd type="none" w="sm" len="sm"/>
              <a:tailEnd type="none" w="sm" len="sm"/>
            </a:ln>
            <a:effectLst/>
          </p:spPr>
        </p:cxnSp>
        <p:cxnSp>
          <p:nvCxnSpPr>
            <p:cNvPr id="369680" name="AutoShape 16"/>
            <p:cNvCxnSpPr>
              <a:cxnSpLocks noChangeShapeType="1"/>
              <a:endCxn id="369670" idx="1"/>
            </p:cNvCxnSpPr>
            <p:nvPr/>
          </p:nvCxnSpPr>
          <p:spPr bwMode="auto">
            <a:xfrm flipH="1">
              <a:off x="4500" y="433"/>
              <a:ext cx="182" cy="356"/>
            </a:xfrm>
            <a:prstGeom prst="straightConnector1">
              <a:avLst/>
            </a:prstGeom>
            <a:noFill/>
            <a:ln w="12700">
              <a:solidFill>
                <a:schemeClr val="tx1"/>
              </a:solidFill>
              <a:round/>
              <a:headEnd type="none" w="sm" len="sm"/>
              <a:tailEnd type="none" w="sm" len="sm"/>
            </a:ln>
            <a:effectLst/>
          </p:spPr>
        </p:cxnSp>
        <p:sp>
          <p:nvSpPr>
            <p:cNvPr id="369681" name="Text Box 17"/>
            <p:cNvSpPr txBox="1">
              <a:spLocks noChangeArrowheads="1"/>
            </p:cNvSpPr>
            <p:nvPr/>
          </p:nvSpPr>
          <p:spPr bwMode="auto">
            <a:xfrm>
              <a:off x="4651" y="217"/>
              <a:ext cx="589" cy="165"/>
            </a:xfrm>
            <a:prstGeom prst="rect">
              <a:avLst/>
            </a:prstGeom>
            <a:noFill/>
            <a:ln w="12700">
              <a:noFill/>
              <a:miter lim="800000"/>
              <a:headEnd type="none" w="sm" len="sm"/>
              <a:tailEnd type="none" w="sm" len="sm"/>
            </a:ln>
            <a:effectLst/>
          </p:spPr>
          <p:txBody>
            <a:bodyPr>
              <a:prstTxWarp prst="textNoShape">
                <a:avLst/>
              </a:prstTxWarp>
              <a:spAutoFit/>
            </a:bodyPr>
            <a:lstStyle/>
            <a:p>
              <a:pPr algn="ctr"/>
              <a:r>
                <a:rPr lang="en-US" sz="1100"/>
                <a:t>Registers</a:t>
              </a:r>
            </a:p>
          </p:txBody>
        </p:sp>
        <p:sp>
          <p:nvSpPr>
            <p:cNvPr id="369682" name="Text Box 18"/>
            <p:cNvSpPr txBox="1">
              <a:spLocks noChangeArrowheads="1"/>
            </p:cNvSpPr>
            <p:nvPr/>
          </p:nvSpPr>
          <p:spPr bwMode="auto">
            <a:xfrm>
              <a:off x="4651" y="433"/>
              <a:ext cx="538" cy="165"/>
            </a:xfrm>
            <a:prstGeom prst="rect">
              <a:avLst/>
            </a:prstGeom>
            <a:noFill/>
            <a:ln w="12700">
              <a:noFill/>
              <a:miter lim="800000"/>
              <a:headEnd type="none" w="sm" len="sm"/>
              <a:tailEnd type="none" w="sm" len="sm"/>
            </a:ln>
            <a:effectLst/>
          </p:spPr>
          <p:txBody>
            <a:bodyPr>
              <a:prstTxWarp prst="textNoShape">
                <a:avLst/>
              </a:prstTxWarp>
              <a:spAutoFit/>
            </a:bodyPr>
            <a:lstStyle/>
            <a:p>
              <a:pPr algn="ctr"/>
              <a:r>
                <a:rPr lang="en-US" sz="1100" dirty="0"/>
                <a:t>L 1 Cache</a:t>
              </a:r>
              <a:endParaRPr lang="en-US" sz="1400" dirty="0"/>
            </a:p>
          </p:txBody>
        </p:sp>
        <p:sp>
          <p:nvSpPr>
            <p:cNvPr id="369683" name="Text Box 19"/>
            <p:cNvSpPr txBox="1">
              <a:spLocks noChangeArrowheads="1"/>
            </p:cNvSpPr>
            <p:nvPr/>
          </p:nvSpPr>
          <p:spPr bwMode="auto">
            <a:xfrm>
              <a:off x="4588" y="681"/>
              <a:ext cx="574" cy="165"/>
            </a:xfrm>
            <a:prstGeom prst="rect">
              <a:avLst/>
            </a:prstGeom>
            <a:noFill/>
            <a:ln w="12700">
              <a:noFill/>
              <a:miter lim="800000"/>
              <a:headEnd type="none" w="sm" len="sm"/>
              <a:tailEnd type="none" w="sm" len="sm"/>
            </a:ln>
            <a:effectLst/>
          </p:spPr>
          <p:txBody>
            <a:bodyPr>
              <a:prstTxWarp prst="textNoShape">
                <a:avLst/>
              </a:prstTxWarp>
              <a:spAutoFit/>
            </a:bodyPr>
            <a:lstStyle/>
            <a:p>
              <a:pPr algn="ctr"/>
              <a:r>
                <a:rPr lang="en-US" sz="1100" dirty="0"/>
                <a:t>L 2 Cache</a:t>
              </a:r>
              <a:endParaRPr lang="en-US" sz="1400" dirty="0"/>
            </a:p>
          </p:txBody>
        </p:sp>
        <p:sp>
          <p:nvSpPr>
            <p:cNvPr id="369684" name="Text Box 20"/>
            <p:cNvSpPr txBox="1">
              <a:spLocks noChangeArrowheads="1"/>
            </p:cNvSpPr>
            <p:nvPr/>
          </p:nvSpPr>
          <p:spPr bwMode="auto">
            <a:xfrm>
              <a:off x="4460" y="943"/>
              <a:ext cx="794" cy="165"/>
            </a:xfrm>
            <a:prstGeom prst="rect">
              <a:avLst/>
            </a:prstGeom>
            <a:noFill/>
            <a:ln w="12700">
              <a:noFill/>
              <a:miter lim="800000"/>
              <a:headEnd type="none" w="sm" len="sm"/>
              <a:tailEnd type="none" w="sm" len="sm"/>
            </a:ln>
            <a:effectLst/>
          </p:spPr>
          <p:txBody>
            <a:bodyPr>
              <a:prstTxWarp prst="textNoShape">
                <a:avLst/>
              </a:prstTxWarp>
              <a:spAutoFit/>
            </a:bodyPr>
            <a:lstStyle/>
            <a:p>
              <a:pPr algn="ctr"/>
              <a:r>
                <a:rPr lang="en-US" sz="1100" dirty="0"/>
                <a:t>Local Memory</a:t>
              </a:r>
              <a:endParaRPr lang="en-US" sz="1400" dirty="0"/>
            </a:p>
          </p:txBody>
        </p:sp>
        <p:sp>
          <p:nvSpPr>
            <p:cNvPr id="369685" name="Text Box 21"/>
            <p:cNvSpPr txBox="1">
              <a:spLocks noChangeArrowheads="1"/>
            </p:cNvSpPr>
            <p:nvPr/>
          </p:nvSpPr>
          <p:spPr bwMode="auto">
            <a:xfrm>
              <a:off x="4460" y="1176"/>
              <a:ext cx="933" cy="165"/>
            </a:xfrm>
            <a:prstGeom prst="rect">
              <a:avLst/>
            </a:prstGeom>
            <a:noFill/>
            <a:ln w="12700">
              <a:noFill/>
              <a:miter lim="800000"/>
              <a:headEnd type="none" w="sm" len="sm"/>
              <a:tailEnd type="none" w="sm" len="sm"/>
            </a:ln>
            <a:effectLst/>
          </p:spPr>
          <p:txBody>
            <a:bodyPr>
              <a:prstTxWarp prst="textNoShape">
                <a:avLst/>
              </a:prstTxWarp>
              <a:spAutoFit/>
            </a:bodyPr>
            <a:lstStyle/>
            <a:p>
              <a:pPr algn="ctr"/>
              <a:r>
                <a:rPr lang="en-US" sz="1100"/>
                <a:t>Remote Memory</a:t>
              </a:r>
              <a:endParaRPr lang="en-US" sz="1400"/>
            </a:p>
          </p:txBody>
        </p:sp>
        <p:sp>
          <p:nvSpPr>
            <p:cNvPr id="369686" name="Text Box 22"/>
            <p:cNvSpPr txBox="1">
              <a:spLocks noChangeArrowheads="1"/>
            </p:cNvSpPr>
            <p:nvPr/>
          </p:nvSpPr>
          <p:spPr bwMode="auto">
            <a:xfrm>
              <a:off x="4365" y="1422"/>
              <a:ext cx="1079" cy="165"/>
            </a:xfrm>
            <a:prstGeom prst="rect">
              <a:avLst/>
            </a:prstGeom>
            <a:noFill/>
            <a:ln w="12700">
              <a:noFill/>
              <a:miter lim="800000"/>
              <a:headEnd type="none" w="sm" len="sm"/>
              <a:tailEnd type="none" w="sm" len="sm"/>
            </a:ln>
            <a:effectLst/>
          </p:spPr>
          <p:txBody>
            <a:bodyPr>
              <a:prstTxWarp prst="textNoShape">
                <a:avLst/>
              </a:prstTxWarp>
              <a:spAutoFit/>
            </a:bodyPr>
            <a:lstStyle/>
            <a:p>
              <a:pPr algn="ctr"/>
              <a:r>
                <a:rPr lang="en-US" sz="1100" dirty="0"/>
                <a:t>Secondary Memory</a:t>
              </a:r>
            </a:p>
          </p:txBody>
        </p:sp>
      </p:gr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p:txBody>
          <a:bodyPr/>
          <a:lstStyle/>
          <a:p>
            <a:fld id="{051694F5-87F5-A746-B898-C7D617914E97}" type="slidenum">
              <a:rPr lang="en-US"/>
              <a:pPr/>
              <a:t>14</a:t>
            </a:fld>
            <a:endParaRPr lang="en-US"/>
          </a:p>
        </p:txBody>
      </p:sp>
      <p:sp>
        <p:nvSpPr>
          <p:cNvPr id="368642" name="Rectangle 2"/>
          <p:cNvSpPr>
            <a:spLocks noGrp="1" noChangeArrowheads="1"/>
          </p:cNvSpPr>
          <p:nvPr>
            <p:ph type="title"/>
          </p:nvPr>
        </p:nvSpPr>
        <p:spPr/>
        <p:txBody>
          <a:bodyPr/>
          <a:lstStyle/>
          <a:p>
            <a:r>
              <a:rPr lang="en-US"/>
              <a:t>Level 1, 2 and 3 BLAS</a:t>
            </a:r>
          </a:p>
        </p:txBody>
      </p:sp>
      <p:sp>
        <p:nvSpPr>
          <p:cNvPr id="368643" name="Rectangle 3"/>
          <p:cNvSpPr>
            <a:spLocks noGrp="1" noChangeArrowheads="1"/>
          </p:cNvSpPr>
          <p:nvPr>
            <p:ph type="body" idx="1"/>
          </p:nvPr>
        </p:nvSpPr>
        <p:spPr>
          <a:xfrm>
            <a:off x="609600" y="1752600"/>
            <a:ext cx="3581400" cy="4114800"/>
          </a:xfrm>
        </p:spPr>
        <p:txBody>
          <a:bodyPr/>
          <a:lstStyle/>
          <a:p>
            <a:r>
              <a:rPr lang="en-US" sz="2800"/>
              <a:t>Level 1 BLAS    Vector-Vector operations</a:t>
            </a:r>
          </a:p>
          <a:p>
            <a:r>
              <a:rPr lang="en-US" sz="2800"/>
              <a:t>Level 2 BLAS  Matrix-Vector operations</a:t>
            </a:r>
          </a:p>
          <a:p>
            <a:r>
              <a:rPr lang="en-US" sz="2800"/>
              <a:t>Level 3 BLAS  Matrix-Matrix operations</a:t>
            </a:r>
          </a:p>
        </p:txBody>
      </p:sp>
      <p:grpSp>
        <p:nvGrpSpPr>
          <p:cNvPr id="2" name="Group 4"/>
          <p:cNvGrpSpPr>
            <a:grpSpLocks/>
          </p:cNvGrpSpPr>
          <p:nvPr/>
        </p:nvGrpSpPr>
        <p:grpSpPr bwMode="auto">
          <a:xfrm>
            <a:off x="4953000" y="4800600"/>
            <a:ext cx="3429000" cy="990600"/>
            <a:chOff x="3120" y="3024"/>
            <a:chExt cx="2160" cy="624"/>
          </a:xfrm>
        </p:grpSpPr>
        <p:sp>
          <p:nvSpPr>
            <p:cNvPr id="368645" name="Rectangle 5"/>
            <p:cNvSpPr>
              <a:spLocks noChangeArrowheads="1"/>
            </p:cNvSpPr>
            <p:nvPr/>
          </p:nvSpPr>
          <p:spPr bwMode="auto">
            <a:xfrm>
              <a:off x="3120" y="3024"/>
              <a:ext cx="398" cy="624"/>
            </a:xfrm>
            <a:prstGeom prst="rect">
              <a:avLst/>
            </a:prstGeom>
            <a:solidFill>
              <a:srgbClr val="FFFFFF"/>
            </a:solidFill>
            <a:ln w="9525">
              <a:solidFill>
                <a:srgbClr val="000000"/>
              </a:solidFill>
              <a:miter lim="800000"/>
              <a:headEnd/>
              <a:tailEnd/>
            </a:ln>
            <a:effectLst/>
          </p:spPr>
          <p:txBody>
            <a:bodyPr wrap="none" anchor="ctr">
              <a:prstTxWarp prst="textNoShape">
                <a:avLst/>
              </a:prstTxWarp>
            </a:bodyPr>
            <a:lstStyle/>
            <a:p>
              <a:endParaRPr lang="en-US"/>
            </a:p>
          </p:txBody>
        </p:sp>
        <p:sp>
          <p:nvSpPr>
            <p:cNvPr id="368646" name="Rectangle 6"/>
            <p:cNvSpPr>
              <a:spLocks noChangeArrowheads="1"/>
            </p:cNvSpPr>
            <p:nvPr/>
          </p:nvSpPr>
          <p:spPr bwMode="auto">
            <a:xfrm>
              <a:off x="3802" y="3024"/>
              <a:ext cx="398" cy="624"/>
            </a:xfrm>
            <a:prstGeom prst="rect">
              <a:avLst/>
            </a:prstGeom>
            <a:solidFill>
              <a:srgbClr val="FFFFFF"/>
            </a:solidFill>
            <a:ln w="9525">
              <a:solidFill>
                <a:srgbClr val="000000"/>
              </a:solidFill>
              <a:miter lim="800000"/>
              <a:headEnd/>
              <a:tailEnd/>
            </a:ln>
            <a:effectLst/>
          </p:spPr>
          <p:txBody>
            <a:bodyPr wrap="none" anchor="ctr">
              <a:prstTxWarp prst="textNoShape">
                <a:avLst/>
              </a:prstTxWarp>
            </a:bodyPr>
            <a:lstStyle/>
            <a:p>
              <a:endParaRPr lang="en-US"/>
            </a:p>
          </p:txBody>
        </p:sp>
        <p:sp>
          <p:nvSpPr>
            <p:cNvPr id="368647" name="Rectangle 7"/>
            <p:cNvSpPr>
              <a:spLocks noChangeArrowheads="1"/>
            </p:cNvSpPr>
            <p:nvPr/>
          </p:nvSpPr>
          <p:spPr bwMode="auto">
            <a:xfrm>
              <a:off x="4484" y="3024"/>
              <a:ext cx="199" cy="624"/>
            </a:xfrm>
            <a:prstGeom prst="rect">
              <a:avLst/>
            </a:prstGeom>
            <a:solidFill>
              <a:srgbClr val="FFFFFF"/>
            </a:solidFill>
            <a:ln w="9525">
              <a:solidFill>
                <a:srgbClr val="000000"/>
              </a:solidFill>
              <a:miter lim="800000"/>
              <a:headEnd/>
              <a:tailEnd/>
            </a:ln>
            <a:effectLst/>
          </p:spPr>
          <p:txBody>
            <a:bodyPr wrap="none" anchor="ctr">
              <a:prstTxWarp prst="textNoShape">
                <a:avLst/>
              </a:prstTxWarp>
            </a:bodyPr>
            <a:lstStyle/>
            <a:p>
              <a:endParaRPr lang="en-US"/>
            </a:p>
          </p:txBody>
        </p:sp>
        <p:sp>
          <p:nvSpPr>
            <p:cNvPr id="368648" name="Rectangle 8"/>
            <p:cNvSpPr>
              <a:spLocks noChangeArrowheads="1"/>
            </p:cNvSpPr>
            <p:nvPr/>
          </p:nvSpPr>
          <p:spPr bwMode="auto">
            <a:xfrm>
              <a:off x="4882" y="3072"/>
              <a:ext cx="398" cy="144"/>
            </a:xfrm>
            <a:prstGeom prst="rect">
              <a:avLst/>
            </a:prstGeom>
            <a:solidFill>
              <a:srgbClr val="FFFFFF"/>
            </a:solidFill>
            <a:ln w="9525">
              <a:solidFill>
                <a:srgbClr val="000000"/>
              </a:solidFill>
              <a:miter lim="800000"/>
              <a:headEnd/>
              <a:tailEnd/>
            </a:ln>
            <a:effectLst/>
          </p:spPr>
          <p:txBody>
            <a:bodyPr wrap="none" anchor="ctr">
              <a:prstTxWarp prst="textNoShape">
                <a:avLst/>
              </a:prstTxWarp>
            </a:bodyPr>
            <a:lstStyle/>
            <a:p>
              <a:endParaRPr lang="en-US"/>
            </a:p>
          </p:txBody>
        </p:sp>
        <p:sp>
          <p:nvSpPr>
            <p:cNvPr id="368649" name="AutoShape 9"/>
            <p:cNvSpPr>
              <a:spLocks noChangeArrowheads="1"/>
            </p:cNvSpPr>
            <p:nvPr/>
          </p:nvSpPr>
          <p:spPr bwMode="auto">
            <a:xfrm>
              <a:off x="3603" y="3312"/>
              <a:ext cx="114" cy="114"/>
            </a:xfrm>
            <a:prstGeom prst="leftArrow">
              <a:avLst>
                <a:gd name="adj1" fmla="val 50000"/>
                <a:gd name="adj2" fmla="val 25000"/>
              </a:avLst>
            </a:prstGeom>
            <a:solidFill>
              <a:srgbClr val="FFFFFF"/>
            </a:solidFill>
            <a:ln w="9525">
              <a:solidFill>
                <a:srgbClr val="000000"/>
              </a:solidFill>
              <a:miter lim="800000"/>
              <a:headEnd/>
              <a:tailEnd/>
            </a:ln>
            <a:effectLst/>
          </p:spPr>
          <p:txBody>
            <a:bodyPr wrap="none" anchor="ctr">
              <a:prstTxWarp prst="textNoShape">
                <a:avLst/>
              </a:prstTxWarp>
            </a:bodyPr>
            <a:lstStyle/>
            <a:p>
              <a:endParaRPr lang="en-US"/>
            </a:p>
          </p:txBody>
        </p:sp>
        <p:sp>
          <p:nvSpPr>
            <p:cNvPr id="368650" name="Text Box 10"/>
            <p:cNvSpPr txBox="1">
              <a:spLocks noChangeArrowheads="1"/>
            </p:cNvSpPr>
            <p:nvPr/>
          </p:nvSpPr>
          <p:spPr bwMode="auto">
            <a:xfrm>
              <a:off x="4230" y="3207"/>
              <a:ext cx="224" cy="288"/>
            </a:xfrm>
            <a:prstGeom prst="rect">
              <a:avLst/>
            </a:prstGeom>
            <a:noFill/>
            <a:ln w="9525">
              <a:noFill/>
              <a:miter lim="800000"/>
              <a:headEnd/>
              <a:tailEnd/>
            </a:ln>
            <a:effectLst/>
          </p:spPr>
          <p:txBody>
            <a:bodyPr wrap="none">
              <a:prstTxWarp prst="textNoShape">
                <a:avLst/>
              </a:prstTxWarp>
              <a:spAutoFit/>
            </a:bodyPr>
            <a:lstStyle/>
            <a:p>
              <a:r>
                <a:rPr lang="en-US"/>
                <a:t>+</a:t>
              </a:r>
            </a:p>
          </p:txBody>
        </p:sp>
        <p:sp>
          <p:nvSpPr>
            <p:cNvPr id="368651" name="Text Box 11"/>
            <p:cNvSpPr txBox="1">
              <a:spLocks noChangeArrowheads="1"/>
            </p:cNvSpPr>
            <p:nvPr/>
          </p:nvSpPr>
          <p:spPr bwMode="auto">
            <a:xfrm>
              <a:off x="4701" y="3168"/>
              <a:ext cx="191" cy="288"/>
            </a:xfrm>
            <a:prstGeom prst="rect">
              <a:avLst/>
            </a:prstGeom>
            <a:noFill/>
            <a:ln w="9525">
              <a:noFill/>
              <a:miter lim="800000"/>
              <a:headEnd/>
              <a:tailEnd/>
            </a:ln>
            <a:effectLst/>
          </p:spPr>
          <p:txBody>
            <a:bodyPr wrap="none">
              <a:prstTxWarp prst="textNoShape">
                <a:avLst/>
              </a:prstTxWarp>
              <a:spAutoFit/>
            </a:bodyPr>
            <a:lstStyle/>
            <a:p>
              <a:r>
                <a:rPr lang="en-US"/>
                <a:t>*</a:t>
              </a:r>
            </a:p>
          </p:txBody>
        </p:sp>
      </p:grpSp>
      <p:grpSp>
        <p:nvGrpSpPr>
          <p:cNvPr id="3" name="Group 12"/>
          <p:cNvGrpSpPr>
            <a:grpSpLocks/>
          </p:cNvGrpSpPr>
          <p:nvPr/>
        </p:nvGrpSpPr>
        <p:grpSpPr bwMode="auto">
          <a:xfrm>
            <a:off x="5181600" y="3429000"/>
            <a:ext cx="2438400" cy="815975"/>
            <a:chOff x="1632" y="2160"/>
            <a:chExt cx="1152" cy="672"/>
          </a:xfrm>
        </p:grpSpPr>
        <p:sp>
          <p:nvSpPr>
            <p:cNvPr id="368653" name="Rectangle 13"/>
            <p:cNvSpPr>
              <a:spLocks noChangeArrowheads="1"/>
            </p:cNvSpPr>
            <p:nvPr/>
          </p:nvSpPr>
          <p:spPr bwMode="auto">
            <a:xfrm>
              <a:off x="1632" y="2160"/>
              <a:ext cx="48" cy="672"/>
            </a:xfrm>
            <a:prstGeom prst="rect">
              <a:avLst/>
            </a:prstGeom>
            <a:solidFill>
              <a:srgbClr val="FFFFFF"/>
            </a:solidFill>
            <a:ln w="9525">
              <a:solidFill>
                <a:srgbClr val="000000"/>
              </a:solidFill>
              <a:miter lim="800000"/>
              <a:headEnd/>
              <a:tailEnd/>
            </a:ln>
            <a:effectLst/>
          </p:spPr>
          <p:txBody>
            <a:bodyPr wrap="none" anchor="ctr">
              <a:prstTxWarp prst="textNoShape">
                <a:avLst/>
              </a:prstTxWarp>
            </a:bodyPr>
            <a:lstStyle/>
            <a:p>
              <a:endParaRPr lang="en-US"/>
            </a:p>
          </p:txBody>
        </p:sp>
        <p:sp>
          <p:nvSpPr>
            <p:cNvPr id="368654" name="Rectangle 14"/>
            <p:cNvSpPr>
              <a:spLocks noChangeArrowheads="1"/>
            </p:cNvSpPr>
            <p:nvPr/>
          </p:nvSpPr>
          <p:spPr bwMode="auto">
            <a:xfrm>
              <a:off x="2736" y="2160"/>
              <a:ext cx="48" cy="672"/>
            </a:xfrm>
            <a:prstGeom prst="rect">
              <a:avLst/>
            </a:prstGeom>
            <a:solidFill>
              <a:srgbClr val="FFFFFF"/>
            </a:solidFill>
            <a:ln w="9525">
              <a:solidFill>
                <a:srgbClr val="000000"/>
              </a:solidFill>
              <a:miter lim="800000"/>
              <a:headEnd/>
              <a:tailEnd/>
            </a:ln>
            <a:effectLst/>
          </p:spPr>
          <p:txBody>
            <a:bodyPr wrap="none" anchor="ctr">
              <a:prstTxWarp prst="textNoShape">
                <a:avLst/>
              </a:prstTxWarp>
            </a:bodyPr>
            <a:lstStyle/>
            <a:p>
              <a:endParaRPr lang="en-US"/>
            </a:p>
          </p:txBody>
        </p:sp>
        <p:sp>
          <p:nvSpPr>
            <p:cNvPr id="368655" name="Rectangle 15"/>
            <p:cNvSpPr>
              <a:spLocks noChangeArrowheads="1"/>
            </p:cNvSpPr>
            <p:nvPr/>
          </p:nvSpPr>
          <p:spPr bwMode="auto">
            <a:xfrm>
              <a:off x="2064" y="2160"/>
              <a:ext cx="528" cy="672"/>
            </a:xfrm>
            <a:prstGeom prst="rect">
              <a:avLst/>
            </a:prstGeom>
            <a:solidFill>
              <a:srgbClr val="FFFFFF"/>
            </a:solidFill>
            <a:ln w="9525">
              <a:solidFill>
                <a:srgbClr val="000000"/>
              </a:solidFill>
              <a:miter lim="800000"/>
              <a:headEnd/>
              <a:tailEnd/>
            </a:ln>
            <a:effectLst/>
          </p:spPr>
          <p:txBody>
            <a:bodyPr wrap="none" anchor="ctr">
              <a:prstTxWarp prst="textNoShape">
                <a:avLst/>
              </a:prstTxWarp>
            </a:bodyPr>
            <a:lstStyle/>
            <a:p>
              <a:endParaRPr lang="en-US"/>
            </a:p>
          </p:txBody>
        </p:sp>
        <p:sp>
          <p:nvSpPr>
            <p:cNvPr id="368656" name="AutoShape 16"/>
            <p:cNvSpPr>
              <a:spLocks noChangeArrowheads="1"/>
            </p:cNvSpPr>
            <p:nvPr/>
          </p:nvSpPr>
          <p:spPr bwMode="auto">
            <a:xfrm>
              <a:off x="1776" y="2400"/>
              <a:ext cx="192" cy="114"/>
            </a:xfrm>
            <a:prstGeom prst="leftArrow">
              <a:avLst>
                <a:gd name="adj1" fmla="val 50000"/>
                <a:gd name="adj2" fmla="val 42105"/>
              </a:avLst>
            </a:prstGeom>
            <a:solidFill>
              <a:srgbClr val="FFFFFF"/>
            </a:solidFill>
            <a:ln w="9525">
              <a:solidFill>
                <a:srgbClr val="000000"/>
              </a:solidFill>
              <a:miter lim="800000"/>
              <a:headEnd/>
              <a:tailEnd/>
            </a:ln>
            <a:effectLst/>
          </p:spPr>
          <p:txBody>
            <a:bodyPr wrap="none" anchor="ctr">
              <a:prstTxWarp prst="textNoShape">
                <a:avLst/>
              </a:prstTxWarp>
            </a:bodyPr>
            <a:lstStyle/>
            <a:p>
              <a:endParaRPr lang="en-US"/>
            </a:p>
          </p:txBody>
        </p:sp>
        <p:sp>
          <p:nvSpPr>
            <p:cNvPr id="368657" name="Text Box 17"/>
            <p:cNvSpPr txBox="1">
              <a:spLocks noChangeArrowheads="1"/>
            </p:cNvSpPr>
            <p:nvPr/>
          </p:nvSpPr>
          <p:spPr bwMode="auto">
            <a:xfrm>
              <a:off x="2568" y="2401"/>
              <a:ext cx="143" cy="376"/>
            </a:xfrm>
            <a:prstGeom prst="rect">
              <a:avLst/>
            </a:prstGeom>
            <a:noFill/>
            <a:ln w="9525">
              <a:noFill/>
              <a:miter lim="800000"/>
              <a:headEnd/>
              <a:tailEnd/>
            </a:ln>
            <a:effectLst/>
          </p:spPr>
          <p:txBody>
            <a:bodyPr wrap="none">
              <a:prstTxWarp prst="textNoShape">
                <a:avLst/>
              </a:prstTxWarp>
              <a:spAutoFit/>
            </a:bodyPr>
            <a:lstStyle/>
            <a:p>
              <a:r>
                <a:rPr lang="en-US"/>
                <a:t>*</a:t>
              </a:r>
            </a:p>
          </p:txBody>
        </p:sp>
      </p:grpSp>
      <p:grpSp>
        <p:nvGrpSpPr>
          <p:cNvPr id="4" name="Group 18"/>
          <p:cNvGrpSpPr>
            <a:grpSpLocks/>
          </p:cNvGrpSpPr>
          <p:nvPr/>
        </p:nvGrpSpPr>
        <p:grpSpPr bwMode="auto">
          <a:xfrm>
            <a:off x="5181600" y="2133600"/>
            <a:ext cx="2514600" cy="762000"/>
            <a:chOff x="3264" y="1344"/>
            <a:chExt cx="1584" cy="480"/>
          </a:xfrm>
        </p:grpSpPr>
        <p:grpSp>
          <p:nvGrpSpPr>
            <p:cNvPr id="5" name="Group 19"/>
            <p:cNvGrpSpPr>
              <a:grpSpLocks/>
            </p:cNvGrpSpPr>
            <p:nvPr/>
          </p:nvGrpSpPr>
          <p:grpSpPr bwMode="auto">
            <a:xfrm>
              <a:off x="3264" y="1344"/>
              <a:ext cx="1584" cy="432"/>
              <a:chOff x="1632" y="1344"/>
              <a:chExt cx="1152" cy="672"/>
            </a:xfrm>
          </p:grpSpPr>
          <p:sp>
            <p:nvSpPr>
              <p:cNvPr id="368660" name="Rectangle 20"/>
              <p:cNvSpPr>
                <a:spLocks noChangeArrowheads="1"/>
              </p:cNvSpPr>
              <p:nvPr/>
            </p:nvSpPr>
            <p:spPr bwMode="auto">
              <a:xfrm>
                <a:off x="1632" y="1344"/>
                <a:ext cx="48" cy="672"/>
              </a:xfrm>
              <a:prstGeom prst="rect">
                <a:avLst/>
              </a:prstGeom>
              <a:solidFill>
                <a:srgbClr val="FFFFFF"/>
              </a:solidFill>
              <a:ln w="9525">
                <a:solidFill>
                  <a:srgbClr val="000000"/>
                </a:solidFill>
                <a:miter lim="800000"/>
                <a:headEnd/>
                <a:tailEnd/>
              </a:ln>
              <a:effectLst/>
            </p:spPr>
            <p:txBody>
              <a:bodyPr wrap="none" anchor="ctr">
                <a:prstTxWarp prst="textNoShape">
                  <a:avLst/>
                </a:prstTxWarp>
              </a:bodyPr>
              <a:lstStyle/>
              <a:p>
                <a:endParaRPr lang="en-US"/>
              </a:p>
            </p:txBody>
          </p:sp>
          <p:sp>
            <p:nvSpPr>
              <p:cNvPr id="368661" name="Rectangle 21"/>
              <p:cNvSpPr>
                <a:spLocks noChangeArrowheads="1"/>
              </p:cNvSpPr>
              <p:nvPr/>
            </p:nvSpPr>
            <p:spPr bwMode="auto">
              <a:xfrm>
                <a:off x="2736" y="1344"/>
                <a:ext cx="48" cy="672"/>
              </a:xfrm>
              <a:prstGeom prst="rect">
                <a:avLst/>
              </a:prstGeom>
              <a:solidFill>
                <a:srgbClr val="FFFFFF"/>
              </a:solidFill>
              <a:ln w="9525">
                <a:solidFill>
                  <a:srgbClr val="000000"/>
                </a:solidFill>
                <a:miter lim="800000"/>
                <a:headEnd/>
                <a:tailEnd/>
              </a:ln>
              <a:effectLst/>
            </p:spPr>
            <p:txBody>
              <a:bodyPr wrap="none" anchor="ctr">
                <a:prstTxWarp prst="textNoShape">
                  <a:avLst/>
                </a:prstTxWarp>
              </a:bodyPr>
              <a:lstStyle/>
              <a:p>
                <a:endParaRPr lang="en-US"/>
              </a:p>
            </p:txBody>
          </p:sp>
          <p:sp>
            <p:nvSpPr>
              <p:cNvPr id="368662" name="Rectangle 22"/>
              <p:cNvSpPr>
                <a:spLocks noChangeArrowheads="1"/>
              </p:cNvSpPr>
              <p:nvPr/>
            </p:nvSpPr>
            <p:spPr bwMode="auto">
              <a:xfrm>
                <a:off x="2160" y="1344"/>
                <a:ext cx="48" cy="672"/>
              </a:xfrm>
              <a:prstGeom prst="rect">
                <a:avLst/>
              </a:prstGeom>
              <a:solidFill>
                <a:srgbClr val="FFFFFF"/>
              </a:solidFill>
              <a:ln w="9525">
                <a:solidFill>
                  <a:srgbClr val="000000"/>
                </a:solidFill>
                <a:miter lim="800000"/>
                <a:headEnd/>
                <a:tailEnd/>
              </a:ln>
              <a:effectLst/>
            </p:spPr>
            <p:txBody>
              <a:bodyPr wrap="none" anchor="ctr">
                <a:prstTxWarp prst="textNoShape">
                  <a:avLst/>
                </a:prstTxWarp>
              </a:bodyPr>
              <a:lstStyle/>
              <a:p>
                <a:endParaRPr lang="en-US"/>
              </a:p>
            </p:txBody>
          </p:sp>
          <p:sp>
            <p:nvSpPr>
              <p:cNvPr id="368663" name="AutoShape 23"/>
              <p:cNvSpPr>
                <a:spLocks noChangeArrowheads="1"/>
              </p:cNvSpPr>
              <p:nvPr/>
            </p:nvSpPr>
            <p:spPr bwMode="auto">
              <a:xfrm>
                <a:off x="1824" y="1584"/>
                <a:ext cx="192" cy="114"/>
              </a:xfrm>
              <a:prstGeom prst="leftArrow">
                <a:avLst>
                  <a:gd name="adj1" fmla="val 50000"/>
                  <a:gd name="adj2" fmla="val 42105"/>
                </a:avLst>
              </a:prstGeom>
              <a:solidFill>
                <a:srgbClr val="FFFFFF"/>
              </a:solidFill>
              <a:ln w="9525">
                <a:solidFill>
                  <a:srgbClr val="000000"/>
                </a:solidFill>
                <a:miter lim="800000"/>
                <a:headEnd/>
                <a:tailEnd/>
              </a:ln>
              <a:effectLst/>
            </p:spPr>
            <p:txBody>
              <a:bodyPr wrap="none" anchor="ctr">
                <a:prstTxWarp prst="textNoShape">
                  <a:avLst/>
                </a:prstTxWarp>
              </a:bodyPr>
              <a:lstStyle/>
              <a:p>
                <a:endParaRPr lang="en-US"/>
              </a:p>
            </p:txBody>
          </p:sp>
          <p:sp>
            <p:nvSpPr>
              <p:cNvPr id="368664" name="Text Box 24"/>
              <p:cNvSpPr txBox="1">
                <a:spLocks noChangeArrowheads="1"/>
              </p:cNvSpPr>
              <p:nvPr/>
            </p:nvSpPr>
            <p:spPr bwMode="auto">
              <a:xfrm>
                <a:off x="2383" y="1489"/>
                <a:ext cx="162" cy="448"/>
              </a:xfrm>
              <a:prstGeom prst="rect">
                <a:avLst/>
              </a:prstGeom>
              <a:noFill/>
              <a:ln w="9525">
                <a:noFill/>
                <a:miter lim="800000"/>
                <a:headEnd/>
                <a:tailEnd/>
              </a:ln>
              <a:effectLst/>
            </p:spPr>
            <p:txBody>
              <a:bodyPr wrap="none">
                <a:prstTxWarp prst="textNoShape">
                  <a:avLst/>
                </a:prstTxWarp>
                <a:spAutoFit/>
              </a:bodyPr>
              <a:lstStyle/>
              <a:p>
                <a:r>
                  <a:rPr lang="en-US"/>
                  <a:t>+</a:t>
                </a:r>
              </a:p>
            </p:txBody>
          </p:sp>
        </p:grpSp>
        <p:sp>
          <p:nvSpPr>
            <p:cNvPr id="368665" name="Rectangle 25"/>
            <p:cNvSpPr>
              <a:spLocks noChangeArrowheads="1"/>
            </p:cNvSpPr>
            <p:nvPr/>
          </p:nvSpPr>
          <p:spPr bwMode="auto">
            <a:xfrm>
              <a:off x="4560" y="1584"/>
              <a:ext cx="48" cy="48"/>
            </a:xfrm>
            <a:prstGeom prst="rect">
              <a:avLst/>
            </a:prstGeom>
            <a:solidFill>
              <a:srgbClr val="FFFFFF"/>
            </a:solidFill>
            <a:ln w="9525">
              <a:solidFill>
                <a:srgbClr val="000000"/>
              </a:solidFill>
              <a:miter lim="800000"/>
              <a:headEnd/>
              <a:tailEnd/>
            </a:ln>
            <a:effectLst/>
          </p:spPr>
          <p:txBody>
            <a:bodyPr wrap="none" anchor="ctr">
              <a:prstTxWarp prst="textNoShape">
                <a:avLst/>
              </a:prstTxWarp>
            </a:bodyPr>
            <a:lstStyle/>
            <a:p>
              <a:endParaRPr lang="en-US"/>
            </a:p>
          </p:txBody>
        </p:sp>
        <p:sp>
          <p:nvSpPr>
            <p:cNvPr id="368666" name="Text Box 26"/>
            <p:cNvSpPr txBox="1">
              <a:spLocks noChangeArrowheads="1"/>
            </p:cNvSpPr>
            <p:nvPr/>
          </p:nvSpPr>
          <p:spPr bwMode="auto">
            <a:xfrm>
              <a:off x="4608" y="1536"/>
              <a:ext cx="191" cy="288"/>
            </a:xfrm>
            <a:prstGeom prst="rect">
              <a:avLst/>
            </a:prstGeom>
            <a:noFill/>
            <a:ln w="9525">
              <a:noFill/>
              <a:miter lim="800000"/>
              <a:headEnd/>
              <a:tailEnd/>
            </a:ln>
            <a:effectLst/>
          </p:spPr>
          <p:txBody>
            <a:bodyPr wrap="none">
              <a:prstTxWarp prst="textNoShape">
                <a:avLst/>
              </a:prstTxWarp>
              <a:spAutoFit/>
            </a:bodyPr>
            <a:lstStyle/>
            <a:p>
              <a:r>
                <a:rPr lang="en-US"/>
                <a:t>*</a:t>
              </a:r>
            </a:p>
          </p:txBody>
        </p:sp>
      </p:gr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Level 1, 2 and 3 BLAS</a:t>
            </a:r>
            <a:br>
              <a:rPr lang="en-US" dirty="0" smtClean="0"/>
            </a:br>
            <a:r>
              <a:rPr lang="en-US" sz="2200" dirty="0" smtClean="0"/>
              <a:t>Before (2007)</a:t>
            </a:r>
            <a:endParaRPr lang="en-US" sz="2200"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006075972"/>
              </p:ext>
            </p:extLst>
          </p:nvPr>
        </p:nvGraphicFramePr>
        <p:xfrm>
          <a:off x="96056" y="1245511"/>
          <a:ext cx="8773117" cy="5413791"/>
        </p:xfrm>
        <a:graphic>
          <a:graphicData uri="http://schemas.openxmlformats.org/presentationml/2006/ole">
            <mc:AlternateContent xmlns:mc="http://schemas.openxmlformats.org/markup-compatibility/2006">
              <mc:Choice xmlns:v="urn:schemas-microsoft-com:vml" Requires="v">
                <p:oleObj spid="_x0000_s593965" name="Worksheet" r:id="rId4" imgW="8153400" imgH="5029200" progId="Excel.Sheet.8">
                  <p:embed/>
                </p:oleObj>
              </mc:Choice>
              <mc:Fallback>
                <p:oleObj name="Worksheet" r:id="rId4" imgW="8153400" imgH="5029200" progId="Excel.Sheet.8">
                  <p:embed/>
                  <p:pic>
                    <p:nvPicPr>
                      <p:cNvPr id="0" name="Content Placeholder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56" y="1245511"/>
                        <a:ext cx="8773117" cy="54137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051884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88690060"/>
              </p:ext>
            </p:extLst>
          </p:nvPr>
        </p:nvGraphicFramePr>
        <p:xfrm>
          <a:off x="520700" y="1854200"/>
          <a:ext cx="8410294" cy="4165600"/>
        </p:xfrm>
        <a:graphic>
          <a:graphicData uri="http://schemas.openxmlformats.org/presentationml/2006/ole">
            <mc:AlternateContent xmlns:mc="http://schemas.openxmlformats.org/markup-compatibility/2006">
              <mc:Choice xmlns:v="urn:schemas-microsoft-com:vml" Requires="v">
                <p:oleObj spid="_x0000_s1025" name="Worksheet" r:id="rId3" imgW="8102600" imgH="4013200" progId="Excel.Sheet.12">
                  <p:embed/>
                </p:oleObj>
              </mc:Choice>
              <mc:Fallback>
                <p:oleObj name="Worksheet" r:id="rId3" imgW="8102600" imgH="4013200" progId="Excel.Sheet.12">
                  <p:embed/>
                  <p:pic>
                    <p:nvPicPr>
                      <p:cNvPr id="0" name=""/>
                      <p:cNvPicPr/>
                      <p:nvPr/>
                    </p:nvPicPr>
                    <p:blipFill>
                      <a:blip r:embed="rId4"/>
                      <a:stretch>
                        <a:fillRect/>
                      </a:stretch>
                    </p:blipFill>
                    <p:spPr>
                      <a:xfrm>
                        <a:off x="520700" y="1854200"/>
                        <a:ext cx="8410294" cy="4165600"/>
                      </a:xfrm>
                      <a:prstGeom prst="rect">
                        <a:avLst/>
                      </a:prstGeom>
                    </p:spPr>
                  </p:pic>
                </p:oleObj>
              </mc:Fallback>
            </mc:AlternateContent>
          </a:graphicData>
        </a:graphic>
      </p:graphicFrame>
      <p:sp>
        <p:nvSpPr>
          <p:cNvPr id="5" name="TextBox 4"/>
          <p:cNvSpPr txBox="1"/>
          <p:nvPr/>
        </p:nvSpPr>
        <p:spPr>
          <a:xfrm>
            <a:off x="381000" y="381000"/>
            <a:ext cx="8102599" cy="1077218"/>
          </a:xfrm>
          <a:prstGeom prst="rect">
            <a:avLst/>
          </a:prstGeom>
          <a:noFill/>
        </p:spPr>
        <p:txBody>
          <a:bodyPr wrap="square" rtlCol="0">
            <a:spAutoFit/>
          </a:bodyPr>
          <a:lstStyle/>
          <a:p>
            <a:r>
              <a:rPr lang="en-US" sz="1600" kern="1200" dirty="0" smtClean="0">
                <a:latin typeface="Times"/>
                <a:cs typeface="Times"/>
              </a:rPr>
              <a:t>1 core </a:t>
            </a:r>
            <a:r>
              <a:rPr lang="en-US" sz="1600" kern="1200" dirty="0">
                <a:latin typeface="Times"/>
                <a:cs typeface="Times"/>
              </a:rPr>
              <a:t>Intel Xeon E5</a:t>
            </a:r>
            <a:r>
              <a:rPr lang="en-US" sz="1600" kern="1200" dirty="0" smtClean="0">
                <a:latin typeface="Times"/>
                <a:cs typeface="Times"/>
              </a:rPr>
              <a:t>-2670 </a:t>
            </a:r>
            <a:r>
              <a:rPr lang="en-US" sz="1600" kern="1200" dirty="0">
                <a:latin typeface="Times"/>
                <a:cs typeface="Times"/>
              </a:rPr>
              <a:t>(Sandy Bridge</a:t>
            </a:r>
            <a:r>
              <a:rPr lang="en-US" sz="1600" kern="1200" dirty="0" smtClean="0">
                <a:latin typeface="Times"/>
                <a:cs typeface="Times"/>
              </a:rPr>
              <a:t>), 2.6 </a:t>
            </a:r>
            <a:r>
              <a:rPr lang="en-US" sz="1600" kern="1200" dirty="0">
                <a:latin typeface="Times"/>
                <a:cs typeface="Times"/>
              </a:rPr>
              <a:t>GHz.</a:t>
            </a:r>
            <a:endParaRPr lang="en-US" sz="1600" kern="1200" dirty="0" smtClean="0">
              <a:latin typeface="Times"/>
              <a:cs typeface="Times"/>
            </a:endParaRPr>
          </a:p>
          <a:p>
            <a:r>
              <a:rPr lang="en-US" sz="1600" kern="1200" dirty="0" smtClean="0">
                <a:latin typeface="Times"/>
                <a:cs typeface="Times"/>
              </a:rPr>
              <a:t>24 </a:t>
            </a:r>
            <a:r>
              <a:rPr lang="en-US" sz="1600" kern="1200" dirty="0">
                <a:latin typeface="Times"/>
                <a:cs typeface="Times"/>
              </a:rPr>
              <a:t>MB shared L3 cache, and each </a:t>
            </a:r>
            <a:r>
              <a:rPr lang="en-US" sz="1600" kern="1200" dirty="0" smtClean="0">
                <a:latin typeface="Times"/>
                <a:cs typeface="Times"/>
              </a:rPr>
              <a:t>core has </a:t>
            </a:r>
            <a:r>
              <a:rPr lang="en-US" sz="1600" kern="1200" dirty="0">
                <a:latin typeface="Times"/>
                <a:cs typeface="Times"/>
              </a:rPr>
              <a:t>a private 256 KB L2 and 64 KB L1.</a:t>
            </a:r>
            <a:r>
              <a:rPr lang="en-US" sz="1600" kern="1200" dirty="0" smtClean="0">
                <a:latin typeface="Times"/>
                <a:cs typeface="Times"/>
              </a:rPr>
              <a:t> </a:t>
            </a:r>
          </a:p>
          <a:p>
            <a:r>
              <a:rPr lang="en-US" sz="1600" kern="1200" dirty="0" smtClean="0">
                <a:latin typeface="Times"/>
                <a:cs typeface="Times"/>
              </a:rPr>
              <a:t>The </a:t>
            </a:r>
            <a:r>
              <a:rPr lang="en-US" sz="1600" kern="1200" dirty="0">
                <a:latin typeface="Times"/>
                <a:cs typeface="Times"/>
              </a:rPr>
              <a:t>theoretical </a:t>
            </a:r>
            <a:r>
              <a:rPr lang="en-US" sz="1600" kern="1200" dirty="0" smtClean="0">
                <a:latin typeface="Times"/>
                <a:cs typeface="Times"/>
              </a:rPr>
              <a:t>peak for </a:t>
            </a:r>
            <a:r>
              <a:rPr lang="en-US" sz="1600" kern="1200" dirty="0">
                <a:latin typeface="Times"/>
                <a:cs typeface="Times"/>
              </a:rPr>
              <a:t>this architecture in double precision is </a:t>
            </a:r>
            <a:r>
              <a:rPr lang="en-US" sz="1600" kern="1200" dirty="0" smtClean="0">
                <a:latin typeface="Times"/>
                <a:cs typeface="Times"/>
              </a:rPr>
              <a:t>20.8 </a:t>
            </a:r>
            <a:r>
              <a:rPr lang="en-US" sz="1600" kern="1200" dirty="0" err="1" smtClean="0">
                <a:latin typeface="Times"/>
                <a:cs typeface="Times"/>
              </a:rPr>
              <a:t>Gflop/s</a:t>
            </a:r>
            <a:r>
              <a:rPr lang="en-US" sz="1600" kern="1200" dirty="0" smtClean="0">
                <a:latin typeface="Times"/>
                <a:cs typeface="Times"/>
              </a:rPr>
              <a:t> per core.</a:t>
            </a:r>
          </a:p>
          <a:p>
            <a:r>
              <a:rPr lang="en-US" sz="1600" kern="1200" dirty="0" smtClean="0">
                <a:latin typeface="Times"/>
                <a:cs typeface="Times"/>
              </a:rPr>
              <a:t>Compiled with </a:t>
            </a:r>
            <a:r>
              <a:rPr lang="en-US" sz="1600" kern="1200" dirty="0" err="1" smtClean="0">
                <a:latin typeface="Times"/>
                <a:cs typeface="Times"/>
              </a:rPr>
              <a:t>gcc</a:t>
            </a:r>
            <a:r>
              <a:rPr lang="en-US" sz="1600" kern="1200" dirty="0" smtClean="0">
                <a:latin typeface="Times"/>
                <a:cs typeface="Times"/>
              </a:rPr>
              <a:t> 4.4.6 and using MKL_composer_xe_2013.3.163</a:t>
            </a:r>
            <a:endParaRPr lang="en-US" sz="1600" kern="1200" dirty="0">
              <a:latin typeface="Times"/>
              <a:cs typeface="Times"/>
            </a:endParaRPr>
          </a:p>
        </p:txBody>
      </p:sp>
      <p:sp>
        <p:nvSpPr>
          <p:cNvPr id="6" name="TextBox 5"/>
          <p:cNvSpPr txBox="1"/>
          <p:nvPr/>
        </p:nvSpPr>
        <p:spPr>
          <a:xfrm>
            <a:off x="-152400" y="0"/>
            <a:ext cx="9144000" cy="523220"/>
          </a:xfrm>
          <a:prstGeom prst="rect">
            <a:avLst/>
          </a:prstGeom>
          <a:noFill/>
        </p:spPr>
        <p:txBody>
          <a:bodyPr wrap="square" rtlCol="0">
            <a:spAutoFit/>
          </a:bodyPr>
          <a:lstStyle/>
          <a:p>
            <a:pPr algn="ctr"/>
            <a:r>
              <a:rPr lang="en-US" sz="2800" b="1" kern="1200" dirty="0" smtClean="0">
                <a:latin typeface="Arial"/>
                <a:cs typeface="Arial"/>
              </a:rPr>
              <a:t>Level 1, 2 and 3 BLAS</a:t>
            </a:r>
            <a:endParaRPr lang="en-US" sz="2800" b="1" kern="1200" dirty="0">
              <a:latin typeface="Arial"/>
              <a:cs typeface="Arial"/>
            </a:endParaRPr>
          </a:p>
        </p:txBody>
      </p:sp>
      <p:sp>
        <p:nvSpPr>
          <p:cNvPr id="7" name="TextBox 6"/>
          <p:cNvSpPr txBox="1"/>
          <p:nvPr/>
        </p:nvSpPr>
        <p:spPr>
          <a:xfrm>
            <a:off x="6385814" y="5090377"/>
            <a:ext cx="403565" cy="307777"/>
          </a:xfrm>
          <a:prstGeom prst="rect">
            <a:avLst/>
          </a:prstGeom>
          <a:solidFill>
            <a:schemeClr val="accent3">
              <a:lumMod val="75000"/>
            </a:schemeClr>
          </a:solidFill>
          <a:ln>
            <a:solidFill>
              <a:schemeClr val="tx1"/>
            </a:solidFill>
          </a:ln>
        </p:spPr>
        <p:txBody>
          <a:bodyPr wrap="square" rtlCol="0">
            <a:spAutoFit/>
          </a:bodyPr>
          <a:lstStyle/>
          <a:p>
            <a:pPr algn="ctr"/>
            <a:r>
              <a:rPr lang="en-US" sz="1400" b="1" dirty="0" smtClean="0">
                <a:latin typeface="Times"/>
                <a:cs typeface="Times"/>
              </a:rPr>
              <a:t>0.2</a:t>
            </a:r>
            <a:endParaRPr lang="en-US" sz="1400" b="1" dirty="0">
              <a:latin typeface="Times"/>
              <a:cs typeface="Times"/>
            </a:endParaRPr>
          </a:p>
        </p:txBody>
      </p:sp>
      <p:cxnSp>
        <p:nvCxnSpPr>
          <p:cNvPr id="8" name="Straight Arrow Connector 7"/>
          <p:cNvCxnSpPr>
            <a:stCxn id="7" idx="1"/>
          </p:cNvCxnSpPr>
          <p:nvPr/>
        </p:nvCxnSpPr>
        <p:spPr>
          <a:xfrm rot="10800000" flipV="1">
            <a:off x="6029728" y="5244266"/>
            <a:ext cx="356086" cy="1538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980344" y="4625528"/>
            <a:ext cx="403565" cy="307777"/>
          </a:xfrm>
          <a:prstGeom prst="rect">
            <a:avLst/>
          </a:prstGeom>
          <a:solidFill>
            <a:schemeClr val="accent2">
              <a:lumMod val="75000"/>
            </a:schemeClr>
          </a:solidFill>
          <a:ln>
            <a:solidFill>
              <a:schemeClr val="tx1"/>
            </a:solidFill>
          </a:ln>
        </p:spPr>
        <p:txBody>
          <a:bodyPr wrap="square" rtlCol="0">
            <a:spAutoFit/>
          </a:bodyPr>
          <a:lstStyle/>
          <a:p>
            <a:pPr algn="ctr"/>
            <a:r>
              <a:rPr lang="en-US" sz="1400" b="1" dirty="0" smtClean="0">
                <a:latin typeface="Times"/>
                <a:cs typeface="Times"/>
              </a:rPr>
              <a:t>3.3</a:t>
            </a:r>
            <a:endParaRPr lang="en-US" sz="1400" b="1" dirty="0">
              <a:latin typeface="Times"/>
              <a:cs typeface="Times"/>
            </a:endParaRPr>
          </a:p>
        </p:txBody>
      </p:sp>
      <p:cxnSp>
        <p:nvCxnSpPr>
          <p:cNvPr id="10" name="Straight Arrow Connector 9"/>
          <p:cNvCxnSpPr>
            <a:stCxn id="9" idx="1"/>
          </p:cNvCxnSpPr>
          <p:nvPr/>
        </p:nvCxnSpPr>
        <p:spPr>
          <a:xfrm rot="10800000" flipV="1">
            <a:off x="5624258" y="4779417"/>
            <a:ext cx="356086" cy="1538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184031" y="2170736"/>
            <a:ext cx="605348" cy="307777"/>
          </a:xfrm>
          <a:prstGeom prst="rect">
            <a:avLst/>
          </a:prstGeom>
          <a:solidFill>
            <a:schemeClr val="accent1">
              <a:lumMod val="75000"/>
            </a:schemeClr>
          </a:solidFill>
          <a:ln>
            <a:solidFill>
              <a:schemeClr val="tx1"/>
            </a:solidFill>
          </a:ln>
        </p:spPr>
        <p:txBody>
          <a:bodyPr wrap="square" rtlCol="0">
            <a:spAutoFit/>
          </a:bodyPr>
          <a:lstStyle/>
          <a:p>
            <a:pPr algn="ctr"/>
            <a:r>
              <a:rPr lang="en-US" sz="1400" b="1" dirty="0" smtClean="0">
                <a:latin typeface="Times"/>
                <a:cs typeface="Times"/>
              </a:rPr>
              <a:t>19.3</a:t>
            </a:r>
            <a:endParaRPr lang="en-US" sz="1400" b="1" dirty="0">
              <a:latin typeface="Times"/>
              <a:cs typeface="Times"/>
            </a:endParaRPr>
          </a:p>
        </p:txBody>
      </p:sp>
      <p:cxnSp>
        <p:nvCxnSpPr>
          <p:cNvPr id="12" name="Straight Arrow Connector 11"/>
          <p:cNvCxnSpPr>
            <a:stCxn id="11" idx="1"/>
          </p:cNvCxnSpPr>
          <p:nvPr/>
        </p:nvCxnSpPr>
        <p:spPr>
          <a:xfrm rot="10800000" flipV="1">
            <a:off x="5827945" y="2324625"/>
            <a:ext cx="356086" cy="1538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rot="16200000">
            <a:off x="-1469248" y="3574813"/>
            <a:ext cx="3610563" cy="369332"/>
          </a:xfrm>
          <a:prstGeom prst="rect">
            <a:avLst/>
          </a:prstGeom>
          <a:noFill/>
        </p:spPr>
        <p:txBody>
          <a:bodyPr wrap="square" rtlCol="0">
            <a:spAutoFit/>
          </a:bodyPr>
          <a:lstStyle/>
          <a:p>
            <a:pPr algn="ctr"/>
            <a:r>
              <a:rPr lang="en-US" b="1" dirty="0" err="1" smtClean="0">
                <a:latin typeface="Arial"/>
                <a:cs typeface="Arial"/>
              </a:rPr>
              <a:t>Gflop</a:t>
            </a:r>
            <a:r>
              <a:rPr lang="en-US" b="1" dirty="0" err="1">
                <a:latin typeface="Arial"/>
                <a:cs typeface="Arial"/>
              </a:rPr>
              <a:t>s</a:t>
            </a:r>
            <a:endParaRPr lang="en-US" b="1" dirty="0">
              <a:latin typeface="Arial"/>
              <a:cs typeface="Arial"/>
            </a:endParaRPr>
          </a:p>
        </p:txBody>
      </p:sp>
      <p:sp>
        <p:nvSpPr>
          <p:cNvPr id="20" name="TextBox 19"/>
          <p:cNvSpPr txBox="1"/>
          <p:nvPr/>
        </p:nvSpPr>
        <p:spPr>
          <a:xfrm>
            <a:off x="3059749" y="5884120"/>
            <a:ext cx="1854241" cy="369332"/>
          </a:xfrm>
          <a:prstGeom prst="rect">
            <a:avLst/>
          </a:prstGeom>
          <a:noFill/>
        </p:spPr>
        <p:txBody>
          <a:bodyPr wrap="square" rtlCol="0">
            <a:spAutoFit/>
          </a:bodyPr>
          <a:lstStyle/>
          <a:p>
            <a:pPr algn="ctr"/>
            <a:r>
              <a:rPr lang="en-US" b="1" dirty="0" smtClean="0">
                <a:latin typeface="Arial"/>
                <a:cs typeface="Arial"/>
              </a:rPr>
              <a:t>Matrix size</a:t>
            </a:r>
            <a:endParaRPr lang="en-US" b="1" dirty="0">
              <a:latin typeface="Arial"/>
              <a:cs typeface="Arial"/>
            </a:endParaRPr>
          </a:p>
        </p:txBody>
      </p:sp>
    </p:spTree>
    <p:extLst>
      <p:ext uri="{BB962C8B-B14F-4D97-AF65-F5344CB8AC3E}">
        <p14:creationId xmlns:p14="http://schemas.microsoft.com/office/powerpoint/2010/main" val="318765260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1"/>
          <p:cNvSpPr>
            <a:spLocks noGrp="1"/>
          </p:cNvSpPr>
          <p:nvPr>
            <p:ph type="dt" sz="quarter" idx="10"/>
          </p:nvPr>
        </p:nvSpPr>
        <p:spPr>
          <a:noFill/>
        </p:spPr>
        <p:txBody>
          <a:bodyPr/>
          <a:lstStyle/>
          <a:p>
            <a:r>
              <a:rPr lang="en-US"/>
              <a:t>02/25/2009</a:t>
            </a:r>
          </a:p>
        </p:txBody>
      </p:sp>
      <p:sp>
        <p:nvSpPr>
          <p:cNvPr id="15363" name="Footer Placeholder 2"/>
          <p:cNvSpPr>
            <a:spLocks noGrp="1"/>
          </p:cNvSpPr>
          <p:nvPr>
            <p:ph type="ftr" sz="quarter" idx="11"/>
          </p:nvPr>
        </p:nvSpPr>
        <p:spPr>
          <a:noFill/>
        </p:spPr>
        <p:txBody>
          <a:bodyPr/>
          <a:lstStyle/>
          <a:p>
            <a:r>
              <a:rPr lang="en-US"/>
              <a:t>CS267 Lecture 8</a:t>
            </a:r>
          </a:p>
        </p:txBody>
      </p:sp>
      <p:sp>
        <p:nvSpPr>
          <p:cNvPr id="15364" name="Slide Number Placeholder 3"/>
          <p:cNvSpPr>
            <a:spLocks noGrp="1"/>
          </p:cNvSpPr>
          <p:nvPr>
            <p:ph type="sldNum" sz="quarter" idx="12"/>
          </p:nvPr>
        </p:nvSpPr>
        <p:spPr>
          <a:noFill/>
        </p:spPr>
        <p:txBody>
          <a:bodyPr/>
          <a:lstStyle/>
          <a:p>
            <a:fld id="{CD0B3CCC-4E68-5346-84B5-4AE2F4BE9421}" type="slidenum">
              <a:rPr lang="en-US"/>
              <a:pPr/>
              <a:t>17</a:t>
            </a:fld>
            <a:endParaRPr lang="en-US"/>
          </a:p>
        </p:txBody>
      </p:sp>
      <p:pic>
        <p:nvPicPr>
          <p:cNvPr id="15365" name="Picture 4" descr="blasqr1.tif"/>
          <p:cNvPicPr>
            <a:picLocks noChangeAspect="1"/>
          </p:cNvPicPr>
          <p:nvPr/>
        </p:nvPicPr>
        <p:blipFill>
          <a:blip r:embed="rId2"/>
          <a:srcRect/>
          <a:stretch>
            <a:fillRect/>
          </a:stretch>
        </p:blipFill>
        <p:spPr bwMode="auto">
          <a:xfrm>
            <a:off x="134938" y="0"/>
            <a:ext cx="8874125" cy="6858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09600" y="306388"/>
            <a:ext cx="8510588" cy="373062"/>
          </a:xfrm>
        </p:spPr>
        <p:txBody>
          <a:bodyPr/>
          <a:lstStyle/>
          <a:p>
            <a:r>
              <a:rPr lang="en-US" sz="3200" dirty="0"/>
              <a:t>A brief history of (Dense) Linear Algebra software</a:t>
            </a:r>
            <a:r>
              <a:rPr lang="en-US" sz="3200" dirty="0" smtClean="0"/>
              <a:t> </a:t>
            </a:r>
            <a:endParaRPr lang="en-US" sz="3200" dirty="0"/>
          </a:p>
        </p:txBody>
      </p:sp>
      <p:sp>
        <p:nvSpPr>
          <p:cNvPr id="16387" name="Content Placeholder 2"/>
          <p:cNvSpPr>
            <a:spLocks noGrp="1"/>
          </p:cNvSpPr>
          <p:nvPr>
            <p:ph idx="1"/>
          </p:nvPr>
        </p:nvSpPr>
        <p:spPr>
          <a:xfrm>
            <a:off x="236538" y="609600"/>
            <a:ext cx="8705850" cy="5692775"/>
          </a:xfrm>
        </p:spPr>
        <p:txBody>
          <a:bodyPr/>
          <a:lstStyle/>
          <a:p>
            <a:r>
              <a:rPr lang="en-US" sz="2000" dirty="0"/>
              <a:t>LAPACK – “Linear Algebra </a:t>
            </a:r>
            <a:r>
              <a:rPr lang="en-US" sz="2000" dirty="0" err="1"/>
              <a:t>PACKage</a:t>
            </a:r>
            <a:r>
              <a:rPr lang="en-US" sz="2000" dirty="0"/>
              <a:t>” - uses BLAS-</a:t>
            </a:r>
            <a:r>
              <a:rPr lang="en-US" sz="2000" dirty="0">
                <a:solidFill>
                  <a:schemeClr val="accent1"/>
                </a:solidFill>
              </a:rPr>
              <a:t>3 </a:t>
            </a:r>
            <a:r>
              <a:rPr lang="en-US" sz="2000" dirty="0"/>
              <a:t>(1989 – now)</a:t>
            </a:r>
          </a:p>
          <a:p>
            <a:pPr lvl="1"/>
            <a:r>
              <a:rPr lang="en-US" sz="2000" dirty="0">
                <a:solidFill>
                  <a:schemeClr val="tx1"/>
                </a:solidFill>
              </a:rPr>
              <a:t>Ex: Obvious way to express Gaussian Elimination  (GE) is adding multiples of one row to other rows – BLAS-1</a:t>
            </a:r>
          </a:p>
          <a:p>
            <a:pPr lvl="2"/>
            <a:r>
              <a:rPr lang="en-US" sz="1800" dirty="0"/>
              <a:t>How do we reorganize GE to use BLAS-3 ? (details later)</a:t>
            </a:r>
          </a:p>
          <a:p>
            <a:pPr lvl="1"/>
            <a:r>
              <a:rPr lang="en-US" sz="2000" dirty="0">
                <a:solidFill>
                  <a:schemeClr val="tx1"/>
                </a:solidFill>
              </a:rPr>
              <a:t>Contents of LAPACK (summary)</a:t>
            </a:r>
          </a:p>
          <a:p>
            <a:pPr lvl="2"/>
            <a:r>
              <a:rPr lang="en-US" sz="1800" dirty="0"/>
              <a:t>Algorithms we can turn into (nearly) 100% BLAS 3</a:t>
            </a:r>
          </a:p>
          <a:p>
            <a:pPr lvl="3"/>
            <a:r>
              <a:rPr lang="en-US" sz="1800" dirty="0"/>
              <a:t>Linear Systems: solve Ax=</a:t>
            </a:r>
            <a:r>
              <a:rPr lang="en-US" sz="1800" dirty="0" err="1"/>
              <a:t>b</a:t>
            </a:r>
            <a:r>
              <a:rPr lang="en-US" sz="1800" dirty="0"/>
              <a:t> for </a:t>
            </a:r>
            <a:r>
              <a:rPr lang="en-US" sz="1800" dirty="0" err="1"/>
              <a:t>x</a:t>
            </a:r>
            <a:endParaRPr lang="en-US" sz="1800" dirty="0"/>
          </a:p>
          <a:p>
            <a:pPr lvl="3"/>
            <a:r>
              <a:rPr lang="en-US" sz="1800" dirty="0"/>
              <a:t>Least Squares: choose x to minimize |</a:t>
            </a:r>
            <a:r>
              <a:rPr lang="en-US" sz="1800" dirty="0" smtClean="0"/>
              <a:t>|Ax - b|</a:t>
            </a:r>
            <a:r>
              <a:rPr lang="en-US" sz="1800" dirty="0"/>
              <a:t>|</a:t>
            </a:r>
            <a:r>
              <a:rPr lang="en-US" sz="1800" baseline="-20000" dirty="0" smtClean="0"/>
              <a:t>2</a:t>
            </a:r>
            <a:endParaRPr lang="en-US" sz="1800" dirty="0"/>
          </a:p>
          <a:p>
            <a:pPr lvl="2"/>
            <a:r>
              <a:rPr lang="en-US" sz="1800" dirty="0"/>
              <a:t>Algorithms that are only 50% BLAS 3 (so far)</a:t>
            </a:r>
          </a:p>
          <a:p>
            <a:pPr lvl="3"/>
            <a:r>
              <a:rPr lang="en-US" sz="1800" dirty="0"/>
              <a:t>“</a:t>
            </a:r>
            <a:r>
              <a:rPr lang="en-US" sz="1800" dirty="0" err="1"/>
              <a:t>Eigenproblems</a:t>
            </a:r>
            <a:r>
              <a:rPr lang="en-US" sz="1800" dirty="0"/>
              <a:t>”: Find</a:t>
            </a:r>
            <a:r>
              <a:rPr lang="en-US" sz="1800" dirty="0">
                <a:latin typeface="Math1" charset="0"/>
              </a:rPr>
              <a:t> </a:t>
            </a:r>
            <a:r>
              <a:rPr lang="en-US" sz="1800" dirty="0" err="1" smtClean="0">
                <a:latin typeface="Symbol" charset="2"/>
              </a:rPr>
              <a:t>λ</a:t>
            </a:r>
            <a:r>
              <a:rPr lang="en-US" sz="1800" dirty="0" smtClean="0">
                <a:latin typeface="Math1" charset="0"/>
              </a:rPr>
              <a:t> </a:t>
            </a:r>
            <a:r>
              <a:rPr lang="en-US" sz="1800" dirty="0"/>
              <a:t>and x where Ax = </a:t>
            </a:r>
            <a:r>
              <a:rPr lang="en-US" sz="1800" dirty="0" err="1" smtClean="0">
                <a:latin typeface="Symbol" charset="2"/>
              </a:rPr>
              <a:t>λ</a:t>
            </a:r>
            <a:r>
              <a:rPr lang="en-US" sz="1800" dirty="0" smtClean="0"/>
              <a:t> </a:t>
            </a:r>
            <a:r>
              <a:rPr lang="en-US" sz="1800" dirty="0"/>
              <a:t>x</a:t>
            </a:r>
          </a:p>
          <a:p>
            <a:pPr lvl="3"/>
            <a:r>
              <a:rPr lang="en-US" sz="1800" dirty="0"/>
              <a:t>Singular Value Decomposition (SVD): (A</a:t>
            </a:r>
            <a:r>
              <a:rPr lang="en-US" sz="2400" baseline="30000" dirty="0"/>
              <a:t>T</a:t>
            </a:r>
            <a:r>
              <a:rPr lang="en-US" sz="1800" dirty="0"/>
              <a:t>A)x</a:t>
            </a:r>
            <a:r>
              <a:rPr lang="en-US" sz="1800" dirty="0" smtClean="0"/>
              <a:t>=</a:t>
            </a:r>
            <a:r>
              <a:rPr lang="en-US" sz="1800" dirty="0" smtClean="0">
                <a:sym typeface="Symbol" charset="2"/>
              </a:rPr>
              <a:t>σ</a:t>
            </a:r>
            <a:r>
              <a:rPr lang="en-US" sz="2400" baseline="30000" dirty="0" smtClean="0"/>
              <a:t>2</a:t>
            </a:r>
            <a:r>
              <a:rPr lang="en-US" sz="1800" dirty="0" smtClean="0"/>
              <a:t>x </a:t>
            </a:r>
            <a:endParaRPr lang="en-US" sz="1800" dirty="0"/>
          </a:p>
          <a:p>
            <a:pPr lvl="2"/>
            <a:r>
              <a:rPr lang="en-US" sz="1800" dirty="0">
                <a:latin typeface="Times New Roman" charset="0"/>
              </a:rPr>
              <a:t>Generalized problems (</a:t>
            </a:r>
            <a:r>
              <a:rPr lang="en-US" sz="1800" dirty="0" err="1">
                <a:latin typeface="Times New Roman" charset="0"/>
              </a:rPr>
              <a:t>eg</a:t>
            </a:r>
            <a:r>
              <a:rPr lang="en-US" sz="1800" dirty="0">
                <a:latin typeface="Times New Roman" charset="0"/>
              </a:rPr>
              <a:t> Ax = </a:t>
            </a:r>
            <a:r>
              <a:rPr lang="en-US" sz="1800" dirty="0" err="1" smtClean="0">
                <a:latin typeface="Symbol" charset="2"/>
              </a:rPr>
              <a:t>λ</a:t>
            </a:r>
            <a:r>
              <a:rPr lang="en-US" sz="1800" dirty="0" smtClean="0">
                <a:latin typeface="Times New Roman" charset="0"/>
              </a:rPr>
              <a:t> </a:t>
            </a:r>
            <a:r>
              <a:rPr lang="en-US" sz="1800" dirty="0" err="1">
                <a:latin typeface="Times New Roman" charset="0"/>
              </a:rPr>
              <a:t>Bx</a:t>
            </a:r>
            <a:r>
              <a:rPr lang="en-US" sz="1800" dirty="0">
                <a:latin typeface="Times New Roman" charset="0"/>
              </a:rPr>
              <a:t>)</a:t>
            </a:r>
          </a:p>
          <a:p>
            <a:pPr lvl="2"/>
            <a:r>
              <a:rPr lang="en-US" sz="1800" dirty="0"/>
              <a:t>Error bounds for everything</a:t>
            </a:r>
          </a:p>
          <a:p>
            <a:pPr lvl="2"/>
            <a:r>
              <a:rPr lang="en-US" sz="1800" dirty="0"/>
              <a:t>Lots of variants depending on A’s structure  (banded, A=A</a:t>
            </a:r>
            <a:r>
              <a:rPr lang="en-US" sz="1800" baseline="30000" dirty="0"/>
              <a:t>T</a:t>
            </a:r>
            <a:r>
              <a:rPr lang="en-US" sz="1800" dirty="0"/>
              <a:t>, etc)</a:t>
            </a:r>
          </a:p>
          <a:p>
            <a:pPr lvl="1"/>
            <a:r>
              <a:rPr lang="en-US" sz="2000" dirty="0"/>
              <a:t>How much code?  (Release </a:t>
            </a:r>
            <a:r>
              <a:rPr lang="en-US" sz="2000" dirty="0" smtClean="0"/>
              <a:t>3.4, </a:t>
            </a:r>
            <a:r>
              <a:rPr lang="en-US" sz="2000" dirty="0"/>
              <a:t>Nov </a:t>
            </a:r>
            <a:r>
              <a:rPr lang="en-US" sz="2000" dirty="0" smtClean="0"/>
              <a:t>2011) </a:t>
            </a:r>
            <a:r>
              <a:rPr lang="en-US" sz="2000" dirty="0"/>
              <a:t>(</a:t>
            </a:r>
            <a:r>
              <a:rPr lang="en-US" sz="2000" dirty="0" err="1"/>
              <a:t>www.netlib.org</a:t>
            </a:r>
            <a:r>
              <a:rPr lang="en-US" sz="2000" dirty="0"/>
              <a:t>/</a:t>
            </a:r>
            <a:r>
              <a:rPr lang="en-US" sz="2000" dirty="0" err="1"/>
              <a:t>lapack</a:t>
            </a:r>
            <a:r>
              <a:rPr lang="en-US" sz="2000" dirty="0"/>
              <a:t>)</a:t>
            </a:r>
          </a:p>
          <a:p>
            <a:pPr lvl="2"/>
            <a:r>
              <a:rPr lang="en-US" sz="1800" dirty="0"/>
              <a:t>Source: </a:t>
            </a:r>
            <a:r>
              <a:rPr lang="en-US" sz="1800" dirty="0" smtClean="0"/>
              <a:t>1674 routines</a:t>
            </a:r>
            <a:r>
              <a:rPr lang="en-US" sz="1800" dirty="0"/>
              <a:t>, 490K LOC,  Testing</a:t>
            </a:r>
            <a:r>
              <a:rPr lang="en-US" sz="1800"/>
              <a:t>: </a:t>
            </a:r>
            <a:r>
              <a:rPr lang="en-US" smtClean="0"/>
              <a:t>448</a:t>
            </a:r>
            <a:r>
              <a:rPr lang="en-US" sz="1800" smtClean="0"/>
              <a:t>K </a:t>
            </a:r>
            <a:r>
              <a:rPr lang="en-US" sz="1800" dirty="0" smtClean="0"/>
              <a:t>LOC</a:t>
            </a:r>
            <a:endParaRPr lang="en-US" sz="1800" dirty="0"/>
          </a:p>
        </p:txBody>
      </p:sp>
      <p:sp>
        <p:nvSpPr>
          <p:cNvPr id="16390" name="Slide Number Placeholder 5"/>
          <p:cNvSpPr>
            <a:spLocks noGrp="1"/>
          </p:cNvSpPr>
          <p:nvPr>
            <p:ph type="sldNum" sz="quarter" idx="12"/>
          </p:nvPr>
        </p:nvSpPr>
        <p:spPr>
          <a:noFill/>
        </p:spPr>
        <p:txBody>
          <a:bodyPr/>
          <a:lstStyle/>
          <a:p>
            <a:fld id="{4D998731-D63E-5E45-8FD1-925964B9D27C}" type="slidenum">
              <a:rPr lang="en-US"/>
              <a:pPr/>
              <a:t>18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09600" y="306388"/>
            <a:ext cx="8510588" cy="373062"/>
          </a:xfrm>
        </p:spPr>
        <p:txBody>
          <a:bodyPr/>
          <a:lstStyle/>
          <a:p>
            <a:r>
              <a:rPr lang="en-US" sz="3200" dirty="0"/>
              <a:t>A brief history of (Dense) Linear Algebra software</a:t>
            </a:r>
            <a:r>
              <a:rPr lang="en-US" sz="3200" dirty="0" smtClean="0"/>
              <a:t> </a:t>
            </a:r>
            <a:endParaRPr lang="en-US" sz="3200" dirty="0"/>
          </a:p>
        </p:txBody>
      </p:sp>
      <p:sp>
        <p:nvSpPr>
          <p:cNvPr id="17411" name="Content Placeholder 2"/>
          <p:cNvSpPr>
            <a:spLocks noGrp="1"/>
          </p:cNvSpPr>
          <p:nvPr>
            <p:ph idx="1"/>
          </p:nvPr>
        </p:nvSpPr>
        <p:spPr>
          <a:xfrm>
            <a:off x="236538" y="1397000"/>
            <a:ext cx="8612187" cy="3251200"/>
          </a:xfrm>
        </p:spPr>
        <p:txBody>
          <a:bodyPr/>
          <a:lstStyle/>
          <a:p>
            <a:r>
              <a:rPr lang="en-US" dirty="0"/>
              <a:t>Is LAPACK parallel?</a:t>
            </a:r>
          </a:p>
          <a:p>
            <a:pPr lvl="1"/>
            <a:r>
              <a:rPr lang="en-US" dirty="0"/>
              <a:t>Only if the BLAS are parallel (possible in shared memory)</a:t>
            </a:r>
          </a:p>
          <a:p>
            <a:r>
              <a:rPr lang="en-US" dirty="0" err="1"/>
              <a:t>ScaLAPACK</a:t>
            </a:r>
            <a:r>
              <a:rPr lang="en-US" dirty="0"/>
              <a:t> – “Scalable LAPACK” (1995 – now)</a:t>
            </a:r>
          </a:p>
          <a:p>
            <a:pPr lvl="1"/>
            <a:r>
              <a:rPr lang="en-US" dirty="0"/>
              <a:t>For distributed memory – uses MPI</a:t>
            </a:r>
          </a:p>
          <a:p>
            <a:pPr lvl="1"/>
            <a:r>
              <a:rPr lang="en-US" dirty="0"/>
              <a:t>More complex data structures, algorithms than LAPACK</a:t>
            </a:r>
          </a:p>
          <a:p>
            <a:pPr lvl="2"/>
            <a:r>
              <a:rPr lang="en-US" dirty="0"/>
              <a:t>Only (small) subset of </a:t>
            </a:r>
            <a:r>
              <a:rPr lang="en-US" dirty="0" err="1"/>
              <a:t>LAPACK’s</a:t>
            </a:r>
            <a:r>
              <a:rPr lang="en-US" dirty="0"/>
              <a:t> functionality available</a:t>
            </a:r>
            <a:endParaRPr lang="en-US" dirty="0" smtClean="0"/>
          </a:p>
          <a:p>
            <a:pPr lvl="1"/>
            <a:r>
              <a:rPr lang="en-US" dirty="0" smtClean="0"/>
              <a:t>All </a:t>
            </a:r>
            <a:r>
              <a:rPr lang="en-US" dirty="0"/>
              <a:t>at </a:t>
            </a:r>
            <a:r>
              <a:rPr lang="en-US" dirty="0" err="1"/>
              <a:t>www.netlib.org/scalapack</a:t>
            </a:r>
            <a:endParaRPr lang="en-US" dirty="0"/>
          </a:p>
        </p:txBody>
      </p:sp>
      <p:sp>
        <p:nvSpPr>
          <p:cNvPr id="17414" name="Slide Number Placeholder 5"/>
          <p:cNvSpPr>
            <a:spLocks noGrp="1"/>
          </p:cNvSpPr>
          <p:nvPr>
            <p:ph type="sldNum" sz="quarter" idx="12"/>
          </p:nvPr>
        </p:nvSpPr>
        <p:spPr>
          <a:noFill/>
        </p:spPr>
        <p:txBody>
          <a:bodyPr/>
          <a:lstStyle/>
          <a:p>
            <a:fld id="{80F6F901-4F5D-3D4A-B67B-BB8F24060016}" type="slidenum">
              <a:rPr lang="en-US"/>
              <a:pPr/>
              <a:t>19</a:t>
            </a:fld>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ISC 2012 Tutorial Instructions</a:t>
            </a:r>
            <a:endParaRPr lang="en-US" sz="3200" dirty="0"/>
          </a:p>
        </p:txBody>
      </p:sp>
      <p:sp>
        <p:nvSpPr>
          <p:cNvPr id="3" name="Content Placeholder 2"/>
          <p:cNvSpPr>
            <a:spLocks noGrp="1"/>
          </p:cNvSpPr>
          <p:nvPr>
            <p:ph idx="1"/>
          </p:nvPr>
        </p:nvSpPr>
        <p:spPr/>
        <p:txBody>
          <a:bodyPr/>
          <a:lstStyle/>
          <a:p>
            <a:r>
              <a:rPr lang="en-US" sz="2800" dirty="0" smtClean="0"/>
              <a:t>Tutorial feedback:</a:t>
            </a:r>
          </a:p>
          <a:p>
            <a:pPr lvl="1"/>
            <a:r>
              <a:rPr lang="en-US" sz="2400" dirty="0" smtClean="0">
                <a:hlinkClick r:id="rId2"/>
              </a:rPr>
              <a:t>https://www.surveymonkey.com/s/isc12_tutorial02</a:t>
            </a:r>
            <a:endParaRPr lang="en-US" sz="2400" dirty="0" smtClean="0"/>
          </a:p>
          <a:p>
            <a:r>
              <a:rPr lang="en-US" sz="2800" dirty="0" smtClean="0"/>
              <a:t>Slides available at:</a:t>
            </a:r>
          </a:p>
          <a:p>
            <a:pPr lvl="1"/>
            <a:r>
              <a:rPr lang="en-US" sz="2400" dirty="0" smtClean="0">
                <a:hlinkClick r:id="rId3"/>
              </a:rPr>
              <a:t>http://www.isc12.org/proceedings_tutorials</a:t>
            </a:r>
            <a:endParaRPr lang="en-US" sz="2400" dirty="0" smtClean="0"/>
          </a:p>
          <a:p>
            <a:pPr lvl="1"/>
            <a:r>
              <a:rPr lang="en-US" sz="2400" dirty="0" smtClean="0"/>
              <a:t>Username: </a:t>
            </a:r>
          </a:p>
          <a:p>
            <a:pPr lvl="1"/>
            <a:r>
              <a:rPr lang="en-US" sz="2400" dirty="0" smtClean="0"/>
              <a:t>Password:</a:t>
            </a:r>
            <a:endParaRPr lang="en-US" sz="2400" dirty="0"/>
          </a:p>
        </p:txBody>
      </p:sp>
    </p:spTree>
    <p:extLst>
      <p:ext uri="{BB962C8B-B14F-4D97-AF65-F5344CB8AC3E}">
        <p14:creationId xmlns:p14="http://schemas.microsoft.com/office/powerpoint/2010/main" val="1549099014"/>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LAPACK</a:t>
            </a:r>
            <a:endParaRPr lang="en-US" dirty="0"/>
          </a:p>
        </p:txBody>
      </p:sp>
      <p:sp>
        <p:nvSpPr>
          <p:cNvPr id="3" name="Content Placeholder 2"/>
          <p:cNvSpPr>
            <a:spLocks noGrp="1"/>
          </p:cNvSpPr>
          <p:nvPr>
            <p:ph idx="1"/>
          </p:nvPr>
        </p:nvSpPr>
        <p:spPr>
          <a:xfrm>
            <a:off x="457200" y="1600200"/>
            <a:ext cx="8229600" cy="4800600"/>
          </a:xfrm>
        </p:spPr>
        <p:txBody>
          <a:bodyPr>
            <a:noAutofit/>
          </a:bodyPr>
          <a:lstStyle/>
          <a:p>
            <a:r>
              <a:rPr lang="en-US" sz="1600" dirty="0" smtClean="0">
                <a:hlinkClick r:id="rId3"/>
              </a:rPr>
              <a:t>http://www.netlib.org/lapack/</a:t>
            </a:r>
            <a:endParaRPr lang="en-US" sz="1600" dirty="0" smtClean="0"/>
          </a:p>
          <a:p>
            <a:endParaRPr lang="en-US" sz="1600" dirty="0" smtClean="0"/>
          </a:p>
          <a:p>
            <a:r>
              <a:rPr lang="en-US" sz="1600" dirty="0" smtClean="0"/>
              <a:t>LAPACK (Linear Algebra Package) provides routines for </a:t>
            </a:r>
          </a:p>
          <a:p>
            <a:pPr lvl="1"/>
            <a:r>
              <a:rPr lang="en-US" sz="1600" dirty="0" smtClean="0"/>
              <a:t>solving systems of simultaneous linear equations, </a:t>
            </a:r>
          </a:p>
          <a:p>
            <a:pPr lvl="1"/>
            <a:r>
              <a:rPr lang="en-US" sz="1600" dirty="0" smtClean="0"/>
              <a:t>least-squares solutions of linear systems of equations, </a:t>
            </a:r>
          </a:p>
          <a:p>
            <a:pPr lvl="1"/>
            <a:r>
              <a:rPr lang="en-US" sz="1600" dirty="0" err="1" smtClean="0"/>
              <a:t>eigenvalue</a:t>
            </a:r>
            <a:r>
              <a:rPr lang="en-US" sz="1600" dirty="0" smtClean="0"/>
              <a:t> problems, </a:t>
            </a:r>
          </a:p>
          <a:p>
            <a:pPr lvl="1"/>
            <a:r>
              <a:rPr lang="en-US" sz="1600" dirty="0" smtClean="0"/>
              <a:t>and singular value problems.</a:t>
            </a:r>
          </a:p>
          <a:p>
            <a:pPr lvl="1">
              <a:buNone/>
            </a:pPr>
            <a:endParaRPr lang="en-US" sz="1600" dirty="0" smtClean="0"/>
          </a:p>
          <a:p>
            <a:r>
              <a:rPr lang="en-US" sz="1600" dirty="0" smtClean="0"/>
              <a:t>LAPACK relies on BLAS</a:t>
            </a:r>
          </a:p>
          <a:p>
            <a:pPr>
              <a:buNone/>
            </a:pPr>
            <a:r>
              <a:rPr lang="en-US" sz="1600" dirty="0" smtClean="0"/>
              <a:t> </a:t>
            </a:r>
          </a:p>
          <a:p>
            <a:r>
              <a:rPr lang="en-US" sz="1600" dirty="0" smtClean="0"/>
              <a:t>The associated matrix factorizations (LU, </a:t>
            </a:r>
            <a:r>
              <a:rPr lang="en-US" sz="1600" dirty="0" err="1" smtClean="0"/>
              <a:t>Cholesky</a:t>
            </a:r>
            <a:r>
              <a:rPr lang="en-US" sz="1600" dirty="0" smtClean="0"/>
              <a:t>, QR, SVD, </a:t>
            </a:r>
            <a:r>
              <a:rPr lang="en-US" sz="1600" dirty="0" err="1" smtClean="0"/>
              <a:t>Schur</a:t>
            </a:r>
            <a:r>
              <a:rPr lang="en-US" sz="1600" dirty="0" smtClean="0"/>
              <a:t>, generalized </a:t>
            </a:r>
            <a:r>
              <a:rPr lang="en-US" sz="1600" dirty="0" err="1" smtClean="0"/>
              <a:t>Schur</a:t>
            </a:r>
            <a:r>
              <a:rPr lang="en-US" sz="1600" dirty="0" smtClean="0"/>
              <a:t>) are also provided, as are related computations such as reordering of the </a:t>
            </a:r>
            <a:r>
              <a:rPr lang="en-US" sz="1600" dirty="0" err="1" smtClean="0"/>
              <a:t>Schur</a:t>
            </a:r>
            <a:r>
              <a:rPr lang="en-US" sz="1600" dirty="0" smtClean="0"/>
              <a:t> factorizations and estimating condition numbers. </a:t>
            </a:r>
          </a:p>
          <a:p>
            <a:endParaRPr lang="en-US" sz="1600" dirty="0" smtClean="0"/>
          </a:p>
          <a:p>
            <a:r>
              <a:rPr lang="en-US" sz="1600" b="1" dirty="0" smtClean="0"/>
              <a:t>Dense and banded matrices </a:t>
            </a:r>
            <a:r>
              <a:rPr lang="en-US" sz="1600" dirty="0" smtClean="0"/>
              <a:t>are handled, but </a:t>
            </a:r>
            <a:r>
              <a:rPr lang="en-US" sz="1600" b="1" dirty="0" smtClean="0"/>
              <a:t>not general sparse </a:t>
            </a:r>
            <a:r>
              <a:rPr lang="en-US" sz="1600" dirty="0" smtClean="0"/>
              <a:t>matrices. In all areas, similar functionality is provided for real and complex matrices, in both single and double precision.</a:t>
            </a:r>
          </a:p>
        </p:txBody>
      </p:sp>
      <p:sp>
        <p:nvSpPr>
          <p:cNvPr id="4" name="Rectangle 3"/>
          <p:cNvSpPr/>
          <p:nvPr/>
        </p:nvSpPr>
        <p:spPr>
          <a:xfrm>
            <a:off x="6858000" y="1524000"/>
            <a:ext cx="21336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LAPACK is in FORTRAN</a:t>
            </a:r>
          </a:p>
          <a:p>
            <a:pPr algn="ctr"/>
            <a:r>
              <a:rPr lang="en-US" dirty="0" smtClean="0"/>
              <a:t>Column Major</a:t>
            </a:r>
            <a:endParaRPr lang="en-US" dirty="0"/>
          </a:p>
        </p:txBody>
      </p:sp>
      <p:sp>
        <p:nvSpPr>
          <p:cNvPr id="5" name="Rectangle 4"/>
          <p:cNvSpPr/>
          <p:nvPr/>
        </p:nvSpPr>
        <p:spPr>
          <a:xfrm>
            <a:off x="6858000" y="2514600"/>
            <a:ext cx="21336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LAPACK is SEQUENTIAL</a:t>
            </a:r>
            <a:endParaRPr lang="en-US" dirty="0"/>
          </a:p>
        </p:txBody>
      </p:sp>
      <p:sp>
        <p:nvSpPr>
          <p:cNvPr id="6" name="Rectangle 5"/>
          <p:cNvSpPr/>
          <p:nvPr/>
        </p:nvSpPr>
        <p:spPr>
          <a:xfrm>
            <a:off x="6858000" y="3505200"/>
            <a:ext cx="21336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LAPACK is a REFERENCE implementation</a:t>
            </a:r>
            <a:endParaRPr lang="en-US" dirty="0"/>
          </a:p>
        </p:txBody>
      </p:sp>
      <p:sp>
        <p:nvSpPr>
          <p:cNvPr id="8" name="Slide Number Placeholder 7"/>
          <p:cNvSpPr>
            <a:spLocks noGrp="1"/>
          </p:cNvSpPr>
          <p:nvPr>
            <p:ph type="sldNum" sz="quarter" idx="12"/>
          </p:nvPr>
        </p:nvSpPr>
        <p:spPr/>
        <p:txBody>
          <a:bodyPr/>
          <a:lstStyle/>
          <a:p>
            <a:fld id="{980065F0-7A02-4B93-9B14-7C3856CB1D4A}" type="slidenum">
              <a:rPr lang="en-US" smtClean="0"/>
              <a:pPr/>
              <a:t>20</a:t>
            </a:fld>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A new generation of algorithms?</a:t>
            </a:r>
            <a:endParaRPr lang="en-US" dirty="0"/>
          </a:p>
        </p:txBody>
      </p:sp>
      <p:graphicFrame>
        <p:nvGraphicFramePr>
          <p:cNvPr id="5" name="Content Placeholder 4"/>
          <p:cNvGraphicFramePr>
            <a:graphicFrameLocks noGrp="1"/>
          </p:cNvGraphicFramePr>
          <p:nvPr>
            <p:ph idx="1"/>
          </p:nvPr>
        </p:nvGraphicFramePr>
        <p:xfrm>
          <a:off x="457200" y="1143000"/>
          <a:ext cx="8229600" cy="2748280"/>
        </p:xfrm>
        <a:graphic>
          <a:graphicData uri="http://schemas.openxmlformats.org/drawingml/2006/table">
            <a:tbl>
              <a:tblPr firstRow="1" bandRow="1">
                <a:tableStyleId>{5C22544A-7EE6-4342-B048-85BDC9FD1C3A}</a:tableStyleId>
              </a:tblPr>
              <a:tblGrid>
                <a:gridCol w="2743200"/>
                <a:gridCol w="2743200"/>
                <a:gridCol w="2743200"/>
              </a:tblGrid>
              <a:tr h="370840">
                <a:tc gridSpan="3">
                  <a:txBody>
                    <a:bodyPr/>
                    <a:lstStyle/>
                    <a:p>
                      <a:pPr algn="ctr"/>
                      <a:r>
                        <a:rPr lang="en-US" dirty="0" smtClean="0"/>
                        <a:t>Algorithms follow hardware</a:t>
                      </a:r>
                      <a:r>
                        <a:rPr lang="en-US" baseline="0" dirty="0" smtClean="0"/>
                        <a:t> evolution along time.</a:t>
                      </a:r>
                      <a:endParaRPr lang="en-US" dirty="0"/>
                    </a:p>
                  </a:txBody>
                  <a:tcPr/>
                </a:tc>
                <a:tc hMerge="1">
                  <a:txBody>
                    <a:bodyPr/>
                    <a:lstStyle/>
                    <a:p>
                      <a:endParaRPr lang="en-US"/>
                    </a:p>
                  </a:txBody>
                  <a:tcPr/>
                </a:tc>
                <a:tc hMerge="1">
                  <a:txBody>
                    <a:bodyPr/>
                    <a:lstStyle/>
                    <a:p>
                      <a:endParaRPr lang="en-US" dirty="0"/>
                    </a:p>
                  </a:txBody>
                  <a:tcPr/>
                </a:tc>
              </a:tr>
              <a:tr h="370840">
                <a:tc>
                  <a:txBody>
                    <a:bodyPr/>
                    <a:lstStyle/>
                    <a:p>
                      <a:r>
                        <a:rPr lang="en-US" dirty="0" smtClean="0"/>
                        <a:t>LINPACK (80’s)</a:t>
                      </a:r>
                    </a:p>
                    <a:p>
                      <a:r>
                        <a:rPr lang="en-US" dirty="0" smtClean="0"/>
                        <a:t>(Vector</a:t>
                      </a:r>
                      <a:r>
                        <a:rPr lang="en-US" baseline="0" dirty="0" smtClean="0"/>
                        <a:t> operations)</a:t>
                      </a:r>
                      <a:endParaRPr lang="en-US" dirty="0"/>
                    </a:p>
                  </a:txBody>
                  <a:tcPr/>
                </a:tc>
                <a:tc>
                  <a:txBody>
                    <a:bodyPr/>
                    <a:lstStyle/>
                    <a:p>
                      <a:endParaRPr lang="en-US" dirty="0" smtClean="0"/>
                    </a:p>
                    <a:p>
                      <a:endParaRPr lang="en-US" dirty="0" smtClean="0"/>
                    </a:p>
                    <a:p>
                      <a:endParaRPr lang="en-US" dirty="0" smtClean="0"/>
                    </a:p>
                    <a:p>
                      <a:endParaRPr lang="en-US" dirty="0" smtClean="0"/>
                    </a:p>
                  </a:txBody>
                  <a:tcPr/>
                </a:tc>
                <a:tc>
                  <a:txBody>
                    <a:bodyPr/>
                    <a:lstStyle/>
                    <a:p>
                      <a:r>
                        <a:rPr lang="en-US" dirty="0" smtClean="0"/>
                        <a:t>Rely on</a:t>
                      </a:r>
                    </a:p>
                    <a:p>
                      <a:r>
                        <a:rPr lang="en-US" dirty="0" smtClean="0"/>
                        <a:t>   - Level-1 BLAS</a:t>
                      </a:r>
                      <a:r>
                        <a:rPr lang="en-US" baseline="0" dirty="0" smtClean="0"/>
                        <a:t> operations</a:t>
                      </a:r>
                      <a:endParaRPr lang="en-US" dirty="0" smtClean="0"/>
                    </a:p>
                  </a:txBody>
                  <a:tcPr/>
                </a:tc>
              </a:tr>
              <a:tr h="370840">
                <a:tc>
                  <a:txBody>
                    <a:bodyPr/>
                    <a:lstStyle/>
                    <a:p>
                      <a:r>
                        <a:rPr lang="en-US" dirty="0" smtClean="0"/>
                        <a:t>LAPACK (90’s)</a:t>
                      </a:r>
                    </a:p>
                    <a:p>
                      <a:r>
                        <a:rPr lang="en-US" dirty="0" smtClean="0"/>
                        <a:t>(Blocking, cache friendly)</a:t>
                      </a:r>
                      <a:endParaRPr lang="en-US" dirty="0"/>
                    </a:p>
                  </a:txBody>
                  <a:tcPr/>
                </a:tc>
                <a:tc>
                  <a:txBody>
                    <a:bodyPr/>
                    <a:lstStyle/>
                    <a:p>
                      <a:endParaRPr lang="en-US" dirty="0" smtClean="0"/>
                    </a:p>
                    <a:p>
                      <a:endParaRPr lang="en-US" dirty="0" smtClean="0"/>
                    </a:p>
                    <a:p>
                      <a:endParaRPr lang="en-US" dirty="0" smtClean="0"/>
                    </a:p>
                    <a:p>
                      <a:endParaRPr lang="en-US" dirty="0" smtClean="0"/>
                    </a:p>
                  </a:txBody>
                  <a:tcPr/>
                </a:tc>
                <a:tc>
                  <a:txBody>
                    <a:bodyPr/>
                    <a:lstStyle/>
                    <a:p>
                      <a:r>
                        <a:rPr lang="en-US" dirty="0" smtClean="0"/>
                        <a:t>Rely</a:t>
                      </a:r>
                      <a:r>
                        <a:rPr lang="en-US" baseline="0" dirty="0" smtClean="0"/>
                        <a:t> on</a:t>
                      </a:r>
                    </a:p>
                    <a:p>
                      <a:r>
                        <a:rPr lang="en-US" baseline="0" dirty="0" smtClean="0"/>
                        <a:t>   - Level-3 BLAS operations</a:t>
                      </a:r>
                      <a:endParaRPr lang="en-US" dirty="0" smtClean="0"/>
                    </a:p>
                  </a:txBody>
                  <a:tcPr/>
                </a:tc>
              </a:tr>
            </a:tbl>
          </a:graphicData>
        </a:graphic>
      </p:graphicFrame>
      <p:sp>
        <p:nvSpPr>
          <p:cNvPr id="20" name="Freeform 19"/>
          <p:cNvSpPr/>
          <p:nvPr/>
        </p:nvSpPr>
        <p:spPr>
          <a:xfrm>
            <a:off x="3278416" y="1602015"/>
            <a:ext cx="312241" cy="929461"/>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21155" y="1911986"/>
            <a:ext cx="585216" cy="69213"/>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632771" y="1981200"/>
            <a:ext cx="566928" cy="548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581400" y="1905000"/>
            <a:ext cx="51545" cy="624207"/>
          </a:xfrm>
          <a:prstGeom prst="rect">
            <a:avLst/>
          </a:prstGeom>
          <a:solidFill>
            <a:schemeClr val="accent3"/>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3276600" y="1600200"/>
            <a:ext cx="931277" cy="314057"/>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3278416" y="2821215"/>
            <a:ext cx="312241" cy="929461"/>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744962" y="3131187"/>
            <a:ext cx="462915" cy="154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744962" y="3285492"/>
            <a:ext cx="462915" cy="462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3587123" y="3135271"/>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3589311" y="3131640"/>
            <a:ext cx="157936" cy="154305"/>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587226" y="3285492"/>
            <a:ext cx="154305" cy="4629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3276600" y="2819400"/>
            <a:ext cx="931277" cy="314057"/>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p:cNvSpPr>
            <a:spLocks noGrp="1"/>
          </p:cNvSpPr>
          <p:nvPr>
            <p:ph type="sldNum" sz="quarter" idx="12"/>
          </p:nvPr>
        </p:nvSpPr>
        <p:spPr/>
        <p:txBody>
          <a:bodyPr/>
          <a:lstStyle/>
          <a:p>
            <a:fld id="{980065F0-7A02-4B93-9B14-7C3856CB1D4A}" type="slidenum">
              <a:rPr lang="en-US" smtClean="0"/>
              <a:pPr/>
              <a:t>21</a:t>
            </a:fld>
            <a:endParaRPr 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nvGraphicFramePr>
        <p:xfrm>
          <a:off x="152400" y="1600200"/>
          <a:ext cx="8839200" cy="5135879"/>
        </p:xfrm>
        <a:graphic>
          <a:graphicData uri="http://schemas.openxmlformats.org/drawingml/2006/table">
            <a:tbl>
              <a:tblPr firstRow="1" bandRow="1">
                <a:tableStyleId>{5C22544A-7EE6-4342-B048-85BDC9FD1C3A}</a:tableStyleId>
              </a:tblPr>
              <a:tblGrid>
                <a:gridCol w="88392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subroutine </a:t>
                      </a:r>
                      <a:r>
                        <a:rPr lang="en-US" dirty="0" err="1" smtClean="0">
                          <a:solidFill>
                            <a:srgbClr val="FFFF00"/>
                          </a:solidFill>
                        </a:rPr>
                        <a:t>dgesv</a:t>
                      </a:r>
                      <a:r>
                        <a:rPr lang="en-US" dirty="0" smtClean="0"/>
                        <a:t>( n, </a:t>
                      </a:r>
                      <a:r>
                        <a:rPr lang="en-US" dirty="0" err="1" smtClean="0"/>
                        <a:t>nrhs</a:t>
                      </a:r>
                      <a:r>
                        <a:rPr lang="en-US" dirty="0" smtClean="0"/>
                        <a:t>, A, </a:t>
                      </a:r>
                      <a:r>
                        <a:rPr lang="en-US" dirty="0" err="1" smtClean="0"/>
                        <a:t>lda</a:t>
                      </a:r>
                      <a:r>
                        <a:rPr lang="en-US" dirty="0" smtClean="0"/>
                        <a:t>, </a:t>
                      </a:r>
                      <a:r>
                        <a:rPr lang="en-US" dirty="0" err="1" smtClean="0"/>
                        <a:t>ipiv</a:t>
                      </a:r>
                      <a:r>
                        <a:rPr lang="en-US" dirty="0" smtClean="0"/>
                        <a:t>, b, </a:t>
                      </a:r>
                      <a:r>
                        <a:rPr lang="en-US" dirty="0" err="1" smtClean="0"/>
                        <a:t>ldb</a:t>
                      </a:r>
                      <a:r>
                        <a:rPr lang="en-US" dirty="0" smtClean="0"/>
                        <a:t>, info )</a:t>
                      </a:r>
                    </a:p>
                  </a:txBody>
                  <a:tcPr/>
                </a:tc>
              </a:tr>
              <a:tr h="370840">
                <a:tc>
                  <a:txBody>
                    <a:bodyPr/>
                    <a:lstStyle/>
                    <a:p>
                      <a:r>
                        <a:rPr lang="en-US" dirty="0" smtClean="0"/>
                        <a:t>input:</a:t>
                      </a:r>
                      <a:endParaRPr lang="en-US" dirty="0"/>
                    </a:p>
                  </a:txBody>
                  <a:tcPr/>
                </a:tc>
              </a:tr>
              <a:tr h="370840">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txBody>
                  <a:tcPr/>
                </a:tc>
              </a:tr>
              <a:tr h="370840">
                <a:tc>
                  <a:txBody>
                    <a:bodyPr/>
                    <a:lstStyle/>
                    <a:p>
                      <a:r>
                        <a:rPr lang="en-US" dirty="0" smtClean="0"/>
                        <a:t>output:</a:t>
                      </a:r>
                      <a:endParaRPr lang="en-US" dirty="0"/>
                    </a:p>
                  </a:txBody>
                  <a:tcPr/>
                </a:tc>
              </a:tr>
              <a:tr h="370840">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txBody>
                  <a:tcPr/>
                </a:tc>
              </a:tr>
            </a:tbl>
          </a:graphicData>
        </a:graphic>
      </p:graphicFrame>
      <p:sp>
        <p:nvSpPr>
          <p:cNvPr id="2" name="Title 1"/>
          <p:cNvSpPr>
            <a:spLocks noGrp="1"/>
          </p:cNvSpPr>
          <p:nvPr>
            <p:ph type="title"/>
          </p:nvPr>
        </p:nvSpPr>
        <p:spPr/>
        <p:txBody>
          <a:bodyPr>
            <a:normAutofit/>
          </a:bodyPr>
          <a:lstStyle/>
          <a:p>
            <a:r>
              <a:rPr lang="en-US" dirty="0" smtClean="0"/>
              <a:t>Example with GESV</a:t>
            </a:r>
            <a:br>
              <a:rPr lang="en-US" dirty="0" smtClean="0"/>
            </a:br>
            <a:r>
              <a:rPr lang="en-US" sz="2400" dirty="0" smtClean="0">
                <a:solidFill>
                  <a:prstClr val="black"/>
                </a:solidFill>
              </a:rPr>
              <a:t>Solve a system of linear equations using a LU factorization</a:t>
            </a:r>
            <a:endParaRPr lang="en-US" dirty="0"/>
          </a:p>
        </p:txBody>
      </p:sp>
      <p:sp>
        <p:nvSpPr>
          <p:cNvPr id="7" name="Rectangle 6"/>
          <p:cNvSpPr/>
          <p:nvPr/>
        </p:nvSpPr>
        <p:spPr>
          <a:xfrm>
            <a:off x="609600" y="2667000"/>
            <a:ext cx="1444752"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a:t>
            </a:r>
            <a:endParaRPr lang="en-US" sz="3200" dirty="0"/>
          </a:p>
        </p:txBody>
      </p:sp>
      <p:sp>
        <p:nvSpPr>
          <p:cNvPr id="10" name="Rectangle 9"/>
          <p:cNvSpPr/>
          <p:nvPr/>
        </p:nvSpPr>
        <p:spPr>
          <a:xfrm>
            <a:off x="3352800" y="2658380"/>
            <a:ext cx="457200" cy="1444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a:t>
            </a:r>
            <a:endParaRPr lang="en-US" sz="3200" dirty="0"/>
          </a:p>
        </p:txBody>
      </p:sp>
      <p:cxnSp>
        <p:nvCxnSpPr>
          <p:cNvPr id="14" name="Straight Arrow Connector 13"/>
          <p:cNvCxnSpPr/>
          <p:nvPr/>
        </p:nvCxnSpPr>
        <p:spPr>
          <a:xfrm>
            <a:off x="609600" y="2590800"/>
            <a:ext cx="1447800" cy="158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131688" y="2286000"/>
            <a:ext cx="316112" cy="369332"/>
          </a:xfrm>
          <a:prstGeom prst="rect">
            <a:avLst/>
          </a:prstGeom>
        </p:spPr>
        <p:txBody>
          <a:bodyPr wrap="none">
            <a:spAutoFit/>
          </a:bodyPr>
          <a:lstStyle/>
          <a:p>
            <a:r>
              <a:rPr lang="en-US" dirty="0" smtClean="0">
                <a:solidFill>
                  <a:schemeClr val="tx2"/>
                </a:solidFill>
              </a:rPr>
              <a:t>n</a:t>
            </a:r>
            <a:endParaRPr lang="en-US" dirty="0">
              <a:solidFill>
                <a:schemeClr val="tx2"/>
              </a:solidFill>
            </a:endParaRPr>
          </a:p>
        </p:txBody>
      </p:sp>
      <p:sp>
        <p:nvSpPr>
          <p:cNvPr id="17" name="Rectangle 16"/>
          <p:cNvSpPr/>
          <p:nvPr/>
        </p:nvSpPr>
        <p:spPr>
          <a:xfrm>
            <a:off x="153194" y="3199606"/>
            <a:ext cx="306494" cy="369332"/>
          </a:xfrm>
          <a:prstGeom prst="rect">
            <a:avLst/>
          </a:prstGeom>
        </p:spPr>
        <p:txBody>
          <a:bodyPr wrap="none">
            <a:spAutoFit/>
          </a:bodyPr>
          <a:lstStyle/>
          <a:p>
            <a:r>
              <a:rPr lang="en-US" dirty="0" smtClean="0">
                <a:solidFill>
                  <a:schemeClr val="tx2"/>
                </a:solidFill>
              </a:rPr>
              <a:t>n</a:t>
            </a:r>
            <a:endParaRPr lang="en-US" dirty="0">
              <a:solidFill>
                <a:schemeClr val="tx2"/>
              </a:solidFill>
            </a:endParaRPr>
          </a:p>
        </p:txBody>
      </p:sp>
      <p:cxnSp>
        <p:nvCxnSpPr>
          <p:cNvPr id="18" name="Straight Arrow Connector 17"/>
          <p:cNvCxnSpPr/>
          <p:nvPr/>
        </p:nvCxnSpPr>
        <p:spPr>
          <a:xfrm rot="5400000">
            <a:off x="-189706" y="3390106"/>
            <a:ext cx="1447800" cy="158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2553494" y="3378438"/>
            <a:ext cx="1447800" cy="158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895600" y="3124200"/>
            <a:ext cx="306494" cy="369332"/>
          </a:xfrm>
          <a:prstGeom prst="rect">
            <a:avLst/>
          </a:prstGeom>
        </p:spPr>
        <p:txBody>
          <a:bodyPr wrap="none">
            <a:spAutoFit/>
          </a:bodyPr>
          <a:lstStyle/>
          <a:p>
            <a:r>
              <a:rPr lang="en-US" dirty="0" smtClean="0">
                <a:solidFill>
                  <a:schemeClr val="tx2"/>
                </a:solidFill>
              </a:rPr>
              <a:t>n</a:t>
            </a:r>
            <a:endParaRPr lang="en-US" dirty="0">
              <a:solidFill>
                <a:schemeClr val="tx2"/>
              </a:solidFill>
            </a:endParaRPr>
          </a:p>
        </p:txBody>
      </p:sp>
      <p:cxnSp>
        <p:nvCxnSpPr>
          <p:cNvPr id="27" name="Straight Arrow Connector 26"/>
          <p:cNvCxnSpPr/>
          <p:nvPr/>
        </p:nvCxnSpPr>
        <p:spPr>
          <a:xfrm flipV="1">
            <a:off x="3352800" y="2579132"/>
            <a:ext cx="457200" cy="1166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287959" y="2286000"/>
            <a:ext cx="598241" cy="369332"/>
          </a:xfrm>
          <a:prstGeom prst="rect">
            <a:avLst/>
          </a:prstGeom>
        </p:spPr>
        <p:txBody>
          <a:bodyPr wrap="none">
            <a:spAutoFit/>
          </a:bodyPr>
          <a:lstStyle/>
          <a:p>
            <a:r>
              <a:rPr lang="en-US" dirty="0" err="1" smtClean="0">
                <a:solidFill>
                  <a:schemeClr val="tx2"/>
                </a:solidFill>
              </a:rPr>
              <a:t>nrhs</a:t>
            </a:r>
            <a:endParaRPr lang="en-US" dirty="0">
              <a:solidFill>
                <a:schemeClr val="tx2"/>
              </a:solidFill>
            </a:endParaRPr>
          </a:p>
        </p:txBody>
      </p:sp>
      <p:sp>
        <p:nvSpPr>
          <p:cNvPr id="30" name="Rectangle 29"/>
          <p:cNvSpPr/>
          <p:nvPr/>
        </p:nvSpPr>
        <p:spPr>
          <a:xfrm>
            <a:off x="5105400" y="2670048"/>
            <a:ext cx="228600" cy="1444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ip</a:t>
            </a:r>
            <a:endParaRPr lang="en-US" dirty="0" smtClean="0"/>
          </a:p>
          <a:p>
            <a:pPr algn="ctr"/>
            <a:r>
              <a:rPr lang="en-US" dirty="0" err="1" smtClean="0"/>
              <a:t>i</a:t>
            </a:r>
            <a:endParaRPr lang="en-US" dirty="0" smtClean="0"/>
          </a:p>
          <a:p>
            <a:pPr algn="ctr"/>
            <a:r>
              <a:rPr lang="en-US" dirty="0" smtClean="0"/>
              <a:t>v</a:t>
            </a:r>
            <a:endParaRPr lang="en-US" dirty="0"/>
          </a:p>
        </p:txBody>
      </p:sp>
      <p:cxnSp>
        <p:nvCxnSpPr>
          <p:cNvPr id="31" name="Straight Arrow Connector 30"/>
          <p:cNvCxnSpPr/>
          <p:nvPr/>
        </p:nvCxnSpPr>
        <p:spPr>
          <a:xfrm rot="5400000">
            <a:off x="4306094" y="3390106"/>
            <a:ext cx="1447800" cy="158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648200" y="3059668"/>
            <a:ext cx="306494" cy="369332"/>
          </a:xfrm>
          <a:prstGeom prst="rect">
            <a:avLst/>
          </a:prstGeom>
        </p:spPr>
        <p:txBody>
          <a:bodyPr wrap="none">
            <a:spAutoFit/>
          </a:bodyPr>
          <a:lstStyle/>
          <a:p>
            <a:r>
              <a:rPr lang="en-US" dirty="0" smtClean="0">
                <a:solidFill>
                  <a:schemeClr val="tx2"/>
                </a:solidFill>
              </a:rPr>
              <a:t>n</a:t>
            </a:r>
            <a:endParaRPr lang="en-US" dirty="0">
              <a:solidFill>
                <a:schemeClr val="tx2"/>
              </a:solidFill>
            </a:endParaRPr>
          </a:p>
        </p:txBody>
      </p:sp>
      <p:cxnSp>
        <p:nvCxnSpPr>
          <p:cNvPr id="37" name="Straight Arrow Connector 36"/>
          <p:cNvCxnSpPr/>
          <p:nvPr/>
        </p:nvCxnSpPr>
        <p:spPr>
          <a:xfrm>
            <a:off x="608806" y="5019923"/>
            <a:ext cx="1447800" cy="158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52400" y="5552529"/>
            <a:ext cx="306494" cy="369332"/>
          </a:xfrm>
          <a:prstGeom prst="rect">
            <a:avLst/>
          </a:prstGeom>
        </p:spPr>
        <p:txBody>
          <a:bodyPr wrap="none">
            <a:spAutoFit/>
          </a:bodyPr>
          <a:lstStyle/>
          <a:p>
            <a:r>
              <a:rPr lang="en-US" dirty="0" smtClean="0">
                <a:solidFill>
                  <a:schemeClr val="tx2"/>
                </a:solidFill>
              </a:rPr>
              <a:t>n</a:t>
            </a:r>
            <a:endParaRPr lang="en-US" dirty="0">
              <a:solidFill>
                <a:schemeClr val="tx2"/>
              </a:solidFill>
            </a:endParaRPr>
          </a:p>
        </p:txBody>
      </p:sp>
      <p:cxnSp>
        <p:nvCxnSpPr>
          <p:cNvPr id="39" name="Straight Arrow Connector 38"/>
          <p:cNvCxnSpPr/>
          <p:nvPr/>
        </p:nvCxnSpPr>
        <p:spPr>
          <a:xfrm rot="5400000">
            <a:off x="-190500" y="5743029"/>
            <a:ext cx="1447800" cy="158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143000" y="4648200"/>
            <a:ext cx="316112" cy="369332"/>
          </a:xfrm>
          <a:prstGeom prst="rect">
            <a:avLst/>
          </a:prstGeom>
        </p:spPr>
        <p:txBody>
          <a:bodyPr wrap="none">
            <a:spAutoFit/>
          </a:bodyPr>
          <a:lstStyle/>
          <a:p>
            <a:r>
              <a:rPr lang="en-US" dirty="0" smtClean="0">
                <a:solidFill>
                  <a:schemeClr val="tx2"/>
                </a:solidFill>
              </a:rPr>
              <a:t>n</a:t>
            </a:r>
            <a:endParaRPr lang="en-US" dirty="0">
              <a:solidFill>
                <a:schemeClr val="tx2"/>
              </a:solidFill>
            </a:endParaRPr>
          </a:p>
        </p:txBody>
      </p:sp>
      <p:sp>
        <p:nvSpPr>
          <p:cNvPr id="48" name="Freeform 47"/>
          <p:cNvSpPr/>
          <p:nvPr/>
        </p:nvSpPr>
        <p:spPr>
          <a:xfrm>
            <a:off x="612250" y="5021911"/>
            <a:ext cx="1447138" cy="1455089"/>
          </a:xfrm>
          <a:custGeom>
            <a:avLst/>
            <a:gdLst>
              <a:gd name="connsiteX0" fmla="*/ 7952 w 1447138"/>
              <a:gd name="connsiteY0" fmla="*/ 0 h 1455089"/>
              <a:gd name="connsiteX1" fmla="*/ 0 w 1447138"/>
              <a:gd name="connsiteY1" fmla="*/ 1455089 h 1455089"/>
              <a:gd name="connsiteX2" fmla="*/ 1447138 w 1447138"/>
              <a:gd name="connsiteY2" fmla="*/ 1455089 h 1455089"/>
              <a:gd name="connsiteX3" fmla="*/ 7952 w 1447138"/>
              <a:gd name="connsiteY3" fmla="*/ 0 h 1455089"/>
            </a:gdLst>
            <a:ahLst/>
            <a:cxnLst>
              <a:cxn ang="0">
                <a:pos x="connsiteX0" y="connsiteY0"/>
              </a:cxn>
              <a:cxn ang="0">
                <a:pos x="connsiteX1" y="connsiteY1"/>
              </a:cxn>
              <a:cxn ang="0">
                <a:pos x="connsiteX2" y="connsiteY2"/>
              </a:cxn>
              <a:cxn ang="0">
                <a:pos x="connsiteX3" y="connsiteY3"/>
              </a:cxn>
            </a:cxnLst>
            <a:rect l="l" t="t" r="r" b="b"/>
            <a:pathLst>
              <a:path w="1447138" h="1455089">
                <a:moveTo>
                  <a:pt x="7952" y="0"/>
                </a:moveTo>
                <a:cubicBezTo>
                  <a:pt x="5301" y="485030"/>
                  <a:pt x="2651" y="970059"/>
                  <a:pt x="0" y="1455089"/>
                </a:cubicBezTo>
                <a:lnTo>
                  <a:pt x="1447138" y="1455089"/>
                </a:lnTo>
                <a:lnTo>
                  <a:pt x="795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rot="10800000">
            <a:off x="641404" y="4972217"/>
            <a:ext cx="1447138" cy="1455089"/>
          </a:xfrm>
          <a:custGeom>
            <a:avLst/>
            <a:gdLst>
              <a:gd name="connsiteX0" fmla="*/ 7952 w 1447138"/>
              <a:gd name="connsiteY0" fmla="*/ 0 h 1455089"/>
              <a:gd name="connsiteX1" fmla="*/ 0 w 1447138"/>
              <a:gd name="connsiteY1" fmla="*/ 1455089 h 1455089"/>
              <a:gd name="connsiteX2" fmla="*/ 1447138 w 1447138"/>
              <a:gd name="connsiteY2" fmla="*/ 1455089 h 1455089"/>
              <a:gd name="connsiteX3" fmla="*/ 7952 w 1447138"/>
              <a:gd name="connsiteY3" fmla="*/ 0 h 1455089"/>
            </a:gdLst>
            <a:ahLst/>
            <a:cxnLst>
              <a:cxn ang="0">
                <a:pos x="connsiteX0" y="connsiteY0"/>
              </a:cxn>
              <a:cxn ang="0">
                <a:pos x="connsiteX1" y="connsiteY1"/>
              </a:cxn>
              <a:cxn ang="0">
                <a:pos x="connsiteX2" y="connsiteY2"/>
              </a:cxn>
              <a:cxn ang="0">
                <a:pos x="connsiteX3" y="connsiteY3"/>
              </a:cxn>
            </a:cxnLst>
            <a:rect l="l" t="t" r="r" b="b"/>
            <a:pathLst>
              <a:path w="1447138" h="1455089">
                <a:moveTo>
                  <a:pt x="7952" y="0"/>
                </a:moveTo>
                <a:cubicBezTo>
                  <a:pt x="5301" y="485030"/>
                  <a:pt x="2651" y="970059"/>
                  <a:pt x="0" y="1455089"/>
                </a:cubicBezTo>
                <a:lnTo>
                  <a:pt x="1447138" y="1455089"/>
                </a:lnTo>
                <a:lnTo>
                  <a:pt x="795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838200" y="5717391"/>
            <a:ext cx="357790" cy="584775"/>
          </a:xfrm>
          <a:prstGeom prst="rect">
            <a:avLst/>
          </a:prstGeom>
          <a:noFill/>
        </p:spPr>
        <p:txBody>
          <a:bodyPr wrap="none" rtlCol="0">
            <a:spAutoFit/>
          </a:bodyPr>
          <a:lstStyle/>
          <a:p>
            <a:r>
              <a:rPr lang="en-US" sz="3200" dirty="0" smtClean="0">
                <a:solidFill>
                  <a:schemeClr val="bg1"/>
                </a:solidFill>
              </a:rPr>
              <a:t>L</a:t>
            </a:r>
            <a:endParaRPr lang="en-US" sz="3200" dirty="0">
              <a:solidFill>
                <a:schemeClr val="bg1"/>
              </a:solidFill>
            </a:endParaRPr>
          </a:p>
        </p:txBody>
      </p:sp>
      <p:sp>
        <p:nvSpPr>
          <p:cNvPr id="51" name="TextBox 50"/>
          <p:cNvSpPr txBox="1"/>
          <p:nvPr/>
        </p:nvSpPr>
        <p:spPr>
          <a:xfrm>
            <a:off x="1393950" y="5183991"/>
            <a:ext cx="447558" cy="584775"/>
          </a:xfrm>
          <a:prstGeom prst="rect">
            <a:avLst/>
          </a:prstGeom>
          <a:noFill/>
        </p:spPr>
        <p:txBody>
          <a:bodyPr wrap="none" rtlCol="0">
            <a:spAutoFit/>
          </a:bodyPr>
          <a:lstStyle/>
          <a:p>
            <a:r>
              <a:rPr lang="en-US" sz="3200" dirty="0" smtClean="0">
                <a:solidFill>
                  <a:schemeClr val="bg1"/>
                </a:solidFill>
              </a:rPr>
              <a:t>U</a:t>
            </a:r>
            <a:endParaRPr lang="en-US" sz="3200" dirty="0">
              <a:solidFill>
                <a:schemeClr val="bg1"/>
              </a:solidFill>
            </a:endParaRPr>
          </a:p>
        </p:txBody>
      </p:sp>
      <p:sp>
        <p:nvSpPr>
          <p:cNvPr id="52" name="Rectangle 51"/>
          <p:cNvSpPr/>
          <p:nvPr/>
        </p:nvSpPr>
        <p:spPr>
          <a:xfrm>
            <a:off x="3352800" y="5011303"/>
            <a:ext cx="457200" cy="1444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X</a:t>
            </a:r>
            <a:endParaRPr lang="en-US" sz="3200" dirty="0"/>
          </a:p>
        </p:txBody>
      </p:sp>
      <p:cxnSp>
        <p:nvCxnSpPr>
          <p:cNvPr id="53" name="Straight Arrow Connector 52"/>
          <p:cNvCxnSpPr/>
          <p:nvPr/>
        </p:nvCxnSpPr>
        <p:spPr>
          <a:xfrm rot="5400000">
            <a:off x="2553494" y="5731361"/>
            <a:ext cx="1447800" cy="158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2895600" y="5400923"/>
            <a:ext cx="306494" cy="369332"/>
          </a:xfrm>
          <a:prstGeom prst="rect">
            <a:avLst/>
          </a:prstGeom>
        </p:spPr>
        <p:txBody>
          <a:bodyPr wrap="none">
            <a:spAutoFit/>
          </a:bodyPr>
          <a:lstStyle/>
          <a:p>
            <a:r>
              <a:rPr lang="en-US" dirty="0" smtClean="0">
                <a:solidFill>
                  <a:schemeClr val="tx2"/>
                </a:solidFill>
              </a:rPr>
              <a:t>n</a:t>
            </a:r>
            <a:endParaRPr lang="en-US" dirty="0">
              <a:solidFill>
                <a:schemeClr val="tx2"/>
              </a:solidFill>
            </a:endParaRPr>
          </a:p>
        </p:txBody>
      </p:sp>
      <p:cxnSp>
        <p:nvCxnSpPr>
          <p:cNvPr id="55" name="Straight Arrow Connector 54"/>
          <p:cNvCxnSpPr/>
          <p:nvPr/>
        </p:nvCxnSpPr>
        <p:spPr>
          <a:xfrm flipV="1">
            <a:off x="3352800" y="5084455"/>
            <a:ext cx="457200" cy="1166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287959" y="4638923"/>
            <a:ext cx="598241" cy="369332"/>
          </a:xfrm>
          <a:prstGeom prst="rect">
            <a:avLst/>
          </a:prstGeom>
        </p:spPr>
        <p:txBody>
          <a:bodyPr wrap="none">
            <a:spAutoFit/>
          </a:bodyPr>
          <a:lstStyle/>
          <a:p>
            <a:r>
              <a:rPr lang="en-US" dirty="0" err="1" smtClean="0">
                <a:solidFill>
                  <a:schemeClr val="tx2"/>
                </a:solidFill>
              </a:rPr>
              <a:t>nrhs</a:t>
            </a:r>
            <a:endParaRPr lang="en-US" dirty="0">
              <a:solidFill>
                <a:schemeClr val="tx2"/>
              </a:solidFill>
            </a:endParaRPr>
          </a:p>
        </p:txBody>
      </p:sp>
      <p:sp>
        <p:nvSpPr>
          <p:cNvPr id="60" name="Rectangle 59"/>
          <p:cNvSpPr/>
          <p:nvPr/>
        </p:nvSpPr>
        <p:spPr>
          <a:xfrm>
            <a:off x="5105400" y="5022971"/>
            <a:ext cx="228600" cy="1444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ip</a:t>
            </a:r>
            <a:endParaRPr lang="en-US" dirty="0" smtClean="0"/>
          </a:p>
          <a:p>
            <a:pPr algn="ctr"/>
            <a:r>
              <a:rPr lang="en-US" dirty="0" err="1" smtClean="0"/>
              <a:t>i</a:t>
            </a:r>
            <a:endParaRPr lang="en-US" dirty="0" smtClean="0"/>
          </a:p>
          <a:p>
            <a:pPr algn="ctr"/>
            <a:r>
              <a:rPr lang="en-US" dirty="0" smtClean="0"/>
              <a:t>v</a:t>
            </a:r>
            <a:endParaRPr lang="en-US" dirty="0"/>
          </a:p>
        </p:txBody>
      </p:sp>
      <p:cxnSp>
        <p:nvCxnSpPr>
          <p:cNvPr id="61" name="Straight Arrow Connector 60"/>
          <p:cNvCxnSpPr/>
          <p:nvPr/>
        </p:nvCxnSpPr>
        <p:spPr>
          <a:xfrm rot="5400000">
            <a:off x="4306094" y="5743029"/>
            <a:ext cx="1447800" cy="158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648200" y="5412591"/>
            <a:ext cx="306494" cy="369332"/>
          </a:xfrm>
          <a:prstGeom prst="rect">
            <a:avLst/>
          </a:prstGeom>
        </p:spPr>
        <p:txBody>
          <a:bodyPr wrap="none">
            <a:spAutoFit/>
          </a:bodyPr>
          <a:lstStyle/>
          <a:p>
            <a:r>
              <a:rPr lang="en-US" dirty="0" smtClean="0">
                <a:solidFill>
                  <a:schemeClr val="tx2"/>
                </a:solidFill>
              </a:rPr>
              <a:t>n</a:t>
            </a:r>
            <a:endParaRPr lang="en-US" dirty="0">
              <a:solidFill>
                <a:schemeClr val="tx2"/>
              </a:solidFill>
            </a:endParaRPr>
          </a:p>
        </p:txBody>
      </p:sp>
      <p:sp>
        <p:nvSpPr>
          <p:cNvPr id="63" name="Rectangle 62"/>
          <p:cNvSpPr/>
          <p:nvPr/>
        </p:nvSpPr>
        <p:spPr>
          <a:xfrm>
            <a:off x="6170506" y="5324723"/>
            <a:ext cx="545534" cy="369332"/>
          </a:xfrm>
          <a:prstGeom prst="rect">
            <a:avLst/>
          </a:prstGeom>
        </p:spPr>
        <p:txBody>
          <a:bodyPr wrap="none">
            <a:spAutoFit/>
          </a:bodyPr>
          <a:lstStyle/>
          <a:p>
            <a:r>
              <a:rPr lang="en-US" dirty="0" smtClean="0">
                <a:solidFill>
                  <a:schemeClr val="tx2"/>
                </a:solidFill>
              </a:rPr>
              <a:t>info</a:t>
            </a:r>
            <a:endParaRPr lang="en-US" dirty="0">
              <a:solidFill>
                <a:schemeClr val="tx2"/>
              </a:solidFill>
            </a:endParaRPr>
          </a:p>
        </p:txBody>
      </p:sp>
      <p:sp>
        <p:nvSpPr>
          <p:cNvPr id="65" name="Rectangle 64"/>
          <p:cNvSpPr/>
          <p:nvPr/>
        </p:nvSpPr>
        <p:spPr>
          <a:xfrm>
            <a:off x="6172200" y="3048000"/>
            <a:ext cx="545534" cy="369332"/>
          </a:xfrm>
          <a:prstGeom prst="rect">
            <a:avLst/>
          </a:prstGeom>
        </p:spPr>
        <p:txBody>
          <a:bodyPr wrap="none">
            <a:spAutoFit/>
          </a:bodyPr>
          <a:lstStyle/>
          <a:p>
            <a:r>
              <a:rPr lang="en-US" dirty="0" smtClean="0">
                <a:solidFill>
                  <a:schemeClr val="tx2"/>
                </a:solidFill>
              </a:rPr>
              <a:t>info</a:t>
            </a:r>
            <a:endParaRPr lang="en-US" dirty="0">
              <a:solidFill>
                <a:schemeClr val="tx2"/>
              </a:solidFill>
            </a:endParaRPr>
          </a:p>
        </p:txBody>
      </p:sp>
      <p:cxnSp>
        <p:nvCxnSpPr>
          <p:cNvPr id="36" name="Straight Arrow Connector 35"/>
          <p:cNvCxnSpPr/>
          <p:nvPr/>
        </p:nvCxnSpPr>
        <p:spPr>
          <a:xfrm rot="10800000" flipV="1">
            <a:off x="3886200" y="4800600"/>
            <a:ext cx="457200" cy="3048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42" name="Rectangle 41"/>
          <p:cNvSpPr/>
          <p:nvPr/>
        </p:nvSpPr>
        <p:spPr>
          <a:xfrm>
            <a:off x="4419600" y="4419600"/>
            <a:ext cx="1905000" cy="304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Solution of Ax=</a:t>
            </a:r>
            <a:r>
              <a:rPr lang="en-US" dirty="0" err="1" smtClean="0"/>
              <a:t>b</a:t>
            </a:r>
            <a:endParaRPr lang="en-US" dirty="0"/>
          </a:p>
        </p:txBody>
      </p:sp>
      <p:sp>
        <p:nvSpPr>
          <p:cNvPr id="41" name="Slide Number Placeholder 40"/>
          <p:cNvSpPr>
            <a:spLocks noGrp="1"/>
          </p:cNvSpPr>
          <p:nvPr>
            <p:ph type="sldNum" sz="quarter" idx="12"/>
          </p:nvPr>
        </p:nvSpPr>
        <p:spPr/>
        <p:txBody>
          <a:bodyPr/>
          <a:lstStyle/>
          <a:p>
            <a:fld id="{980065F0-7A02-4B93-9B14-7C3856CB1D4A}" type="slidenum">
              <a:rPr lang="en-US" smtClean="0"/>
              <a:pPr/>
              <a:t>22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 in LAPACK</a:t>
            </a:r>
            <a:endParaRPr lang="en-US" dirty="0"/>
          </a:p>
        </p:txBody>
      </p:sp>
      <p:graphicFrame>
        <p:nvGraphicFramePr>
          <p:cNvPr id="4" name="Table 3"/>
          <p:cNvGraphicFramePr>
            <a:graphicFrameLocks noGrp="1"/>
          </p:cNvGraphicFramePr>
          <p:nvPr/>
        </p:nvGraphicFramePr>
        <p:xfrm>
          <a:off x="685800" y="1711960"/>
          <a:ext cx="7696200" cy="4079240"/>
        </p:xfrm>
        <a:graphic>
          <a:graphicData uri="http://schemas.openxmlformats.org/drawingml/2006/table">
            <a:tbl>
              <a:tblPr firstRow="1" bandRow="1">
                <a:tableStyleId>{5C22544A-7EE6-4342-B048-85BDC9FD1C3A}</a:tableStyleId>
              </a:tblPr>
              <a:tblGrid>
                <a:gridCol w="5715000"/>
                <a:gridCol w="19812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lt1"/>
                          </a:solidFill>
                          <a:latin typeface="+mn-lt"/>
                          <a:ea typeface="+mn-ea"/>
                          <a:cs typeface="+mn-cs"/>
                        </a:rPr>
                        <a:t>Type of Problem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lt1"/>
                          </a:solidFill>
                          <a:latin typeface="+mn-lt"/>
                          <a:ea typeface="+mn-ea"/>
                          <a:cs typeface="+mn-cs"/>
                        </a:rPr>
                        <a:t>Acronyms</a:t>
                      </a:r>
                    </a:p>
                  </a:txBody>
                  <a:tcPr/>
                </a:tc>
              </a:tr>
              <a:tr h="370840">
                <a:tc>
                  <a:txBody>
                    <a:bodyPr/>
                    <a:lstStyle/>
                    <a:p>
                      <a:r>
                        <a:rPr lang="en-US" dirty="0" smtClean="0"/>
                        <a:t>Linear system of equations </a:t>
                      </a:r>
                      <a:endParaRPr lang="en-US" dirty="0"/>
                    </a:p>
                  </a:txBody>
                  <a:tcPr/>
                </a:tc>
                <a:tc>
                  <a:txBody>
                    <a:bodyPr/>
                    <a:lstStyle/>
                    <a:p>
                      <a:r>
                        <a:rPr lang="en-US" dirty="0" smtClean="0"/>
                        <a:t>SV</a:t>
                      </a:r>
                      <a:endParaRPr lang="en-US" dirty="0"/>
                    </a:p>
                  </a:txBody>
                  <a:tcPr/>
                </a:tc>
              </a:tr>
              <a:tr h="370840">
                <a:tc>
                  <a:txBody>
                    <a:bodyPr/>
                    <a:lstStyle/>
                    <a:p>
                      <a:r>
                        <a:rPr lang="en-US" dirty="0" smtClean="0"/>
                        <a:t>Linear least squares problems </a:t>
                      </a:r>
                      <a:endParaRPr lang="en-US" dirty="0"/>
                    </a:p>
                  </a:txBody>
                  <a:tcPr/>
                </a:tc>
                <a:tc>
                  <a:txBody>
                    <a:bodyPr/>
                    <a:lstStyle/>
                    <a:p>
                      <a:r>
                        <a:rPr lang="en-US" dirty="0" smtClean="0"/>
                        <a:t>LLS</a:t>
                      </a:r>
                      <a:endParaRPr lang="en-US" dirty="0"/>
                    </a:p>
                  </a:txBody>
                  <a:tcPr/>
                </a:tc>
              </a:tr>
              <a:tr h="370840">
                <a:tc>
                  <a:txBody>
                    <a:bodyPr/>
                    <a:lstStyle/>
                    <a:p>
                      <a:r>
                        <a:rPr lang="en-US" dirty="0" smtClean="0"/>
                        <a:t>Linear equality-constrained least squares problem </a:t>
                      </a:r>
                      <a:endParaRPr lang="en-US" dirty="0"/>
                    </a:p>
                  </a:txBody>
                  <a:tcPr/>
                </a:tc>
                <a:tc>
                  <a:txBody>
                    <a:bodyPr/>
                    <a:lstStyle/>
                    <a:p>
                      <a:r>
                        <a:rPr lang="en-US" dirty="0" smtClean="0"/>
                        <a:t>LSE</a:t>
                      </a:r>
                      <a:endParaRPr lang="en-US" dirty="0"/>
                    </a:p>
                  </a:txBody>
                  <a:tcPr/>
                </a:tc>
              </a:tr>
              <a:tr h="370840">
                <a:tc>
                  <a:txBody>
                    <a:bodyPr/>
                    <a:lstStyle/>
                    <a:p>
                      <a:r>
                        <a:rPr lang="en-US" dirty="0" smtClean="0"/>
                        <a:t>General linear model problem </a:t>
                      </a:r>
                      <a:endParaRPr lang="en-US" dirty="0"/>
                    </a:p>
                  </a:txBody>
                  <a:tcPr/>
                </a:tc>
                <a:tc>
                  <a:txBody>
                    <a:bodyPr/>
                    <a:lstStyle/>
                    <a:p>
                      <a:r>
                        <a:rPr lang="en-US" dirty="0" smtClean="0"/>
                        <a:t>GLM</a:t>
                      </a:r>
                      <a:endParaRPr lang="en-US" dirty="0"/>
                    </a:p>
                  </a:txBody>
                  <a:tcPr/>
                </a:tc>
              </a:tr>
              <a:tr h="370840">
                <a:tc>
                  <a:txBody>
                    <a:bodyPr/>
                    <a:lstStyle/>
                    <a:p>
                      <a:r>
                        <a:rPr lang="en-US" dirty="0" smtClean="0"/>
                        <a:t>Symmetric </a:t>
                      </a:r>
                      <a:r>
                        <a:rPr lang="en-US" dirty="0" err="1" smtClean="0"/>
                        <a:t>eigenproblems</a:t>
                      </a:r>
                      <a:r>
                        <a:rPr lang="en-US" dirty="0" smtClean="0"/>
                        <a:t> </a:t>
                      </a:r>
                      <a:endParaRPr lang="en-US" dirty="0"/>
                    </a:p>
                  </a:txBody>
                  <a:tcPr/>
                </a:tc>
                <a:tc>
                  <a:txBody>
                    <a:bodyPr/>
                    <a:lstStyle/>
                    <a:p>
                      <a:r>
                        <a:rPr lang="en-US" dirty="0" smtClean="0"/>
                        <a:t>SEP </a:t>
                      </a:r>
                      <a:endParaRPr lang="en-US" dirty="0"/>
                    </a:p>
                  </a:txBody>
                  <a:tcPr/>
                </a:tc>
              </a:tr>
              <a:tr h="370840">
                <a:tc>
                  <a:txBody>
                    <a:bodyPr/>
                    <a:lstStyle/>
                    <a:p>
                      <a:r>
                        <a:rPr lang="en-US" dirty="0" err="1" smtClean="0"/>
                        <a:t>Nonsymmetric</a:t>
                      </a:r>
                      <a:r>
                        <a:rPr lang="en-US" dirty="0" smtClean="0"/>
                        <a:t> </a:t>
                      </a:r>
                      <a:r>
                        <a:rPr lang="en-US" dirty="0" err="1" smtClean="0"/>
                        <a:t>eigenproblems</a:t>
                      </a:r>
                      <a:r>
                        <a:rPr lang="en-US" dirty="0" smtClean="0"/>
                        <a:t> </a:t>
                      </a:r>
                      <a:endParaRPr lang="en-US" dirty="0"/>
                    </a:p>
                  </a:txBody>
                  <a:tcPr/>
                </a:tc>
                <a:tc>
                  <a:txBody>
                    <a:bodyPr/>
                    <a:lstStyle/>
                    <a:p>
                      <a:r>
                        <a:rPr lang="en-US" dirty="0" smtClean="0"/>
                        <a:t>NEP</a:t>
                      </a:r>
                      <a:endParaRPr lang="en-US" dirty="0"/>
                    </a:p>
                  </a:txBody>
                  <a:tcPr/>
                </a:tc>
              </a:tr>
              <a:tr h="370840">
                <a:tc>
                  <a:txBody>
                    <a:bodyPr/>
                    <a:lstStyle/>
                    <a:p>
                      <a:r>
                        <a:rPr lang="en-US" dirty="0" smtClean="0"/>
                        <a:t>Singular value decomposition </a:t>
                      </a:r>
                      <a:endParaRPr lang="en-US" dirty="0"/>
                    </a:p>
                  </a:txBody>
                  <a:tcPr/>
                </a:tc>
                <a:tc>
                  <a:txBody>
                    <a:bodyPr/>
                    <a:lstStyle/>
                    <a:p>
                      <a:r>
                        <a:rPr lang="en-US" dirty="0" smtClean="0"/>
                        <a:t>SVD</a:t>
                      </a:r>
                      <a:endParaRPr lang="en-US" dirty="0"/>
                    </a:p>
                  </a:txBody>
                  <a:tcPr/>
                </a:tc>
              </a:tr>
              <a:tr h="370840">
                <a:tc>
                  <a:txBody>
                    <a:bodyPr/>
                    <a:lstStyle/>
                    <a:p>
                      <a:r>
                        <a:rPr lang="en-US" dirty="0" smtClean="0"/>
                        <a:t>Generalized symmetric definite </a:t>
                      </a:r>
                      <a:r>
                        <a:rPr lang="en-US" dirty="0" err="1" smtClean="0"/>
                        <a:t>eigenproblems</a:t>
                      </a:r>
                      <a:r>
                        <a:rPr lang="en-US" dirty="0" smtClean="0"/>
                        <a:t> </a:t>
                      </a:r>
                      <a:endParaRPr lang="en-US" dirty="0"/>
                    </a:p>
                  </a:txBody>
                  <a:tcPr/>
                </a:tc>
                <a:tc>
                  <a:txBody>
                    <a:bodyPr/>
                    <a:lstStyle/>
                    <a:p>
                      <a:r>
                        <a:rPr lang="en-US" dirty="0" smtClean="0"/>
                        <a:t>GSEP</a:t>
                      </a:r>
                      <a:endParaRPr lang="en-US" dirty="0"/>
                    </a:p>
                  </a:txBody>
                  <a:tcPr/>
                </a:tc>
              </a:tr>
              <a:tr h="370840">
                <a:tc>
                  <a:txBody>
                    <a:bodyPr/>
                    <a:lstStyle/>
                    <a:p>
                      <a:r>
                        <a:rPr lang="en-US" dirty="0" smtClean="0"/>
                        <a:t>Generalized </a:t>
                      </a:r>
                      <a:r>
                        <a:rPr lang="en-US" dirty="0" err="1" smtClean="0"/>
                        <a:t>nonsymmetric</a:t>
                      </a:r>
                      <a:r>
                        <a:rPr lang="en-US" dirty="0" smtClean="0"/>
                        <a:t> </a:t>
                      </a:r>
                      <a:r>
                        <a:rPr lang="en-US" dirty="0" err="1" smtClean="0"/>
                        <a:t>eigenproblems</a:t>
                      </a:r>
                      <a:r>
                        <a:rPr lang="en-US" dirty="0" smtClean="0"/>
                        <a:t> </a:t>
                      </a:r>
                      <a:endParaRPr lang="en-US" dirty="0"/>
                    </a:p>
                  </a:txBody>
                  <a:tcPr/>
                </a:tc>
                <a:tc>
                  <a:txBody>
                    <a:bodyPr/>
                    <a:lstStyle/>
                    <a:p>
                      <a:r>
                        <a:rPr lang="en-US" dirty="0" smtClean="0"/>
                        <a:t>GNEP</a:t>
                      </a:r>
                      <a:endParaRPr lang="en-US" dirty="0"/>
                    </a:p>
                  </a:txBody>
                  <a:tcPr/>
                </a:tc>
              </a:tr>
              <a:tr h="370840">
                <a:tc>
                  <a:txBody>
                    <a:bodyPr/>
                    <a:lstStyle/>
                    <a:p>
                      <a:r>
                        <a:rPr lang="en-US" dirty="0" smtClean="0"/>
                        <a:t>Generalized (or quotient) singular value decomposition </a:t>
                      </a:r>
                      <a:endParaRPr lang="en-US" dirty="0"/>
                    </a:p>
                  </a:txBody>
                  <a:tcPr/>
                </a:tc>
                <a:tc>
                  <a:txBody>
                    <a:bodyPr/>
                    <a:lstStyle/>
                    <a:p>
                      <a:r>
                        <a:rPr lang="en-US" dirty="0" smtClean="0"/>
                        <a:t>GSVD (QSVD) </a:t>
                      </a:r>
                      <a:endParaRPr lang="en-US" dirty="0"/>
                    </a:p>
                  </a:txBody>
                  <a:tcPr/>
                </a:tc>
              </a:tr>
            </a:tbl>
          </a:graphicData>
        </a:graphic>
      </p:graphicFrame>
      <p:sp>
        <p:nvSpPr>
          <p:cNvPr id="7" name="Slide Number Placeholder 6"/>
          <p:cNvSpPr>
            <a:spLocks noGrp="1"/>
          </p:cNvSpPr>
          <p:nvPr>
            <p:ph type="sldNum" sz="quarter" idx="12"/>
          </p:nvPr>
        </p:nvSpPr>
        <p:spPr/>
        <p:txBody>
          <a:bodyPr/>
          <a:lstStyle/>
          <a:p>
            <a:fld id="{980065F0-7A02-4B93-9B14-7C3856CB1D4A}" type="slidenum">
              <a:rPr lang="en-US" smtClean="0"/>
              <a:pPr/>
              <a:t>23</a:t>
            </a:fld>
            <a:endParaRPr lang="en-US"/>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LAPACK Software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First release in February </a:t>
            </a:r>
            <a:r>
              <a:rPr lang="en-US" b="1" dirty="0" smtClean="0"/>
              <a:t>1992</a:t>
            </a:r>
          </a:p>
          <a:p>
            <a:r>
              <a:rPr lang="en-US" dirty="0" smtClean="0"/>
              <a:t>Version </a:t>
            </a:r>
            <a:r>
              <a:rPr lang="en-US" b="1" dirty="0" smtClean="0"/>
              <a:t>3.4.0</a:t>
            </a:r>
            <a:r>
              <a:rPr lang="en-US" dirty="0" smtClean="0"/>
              <a:t> released </a:t>
            </a:r>
            <a:r>
              <a:rPr lang="en-US" smtClean="0"/>
              <a:t>in November 2011</a:t>
            </a:r>
            <a:endParaRPr lang="en-US" dirty="0" smtClean="0"/>
          </a:p>
          <a:p>
            <a:r>
              <a:rPr lang="en-US" b="1" dirty="0" smtClean="0"/>
              <a:t>LICENSE</a:t>
            </a:r>
            <a:r>
              <a:rPr lang="en-US" dirty="0" smtClean="0"/>
              <a:t>: Mod-BSD, freely-available software package - Thus, it can be included in commercial software packages (and has been). We only ask that proper credit be given to the authors.</a:t>
            </a:r>
          </a:p>
          <a:p>
            <a:r>
              <a:rPr lang="en-US" dirty="0" smtClean="0"/>
              <a:t>Open SVN repository </a:t>
            </a:r>
          </a:p>
          <a:p>
            <a:r>
              <a:rPr lang="en-US" b="1" dirty="0" smtClean="0"/>
              <a:t>Multi-OS</a:t>
            </a:r>
          </a:p>
          <a:p>
            <a:pPr lvl="1"/>
            <a:r>
              <a:rPr lang="en-US" dirty="0" smtClean="0"/>
              <a:t>*nix, Mac OS/X, Windows</a:t>
            </a:r>
          </a:p>
          <a:p>
            <a:r>
              <a:rPr lang="en-US" b="1" dirty="0" smtClean="0"/>
              <a:t>Multi-build </a:t>
            </a:r>
            <a:r>
              <a:rPr lang="en-US" dirty="0" smtClean="0"/>
              <a:t>support (</a:t>
            </a:r>
            <a:r>
              <a:rPr lang="en-US" dirty="0" err="1" smtClean="0"/>
              <a:t>cmake</a:t>
            </a:r>
            <a:r>
              <a:rPr lang="en-US" dirty="0" smtClean="0"/>
              <a:t>)</a:t>
            </a:r>
          </a:p>
          <a:p>
            <a:pPr lvl="1"/>
            <a:r>
              <a:rPr lang="en-US" dirty="0" smtClean="0"/>
              <a:t> make, </a:t>
            </a:r>
            <a:r>
              <a:rPr lang="en-US" dirty="0" err="1" smtClean="0"/>
              <a:t>xcode</a:t>
            </a:r>
            <a:r>
              <a:rPr lang="en-US" dirty="0" smtClean="0"/>
              <a:t>, </a:t>
            </a:r>
            <a:r>
              <a:rPr lang="en-US" dirty="0" err="1" smtClean="0"/>
              <a:t>nmake</a:t>
            </a:r>
            <a:r>
              <a:rPr lang="en-US" dirty="0" smtClean="0"/>
              <a:t>, VS studio, Eclipse, etc..</a:t>
            </a:r>
          </a:p>
          <a:p>
            <a:pPr marL="342900" lvl="1" indent="-342900">
              <a:buFont typeface="Arial"/>
              <a:buChar char="•"/>
            </a:pPr>
            <a:r>
              <a:rPr lang="en-US" sz="3300" b="1" dirty="0" smtClean="0"/>
              <a:t>LAPACKE: Standard </a:t>
            </a:r>
            <a:r>
              <a:rPr lang="en-US" sz="3300" b="1" dirty="0"/>
              <a:t>C language APIs for </a:t>
            </a:r>
            <a:r>
              <a:rPr lang="en-US" sz="3300" b="1" dirty="0" smtClean="0"/>
              <a:t>LAPACK </a:t>
            </a:r>
            <a:r>
              <a:rPr lang="en-US" dirty="0" smtClean="0"/>
              <a:t>(In </a:t>
            </a:r>
            <a:r>
              <a:rPr lang="en-US" dirty="0"/>
              <a:t>collaboration with </a:t>
            </a:r>
            <a:r>
              <a:rPr lang="en-US" dirty="0" smtClean="0"/>
              <a:t>INTEL)</a:t>
            </a:r>
            <a:endParaRPr lang="en-US" b="1" dirty="0" smtClean="0"/>
          </a:p>
          <a:p>
            <a:pPr lvl="1"/>
            <a:r>
              <a:rPr lang="en-US" b="1" dirty="0" smtClean="0"/>
              <a:t> 2 layers of interface</a:t>
            </a:r>
          </a:p>
          <a:p>
            <a:pPr lvl="2"/>
            <a:r>
              <a:rPr lang="en-US" b="1" dirty="0" smtClean="0"/>
              <a:t>High</a:t>
            </a:r>
            <a:r>
              <a:rPr lang="en-US" b="1" dirty="0"/>
              <a:t>-Level Interface</a:t>
            </a:r>
            <a:r>
              <a:rPr lang="en-US" dirty="0"/>
              <a:t> </a:t>
            </a:r>
            <a:r>
              <a:rPr lang="en-US" dirty="0" smtClean="0"/>
              <a:t>: Workspace allocation and NAN Check</a:t>
            </a:r>
          </a:p>
          <a:p>
            <a:pPr lvl="2"/>
            <a:r>
              <a:rPr lang="en-US" b="1" dirty="0" smtClean="0"/>
              <a:t>Low-Level Interface</a:t>
            </a:r>
          </a:p>
          <a:p>
            <a:r>
              <a:rPr lang="en-US" dirty="0" smtClean="0"/>
              <a:t>Prebuilt Libraries for </a:t>
            </a:r>
            <a:r>
              <a:rPr lang="en-US" b="1" dirty="0" smtClean="0"/>
              <a:t>Windows</a:t>
            </a:r>
          </a:p>
          <a:p>
            <a:r>
              <a:rPr lang="en-US" dirty="0" smtClean="0"/>
              <a:t>Extensive test suite</a:t>
            </a:r>
          </a:p>
          <a:p>
            <a:r>
              <a:rPr lang="en-US" b="1" dirty="0" smtClean="0"/>
              <a:t>Forum and User support</a:t>
            </a:r>
            <a:r>
              <a:rPr lang="en-US" dirty="0" smtClean="0"/>
              <a:t>: http://</a:t>
            </a:r>
            <a:r>
              <a:rPr lang="en-US" dirty="0" err="1" smtClean="0"/>
              <a:t>icl.cs.utk.edu/lapack</a:t>
            </a:r>
            <a:r>
              <a:rPr lang="en-US" dirty="0" smtClean="0"/>
              <a:t>-forum/</a:t>
            </a:r>
          </a:p>
        </p:txBody>
      </p:sp>
      <p:sp>
        <p:nvSpPr>
          <p:cNvPr id="5" name="Slide Number Placeholder 4"/>
          <p:cNvSpPr>
            <a:spLocks noGrp="1"/>
          </p:cNvSpPr>
          <p:nvPr>
            <p:ph type="sldNum" sz="quarter" idx="12"/>
          </p:nvPr>
        </p:nvSpPr>
        <p:spPr/>
        <p:txBody>
          <a:bodyPr/>
          <a:lstStyle/>
          <a:p>
            <a:fld id="{980065F0-7A02-4B93-9B14-7C3856CB1D4A}" type="slidenum">
              <a:rPr lang="en-US" smtClean="0"/>
              <a:pPr/>
              <a:t>24</a:t>
            </a:fld>
            <a:endParaRPr lang="en-US"/>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Latest Algorithms</a:t>
            </a:r>
            <a:endParaRPr lang="en-US" dirty="0"/>
          </a:p>
        </p:txBody>
      </p:sp>
      <p:sp>
        <p:nvSpPr>
          <p:cNvPr id="3" name="Content Placeholder 2"/>
          <p:cNvSpPr>
            <a:spLocks noGrp="1"/>
          </p:cNvSpPr>
          <p:nvPr>
            <p:ph idx="1"/>
          </p:nvPr>
        </p:nvSpPr>
        <p:spPr>
          <a:xfrm>
            <a:off x="228600" y="1417638"/>
            <a:ext cx="8763000" cy="4876800"/>
          </a:xfrm>
        </p:spPr>
        <p:txBody>
          <a:bodyPr>
            <a:noAutofit/>
          </a:bodyPr>
          <a:lstStyle/>
          <a:p>
            <a:pPr>
              <a:lnSpc>
                <a:spcPct val="90000"/>
              </a:lnSpc>
              <a:buNone/>
            </a:pPr>
            <a:r>
              <a:rPr lang="en-US" sz="1600" u="sng" dirty="0" smtClean="0"/>
              <a:t>Since release 3.0 of LAPACK</a:t>
            </a:r>
          </a:p>
          <a:p>
            <a:pPr lvl="1">
              <a:lnSpc>
                <a:spcPct val="90000"/>
              </a:lnSpc>
            </a:pPr>
            <a:r>
              <a:rPr lang="en-US" sz="1600" dirty="0" err="1" smtClean="0">
                <a:solidFill>
                  <a:schemeClr val="accent3"/>
                </a:solidFill>
              </a:rPr>
              <a:t>Hessenberg</a:t>
            </a:r>
            <a:r>
              <a:rPr lang="en-US" sz="1600" dirty="0" smtClean="0">
                <a:solidFill>
                  <a:schemeClr val="accent3"/>
                </a:solidFill>
              </a:rPr>
              <a:t> QR algorithm with the small bulge multi-shift QR algorithm together with aggressive early deflation. [</a:t>
            </a:r>
            <a:r>
              <a:rPr lang="en-US" sz="1600" b="1" dirty="0" smtClean="0">
                <a:solidFill>
                  <a:schemeClr val="accent3"/>
                </a:solidFill>
              </a:rPr>
              <a:t>2003 SIAM SIAG LA Prize</a:t>
            </a:r>
            <a:r>
              <a:rPr lang="en-US" sz="1600" dirty="0" smtClean="0">
                <a:solidFill>
                  <a:schemeClr val="accent3"/>
                </a:solidFill>
              </a:rPr>
              <a:t> winning algorithm of </a:t>
            </a:r>
            <a:r>
              <a:rPr lang="en-US" sz="1600" dirty="0" err="1" smtClean="0">
                <a:solidFill>
                  <a:schemeClr val="accent3"/>
                </a:solidFill>
              </a:rPr>
              <a:t>Braman</a:t>
            </a:r>
            <a:r>
              <a:rPr lang="en-US" sz="1600" dirty="0" smtClean="0">
                <a:solidFill>
                  <a:schemeClr val="accent3"/>
                </a:solidFill>
              </a:rPr>
              <a:t>, Byers and Mathias]</a:t>
            </a:r>
          </a:p>
          <a:p>
            <a:pPr lvl="1">
              <a:lnSpc>
                <a:spcPct val="90000"/>
              </a:lnSpc>
            </a:pPr>
            <a:r>
              <a:rPr lang="en-US" sz="1600" dirty="0" smtClean="0">
                <a:solidFill>
                  <a:srgbClr val="9BBB59"/>
                </a:solidFill>
              </a:rPr>
              <a:t>Improvements of the </a:t>
            </a:r>
            <a:r>
              <a:rPr lang="en-US" sz="1600" dirty="0" err="1" smtClean="0">
                <a:solidFill>
                  <a:srgbClr val="9BBB59"/>
                </a:solidFill>
              </a:rPr>
              <a:t>Hessenberg</a:t>
            </a:r>
            <a:r>
              <a:rPr lang="en-US" sz="1600" dirty="0" smtClean="0">
                <a:solidFill>
                  <a:srgbClr val="9BBB59"/>
                </a:solidFill>
              </a:rPr>
              <a:t> reduction subroutines. [G. Quintana-</a:t>
            </a:r>
            <a:r>
              <a:rPr lang="en-US" sz="1600" dirty="0" err="1" smtClean="0">
                <a:solidFill>
                  <a:srgbClr val="9BBB59"/>
                </a:solidFill>
              </a:rPr>
              <a:t>Ortí</a:t>
            </a:r>
            <a:r>
              <a:rPr lang="en-US" sz="1600" dirty="0" smtClean="0">
                <a:solidFill>
                  <a:srgbClr val="9BBB59"/>
                </a:solidFill>
              </a:rPr>
              <a:t> and van de </a:t>
            </a:r>
            <a:r>
              <a:rPr lang="en-US" sz="1600" dirty="0" err="1" smtClean="0">
                <a:solidFill>
                  <a:srgbClr val="9BBB59"/>
                </a:solidFill>
              </a:rPr>
              <a:t>Geijn</a:t>
            </a:r>
            <a:r>
              <a:rPr lang="en-US" sz="1600" dirty="0" smtClean="0">
                <a:solidFill>
                  <a:srgbClr val="9BBB59"/>
                </a:solidFill>
              </a:rPr>
              <a:t>]</a:t>
            </a:r>
          </a:p>
          <a:p>
            <a:pPr lvl="1">
              <a:lnSpc>
                <a:spcPct val="90000"/>
              </a:lnSpc>
            </a:pPr>
            <a:r>
              <a:rPr lang="en-US" sz="1600" dirty="0" smtClean="0">
                <a:solidFill>
                  <a:srgbClr val="9BBB59"/>
                </a:solidFill>
              </a:rPr>
              <a:t>New MRRR eigenvalue algorithms [</a:t>
            </a:r>
            <a:r>
              <a:rPr lang="en-US" sz="1600" b="1" dirty="0" smtClean="0">
                <a:solidFill>
                  <a:srgbClr val="9BBB59"/>
                </a:solidFill>
              </a:rPr>
              <a:t>2006 SIAM SIAG LA Prize </a:t>
            </a:r>
            <a:r>
              <a:rPr lang="en-US" sz="1600" dirty="0" smtClean="0">
                <a:solidFill>
                  <a:srgbClr val="9BBB59"/>
                </a:solidFill>
              </a:rPr>
              <a:t>winning algorithm of </a:t>
            </a:r>
            <a:r>
              <a:rPr lang="en-US" sz="1600" dirty="0" err="1" smtClean="0">
                <a:solidFill>
                  <a:srgbClr val="9BBB59"/>
                </a:solidFill>
              </a:rPr>
              <a:t>Dhillon</a:t>
            </a:r>
            <a:r>
              <a:rPr lang="en-US" sz="1600" dirty="0" smtClean="0">
                <a:solidFill>
                  <a:srgbClr val="9BBB59"/>
                </a:solidFill>
              </a:rPr>
              <a:t> and </a:t>
            </a:r>
            <a:r>
              <a:rPr lang="en-US" sz="1600" dirty="0" err="1" smtClean="0">
                <a:solidFill>
                  <a:srgbClr val="9BBB59"/>
                </a:solidFill>
              </a:rPr>
              <a:t>Parlett</a:t>
            </a:r>
            <a:r>
              <a:rPr lang="en-US" sz="1600" dirty="0" smtClean="0">
                <a:solidFill>
                  <a:srgbClr val="9BBB59"/>
                </a:solidFill>
              </a:rPr>
              <a:t>]</a:t>
            </a:r>
          </a:p>
          <a:p>
            <a:pPr lvl="1">
              <a:lnSpc>
                <a:spcPct val="90000"/>
              </a:lnSpc>
            </a:pPr>
            <a:r>
              <a:rPr lang="en-US" sz="1600" dirty="0" smtClean="0">
                <a:solidFill>
                  <a:srgbClr val="9BBB59"/>
                </a:solidFill>
              </a:rPr>
              <a:t>New partial column norm updating strategy for QR factorization with column pivoting. [</a:t>
            </a:r>
            <a:r>
              <a:rPr lang="en-US" sz="1600" dirty="0" err="1" smtClean="0">
                <a:solidFill>
                  <a:srgbClr val="9BBB59"/>
                </a:solidFill>
              </a:rPr>
              <a:t>Drmač</a:t>
            </a:r>
            <a:r>
              <a:rPr lang="en-US" sz="1600" dirty="0" smtClean="0">
                <a:solidFill>
                  <a:srgbClr val="9BBB59"/>
                </a:solidFill>
              </a:rPr>
              <a:t> and </a:t>
            </a:r>
            <a:r>
              <a:rPr lang="en-US" sz="1600" dirty="0" err="1" smtClean="0">
                <a:solidFill>
                  <a:srgbClr val="9BBB59"/>
                </a:solidFill>
              </a:rPr>
              <a:t>Bujanovic</a:t>
            </a:r>
            <a:r>
              <a:rPr lang="en-US" sz="1600" dirty="0" smtClean="0">
                <a:solidFill>
                  <a:srgbClr val="9BBB59"/>
                </a:solidFill>
              </a:rPr>
              <a:t>]</a:t>
            </a:r>
          </a:p>
          <a:p>
            <a:pPr lvl="1">
              <a:lnSpc>
                <a:spcPct val="90000"/>
              </a:lnSpc>
            </a:pPr>
            <a:r>
              <a:rPr lang="en-US" sz="1600" dirty="0" smtClean="0">
                <a:solidFill>
                  <a:srgbClr val="4BACC6"/>
                </a:solidFill>
              </a:rPr>
              <a:t>Mixed Precision Iterative Refinement for exploiting fast single precision hardware for GE, PO [</a:t>
            </a:r>
            <a:r>
              <a:rPr lang="en-US" sz="1600" dirty="0" err="1" smtClean="0">
                <a:solidFill>
                  <a:srgbClr val="4BACC6"/>
                </a:solidFill>
              </a:rPr>
              <a:t>Langou’s</a:t>
            </a:r>
            <a:r>
              <a:rPr lang="en-US" sz="1600" dirty="0" smtClean="0">
                <a:solidFill>
                  <a:srgbClr val="4BACC6"/>
                </a:solidFill>
              </a:rPr>
              <a:t>]</a:t>
            </a:r>
          </a:p>
          <a:p>
            <a:pPr lvl="1">
              <a:lnSpc>
                <a:spcPct val="90000"/>
              </a:lnSpc>
            </a:pPr>
            <a:r>
              <a:rPr lang="en-US" sz="1600" dirty="0" smtClean="0">
                <a:solidFill>
                  <a:schemeClr val="accent5"/>
                </a:solidFill>
              </a:rPr>
              <a:t>Variants of various factorization (LU, QR, </a:t>
            </a:r>
            <a:r>
              <a:rPr lang="en-US" sz="1600" dirty="0" err="1" smtClean="0">
                <a:solidFill>
                  <a:schemeClr val="accent5"/>
                </a:solidFill>
              </a:rPr>
              <a:t>Chol</a:t>
            </a:r>
            <a:r>
              <a:rPr lang="en-US" sz="1600" dirty="0" smtClean="0">
                <a:solidFill>
                  <a:schemeClr val="accent5"/>
                </a:solidFill>
              </a:rPr>
              <a:t>) [Du]</a:t>
            </a:r>
          </a:p>
          <a:p>
            <a:pPr lvl="1">
              <a:lnSpc>
                <a:spcPct val="90000"/>
              </a:lnSpc>
            </a:pPr>
            <a:r>
              <a:rPr lang="en-US" sz="1600" dirty="0" smtClean="0">
                <a:solidFill>
                  <a:srgbClr val="4BACC6"/>
                </a:solidFill>
              </a:rPr>
              <a:t>RFP (Rectangular Full Packed)  format [</a:t>
            </a:r>
            <a:r>
              <a:rPr lang="en-US" sz="1600" dirty="0" err="1" smtClean="0">
                <a:solidFill>
                  <a:srgbClr val="4BACC6"/>
                </a:solidFill>
              </a:rPr>
              <a:t>Gustavson</a:t>
            </a:r>
            <a:r>
              <a:rPr lang="en-US" sz="1600" dirty="0" smtClean="0">
                <a:solidFill>
                  <a:srgbClr val="4BACC6"/>
                </a:solidFill>
              </a:rPr>
              <a:t>, Langou]</a:t>
            </a:r>
          </a:p>
          <a:p>
            <a:pPr lvl="1">
              <a:lnSpc>
                <a:spcPct val="90000"/>
              </a:lnSpc>
            </a:pPr>
            <a:r>
              <a:rPr lang="en-US" sz="1600" dirty="0" smtClean="0">
                <a:solidFill>
                  <a:schemeClr val="accent5"/>
                </a:solidFill>
              </a:rPr>
              <a:t>XBLAS and Extra precise iterative refinement for GESV [</a:t>
            </a:r>
            <a:r>
              <a:rPr lang="en-US" sz="1600" dirty="0" err="1" smtClean="0">
                <a:solidFill>
                  <a:schemeClr val="accent5"/>
                </a:solidFill>
              </a:rPr>
              <a:t>Demmel</a:t>
            </a:r>
            <a:r>
              <a:rPr lang="en-US" sz="1600" dirty="0" smtClean="0">
                <a:solidFill>
                  <a:schemeClr val="accent5"/>
                </a:solidFill>
              </a:rPr>
              <a:t> et al.].</a:t>
            </a:r>
          </a:p>
          <a:p>
            <a:pPr lvl="1">
              <a:lnSpc>
                <a:spcPct val="90000"/>
              </a:lnSpc>
            </a:pPr>
            <a:r>
              <a:rPr lang="en-US" sz="1600" dirty="0" smtClean="0">
                <a:solidFill>
                  <a:srgbClr val="4BACC6"/>
                </a:solidFill>
              </a:rPr>
              <a:t>New fast and accurate Jacobi SVD [</a:t>
            </a:r>
            <a:r>
              <a:rPr lang="en-US" sz="1600" b="1" dirty="0" smtClean="0">
                <a:solidFill>
                  <a:srgbClr val="4BACC6"/>
                </a:solidFill>
              </a:rPr>
              <a:t>2009 SIAM SIAG LA Prize</a:t>
            </a:r>
            <a:r>
              <a:rPr lang="en-US" sz="1600" dirty="0" smtClean="0">
                <a:solidFill>
                  <a:srgbClr val="4BACC6"/>
                </a:solidFill>
              </a:rPr>
              <a:t>, </a:t>
            </a:r>
            <a:r>
              <a:rPr lang="en-US" sz="1600" dirty="0" err="1" smtClean="0">
                <a:solidFill>
                  <a:srgbClr val="4BACC6"/>
                </a:solidFill>
              </a:rPr>
              <a:t>Drmač</a:t>
            </a:r>
            <a:r>
              <a:rPr lang="en-US" sz="1600" dirty="0" smtClean="0">
                <a:solidFill>
                  <a:srgbClr val="4BACC6"/>
                </a:solidFill>
              </a:rPr>
              <a:t> and </a:t>
            </a:r>
            <a:r>
              <a:rPr lang="en-US" sz="1600" dirty="0" err="1" smtClean="0">
                <a:solidFill>
                  <a:srgbClr val="4BACC6"/>
                </a:solidFill>
              </a:rPr>
              <a:t>Veselić</a:t>
            </a:r>
            <a:r>
              <a:rPr lang="en-US" sz="1600" dirty="0" smtClean="0">
                <a:solidFill>
                  <a:srgbClr val="4BACC6"/>
                </a:solidFill>
              </a:rPr>
              <a:t>]</a:t>
            </a:r>
          </a:p>
          <a:p>
            <a:pPr lvl="1">
              <a:lnSpc>
                <a:spcPct val="90000"/>
              </a:lnSpc>
            </a:pPr>
            <a:r>
              <a:rPr lang="en-US" sz="1600" dirty="0" smtClean="0">
                <a:solidFill>
                  <a:srgbClr val="4BACC6"/>
                </a:solidFill>
              </a:rPr>
              <a:t>Pivoted </a:t>
            </a:r>
            <a:r>
              <a:rPr lang="en-US" sz="1600" dirty="0" err="1" smtClean="0">
                <a:solidFill>
                  <a:srgbClr val="4BACC6"/>
                </a:solidFill>
              </a:rPr>
              <a:t>Cholesky</a:t>
            </a:r>
            <a:r>
              <a:rPr lang="en-US" sz="1600" dirty="0" smtClean="0">
                <a:solidFill>
                  <a:srgbClr val="4BACC6"/>
                </a:solidFill>
              </a:rPr>
              <a:t> [Lucas]</a:t>
            </a:r>
          </a:p>
          <a:p>
            <a:pPr lvl="1">
              <a:lnSpc>
                <a:spcPct val="90000"/>
              </a:lnSpc>
            </a:pPr>
            <a:r>
              <a:rPr lang="en-US" sz="1600" dirty="0" smtClean="0">
                <a:solidFill>
                  <a:srgbClr val="4BACC6"/>
                </a:solidFill>
              </a:rPr>
              <a:t>Better </a:t>
            </a:r>
            <a:r>
              <a:rPr lang="en-US" sz="1600" dirty="0" err="1" smtClean="0">
                <a:solidFill>
                  <a:srgbClr val="4BACC6"/>
                </a:solidFill>
              </a:rPr>
              <a:t>multishift</a:t>
            </a:r>
            <a:r>
              <a:rPr lang="en-US" sz="1600" dirty="0" smtClean="0">
                <a:solidFill>
                  <a:srgbClr val="4BACC6"/>
                </a:solidFill>
              </a:rPr>
              <a:t> </a:t>
            </a:r>
            <a:r>
              <a:rPr lang="en-US" sz="1600" dirty="0" err="1" smtClean="0">
                <a:solidFill>
                  <a:srgbClr val="4BACC6"/>
                </a:solidFill>
              </a:rPr>
              <a:t>Hessenberg</a:t>
            </a:r>
            <a:r>
              <a:rPr lang="en-US" sz="1600" dirty="0" smtClean="0">
                <a:solidFill>
                  <a:srgbClr val="4BACC6"/>
                </a:solidFill>
              </a:rPr>
              <a:t> QR algorithm with early aggressive deflation [Byers]</a:t>
            </a:r>
          </a:p>
          <a:p>
            <a:pPr lvl="1">
              <a:lnSpc>
                <a:spcPct val="90000"/>
              </a:lnSpc>
            </a:pPr>
            <a:r>
              <a:rPr lang="en-US" sz="1600" dirty="0">
                <a:solidFill>
                  <a:schemeClr val="accent6"/>
                </a:solidFill>
              </a:rPr>
              <a:t>C</a:t>
            </a:r>
            <a:r>
              <a:rPr lang="en-US" sz="1600" dirty="0" smtClean="0">
                <a:solidFill>
                  <a:schemeClr val="accent6"/>
                </a:solidFill>
              </a:rPr>
              <a:t>omplete </a:t>
            </a:r>
            <a:r>
              <a:rPr lang="en-US" sz="1600" dirty="0">
                <a:solidFill>
                  <a:schemeClr val="accent6"/>
                </a:solidFill>
              </a:rPr>
              <a:t>CS </a:t>
            </a:r>
            <a:r>
              <a:rPr lang="en-US" sz="1600" dirty="0" smtClean="0">
                <a:solidFill>
                  <a:schemeClr val="accent6"/>
                </a:solidFill>
              </a:rPr>
              <a:t>decomposition [Sutton]</a:t>
            </a:r>
          </a:p>
          <a:p>
            <a:pPr lvl="1">
              <a:lnSpc>
                <a:spcPct val="90000"/>
              </a:lnSpc>
            </a:pPr>
            <a:r>
              <a:rPr lang="en-US" sz="1600" dirty="0" smtClean="0">
                <a:solidFill>
                  <a:srgbClr val="F79646"/>
                </a:solidFill>
              </a:rPr>
              <a:t>Level</a:t>
            </a:r>
            <a:r>
              <a:rPr lang="en-US" sz="1600" dirty="0">
                <a:solidFill>
                  <a:srgbClr val="F79646"/>
                </a:solidFill>
              </a:rPr>
              <a:t>-3 BLAS symmetric indefinite solve and symmetric indefinite </a:t>
            </a:r>
            <a:r>
              <a:rPr lang="en-US" sz="1600" dirty="0" smtClean="0">
                <a:solidFill>
                  <a:srgbClr val="F79646"/>
                </a:solidFill>
              </a:rPr>
              <a:t>inversion [</a:t>
            </a:r>
            <a:r>
              <a:rPr lang="en-US" sz="1600" dirty="0" err="1" smtClean="0">
                <a:solidFill>
                  <a:srgbClr val="F79646"/>
                </a:solidFill>
              </a:rPr>
              <a:t>Langou’s</a:t>
            </a:r>
            <a:r>
              <a:rPr lang="en-US" sz="1600" dirty="0" smtClean="0">
                <a:solidFill>
                  <a:srgbClr val="F79646"/>
                </a:solidFill>
              </a:rPr>
              <a:t>]</a:t>
            </a:r>
          </a:p>
          <a:p>
            <a:pPr lvl="1">
              <a:lnSpc>
                <a:spcPct val="90000"/>
              </a:lnSpc>
            </a:pPr>
            <a:r>
              <a:rPr lang="en-US" sz="1600" dirty="0" smtClean="0">
                <a:solidFill>
                  <a:srgbClr val="F79646"/>
                </a:solidFill>
              </a:rPr>
              <a:t>Since LAPACK 3.3, all </a:t>
            </a:r>
            <a:r>
              <a:rPr lang="en-US" sz="1600" dirty="0">
                <a:solidFill>
                  <a:srgbClr val="F79646"/>
                </a:solidFill>
              </a:rPr>
              <a:t>routines in </a:t>
            </a:r>
            <a:r>
              <a:rPr lang="en-US" sz="1600" dirty="0" smtClean="0">
                <a:solidFill>
                  <a:srgbClr val="F79646"/>
                </a:solidFill>
              </a:rPr>
              <a:t>are </a:t>
            </a:r>
            <a:r>
              <a:rPr lang="en-US" sz="1600" dirty="0">
                <a:solidFill>
                  <a:srgbClr val="F79646"/>
                </a:solidFill>
              </a:rPr>
              <a:t>now thread-</a:t>
            </a:r>
            <a:r>
              <a:rPr lang="en-US" sz="1600" dirty="0" smtClean="0">
                <a:solidFill>
                  <a:srgbClr val="F79646"/>
                </a:solidFill>
              </a:rPr>
              <a:t>safe</a:t>
            </a:r>
          </a:p>
          <a:p>
            <a:pPr lvl="1">
              <a:lnSpc>
                <a:spcPct val="90000"/>
              </a:lnSpc>
              <a:buNone/>
            </a:pPr>
            <a:endParaRPr lang="en-US" sz="1100" dirty="0" smtClean="0"/>
          </a:p>
          <a:p>
            <a:pPr lvl="1">
              <a:lnSpc>
                <a:spcPct val="90000"/>
              </a:lnSpc>
            </a:pPr>
            <a:endParaRPr lang="en-US" sz="1100" dirty="0" smtClean="0"/>
          </a:p>
        </p:txBody>
      </p:sp>
      <p:sp>
        <p:nvSpPr>
          <p:cNvPr id="5" name="Slide Number Placeholder 4"/>
          <p:cNvSpPr>
            <a:spLocks noGrp="1"/>
          </p:cNvSpPr>
          <p:nvPr>
            <p:ph type="sldNum" sz="quarter" idx="12"/>
          </p:nvPr>
        </p:nvSpPr>
        <p:spPr/>
        <p:txBody>
          <a:bodyPr/>
          <a:lstStyle/>
          <a:p>
            <a:fld id="{980065F0-7A02-4B93-9B14-7C3856CB1D4A}" type="slidenum">
              <a:rPr lang="en-US" smtClean="0"/>
              <a:pPr/>
              <a:t>25</a:t>
            </a:fld>
            <a:endParaRPr lang="en-US"/>
          </a:p>
        </p:txBody>
      </p:sp>
      <p:sp>
        <p:nvSpPr>
          <p:cNvPr id="6" name="Rectangle 5"/>
          <p:cNvSpPr/>
          <p:nvPr/>
        </p:nvSpPr>
        <p:spPr>
          <a:xfrm>
            <a:off x="190500" y="2286000"/>
            <a:ext cx="533400" cy="381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t>3.1</a:t>
            </a:r>
            <a:endParaRPr lang="en-US" sz="1400" dirty="0"/>
          </a:p>
        </p:txBody>
      </p:sp>
      <p:sp>
        <p:nvSpPr>
          <p:cNvPr id="7" name="Rectangle 6"/>
          <p:cNvSpPr/>
          <p:nvPr/>
        </p:nvSpPr>
        <p:spPr>
          <a:xfrm>
            <a:off x="190500" y="3962400"/>
            <a:ext cx="533400" cy="381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3.2</a:t>
            </a:r>
            <a:endParaRPr lang="en-US" sz="1400" dirty="0"/>
          </a:p>
        </p:txBody>
      </p:sp>
      <p:sp>
        <p:nvSpPr>
          <p:cNvPr id="8" name="Rectangle 7"/>
          <p:cNvSpPr/>
          <p:nvPr/>
        </p:nvSpPr>
        <p:spPr>
          <a:xfrm>
            <a:off x="180340" y="5867400"/>
            <a:ext cx="533400" cy="381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smtClean="0"/>
              <a:t>3.3</a:t>
            </a:r>
            <a:endParaRPr lang="en-US" sz="1400"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LAPACK 3.4.2</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smtClean="0"/>
              <a:t>xGEQRT</a:t>
            </a:r>
            <a:r>
              <a:rPr lang="en-US" dirty="0"/>
              <a:t>: QR factorization (improved interface).</a:t>
            </a:r>
            <a:r>
              <a:rPr lang="en-US" dirty="0" smtClean="0"/>
              <a:t> 	</a:t>
            </a:r>
            <a:r>
              <a:rPr lang="en-US" i="1" dirty="0" smtClean="0"/>
              <a:t>Contribution </a:t>
            </a:r>
            <a:r>
              <a:rPr lang="en-US" i="1" dirty="0"/>
              <a:t>by Rodney James, UC Denver.</a:t>
            </a:r>
            <a:r>
              <a:rPr lang="en-US" i="1" dirty="0" smtClean="0"/>
              <a:t> 	</a:t>
            </a:r>
            <a:r>
              <a:rPr lang="en-US" dirty="0" err="1" smtClean="0"/>
              <a:t>xGEQRT</a:t>
            </a:r>
            <a:r>
              <a:rPr lang="en-US" dirty="0" smtClean="0"/>
              <a:t> </a:t>
            </a:r>
            <a:r>
              <a:rPr lang="en-US" dirty="0"/>
              <a:t>is analogous to </a:t>
            </a:r>
            <a:r>
              <a:rPr lang="en-US" dirty="0" err="1"/>
              <a:t>xGEQRF</a:t>
            </a:r>
            <a:r>
              <a:rPr lang="en-US" dirty="0"/>
              <a:t> with a modified interface which enables better </a:t>
            </a:r>
            <a:r>
              <a:rPr lang="en-US" dirty="0" smtClean="0"/>
              <a:t>	performance </a:t>
            </a:r>
            <a:r>
              <a:rPr lang="en-US" dirty="0"/>
              <a:t>when the blocked reflectors need to be reused. The companion subroutines </a:t>
            </a:r>
            <a:r>
              <a:rPr lang="en-US" dirty="0" smtClean="0"/>
              <a:t>	</a:t>
            </a:r>
            <a:r>
              <a:rPr lang="en-US" dirty="0" err="1" smtClean="0"/>
              <a:t>xGEMQRT</a:t>
            </a:r>
            <a:r>
              <a:rPr lang="en-US" dirty="0" smtClean="0"/>
              <a:t> </a:t>
            </a:r>
            <a:r>
              <a:rPr lang="en-US" dirty="0"/>
              <a:t>apply the reflectors.</a:t>
            </a:r>
          </a:p>
          <a:p>
            <a:r>
              <a:rPr lang="en-US" dirty="0"/>
              <a:t>xGEQRT3: recursive QR factorization.</a:t>
            </a:r>
          </a:p>
          <a:p>
            <a:pPr marL="0" indent="0">
              <a:buNone/>
            </a:pPr>
            <a:r>
              <a:rPr lang="en-US" i="1" dirty="0" smtClean="0"/>
              <a:t>	Contribution </a:t>
            </a:r>
            <a:r>
              <a:rPr lang="en-US" i="1" dirty="0"/>
              <a:t>by Rodney James, UC Denver.</a:t>
            </a:r>
            <a:endParaRPr lang="en-US" dirty="0"/>
          </a:p>
          <a:p>
            <a:pPr marL="0" indent="0">
              <a:buNone/>
            </a:pPr>
            <a:r>
              <a:rPr lang="en-US" dirty="0" smtClean="0"/>
              <a:t>	The </a:t>
            </a:r>
            <a:r>
              <a:rPr lang="en-US" dirty="0"/>
              <a:t>recursive QR factorization enable cache-oblivious and enable high performance on tall </a:t>
            </a:r>
            <a:r>
              <a:rPr lang="en-US" dirty="0" smtClean="0"/>
              <a:t>	and </a:t>
            </a:r>
            <a:r>
              <a:rPr lang="en-US" dirty="0"/>
              <a:t>skinny matrices.</a:t>
            </a:r>
          </a:p>
          <a:p>
            <a:r>
              <a:rPr lang="en-US" dirty="0" err="1"/>
              <a:t>xTPQRT</a:t>
            </a:r>
            <a:r>
              <a:rPr lang="en-US" dirty="0"/>
              <a:t>: Communication-Avoiding QR sequential kernels.</a:t>
            </a:r>
          </a:p>
          <a:p>
            <a:pPr marL="0" indent="0">
              <a:buNone/>
            </a:pPr>
            <a:r>
              <a:rPr lang="en-US" i="1" dirty="0" smtClean="0"/>
              <a:t>	Contribution </a:t>
            </a:r>
            <a:r>
              <a:rPr lang="en-US" i="1" dirty="0"/>
              <a:t>by Rodney James, UC Denver.</a:t>
            </a:r>
            <a:endParaRPr lang="en-US" dirty="0"/>
          </a:p>
          <a:p>
            <a:pPr marL="0" indent="0">
              <a:buNone/>
            </a:pPr>
            <a:r>
              <a:rPr lang="en-US" dirty="0" smtClean="0"/>
              <a:t>	These </a:t>
            </a:r>
            <a:r>
              <a:rPr lang="en-US" dirty="0"/>
              <a:t>subroutines are useful for updating a QR factorization and are used in sequential and </a:t>
            </a:r>
            <a:r>
              <a:rPr lang="en-US" dirty="0" smtClean="0"/>
              <a:t>	parallel </a:t>
            </a:r>
            <a:r>
              <a:rPr lang="en-US" dirty="0"/>
              <a:t>Communication Avoiding QR. These subroutines support the general case Triangle </a:t>
            </a:r>
            <a:r>
              <a:rPr lang="en-US" dirty="0" smtClean="0"/>
              <a:t>	on </a:t>
            </a:r>
            <a:r>
              <a:rPr lang="en-US" dirty="0"/>
              <a:t>top of </a:t>
            </a:r>
            <a:r>
              <a:rPr lang="en-US" dirty="0" err="1"/>
              <a:t>Pentagone</a:t>
            </a:r>
            <a:r>
              <a:rPr lang="en-US" dirty="0"/>
              <a:t> which includes as special cases the so-called triangle on top of triangle </a:t>
            </a:r>
            <a:r>
              <a:rPr lang="en-US" dirty="0" smtClean="0"/>
              <a:t>	and </a:t>
            </a:r>
            <a:r>
              <a:rPr lang="en-US" dirty="0"/>
              <a:t>triangle on top of square. This is the right-looking version of the subroutines and the </a:t>
            </a:r>
            <a:r>
              <a:rPr lang="en-US" dirty="0" smtClean="0"/>
              <a:t>	routine </a:t>
            </a:r>
            <a:r>
              <a:rPr lang="en-US" dirty="0"/>
              <a:t>is </a:t>
            </a:r>
            <a:r>
              <a:rPr lang="en-US" dirty="0" err="1"/>
              <a:t>blocked.The</a:t>
            </a:r>
            <a:r>
              <a:rPr lang="en-US" dirty="0"/>
              <a:t> T matrices and the block size are part of the interface. The </a:t>
            </a:r>
            <a:r>
              <a:rPr lang="en-US" dirty="0" smtClean="0"/>
              <a:t>	companion </a:t>
            </a:r>
            <a:r>
              <a:rPr lang="en-US" dirty="0"/>
              <a:t>subroutines </a:t>
            </a:r>
            <a:r>
              <a:rPr lang="en-US" dirty="0" err="1"/>
              <a:t>xTPMQRT</a:t>
            </a:r>
            <a:r>
              <a:rPr lang="en-US" dirty="0"/>
              <a:t> apply the reflectors.</a:t>
            </a:r>
          </a:p>
          <a:p>
            <a:r>
              <a:rPr lang="en-US" dirty="0" err="1"/>
              <a:t>xSYEVK</a:t>
            </a:r>
            <a:r>
              <a:rPr lang="en-US" dirty="0"/>
              <a:t>: LDLT with rook pivoting and fast Bunch-</a:t>
            </a:r>
            <a:r>
              <a:rPr lang="en-US" dirty="0" err="1"/>
              <a:t>Parlett</a:t>
            </a:r>
            <a:r>
              <a:rPr lang="en-US" dirty="0"/>
              <a:t> pivoting.</a:t>
            </a:r>
          </a:p>
          <a:p>
            <a:pPr marL="0" indent="0">
              <a:buNone/>
            </a:pPr>
            <a:r>
              <a:rPr lang="en-US" i="1" dirty="0" smtClean="0"/>
              <a:t>	Contribution </a:t>
            </a:r>
            <a:r>
              <a:rPr lang="en-US" i="1" dirty="0"/>
              <a:t>by Craig Lucas.</a:t>
            </a:r>
            <a:endParaRPr lang="en-US" dirty="0"/>
          </a:p>
          <a:p>
            <a:pPr marL="0" indent="0">
              <a:buNone/>
            </a:pPr>
            <a:r>
              <a:rPr lang="en-US" smtClean="0"/>
              <a:t>	These </a:t>
            </a:r>
            <a:r>
              <a:rPr lang="en-US" dirty="0"/>
              <a:t>subroutines enables better stability than the Bunch-Kaufman pivoting </a:t>
            </a:r>
            <a:r>
              <a:rPr lang="en-US"/>
              <a:t>scheme </a:t>
            </a:r>
            <a:r>
              <a:rPr lang="en-US" smtClean="0"/>
              <a:t>	(</a:t>
            </a:r>
            <a:r>
              <a:rPr lang="en-US" dirty="0" err="1"/>
              <a:t>xSYEV</a:t>
            </a:r>
            <a:r>
              <a:rPr lang="en-US" dirty="0"/>
              <a:t>) currently used in LAPACK. The computational time is slightly higher.</a:t>
            </a:r>
          </a:p>
          <a:p>
            <a:endParaRPr lang="en-US" dirty="0"/>
          </a:p>
        </p:txBody>
      </p:sp>
      <p:sp>
        <p:nvSpPr>
          <p:cNvPr id="4" name="Slide Number Placeholder 3"/>
          <p:cNvSpPr>
            <a:spLocks noGrp="1"/>
          </p:cNvSpPr>
          <p:nvPr>
            <p:ph type="sldNum" sz="quarter" idx="12"/>
          </p:nvPr>
        </p:nvSpPr>
        <p:spPr/>
        <p:txBody>
          <a:bodyPr/>
          <a:lstStyle/>
          <a:p>
            <a:fld id="{980065F0-7A02-4B93-9B14-7C3856CB1D4A}" type="slidenum">
              <a:rPr lang="en-US" smtClean="0"/>
              <a:pPr/>
              <a:t>26</a:t>
            </a:fld>
            <a:endParaRPr lang="en-US"/>
          </a:p>
        </p:txBody>
      </p:sp>
    </p:spTree>
    <p:extLst>
      <p:ext uri="{BB962C8B-B14F-4D97-AF65-F5344CB8AC3E}">
        <p14:creationId xmlns:p14="http://schemas.microsoft.com/office/powerpoint/2010/main" val="35645717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Resources</a:t>
            </a:r>
            <a:endParaRPr lang="en-US" dirty="0"/>
          </a:p>
        </p:txBody>
      </p:sp>
      <p:sp>
        <p:nvSpPr>
          <p:cNvPr id="3" name="Content Placeholder 2"/>
          <p:cNvSpPr>
            <a:spLocks noGrp="1"/>
          </p:cNvSpPr>
          <p:nvPr>
            <p:ph idx="1"/>
          </p:nvPr>
        </p:nvSpPr>
        <p:spPr>
          <a:xfrm>
            <a:off x="457200" y="762000"/>
            <a:ext cx="8229600" cy="5943600"/>
          </a:xfrm>
        </p:spPr>
        <p:txBody>
          <a:bodyPr>
            <a:normAutofit fontScale="32500" lnSpcReduction="20000"/>
          </a:bodyPr>
          <a:lstStyle/>
          <a:p>
            <a:pPr>
              <a:buNone/>
            </a:pPr>
            <a:r>
              <a:rPr lang="en-US" b="1" dirty="0" smtClean="0"/>
              <a:t>Reference Code:</a:t>
            </a:r>
          </a:p>
          <a:p>
            <a:pPr lvl="1"/>
            <a:r>
              <a:rPr lang="en-US" sz="3077" dirty="0" smtClean="0"/>
              <a:t>Reference code: (current version 3.4.2)</a:t>
            </a:r>
          </a:p>
          <a:p>
            <a:pPr lvl="2">
              <a:buNone/>
            </a:pPr>
            <a:r>
              <a:rPr lang="en-US" sz="3077" dirty="0" smtClean="0">
                <a:hlinkClick r:id="rId3"/>
              </a:rPr>
              <a:t>http://www.netlib.org/lapack/lapack.tgz</a:t>
            </a:r>
            <a:endParaRPr lang="en-US" sz="3077" dirty="0" smtClean="0"/>
          </a:p>
          <a:p>
            <a:pPr lvl="1"/>
            <a:r>
              <a:rPr lang="en-US" sz="3077" dirty="0" smtClean="0"/>
              <a:t>LAPACK build for windows (current version 3.4.2)</a:t>
            </a:r>
          </a:p>
          <a:p>
            <a:pPr lvl="1">
              <a:buNone/>
            </a:pPr>
            <a:r>
              <a:rPr lang="en-US" sz="3077" dirty="0" smtClean="0"/>
              <a:t>		</a:t>
            </a:r>
            <a:r>
              <a:rPr lang="en-US" sz="3077" dirty="0" smtClean="0">
                <a:hlinkClick r:id="rId4"/>
              </a:rPr>
              <a:t>http://icl.cs.utk.edu/lapack-for-windows/lapack</a:t>
            </a:r>
            <a:r>
              <a:rPr lang="en-US" sz="3077" dirty="0" smtClean="0"/>
              <a:t> </a:t>
            </a:r>
          </a:p>
          <a:p>
            <a:pPr lvl="1"/>
            <a:r>
              <a:rPr lang="en-US" sz="3077" dirty="0" smtClean="0"/>
              <a:t>LAPACKE: Standard </a:t>
            </a:r>
            <a:r>
              <a:rPr lang="en-US" sz="3077" dirty="0"/>
              <a:t>C language APIs for </a:t>
            </a:r>
            <a:r>
              <a:rPr lang="en-US" sz="3077" dirty="0" smtClean="0"/>
              <a:t>LAPACK (in collaboration with INTEL):</a:t>
            </a:r>
          </a:p>
          <a:p>
            <a:pPr lvl="2">
              <a:buNone/>
            </a:pPr>
            <a:r>
              <a:rPr lang="en-US" sz="3077" dirty="0" smtClean="0">
                <a:hlinkClick r:id="rId5"/>
              </a:rPr>
              <a:t>http://www.netlib.org/lapack/#_standard_c_language_apis_for_lapack</a:t>
            </a:r>
            <a:endParaRPr lang="en-US" sz="3077" dirty="0" smtClean="0">
              <a:hlinkClick r:id="rId6"/>
            </a:endParaRPr>
          </a:p>
          <a:p>
            <a:pPr lvl="1"/>
            <a:r>
              <a:rPr lang="en-US" sz="3077" dirty="0" err="1" smtClean="0"/>
              <a:t>Remi’s</a:t>
            </a:r>
            <a:r>
              <a:rPr lang="en-US" sz="3077" dirty="0" smtClean="0"/>
              <a:t> wrappers (wrapper for </a:t>
            </a:r>
            <a:r>
              <a:rPr lang="en-US" sz="3077" dirty="0" err="1" smtClean="0"/>
              <a:t>Matlab</a:t>
            </a:r>
            <a:r>
              <a:rPr lang="en-US" sz="3077" dirty="0" smtClean="0"/>
              <a:t> users):</a:t>
            </a:r>
          </a:p>
          <a:p>
            <a:pPr lvl="2">
              <a:buNone/>
            </a:pPr>
            <a:r>
              <a:rPr lang="en-US" sz="3077" dirty="0" smtClean="0">
                <a:hlinkClick r:id="rId6"/>
              </a:rPr>
              <a:t>http://icl.cs.utk.edu/~delmas/lapwrapmw.htm </a:t>
            </a:r>
          </a:p>
          <a:p>
            <a:pPr>
              <a:buNone/>
            </a:pPr>
            <a:endParaRPr lang="en-US" b="1" dirty="0" smtClean="0"/>
          </a:p>
          <a:p>
            <a:pPr>
              <a:buNone/>
            </a:pPr>
            <a:r>
              <a:rPr lang="en-US" b="1" dirty="0" smtClean="0"/>
              <a:t>Vendor Libraries:</a:t>
            </a:r>
          </a:p>
          <a:p>
            <a:pPr>
              <a:buNone/>
            </a:pPr>
            <a:r>
              <a:rPr lang="en-US" sz="2700" dirty="0" smtClean="0"/>
              <a:t>	more or less same as the BLAS: MKL, ACML, VECLIB, ESSL, etc… (</a:t>
            </a:r>
            <a:r>
              <a:rPr lang="en-US" sz="2700" b="1" u="sng" dirty="0" smtClean="0"/>
              <a:t>WARNING</a:t>
            </a:r>
            <a:r>
              <a:rPr lang="en-US" sz="2700" dirty="0" smtClean="0"/>
              <a:t>: some implementations are just a subset of LAPACK)</a:t>
            </a:r>
          </a:p>
          <a:p>
            <a:pPr>
              <a:buNone/>
            </a:pPr>
            <a:endParaRPr lang="en-US" sz="2700" dirty="0" smtClean="0"/>
          </a:p>
          <a:p>
            <a:pPr>
              <a:buNone/>
            </a:pPr>
            <a:r>
              <a:rPr lang="en-US" b="1" dirty="0" smtClean="0"/>
              <a:t>Documentation:</a:t>
            </a:r>
          </a:p>
          <a:p>
            <a:pPr lvl="1"/>
            <a:r>
              <a:rPr lang="en-US" sz="3077" dirty="0" smtClean="0"/>
              <a:t>LAPACK Users’ guide:</a:t>
            </a:r>
          </a:p>
          <a:p>
            <a:pPr lvl="2">
              <a:buNone/>
            </a:pPr>
            <a:r>
              <a:rPr lang="en-US" sz="3077" dirty="0" smtClean="0">
                <a:hlinkClick r:id="rId7"/>
              </a:rPr>
              <a:t>http://www.netlib.org/lapack/lug/</a:t>
            </a:r>
            <a:endParaRPr lang="en-US" sz="3077" dirty="0" smtClean="0"/>
          </a:p>
          <a:p>
            <a:pPr lvl="1"/>
            <a:endParaRPr lang="en-US" sz="3077" dirty="0" smtClean="0"/>
          </a:p>
          <a:p>
            <a:pPr lvl="1"/>
            <a:r>
              <a:rPr lang="en-US" sz="3077" dirty="0" smtClean="0"/>
              <a:t>LAPACK Working notes (in particular LAWN 41)</a:t>
            </a:r>
          </a:p>
          <a:p>
            <a:pPr lvl="2">
              <a:buNone/>
            </a:pPr>
            <a:r>
              <a:rPr lang="en-US" sz="3077" dirty="0" smtClean="0">
                <a:hlinkClick r:id="rId8"/>
              </a:rPr>
              <a:t>http://www.netlib.org/lapack/lawns/downloads/</a:t>
            </a:r>
            <a:endParaRPr lang="en-US" sz="3077" dirty="0" smtClean="0"/>
          </a:p>
          <a:p>
            <a:pPr lvl="1"/>
            <a:endParaRPr lang="en-US" sz="3077" dirty="0" smtClean="0"/>
          </a:p>
          <a:p>
            <a:pPr lvl="1"/>
            <a:r>
              <a:rPr lang="en-US" sz="3077" dirty="0" smtClean="0"/>
              <a:t>LAPACK release notes</a:t>
            </a:r>
          </a:p>
          <a:p>
            <a:pPr lvl="2">
              <a:buNone/>
            </a:pPr>
            <a:r>
              <a:rPr lang="en-US" sz="3077" dirty="0">
                <a:hlinkClick r:id="rId9"/>
              </a:rPr>
              <a:t>http://www.netlib.org/lapack/lapack-3.4.2.</a:t>
            </a:r>
            <a:r>
              <a:rPr lang="en-US" sz="3077" dirty="0" smtClean="0">
                <a:hlinkClick r:id="rId9"/>
              </a:rPr>
              <a:t>html</a:t>
            </a:r>
            <a:endParaRPr lang="en-US" sz="3077" dirty="0" smtClean="0"/>
          </a:p>
          <a:p>
            <a:pPr lvl="2">
              <a:buNone/>
            </a:pPr>
            <a:endParaRPr lang="en-US" sz="3077" dirty="0" smtClean="0"/>
          </a:p>
          <a:p>
            <a:pPr lvl="1"/>
            <a:r>
              <a:rPr lang="en-US" sz="3077" dirty="0" smtClean="0"/>
              <a:t>LAPACK NAG example and auxiliary routines</a:t>
            </a:r>
          </a:p>
          <a:p>
            <a:pPr lvl="2">
              <a:buNone/>
            </a:pPr>
            <a:r>
              <a:rPr lang="en-US" sz="3077" dirty="0" smtClean="0">
                <a:hlinkClick r:id="rId10"/>
              </a:rPr>
              <a:t>http://www.nag.com/lapack-ex/lapack-ex.html</a:t>
            </a:r>
            <a:endParaRPr lang="en-US" sz="3077" dirty="0" smtClean="0"/>
          </a:p>
          <a:p>
            <a:pPr lvl="2">
              <a:buNone/>
            </a:pPr>
            <a:endParaRPr lang="en-US" sz="3077" b="1" dirty="0" smtClean="0"/>
          </a:p>
          <a:p>
            <a:pPr lvl="1"/>
            <a:r>
              <a:rPr lang="en-US" sz="3077" b="1" dirty="0" smtClean="0"/>
              <a:t>CRC Handbook of Linear Algebra, Leslie </a:t>
            </a:r>
            <a:r>
              <a:rPr lang="en-US" sz="3077" b="1" dirty="0" err="1" smtClean="0"/>
              <a:t>Hogben</a:t>
            </a:r>
            <a:r>
              <a:rPr lang="en-US" sz="3077" b="1" dirty="0" smtClean="0"/>
              <a:t> </a:t>
            </a:r>
            <a:r>
              <a:rPr lang="en-US" sz="3077" b="1" dirty="0" err="1" smtClean="0"/>
              <a:t>ed</a:t>
            </a:r>
            <a:r>
              <a:rPr lang="en-US" sz="3077" b="1" dirty="0" smtClean="0"/>
              <a:t>, Packages of Subroutines for Linear Algebra, </a:t>
            </a:r>
            <a:r>
              <a:rPr lang="en-US" sz="3077" dirty="0" err="1" smtClean="0"/>
              <a:t>Bai</a:t>
            </a:r>
            <a:r>
              <a:rPr lang="en-US" sz="3077" dirty="0" smtClean="0"/>
              <a:t>, </a:t>
            </a:r>
            <a:r>
              <a:rPr lang="en-US" sz="3077" dirty="0" err="1" smtClean="0"/>
              <a:t>Demmel</a:t>
            </a:r>
            <a:r>
              <a:rPr lang="en-US" sz="3077" dirty="0" smtClean="0"/>
              <a:t>, </a:t>
            </a:r>
            <a:r>
              <a:rPr lang="en-US" sz="3077" dirty="0" err="1" smtClean="0"/>
              <a:t>Dongarra</a:t>
            </a:r>
            <a:r>
              <a:rPr lang="en-US" sz="3077" dirty="0" smtClean="0"/>
              <a:t>, </a:t>
            </a:r>
            <a:r>
              <a:rPr lang="en-US" sz="3077" dirty="0" err="1" smtClean="0"/>
              <a:t>Langou</a:t>
            </a:r>
            <a:r>
              <a:rPr lang="en-US" sz="3077" dirty="0" smtClean="0"/>
              <a:t>, and Wang, Section 75: pages 75-1,75-24, CRC Press, 2006.</a:t>
            </a:r>
          </a:p>
          <a:p>
            <a:pPr lvl="2">
              <a:buNone/>
            </a:pPr>
            <a:r>
              <a:rPr lang="en-US" sz="3077" dirty="0" smtClean="0">
                <a:hlinkClick r:id="rId11"/>
              </a:rPr>
              <a:t>http://www.netlib.org/netlib/utk/people/JackDongarra/PAPERS/CRC-LAPACK-2005.pdf</a:t>
            </a:r>
            <a:endParaRPr lang="en-US" sz="3077" dirty="0" smtClean="0"/>
          </a:p>
          <a:p>
            <a:pPr lvl="2"/>
            <a:endParaRPr lang="en-US" dirty="0" smtClean="0"/>
          </a:p>
          <a:p>
            <a:pPr>
              <a:buNone/>
            </a:pPr>
            <a:r>
              <a:rPr lang="en-US" b="1" dirty="0" smtClean="0"/>
              <a:t>Support:</a:t>
            </a:r>
          </a:p>
          <a:p>
            <a:pPr lvl="1"/>
            <a:r>
              <a:rPr lang="en-US" sz="3077" dirty="0" smtClean="0"/>
              <a:t>LAPACK forum: (more than 1000 topics)</a:t>
            </a:r>
          </a:p>
          <a:p>
            <a:pPr lvl="2">
              <a:buNone/>
            </a:pPr>
            <a:r>
              <a:rPr lang="en-US" sz="3077" dirty="0" smtClean="0">
                <a:hlinkClick r:id="rId12"/>
              </a:rPr>
              <a:t>http://icl.cs.utk.edu/lapack-forum/</a:t>
            </a:r>
            <a:endParaRPr lang="en-US" sz="3077" dirty="0" smtClean="0"/>
          </a:p>
          <a:p>
            <a:pPr lvl="1"/>
            <a:r>
              <a:rPr lang="en-US" sz="3077" dirty="0" smtClean="0"/>
              <a:t>LAPACK mailing-list:</a:t>
            </a:r>
          </a:p>
          <a:p>
            <a:pPr lvl="2">
              <a:buNone/>
            </a:pPr>
            <a:r>
              <a:rPr lang="en-US" sz="3077" dirty="0" smtClean="0">
                <a:hlinkClick r:id="rId13"/>
              </a:rPr>
              <a:t>lapack@cs.utk.edu</a:t>
            </a:r>
            <a:endParaRPr lang="en-US" sz="3077" dirty="0" smtClean="0"/>
          </a:p>
          <a:p>
            <a:pPr lvl="1"/>
            <a:r>
              <a:rPr lang="en-US" sz="3077" dirty="0" smtClean="0"/>
              <a:t>LAPACK mailing-list archive:</a:t>
            </a:r>
          </a:p>
          <a:p>
            <a:pPr lvl="2">
              <a:buNone/>
            </a:pPr>
            <a:r>
              <a:rPr lang="en-US" sz="3077" dirty="0" smtClean="0">
                <a:hlinkClick r:id="rId14"/>
              </a:rPr>
              <a:t>http://icl.cs.utk.edu/lapack-forum/archives/</a:t>
            </a:r>
            <a:endParaRPr lang="en-US" sz="3077" dirty="0" smtClean="0"/>
          </a:p>
          <a:p>
            <a:pPr lvl="1">
              <a:buNone/>
            </a:pPr>
            <a:endParaRPr lang="en-US" dirty="0" smtClean="0"/>
          </a:p>
        </p:txBody>
      </p:sp>
      <p:sp>
        <p:nvSpPr>
          <p:cNvPr id="5" name="Slide Number Placeholder 4"/>
          <p:cNvSpPr>
            <a:spLocks noGrp="1"/>
          </p:cNvSpPr>
          <p:nvPr>
            <p:ph type="sldNum" sz="quarter" idx="12"/>
          </p:nvPr>
        </p:nvSpPr>
        <p:spPr/>
        <p:txBody>
          <a:bodyPr/>
          <a:lstStyle/>
          <a:p>
            <a:fld id="{980065F0-7A02-4B93-9B14-7C3856CB1D4A}" type="slidenum">
              <a:rPr lang="en-US" smtClean="0"/>
              <a:pPr/>
              <a:t>27</a:t>
            </a:fld>
            <a:endParaRPr lang="en-US"/>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74638"/>
            <a:ext cx="8229600" cy="715962"/>
          </a:xfrm>
        </p:spPr>
        <p:txBody>
          <a:bodyPr/>
          <a:lstStyle/>
          <a:p>
            <a:r>
              <a:rPr lang="en-US"/>
              <a:t>Organizing Linear Algebra – in books</a:t>
            </a:r>
          </a:p>
        </p:txBody>
      </p:sp>
      <p:pic>
        <p:nvPicPr>
          <p:cNvPr id="39939" name="Picture 2" descr="lug-cover2.jpg"/>
          <p:cNvPicPr>
            <a:picLocks noChangeAspect="1"/>
          </p:cNvPicPr>
          <p:nvPr/>
        </p:nvPicPr>
        <p:blipFill>
          <a:blip r:embed="rId2"/>
          <a:srcRect/>
          <a:stretch>
            <a:fillRect/>
          </a:stretch>
        </p:blipFill>
        <p:spPr bwMode="auto">
          <a:xfrm>
            <a:off x="914400" y="1143000"/>
            <a:ext cx="2590800" cy="2390775"/>
          </a:xfrm>
          <a:prstGeom prst="rect">
            <a:avLst/>
          </a:prstGeom>
          <a:noFill/>
          <a:ln w="9525">
            <a:noFill/>
            <a:miter lim="800000"/>
            <a:headEnd/>
            <a:tailEnd/>
          </a:ln>
        </p:spPr>
      </p:pic>
      <p:pic>
        <p:nvPicPr>
          <p:cNvPr id="39940" name="Picture 3" descr="slug_cover.gif"/>
          <p:cNvPicPr>
            <a:picLocks noChangeAspect="1"/>
          </p:cNvPicPr>
          <p:nvPr/>
        </p:nvPicPr>
        <p:blipFill>
          <a:blip r:embed="rId3"/>
          <a:srcRect/>
          <a:stretch>
            <a:fillRect/>
          </a:stretch>
        </p:blipFill>
        <p:spPr bwMode="auto">
          <a:xfrm>
            <a:off x="6172200" y="1143000"/>
            <a:ext cx="1857375" cy="2400300"/>
          </a:xfrm>
          <a:prstGeom prst="rect">
            <a:avLst/>
          </a:prstGeom>
          <a:noFill/>
          <a:ln w="9525">
            <a:noFill/>
            <a:miter lim="800000"/>
            <a:headEnd/>
            <a:tailEnd/>
          </a:ln>
        </p:spPr>
      </p:pic>
      <p:pic>
        <p:nvPicPr>
          <p:cNvPr id="39941" name="Picture 4" descr="Templates_cover.gif"/>
          <p:cNvPicPr>
            <a:picLocks noChangeAspect="1"/>
          </p:cNvPicPr>
          <p:nvPr/>
        </p:nvPicPr>
        <p:blipFill>
          <a:blip r:embed="rId4"/>
          <a:srcRect/>
          <a:stretch>
            <a:fillRect/>
          </a:stretch>
        </p:blipFill>
        <p:spPr bwMode="auto">
          <a:xfrm>
            <a:off x="990600" y="3962400"/>
            <a:ext cx="1981200" cy="2235200"/>
          </a:xfrm>
          <a:prstGeom prst="rect">
            <a:avLst/>
          </a:prstGeom>
          <a:noFill/>
          <a:ln w="9525">
            <a:noFill/>
            <a:miter lim="800000"/>
            <a:headEnd/>
            <a:tailEnd/>
          </a:ln>
        </p:spPr>
      </p:pic>
      <p:pic>
        <p:nvPicPr>
          <p:cNvPr id="39942" name="Picture 5" descr="etbookcover.jpg"/>
          <p:cNvPicPr>
            <a:picLocks noChangeAspect="1"/>
          </p:cNvPicPr>
          <p:nvPr/>
        </p:nvPicPr>
        <p:blipFill>
          <a:blip r:embed="rId5"/>
          <a:srcRect/>
          <a:stretch>
            <a:fillRect/>
          </a:stretch>
        </p:blipFill>
        <p:spPr bwMode="auto">
          <a:xfrm>
            <a:off x="6172200" y="3962400"/>
            <a:ext cx="1844675" cy="2305050"/>
          </a:xfrm>
          <a:prstGeom prst="rect">
            <a:avLst/>
          </a:prstGeom>
          <a:noFill/>
          <a:ln w="9525">
            <a:noFill/>
            <a:miter lim="800000"/>
            <a:headEnd/>
            <a:tailEnd/>
          </a:ln>
        </p:spPr>
      </p:pic>
      <p:sp>
        <p:nvSpPr>
          <p:cNvPr id="39943" name="TextBox 6"/>
          <p:cNvSpPr txBox="1">
            <a:spLocks noChangeArrowheads="1"/>
          </p:cNvSpPr>
          <p:nvPr/>
        </p:nvSpPr>
        <p:spPr bwMode="auto">
          <a:xfrm>
            <a:off x="873125" y="3505200"/>
            <a:ext cx="2878138" cy="400050"/>
          </a:xfrm>
          <a:prstGeom prst="rect">
            <a:avLst/>
          </a:prstGeom>
          <a:noFill/>
          <a:ln w="9525">
            <a:noFill/>
            <a:miter lim="800000"/>
            <a:headEnd/>
            <a:tailEnd/>
          </a:ln>
        </p:spPr>
        <p:txBody>
          <a:bodyPr wrap="none">
            <a:prstTxWarp prst="textNoShape">
              <a:avLst/>
            </a:prstTxWarp>
            <a:spAutoFit/>
          </a:bodyPr>
          <a:lstStyle/>
          <a:p>
            <a:r>
              <a:rPr lang="en-US">
                <a:solidFill>
                  <a:schemeClr val="tx1"/>
                </a:solidFill>
              </a:rPr>
              <a:t>www.netlib.org/lapack</a:t>
            </a:r>
          </a:p>
        </p:txBody>
      </p:sp>
      <p:sp>
        <p:nvSpPr>
          <p:cNvPr id="39944" name="TextBox 7"/>
          <p:cNvSpPr txBox="1">
            <a:spLocks noChangeArrowheads="1"/>
          </p:cNvSpPr>
          <p:nvPr/>
        </p:nvSpPr>
        <p:spPr bwMode="auto">
          <a:xfrm>
            <a:off x="5826125" y="3505200"/>
            <a:ext cx="3305175" cy="400050"/>
          </a:xfrm>
          <a:prstGeom prst="rect">
            <a:avLst/>
          </a:prstGeom>
          <a:noFill/>
          <a:ln w="9525">
            <a:noFill/>
            <a:miter lim="800000"/>
            <a:headEnd/>
            <a:tailEnd/>
          </a:ln>
        </p:spPr>
        <p:txBody>
          <a:bodyPr wrap="none">
            <a:prstTxWarp prst="textNoShape">
              <a:avLst/>
            </a:prstTxWarp>
            <a:spAutoFit/>
          </a:bodyPr>
          <a:lstStyle/>
          <a:p>
            <a:r>
              <a:rPr lang="en-US">
                <a:solidFill>
                  <a:schemeClr val="tx1"/>
                </a:solidFill>
              </a:rPr>
              <a:t>www.netlib.org/scalapack</a:t>
            </a:r>
          </a:p>
        </p:txBody>
      </p:sp>
      <p:sp>
        <p:nvSpPr>
          <p:cNvPr id="39945" name="TextBox 10"/>
          <p:cNvSpPr txBox="1">
            <a:spLocks noChangeArrowheads="1"/>
          </p:cNvSpPr>
          <p:nvPr/>
        </p:nvSpPr>
        <p:spPr bwMode="auto">
          <a:xfrm>
            <a:off x="4338638" y="6248400"/>
            <a:ext cx="4851400" cy="400050"/>
          </a:xfrm>
          <a:prstGeom prst="rect">
            <a:avLst/>
          </a:prstGeom>
          <a:noFill/>
          <a:ln w="9525">
            <a:noFill/>
            <a:miter lim="800000"/>
            <a:headEnd/>
            <a:tailEnd/>
          </a:ln>
        </p:spPr>
        <p:txBody>
          <a:bodyPr wrap="none">
            <a:prstTxWarp prst="textNoShape">
              <a:avLst/>
            </a:prstTxWarp>
            <a:spAutoFit/>
          </a:bodyPr>
          <a:lstStyle/>
          <a:p>
            <a:r>
              <a:rPr lang="en-US">
                <a:solidFill>
                  <a:schemeClr val="tx1"/>
                </a:solidFill>
              </a:rPr>
              <a:t>www.cs.utk.edu/~dongarra/etemplates</a:t>
            </a:r>
          </a:p>
        </p:txBody>
      </p:sp>
      <p:sp>
        <p:nvSpPr>
          <p:cNvPr id="39946" name="TextBox 11"/>
          <p:cNvSpPr txBox="1">
            <a:spLocks noChangeArrowheads="1"/>
          </p:cNvSpPr>
          <p:nvPr/>
        </p:nvSpPr>
        <p:spPr bwMode="auto">
          <a:xfrm>
            <a:off x="685800" y="6248400"/>
            <a:ext cx="3275013" cy="400050"/>
          </a:xfrm>
          <a:prstGeom prst="rect">
            <a:avLst/>
          </a:prstGeom>
          <a:noFill/>
          <a:ln w="9525">
            <a:noFill/>
            <a:miter lim="800000"/>
            <a:headEnd/>
            <a:tailEnd/>
          </a:ln>
        </p:spPr>
        <p:txBody>
          <a:bodyPr wrap="none">
            <a:prstTxWarp prst="textNoShape">
              <a:avLst/>
            </a:prstTxWarp>
            <a:spAutoFit/>
          </a:bodyPr>
          <a:lstStyle/>
          <a:p>
            <a:r>
              <a:rPr lang="en-US">
                <a:solidFill>
                  <a:schemeClr val="tx1"/>
                </a:solidFill>
              </a:rPr>
              <a:t>www.netlib.org/templates</a:t>
            </a:r>
          </a:p>
        </p:txBody>
      </p:sp>
      <p:pic>
        <p:nvPicPr>
          <p:cNvPr id="13" name="Picture 12" descr="Ma221_text.jpg"/>
          <p:cNvPicPr>
            <a:picLocks noChangeAspect="1"/>
          </p:cNvPicPr>
          <p:nvPr/>
        </p:nvPicPr>
        <p:blipFill>
          <a:blip r:embed="rId6"/>
          <a:srcRect/>
          <a:stretch>
            <a:fillRect/>
          </a:stretch>
        </p:blipFill>
        <p:spPr bwMode="auto">
          <a:xfrm>
            <a:off x="3773488" y="1295400"/>
            <a:ext cx="1882775" cy="2819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9" name="Straight Connector 238"/>
          <p:cNvCxnSpPr/>
          <p:nvPr/>
        </p:nvCxnSpPr>
        <p:spPr>
          <a:xfrm>
            <a:off x="4572000" y="1371601"/>
            <a:ext cx="609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16200000" flipH="1">
            <a:off x="4800600" y="1447801"/>
            <a:ext cx="457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5400000">
            <a:off x="4953000" y="1600201"/>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5400000">
            <a:off x="5105400" y="1447801"/>
            <a:ext cx="457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10800000" flipV="1">
            <a:off x="5181600" y="1371601"/>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876800" y="1768503"/>
            <a:ext cx="685800" cy="841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55657" y="3794098"/>
            <a:ext cx="6116543" cy="2057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55657" y="2727298"/>
            <a:ext cx="6116543" cy="106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able 20"/>
          <p:cNvGraphicFramePr>
            <a:graphicFrameLocks noGrp="1"/>
          </p:cNvGraphicFramePr>
          <p:nvPr/>
        </p:nvGraphicFramePr>
        <p:xfrm>
          <a:off x="228600" y="76200"/>
          <a:ext cx="8610600" cy="1559560"/>
        </p:xfrm>
        <a:graphic>
          <a:graphicData uri="http://schemas.openxmlformats.org/drawingml/2006/table">
            <a:tbl>
              <a:tblPr firstRow="1" bandRow="1">
                <a:tableStyleId>{5C22544A-7EE6-4342-B048-85BDC9FD1C3A}</a:tableStyleId>
              </a:tblPr>
              <a:tblGrid>
                <a:gridCol w="8610600"/>
              </a:tblGrid>
              <a:tr h="370840">
                <a:tc>
                  <a:txBody>
                    <a:bodyPr/>
                    <a:lstStyle/>
                    <a:p>
                      <a:pPr algn="ctr"/>
                      <a:r>
                        <a:rPr lang="en-US" dirty="0" smtClean="0"/>
                        <a:t>Parallelization of LU and QR.</a:t>
                      </a:r>
                      <a:endParaRPr lang="en-US" dirty="0"/>
                    </a:p>
                  </a:txBody>
                  <a:tcPr/>
                </a:tc>
              </a:tr>
              <a:tr h="370840">
                <a:tc>
                  <a:txBody>
                    <a:bodyPr/>
                    <a:lstStyle/>
                    <a:p>
                      <a:r>
                        <a:rPr lang="en-US" b="1" dirty="0" smtClean="0"/>
                        <a:t>Parallelize the update:</a:t>
                      </a:r>
                    </a:p>
                    <a:p>
                      <a:pPr lvl="1">
                        <a:buFont typeface="Arial" pitchFamily="34" charset="0"/>
                        <a:buChar char="•"/>
                      </a:pPr>
                      <a:r>
                        <a:rPr lang="en-US" dirty="0" smtClean="0"/>
                        <a:t> Easy and done</a:t>
                      </a:r>
                      <a:r>
                        <a:rPr lang="en-US" baseline="0" dirty="0" smtClean="0"/>
                        <a:t> in any reasonable software.</a:t>
                      </a:r>
                    </a:p>
                    <a:p>
                      <a:pPr lvl="1">
                        <a:buFont typeface="Arial" pitchFamily="34" charset="0"/>
                        <a:buChar char="•"/>
                      </a:pPr>
                      <a:r>
                        <a:rPr lang="en-US" baseline="0" dirty="0" smtClean="0"/>
                        <a:t> This is the 2/3n</a:t>
                      </a:r>
                      <a:r>
                        <a:rPr lang="en-US" baseline="30000" dirty="0" smtClean="0"/>
                        <a:t>3</a:t>
                      </a:r>
                      <a:r>
                        <a:rPr lang="en-US" baseline="0" dirty="0" smtClean="0"/>
                        <a:t> term in the FLOPs count.</a:t>
                      </a:r>
                      <a:endParaRPr lang="en-US" dirty="0" smtClean="0"/>
                    </a:p>
                    <a:p>
                      <a:pPr lvl="1">
                        <a:buFont typeface="Arial" pitchFamily="34" charset="0"/>
                        <a:buChar char="•"/>
                      </a:pPr>
                      <a:r>
                        <a:rPr lang="en-US" dirty="0" smtClean="0"/>
                        <a:t> Can be done efficiently with </a:t>
                      </a:r>
                      <a:r>
                        <a:rPr lang="en-US" dirty="0" err="1" smtClean="0"/>
                        <a:t>LAPACK+multithreaded</a:t>
                      </a:r>
                      <a:r>
                        <a:rPr lang="en-US" dirty="0" smtClean="0"/>
                        <a:t> BLAS</a:t>
                      </a:r>
                    </a:p>
                  </a:txBody>
                  <a:tcPr/>
                </a:tc>
              </a:tr>
            </a:tbl>
          </a:graphicData>
        </a:graphic>
      </p:graphicFrame>
      <p:sp>
        <p:nvSpPr>
          <p:cNvPr id="14" name="Rectangle 13"/>
          <p:cNvSpPr/>
          <p:nvPr/>
        </p:nvSpPr>
        <p:spPr>
          <a:xfrm>
            <a:off x="8300085" y="889000"/>
            <a:ext cx="462915" cy="15430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277100" y="883285"/>
            <a:ext cx="462915" cy="4629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037195" y="883285"/>
            <a:ext cx="154305" cy="4629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414135" y="875217"/>
            <a:ext cx="462915" cy="4629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rot="10800000">
            <a:off x="6934200" y="1117600"/>
            <a:ext cx="228600" cy="11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791450" y="922627"/>
            <a:ext cx="209433" cy="346249"/>
          </a:xfrm>
          <a:prstGeom prst="rect">
            <a:avLst/>
          </a:prstGeom>
          <a:noFill/>
        </p:spPr>
        <p:txBody>
          <a:bodyPr wrap="none" rtlCol="0">
            <a:spAutoFit/>
          </a:bodyPr>
          <a:lstStyle/>
          <a:p>
            <a:r>
              <a:rPr lang="en-US" sz="2400" b="1" dirty="0" smtClean="0"/>
              <a:t>-</a:t>
            </a:r>
            <a:endParaRPr lang="en-US" sz="2400" b="1" dirty="0"/>
          </a:p>
        </p:txBody>
      </p:sp>
      <p:sp>
        <p:nvSpPr>
          <p:cNvPr id="20" name="TextBox 19"/>
          <p:cNvSpPr txBox="1"/>
          <p:nvPr/>
        </p:nvSpPr>
        <p:spPr>
          <a:xfrm>
            <a:off x="6347215" y="505885"/>
            <a:ext cx="905120" cy="369332"/>
          </a:xfrm>
          <a:prstGeom prst="rect">
            <a:avLst/>
          </a:prstGeom>
          <a:noFill/>
        </p:spPr>
        <p:txBody>
          <a:bodyPr wrap="none" rtlCol="0">
            <a:spAutoFit/>
          </a:bodyPr>
          <a:lstStyle/>
          <a:p>
            <a:r>
              <a:rPr lang="en-US" b="1" dirty="0" err="1" smtClean="0"/>
              <a:t>dgemm</a:t>
            </a:r>
            <a:endParaRPr lang="en-US" b="1" dirty="0"/>
          </a:p>
        </p:txBody>
      </p:sp>
      <p:sp>
        <p:nvSpPr>
          <p:cNvPr id="79" name="Freeform 78"/>
          <p:cNvSpPr/>
          <p:nvPr/>
        </p:nvSpPr>
        <p:spPr>
          <a:xfrm>
            <a:off x="211366" y="1754415"/>
            <a:ext cx="312241" cy="929461"/>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77912" y="2064387"/>
            <a:ext cx="462915" cy="154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77912" y="2218692"/>
            <a:ext cx="462915" cy="462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521791" y="2068471"/>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519976" y="2064840"/>
            <a:ext cx="157936" cy="154305"/>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23607" y="2218692"/>
            <a:ext cx="154305" cy="462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209550" y="1743343"/>
            <a:ext cx="931277" cy="314057"/>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211366" y="2791854"/>
            <a:ext cx="312241" cy="929461"/>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77912" y="3101826"/>
            <a:ext cx="462915" cy="154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677912" y="3256131"/>
            <a:ext cx="462915" cy="462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520073" y="3105910"/>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522261" y="3102279"/>
            <a:ext cx="157936" cy="154305"/>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520176" y="3256131"/>
            <a:ext cx="154305" cy="4629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209550" y="2790039"/>
            <a:ext cx="931277" cy="314057"/>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211366" y="3844151"/>
            <a:ext cx="312241" cy="929461"/>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677912" y="4155333"/>
            <a:ext cx="462915" cy="1543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677912" y="4309638"/>
            <a:ext cx="462915" cy="462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521791" y="4159417"/>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519976" y="4155786"/>
            <a:ext cx="157936" cy="154305"/>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523607" y="4309638"/>
            <a:ext cx="154305" cy="462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209550" y="3843546"/>
            <a:ext cx="931277" cy="314057"/>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211366" y="4873391"/>
            <a:ext cx="312241" cy="929461"/>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77912" y="5183362"/>
            <a:ext cx="462915" cy="15430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77912" y="5337667"/>
            <a:ext cx="462915" cy="4629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521791" y="5187447"/>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519976" y="5183816"/>
            <a:ext cx="157936" cy="154305"/>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523607" y="5337667"/>
            <a:ext cx="154305" cy="4629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209550" y="4871575"/>
            <a:ext cx="931277" cy="314057"/>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a:spLocks noChangeAspect="1"/>
          </p:cNvSpPr>
          <p:nvPr/>
        </p:nvSpPr>
        <p:spPr>
          <a:xfrm>
            <a:off x="211369" y="5889840"/>
            <a:ext cx="312714" cy="930869"/>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a:spLocks noChangeAspect="1"/>
          </p:cNvSpPr>
          <p:nvPr/>
        </p:nvSpPr>
        <p:spPr>
          <a:xfrm>
            <a:off x="678621" y="6190949"/>
            <a:ext cx="463617" cy="154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a:spLocks noChangeAspect="1"/>
          </p:cNvSpPr>
          <p:nvPr/>
        </p:nvSpPr>
        <p:spPr>
          <a:xfrm>
            <a:off x="678621" y="6354632"/>
            <a:ext cx="463617" cy="463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a:spLocks noChangeAspect="1"/>
          </p:cNvSpPr>
          <p:nvPr/>
        </p:nvSpPr>
        <p:spPr>
          <a:xfrm>
            <a:off x="522264" y="6195040"/>
            <a:ext cx="156358" cy="150903"/>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a:spLocks noChangeAspect="1"/>
          </p:cNvSpPr>
          <p:nvPr/>
        </p:nvSpPr>
        <p:spPr>
          <a:xfrm>
            <a:off x="520446" y="6191404"/>
            <a:ext cx="158175" cy="154539"/>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a:spLocks noChangeAspect="1"/>
          </p:cNvSpPr>
          <p:nvPr/>
        </p:nvSpPr>
        <p:spPr>
          <a:xfrm>
            <a:off x="524083" y="6354632"/>
            <a:ext cx="154539" cy="4636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a:spLocks noChangeAspect="1"/>
          </p:cNvSpPr>
          <p:nvPr/>
        </p:nvSpPr>
        <p:spPr>
          <a:xfrm>
            <a:off x="209550" y="5878690"/>
            <a:ext cx="932688" cy="314532"/>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a:spLocks noChangeAspect="1"/>
          </p:cNvSpPr>
          <p:nvPr/>
        </p:nvSpPr>
        <p:spPr>
          <a:xfrm>
            <a:off x="677140" y="6346280"/>
            <a:ext cx="154539" cy="4636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a:spLocks noChangeAspect="1"/>
          </p:cNvSpPr>
          <p:nvPr/>
        </p:nvSpPr>
        <p:spPr>
          <a:xfrm>
            <a:off x="675995" y="6342306"/>
            <a:ext cx="158175" cy="154539"/>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a:spLocks noChangeAspect="1"/>
          </p:cNvSpPr>
          <p:nvPr/>
        </p:nvSpPr>
        <p:spPr>
          <a:xfrm>
            <a:off x="677813" y="6345943"/>
            <a:ext cx="156358" cy="150903"/>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a:spLocks/>
          </p:cNvSpPr>
          <p:nvPr/>
        </p:nvSpPr>
        <p:spPr>
          <a:xfrm>
            <a:off x="830938" y="6345539"/>
            <a:ext cx="310451" cy="15453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2346288" y="3116802"/>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2341245" y="3267022"/>
            <a:ext cx="154305" cy="462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2337615" y="3099657"/>
            <a:ext cx="157936" cy="154305"/>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1468127" y="3120432"/>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1467725" y="3116802"/>
            <a:ext cx="157936" cy="154305"/>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466850" y="3270653"/>
            <a:ext cx="154305" cy="4629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2628341" y="4447943"/>
            <a:ext cx="462915" cy="1543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2276565" y="4452027"/>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3347085" y="5187985"/>
            <a:ext cx="462915" cy="15430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2324100" y="5182270"/>
            <a:ext cx="462915" cy="4629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3084195" y="5182270"/>
            <a:ext cx="154305" cy="4629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1466850" y="4447943"/>
            <a:ext cx="462915" cy="1543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1461135" y="5174202"/>
            <a:ext cx="462915" cy="4629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p:cNvCxnSpPr/>
          <p:nvPr/>
        </p:nvCxnSpPr>
        <p:spPr>
          <a:xfrm rot="10800000">
            <a:off x="1981200" y="5416585"/>
            <a:ext cx="228600" cy="11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2838450" y="5221612"/>
            <a:ext cx="209433" cy="346249"/>
          </a:xfrm>
          <a:prstGeom prst="rect">
            <a:avLst/>
          </a:prstGeom>
          <a:noFill/>
        </p:spPr>
        <p:txBody>
          <a:bodyPr wrap="none" rtlCol="0">
            <a:spAutoFit/>
          </a:bodyPr>
          <a:lstStyle/>
          <a:p>
            <a:r>
              <a:rPr lang="en-US" sz="2400" b="1" dirty="0" smtClean="0"/>
              <a:t>-</a:t>
            </a:r>
            <a:endParaRPr lang="en-US" sz="2400" b="1" dirty="0"/>
          </a:p>
        </p:txBody>
      </p:sp>
      <p:cxnSp>
        <p:nvCxnSpPr>
          <p:cNvPr id="133" name="Straight Arrow Connector 132"/>
          <p:cNvCxnSpPr/>
          <p:nvPr/>
        </p:nvCxnSpPr>
        <p:spPr>
          <a:xfrm rot="10800000">
            <a:off x="1695451" y="3402552"/>
            <a:ext cx="228600" cy="11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1981200" y="3231102"/>
            <a:ext cx="436338" cy="369332"/>
          </a:xfrm>
          <a:prstGeom prst="rect">
            <a:avLst/>
          </a:prstGeom>
          <a:noFill/>
        </p:spPr>
        <p:txBody>
          <a:bodyPr wrap="none" rtlCol="0">
            <a:spAutoFit/>
          </a:bodyPr>
          <a:lstStyle/>
          <a:p>
            <a:r>
              <a:rPr lang="en-US" b="1" dirty="0" err="1" smtClean="0"/>
              <a:t>lu</a:t>
            </a:r>
            <a:r>
              <a:rPr lang="en-US" b="1" dirty="0" smtClean="0"/>
              <a:t>(</a:t>
            </a:r>
            <a:endParaRPr lang="en-US" b="1" dirty="0"/>
          </a:p>
        </p:txBody>
      </p:sp>
      <p:sp>
        <p:nvSpPr>
          <p:cNvPr id="135" name="TextBox 134"/>
          <p:cNvSpPr txBox="1"/>
          <p:nvPr/>
        </p:nvSpPr>
        <p:spPr>
          <a:xfrm>
            <a:off x="2472503" y="3231102"/>
            <a:ext cx="256802" cy="369332"/>
          </a:xfrm>
          <a:prstGeom prst="rect">
            <a:avLst/>
          </a:prstGeom>
          <a:noFill/>
        </p:spPr>
        <p:txBody>
          <a:bodyPr wrap="none" rtlCol="0">
            <a:spAutoFit/>
          </a:bodyPr>
          <a:lstStyle/>
          <a:p>
            <a:r>
              <a:rPr lang="en-US" b="1" dirty="0" smtClean="0"/>
              <a:t>)</a:t>
            </a:r>
            <a:endParaRPr lang="en-US" b="1" dirty="0"/>
          </a:p>
        </p:txBody>
      </p:sp>
      <p:sp>
        <p:nvSpPr>
          <p:cNvPr id="136" name="TextBox 135"/>
          <p:cNvSpPr txBox="1"/>
          <p:nvPr/>
        </p:nvSpPr>
        <p:spPr>
          <a:xfrm>
            <a:off x="1352550" y="2716752"/>
            <a:ext cx="799321" cy="369332"/>
          </a:xfrm>
          <a:prstGeom prst="rect">
            <a:avLst/>
          </a:prstGeom>
          <a:noFill/>
        </p:spPr>
        <p:txBody>
          <a:bodyPr wrap="none" rtlCol="0">
            <a:spAutoFit/>
          </a:bodyPr>
          <a:lstStyle/>
          <a:p>
            <a:r>
              <a:rPr lang="en-US" b="1" dirty="0" smtClean="0"/>
              <a:t>dgetf2</a:t>
            </a:r>
            <a:endParaRPr lang="en-US" b="1" dirty="0"/>
          </a:p>
        </p:txBody>
      </p:sp>
      <p:sp>
        <p:nvSpPr>
          <p:cNvPr id="137" name="TextBox 136"/>
          <p:cNvSpPr txBox="1"/>
          <p:nvPr/>
        </p:nvSpPr>
        <p:spPr>
          <a:xfrm>
            <a:off x="1352550" y="3799253"/>
            <a:ext cx="1620187" cy="369332"/>
          </a:xfrm>
          <a:prstGeom prst="rect">
            <a:avLst/>
          </a:prstGeom>
          <a:noFill/>
        </p:spPr>
        <p:txBody>
          <a:bodyPr wrap="none" rtlCol="0">
            <a:spAutoFit/>
          </a:bodyPr>
          <a:lstStyle/>
          <a:p>
            <a:r>
              <a:rPr lang="en-US" b="1" dirty="0" err="1" smtClean="0"/>
              <a:t>dtrsm</a:t>
            </a:r>
            <a:r>
              <a:rPr lang="en-US" b="1" dirty="0" smtClean="0"/>
              <a:t> (+ </a:t>
            </a:r>
            <a:r>
              <a:rPr lang="en-US" b="1" dirty="0" err="1" smtClean="0"/>
              <a:t>dswp</a:t>
            </a:r>
            <a:r>
              <a:rPr lang="en-US" b="1" dirty="0" smtClean="0"/>
              <a:t>)</a:t>
            </a:r>
            <a:endParaRPr lang="en-US" b="1" dirty="0"/>
          </a:p>
        </p:txBody>
      </p:sp>
      <p:sp>
        <p:nvSpPr>
          <p:cNvPr id="138" name="TextBox 137"/>
          <p:cNvSpPr txBox="1"/>
          <p:nvPr/>
        </p:nvSpPr>
        <p:spPr>
          <a:xfrm>
            <a:off x="1352550" y="4774152"/>
            <a:ext cx="905120" cy="369332"/>
          </a:xfrm>
          <a:prstGeom prst="rect">
            <a:avLst/>
          </a:prstGeom>
          <a:noFill/>
        </p:spPr>
        <p:txBody>
          <a:bodyPr wrap="none" rtlCol="0">
            <a:spAutoFit/>
          </a:bodyPr>
          <a:lstStyle/>
          <a:p>
            <a:r>
              <a:rPr lang="en-US" b="1" dirty="0" err="1" smtClean="0"/>
              <a:t>dgemm</a:t>
            </a:r>
            <a:endParaRPr lang="en-US" b="1" dirty="0"/>
          </a:p>
        </p:txBody>
      </p:sp>
      <p:cxnSp>
        <p:nvCxnSpPr>
          <p:cNvPr id="139" name="Straight Arrow Connector 138"/>
          <p:cNvCxnSpPr/>
          <p:nvPr/>
        </p:nvCxnSpPr>
        <p:spPr>
          <a:xfrm rot="10800000">
            <a:off x="1981201" y="4545552"/>
            <a:ext cx="228600" cy="11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2397387" y="4333089"/>
            <a:ext cx="284052" cy="369332"/>
          </a:xfrm>
          <a:prstGeom prst="rect">
            <a:avLst/>
          </a:prstGeom>
          <a:noFill/>
        </p:spPr>
        <p:txBody>
          <a:bodyPr wrap="none" rtlCol="0">
            <a:spAutoFit/>
          </a:bodyPr>
          <a:lstStyle/>
          <a:p>
            <a:r>
              <a:rPr lang="en-US" b="1" dirty="0" smtClean="0"/>
              <a:t>\</a:t>
            </a:r>
            <a:endParaRPr lang="en-US" b="1" dirty="0"/>
          </a:p>
        </p:txBody>
      </p:sp>
      <p:sp>
        <p:nvSpPr>
          <p:cNvPr id="141" name="TextBox 140"/>
          <p:cNvSpPr txBox="1"/>
          <p:nvPr/>
        </p:nvSpPr>
        <p:spPr>
          <a:xfrm>
            <a:off x="283463" y="2202402"/>
            <a:ext cx="211838" cy="276999"/>
          </a:xfrm>
          <a:prstGeom prst="rect">
            <a:avLst/>
          </a:prstGeom>
          <a:noFill/>
        </p:spPr>
        <p:txBody>
          <a:bodyPr wrap="none" rtlCol="0">
            <a:spAutoFit/>
          </a:bodyPr>
          <a:lstStyle/>
          <a:p>
            <a:r>
              <a:rPr lang="en-US" b="1" dirty="0" smtClean="0"/>
              <a:t>L</a:t>
            </a:r>
            <a:endParaRPr lang="en-US" b="1" dirty="0"/>
          </a:p>
        </p:txBody>
      </p:sp>
      <p:sp>
        <p:nvSpPr>
          <p:cNvPr id="142" name="TextBox 141"/>
          <p:cNvSpPr txBox="1"/>
          <p:nvPr/>
        </p:nvSpPr>
        <p:spPr>
          <a:xfrm>
            <a:off x="643839" y="1704201"/>
            <a:ext cx="251511" cy="276999"/>
          </a:xfrm>
          <a:prstGeom prst="rect">
            <a:avLst/>
          </a:prstGeom>
          <a:noFill/>
        </p:spPr>
        <p:txBody>
          <a:bodyPr wrap="none" rtlCol="0">
            <a:spAutoFit/>
          </a:bodyPr>
          <a:lstStyle/>
          <a:p>
            <a:r>
              <a:rPr lang="en-US" b="1" dirty="0" smtClean="0"/>
              <a:t>U</a:t>
            </a:r>
            <a:endParaRPr lang="en-US" b="1" dirty="0"/>
          </a:p>
        </p:txBody>
      </p:sp>
      <p:sp>
        <p:nvSpPr>
          <p:cNvPr id="143" name="TextBox 142"/>
          <p:cNvSpPr txBox="1"/>
          <p:nvPr/>
        </p:nvSpPr>
        <p:spPr>
          <a:xfrm>
            <a:off x="723900" y="2211153"/>
            <a:ext cx="374141" cy="276999"/>
          </a:xfrm>
          <a:prstGeom prst="rect">
            <a:avLst/>
          </a:prstGeom>
          <a:noFill/>
        </p:spPr>
        <p:txBody>
          <a:bodyPr wrap="none" rtlCol="0">
            <a:spAutoFit/>
          </a:bodyPr>
          <a:lstStyle/>
          <a:p>
            <a:r>
              <a:rPr lang="en-US" b="1" dirty="0" smtClean="0"/>
              <a:t>A</a:t>
            </a:r>
            <a:r>
              <a:rPr lang="en-US" b="1" baseline="30000" dirty="0" smtClean="0"/>
              <a:t>(1)</a:t>
            </a:r>
            <a:endParaRPr lang="en-US" b="1" dirty="0"/>
          </a:p>
        </p:txBody>
      </p:sp>
      <p:sp>
        <p:nvSpPr>
          <p:cNvPr id="144" name="TextBox 143"/>
          <p:cNvSpPr txBox="1"/>
          <p:nvPr/>
        </p:nvSpPr>
        <p:spPr>
          <a:xfrm>
            <a:off x="723900" y="6440253"/>
            <a:ext cx="374141" cy="276999"/>
          </a:xfrm>
          <a:prstGeom prst="rect">
            <a:avLst/>
          </a:prstGeom>
          <a:noFill/>
        </p:spPr>
        <p:txBody>
          <a:bodyPr wrap="none" rtlCol="0">
            <a:spAutoFit/>
          </a:bodyPr>
          <a:lstStyle/>
          <a:p>
            <a:r>
              <a:rPr lang="en-US" b="1" dirty="0" smtClean="0"/>
              <a:t>A</a:t>
            </a:r>
            <a:r>
              <a:rPr lang="en-US" b="1" baseline="30000" dirty="0" smtClean="0"/>
              <a:t>(2)</a:t>
            </a:r>
            <a:endParaRPr lang="en-US" b="1" dirty="0"/>
          </a:p>
        </p:txBody>
      </p:sp>
      <p:sp>
        <p:nvSpPr>
          <p:cNvPr id="145" name="TextBox 144"/>
          <p:cNvSpPr txBox="1"/>
          <p:nvPr/>
        </p:nvSpPr>
        <p:spPr>
          <a:xfrm>
            <a:off x="283463" y="6268803"/>
            <a:ext cx="211838" cy="276999"/>
          </a:xfrm>
          <a:prstGeom prst="rect">
            <a:avLst/>
          </a:prstGeom>
          <a:noFill/>
        </p:spPr>
        <p:txBody>
          <a:bodyPr wrap="none" rtlCol="0">
            <a:spAutoFit/>
          </a:bodyPr>
          <a:lstStyle/>
          <a:p>
            <a:r>
              <a:rPr lang="en-US" b="1" dirty="0" smtClean="0"/>
              <a:t>L</a:t>
            </a:r>
            <a:endParaRPr lang="en-US" b="1" dirty="0"/>
          </a:p>
        </p:txBody>
      </p:sp>
      <p:sp>
        <p:nvSpPr>
          <p:cNvPr id="146" name="TextBox 145"/>
          <p:cNvSpPr txBox="1"/>
          <p:nvPr/>
        </p:nvSpPr>
        <p:spPr>
          <a:xfrm>
            <a:off x="643839" y="5917152"/>
            <a:ext cx="251511" cy="276999"/>
          </a:xfrm>
          <a:prstGeom prst="rect">
            <a:avLst/>
          </a:prstGeom>
          <a:noFill/>
        </p:spPr>
        <p:txBody>
          <a:bodyPr wrap="none" rtlCol="0">
            <a:spAutoFit/>
          </a:bodyPr>
          <a:lstStyle/>
          <a:p>
            <a:r>
              <a:rPr lang="en-US" b="1" dirty="0" smtClean="0"/>
              <a:t>U</a:t>
            </a:r>
            <a:endParaRPr lang="en-US" b="1" dirty="0"/>
          </a:p>
        </p:txBody>
      </p:sp>
      <p:cxnSp>
        <p:nvCxnSpPr>
          <p:cNvPr id="151" name="Straight Arrow Connector 150"/>
          <p:cNvCxnSpPr/>
          <p:nvPr/>
        </p:nvCxnSpPr>
        <p:spPr>
          <a:xfrm rot="5400000">
            <a:off x="4876800" y="3276601"/>
            <a:ext cx="608806" cy="79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rot="5400000">
            <a:off x="4571206" y="4267201"/>
            <a:ext cx="608806" cy="79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rot="5400000">
            <a:off x="4876800" y="4266408"/>
            <a:ext cx="608806" cy="79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rot="5400000">
            <a:off x="5181600" y="4266408"/>
            <a:ext cx="608806" cy="79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rot="5400000">
            <a:off x="5486400" y="4266408"/>
            <a:ext cx="608806" cy="79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rot="5400000">
            <a:off x="4267200" y="4266408"/>
            <a:ext cx="608806" cy="79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rot="5400000">
            <a:off x="4571206" y="5334000"/>
            <a:ext cx="608806" cy="79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4876800" y="5333207"/>
            <a:ext cx="608806" cy="79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rot="5400000">
            <a:off x="5181600" y="5333207"/>
            <a:ext cx="608806" cy="79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5486400" y="5333207"/>
            <a:ext cx="608806" cy="79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rot="5400000">
            <a:off x="4267200" y="5333207"/>
            <a:ext cx="608806" cy="79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60298" y="1675209"/>
            <a:ext cx="6111902"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00201" y="4267200"/>
            <a:ext cx="51815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581401" y="4267200"/>
            <a:ext cx="51815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2530500" y="4267200"/>
            <a:ext cx="51815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68249" y="6848858"/>
            <a:ext cx="6111902"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rot="10800000" flipV="1">
            <a:off x="4572000" y="3581400"/>
            <a:ext cx="609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rot="5400000">
            <a:off x="4838700" y="36195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rot="5400000">
            <a:off x="4991100" y="37719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rot="16200000" flipH="1">
            <a:off x="5143500" y="36195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5181600" y="3581400"/>
            <a:ext cx="609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rot="5400000">
            <a:off x="4434840" y="4796621"/>
            <a:ext cx="27432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5400000">
            <a:off x="4738846" y="4795827"/>
            <a:ext cx="27432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5400000">
            <a:off x="5043646" y="4795827"/>
            <a:ext cx="27432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5348446" y="4795827"/>
            <a:ext cx="27432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5653246" y="4795827"/>
            <a:ext cx="27432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18" name="Rectangle 217"/>
          <p:cNvSpPr/>
          <p:nvPr/>
        </p:nvSpPr>
        <p:spPr>
          <a:xfrm>
            <a:off x="4419600" y="3890841"/>
            <a:ext cx="152400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4876800" y="3581400"/>
            <a:ext cx="685800" cy="76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4572000" y="5638800"/>
            <a:ext cx="609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16200000" flipH="1">
            <a:off x="4800600" y="5715000"/>
            <a:ext cx="457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5400000">
            <a:off x="4953000" y="58674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rot="5400000">
            <a:off x="5105400" y="5715000"/>
            <a:ext cx="457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rot="10800000" flipV="1">
            <a:off x="5181600" y="5638800"/>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4876800" y="6019800"/>
            <a:ext cx="685800" cy="841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p:cNvSpPr/>
          <p:nvPr/>
        </p:nvSpPr>
        <p:spPr>
          <a:xfrm>
            <a:off x="4419600" y="5638800"/>
            <a:ext cx="152400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419600" y="2506649"/>
            <a:ext cx="1524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rot="5400000">
            <a:off x="4724400" y="23622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5400000">
            <a:off x="4915694" y="6438106"/>
            <a:ext cx="533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57" name="Rectangle 256"/>
          <p:cNvSpPr/>
          <p:nvPr/>
        </p:nvSpPr>
        <p:spPr>
          <a:xfrm>
            <a:off x="4876800" y="1632004"/>
            <a:ext cx="6858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 of Dense Numerical Linear Algebra Libraries</a:t>
            </a:r>
            <a:endParaRPr lang="en-US" dirty="0"/>
          </a:p>
        </p:txBody>
      </p:sp>
      <p:sp>
        <p:nvSpPr>
          <p:cNvPr id="3" name="Content Placeholder 2"/>
          <p:cNvSpPr>
            <a:spLocks noGrp="1"/>
          </p:cNvSpPr>
          <p:nvPr>
            <p:ph idx="1"/>
          </p:nvPr>
        </p:nvSpPr>
        <p:spPr>
          <a:xfrm>
            <a:off x="457200" y="1828800"/>
            <a:ext cx="8229600" cy="4297363"/>
          </a:xfrm>
        </p:spPr>
        <p:txBody>
          <a:bodyPr>
            <a:normAutofit/>
          </a:bodyPr>
          <a:lstStyle/>
          <a:p>
            <a:r>
              <a:rPr lang="en-US" b="1" dirty="0" smtClean="0">
                <a:solidFill>
                  <a:srgbClr val="000000"/>
                </a:solidFill>
              </a:rPr>
              <a:t>BLAS</a:t>
            </a:r>
            <a:r>
              <a:rPr lang="en-US" dirty="0" smtClean="0">
                <a:solidFill>
                  <a:srgbClr val="000000"/>
                </a:solidFill>
              </a:rPr>
              <a:t>: kernel for dense linear algebra</a:t>
            </a:r>
          </a:p>
          <a:p>
            <a:r>
              <a:rPr lang="en-US" b="1" dirty="0" smtClean="0">
                <a:solidFill>
                  <a:schemeClr val="accent2">
                    <a:lumMod val="75000"/>
                  </a:schemeClr>
                </a:solidFill>
              </a:rPr>
              <a:t>LAPACK</a:t>
            </a:r>
            <a:r>
              <a:rPr lang="en-US" dirty="0" smtClean="0">
                <a:solidFill>
                  <a:schemeClr val="accent2">
                    <a:lumMod val="75000"/>
                  </a:schemeClr>
                </a:solidFill>
              </a:rPr>
              <a:t>: sequential dense linear algebra</a:t>
            </a:r>
          </a:p>
          <a:p>
            <a:r>
              <a:rPr lang="en-US" b="1" dirty="0" err="1" smtClean="0"/>
              <a:t>ScaLAPACK</a:t>
            </a:r>
            <a:r>
              <a:rPr lang="en-US" dirty="0" smtClean="0"/>
              <a:t>: parallel distributed dense linear algebra</a:t>
            </a:r>
          </a:p>
        </p:txBody>
      </p:sp>
      <p:pic>
        <p:nvPicPr>
          <p:cNvPr id="4" name="Picture 4" descr="youps"/>
          <p:cNvPicPr>
            <a:picLocks noChangeAspect="1" noChangeArrowheads="1"/>
          </p:cNvPicPr>
          <p:nvPr/>
        </p:nvPicPr>
        <p:blipFill>
          <a:blip r:embed="rId3"/>
          <a:srcRect/>
          <a:stretch>
            <a:fillRect/>
          </a:stretch>
        </p:blipFill>
        <p:spPr bwMode="auto">
          <a:xfrm>
            <a:off x="3429000" y="3886200"/>
            <a:ext cx="1981200" cy="1907496"/>
          </a:xfrm>
          <a:prstGeom prst="rect">
            <a:avLst/>
          </a:prstGeom>
          <a:noFill/>
          <a:effectLst>
            <a:outerShdw blurRad="63500" dist="107763" dir="2700000" algn="ctr" rotWithShape="0">
              <a:srgbClr val="000000">
                <a:alpha val="74998"/>
              </a:srgbClr>
            </a:outerShdw>
          </a:effectLst>
        </p:spPr>
      </p:pic>
      <p:sp>
        <p:nvSpPr>
          <p:cNvPr id="6" name="Slide Number Placeholder 5"/>
          <p:cNvSpPr>
            <a:spLocks noGrp="1"/>
          </p:cNvSpPr>
          <p:nvPr>
            <p:ph type="sldNum" sz="quarter" idx="12"/>
          </p:nvPr>
        </p:nvSpPr>
        <p:spPr/>
        <p:txBody>
          <a:bodyPr/>
          <a:lstStyle/>
          <a:p>
            <a:fld id="{980065F0-7A02-4B93-9B14-7C3856CB1D4A}" type="slidenum">
              <a:rPr lang="en-US" smtClean="0"/>
              <a:pPr/>
              <a:t>3</a:t>
            </a:fld>
            <a:endParaRPr lang="en-US"/>
          </a:p>
        </p:txBody>
      </p:sp>
      <p:sp>
        <p:nvSpPr>
          <p:cNvPr id="7" name="Rectangle 6"/>
          <p:cNvSpPr/>
          <p:nvPr/>
        </p:nvSpPr>
        <p:spPr>
          <a:xfrm>
            <a:off x="2438400" y="6019800"/>
            <a:ext cx="4147490" cy="584776"/>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3200" b="1" dirty="0" smtClean="0"/>
              <a:t>L</a:t>
            </a:r>
            <a:r>
              <a:rPr lang="en-US" sz="3200" dirty="0" smtClean="0"/>
              <a:t>inear </a:t>
            </a:r>
            <a:r>
              <a:rPr lang="en-US" sz="3200" b="1" dirty="0"/>
              <a:t>A</a:t>
            </a:r>
            <a:r>
              <a:rPr lang="en-US" sz="3200" dirty="0"/>
              <a:t>lgebra </a:t>
            </a:r>
            <a:r>
              <a:rPr lang="en-US" sz="3200" b="1" dirty="0" err="1"/>
              <a:t>PACK</a:t>
            </a:r>
            <a:r>
              <a:rPr lang="en-US" sz="3200" dirty="0" err="1"/>
              <a:t>age</a:t>
            </a:r>
            <a:endParaRPr lang="en-US" sz="3200"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r>
              <a:rPr lang="en-US" sz="4000" smtClean="0"/>
              <a:t>Overview of Dense Numerical Linear Algebra Libraries</a:t>
            </a:r>
          </a:p>
        </p:txBody>
      </p:sp>
      <p:sp>
        <p:nvSpPr>
          <p:cNvPr id="14339" name="Content Placeholder 2"/>
          <p:cNvSpPr>
            <a:spLocks noGrp="1"/>
          </p:cNvSpPr>
          <p:nvPr>
            <p:ph idx="1"/>
          </p:nvPr>
        </p:nvSpPr>
        <p:spPr>
          <a:xfrm>
            <a:off x="457200" y="1828800"/>
            <a:ext cx="8229600" cy="4724400"/>
          </a:xfrm>
        </p:spPr>
        <p:txBody>
          <a:bodyPr/>
          <a:lstStyle/>
          <a:p>
            <a:pPr eaLnBrk="1" hangingPunct="1">
              <a:lnSpc>
                <a:spcPct val="80000"/>
              </a:lnSpc>
            </a:pPr>
            <a:r>
              <a:rPr lang="en-US" b="1"/>
              <a:t>BLAS</a:t>
            </a:r>
            <a:r>
              <a:rPr lang="en-US"/>
              <a:t>: kernel for dense linear algebra</a:t>
            </a:r>
          </a:p>
          <a:p>
            <a:pPr eaLnBrk="1" hangingPunct="1">
              <a:lnSpc>
                <a:spcPct val="80000"/>
              </a:lnSpc>
            </a:pPr>
            <a:r>
              <a:rPr lang="en-US" b="1"/>
              <a:t>LAPACK</a:t>
            </a:r>
            <a:r>
              <a:rPr lang="en-US"/>
              <a:t>: sequential dense linear algebra</a:t>
            </a:r>
          </a:p>
          <a:p>
            <a:pPr eaLnBrk="1" hangingPunct="1">
              <a:lnSpc>
                <a:spcPct val="80000"/>
              </a:lnSpc>
            </a:pPr>
            <a:r>
              <a:rPr lang="en-US" b="1">
                <a:solidFill>
                  <a:srgbClr val="953735"/>
                </a:solidFill>
              </a:rPr>
              <a:t>ScaLAPACK</a:t>
            </a:r>
            <a:r>
              <a:rPr lang="en-US">
                <a:solidFill>
                  <a:srgbClr val="953735"/>
                </a:solidFill>
              </a:rPr>
              <a:t>: parallel distributed dense linear algebra</a:t>
            </a:r>
          </a:p>
          <a:p>
            <a:pPr eaLnBrk="1" hangingPunct="1">
              <a:lnSpc>
                <a:spcPct val="80000"/>
              </a:lnSpc>
              <a:buFont typeface="Arial" charset="0"/>
              <a:buNone/>
            </a:pPr>
            <a:endParaRPr lang="en-US"/>
          </a:p>
          <a:p>
            <a:pPr lvl="1" eaLnBrk="1" hangingPunct="1">
              <a:lnSpc>
                <a:spcPct val="80000"/>
              </a:lnSpc>
            </a:pPr>
            <a:endParaRPr lang="en-US" sz="3200"/>
          </a:p>
        </p:txBody>
      </p:sp>
      <p:sp>
        <p:nvSpPr>
          <p:cNvPr id="4" name="Rectangle 3"/>
          <p:cNvSpPr/>
          <p:nvPr/>
        </p:nvSpPr>
        <p:spPr>
          <a:xfrm>
            <a:off x="1676400" y="5867400"/>
            <a:ext cx="5610225" cy="584200"/>
          </a:xfrm>
          <a:prstGeom prst="rect">
            <a:avLst/>
          </a:prstGeom>
        </p:spPr>
        <p:style>
          <a:lnRef idx="2">
            <a:schemeClr val="accent1"/>
          </a:lnRef>
          <a:fillRef idx="1">
            <a:schemeClr val="lt1"/>
          </a:fillRef>
          <a:effectRef idx="0">
            <a:schemeClr val="accent1"/>
          </a:effectRef>
          <a:fontRef idx="minor">
            <a:schemeClr val="dk1"/>
          </a:fontRef>
        </p:style>
        <p:txBody>
          <a:bodyPr wrap="none">
            <a:prstTxWarp prst="textNoShape">
              <a:avLst/>
            </a:prstTxWarp>
            <a:spAutoFit/>
          </a:bodyPr>
          <a:lstStyle/>
          <a:p>
            <a:r>
              <a:rPr lang="en-US" sz="3200" b="1">
                <a:solidFill>
                  <a:srgbClr val="000000"/>
                </a:solidFill>
              </a:rPr>
              <a:t>Sca</a:t>
            </a:r>
            <a:r>
              <a:rPr lang="en-US" sz="3200">
                <a:solidFill>
                  <a:srgbClr val="000000"/>
                </a:solidFill>
              </a:rPr>
              <a:t>lable </a:t>
            </a:r>
            <a:r>
              <a:rPr lang="en-US" sz="3200" b="1">
                <a:solidFill>
                  <a:srgbClr val="000000"/>
                </a:solidFill>
              </a:rPr>
              <a:t>L</a:t>
            </a:r>
            <a:r>
              <a:rPr lang="en-US" sz="3200">
                <a:solidFill>
                  <a:srgbClr val="000000"/>
                </a:solidFill>
              </a:rPr>
              <a:t>inear </a:t>
            </a:r>
            <a:r>
              <a:rPr lang="en-US" sz="3200" b="1">
                <a:solidFill>
                  <a:srgbClr val="000000"/>
                </a:solidFill>
              </a:rPr>
              <a:t>A</a:t>
            </a:r>
            <a:r>
              <a:rPr lang="en-US" sz="3200">
                <a:solidFill>
                  <a:srgbClr val="000000"/>
                </a:solidFill>
              </a:rPr>
              <a:t>lgebra </a:t>
            </a:r>
            <a:r>
              <a:rPr lang="en-US" sz="3200" b="1">
                <a:solidFill>
                  <a:srgbClr val="000000"/>
                </a:solidFill>
              </a:rPr>
              <a:t>PACK</a:t>
            </a:r>
            <a:r>
              <a:rPr lang="en-US" sz="3200">
                <a:solidFill>
                  <a:srgbClr val="000000"/>
                </a:solidFill>
              </a:rPr>
              <a:t>age</a:t>
            </a:r>
          </a:p>
        </p:txBody>
      </p:sp>
      <p:pic>
        <p:nvPicPr>
          <p:cNvPr id="14341" name="Picture 4"/>
          <p:cNvPicPr>
            <a:picLocks noChangeAspect="1"/>
          </p:cNvPicPr>
          <p:nvPr/>
        </p:nvPicPr>
        <p:blipFill>
          <a:blip r:embed="rId2"/>
          <a:srcRect t="21574"/>
          <a:stretch>
            <a:fillRect/>
          </a:stretch>
        </p:blipFill>
        <p:spPr bwMode="auto">
          <a:xfrm>
            <a:off x="3352800" y="3429000"/>
            <a:ext cx="2268538" cy="22987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90B4732-B240-954B-9B6C-5B31CE6DBE8D}" type="slidenum">
              <a:rPr lang="en-US"/>
              <a:pPr/>
              <a:t>31</a:t>
            </a:fld>
            <a:endParaRPr lang="en-US"/>
          </a:p>
        </p:txBody>
      </p:sp>
      <p:sp>
        <p:nvSpPr>
          <p:cNvPr id="86018" name="Rectangle 2"/>
          <p:cNvSpPr>
            <a:spLocks noGrp="1" noChangeArrowheads="1"/>
          </p:cNvSpPr>
          <p:nvPr>
            <p:ph type="title"/>
          </p:nvPr>
        </p:nvSpPr>
        <p:spPr>
          <a:noFill/>
          <a:ln/>
        </p:spPr>
        <p:txBody>
          <a:bodyPr/>
          <a:lstStyle/>
          <a:p>
            <a:r>
              <a:rPr lang="en-US"/>
              <a:t>ScaLAPACK</a:t>
            </a:r>
          </a:p>
        </p:txBody>
      </p:sp>
      <p:sp>
        <p:nvSpPr>
          <p:cNvPr id="86019" name="Rectangle 3"/>
          <p:cNvSpPr>
            <a:spLocks noGrp="1" noChangeArrowheads="1"/>
          </p:cNvSpPr>
          <p:nvPr>
            <p:ph type="body" idx="1"/>
          </p:nvPr>
        </p:nvSpPr>
        <p:spPr>
          <a:noFill/>
          <a:ln/>
        </p:spPr>
        <p:txBody>
          <a:bodyPr/>
          <a:lstStyle/>
          <a:p>
            <a:r>
              <a:rPr lang="en-US"/>
              <a:t>Library of software dealing with dense &amp; banded routines</a:t>
            </a:r>
          </a:p>
          <a:p>
            <a:r>
              <a:rPr lang="en-US"/>
              <a:t>Distributed Memory - Message Passing</a:t>
            </a:r>
          </a:p>
          <a:p>
            <a:r>
              <a:rPr lang="en-US"/>
              <a:t>MIMD Computers and Networks of Workstations</a:t>
            </a:r>
          </a:p>
          <a:p>
            <a:r>
              <a:rPr lang="en-US"/>
              <a:t>Clusters of SMPs</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t>ScaLAPACK</a:t>
            </a:r>
          </a:p>
        </p:txBody>
      </p:sp>
      <p:sp>
        <p:nvSpPr>
          <p:cNvPr id="16387" name="Content Placeholder 2"/>
          <p:cNvSpPr>
            <a:spLocks noGrp="1"/>
          </p:cNvSpPr>
          <p:nvPr>
            <p:ph idx="1"/>
          </p:nvPr>
        </p:nvSpPr>
        <p:spPr>
          <a:xfrm>
            <a:off x="457200" y="1600200"/>
            <a:ext cx="5943600" cy="4419600"/>
          </a:xfrm>
        </p:spPr>
        <p:txBody>
          <a:bodyPr/>
          <a:lstStyle/>
          <a:p>
            <a:pPr eaLnBrk="1" hangingPunct="1">
              <a:lnSpc>
                <a:spcPct val="80000"/>
              </a:lnSpc>
            </a:pPr>
            <a:r>
              <a:rPr lang="en-US" sz="1800">
                <a:hlinkClick r:id="rId2"/>
              </a:rPr>
              <a:t>http://www.netlib.org/scalapack/</a:t>
            </a:r>
            <a:endParaRPr lang="en-US" sz="1800"/>
          </a:p>
          <a:p>
            <a:pPr eaLnBrk="1" hangingPunct="1">
              <a:lnSpc>
                <a:spcPct val="80000"/>
              </a:lnSpc>
            </a:pPr>
            <a:endParaRPr lang="en-US" sz="1800"/>
          </a:p>
          <a:p>
            <a:pPr eaLnBrk="1" hangingPunct="1">
              <a:lnSpc>
                <a:spcPct val="80000"/>
              </a:lnSpc>
            </a:pPr>
            <a:r>
              <a:rPr lang="en-US" sz="1800"/>
              <a:t>ScaLAPACK (Scalable Linear Algebra Package) provides routines for </a:t>
            </a:r>
          </a:p>
          <a:p>
            <a:pPr lvl="1" eaLnBrk="1" hangingPunct="1">
              <a:lnSpc>
                <a:spcPct val="80000"/>
              </a:lnSpc>
            </a:pPr>
            <a:r>
              <a:rPr lang="en-US" sz="1500"/>
              <a:t>solving systems of simultaneous linear equations, </a:t>
            </a:r>
          </a:p>
          <a:p>
            <a:pPr lvl="1" eaLnBrk="1" hangingPunct="1">
              <a:lnSpc>
                <a:spcPct val="80000"/>
              </a:lnSpc>
            </a:pPr>
            <a:r>
              <a:rPr lang="en-US" sz="1500"/>
              <a:t>least-squares solutions of linear systems of equations, </a:t>
            </a:r>
          </a:p>
          <a:p>
            <a:pPr lvl="1" eaLnBrk="1" hangingPunct="1">
              <a:lnSpc>
                <a:spcPct val="80000"/>
              </a:lnSpc>
            </a:pPr>
            <a:r>
              <a:rPr lang="en-US" sz="1500"/>
              <a:t>eigenvalue problems, </a:t>
            </a:r>
          </a:p>
          <a:p>
            <a:pPr lvl="1" eaLnBrk="1" hangingPunct="1">
              <a:lnSpc>
                <a:spcPct val="80000"/>
              </a:lnSpc>
            </a:pPr>
            <a:r>
              <a:rPr lang="en-US" sz="1500"/>
              <a:t>and singular value problems.</a:t>
            </a:r>
          </a:p>
          <a:p>
            <a:pPr lvl="1" eaLnBrk="1" hangingPunct="1">
              <a:lnSpc>
                <a:spcPct val="80000"/>
              </a:lnSpc>
            </a:pPr>
            <a:endParaRPr lang="en-US" sz="1500"/>
          </a:p>
          <a:p>
            <a:pPr eaLnBrk="1" hangingPunct="1">
              <a:lnSpc>
                <a:spcPct val="80000"/>
              </a:lnSpc>
            </a:pPr>
            <a:r>
              <a:rPr lang="en-US" sz="1800"/>
              <a:t>Relies on LAPACK / BLAS and BLACS / MPI</a:t>
            </a:r>
          </a:p>
          <a:p>
            <a:pPr eaLnBrk="1" hangingPunct="1">
              <a:lnSpc>
                <a:spcPct val="80000"/>
              </a:lnSpc>
            </a:pPr>
            <a:endParaRPr lang="en-US" sz="1800"/>
          </a:p>
          <a:p>
            <a:pPr eaLnBrk="1" hangingPunct="1">
              <a:lnSpc>
                <a:spcPct val="80000"/>
              </a:lnSpc>
            </a:pPr>
            <a:r>
              <a:rPr lang="en-US" sz="1800"/>
              <a:t>Includes PBLAS ( Parallel BLAS ) </a:t>
            </a:r>
          </a:p>
        </p:txBody>
      </p:sp>
      <p:sp>
        <p:nvSpPr>
          <p:cNvPr id="4" name="Rectangle 3"/>
          <p:cNvSpPr/>
          <p:nvPr/>
        </p:nvSpPr>
        <p:spPr>
          <a:xfrm>
            <a:off x="6477000" y="1752600"/>
            <a:ext cx="2362200" cy="838200"/>
          </a:xfrm>
          <a:prstGeom prst="rect">
            <a:avLst/>
          </a:prstGeom>
        </p:spPr>
        <p:style>
          <a:lnRef idx="2">
            <a:schemeClr val="accent1"/>
          </a:lnRef>
          <a:fillRef idx="1">
            <a:schemeClr val="lt1"/>
          </a:fillRef>
          <a:effectRef idx="0">
            <a:schemeClr val="accent1"/>
          </a:effectRef>
          <a:fontRef idx="minor">
            <a:schemeClr val="dk1"/>
          </a:fontRef>
        </p:style>
        <p:txBody>
          <a:bodyPr anchor="ctr">
            <a:prstTxWarp prst="textNoShape">
              <a:avLst/>
            </a:prstTxWarp>
          </a:bodyPr>
          <a:lstStyle/>
          <a:p>
            <a:pPr algn="ctr"/>
            <a:r>
              <a:rPr lang="en-US">
                <a:solidFill>
                  <a:srgbClr val="000000"/>
                </a:solidFill>
              </a:rPr>
              <a:t>ScaLAPACK is in FORTRAN and C</a:t>
            </a:r>
          </a:p>
        </p:txBody>
      </p:sp>
      <p:sp>
        <p:nvSpPr>
          <p:cNvPr id="5" name="Rectangle 4"/>
          <p:cNvSpPr/>
          <p:nvPr/>
        </p:nvSpPr>
        <p:spPr>
          <a:xfrm>
            <a:off x="6477000" y="2743200"/>
            <a:ext cx="2362200" cy="838200"/>
          </a:xfrm>
          <a:prstGeom prst="rect">
            <a:avLst/>
          </a:prstGeom>
        </p:spPr>
        <p:style>
          <a:lnRef idx="2">
            <a:schemeClr val="accent1"/>
          </a:lnRef>
          <a:fillRef idx="1">
            <a:schemeClr val="lt1"/>
          </a:fillRef>
          <a:effectRef idx="0">
            <a:schemeClr val="accent1"/>
          </a:effectRef>
          <a:fontRef idx="minor">
            <a:schemeClr val="dk1"/>
          </a:fontRef>
        </p:style>
        <p:txBody>
          <a:bodyPr anchor="ctr">
            <a:prstTxWarp prst="textNoShape">
              <a:avLst/>
            </a:prstTxWarp>
          </a:bodyPr>
          <a:lstStyle/>
          <a:p>
            <a:pPr algn="ctr"/>
            <a:r>
              <a:rPr lang="en-US">
                <a:solidFill>
                  <a:srgbClr val="000000"/>
                </a:solidFill>
              </a:rPr>
              <a:t>ScaLAPACK is for PARALLEL DISTRIBUTED</a:t>
            </a:r>
          </a:p>
        </p:txBody>
      </p:sp>
      <p:sp>
        <p:nvSpPr>
          <p:cNvPr id="6" name="Rectangle 5"/>
          <p:cNvSpPr/>
          <p:nvPr/>
        </p:nvSpPr>
        <p:spPr>
          <a:xfrm>
            <a:off x="6477000" y="3733800"/>
            <a:ext cx="2362200" cy="838200"/>
          </a:xfrm>
          <a:prstGeom prst="rect">
            <a:avLst/>
          </a:prstGeom>
        </p:spPr>
        <p:style>
          <a:lnRef idx="2">
            <a:schemeClr val="accent1"/>
          </a:lnRef>
          <a:fillRef idx="1">
            <a:schemeClr val="lt1"/>
          </a:fillRef>
          <a:effectRef idx="0">
            <a:schemeClr val="accent1"/>
          </a:effectRef>
          <a:fontRef idx="minor">
            <a:schemeClr val="dk1"/>
          </a:fontRef>
        </p:style>
        <p:txBody>
          <a:bodyPr anchor="ctr">
            <a:prstTxWarp prst="textNoShape">
              <a:avLst/>
            </a:prstTxWarp>
          </a:bodyPr>
          <a:lstStyle/>
          <a:p>
            <a:pPr algn="ctr"/>
            <a:r>
              <a:rPr lang="en-US">
                <a:solidFill>
                  <a:srgbClr val="000000"/>
                </a:solidFill>
              </a:rPr>
              <a:t>ScaLAPACK is a REFERENCE implementation</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92603E-9127-E140-AA2F-40C1E0A237AB}" type="slidenum">
              <a:rPr lang="en-US"/>
              <a:pPr/>
              <a:t>33</a:t>
            </a:fld>
            <a:endParaRPr lang="en-US"/>
          </a:p>
        </p:txBody>
      </p:sp>
      <p:sp>
        <p:nvSpPr>
          <p:cNvPr id="88066" name="Rectangle 2"/>
          <p:cNvSpPr>
            <a:spLocks noGrp="1" noChangeArrowheads="1"/>
          </p:cNvSpPr>
          <p:nvPr>
            <p:ph type="title"/>
          </p:nvPr>
        </p:nvSpPr>
        <p:spPr>
          <a:xfrm>
            <a:off x="381000" y="-304800"/>
            <a:ext cx="7772400" cy="1371600"/>
          </a:xfrm>
          <a:noFill/>
          <a:ln/>
        </p:spPr>
        <p:txBody>
          <a:bodyPr/>
          <a:lstStyle/>
          <a:p>
            <a:r>
              <a:rPr lang="en-US"/>
              <a:t>Programming Style</a:t>
            </a:r>
          </a:p>
        </p:txBody>
      </p:sp>
      <p:sp>
        <p:nvSpPr>
          <p:cNvPr id="88067" name="Rectangle 3"/>
          <p:cNvSpPr>
            <a:spLocks noGrp="1" noChangeArrowheads="1"/>
          </p:cNvSpPr>
          <p:nvPr>
            <p:ph type="body" idx="1"/>
          </p:nvPr>
        </p:nvSpPr>
        <p:spPr>
          <a:xfrm>
            <a:off x="838200" y="1524000"/>
            <a:ext cx="8305800" cy="4114800"/>
          </a:xfrm>
          <a:noFill/>
          <a:ln/>
        </p:spPr>
        <p:txBody>
          <a:bodyPr/>
          <a:lstStyle/>
          <a:p>
            <a:pPr>
              <a:lnSpc>
                <a:spcPct val="90000"/>
              </a:lnSpc>
            </a:pPr>
            <a:r>
              <a:rPr lang="en-US" sz="2800"/>
              <a:t>SPMD Fortran 77 with object based design</a:t>
            </a:r>
          </a:p>
          <a:p>
            <a:pPr>
              <a:lnSpc>
                <a:spcPct val="90000"/>
              </a:lnSpc>
            </a:pPr>
            <a:r>
              <a:rPr lang="en-US" sz="2800"/>
              <a:t>Built on various modules</a:t>
            </a:r>
          </a:p>
          <a:p>
            <a:pPr lvl="1">
              <a:lnSpc>
                <a:spcPct val="90000"/>
              </a:lnSpc>
            </a:pPr>
            <a:r>
              <a:rPr lang="en-US" sz="2400"/>
              <a:t>PBLAS Interprocessor communication</a:t>
            </a:r>
          </a:p>
          <a:p>
            <a:pPr lvl="1">
              <a:lnSpc>
                <a:spcPct val="90000"/>
              </a:lnSpc>
            </a:pPr>
            <a:r>
              <a:rPr lang="en-US" sz="2400"/>
              <a:t>BLACS </a:t>
            </a:r>
          </a:p>
          <a:p>
            <a:pPr lvl="2">
              <a:lnSpc>
                <a:spcPct val="90000"/>
              </a:lnSpc>
            </a:pPr>
            <a:r>
              <a:rPr lang="en-US" sz="2000"/>
              <a:t>PVM, MPI, IBM SP, CRI T3, Intel, TMC</a:t>
            </a:r>
          </a:p>
          <a:p>
            <a:pPr lvl="2">
              <a:lnSpc>
                <a:spcPct val="90000"/>
              </a:lnSpc>
            </a:pPr>
            <a:r>
              <a:rPr lang="en-US" sz="2000"/>
              <a:t>Provides right level of notation.</a:t>
            </a:r>
          </a:p>
          <a:p>
            <a:pPr lvl="1">
              <a:lnSpc>
                <a:spcPct val="90000"/>
              </a:lnSpc>
            </a:pPr>
            <a:r>
              <a:rPr lang="en-US" sz="2400"/>
              <a:t>BLAS</a:t>
            </a:r>
          </a:p>
          <a:p>
            <a:pPr>
              <a:lnSpc>
                <a:spcPct val="90000"/>
              </a:lnSpc>
            </a:pPr>
            <a:r>
              <a:rPr lang="en-US" sz="2800"/>
              <a:t>LAPACK software expertise/quality</a:t>
            </a:r>
          </a:p>
          <a:p>
            <a:pPr lvl="1">
              <a:lnSpc>
                <a:spcPct val="90000"/>
              </a:lnSpc>
            </a:pPr>
            <a:r>
              <a:rPr lang="en-US" sz="2400"/>
              <a:t>Software approach</a:t>
            </a:r>
          </a:p>
          <a:p>
            <a:pPr lvl="1">
              <a:lnSpc>
                <a:spcPct val="90000"/>
              </a:lnSpc>
            </a:pPr>
            <a:r>
              <a:rPr lang="en-US" sz="2400"/>
              <a:t>Numerical methods</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712CE80-8490-C741-9994-7F3F1265F45E}" type="slidenum">
              <a:rPr lang="en-US"/>
              <a:pPr/>
              <a:t>34</a:t>
            </a:fld>
            <a:endParaRPr lang="en-US"/>
          </a:p>
        </p:txBody>
      </p:sp>
      <p:sp>
        <p:nvSpPr>
          <p:cNvPr id="89090" name="Rectangle 2"/>
          <p:cNvSpPr>
            <a:spLocks noGrp="1" noChangeArrowheads="1"/>
          </p:cNvSpPr>
          <p:nvPr>
            <p:ph type="title"/>
          </p:nvPr>
        </p:nvSpPr>
        <p:spPr>
          <a:noFill/>
          <a:ln/>
        </p:spPr>
        <p:txBody>
          <a:bodyPr/>
          <a:lstStyle/>
          <a:p>
            <a:r>
              <a:rPr lang="en-US"/>
              <a:t>Overall Structure of Software</a:t>
            </a:r>
          </a:p>
        </p:txBody>
      </p:sp>
      <p:sp>
        <p:nvSpPr>
          <p:cNvPr id="89091" name="Rectangle 3"/>
          <p:cNvSpPr>
            <a:spLocks noGrp="1" noChangeArrowheads="1"/>
          </p:cNvSpPr>
          <p:nvPr>
            <p:ph type="body" idx="1"/>
          </p:nvPr>
        </p:nvSpPr>
        <p:spPr>
          <a:noFill/>
          <a:ln/>
        </p:spPr>
        <p:txBody>
          <a:bodyPr/>
          <a:lstStyle/>
          <a:p>
            <a:r>
              <a:rPr lang="en-US" sz="2800"/>
              <a:t>Object based - Array descriptor</a:t>
            </a:r>
          </a:p>
          <a:p>
            <a:pPr lvl="1"/>
            <a:r>
              <a:rPr lang="en-US" sz="2400"/>
              <a:t> Contains  information required to establish  mapping between a global array entry and its corresponding process and memory location.</a:t>
            </a:r>
          </a:p>
          <a:p>
            <a:pPr lvl="1"/>
            <a:r>
              <a:rPr lang="en-US" sz="2400"/>
              <a:t> Provides a flexible framework to easily specify additional data distributions or matrix types.</a:t>
            </a:r>
          </a:p>
          <a:p>
            <a:pPr lvl="1"/>
            <a:r>
              <a:rPr lang="en-US" sz="2400"/>
              <a:t>Currently dense, banded, &amp; out-of-core</a:t>
            </a:r>
          </a:p>
          <a:p>
            <a:r>
              <a:rPr lang="en-US" sz="2800"/>
              <a:t>Using the concept of context</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FC339F6-A107-3E48-9592-355DA6EE7137}" type="slidenum">
              <a:rPr lang="en-US"/>
              <a:pPr/>
              <a:t>35</a:t>
            </a:fld>
            <a:endParaRPr lang="en-US"/>
          </a:p>
        </p:txBody>
      </p:sp>
      <p:sp>
        <p:nvSpPr>
          <p:cNvPr id="90114" name="Rectangle 2"/>
          <p:cNvSpPr>
            <a:spLocks noGrp="1" noChangeArrowheads="1"/>
          </p:cNvSpPr>
          <p:nvPr>
            <p:ph type="title"/>
          </p:nvPr>
        </p:nvSpPr>
        <p:spPr/>
        <p:txBody>
          <a:bodyPr/>
          <a:lstStyle/>
          <a:p>
            <a:r>
              <a:rPr lang="en-US"/>
              <a:t>PBLAS</a:t>
            </a:r>
          </a:p>
        </p:txBody>
      </p:sp>
      <p:sp>
        <p:nvSpPr>
          <p:cNvPr id="90115" name="Rectangle 3"/>
          <p:cNvSpPr>
            <a:spLocks noGrp="1" noChangeArrowheads="1"/>
          </p:cNvSpPr>
          <p:nvPr>
            <p:ph type="body" idx="1"/>
          </p:nvPr>
        </p:nvSpPr>
        <p:spPr>
          <a:xfrm>
            <a:off x="642938" y="1676400"/>
            <a:ext cx="8120062" cy="4114800"/>
          </a:xfrm>
        </p:spPr>
        <p:txBody>
          <a:bodyPr/>
          <a:lstStyle/>
          <a:p>
            <a:r>
              <a:rPr lang="en-US" sz="2800"/>
              <a:t>Similar to the BLAS in functionality and naming.</a:t>
            </a:r>
          </a:p>
          <a:p>
            <a:r>
              <a:rPr lang="en-US" sz="2800"/>
              <a:t>Built on the BLAS and BLACS</a:t>
            </a:r>
          </a:p>
          <a:p>
            <a:r>
              <a:rPr lang="en-US" sz="2800"/>
              <a:t>Provide global view of matrix</a:t>
            </a:r>
          </a:p>
          <a:p>
            <a:pPr lvl="1">
              <a:buFont typeface="Wingdings" charset="2"/>
              <a:buNone/>
            </a:pPr>
            <a:r>
              <a:rPr lang="en-US" sz="2400"/>
              <a:t>CALL DGEXXX   ( M, N, A( IA, JA ), LDA,... )</a:t>
            </a:r>
          </a:p>
          <a:p>
            <a:pPr lvl="1">
              <a:buFont typeface="Wingdings" charset="2"/>
              <a:buNone/>
            </a:pPr>
            <a:endParaRPr lang="en-US" sz="2400"/>
          </a:p>
          <a:p>
            <a:pPr lvl="1">
              <a:buFont typeface="Wingdings" charset="2"/>
              <a:buNone/>
            </a:pPr>
            <a:r>
              <a:rPr lang="en-US" sz="2400"/>
              <a:t>CALL PDGEXXX( M, N, A, IA, JA, DESCA,... )</a:t>
            </a:r>
          </a:p>
        </p:txBody>
      </p:sp>
      <p:sp>
        <p:nvSpPr>
          <p:cNvPr id="90116" name="AutoShape 4"/>
          <p:cNvSpPr>
            <a:spLocks noChangeArrowheads="1"/>
          </p:cNvSpPr>
          <p:nvPr/>
        </p:nvSpPr>
        <p:spPr bwMode="auto">
          <a:xfrm>
            <a:off x="3644900" y="4175125"/>
            <a:ext cx="485775" cy="304800"/>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4"/>
          <p:cNvSpPr>
            <a:spLocks noGrp="1"/>
          </p:cNvSpPr>
          <p:nvPr>
            <p:ph type="sldNum" sz="quarter" idx="12"/>
          </p:nvPr>
        </p:nvSpPr>
        <p:spPr/>
        <p:txBody>
          <a:bodyPr/>
          <a:lstStyle/>
          <a:p>
            <a:fld id="{5901A5F4-333A-8C43-9D64-EC888A365265}" type="slidenum">
              <a:rPr lang="en-US"/>
              <a:pPr/>
              <a:t>36</a:t>
            </a:fld>
            <a:endParaRPr lang="en-US"/>
          </a:p>
        </p:txBody>
      </p:sp>
      <p:sp>
        <p:nvSpPr>
          <p:cNvPr id="92162" name="Rectangle 2"/>
          <p:cNvSpPr>
            <a:spLocks noGrp="1" noChangeArrowheads="1"/>
          </p:cNvSpPr>
          <p:nvPr>
            <p:ph type="title"/>
          </p:nvPr>
        </p:nvSpPr>
        <p:spPr>
          <a:noFill/>
          <a:ln/>
        </p:spPr>
        <p:txBody>
          <a:bodyPr/>
          <a:lstStyle/>
          <a:p>
            <a:r>
              <a:rPr lang="en-US"/>
              <a:t>ScaLAPACK Structure</a:t>
            </a:r>
          </a:p>
        </p:txBody>
      </p:sp>
      <p:grpSp>
        <p:nvGrpSpPr>
          <p:cNvPr id="2" name="Group 3"/>
          <p:cNvGrpSpPr>
            <a:grpSpLocks/>
          </p:cNvGrpSpPr>
          <p:nvPr/>
        </p:nvGrpSpPr>
        <p:grpSpPr bwMode="auto">
          <a:xfrm>
            <a:off x="2209800" y="1524000"/>
            <a:ext cx="2501900" cy="749300"/>
            <a:chOff x="1972" y="1108"/>
            <a:chExt cx="1576" cy="472"/>
          </a:xfrm>
        </p:grpSpPr>
        <p:sp>
          <p:nvSpPr>
            <p:cNvPr id="92164" name="Rectangle 4"/>
            <p:cNvSpPr>
              <a:spLocks noChangeArrowheads="1"/>
            </p:cNvSpPr>
            <p:nvPr/>
          </p:nvSpPr>
          <p:spPr bwMode="auto">
            <a:xfrm>
              <a:off x="2246" y="1190"/>
              <a:ext cx="1086" cy="28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r>
                <a:rPr lang="en-US" b="1">
                  <a:solidFill>
                    <a:schemeClr val="tx2"/>
                  </a:solidFill>
                </a:rPr>
                <a:t>ScaLAPACK</a:t>
              </a:r>
              <a:endParaRPr lang="en-US"/>
            </a:p>
          </p:txBody>
        </p:sp>
        <p:sp>
          <p:nvSpPr>
            <p:cNvPr id="92165" name="Oval 5"/>
            <p:cNvSpPr>
              <a:spLocks noChangeArrowheads="1"/>
            </p:cNvSpPr>
            <p:nvPr/>
          </p:nvSpPr>
          <p:spPr bwMode="auto">
            <a:xfrm>
              <a:off x="1972" y="1108"/>
              <a:ext cx="1576" cy="47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grpSp>
      <p:grpSp>
        <p:nvGrpSpPr>
          <p:cNvPr id="3" name="Group 6"/>
          <p:cNvGrpSpPr>
            <a:grpSpLocks/>
          </p:cNvGrpSpPr>
          <p:nvPr/>
        </p:nvGrpSpPr>
        <p:grpSpPr bwMode="auto">
          <a:xfrm>
            <a:off x="1524000" y="5029200"/>
            <a:ext cx="2501900" cy="749300"/>
            <a:chOff x="676" y="2980"/>
            <a:chExt cx="1576" cy="472"/>
          </a:xfrm>
        </p:grpSpPr>
        <p:sp>
          <p:nvSpPr>
            <p:cNvPr id="92167" name="Oval 7"/>
            <p:cNvSpPr>
              <a:spLocks noChangeArrowheads="1"/>
            </p:cNvSpPr>
            <p:nvPr/>
          </p:nvSpPr>
          <p:spPr bwMode="auto">
            <a:xfrm>
              <a:off x="676" y="2980"/>
              <a:ext cx="1576" cy="47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2168" name="Rectangle 8"/>
            <p:cNvSpPr>
              <a:spLocks noChangeArrowheads="1"/>
            </p:cNvSpPr>
            <p:nvPr/>
          </p:nvSpPr>
          <p:spPr bwMode="auto">
            <a:xfrm>
              <a:off x="1181" y="3062"/>
              <a:ext cx="568" cy="28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r>
                <a:rPr lang="en-US" b="1">
                  <a:solidFill>
                    <a:schemeClr val="hlink"/>
                  </a:solidFill>
                </a:rPr>
                <a:t>BLAS</a:t>
              </a:r>
              <a:endParaRPr lang="en-US"/>
            </a:p>
          </p:txBody>
        </p:sp>
      </p:grpSp>
      <p:grpSp>
        <p:nvGrpSpPr>
          <p:cNvPr id="4" name="Group 9"/>
          <p:cNvGrpSpPr>
            <a:grpSpLocks/>
          </p:cNvGrpSpPr>
          <p:nvPr/>
        </p:nvGrpSpPr>
        <p:grpSpPr bwMode="auto">
          <a:xfrm>
            <a:off x="990600" y="3657600"/>
            <a:ext cx="2501900" cy="749300"/>
            <a:chOff x="772" y="1924"/>
            <a:chExt cx="1576" cy="472"/>
          </a:xfrm>
        </p:grpSpPr>
        <p:sp>
          <p:nvSpPr>
            <p:cNvPr id="92170" name="Oval 10"/>
            <p:cNvSpPr>
              <a:spLocks noChangeArrowheads="1"/>
            </p:cNvSpPr>
            <p:nvPr/>
          </p:nvSpPr>
          <p:spPr bwMode="auto">
            <a:xfrm>
              <a:off x="772" y="1924"/>
              <a:ext cx="1576" cy="47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1172" y="2006"/>
              <a:ext cx="777" cy="28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r>
                <a:rPr lang="en-US" b="1">
                  <a:solidFill>
                    <a:schemeClr val="tx2"/>
                  </a:solidFill>
                </a:rPr>
                <a:t>LAPACK</a:t>
              </a:r>
              <a:endParaRPr lang="en-US"/>
            </a:p>
          </p:txBody>
        </p:sp>
      </p:grpSp>
      <p:grpSp>
        <p:nvGrpSpPr>
          <p:cNvPr id="5" name="Group 12"/>
          <p:cNvGrpSpPr>
            <a:grpSpLocks/>
          </p:cNvGrpSpPr>
          <p:nvPr/>
        </p:nvGrpSpPr>
        <p:grpSpPr bwMode="auto">
          <a:xfrm>
            <a:off x="5257800" y="3733800"/>
            <a:ext cx="2501900" cy="749300"/>
            <a:chOff x="3508" y="2068"/>
            <a:chExt cx="1576" cy="472"/>
          </a:xfrm>
        </p:grpSpPr>
        <p:sp>
          <p:nvSpPr>
            <p:cNvPr id="92173" name="Oval 13"/>
            <p:cNvSpPr>
              <a:spLocks noChangeArrowheads="1"/>
            </p:cNvSpPr>
            <p:nvPr/>
          </p:nvSpPr>
          <p:spPr bwMode="auto">
            <a:xfrm>
              <a:off x="3508" y="2068"/>
              <a:ext cx="1576" cy="47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2174" name="Rectangle 14"/>
            <p:cNvSpPr>
              <a:spLocks noChangeArrowheads="1"/>
            </p:cNvSpPr>
            <p:nvPr/>
          </p:nvSpPr>
          <p:spPr bwMode="auto">
            <a:xfrm>
              <a:off x="3959" y="2198"/>
              <a:ext cx="676" cy="28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r>
                <a:rPr lang="en-US" b="1">
                  <a:solidFill>
                    <a:schemeClr val="hlink"/>
                  </a:solidFill>
                </a:rPr>
                <a:t>BLACS</a:t>
              </a:r>
              <a:endParaRPr lang="en-US"/>
            </a:p>
          </p:txBody>
        </p:sp>
      </p:grpSp>
      <p:grpSp>
        <p:nvGrpSpPr>
          <p:cNvPr id="6" name="Group 15"/>
          <p:cNvGrpSpPr>
            <a:grpSpLocks/>
          </p:cNvGrpSpPr>
          <p:nvPr/>
        </p:nvGrpSpPr>
        <p:grpSpPr bwMode="auto">
          <a:xfrm>
            <a:off x="5257800" y="5181600"/>
            <a:ext cx="2501900" cy="749300"/>
            <a:chOff x="3652" y="2884"/>
            <a:chExt cx="1576" cy="472"/>
          </a:xfrm>
        </p:grpSpPr>
        <p:sp>
          <p:nvSpPr>
            <p:cNvPr id="92176" name="Oval 16"/>
            <p:cNvSpPr>
              <a:spLocks noChangeArrowheads="1"/>
            </p:cNvSpPr>
            <p:nvPr/>
          </p:nvSpPr>
          <p:spPr bwMode="auto">
            <a:xfrm>
              <a:off x="3652" y="2884"/>
              <a:ext cx="1576" cy="47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2177" name="Rectangle 17"/>
            <p:cNvSpPr>
              <a:spLocks noChangeArrowheads="1"/>
            </p:cNvSpPr>
            <p:nvPr/>
          </p:nvSpPr>
          <p:spPr bwMode="auto">
            <a:xfrm>
              <a:off x="3905" y="3014"/>
              <a:ext cx="1072" cy="28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r>
                <a:rPr lang="en-US" b="1"/>
                <a:t>PVM/MPI/...</a:t>
              </a:r>
              <a:endParaRPr lang="en-US"/>
            </a:p>
          </p:txBody>
        </p:sp>
      </p:grpSp>
      <p:grpSp>
        <p:nvGrpSpPr>
          <p:cNvPr id="7" name="Group 18"/>
          <p:cNvGrpSpPr>
            <a:grpSpLocks/>
          </p:cNvGrpSpPr>
          <p:nvPr/>
        </p:nvGrpSpPr>
        <p:grpSpPr bwMode="auto">
          <a:xfrm>
            <a:off x="5486400" y="2286000"/>
            <a:ext cx="2501900" cy="749300"/>
            <a:chOff x="3556" y="1204"/>
            <a:chExt cx="1576" cy="472"/>
          </a:xfrm>
        </p:grpSpPr>
        <p:sp>
          <p:nvSpPr>
            <p:cNvPr id="92179" name="Oval 19"/>
            <p:cNvSpPr>
              <a:spLocks noChangeArrowheads="1"/>
            </p:cNvSpPr>
            <p:nvPr/>
          </p:nvSpPr>
          <p:spPr bwMode="auto">
            <a:xfrm>
              <a:off x="3556" y="1204"/>
              <a:ext cx="1576" cy="47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2180" name="Rectangle 20"/>
            <p:cNvSpPr>
              <a:spLocks noChangeArrowheads="1"/>
            </p:cNvSpPr>
            <p:nvPr/>
          </p:nvSpPr>
          <p:spPr bwMode="auto">
            <a:xfrm>
              <a:off x="4008" y="1334"/>
              <a:ext cx="674" cy="28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r>
                <a:rPr lang="en-US" b="1"/>
                <a:t>PBLAS</a:t>
              </a:r>
              <a:endParaRPr lang="en-US"/>
            </a:p>
          </p:txBody>
        </p:sp>
      </p:grpSp>
      <p:sp>
        <p:nvSpPr>
          <p:cNvPr id="92181" name="Line 21"/>
          <p:cNvSpPr>
            <a:spLocks noChangeShapeType="1"/>
          </p:cNvSpPr>
          <p:nvPr/>
        </p:nvSpPr>
        <p:spPr bwMode="auto">
          <a:xfrm>
            <a:off x="609600" y="3352800"/>
            <a:ext cx="7772400" cy="0"/>
          </a:xfrm>
          <a:prstGeom prst="line">
            <a:avLst/>
          </a:prstGeom>
          <a:noFill/>
          <a:ln w="12700">
            <a:solidFill>
              <a:schemeClr val="tx1"/>
            </a:solidFill>
            <a:prstDash val="dash"/>
            <a:round/>
            <a:headEnd type="none" w="sm" len="sm"/>
            <a:tailEnd type="none" w="sm" len="sm"/>
          </a:ln>
          <a:effectLst/>
        </p:spPr>
        <p:txBody>
          <a:bodyPr wrap="none" anchor="ctr">
            <a:prstTxWarp prst="textNoShape">
              <a:avLst/>
            </a:prstTxWarp>
          </a:bodyPr>
          <a:lstStyle/>
          <a:p>
            <a:endParaRPr lang="en-US"/>
          </a:p>
        </p:txBody>
      </p:sp>
      <p:sp>
        <p:nvSpPr>
          <p:cNvPr id="92182" name="Line 22"/>
          <p:cNvSpPr>
            <a:spLocks noChangeShapeType="1"/>
          </p:cNvSpPr>
          <p:nvPr/>
        </p:nvSpPr>
        <p:spPr bwMode="auto">
          <a:xfrm flipH="1" flipV="1">
            <a:off x="2286000" y="4419600"/>
            <a:ext cx="304800" cy="609600"/>
          </a:xfrm>
          <a:prstGeom prst="line">
            <a:avLst/>
          </a:prstGeom>
          <a:noFill/>
          <a:ln w="12700">
            <a:solidFill>
              <a:schemeClr val="tx1"/>
            </a:solidFill>
            <a:round/>
            <a:headEnd type="none" w="sm" len="sm"/>
            <a:tailEnd type="arrow" w="med" len="med"/>
          </a:ln>
          <a:effectLst/>
        </p:spPr>
        <p:txBody>
          <a:bodyPr wrap="none" anchor="ctr">
            <a:prstTxWarp prst="textNoShape">
              <a:avLst/>
            </a:prstTxWarp>
          </a:bodyPr>
          <a:lstStyle/>
          <a:p>
            <a:endParaRPr lang="en-US"/>
          </a:p>
        </p:txBody>
      </p:sp>
      <p:sp>
        <p:nvSpPr>
          <p:cNvPr id="92183" name="Line 23"/>
          <p:cNvSpPr>
            <a:spLocks noChangeShapeType="1"/>
          </p:cNvSpPr>
          <p:nvPr/>
        </p:nvSpPr>
        <p:spPr bwMode="auto">
          <a:xfrm flipV="1">
            <a:off x="2209800" y="2286000"/>
            <a:ext cx="1066800" cy="1371600"/>
          </a:xfrm>
          <a:prstGeom prst="line">
            <a:avLst/>
          </a:prstGeom>
          <a:noFill/>
          <a:ln w="12700">
            <a:solidFill>
              <a:schemeClr val="tx1"/>
            </a:solidFill>
            <a:round/>
            <a:headEnd type="none" w="sm" len="sm"/>
            <a:tailEnd type="arrow" w="med" len="med"/>
          </a:ln>
          <a:effectLst/>
        </p:spPr>
        <p:txBody>
          <a:bodyPr wrap="none" anchor="ctr">
            <a:prstTxWarp prst="textNoShape">
              <a:avLst/>
            </a:prstTxWarp>
          </a:bodyPr>
          <a:lstStyle/>
          <a:p>
            <a:endParaRPr lang="en-US"/>
          </a:p>
        </p:txBody>
      </p:sp>
      <p:sp>
        <p:nvSpPr>
          <p:cNvPr id="92184" name="Line 24"/>
          <p:cNvSpPr>
            <a:spLocks noChangeShapeType="1"/>
          </p:cNvSpPr>
          <p:nvPr/>
        </p:nvSpPr>
        <p:spPr bwMode="auto">
          <a:xfrm flipH="1" flipV="1">
            <a:off x="4267200" y="2209800"/>
            <a:ext cx="1219200" cy="304800"/>
          </a:xfrm>
          <a:prstGeom prst="line">
            <a:avLst/>
          </a:prstGeom>
          <a:noFill/>
          <a:ln w="12700">
            <a:solidFill>
              <a:schemeClr val="tx1"/>
            </a:solidFill>
            <a:round/>
            <a:headEnd type="none" w="sm" len="sm"/>
            <a:tailEnd type="arrow" w="med" len="med"/>
          </a:ln>
          <a:effectLst/>
        </p:spPr>
        <p:txBody>
          <a:bodyPr wrap="none" anchor="ctr">
            <a:prstTxWarp prst="textNoShape">
              <a:avLst/>
            </a:prstTxWarp>
          </a:bodyPr>
          <a:lstStyle/>
          <a:p>
            <a:endParaRPr lang="en-US"/>
          </a:p>
        </p:txBody>
      </p:sp>
      <p:sp>
        <p:nvSpPr>
          <p:cNvPr id="92185" name="Line 25"/>
          <p:cNvSpPr>
            <a:spLocks noChangeShapeType="1"/>
          </p:cNvSpPr>
          <p:nvPr/>
        </p:nvSpPr>
        <p:spPr bwMode="auto">
          <a:xfrm flipV="1">
            <a:off x="6477000" y="3048000"/>
            <a:ext cx="152400" cy="685800"/>
          </a:xfrm>
          <a:prstGeom prst="line">
            <a:avLst/>
          </a:prstGeom>
          <a:noFill/>
          <a:ln w="12700">
            <a:solidFill>
              <a:schemeClr val="tx1"/>
            </a:solidFill>
            <a:round/>
            <a:headEnd type="none" w="sm" len="sm"/>
            <a:tailEnd type="arrow" w="med" len="med"/>
          </a:ln>
          <a:effectLst/>
        </p:spPr>
        <p:txBody>
          <a:bodyPr wrap="none" anchor="ctr">
            <a:prstTxWarp prst="textNoShape">
              <a:avLst/>
            </a:prstTxWarp>
          </a:bodyPr>
          <a:lstStyle/>
          <a:p>
            <a:endParaRPr lang="en-US"/>
          </a:p>
        </p:txBody>
      </p:sp>
      <p:sp>
        <p:nvSpPr>
          <p:cNvPr id="92186" name="Line 26"/>
          <p:cNvSpPr>
            <a:spLocks noChangeShapeType="1"/>
          </p:cNvSpPr>
          <p:nvPr/>
        </p:nvSpPr>
        <p:spPr bwMode="auto">
          <a:xfrm flipV="1">
            <a:off x="6400800" y="4495800"/>
            <a:ext cx="76200" cy="685800"/>
          </a:xfrm>
          <a:prstGeom prst="line">
            <a:avLst/>
          </a:prstGeom>
          <a:noFill/>
          <a:ln w="12700">
            <a:solidFill>
              <a:schemeClr val="tx1"/>
            </a:solidFill>
            <a:round/>
            <a:headEnd type="none" w="sm" len="sm"/>
            <a:tailEnd type="arrow" w="med" len="med"/>
          </a:ln>
          <a:effectLst/>
        </p:spPr>
        <p:txBody>
          <a:bodyPr wrap="none" anchor="ctr">
            <a:prstTxWarp prst="textNoShape">
              <a:avLst/>
            </a:prstTxWarp>
          </a:bodyPr>
          <a:lstStyle/>
          <a:p>
            <a:endParaRPr lang="en-US"/>
          </a:p>
        </p:txBody>
      </p:sp>
      <p:sp>
        <p:nvSpPr>
          <p:cNvPr id="92187" name="Line 27"/>
          <p:cNvSpPr>
            <a:spLocks noChangeShapeType="1"/>
          </p:cNvSpPr>
          <p:nvPr/>
        </p:nvSpPr>
        <p:spPr bwMode="auto">
          <a:xfrm flipV="1">
            <a:off x="3048000" y="2971800"/>
            <a:ext cx="2895600" cy="1981200"/>
          </a:xfrm>
          <a:prstGeom prst="line">
            <a:avLst/>
          </a:prstGeom>
          <a:noFill/>
          <a:ln w="12700">
            <a:solidFill>
              <a:schemeClr val="tx1"/>
            </a:solidFill>
            <a:round/>
            <a:headEnd type="none" w="sm" len="sm"/>
            <a:tailEnd type="arrow" w="med" len="med"/>
          </a:ln>
          <a:effectLst/>
        </p:spPr>
        <p:txBody>
          <a:bodyPr wrap="none" anchor="ctr">
            <a:prstTxWarp prst="textNoShape">
              <a:avLst/>
            </a:prstTxWarp>
          </a:bodyPr>
          <a:lstStyle/>
          <a:p>
            <a:endParaRPr lang="en-US"/>
          </a:p>
        </p:txBody>
      </p:sp>
      <p:sp>
        <p:nvSpPr>
          <p:cNvPr id="92188" name="Text Box 28"/>
          <p:cNvSpPr txBox="1">
            <a:spLocks noChangeArrowheads="1"/>
          </p:cNvSpPr>
          <p:nvPr/>
        </p:nvSpPr>
        <p:spPr bwMode="auto">
          <a:xfrm>
            <a:off x="288925" y="2882900"/>
            <a:ext cx="976313" cy="457200"/>
          </a:xfrm>
          <a:prstGeom prst="rect">
            <a:avLst/>
          </a:prstGeom>
          <a:noFill/>
          <a:ln w="12700">
            <a:noFill/>
            <a:miter lim="800000"/>
            <a:headEnd type="none" w="sm" len="sm"/>
            <a:tailEnd type="none" w="sm" len="sm"/>
          </a:ln>
          <a:effectLst/>
        </p:spPr>
        <p:txBody>
          <a:bodyPr wrap="none">
            <a:prstTxWarp prst="textNoShape">
              <a:avLst/>
            </a:prstTxWarp>
            <a:spAutoFit/>
          </a:bodyPr>
          <a:lstStyle/>
          <a:p>
            <a:pPr algn="l"/>
            <a:r>
              <a:rPr lang="en-US"/>
              <a:t>Global</a:t>
            </a:r>
          </a:p>
        </p:txBody>
      </p:sp>
      <p:sp>
        <p:nvSpPr>
          <p:cNvPr id="92189" name="Text Box 29"/>
          <p:cNvSpPr txBox="1">
            <a:spLocks noChangeArrowheads="1"/>
          </p:cNvSpPr>
          <p:nvPr/>
        </p:nvSpPr>
        <p:spPr bwMode="auto">
          <a:xfrm>
            <a:off x="365125" y="3340100"/>
            <a:ext cx="839788" cy="457200"/>
          </a:xfrm>
          <a:prstGeom prst="rect">
            <a:avLst/>
          </a:prstGeom>
          <a:noFill/>
          <a:ln w="12700">
            <a:noFill/>
            <a:miter lim="800000"/>
            <a:headEnd type="none" w="sm" len="sm"/>
            <a:tailEnd type="none" w="sm" len="sm"/>
          </a:ln>
          <a:effectLst/>
        </p:spPr>
        <p:txBody>
          <a:bodyPr wrap="none">
            <a:prstTxWarp prst="textNoShape">
              <a:avLst/>
            </a:prstTxWarp>
            <a:spAutoFit/>
          </a:bodyPr>
          <a:lstStyle/>
          <a:p>
            <a:pPr algn="l"/>
            <a:r>
              <a:rPr lang="en-US"/>
              <a:t>Local</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687AED1-06F1-8044-AABC-CCC1DE78A948}" type="slidenum">
              <a:rPr lang="en-US"/>
              <a:pPr/>
              <a:t>37</a:t>
            </a:fld>
            <a:endParaRPr lang="en-US"/>
          </a:p>
        </p:txBody>
      </p:sp>
      <p:sp>
        <p:nvSpPr>
          <p:cNvPr id="237570" name="Rectangle 2"/>
          <p:cNvSpPr>
            <a:spLocks noGrp="1" noChangeArrowheads="1"/>
          </p:cNvSpPr>
          <p:nvPr>
            <p:ph type="title"/>
          </p:nvPr>
        </p:nvSpPr>
        <p:spPr/>
        <p:txBody>
          <a:bodyPr/>
          <a:lstStyle/>
          <a:p>
            <a:r>
              <a:rPr lang="en-US"/>
              <a:t>Choosing a Data Distribution</a:t>
            </a:r>
          </a:p>
        </p:txBody>
      </p:sp>
      <p:sp>
        <p:nvSpPr>
          <p:cNvPr id="237571" name="Rectangle 3"/>
          <p:cNvSpPr>
            <a:spLocks noGrp="1" noChangeArrowheads="1"/>
          </p:cNvSpPr>
          <p:nvPr>
            <p:ph type="body" idx="1"/>
          </p:nvPr>
        </p:nvSpPr>
        <p:spPr/>
        <p:txBody>
          <a:bodyPr/>
          <a:lstStyle/>
          <a:p>
            <a:r>
              <a:rPr lang="en-US"/>
              <a:t>Main issues are:</a:t>
            </a:r>
          </a:p>
          <a:p>
            <a:pPr lvl="1"/>
            <a:r>
              <a:rPr lang="en-US"/>
              <a:t>Load balancing</a:t>
            </a:r>
          </a:p>
          <a:p>
            <a:pPr lvl="1"/>
            <a:r>
              <a:rPr lang="en-US"/>
              <a:t>Use of the Level 3 BLAS</a:t>
            </a:r>
          </a:p>
        </p:txBody>
      </p:sp>
      <p:pic>
        <p:nvPicPr>
          <p:cNvPr id="237579" name="Picture 11"/>
          <p:cNvPicPr>
            <a:picLocks noChangeAspect="1" noChangeArrowheads="1"/>
          </p:cNvPicPr>
          <p:nvPr/>
        </p:nvPicPr>
        <p:blipFill>
          <a:blip r:embed="rId2"/>
          <a:srcRect/>
          <a:stretch>
            <a:fillRect/>
          </a:stretch>
        </p:blipFill>
        <p:spPr bwMode="auto">
          <a:xfrm>
            <a:off x="1390650" y="3316288"/>
            <a:ext cx="3525838" cy="3541712"/>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EC6A2E8-C5F0-3F4C-897B-D451C049450E}" type="slidenum">
              <a:rPr lang="en-US"/>
              <a:pPr/>
              <a:t>38</a:t>
            </a:fld>
            <a:endParaRPr lang="en-US"/>
          </a:p>
        </p:txBody>
      </p:sp>
      <p:sp>
        <p:nvSpPr>
          <p:cNvPr id="238596" name="Rectangle 4"/>
          <p:cNvSpPr>
            <a:spLocks noGrp="1" noChangeArrowheads="1"/>
          </p:cNvSpPr>
          <p:nvPr>
            <p:ph type="title"/>
          </p:nvPr>
        </p:nvSpPr>
        <p:spPr/>
        <p:txBody>
          <a:bodyPr/>
          <a:lstStyle/>
          <a:p>
            <a:r>
              <a:rPr lang="en-US"/>
              <a:t>Possible Data Layouts</a:t>
            </a:r>
          </a:p>
        </p:txBody>
      </p:sp>
      <p:sp>
        <p:nvSpPr>
          <p:cNvPr id="238597" name="Rectangle 5"/>
          <p:cNvSpPr>
            <a:spLocks noGrp="1" noChangeArrowheads="1"/>
          </p:cNvSpPr>
          <p:nvPr>
            <p:ph type="body" idx="1"/>
          </p:nvPr>
        </p:nvSpPr>
        <p:spPr>
          <a:xfrm>
            <a:off x="608013" y="1511300"/>
            <a:ext cx="8154987" cy="4114800"/>
          </a:xfrm>
        </p:spPr>
        <p:txBody>
          <a:bodyPr/>
          <a:lstStyle/>
          <a:p>
            <a:pPr>
              <a:lnSpc>
                <a:spcPct val="90000"/>
              </a:lnSpc>
            </a:pPr>
            <a:r>
              <a:rPr lang="en-US" sz="2400"/>
              <a:t>1D block and cyclic column distributions</a:t>
            </a:r>
          </a:p>
          <a:p>
            <a:pPr>
              <a:lnSpc>
                <a:spcPct val="90000"/>
              </a:lnSpc>
            </a:pPr>
            <a:endParaRPr lang="en-US" sz="2400"/>
          </a:p>
          <a:p>
            <a:pPr>
              <a:lnSpc>
                <a:spcPct val="90000"/>
              </a:lnSpc>
            </a:pPr>
            <a:endParaRPr lang="en-US" sz="2400"/>
          </a:p>
          <a:p>
            <a:pPr>
              <a:lnSpc>
                <a:spcPct val="90000"/>
              </a:lnSpc>
            </a:pPr>
            <a:endParaRPr lang="en-US" sz="2400"/>
          </a:p>
          <a:p>
            <a:pPr>
              <a:lnSpc>
                <a:spcPct val="90000"/>
              </a:lnSpc>
            </a:pPr>
            <a:endParaRPr lang="en-US" sz="2400"/>
          </a:p>
          <a:p>
            <a:pPr>
              <a:lnSpc>
                <a:spcPct val="90000"/>
              </a:lnSpc>
            </a:pPr>
            <a:endParaRPr lang="en-US" sz="2400"/>
          </a:p>
          <a:p>
            <a:pPr>
              <a:lnSpc>
                <a:spcPct val="90000"/>
              </a:lnSpc>
            </a:pPr>
            <a:endParaRPr lang="en-US" sz="2400"/>
          </a:p>
          <a:p>
            <a:pPr>
              <a:lnSpc>
                <a:spcPct val="90000"/>
              </a:lnSpc>
            </a:pPr>
            <a:endParaRPr lang="en-US" sz="2400"/>
          </a:p>
          <a:p>
            <a:pPr>
              <a:lnSpc>
                <a:spcPct val="90000"/>
              </a:lnSpc>
            </a:pPr>
            <a:endParaRPr lang="en-US" sz="2400"/>
          </a:p>
          <a:p>
            <a:pPr>
              <a:lnSpc>
                <a:spcPct val="90000"/>
              </a:lnSpc>
            </a:pPr>
            <a:r>
              <a:rPr lang="en-US" sz="2400"/>
              <a:t>1D block-cycle column and 2D block-cyclic distribution</a:t>
            </a:r>
          </a:p>
          <a:p>
            <a:pPr>
              <a:lnSpc>
                <a:spcPct val="90000"/>
              </a:lnSpc>
            </a:pPr>
            <a:r>
              <a:rPr lang="en-US" sz="2400"/>
              <a:t>2D block-cyclic used in ScaLAPACK for dense matrices</a:t>
            </a:r>
          </a:p>
        </p:txBody>
      </p:sp>
      <p:pic>
        <p:nvPicPr>
          <p:cNvPr id="238598" name="Picture 6"/>
          <p:cNvPicPr>
            <a:picLocks noChangeAspect="1" noChangeArrowheads="1"/>
          </p:cNvPicPr>
          <p:nvPr/>
        </p:nvPicPr>
        <p:blipFill>
          <a:blip r:embed="rId2"/>
          <a:srcRect/>
          <a:stretch>
            <a:fillRect/>
          </a:stretch>
        </p:blipFill>
        <p:spPr bwMode="auto">
          <a:xfrm>
            <a:off x="1838325" y="2046288"/>
            <a:ext cx="3262313" cy="304482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nvGraphicFramePr>
        <p:xfrm>
          <a:off x="152400" y="1219200"/>
          <a:ext cx="8839200" cy="5406389"/>
        </p:xfrm>
        <a:graphic>
          <a:graphicData uri="http://schemas.openxmlformats.org/drawingml/2006/table">
            <a:tbl>
              <a:tblPr/>
              <a:tblGrid>
                <a:gridCol w="88392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charset="0"/>
                        </a:rPr>
                        <a:t>[LAPACK] subroutine </a:t>
                      </a:r>
                      <a:r>
                        <a:rPr kumimoji="0" lang="en-US" sz="1800" b="1" i="0" u="none" strike="noStrike" cap="none" normalizeH="0" baseline="0" smtClean="0">
                          <a:ln>
                            <a:noFill/>
                          </a:ln>
                          <a:solidFill>
                            <a:srgbClr val="FFFF00"/>
                          </a:solidFill>
                          <a:effectLst/>
                          <a:latin typeface="Calibri" charset="0"/>
                        </a:rPr>
                        <a:t>dgesv</a:t>
                      </a:r>
                      <a:r>
                        <a:rPr kumimoji="0" lang="en-US" sz="1800" b="1" i="0" u="none" strike="noStrike" cap="none" normalizeH="0" baseline="0" smtClean="0">
                          <a:ln>
                            <a:noFill/>
                          </a:ln>
                          <a:solidFill>
                            <a:srgbClr val="FFFFFF"/>
                          </a:solidFill>
                          <a:effectLst/>
                          <a:latin typeface="Calibri" charset="0"/>
                        </a:rPr>
                        <a:t>( n, nrhs, a(ia,ja), lda, ipiv, b(ib,jb), ldb, info )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Calibri"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rPr>
                        <a:t>input: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rPr>
                        <a:t>output: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1520" name="Title 1"/>
          <p:cNvSpPr>
            <a:spLocks noGrp="1"/>
          </p:cNvSpPr>
          <p:nvPr>
            <p:ph type="title"/>
          </p:nvPr>
        </p:nvSpPr>
        <p:spPr/>
        <p:txBody>
          <a:bodyPr/>
          <a:lstStyle/>
          <a:p>
            <a:r>
              <a:rPr lang="en-US" smtClean="0"/>
              <a:t>From LAPACK to ScaLAPACK</a:t>
            </a:r>
          </a:p>
        </p:txBody>
      </p:sp>
      <p:sp>
        <p:nvSpPr>
          <p:cNvPr id="7" name="Rectangle 6"/>
          <p:cNvSpPr/>
          <p:nvPr/>
        </p:nvSpPr>
        <p:spPr>
          <a:xfrm>
            <a:off x="609600" y="2667000"/>
            <a:ext cx="1444625"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3200">
                <a:solidFill>
                  <a:srgbClr val="FFFFFF"/>
                </a:solidFill>
              </a:rPr>
              <a:t>A</a:t>
            </a:r>
          </a:p>
        </p:txBody>
      </p:sp>
      <p:sp>
        <p:nvSpPr>
          <p:cNvPr id="10" name="Rectangle 9"/>
          <p:cNvSpPr/>
          <p:nvPr/>
        </p:nvSpPr>
        <p:spPr>
          <a:xfrm>
            <a:off x="3352800" y="2659063"/>
            <a:ext cx="457200" cy="1444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3200">
                <a:solidFill>
                  <a:srgbClr val="FFFFFF"/>
                </a:solidFill>
              </a:rPr>
              <a:t>B</a:t>
            </a:r>
          </a:p>
        </p:txBody>
      </p:sp>
      <p:cxnSp>
        <p:nvCxnSpPr>
          <p:cNvPr id="14" name="Straight Arrow Connector 13"/>
          <p:cNvCxnSpPr/>
          <p:nvPr/>
        </p:nvCxnSpPr>
        <p:spPr>
          <a:xfrm>
            <a:off x="609600" y="2590800"/>
            <a:ext cx="1447800" cy="158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524" name="Rectangle 15"/>
          <p:cNvSpPr>
            <a:spLocks noChangeArrowheads="1"/>
          </p:cNvSpPr>
          <p:nvPr/>
        </p:nvSpPr>
        <p:spPr bwMode="auto">
          <a:xfrm>
            <a:off x="1131888" y="2286000"/>
            <a:ext cx="315912" cy="369888"/>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a:t>
            </a:r>
          </a:p>
        </p:txBody>
      </p:sp>
      <p:sp>
        <p:nvSpPr>
          <p:cNvPr id="21525" name="Rectangle 16"/>
          <p:cNvSpPr>
            <a:spLocks noChangeArrowheads="1"/>
          </p:cNvSpPr>
          <p:nvPr/>
        </p:nvSpPr>
        <p:spPr bwMode="auto">
          <a:xfrm>
            <a:off x="153988" y="3198813"/>
            <a:ext cx="306387" cy="369887"/>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a:t>
            </a:r>
          </a:p>
        </p:txBody>
      </p:sp>
      <p:cxnSp>
        <p:nvCxnSpPr>
          <p:cNvPr id="18" name="Straight Arrow Connector 17"/>
          <p:cNvCxnSpPr/>
          <p:nvPr/>
        </p:nvCxnSpPr>
        <p:spPr>
          <a:xfrm rot="5400000">
            <a:off x="-189706" y="3390106"/>
            <a:ext cx="1447800" cy="158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2553494" y="3378994"/>
            <a:ext cx="1447800" cy="158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528" name="Rectangle 25"/>
          <p:cNvSpPr>
            <a:spLocks noChangeArrowheads="1"/>
          </p:cNvSpPr>
          <p:nvPr/>
        </p:nvSpPr>
        <p:spPr bwMode="auto">
          <a:xfrm>
            <a:off x="2895600" y="3124200"/>
            <a:ext cx="306388" cy="369888"/>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a:t>
            </a:r>
          </a:p>
        </p:txBody>
      </p:sp>
      <p:cxnSp>
        <p:nvCxnSpPr>
          <p:cNvPr id="27" name="Straight Arrow Connector 26"/>
          <p:cNvCxnSpPr/>
          <p:nvPr/>
        </p:nvCxnSpPr>
        <p:spPr>
          <a:xfrm flipV="1">
            <a:off x="3352800" y="2579688"/>
            <a:ext cx="457200" cy="1111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530" name="Rectangle 27"/>
          <p:cNvSpPr>
            <a:spLocks noChangeArrowheads="1"/>
          </p:cNvSpPr>
          <p:nvPr/>
        </p:nvSpPr>
        <p:spPr bwMode="auto">
          <a:xfrm>
            <a:off x="3287713" y="2286000"/>
            <a:ext cx="598487" cy="369888"/>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nrhs</a:t>
            </a:r>
          </a:p>
        </p:txBody>
      </p:sp>
      <p:sp>
        <p:nvSpPr>
          <p:cNvPr id="30" name="Rectangle 29"/>
          <p:cNvSpPr/>
          <p:nvPr/>
        </p:nvSpPr>
        <p:spPr>
          <a:xfrm>
            <a:off x="5105400" y="2670175"/>
            <a:ext cx="228600" cy="1444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a:solidFill>
                  <a:srgbClr val="FFFFFF"/>
                </a:solidFill>
              </a:rPr>
              <a:t>i</a:t>
            </a:r>
          </a:p>
          <a:p>
            <a:pPr algn="ctr"/>
            <a:r>
              <a:rPr lang="en-US">
                <a:solidFill>
                  <a:srgbClr val="FFFFFF"/>
                </a:solidFill>
              </a:rPr>
              <a:t>p</a:t>
            </a:r>
          </a:p>
          <a:p>
            <a:pPr algn="ctr"/>
            <a:r>
              <a:rPr lang="en-US">
                <a:solidFill>
                  <a:srgbClr val="FFFFFF"/>
                </a:solidFill>
              </a:rPr>
              <a:t>i</a:t>
            </a:r>
          </a:p>
          <a:p>
            <a:pPr algn="ctr"/>
            <a:r>
              <a:rPr lang="en-US">
                <a:solidFill>
                  <a:srgbClr val="FFFFFF"/>
                </a:solidFill>
              </a:rPr>
              <a:t>v</a:t>
            </a:r>
          </a:p>
        </p:txBody>
      </p:sp>
      <p:cxnSp>
        <p:nvCxnSpPr>
          <p:cNvPr id="31" name="Straight Arrow Connector 30"/>
          <p:cNvCxnSpPr/>
          <p:nvPr/>
        </p:nvCxnSpPr>
        <p:spPr>
          <a:xfrm rot="5400000">
            <a:off x="4306094" y="3390106"/>
            <a:ext cx="1447800" cy="158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533" name="Rectangle 31"/>
          <p:cNvSpPr>
            <a:spLocks noChangeArrowheads="1"/>
          </p:cNvSpPr>
          <p:nvPr/>
        </p:nvSpPr>
        <p:spPr bwMode="auto">
          <a:xfrm>
            <a:off x="4648200" y="3059113"/>
            <a:ext cx="306388" cy="369887"/>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a:t>
            </a:r>
          </a:p>
        </p:txBody>
      </p:sp>
      <p:cxnSp>
        <p:nvCxnSpPr>
          <p:cNvPr id="37" name="Straight Arrow Connector 36"/>
          <p:cNvCxnSpPr/>
          <p:nvPr/>
        </p:nvCxnSpPr>
        <p:spPr>
          <a:xfrm>
            <a:off x="608013" y="5019675"/>
            <a:ext cx="1447800" cy="158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535" name="Rectangle 37"/>
          <p:cNvSpPr>
            <a:spLocks noChangeArrowheads="1"/>
          </p:cNvSpPr>
          <p:nvPr/>
        </p:nvSpPr>
        <p:spPr bwMode="auto">
          <a:xfrm>
            <a:off x="152400" y="5553075"/>
            <a:ext cx="306388" cy="368300"/>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a:t>
            </a:r>
          </a:p>
        </p:txBody>
      </p:sp>
      <p:cxnSp>
        <p:nvCxnSpPr>
          <p:cNvPr id="39" name="Straight Arrow Connector 38"/>
          <p:cNvCxnSpPr/>
          <p:nvPr/>
        </p:nvCxnSpPr>
        <p:spPr>
          <a:xfrm rot="5400000">
            <a:off x="-190499" y="5741987"/>
            <a:ext cx="1447800" cy="317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537" name="Rectangle 46"/>
          <p:cNvSpPr>
            <a:spLocks noChangeArrowheads="1"/>
          </p:cNvSpPr>
          <p:nvPr/>
        </p:nvSpPr>
        <p:spPr bwMode="auto">
          <a:xfrm>
            <a:off x="1143000" y="4648200"/>
            <a:ext cx="315913" cy="369888"/>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a:t>
            </a:r>
          </a:p>
        </p:txBody>
      </p:sp>
      <p:sp>
        <p:nvSpPr>
          <p:cNvPr id="48" name="Freeform 47"/>
          <p:cNvSpPr/>
          <p:nvPr/>
        </p:nvSpPr>
        <p:spPr>
          <a:xfrm>
            <a:off x="612775" y="5021263"/>
            <a:ext cx="1446213" cy="1455737"/>
          </a:xfrm>
          <a:custGeom>
            <a:avLst/>
            <a:gdLst>
              <a:gd name="connsiteX0" fmla="*/ 7952 w 1447138"/>
              <a:gd name="connsiteY0" fmla="*/ 0 h 1455089"/>
              <a:gd name="connsiteX1" fmla="*/ 0 w 1447138"/>
              <a:gd name="connsiteY1" fmla="*/ 1455089 h 1455089"/>
              <a:gd name="connsiteX2" fmla="*/ 1447138 w 1447138"/>
              <a:gd name="connsiteY2" fmla="*/ 1455089 h 1455089"/>
              <a:gd name="connsiteX3" fmla="*/ 7952 w 1447138"/>
              <a:gd name="connsiteY3" fmla="*/ 0 h 1455089"/>
            </a:gdLst>
            <a:ahLst/>
            <a:cxnLst>
              <a:cxn ang="0">
                <a:pos x="connsiteX0" y="connsiteY0"/>
              </a:cxn>
              <a:cxn ang="0">
                <a:pos x="connsiteX1" y="connsiteY1"/>
              </a:cxn>
              <a:cxn ang="0">
                <a:pos x="connsiteX2" y="connsiteY2"/>
              </a:cxn>
              <a:cxn ang="0">
                <a:pos x="connsiteX3" y="connsiteY3"/>
              </a:cxn>
            </a:cxnLst>
            <a:rect l="l" t="t" r="r" b="b"/>
            <a:pathLst>
              <a:path w="1447138" h="1455089">
                <a:moveTo>
                  <a:pt x="7952" y="0"/>
                </a:moveTo>
                <a:cubicBezTo>
                  <a:pt x="5301" y="485030"/>
                  <a:pt x="2651" y="970059"/>
                  <a:pt x="0" y="1455089"/>
                </a:cubicBezTo>
                <a:lnTo>
                  <a:pt x="1447138" y="1455089"/>
                </a:lnTo>
                <a:lnTo>
                  <a:pt x="795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a:solidFill>
                <a:srgbClr val="FFFFFF"/>
              </a:solidFill>
            </a:endParaRPr>
          </a:p>
        </p:txBody>
      </p:sp>
      <p:sp>
        <p:nvSpPr>
          <p:cNvPr id="49" name="Freeform 48"/>
          <p:cNvSpPr/>
          <p:nvPr/>
        </p:nvSpPr>
        <p:spPr>
          <a:xfrm rot="10800000">
            <a:off x="641350" y="4972050"/>
            <a:ext cx="1447800" cy="1455738"/>
          </a:xfrm>
          <a:custGeom>
            <a:avLst/>
            <a:gdLst>
              <a:gd name="connsiteX0" fmla="*/ 7952 w 1447138"/>
              <a:gd name="connsiteY0" fmla="*/ 0 h 1455089"/>
              <a:gd name="connsiteX1" fmla="*/ 0 w 1447138"/>
              <a:gd name="connsiteY1" fmla="*/ 1455089 h 1455089"/>
              <a:gd name="connsiteX2" fmla="*/ 1447138 w 1447138"/>
              <a:gd name="connsiteY2" fmla="*/ 1455089 h 1455089"/>
              <a:gd name="connsiteX3" fmla="*/ 7952 w 1447138"/>
              <a:gd name="connsiteY3" fmla="*/ 0 h 1455089"/>
            </a:gdLst>
            <a:ahLst/>
            <a:cxnLst>
              <a:cxn ang="0">
                <a:pos x="connsiteX0" y="connsiteY0"/>
              </a:cxn>
              <a:cxn ang="0">
                <a:pos x="connsiteX1" y="connsiteY1"/>
              </a:cxn>
              <a:cxn ang="0">
                <a:pos x="connsiteX2" y="connsiteY2"/>
              </a:cxn>
              <a:cxn ang="0">
                <a:pos x="connsiteX3" y="connsiteY3"/>
              </a:cxn>
            </a:cxnLst>
            <a:rect l="l" t="t" r="r" b="b"/>
            <a:pathLst>
              <a:path w="1447138" h="1455089">
                <a:moveTo>
                  <a:pt x="7952" y="0"/>
                </a:moveTo>
                <a:cubicBezTo>
                  <a:pt x="5301" y="485030"/>
                  <a:pt x="2651" y="970059"/>
                  <a:pt x="0" y="1455089"/>
                </a:cubicBezTo>
                <a:lnTo>
                  <a:pt x="1447138" y="1455089"/>
                </a:lnTo>
                <a:lnTo>
                  <a:pt x="795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a:solidFill>
                <a:srgbClr val="FFFFFF"/>
              </a:solidFill>
            </a:endParaRPr>
          </a:p>
        </p:txBody>
      </p:sp>
      <p:sp>
        <p:nvSpPr>
          <p:cNvPr id="21540" name="TextBox 49"/>
          <p:cNvSpPr txBox="1">
            <a:spLocks noChangeArrowheads="1"/>
          </p:cNvSpPr>
          <p:nvPr/>
        </p:nvSpPr>
        <p:spPr bwMode="auto">
          <a:xfrm>
            <a:off x="838200" y="5718175"/>
            <a:ext cx="357188" cy="584200"/>
          </a:xfrm>
          <a:prstGeom prst="rect">
            <a:avLst/>
          </a:prstGeom>
          <a:noFill/>
          <a:ln w="9525">
            <a:noFill/>
            <a:miter lim="800000"/>
            <a:headEnd/>
            <a:tailEnd/>
          </a:ln>
        </p:spPr>
        <p:txBody>
          <a:bodyPr wrap="none">
            <a:prstTxWarp prst="textNoShape">
              <a:avLst/>
            </a:prstTxWarp>
            <a:spAutoFit/>
          </a:bodyPr>
          <a:lstStyle/>
          <a:p>
            <a:r>
              <a:rPr lang="en-US" sz="3200">
                <a:solidFill>
                  <a:schemeClr val="bg1"/>
                </a:solidFill>
                <a:latin typeface="Calibri" charset="0"/>
              </a:rPr>
              <a:t>L</a:t>
            </a:r>
          </a:p>
        </p:txBody>
      </p:sp>
      <p:sp>
        <p:nvSpPr>
          <p:cNvPr id="21541" name="TextBox 50"/>
          <p:cNvSpPr txBox="1">
            <a:spLocks noChangeArrowheads="1"/>
          </p:cNvSpPr>
          <p:nvPr/>
        </p:nvSpPr>
        <p:spPr bwMode="auto">
          <a:xfrm>
            <a:off x="1393825" y="5184775"/>
            <a:ext cx="447675" cy="584200"/>
          </a:xfrm>
          <a:prstGeom prst="rect">
            <a:avLst/>
          </a:prstGeom>
          <a:noFill/>
          <a:ln w="9525">
            <a:noFill/>
            <a:miter lim="800000"/>
            <a:headEnd/>
            <a:tailEnd/>
          </a:ln>
        </p:spPr>
        <p:txBody>
          <a:bodyPr wrap="none">
            <a:prstTxWarp prst="textNoShape">
              <a:avLst/>
            </a:prstTxWarp>
            <a:spAutoFit/>
          </a:bodyPr>
          <a:lstStyle/>
          <a:p>
            <a:r>
              <a:rPr lang="en-US" sz="3200">
                <a:solidFill>
                  <a:schemeClr val="bg1"/>
                </a:solidFill>
                <a:latin typeface="Calibri" charset="0"/>
              </a:rPr>
              <a:t>U</a:t>
            </a:r>
          </a:p>
        </p:txBody>
      </p:sp>
      <p:sp>
        <p:nvSpPr>
          <p:cNvPr id="52" name="Rectangle 51"/>
          <p:cNvSpPr/>
          <p:nvPr/>
        </p:nvSpPr>
        <p:spPr>
          <a:xfrm>
            <a:off x="3352800" y="5011738"/>
            <a:ext cx="457200" cy="1444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3200">
                <a:solidFill>
                  <a:srgbClr val="FFFFFF"/>
                </a:solidFill>
              </a:rPr>
              <a:t>X</a:t>
            </a:r>
          </a:p>
        </p:txBody>
      </p:sp>
      <p:cxnSp>
        <p:nvCxnSpPr>
          <p:cNvPr id="53" name="Straight Arrow Connector 52"/>
          <p:cNvCxnSpPr/>
          <p:nvPr/>
        </p:nvCxnSpPr>
        <p:spPr>
          <a:xfrm rot="5400000">
            <a:off x="2553494" y="5731669"/>
            <a:ext cx="1447800" cy="158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544" name="Rectangle 53"/>
          <p:cNvSpPr>
            <a:spLocks noChangeArrowheads="1"/>
          </p:cNvSpPr>
          <p:nvPr/>
        </p:nvSpPr>
        <p:spPr bwMode="auto">
          <a:xfrm>
            <a:off x="2895600" y="5400675"/>
            <a:ext cx="306388" cy="369888"/>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a:t>
            </a:r>
          </a:p>
        </p:txBody>
      </p:sp>
      <p:cxnSp>
        <p:nvCxnSpPr>
          <p:cNvPr id="55" name="Straight Arrow Connector 54"/>
          <p:cNvCxnSpPr/>
          <p:nvPr/>
        </p:nvCxnSpPr>
        <p:spPr>
          <a:xfrm flipV="1">
            <a:off x="3352800" y="5084763"/>
            <a:ext cx="457200" cy="1111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546" name="Rectangle 55"/>
          <p:cNvSpPr>
            <a:spLocks noChangeArrowheads="1"/>
          </p:cNvSpPr>
          <p:nvPr/>
        </p:nvSpPr>
        <p:spPr bwMode="auto">
          <a:xfrm>
            <a:off x="3287713" y="4638675"/>
            <a:ext cx="598487" cy="369888"/>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nrhs</a:t>
            </a:r>
          </a:p>
        </p:txBody>
      </p:sp>
      <p:sp>
        <p:nvSpPr>
          <p:cNvPr id="60" name="Rectangle 59"/>
          <p:cNvSpPr/>
          <p:nvPr/>
        </p:nvSpPr>
        <p:spPr>
          <a:xfrm>
            <a:off x="5105400" y="5022850"/>
            <a:ext cx="228600" cy="1444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a:solidFill>
                  <a:srgbClr val="FFFFFF"/>
                </a:solidFill>
              </a:rPr>
              <a:t>i</a:t>
            </a:r>
          </a:p>
          <a:p>
            <a:pPr algn="ctr"/>
            <a:r>
              <a:rPr lang="en-US">
                <a:solidFill>
                  <a:srgbClr val="FFFFFF"/>
                </a:solidFill>
              </a:rPr>
              <a:t>p</a:t>
            </a:r>
          </a:p>
          <a:p>
            <a:pPr algn="ctr"/>
            <a:r>
              <a:rPr lang="en-US">
                <a:solidFill>
                  <a:srgbClr val="FFFFFF"/>
                </a:solidFill>
              </a:rPr>
              <a:t>i</a:t>
            </a:r>
          </a:p>
          <a:p>
            <a:pPr algn="ctr"/>
            <a:r>
              <a:rPr lang="en-US">
                <a:solidFill>
                  <a:srgbClr val="FFFFFF"/>
                </a:solidFill>
              </a:rPr>
              <a:t>v</a:t>
            </a:r>
          </a:p>
        </p:txBody>
      </p:sp>
      <p:cxnSp>
        <p:nvCxnSpPr>
          <p:cNvPr id="61" name="Straight Arrow Connector 60"/>
          <p:cNvCxnSpPr/>
          <p:nvPr/>
        </p:nvCxnSpPr>
        <p:spPr>
          <a:xfrm rot="5400000">
            <a:off x="4306094" y="5742781"/>
            <a:ext cx="1447800" cy="158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549" name="Rectangle 61"/>
          <p:cNvSpPr>
            <a:spLocks noChangeArrowheads="1"/>
          </p:cNvSpPr>
          <p:nvPr/>
        </p:nvSpPr>
        <p:spPr bwMode="auto">
          <a:xfrm>
            <a:off x="4648200" y="5413375"/>
            <a:ext cx="306388" cy="368300"/>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a:t>
            </a:r>
          </a:p>
        </p:txBody>
      </p:sp>
      <p:sp>
        <p:nvSpPr>
          <p:cNvPr id="21550" name="Rectangle 62"/>
          <p:cNvSpPr>
            <a:spLocks noChangeArrowheads="1"/>
          </p:cNvSpPr>
          <p:nvPr/>
        </p:nvSpPr>
        <p:spPr bwMode="auto">
          <a:xfrm>
            <a:off x="6170613" y="5324475"/>
            <a:ext cx="546100" cy="369888"/>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info</a:t>
            </a:r>
          </a:p>
        </p:txBody>
      </p:sp>
      <p:sp>
        <p:nvSpPr>
          <p:cNvPr id="21551" name="Rectangle 64"/>
          <p:cNvSpPr>
            <a:spLocks noChangeArrowheads="1"/>
          </p:cNvSpPr>
          <p:nvPr/>
        </p:nvSpPr>
        <p:spPr bwMode="auto">
          <a:xfrm>
            <a:off x="6172200" y="3048000"/>
            <a:ext cx="546100" cy="369888"/>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info</a:t>
            </a:r>
          </a:p>
        </p:txBody>
      </p:sp>
      <p:sp>
        <p:nvSpPr>
          <p:cNvPr id="35" name="Rectangle 34"/>
          <p:cNvSpPr/>
          <p:nvPr/>
        </p:nvSpPr>
        <p:spPr>
          <a:xfrm>
            <a:off x="6019800" y="2362200"/>
            <a:ext cx="2438400" cy="457200"/>
          </a:xfrm>
          <a:prstGeom prst="rect">
            <a:avLst/>
          </a:prstGeom>
        </p:spPr>
        <p:style>
          <a:lnRef idx="1">
            <a:schemeClr val="accent3"/>
          </a:lnRef>
          <a:fillRef idx="3">
            <a:schemeClr val="accent3"/>
          </a:fillRef>
          <a:effectRef idx="2">
            <a:schemeClr val="accent3"/>
          </a:effectRef>
          <a:fontRef idx="minor">
            <a:schemeClr val="lt1"/>
          </a:fontRef>
        </p:style>
        <p:txBody>
          <a:bodyPr anchor="ctr">
            <a:prstTxWarp prst="textNoShape">
              <a:avLst/>
            </a:prstTxWarp>
          </a:bodyPr>
          <a:lstStyle/>
          <a:p>
            <a:pPr algn="ctr"/>
            <a:r>
              <a:rPr lang="en-US">
                <a:solidFill>
                  <a:srgbClr val="FFFFFF"/>
                </a:solidFill>
              </a:rPr>
              <a:t>LAPACK Data layout</a:t>
            </a:r>
          </a:p>
        </p:txBody>
      </p:sp>
      <p:sp>
        <p:nvSpPr>
          <p:cNvPr id="36" name="Rectangle 35"/>
          <p:cNvSpPr/>
          <p:nvPr/>
        </p:nvSpPr>
        <p:spPr>
          <a:xfrm>
            <a:off x="6019800" y="4724400"/>
            <a:ext cx="2438400" cy="457200"/>
          </a:xfrm>
          <a:prstGeom prst="rect">
            <a:avLst/>
          </a:prstGeom>
        </p:spPr>
        <p:style>
          <a:lnRef idx="1">
            <a:schemeClr val="accent3"/>
          </a:lnRef>
          <a:fillRef idx="3">
            <a:schemeClr val="accent3"/>
          </a:fillRef>
          <a:effectRef idx="2">
            <a:schemeClr val="accent3"/>
          </a:effectRef>
          <a:fontRef idx="minor">
            <a:schemeClr val="lt1"/>
          </a:fontRef>
        </p:style>
        <p:txBody>
          <a:bodyPr anchor="ctr">
            <a:prstTxWarp prst="textNoShape">
              <a:avLst/>
            </a:prstTxWarp>
          </a:bodyPr>
          <a:lstStyle/>
          <a:p>
            <a:pPr algn="ctr"/>
            <a:r>
              <a:rPr lang="en-US">
                <a:solidFill>
                  <a:srgbClr val="FFFFFF"/>
                </a:solidFill>
              </a:rPr>
              <a:t>LAPACK Data layout</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1BE7F97-0983-5D49-91D0-21326B4F08CF}" type="slidenum">
              <a:rPr lang="en-US"/>
              <a:pPr/>
              <a:t>4</a:t>
            </a:fld>
            <a:endParaRPr lang="en-US"/>
          </a:p>
        </p:txBody>
      </p:sp>
      <p:sp>
        <p:nvSpPr>
          <p:cNvPr id="400386" name="Rectangle 2"/>
          <p:cNvSpPr>
            <a:spLocks noGrp="1" noChangeArrowheads="1"/>
          </p:cNvSpPr>
          <p:nvPr>
            <p:ph type="title"/>
          </p:nvPr>
        </p:nvSpPr>
        <p:spPr/>
        <p:txBody>
          <a:bodyPr/>
          <a:lstStyle/>
          <a:p>
            <a:r>
              <a:rPr lang="en-US" dirty="0"/>
              <a:t>What do you mean by performance?</a:t>
            </a:r>
          </a:p>
        </p:txBody>
      </p:sp>
      <p:sp>
        <p:nvSpPr>
          <p:cNvPr id="400387" name="Rectangle 3"/>
          <p:cNvSpPr>
            <a:spLocks noGrp="1" noChangeArrowheads="1"/>
          </p:cNvSpPr>
          <p:nvPr>
            <p:ph type="body" idx="1"/>
          </p:nvPr>
        </p:nvSpPr>
        <p:spPr>
          <a:xfrm>
            <a:off x="1035050" y="1066800"/>
            <a:ext cx="7727950" cy="4114800"/>
          </a:xfrm>
        </p:spPr>
        <p:txBody>
          <a:bodyPr/>
          <a:lstStyle/>
          <a:p>
            <a:pPr>
              <a:lnSpc>
                <a:spcPct val="80000"/>
              </a:lnSpc>
            </a:pPr>
            <a:r>
              <a:rPr lang="en-US" sz="2000" dirty="0"/>
              <a:t>What is a</a:t>
            </a:r>
            <a:r>
              <a:rPr lang="en-US" sz="2000" dirty="0" smtClean="0"/>
              <a:t> </a:t>
            </a:r>
            <a:r>
              <a:rPr lang="en-US" sz="2000" dirty="0" err="1"/>
              <a:t>x</a:t>
            </a:r>
            <a:r>
              <a:rPr lang="en-US" sz="2000" dirty="0" err="1" smtClean="0"/>
              <a:t>flop</a:t>
            </a:r>
            <a:r>
              <a:rPr lang="en-US" sz="2000" dirty="0" err="1"/>
              <a:t>/s</a:t>
            </a:r>
            <a:r>
              <a:rPr lang="en-US" sz="2000" dirty="0"/>
              <a:t>?</a:t>
            </a:r>
            <a:endParaRPr lang="en-US" sz="2000" dirty="0" smtClean="0"/>
          </a:p>
          <a:p>
            <a:pPr lvl="1">
              <a:lnSpc>
                <a:spcPct val="80000"/>
              </a:lnSpc>
            </a:pPr>
            <a:r>
              <a:rPr lang="en-US" sz="1800" dirty="0" err="1"/>
              <a:t>x</a:t>
            </a:r>
            <a:r>
              <a:rPr lang="en-US" sz="1800" dirty="0" err="1" smtClean="0"/>
              <a:t>flop</a:t>
            </a:r>
            <a:r>
              <a:rPr lang="en-US" sz="1800" dirty="0" err="1"/>
              <a:t>/s</a:t>
            </a:r>
            <a:r>
              <a:rPr lang="en-US" sz="1800" dirty="0"/>
              <a:t> is a rate of execution,</a:t>
            </a:r>
            <a:r>
              <a:rPr lang="en-US" sz="1800" dirty="0" smtClean="0"/>
              <a:t> some number of </a:t>
            </a:r>
            <a:r>
              <a:rPr lang="en-US" sz="1800" dirty="0"/>
              <a:t>floating point operations per second. </a:t>
            </a:r>
          </a:p>
          <a:p>
            <a:pPr lvl="2">
              <a:lnSpc>
                <a:spcPct val="80000"/>
              </a:lnSpc>
            </a:pPr>
            <a:r>
              <a:rPr lang="en-US" sz="1600" dirty="0"/>
              <a:t>Whenever this term is used it will refer to 64 bit floating point operations and the operations will be either addition or multiplication. </a:t>
            </a:r>
            <a:endParaRPr lang="en-US" sz="1600" dirty="0" smtClean="0"/>
          </a:p>
          <a:p>
            <a:pPr lvl="1">
              <a:lnSpc>
                <a:spcPct val="80000"/>
              </a:lnSpc>
            </a:pPr>
            <a:r>
              <a:rPr lang="en-US" sz="1800" dirty="0" err="1"/>
              <a:t>T</a:t>
            </a:r>
            <a:r>
              <a:rPr lang="en-US" sz="1800" dirty="0" err="1" smtClean="0"/>
              <a:t>flop</a:t>
            </a:r>
            <a:r>
              <a:rPr lang="en-US" sz="1800" dirty="0" err="1"/>
              <a:t>/s</a:t>
            </a:r>
            <a:r>
              <a:rPr lang="en-US" sz="1800" dirty="0"/>
              <a:t> refers to</a:t>
            </a:r>
            <a:r>
              <a:rPr lang="en-US" sz="1800" dirty="0" smtClean="0"/>
              <a:t> trillions (10</a:t>
            </a:r>
            <a:r>
              <a:rPr lang="en-US" sz="1800" baseline="30000" dirty="0" smtClean="0"/>
              <a:t>12</a:t>
            </a:r>
            <a:r>
              <a:rPr lang="en-US" sz="1800" dirty="0" smtClean="0"/>
              <a:t>) of </a:t>
            </a:r>
            <a:r>
              <a:rPr lang="en-US" sz="1800" dirty="0"/>
              <a:t>floating point operations per second and </a:t>
            </a:r>
            <a:endParaRPr lang="en-US" sz="1800" dirty="0" smtClean="0"/>
          </a:p>
          <a:p>
            <a:pPr lvl="1">
              <a:lnSpc>
                <a:spcPct val="80000"/>
              </a:lnSpc>
            </a:pPr>
            <a:r>
              <a:rPr lang="en-US" sz="1800" dirty="0" err="1"/>
              <a:t>P</a:t>
            </a:r>
            <a:r>
              <a:rPr lang="en-US" sz="1800" dirty="0" err="1" smtClean="0"/>
              <a:t>flop</a:t>
            </a:r>
            <a:r>
              <a:rPr lang="en-US" sz="1800" dirty="0" err="1"/>
              <a:t>/s</a:t>
            </a:r>
            <a:r>
              <a:rPr lang="en-US" sz="1800" dirty="0"/>
              <a:t> refers to</a:t>
            </a:r>
            <a:r>
              <a:rPr lang="en-US" sz="1800" dirty="0" smtClean="0"/>
              <a:t> 10</a:t>
            </a:r>
            <a:r>
              <a:rPr lang="en-US" sz="1800" baseline="30000" dirty="0" smtClean="0"/>
              <a:t>15</a:t>
            </a:r>
            <a:r>
              <a:rPr lang="en-US" sz="1800" dirty="0" smtClean="0"/>
              <a:t> floating </a:t>
            </a:r>
            <a:r>
              <a:rPr lang="en-US" sz="1800" dirty="0"/>
              <a:t>point operations per second.</a:t>
            </a:r>
          </a:p>
          <a:p>
            <a:pPr>
              <a:lnSpc>
                <a:spcPct val="80000"/>
              </a:lnSpc>
              <a:buFont typeface="Symbol" charset="2"/>
              <a:buNone/>
            </a:pPr>
            <a:r>
              <a:rPr lang="en-US" sz="2000" dirty="0"/>
              <a:t> </a:t>
            </a:r>
          </a:p>
          <a:p>
            <a:pPr>
              <a:lnSpc>
                <a:spcPct val="80000"/>
              </a:lnSpc>
            </a:pPr>
            <a:r>
              <a:rPr lang="en-US" sz="2000" dirty="0"/>
              <a:t>What is the theoretical peak performance?</a:t>
            </a:r>
          </a:p>
          <a:p>
            <a:pPr lvl="1">
              <a:lnSpc>
                <a:spcPct val="80000"/>
              </a:lnSpc>
            </a:pPr>
            <a:r>
              <a:rPr lang="en-US" sz="1800" dirty="0"/>
              <a:t>The theoretical peak is based not on an actual performance from a benchmark run, but on a paper computation to determine the theoretical peak rate of execution of floating point operations for the machine. </a:t>
            </a:r>
          </a:p>
          <a:p>
            <a:pPr lvl="1">
              <a:lnSpc>
                <a:spcPct val="80000"/>
              </a:lnSpc>
            </a:pPr>
            <a:r>
              <a:rPr lang="en-US" sz="1800" dirty="0"/>
              <a:t>The theoretical peak performance is determined by counting the number of floating-point additions and multiplications (in full precision) that can be completed during a period of time, usually the cycle time of the machine. </a:t>
            </a:r>
          </a:p>
          <a:p>
            <a:pPr lvl="1">
              <a:lnSpc>
                <a:spcPct val="80000"/>
              </a:lnSpc>
            </a:pPr>
            <a:r>
              <a:rPr lang="en-US" sz="1800" dirty="0"/>
              <a:t>For example, an Intel</a:t>
            </a:r>
            <a:r>
              <a:rPr lang="en-US" sz="1800" dirty="0" smtClean="0"/>
              <a:t> Xeon 5570 quad core at 2.93 </a:t>
            </a:r>
            <a:r>
              <a:rPr lang="en-US" sz="1800" dirty="0"/>
              <a:t>GHz can complete 4 floating point operations per cycle or a theoretical peak performance of</a:t>
            </a:r>
            <a:r>
              <a:rPr lang="en-US" sz="1800" dirty="0" smtClean="0"/>
              <a:t> 11.72 </a:t>
            </a:r>
            <a:r>
              <a:rPr lang="en-US" sz="1800" dirty="0" err="1"/>
              <a:t>GFlop/</a:t>
            </a:r>
            <a:r>
              <a:rPr lang="en-US" sz="1800" dirty="0" err="1" smtClean="0"/>
              <a:t>s</a:t>
            </a:r>
            <a:r>
              <a:rPr lang="en-US" sz="1800" dirty="0" smtClean="0"/>
              <a:t> per core or 46.88 </a:t>
            </a:r>
            <a:r>
              <a:rPr lang="en-US" sz="1800" dirty="0" err="1" smtClean="0"/>
              <a:t>Gflop/s</a:t>
            </a:r>
            <a:r>
              <a:rPr lang="en-US" sz="1800" dirty="0" smtClean="0"/>
              <a:t> for the socket.</a:t>
            </a:r>
            <a:endParaRPr lang="en-US" sz="18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nvGraphicFramePr>
        <p:xfrm>
          <a:off x="152400" y="1219200"/>
          <a:ext cx="8839200" cy="5461952"/>
        </p:xfrm>
        <a:graphic>
          <a:graphicData uri="http://schemas.openxmlformats.org/drawingml/2006/table">
            <a:tbl>
              <a:tblPr/>
              <a:tblGrid>
                <a:gridCol w="88392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charset="0"/>
                        </a:rPr>
                        <a:t>[LAPACK] subroutine </a:t>
                      </a:r>
                      <a:r>
                        <a:rPr kumimoji="0" lang="en-US" sz="1800" b="1" i="0" u="none" strike="noStrike" cap="none" normalizeH="0" baseline="0" smtClean="0">
                          <a:ln>
                            <a:noFill/>
                          </a:ln>
                          <a:solidFill>
                            <a:srgbClr val="FFFF00"/>
                          </a:solidFill>
                          <a:effectLst/>
                          <a:latin typeface="Calibri" charset="0"/>
                        </a:rPr>
                        <a:t>dgesv</a:t>
                      </a:r>
                      <a:r>
                        <a:rPr kumimoji="0" lang="en-US" sz="1800" b="1" i="0" u="none" strike="noStrike" cap="none" normalizeH="0" baseline="0" smtClean="0">
                          <a:ln>
                            <a:noFill/>
                          </a:ln>
                          <a:solidFill>
                            <a:srgbClr val="FFFFFF"/>
                          </a:solidFill>
                          <a:effectLst/>
                          <a:latin typeface="Calibri" charset="0"/>
                        </a:rPr>
                        <a:t>( n, nrhs, a(ia,ja), lda, ipiv, b(ib,jb), ldb, info )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Calibri"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27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rPr>
                        <a:t>input: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rPr>
                        <a:t>output: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2544" name="Title 1"/>
          <p:cNvSpPr>
            <a:spLocks noGrp="1"/>
          </p:cNvSpPr>
          <p:nvPr>
            <p:ph type="title"/>
          </p:nvPr>
        </p:nvSpPr>
        <p:spPr/>
        <p:txBody>
          <a:bodyPr/>
          <a:lstStyle/>
          <a:p>
            <a:pPr eaLnBrk="1" hangingPunct="1"/>
            <a:r>
              <a:rPr lang="en-US" smtClean="0"/>
              <a:t>From LAPACK to ScaLAPACK</a:t>
            </a:r>
          </a:p>
        </p:txBody>
      </p:sp>
      <p:cxnSp>
        <p:nvCxnSpPr>
          <p:cNvPr id="14" name="Straight Arrow Connector 13"/>
          <p:cNvCxnSpPr/>
          <p:nvPr/>
        </p:nvCxnSpPr>
        <p:spPr>
          <a:xfrm>
            <a:off x="654050" y="2438400"/>
            <a:ext cx="1555750" cy="158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2546" name="Rectangle 15"/>
          <p:cNvSpPr>
            <a:spLocks noChangeArrowheads="1"/>
          </p:cNvSpPr>
          <p:nvPr/>
        </p:nvSpPr>
        <p:spPr bwMode="auto">
          <a:xfrm>
            <a:off x="1284288" y="2144713"/>
            <a:ext cx="315912" cy="369887"/>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a:t>
            </a:r>
          </a:p>
        </p:txBody>
      </p:sp>
      <p:sp>
        <p:nvSpPr>
          <p:cNvPr id="22547" name="Rectangle 16"/>
          <p:cNvSpPr>
            <a:spLocks noChangeArrowheads="1"/>
          </p:cNvSpPr>
          <p:nvPr/>
        </p:nvSpPr>
        <p:spPr bwMode="auto">
          <a:xfrm>
            <a:off x="196850" y="3046413"/>
            <a:ext cx="307975" cy="369887"/>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a:t>
            </a:r>
          </a:p>
        </p:txBody>
      </p:sp>
      <p:cxnSp>
        <p:nvCxnSpPr>
          <p:cNvPr id="18" name="Straight Arrow Connector 17"/>
          <p:cNvCxnSpPr/>
          <p:nvPr/>
        </p:nvCxnSpPr>
        <p:spPr>
          <a:xfrm rot="5400000">
            <a:off x="-175419" y="3267869"/>
            <a:ext cx="1508125" cy="158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2549" name="Rectangle 64"/>
          <p:cNvSpPr>
            <a:spLocks noChangeArrowheads="1"/>
          </p:cNvSpPr>
          <p:nvPr/>
        </p:nvSpPr>
        <p:spPr bwMode="auto">
          <a:xfrm>
            <a:off x="6172200" y="3048000"/>
            <a:ext cx="546100" cy="369888"/>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info</a:t>
            </a:r>
          </a:p>
        </p:txBody>
      </p:sp>
      <p:sp>
        <p:nvSpPr>
          <p:cNvPr id="35" name="Rectangle 34"/>
          <p:cNvSpPr/>
          <p:nvPr/>
        </p:nvSpPr>
        <p:spPr>
          <a:xfrm>
            <a:off x="685800" y="25146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A</a:t>
            </a:r>
            <a:r>
              <a:rPr lang="en-US" sz="1600" baseline="-25000">
                <a:solidFill>
                  <a:srgbClr val="FFFFFF"/>
                </a:solidFill>
              </a:rPr>
              <a:t>11</a:t>
            </a:r>
            <a:endParaRPr lang="en-US" sz="1600">
              <a:solidFill>
                <a:srgbClr val="FFFFFF"/>
              </a:solidFill>
            </a:endParaRPr>
          </a:p>
        </p:txBody>
      </p:sp>
      <p:sp>
        <p:nvSpPr>
          <p:cNvPr id="36" name="Rectangle 35"/>
          <p:cNvSpPr/>
          <p:nvPr/>
        </p:nvSpPr>
        <p:spPr>
          <a:xfrm>
            <a:off x="685800" y="30480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A</a:t>
            </a:r>
            <a:r>
              <a:rPr lang="en-US" sz="1600" baseline="-25000">
                <a:solidFill>
                  <a:srgbClr val="FFFFFF"/>
                </a:solidFill>
              </a:rPr>
              <a:t>21</a:t>
            </a:r>
            <a:endParaRPr lang="en-US" sz="1600">
              <a:solidFill>
                <a:srgbClr val="FFFFFF"/>
              </a:solidFill>
            </a:endParaRPr>
          </a:p>
        </p:txBody>
      </p:sp>
      <p:sp>
        <p:nvSpPr>
          <p:cNvPr id="40" name="Rectangle 39"/>
          <p:cNvSpPr/>
          <p:nvPr/>
        </p:nvSpPr>
        <p:spPr>
          <a:xfrm>
            <a:off x="685800" y="3581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A</a:t>
            </a:r>
            <a:r>
              <a:rPr lang="en-US" sz="1600" baseline="-25000">
                <a:solidFill>
                  <a:srgbClr val="FFFFFF"/>
                </a:solidFill>
              </a:rPr>
              <a:t>31</a:t>
            </a:r>
            <a:endParaRPr lang="en-US" sz="1600">
              <a:solidFill>
                <a:srgbClr val="FFFFFF"/>
              </a:solidFill>
            </a:endParaRPr>
          </a:p>
        </p:txBody>
      </p:sp>
      <p:sp>
        <p:nvSpPr>
          <p:cNvPr id="41" name="Rectangle 40"/>
          <p:cNvSpPr/>
          <p:nvPr/>
        </p:nvSpPr>
        <p:spPr>
          <a:xfrm>
            <a:off x="1219200" y="25146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A</a:t>
            </a:r>
            <a:r>
              <a:rPr lang="en-US" sz="1600" baseline="-25000">
                <a:solidFill>
                  <a:srgbClr val="FFFFFF"/>
                </a:solidFill>
              </a:rPr>
              <a:t>12</a:t>
            </a:r>
            <a:endParaRPr lang="en-US" sz="1600">
              <a:solidFill>
                <a:srgbClr val="FFFFFF"/>
              </a:solidFill>
            </a:endParaRPr>
          </a:p>
        </p:txBody>
      </p:sp>
      <p:sp>
        <p:nvSpPr>
          <p:cNvPr id="42" name="Rectangle 41"/>
          <p:cNvSpPr/>
          <p:nvPr/>
        </p:nvSpPr>
        <p:spPr>
          <a:xfrm>
            <a:off x="1219200" y="30480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A</a:t>
            </a:r>
            <a:r>
              <a:rPr lang="en-US" sz="1600" baseline="-25000">
                <a:solidFill>
                  <a:srgbClr val="FFFFFF"/>
                </a:solidFill>
              </a:rPr>
              <a:t>22</a:t>
            </a:r>
            <a:endParaRPr lang="en-US" sz="1600">
              <a:solidFill>
                <a:srgbClr val="FFFFFF"/>
              </a:solidFill>
            </a:endParaRPr>
          </a:p>
        </p:txBody>
      </p:sp>
      <p:sp>
        <p:nvSpPr>
          <p:cNvPr id="43" name="Rectangle 42"/>
          <p:cNvSpPr/>
          <p:nvPr/>
        </p:nvSpPr>
        <p:spPr>
          <a:xfrm>
            <a:off x="1219200" y="3581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A</a:t>
            </a:r>
            <a:r>
              <a:rPr lang="en-US" sz="1600" baseline="-25000">
                <a:solidFill>
                  <a:srgbClr val="FFFFFF"/>
                </a:solidFill>
              </a:rPr>
              <a:t>32</a:t>
            </a:r>
            <a:endParaRPr lang="en-US" sz="1600">
              <a:solidFill>
                <a:srgbClr val="FFFFFF"/>
              </a:solidFill>
            </a:endParaRPr>
          </a:p>
        </p:txBody>
      </p:sp>
      <p:sp>
        <p:nvSpPr>
          <p:cNvPr id="44" name="Rectangle 43"/>
          <p:cNvSpPr/>
          <p:nvPr/>
        </p:nvSpPr>
        <p:spPr>
          <a:xfrm>
            <a:off x="1752600" y="25146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A</a:t>
            </a:r>
            <a:r>
              <a:rPr lang="en-US" sz="1600" baseline="-25000">
                <a:solidFill>
                  <a:srgbClr val="FFFFFF"/>
                </a:solidFill>
              </a:rPr>
              <a:t>13</a:t>
            </a:r>
            <a:endParaRPr lang="en-US" sz="1600">
              <a:solidFill>
                <a:srgbClr val="FFFFFF"/>
              </a:solidFill>
            </a:endParaRPr>
          </a:p>
        </p:txBody>
      </p:sp>
      <p:sp>
        <p:nvSpPr>
          <p:cNvPr id="45" name="Rectangle 44"/>
          <p:cNvSpPr/>
          <p:nvPr/>
        </p:nvSpPr>
        <p:spPr>
          <a:xfrm>
            <a:off x="1752600" y="30480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A</a:t>
            </a:r>
            <a:r>
              <a:rPr lang="en-US" sz="1600" baseline="-25000">
                <a:solidFill>
                  <a:srgbClr val="FFFFFF"/>
                </a:solidFill>
              </a:rPr>
              <a:t>23</a:t>
            </a:r>
            <a:endParaRPr lang="en-US" sz="1600">
              <a:solidFill>
                <a:srgbClr val="FFFFFF"/>
              </a:solidFill>
            </a:endParaRPr>
          </a:p>
        </p:txBody>
      </p:sp>
      <p:sp>
        <p:nvSpPr>
          <p:cNvPr id="46" name="Rectangle 45"/>
          <p:cNvSpPr/>
          <p:nvPr/>
        </p:nvSpPr>
        <p:spPr>
          <a:xfrm>
            <a:off x="1752600" y="3581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A</a:t>
            </a:r>
            <a:r>
              <a:rPr lang="en-US" sz="1600" baseline="-25000">
                <a:solidFill>
                  <a:srgbClr val="FFFFFF"/>
                </a:solidFill>
              </a:rPr>
              <a:t>33</a:t>
            </a:r>
            <a:endParaRPr lang="en-US" sz="1600">
              <a:solidFill>
                <a:srgbClr val="FFFFFF"/>
              </a:solidFill>
            </a:endParaRPr>
          </a:p>
        </p:txBody>
      </p:sp>
      <p:sp>
        <p:nvSpPr>
          <p:cNvPr id="22559" name="Rectangle 63"/>
          <p:cNvSpPr>
            <a:spLocks noChangeArrowheads="1"/>
          </p:cNvSpPr>
          <p:nvPr/>
        </p:nvSpPr>
        <p:spPr bwMode="auto">
          <a:xfrm>
            <a:off x="2514600" y="3046413"/>
            <a:ext cx="306388" cy="369887"/>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a:t>
            </a:r>
          </a:p>
        </p:txBody>
      </p:sp>
      <p:cxnSp>
        <p:nvCxnSpPr>
          <p:cNvPr id="66" name="Straight Arrow Connector 65"/>
          <p:cNvCxnSpPr/>
          <p:nvPr/>
        </p:nvCxnSpPr>
        <p:spPr>
          <a:xfrm rot="5400000">
            <a:off x="2141538" y="3267075"/>
            <a:ext cx="1508125" cy="317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3003550" y="2514600"/>
            <a:ext cx="4381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B</a:t>
            </a:r>
            <a:r>
              <a:rPr lang="en-US" sz="1600" baseline="-25000">
                <a:solidFill>
                  <a:srgbClr val="FFFFFF"/>
                </a:solidFill>
              </a:rPr>
              <a:t>11</a:t>
            </a:r>
            <a:endParaRPr lang="en-US" sz="1600">
              <a:solidFill>
                <a:srgbClr val="FFFFFF"/>
              </a:solidFill>
            </a:endParaRPr>
          </a:p>
        </p:txBody>
      </p:sp>
      <p:sp>
        <p:nvSpPr>
          <p:cNvPr id="68" name="Rectangle 67"/>
          <p:cNvSpPr/>
          <p:nvPr/>
        </p:nvSpPr>
        <p:spPr>
          <a:xfrm>
            <a:off x="3003550" y="3048000"/>
            <a:ext cx="4381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B</a:t>
            </a:r>
            <a:r>
              <a:rPr lang="en-US" sz="1600" baseline="-25000">
                <a:solidFill>
                  <a:srgbClr val="FFFFFF"/>
                </a:solidFill>
              </a:rPr>
              <a:t>21</a:t>
            </a:r>
            <a:endParaRPr lang="en-US" sz="1600">
              <a:solidFill>
                <a:srgbClr val="FFFFFF"/>
              </a:solidFill>
            </a:endParaRPr>
          </a:p>
        </p:txBody>
      </p:sp>
      <p:sp>
        <p:nvSpPr>
          <p:cNvPr id="69" name="Rectangle 68"/>
          <p:cNvSpPr/>
          <p:nvPr/>
        </p:nvSpPr>
        <p:spPr>
          <a:xfrm>
            <a:off x="3003550" y="3581400"/>
            <a:ext cx="4381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B</a:t>
            </a:r>
            <a:r>
              <a:rPr lang="en-US" sz="1600" baseline="-25000">
                <a:solidFill>
                  <a:srgbClr val="FFFFFF"/>
                </a:solidFill>
              </a:rPr>
              <a:t>31</a:t>
            </a:r>
            <a:endParaRPr lang="en-US" sz="1600">
              <a:solidFill>
                <a:srgbClr val="FFFFFF"/>
              </a:solidFill>
            </a:endParaRPr>
          </a:p>
        </p:txBody>
      </p:sp>
      <p:cxnSp>
        <p:nvCxnSpPr>
          <p:cNvPr id="70" name="Straight Arrow Connector 69"/>
          <p:cNvCxnSpPr/>
          <p:nvPr/>
        </p:nvCxnSpPr>
        <p:spPr>
          <a:xfrm>
            <a:off x="3016250" y="2427288"/>
            <a:ext cx="457200" cy="158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2565" name="Rectangle 70"/>
          <p:cNvSpPr>
            <a:spLocks noChangeArrowheads="1"/>
          </p:cNvSpPr>
          <p:nvPr/>
        </p:nvSpPr>
        <p:spPr bwMode="auto">
          <a:xfrm>
            <a:off x="2971800" y="2117725"/>
            <a:ext cx="598488" cy="369888"/>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nrhs</a:t>
            </a:r>
          </a:p>
        </p:txBody>
      </p:sp>
      <p:sp>
        <p:nvSpPr>
          <p:cNvPr id="75" name="Rectangle 74"/>
          <p:cNvSpPr/>
          <p:nvPr/>
        </p:nvSpPr>
        <p:spPr>
          <a:xfrm>
            <a:off x="4538663" y="2530475"/>
            <a:ext cx="4381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ip</a:t>
            </a:r>
            <a:r>
              <a:rPr lang="en-US" sz="1600" baseline="-25000">
                <a:solidFill>
                  <a:srgbClr val="FFFFFF"/>
                </a:solidFill>
              </a:rPr>
              <a:t>1</a:t>
            </a:r>
            <a:endParaRPr lang="en-US" sz="1600">
              <a:solidFill>
                <a:srgbClr val="FFFFFF"/>
              </a:solidFill>
            </a:endParaRPr>
          </a:p>
        </p:txBody>
      </p:sp>
      <p:sp>
        <p:nvSpPr>
          <p:cNvPr id="76" name="Rectangle 75"/>
          <p:cNvSpPr/>
          <p:nvPr/>
        </p:nvSpPr>
        <p:spPr>
          <a:xfrm>
            <a:off x="4538663" y="3063875"/>
            <a:ext cx="4381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ip</a:t>
            </a:r>
            <a:r>
              <a:rPr lang="en-US" sz="1600" baseline="-25000">
                <a:solidFill>
                  <a:srgbClr val="FFFFFF"/>
                </a:solidFill>
              </a:rPr>
              <a:t>2</a:t>
            </a:r>
            <a:endParaRPr lang="en-US" sz="1600">
              <a:solidFill>
                <a:srgbClr val="FFFFFF"/>
              </a:solidFill>
            </a:endParaRPr>
          </a:p>
        </p:txBody>
      </p:sp>
      <p:sp>
        <p:nvSpPr>
          <p:cNvPr id="77" name="Rectangle 76"/>
          <p:cNvSpPr/>
          <p:nvPr/>
        </p:nvSpPr>
        <p:spPr>
          <a:xfrm>
            <a:off x="4538663" y="3597275"/>
            <a:ext cx="4381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ip</a:t>
            </a:r>
            <a:r>
              <a:rPr lang="en-US" sz="1600" baseline="-25000">
                <a:solidFill>
                  <a:srgbClr val="FFFFFF"/>
                </a:solidFill>
              </a:rPr>
              <a:t>3</a:t>
            </a:r>
            <a:endParaRPr lang="en-US" sz="1600">
              <a:solidFill>
                <a:srgbClr val="FFFFFF"/>
              </a:solidFill>
            </a:endParaRPr>
          </a:p>
        </p:txBody>
      </p:sp>
      <p:cxnSp>
        <p:nvCxnSpPr>
          <p:cNvPr id="80" name="Straight Arrow Connector 79"/>
          <p:cNvCxnSpPr/>
          <p:nvPr/>
        </p:nvCxnSpPr>
        <p:spPr>
          <a:xfrm>
            <a:off x="684213" y="4860925"/>
            <a:ext cx="1557337" cy="158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2570" name="Rectangle 80"/>
          <p:cNvSpPr>
            <a:spLocks noChangeArrowheads="1"/>
          </p:cNvSpPr>
          <p:nvPr/>
        </p:nvSpPr>
        <p:spPr bwMode="auto">
          <a:xfrm>
            <a:off x="228600" y="5468938"/>
            <a:ext cx="306388" cy="369887"/>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a:t>
            </a:r>
          </a:p>
        </p:txBody>
      </p:sp>
      <p:cxnSp>
        <p:nvCxnSpPr>
          <p:cNvPr id="82" name="Straight Arrow Connector 81"/>
          <p:cNvCxnSpPr/>
          <p:nvPr/>
        </p:nvCxnSpPr>
        <p:spPr>
          <a:xfrm rot="5400000">
            <a:off x="-144462" y="5689600"/>
            <a:ext cx="1508125" cy="317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2572" name="Rectangle 82"/>
          <p:cNvSpPr>
            <a:spLocks noChangeArrowheads="1"/>
          </p:cNvSpPr>
          <p:nvPr/>
        </p:nvSpPr>
        <p:spPr bwMode="auto">
          <a:xfrm>
            <a:off x="6203950" y="5470525"/>
            <a:ext cx="544513" cy="369888"/>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info</a:t>
            </a:r>
          </a:p>
        </p:txBody>
      </p:sp>
      <p:sp>
        <p:nvSpPr>
          <p:cNvPr id="85" name="Rectangle 84"/>
          <p:cNvSpPr/>
          <p:nvPr/>
        </p:nvSpPr>
        <p:spPr>
          <a:xfrm>
            <a:off x="717550" y="547052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L</a:t>
            </a:r>
            <a:r>
              <a:rPr lang="en-US" sz="1600" baseline="-25000">
                <a:solidFill>
                  <a:srgbClr val="FFFFFF"/>
                </a:solidFill>
              </a:rPr>
              <a:t>21</a:t>
            </a:r>
            <a:endParaRPr lang="en-US" sz="1600">
              <a:solidFill>
                <a:srgbClr val="FFFFFF"/>
              </a:solidFill>
            </a:endParaRPr>
          </a:p>
        </p:txBody>
      </p:sp>
      <p:sp>
        <p:nvSpPr>
          <p:cNvPr id="86" name="Rectangle 85"/>
          <p:cNvSpPr/>
          <p:nvPr/>
        </p:nvSpPr>
        <p:spPr>
          <a:xfrm>
            <a:off x="717550" y="600392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L</a:t>
            </a:r>
            <a:r>
              <a:rPr lang="en-US" sz="1600" baseline="-25000">
                <a:solidFill>
                  <a:srgbClr val="FFFFFF"/>
                </a:solidFill>
              </a:rPr>
              <a:t>31</a:t>
            </a:r>
            <a:endParaRPr lang="en-US" sz="1600">
              <a:solidFill>
                <a:srgbClr val="FFFFFF"/>
              </a:solidFill>
            </a:endParaRPr>
          </a:p>
        </p:txBody>
      </p:sp>
      <p:sp>
        <p:nvSpPr>
          <p:cNvPr id="87" name="Rectangle 86"/>
          <p:cNvSpPr/>
          <p:nvPr/>
        </p:nvSpPr>
        <p:spPr>
          <a:xfrm>
            <a:off x="1250950" y="493712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U</a:t>
            </a:r>
            <a:r>
              <a:rPr lang="en-US" sz="1600" baseline="-25000">
                <a:solidFill>
                  <a:srgbClr val="FFFFFF"/>
                </a:solidFill>
              </a:rPr>
              <a:t>12</a:t>
            </a:r>
            <a:endParaRPr lang="en-US" sz="1600">
              <a:solidFill>
                <a:srgbClr val="FFFFFF"/>
              </a:solidFill>
            </a:endParaRPr>
          </a:p>
        </p:txBody>
      </p:sp>
      <p:sp>
        <p:nvSpPr>
          <p:cNvPr id="89" name="Rectangle 88"/>
          <p:cNvSpPr/>
          <p:nvPr/>
        </p:nvSpPr>
        <p:spPr>
          <a:xfrm>
            <a:off x="1250950" y="600392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L</a:t>
            </a:r>
            <a:r>
              <a:rPr lang="en-US" sz="1600" baseline="-25000">
                <a:solidFill>
                  <a:srgbClr val="FFFFFF"/>
                </a:solidFill>
              </a:rPr>
              <a:t>32</a:t>
            </a:r>
            <a:endParaRPr lang="en-US" sz="1600">
              <a:solidFill>
                <a:srgbClr val="FFFFFF"/>
              </a:solidFill>
            </a:endParaRPr>
          </a:p>
        </p:txBody>
      </p:sp>
      <p:sp>
        <p:nvSpPr>
          <p:cNvPr id="90" name="Rectangle 89"/>
          <p:cNvSpPr/>
          <p:nvPr/>
        </p:nvSpPr>
        <p:spPr>
          <a:xfrm>
            <a:off x="1784350" y="493712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U</a:t>
            </a:r>
            <a:r>
              <a:rPr lang="en-US" sz="1600" baseline="-25000">
                <a:solidFill>
                  <a:srgbClr val="FFFFFF"/>
                </a:solidFill>
              </a:rPr>
              <a:t>13</a:t>
            </a:r>
            <a:endParaRPr lang="en-US" sz="1600">
              <a:solidFill>
                <a:srgbClr val="FFFFFF"/>
              </a:solidFill>
            </a:endParaRPr>
          </a:p>
        </p:txBody>
      </p:sp>
      <p:sp>
        <p:nvSpPr>
          <p:cNvPr id="91" name="Rectangle 90"/>
          <p:cNvSpPr/>
          <p:nvPr/>
        </p:nvSpPr>
        <p:spPr>
          <a:xfrm>
            <a:off x="1784350" y="547052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U</a:t>
            </a:r>
            <a:r>
              <a:rPr lang="en-US" sz="1600" baseline="-25000">
                <a:solidFill>
                  <a:srgbClr val="FFFFFF"/>
                </a:solidFill>
              </a:rPr>
              <a:t>23</a:t>
            </a:r>
            <a:endParaRPr lang="en-US" sz="1600">
              <a:solidFill>
                <a:srgbClr val="FFFFFF"/>
              </a:solidFill>
            </a:endParaRPr>
          </a:p>
        </p:txBody>
      </p:sp>
      <p:sp>
        <p:nvSpPr>
          <p:cNvPr id="22579" name="Rectangle 92"/>
          <p:cNvSpPr>
            <a:spLocks noChangeArrowheads="1"/>
          </p:cNvSpPr>
          <p:nvPr/>
        </p:nvSpPr>
        <p:spPr bwMode="auto">
          <a:xfrm>
            <a:off x="2546350" y="5468938"/>
            <a:ext cx="306388" cy="369887"/>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a:t>
            </a:r>
          </a:p>
        </p:txBody>
      </p:sp>
      <p:cxnSp>
        <p:nvCxnSpPr>
          <p:cNvPr id="94" name="Straight Arrow Connector 93"/>
          <p:cNvCxnSpPr/>
          <p:nvPr/>
        </p:nvCxnSpPr>
        <p:spPr>
          <a:xfrm rot="5400000">
            <a:off x="2172494" y="5690394"/>
            <a:ext cx="1508125" cy="158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3033713" y="4937125"/>
            <a:ext cx="43973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X</a:t>
            </a:r>
            <a:r>
              <a:rPr lang="en-US" sz="1600" baseline="-25000">
                <a:solidFill>
                  <a:srgbClr val="FFFFFF"/>
                </a:solidFill>
              </a:rPr>
              <a:t>11</a:t>
            </a:r>
            <a:endParaRPr lang="en-US" sz="1600">
              <a:solidFill>
                <a:srgbClr val="FFFFFF"/>
              </a:solidFill>
            </a:endParaRPr>
          </a:p>
        </p:txBody>
      </p:sp>
      <p:sp>
        <p:nvSpPr>
          <p:cNvPr id="96" name="Rectangle 95"/>
          <p:cNvSpPr/>
          <p:nvPr/>
        </p:nvSpPr>
        <p:spPr>
          <a:xfrm>
            <a:off x="3033713" y="5470525"/>
            <a:ext cx="43973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X</a:t>
            </a:r>
            <a:r>
              <a:rPr lang="en-US" sz="1600" baseline="-25000">
                <a:solidFill>
                  <a:srgbClr val="FFFFFF"/>
                </a:solidFill>
              </a:rPr>
              <a:t>21</a:t>
            </a:r>
            <a:endParaRPr lang="en-US" sz="1600">
              <a:solidFill>
                <a:srgbClr val="FFFFFF"/>
              </a:solidFill>
            </a:endParaRPr>
          </a:p>
        </p:txBody>
      </p:sp>
      <p:sp>
        <p:nvSpPr>
          <p:cNvPr id="97" name="Rectangle 96"/>
          <p:cNvSpPr/>
          <p:nvPr/>
        </p:nvSpPr>
        <p:spPr>
          <a:xfrm>
            <a:off x="3033713" y="6003925"/>
            <a:ext cx="43973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X</a:t>
            </a:r>
            <a:r>
              <a:rPr lang="en-US" sz="1600" baseline="-25000">
                <a:solidFill>
                  <a:srgbClr val="FFFFFF"/>
                </a:solidFill>
              </a:rPr>
              <a:t>31</a:t>
            </a:r>
            <a:endParaRPr lang="en-US" sz="1600">
              <a:solidFill>
                <a:srgbClr val="FFFFFF"/>
              </a:solidFill>
            </a:endParaRPr>
          </a:p>
        </p:txBody>
      </p:sp>
      <p:cxnSp>
        <p:nvCxnSpPr>
          <p:cNvPr id="98" name="Straight Arrow Connector 97"/>
          <p:cNvCxnSpPr/>
          <p:nvPr/>
        </p:nvCxnSpPr>
        <p:spPr>
          <a:xfrm>
            <a:off x="3046413" y="4849813"/>
            <a:ext cx="457200" cy="158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4568825" y="4953000"/>
            <a:ext cx="43973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ip</a:t>
            </a:r>
            <a:r>
              <a:rPr lang="en-US" sz="1600" baseline="-25000">
                <a:solidFill>
                  <a:srgbClr val="FFFFFF"/>
                </a:solidFill>
              </a:rPr>
              <a:t>1</a:t>
            </a:r>
            <a:endParaRPr lang="en-US" sz="1600">
              <a:solidFill>
                <a:srgbClr val="FFFFFF"/>
              </a:solidFill>
            </a:endParaRPr>
          </a:p>
        </p:txBody>
      </p:sp>
      <p:sp>
        <p:nvSpPr>
          <p:cNvPr id="100" name="Rectangle 99"/>
          <p:cNvSpPr/>
          <p:nvPr/>
        </p:nvSpPr>
        <p:spPr>
          <a:xfrm>
            <a:off x="4568825" y="5486400"/>
            <a:ext cx="43973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ip</a:t>
            </a:r>
            <a:r>
              <a:rPr lang="en-US" sz="1600" baseline="-25000">
                <a:solidFill>
                  <a:srgbClr val="FFFFFF"/>
                </a:solidFill>
              </a:rPr>
              <a:t>2</a:t>
            </a:r>
            <a:endParaRPr lang="en-US" sz="1600">
              <a:solidFill>
                <a:srgbClr val="FFFFFF"/>
              </a:solidFill>
            </a:endParaRPr>
          </a:p>
        </p:txBody>
      </p:sp>
      <p:sp>
        <p:nvSpPr>
          <p:cNvPr id="101" name="Rectangle 100"/>
          <p:cNvSpPr/>
          <p:nvPr/>
        </p:nvSpPr>
        <p:spPr>
          <a:xfrm>
            <a:off x="4568825" y="6019800"/>
            <a:ext cx="43973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ip</a:t>
            </a:r>
            <a:r>
              <a:rPr lang="en-US" sz="1600" baseline="-25000">
                <a:solidFill>
                  <a:srgbClr val="FFFFFF"/>
                </a:solidFill>
              </a:rPr>
              <a:t>3</a:t>
            </a:r>
            <a:endParaRPr lang="en-US" sz="1600">
              <a:solidFill>
                <a:srgbClr val="FFFFFF"/>
              </a:solidFill>
            </a:endParaRPr>
          </a:p>
        </p:txBody>
      </p:sp>
      <p:sp>
        <p:nvSpPr>
          <p:cNvPr id="22588" name="Rectangle 102"/>
          <p:cNvSpPr>
            <a:spLocks noChangeArrowheads="1"/>
          </p:cNvSpPr>
          <p:nvPr/>
        </p:nvSpPr>
        <p:spPr bwMode="auto">
          <a:xfrm>
            <a:off x="2971800" y="4572000"/>
            <a:ext cx="598488" cy="369888"/>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nrhs</a:t>
            </a:r>
          </a:p>
        </p:txBody>
      </p:sp>
      <p:sp>
        <p:nvSpPr>
          <p:cNvPr id="105" name="Freeform 104"/>
          <p:cNvSpPr/>
          <p:nvPr/>
        </p:nvSpPr>
        <p:spPr>
          <a:xfrm>
            <a:off x="708025" y="4957763"/>
            <a:ext cx="460375" cy="376237"/>
          </a:xfrm>
          <a:custGeom>
            <a:avLst/>
            <a:gdLst>
              <a:gd name="connsiteX0" fmla="*/ 0 w 461176"/>
              <a:gd name="connsiteY0" fmla="*/ 0 h 453224"/>
              <a:gd name="connsiteX1" fmla="*/ 453224 w 461176"/>
              <a:gd name="connsiteY1" fmla="*/ 0 h 453224"/>
              <a:gd name="connsiteX2" fmla="*/ 461176 w 461176"/>
              <a:gd name="connsiteY2" fmla="*/ 453224 h 453224"/>
              <a:gd name="connsiteX3" fmla="*/ 0 w 461176"/>
              <a:gd name="connsiteY3" fmla="*/ 0 h 453224"/>
              <a:gd name="connsiteX0" fmla="*/ 0 w 461176"/>
              <a:gd name="connsiteY0" fmla="*/ 0 h 453224"/>
              <a:gd name="connsiteX1" fmla="*/ 453224 w 461176"/>
              <a:gd name="connsiteY1" fmla="*/ 0 h 453224"/>
              <a:gd name="connsiteX2" fmla="*/ 461176 w 461176"/>
              <a:gd name="connsiteY2" fmla="*/ 453224 h 453224"/>
              <a:gd name="connsiteX3" fmla="*/ 0 w 461176"/>
              <a:gd name="connsiteY3" fmla="*/ 0 h 453224"/>
              <a:gd name="connsiteX0" fmla="*/ 0 w 461176"/>
              <a:gd name="connsiteY0" fmla="*/ 0 h 300824"/>
              <a:gd name="connsiteX1" fmla="*/ 453224 w 461176"/>
              <a:gd name="connsiteY1" fmla="*/ 0 h 300824"/>
              <a:gd name="connsiteX2" fmla="*/ 461176 w 461176"/>
              <a:gd name="connsiteY2" fmla="*/ 300824 h 300824"/>
              <a:gd name="connsiteX3" fmla="*/ 0 w 461176"/>
              <a:gd name="connsiteY3" fmla="*/ 0 h 300824"/>
              <a:gd name="connsiteX0" fmla="*/ 0 w 461176"/>
              <a:gd name="connsiteY0" fmla="*/ 0 h 377024"/>
              <a:gd name="connsiteX1" fmla="*/ 453224 w 461176"/>
              <a:gd name="connsiteY1" fmla="*/ 0 h 377024"/>
              <a:gd name="connsiteX2" fmla="*/ 461176 w 461176"/>
              <a:gd name="connsiteY2" fmla="*/ 377024 h 377024"/>
              <a:gd name="connsiteX3" fmla="*/ 0 w 461176"/>
              <a:gd name="connsiteY3" fmla="*/ 0 h 377024"/>
            </a:gdLst>
            <a:ahLst/>
            <a:cxnLst>
              <a:cxn ang="0">
                <a:pos x="connsiteX0" y="connsiteY0"/>
              </a:cxn>
              <a:cxn ang="0">
                <a:pos x="connsiteX1" y="connsiteY1"/>
              </a:cxn>
              <a:cxn ang="0">
                <a:pos x="connsiteX2" y="connsiteY2"/>
              </a:cxn>
              <a:cxn ang="0">
                <a:pos x="connsiteX3" y="connsiteY3"/>
              </a:cxn>
            </a:cxnLst>
            <a:rect l="l" t="t" r="r" b="b"/>
            <a:pathLst>
              <a:path w="461176" h="377024">
                <a:moveTo>
                  <a:pt x="0" y="0"/>
                </a:moveTo>
                <a:lnTo>
                  <a:pt x="453224" y="0"/>
                </a:lnTo>
                <a:lnTo>
                  <a:pt x="461176" y="37702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a:solidFill>
                <a:srgbClr val="FFFFFF"/>
              </a:solidFill>
            </a:endParaRPr>
          </a:p>
        </p:txBody>
      </p:sp>
      <p:sp>
        <p:nvSpPr>
          <p:cNvPr id="106" name="Freeform 105"/>
          <p:cNvSpPr/>
          <p:nvPr/>
        </p:nvSpPr>
        <p:spPr>
          <a:xfrm>
            <a:off x="723900" y="5045075"/>
            <a:ext cx="404813" cy="373063"/>
          </a:xfrm>
          <a:custGeom>
            <a:avLst/>
            <a:gdLst>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329316"/>
              <a:gd name="connsiteY0" fmla="*/ 0 h 373711"/>
              <a:gd name="connsiteX1" fmla="*/ 7951 w 329316"/>
              <a:gd name="connsiteY1" fmla="*/ 373711 h 373711"/>
              <a:gd name="connsiteX2" fmla="*/ 329316 w 329316"/>
              <a:gd name="connsiteY2" fmla="*/ 365760 h 373711"/>
              <a:gd name="connsiteX3" fmla="*/ 0 w 329316"/>
              <a:gd name="connsiteY3" fmla="*/ 0 h 373711"/>
              <a:gd name="connsiteX0" fmla="*/ 0 w 329316"/>
              <a:gd name="connsiteY0" fmla="*/ 0 h 373711"/>
              <a:gd name="connsiteX1" fmla="*/ 7951 w 329316"/>
              <a:gd name="connsiteY1" fmla="*/ 373711 h 373711"/>
              <a:gd name="connsiteX2" fmla="*/ 329316 w 329316"/>
              <a:gd name="connsiteY2" fmla="*/ 365760 h 373711"/>
              <a:gd name="connsiteX3" fmla="*/ 0 w 3293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Lst>
            <a:ahLst/>
            <a:cxnLst>
              <a:cxn ang="0">
                <a:pos x="connsiteX0" y="connsiteY0"/>
              </a:cxn>
              <a:cxn ang="0">
                <a:pos x="connsiteX1" y="connsiteY1"/>
              </a:cxn>
              <a:cxn ang="0">
                <a:pos x="connsiteX2" y="connsiteY2"/>
              </a:cxn>
              <a:cxn ang="0">
                <a:pos x="connsiteX3" y="connsiteY3"/>
              </a:cxn>
            </a:cxnLst>
            <a:rect l="l" t="t" r="r" b="b"/>
            <a:pathLst>
              <a:path w="405516" h="373711">
                <a:moveTo>
                  <a:pt x="0" y="0"/>
                </a:moveTo>
                <a:lnTo>
                  <a:pt x="7951" y="373711"/>
                </a:lnTo>
                <a:lnTo>
                  <a:pt x="405516" y="36576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a:solidFill>
                <a:srgbClr val="FFFFFF"/>
              </a:solidFill>
            </a:endParaRPr>
          </a:p>
        </p:txBody>
      </p:sp>
      <p:sp>
        <p:nvSpPr>
          <p:cNvPr id="107" name="Freeform 106"/>
          <p:cNvSpPr/>
          <p:nvPr/>
        </p:nvSpPr>
        <p:spPr>
          <a:xfrm>
            <a:off x="1250950" y="5481638"/>
            <a:ext cx="461963" cy="377825"/>
          </a:xfrm>
          <a:custGeom>
            <a:avLst/>
            <a:gdLst>
              <a:gd name="connsiteX0" fmla="*/ 0 w 461176"/>
              <a:gd name="connsiteY0" fmla="*/ 0 h 453224"/>
              <a:gd name="connsiteX1" fmla="*/ 453224 w 461176"/>
              <a:gd name="connsiteY1" fmla="*/ 0 h 453224"/>
              <a:gd name="connsiteX2" fmla="*/ 461176 w 461176"/>
              <a:gd name="connsiteY2" fmla="*/ 453224 h 453224"/>
              <a:gd name="connsiteX3" fmla="*/ 0 w 461176"/>
              <a:gd name="connsiteY3" fmla="*/ 0 h 453224"/>
              <a:gd name="connsiteX0" fmla="*/ 0 w 461176"/>
              <a:gd name="connsiteY0" fmla="*/ 0 h 453224"/>
              <a:gd name="connsiteX1" fmla="*/ 453224 w 461176"/>
              <a:gd name="connsiteY1" fmla="*/ 0 h 453224"/>
              <a:gd name="connsiteX2" fmla="*/ 461176 w 461176"/>
              <a:gd name="connsiteY2" fmla="*/ 453224 h 453224"/>
              <a:gd name="connsiteX3" fmla="*/ 0 w 461176"/>
              <a:gd name="connsiteY3" fmla="*/ 0 h 453224"/>
              <a:gd name="connsiteX0" fmla="*/ 0 w 461176"/>
              <a:gd name="connsiteY0" fmla="*/ 0 h 300824"/>
              <a:gd name="connsiteX1" fmla="*/ 453224 w 461176"/>
              <a:gd name="connsiteY1" fmla="*/ 0 h 300824"/>
              <a:gd name="connsiteX2" fmla="*/ 461176 w 461176"/>
              <a:gd name="connsiteY2" fmla="*/ 300824 h 300824"/>
              <a:gd name="connsiteX3" fmla="*/ 0 w 461176"/>
              <a:gd name="connsiteY3" fmla="*/ 0 h 300824"/>
              <a:gd name="connsiteX0" fmla="*/ 0 w 461176"/>
              <a:gd name="connsiteY0" fmla="*/ 0 h 377024"/>
              <a:gd name="connsiteX1" fmla="*/ 453224 w 461176"/>
              <a:gd name="connsiteY1" fmla="*/ 0 h 377024"/>
              <a:gd name="connsiteX2" fmla="*/ 461176 w 461176"/>
              <a:gd name="connsiteY2" fmla="*/ 377024 h 377024"/>
              <a:gd name="connsiteX3" fmla="*/ 0 w 461176"/>
              <a:gd name="connsiteY3" fmla="*/ 0 h 377024"/>
            </a:gdLst>
            <a:ahLst/>
            <a:cxnLst>
              <a:cxn ang="0">
                <a:pos x="connsiteX0" y="connsiteY0"/>
              </a:cxn>
              <a:cxn ang="0">
                <a:pos x="connsiteX1" y="connsiteY1"/>
              </a:cxn>
              <a:cxn ang="0">
                <a:pos x="connsiteX2" y="connsiteY2"/>
              </a:cxn>
              <a:cxn ang="0">
                <a:pos x="connsiteX3" y="connsiteY3"/>
              </a:cxn>
            </a:cxnLst>
            <a:rect l="l" t="t" r="r" b="b"/>
            <a:pathLst>
              <a:path w="461176" h="377024">
                <a:moveTo>
                  <a:pt x="0" y="0"/>
                </a:moveTo>
                <a:lnTo>
                  <a:pt x="453224" y="0"/>
                </a:lnTo>
                <a:lnTo>
                  <a:pt x="461176" y="37702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a:solidFill>
                <a:srgbClr val="FFFFFF"/>
              </a:solidFill>
            </a:endParaRPr>
          </a:p>
        </p:txBody>
      </p:sp>
      <p:sp>
        <p:nvSpPr>
          <p:cNvPr id="108" name="Freeform 107"/>
          <p:cNvSpPr/>
          <p:nvPr/>
        </p:nvSpPr>
        <p:spPr>
          <a:xfrm>
            <a:off x="1266825" y="5570538"/>
            <a:ext cx="404813" cy="373062"/>
          </a:xfrm>
          <a:custGeom>
            <a:avLst/>
            <a:gdLst>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329316"/>
              <a:gd name="connsiteY0" fmla="*/ 0 h 373711"/>
              <a:gd name="connsiteX1" fmla="*/ 7951 w 329316"/>
              <a:gd name="connsiteY1" fmla="*/ 373711 h 373711"/>
              <a:gd name="connsiteX2" fmla="*/ 329316 w 329316"/>
              <a:gd name="connsiteY2" fmla="*/ 365760 h 373711"/>
              <a:gd name="connsiteX3" fmla="*/ 0 w 329316"/>
              <a:gd name="connsiteY3" fmla="*/ 0 h 373711"/>
              <a:gd name="connsiteX0" fmla="*/ 0 w 329316"/>
              <a:gd name="connsiteY0" fmla="*/ 0 h 373711"/>
              <a:gd name="connsiteX1" fmla="*/ 7951 w 329316"/>
              <a:gd name="connsiteY1" fmla="*/ 373711 h 373711"/>
              <a:gd name="connsiteX2" fmla="*/ 329316 w 329316"/>
              <a:gd name="connsiteY2" fmla="*/ 365760 h 373711"/>
              <a:gd name="connsiteX3" fmla="*/ 0 w 3293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Lst>
            <a:ahLst/>
            <a:cxnLst>
              <a:cxn ang="0">
                <a:pos x="connsiteX0" y="connsiteY0"/>
              </a:cxn>
              <a:cxn ang="0">
                <a:pos x="connsiteX1" y="connsiteY1"/>
              </a:cxn>
              <a:cxn ang="0">
                <a:pos x="connsiteX2" y="connsiteY2"/>
              </a:cxn>
              <a:cxn ang="0">
                <a:pos x="connsiteX3" y="connsiteY3"/>
              </a:cxn>
            </a:cxnLst>
            <a:rect l="l" t="t" r="r" b="b"/>
            <a:pathLst>
              <a:path w="405516" h="373711">
                <a:moveTo>
                  <a:pt x="0" y="0"/>
                </a:moveTo>
                <a:lnTo>
                  <a:pt x="7951" y="373711"/>
                </a:lnTo>
                <a:lnTo>
                  <a:pt x="405516" y="36576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a:solidFill>
                <a:srgbClr val="FFFFFF"/>
              </a:solidFill>
            </a:endParaRPr>
          </a:p>
        </p:txBody>
      </p:sp>
      <p:sp>
        <p:nvSpPr>
          <p:cNvPr id="109" name="Freeform 108"/>
          <p:cNvSpPr/>
          <p:nvPr/>
        </p:nvSpPr>
        <p:spPr>
          <a:xfrm>
            <a:off x="1752600" y="5999163"/>
            <a:ext cx="461963" cy="377825"/>
          </a:xfrm>
          <a:custGeom>
            <a:avLst/>
            <a:gdLst>
              <a:gd name="connsiteX0" fmla="*/ 0 w 461176"/>
              <a:gd name="connsiteY0" fmla="*/ 0 h 453224"/>
              <a:gd name="connsiteX1" fmla="*/ 453224 w 461176"/>
              <a:gd name="connsiteY1" fmla="*/ 0 h 453224"/>
              <a:gd name="connsiteX2" fmla="*/ 461176 w 461176"/>
              <a:gd name="connsiteY2" fmla="*/ 453224 h 453224"/>
              <a:gd name="connsiteX3" fmla="*/ 0 w 461176"/>
              <a:gd name="connsiteY3" fmla="*/ 0 h 453224"/>
              <a:gd name="connsiteX0" fmla="*/ 0 w 461176"/>
              <a:gd name="connsiteY0" fmla="*/ 0 h 453224"/>
              <a:gd name="connsiteX1" fmla="*/ 453224 w 461176"/>
              <a:gd name="connsiteY1" fmla="*/ 0 h 453224"/>
              <a:gd name="connsiteX2" fmla="*/ 461176 w 461176"/>
              <a:gd name="connsiteY2" fmla="*/ 453224 h 453224"/>
              <a:gd name="connsiteX3" fmla="*/ 0 w 461176"/>
              <a:gd name="connsiteY3" fmla="*/ 0 h 453224"/>
              <a:gd name="connsiteX0" fmla="*/ 0 w 461176"/>
              <a:gd name="connsiteY0" fmla="*/ 0 h 300824"/>
              <a:gd name="connsiteX1" fmla="*/ 453224 w 461176"/>
              <a:gd name="connsiteY1" fmla="*/ 0 h 300824"/>
              <a:gd name="connsiteX2" fmla="*/ 461176 w 461176"/>
              <a:gd name="connsiteY2" fmla="*/ 300824 h 300824"/>
              <a:gd name="connsiteX3" fmla="*/ 0 w 461176"/>
              <a:gd name="connsiteY3" fmla="*/ 0 h 300824"/>
              <a:gd name="connsiteX0" fmla="*/ 0 w 461176"/>
              <a:gd name="connsiteY0" fmla="*/ 0 h 377024"/>
              <a:gd name="connsiteX1" fmla="*/ 453224 w 461176"/>
              <a:gd name="connsiteY1" fmla="*/ 0 h 377024"/>
              <a:gd name="connsiteX2" fmla="*/ 461176 w 461176"/>
              <a:gd name="connsiteY2" fmla="*/ 377024 h 377024"/>
              <a:gd name="connsiteX3" fmla="*/ 0 w 461176"/>
              <a:gd name="connsiteY3" fmla="*/ 0 h 377024"/>
            </a:gdLst>
            <a:ahLst/>
            <a:cxnLst>
              <a:cxn ang="0">
                <a:pos x="connsiteX0" y="connsiteY0"/>
              </a:cxn>
              <a:cxn ang="0">
                <a:pos x="connsiteX1" y="connsiteY1"/>
              </a:cxn>
              <a:cxn ang="0">
                <a:pos x="connsiteX2" y="connsiteY2"/>
              </a:cxn>
              <a:cxn ang="0">
                <a:pos x="connsiteX3" y="connsiteY3"/>
              </a:cxn>
            </a:cxnLst>
            <a:rect l="l" t="t" r="r" b="b"/>
            <a:pathLst>
              <a:path w="461176" h="377024">
                <a:moveTo>
                  <a:pt x="0" y="0"/>
                </a:moveTo>
                <a:lnTo>
                  <a:pt x="453224" y="0"/>
                </a:lnTo>
                <a:lnTo>
                  <a:pt x="461176" y="37702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a:solidFill>
                <a:srgbClr val="FFFFFF"/>
              </a:solidFill>
            </a:endParaRPr>
          </a:p>
        </p:txBody>
      </p:sp>
      <p:sp>
        <p:nvSpPr>
          <p:cNvPr id="110" name="Freeform 109"/>
          <p:cNvSpPr/>
          <p:nvPr/>
        </p:nvSpPr>
        <p:spPr>
          <a:xfrm>
            <a:off x="1768475" y="6088063"/>
            <a:ext cx="404813" cy="373062"/>
          </a:xfrm>
          <a:custGeom>
            <a:avLst/>
            <a:gdLst>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329316"/>
              <a:gd name="connsiteY0" fmla="*/ 0 h 373711"/>
              <a:gd name="connsiteX1" fmla="*/ 7951 w 329316"/>
              <a:gd name="connsiteY1" fmla="*/ 373711 h 373711"/>
              <a:gd name="connsiteX2" fmla="*/ 329316 w 329316"/>
              <a:gd name="connsiteY2" fmla="*/ 365760 h 373711"/>
              <a:gd name="connsiteX3" fmla="*/ 0 w 329316"/>
              <a:gd name="connsiteY3" fmla="*/ 0 h 373711"/>
              <a:gd name="connsiteX0" fmla="*/ 0 w 329316"/>
              <a:gd name="connsiteY0" fmla="*/ 0 h 373711"/>
              <a:gd name="connsiteX1" fmla="*/ 7951 w 329316"/>
              <a:gd name="connsiteY1" fmla="*/ 373711 h 373711"/>
              <a:gd name="connsiteX2" fmla="*/ 329316 w 329316"/>
              <a:gd name="connsiteY2" fmla="*/ 365760 h 373711"/>
              <a:gd name="connsiteX3" fmla="*/ 0 w 3293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Lst>
            <a:ahLst/>
            <a:cxnLst>
              <a:cxn ang="0">
                <a:pos x="connsiteX0" y="connsiteY0"/>
              </a:cxn>
              <a:cxn ang="0">
                <a:pos x="connsiteX1" y="connsiteY1"/>
              </a:cxn>
              <a:cxn ang="0">
                <a:pos x="connsiteX2" y="connsiteY2"/>
              </a:cxn>
              <a:cxn ang="0">
                <a:pos x="connsiteX3" y="connsiteY3"/>
              </a:cxn>
            </a:cxnLst>
            <a:rect l="l" t="t" r="r" b="b"/>
            <a:pathLst>
              <a:path w="405516" h="373711">
                <a:moveTo>
                  <a:pt x="0" y="0"/>
                </a:moveTo>
                <a:lnTo>
                  <a:pt x="7951" y="373711"/>
                </a:lnTo>
                <a:lnTo>
                  <a:pt x="405516" y="36576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a:solidFill>
                <a:srgbClr val="FFFFFF"/>
              </a:solidFill>
            </a:endParaRPr>
          </a:p>
        </p:txBody>
      </p:sp>
      <p:sp>
        <p:nvSpPr>
          <p:cNvPr id="22595" name="TextBox 110"/>
          <p:cNvSpPr txBox="1">
            <a:spLocks noChangeArrowheads="1"/>
          </p:cNvSpPr>
          <p:nvPr/>
        </p:nvSpPr>
        <p:spPr bwMode="auto">
          <a:xfrm>
            <a:off x="685800" y="5105400"/>
            <a:ext cx="439738" cy="369888"/>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Calibri" charset="0"/>
              </a:rPr>
              <a:t>L</a:t>
            </a:r>
            <a:r>
              <a:rPr lang="en-US" baseline="-25000">
                <a:solidFill>
                  <a:schemeClr val="bg1"/>
                </a:solidFill>
                <a:latin typeface="Calibri" charset="0"/>
              </a:rPr>
              <a:t>11</a:t>
            </a:r>
            <a:endParaRPr lang="en-US">
              <a:solidFill>
                <a:schemeClr val="bg1"/>
              </a:solidFill>
              <a:latin typeface="Calibri" charset="0"/>
            </a:endParaRPr>
          </a:p>
        </p:txBody>
      </p:sp>
      <p:sp>
        <p:nvSpPr>
          <p:cNvPr id="22596" name="TextBox 113"/>
          <p:cNvSpPr txBox="1">
            <a:spLocks noChangeArrowheads="1"/>
          </p:cNvSpPr>
          <p:nvPr/>
        </p:nvSpPr>
        <p:spPr bwMode="auto">
          <a:xfrm>
            <a:off x="806450" y="4876800"/>
            <a:ext cx="488950" cy="369888"/>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Calibri" charset="0"/>
              </a:rPr>
              <a:t>U</a:t>
            </a:r>
            <a:r>
              <a:rPr lang="en-US" baseline="-25000">
                <a:solidFill>
                  <a:schemeClr val="bg1"/>
                </a:solidFill>
                <a:latin typeface="Calibri" charset="0"/>
              </a:rPr>
              <a:t>11</a:t>
            </a:r>
            <a:endParaRPr lang="en-US">
              <a:solidFill>
                <a:schemeClr val="bg1"/>
              </a:solidFill>
              <a:latin typeface="Calibri" charset="0"/>
            </a:endParaRPr>
          </a:p>
        </p:txBody>
      </p:sp>
      <p:sp>
        <p:nvSpPr>
          <p:cNvPr id="22597" name="TextBox 114"/>
          <p:cNvSpPr txBox="1">
            <a:spLocks noChangeArrowheads="1"/>
          </p:cNvSpPr>
          <p:nvPr/>
        </p:nvSpPr>
        <p:spPr bwMode="auto">
          <a:xfrm>
            <a:off x="1160463" y="5573713"/>
            <a:ext cx="439737" cy="369887"/>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Calibri" charset="0"/>
              </a:rPr>
              <a:t>L</a:t>
            </a:r>
            <a:r>
              <a:rPr lang="en-US" baseline="-25000">
                <a:solidFill>
                  <a:schemeClr val="bg1"/>
                </a:solidFill>
                <a:latin typeface="Calibri" charset="0"/>
              </a:rPr>
              <a:t>22</a:t>
            </a:r>
            <a:endParaRPr lang="en-US">
              <a:solidFill>
                <a:schemeClr val="bg1"/>
              </a:solidFill>
              <a:latin typeface="Calibri" charset="0"/>
            </a:endParaRPr>
          </a:p>
        </p:txBody>
      </p:sp>
      <p:sp>
        <p:nvSpPr>
          <p:cNvPr id="22598" name="TextBox 115"/>
          <p:cNvSpPr txBox="1">
            <a:spLocks noChangeArrowheads="1"/>
          </p:cNvSpPr>
          <p:nvPr/>
        </p:nvSpPr>
        <p:spPr bwMode="auto">
          <a:xfrm>
            <a:off x="1341438" y="5421313"/>
            <a:ext cx="488950" cy="369887"/>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Calibri" charset="0"/>
              </a:rPr>
              <a:t>U</a:t>
            </a:r>
            <a:r>
              <a:rPr lang="en-US" baseline="-25000">
                <a:solidFill>
                  <a:schemeClr val="bg1"/>
                </a:solidFill>
                <a:latin typeface="Calibri" charset="0"/>
              </a:rPr>
              <a:t>22</a:t>
            </a:r>
            <a:endParaRPr lang="en-US">
              <a:solidFill>
                <a:schemeClr val="bg1"/>
              </a:solidFill>
              <a:latin typeface="Calibri" charset="0"/>
            </a:endParaRPr>
          </a:p>
        </p:txBody>
      </p:sp>
      <p:sp>
        <p:nvSpPr>
          <p:cNvPr id="22599" name="TextBox 116"/>
          <p:cNvSpPr txBox="1">
            <a:spLocks noChangeArrowheads="1"/>
          </p:cNvSpPr>
          <p:nvPr/>
        </p:nvSpPr>
        <p:spPr bwMode="auto">
          <a:xfrm>
            <a:off x="1693863" y="6107113"/>
            <a:ext cx="439737" cy="369887"/>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Calibri" charset="0"/>
              </a:rPr>
              <a:t>L</a:t>
            </a:r>
            <a:r>
              <a:rPr lang="en-US" baseline="-25000">
                <a:solidFill>
                  <a:schemeClr val="bg1"/>
                </a:solidFill>
                <a:latin typeface="Calibri" charset="0"/>
              </a:rPr>
              <a:t>33</a:t>
            </a:r>
            <a:endParaRPr lang="en-US">
              <a:solidFill>
                <a:schemeClr val="bg1"/>
              </a:solidFill>
              <a:latin typeface="Calibri" charset="0"/>
            </a:endParaRPr>
          </a:p>
        </p:txBody>
      </p:sp>
      <p:sp>
        <p:nvSpPr>
          <p:cNvPr id="22600" name="TextBox 117"/>
          <p:cNvSpPr txBox="1">
            <a:spLocks noChangeArrowheads="1"/>
          </p:cNvSpPr>
          <p:nvPr/>
        </p:nvSpPr>
        <p:spPr bwMode="auto">
          <a:xfrm>
            <a:off x="1830388" y="5927725"/>
            <a:ext cx="488950" cy="369888"/>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Calibri" charset="0"/>
              </a:rPr>
              <a:t>U</a:t>
            </a:r>
            <a:r>
              <a:rPr lang="en-US" baseline="-25000">
                <a:solidFill>
                  <a:schemeClr val="bg1"/>
                </a:solidFill>
                <a:latin typeface="Calibri" charset="0"/>
              </a:rPr>
              <a:t>33</a:t>
            </a:r>
            <a:endParaRPr lang="en-US">
              <a:solidFill>
                <a:schemeClr val="bg1"/>
              </a:solidFill>
              <a:latin typeface="Calibri" charset="0"/>
            </a:endParaRPr>
          </a:p>
        </p:txBody>
      </p:sp>
      <p:sp>
        <p:nvSpPr>
          <p:cNvPr id="22601" name="Rectangle 118"/>
          <p:cNvSpPr>
            <a:spLocks noChangeArrowheads="1"/>
          </p:cNvSpPr>
          <p:nvPr/>
        </p:nvSpPr>
        <p:spPr bwMode="auto">
          <a:xfrm>
            <a:off x="1295400" y="4583113"/>
            <a:ext cx="315913" cy="369887"/>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a:t>
            </a:r>
          </a:p>
        </p:txBody>
      </p:sp>
      <p:sp>
        <p:nvSpPr>
          <p:cNvPr id="61" name="Rectangle 60"/>
          <p:cNvSpPr/>
          <p:nvPr/>
        </p:nvSpPr>
        <p:spPr>
          <a:xfrm>
            <a:off x="6019800" y="2362200"/>
            <a:ext cx="2438400" cy="457200"/>
          </a:xfrm>
          <a:prstGeom prst="rect">
            <a:avLst/>
          </a:prstGeom>
        </p:spPr>
        <p:style>
          <a:lnRef idx="1">
            <a:schemeClr val="accent3"/>
          </a:lnRef>
          <a:fillRef idx="3">
            <a:schemeClr val="accent3"/>
          </a:fillRef>
          <a:effectRef idx="2">
            <a:schemeClr val="accent3"/>
          </a:effectRef>
          <a:fontRef idx="minor">
            <a:schemeClr val="lt1"/>
          </a:fontRef>
        </p:style>
        <p:txBody>
          <a:bodyPr anchor="ctr">
            <a:prstTxWarp prst="textNoShape">
              <a:avLst/>
            </a:prstTxWarp>
          </a:bodyPr>
          <a:lstStyle/>
          <a:p>
            <a:pPr algn="ctr"/>
            <a:r>
              <a:rPr lang="en-US">
                <a:solidFill>
                  <a:srgbClr val="FFFFFF"/>
                </a:solidFill>
              </a:rPr>
              <a:t>ScaLAPACK Data layout</a:t>
            </a:r>
          </a:p>
        </p:txBody>
      </p:sp>
      <p:sp>
        <p:nvSpPr>
          <p:cNvPr id="62" name="Rectangle 61"/>
          <p:cNvSpPr/>
          <p:nvPr/>
        </p:nvSpPr>
        <p:spPr>
          <a:xfrm>
            <a:off x="6019800" y="4876800"/>
            <a:ext cx="2438400" cy="457200"/>
          </a:xfrm>
          <a:prstGeom prst="rect">
            <a:avLst/>
          </a:prstGeom>
        </p:spPr>
        <p:style>
          <a:lnRef idx="1">
            <a:schemeClr val="accent3"/>
          </a:lnRef>
          <a:fillRef idx="3">
            <a:schemeClr val="accent3"/>
          </a:fillRef>
          <a:effectRef idx="2">
            <a:schemeClr val="accent3"/>
          </a:effectRef>
          <a:fontRef idx="minor">
            <a:schemeClr val="lt1"/>
          </a:fontRef>
        </p:style>
        <p:txBody>
          <a:bodyPr anchor="ctr">
            <a:prstTxWarp prst="textNoShape">
              <a:avLst/>
            </a:prstTxWarp>
          </a:bodyPr>
          <a:lstStyle/>
          <a:p>
            <a:pPr algn="ctr"/>
            <a:r>
              <a:rPr lang="en-US">
                <a:solidFill>
                  <a:srgbClr val="FFFFFF"/>
                </a:solidFill>
              </a:rPr>
              <a:t>ScaLAPACK Data layout</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nvGraphicFramePr>
        <p:xfrm>
          <a:off x="152400" y="1219200"/>
          <a:ext cx="8839200" cy="5461952"/>
        </p:xfrm>
        <a:graphic>
          <a:graphicData uri="http://schemas.openxmlformats.org/drawingml/2006/table">
            <a:tbl>
              <a:tblPr/>
              <a:tblGrid>
                <a:gridCol w="88392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charset="0"/>
                        </a:rPr>
                        <a:t>[LAPACK] subroutine </a:t>
                      </a:r>
                      <a:r>
                        <a:rPr kumimoji="0" lang="en-US" sz="1800" b="1" i="0" u="none" strike="noStrike" cap="none" normalizeH="0" baseline="0" smtClean="0">
                          <a:ln>
                            <a:noFill/>
                          </a:ln>
                          <a:solidFill>
                            <a:srgbClr val="FFFF00"/>
                          </a:solidFill>
                          <a:effectLst/>
                          <a:latin typeface="Calibri" charset="0"/>
                        </a:rPr>
                        <a:t>dgesv</a:t>
                      </a:r>
                      <a:r>
                        <a:rPr kumimoji="0" lang="en-US" sz="1800" b="1" i="0" u="none" strike="noStrike" cap="none" normalizeH="0" baseline="0" smtClean="0">
                          <a:ln>
                            <a:noFill/>
                          </a:ln>
                          <a:solidFill>
                            <a:srgbClr val="FFFFFF"/>
                          </a:solidFill>
                          <a:effectLst/>
                          <a:latin typeface="Calibri" charset="0"/>
                        </a:rPr>
                        <a:t>( n, nrhs, a(ia,ja), lda, ipiv, b(ib,jb), ldb, info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charset="0"/>
                        </a:rPr>
                        <a:t>[ScaLAPACK] subroutine </a:t>
                      </a:r>
                      <a:r>
                        <a:rPr kumimoji="0" lang="en-US" sz="1800" b="1" i="0" u="none" strike="noStrike" cap="none" normalizeH="0" baseline="0" smtClean="0">
                          <a:ln>
                            <a:noFill/>
                          </a:ln>
                          <a:solidFill>
                            <a:srgbClr val="FFFF00"/>
                          </a:solidFill>
                          <a:effectLst/>
                          <a:latin typeface="Calibri" charset="0"/>
                        </a:rPr>
                        <a:t>pdgesv</a:t>
                      </a:r>
                      <a:r>
                        <a:rPr kumimoji="0" lang="en-US" sz="1800" b="1" i="0" u="none" strike="noStrike" cap="none" normalizeH="0" baseline="0" smtClean="0">
                          <a:ln>
                            <a:noFill/>
                          </a:ln>
                          <a:solidFill>
                            <a:srgbClr val="FFFFFF"/>
                          </a:solidFill>
                          <a:effectLst/>
                          <a:latin typeface="Calibri" charset="0"/>
                        </a:rPr>
                        <a:t>( n, nrhs, a, ia, ja, desca, ipiv, b, ib, jb, descb, info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27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rPr>
                        <a:t>input: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rPr>
                        <a:t>output: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3568" name="Title 1"/>
          <p:cNvSpPr>
            <a:spLocks noGrp="1"/>
          </p:cNvSpPr>
          <p:nvPr>
            <p:ph type="title"/>
          </p:nvPr>
        </p:nvSpPr>
        <p:spPr/>
        <p:txBody>
          <a:bodyPr/>
          <a:lstStyle/>
          <a:p>
            <a:pPr eaLnBrk="1" hangingPunct="1"/>
            <a:r>
              <a:rPr lang="en-US" smtClean="0"/>
              <a:t>From LAPACK to ScaLAPACK</a:t>
            </a:r>
          </a:p>
        </p:txBody>
      </p:sp>
      <p:cxnSp>
        <p:nvCxnSpPr>
          <p:cNvPr id="14" name="Straight Arrow Connector 13"/>
          <p:cNvCxnSpPr/>
          <p:nvPr/>
        </p:nvCxnSpPr>
        <p:spPr>
          <a:xfrm>
            <a:off x="654050" y="2438400"/>
            <a:ext cx="1555750" cy="158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3570" name="Rectangle 15"/>
          <p:cNvSpPr>
            <a:spLocks noChangeArrowheads="1"/>
          </p:cNvSpPr>
          <p:nvPr/>
        </p:nvSpPr>
        <p:spPr bwMode="auto">
          <a:xfrm>
            <a:off x="1284288" y="2144713"/>
            <a:ext cx="315912" cy="369887"/>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a:t>
            </a:r>
          </a:p>
        </p:txBody>
      </p:sp>
      <p:sp>
        <p:nvSpPr>
          <p:cNvPr id="23571" name="Rectangle 16"/>
          <p:cNvSpPr>
            <a:spLocks noChangeArrowheads="1"/>
          </p:cNvSpPr>
          <p:nvPr/>
        </p:nvSpPr>
        <p:spPr bwMode="auto">
          <a:xfrm>
            <a:off x="196850" y="3046413"/>
            <a:ext cx="307975" cy="369887"/>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a:t>
            </a:r>
          </a:p>
        </p:txBody>
      </p:sp>
      <p:cxnSp>
        <p:nvCxnSpPr>
          <p:cNvPr id="18" name="Straight Arrow Connector 17"/>
          <p:cNvCxnSpPr/>
          <p:nvPr/>
        </p:nvCxnSpPr>
        <p:spPr>
          <a:xfrm rot="5400000">
            <a:off x="-175419" y="3267869"/>
            <a:ext cx="1508125" cy="158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3573" name="Rectangle 64"/>
          <p:cNvSpPr>
            <a:spLocks noChangeArrowheads="1"/>
          </p:cNvSpPr>
          <p:nvPr/>
        </p:nvSpPr>
        <p:spPr bwMode="auto">
          <a:xfrm>
            <a:off x="6172200" y="3048000"/>
            <a:ext cx="546100" cy="369888"/>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info</a:t>
            </a:r>
          </a:p>
        </p:txBody>
      </p:sp>
      <p:sp>
        <p:nvSpPr>
          <p:cNvPr id="35" name="Rectangle 34"/>
          <p:cNvSpPr/>
          <p:nvPr/>
        </p:nvSpPr>
        <p:spPr>
          <a:xfrm>
            <a:off x="685800" y="25146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A</a:t>
            </a:r>
            <a:r>
              <a:rPr lang="en-US" sz="1600" baseline="-25000">
                <a:solidFill>
                  <a:srgbClr val="FFFFFF"/>
                </a:solidFill>
              </a:rPr>
              <a:t>11</a:t>
            </a:r>
            <a:endParaRPr lang="en-US" sz="1600">
              <a:solidFill>
                <a:srgbClr val="FFFFFF"/>
              </a:solidFill>
            </a:endParaRPr>
          </a:p>
        </p:txBody>
      </p:sp>
      <p:sp>
        <p:nvSpPr>
          <p:cNvPr id="36" name="Rectangle 35"/>
          <p:cNvSpPr/>
          <p:nvPr/>
        </p:nvSpPr>
        <p:spPr>
          <a:xfrm>
            <a:off x="685800" y="30480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A</a:t>
            </a:r>
            <a:r>
              <a:rPr lang="en-US" sz="1600" baseline="-25000">
                <a:solidFill>
                  <a:srgbClr val="FFFFFF"/>
                </a:solidFill>
              </a:rPr>
              <a:t>21</a:t>
            </a:r>
            <a:endParaRPr lang="en-US" sz="1600">
              <a:solidFill>
                <a:srgbClr val="FFFFFF"/>
              </a:solidFill>
            </a:endParaRPr>
          </a:p>
        </p:txBody>
      </p:sp>
      <p:sp>
        <p:nvSpPr>
          <p:cNvPr id="40" name="Rectangle 39"/>
          <p:cNvSpPr/>
          <p:nvPr/>
        </p:nvSpPr>
        <p:spPr>
          <a:xfrm>
            <a:off x="685800" y="3581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A</a:t>
            </a:r>
            <a:r>
              <a:rPr lang="en-US" sz="1600" baseline="-25000">
                <a:solidFill>
                  <a:srgbClr val="FFFFFF"/>
                </a:solidFill>
              </a:rPr>
              <a:t>31</a:t>
            </a:r>
            <a:endParaRPr lang="en-US" sz="1600">
              <a:solidFill>
                <a:srgbClr val="FFFFFF"/>
              </a:solidFill>
            </a:endParaRPr>
          </a:p>
        </p:txBody>
      </p:sp>
      <p:sp>
        <p:nvSpPr>
          <p:cNvPr id="41" name="Rectangle 40"/>
          <p:cNvSpPr/>
          <p:nvPr/>
        </p:nvSpPr>
        <p:spPr>
          <a:xfrm>
            <a:off x="1219200" y="25146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A</a:t>
            </a:r>
            <a:r>
              <a:rPr lang="en-US" sz="1600" baseline="-25000">
                <a:solidFill>
                  <a:srgbClr val="FFFFFF"/>
                </a:solidFill>
              </a:rPr>
              <a:t>12</a:t>
            </a:r>
            <a:endParaRPr lang="en-US" sz="1600">
              <a:solidFill>
                <a:srgbClr val="FFFFFF"/>
              </a:solidFill>
            </a:endParaRPr>
          </a:p>
        </p:txBody>
      </p:sp>
      <p:sp>
        <p:nvSpPr>
          <p:cNvPr id="42" name="Rectangle 41"/>
          <p:cNvSpPr/>
          <p:nvPr/>
        </p:nvSpPr>
        <p:spPr>
          <a:xfrm>
            <a:off x="1219200" y="30480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A</a:t>
            </a:r>
            <a:r>
              <a:rPr lang="en-US" sz="1600" baseline="-25000">
                <a:solidFill>
                  <a:srgbClr val="FFFFFF"/>
                </a:solidFill>
              </a:rPr>
              <a:t>22</a:t>
            </a:r>
            <a:endParaRPr lang="en-US" sz="1600">
              <a:solidFill>
                <a:srgbClr val="FFFFFF"/>
              </a:solidFill>
            </a:endParaRPr>
          </a:p>
        </p:txBody>
      </p:sp>
      <p:sp>
        <p:nvSpPr>
          <p:cNvPr id="43" name="Rectangle 42"/>
          <p:cNvSpPr/>
          <p:nvPr/>
        </p:nvSpPr>
        <p:spPr>
          <a:xfrm>
            <a:off x="1219200" y="3581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A</a:t>
            </a:r>
            <a:r>
              <a:rPr lang="en-US" sz="1600" baseline="-25000">
                <a:solidFill>
                  <a:srgbClr val="FFFFFF"/>
                </a:solidFill>
              </a:rPr>
              <a:t>32</a:t>
            </a:r>
            <a:endParaRPr lang="en-US" sz="1600">
              <a:solidFill>
                <a:srgbClr val="FFFFFF"/>
              </a:solidFill>
            </a:endParaRPr>
          </a:p>
        </p:txBody>
      </p:sp>
      <p:sp>
        <p:nvSpPr>
          <p:cNvPr id="44" name="Rectangle 43"/>
          <p:cNvSpPr/>
          <p:nvPr/>
        </p:nvSpPr>
        <p:spPr>
          <a:xfrm>
            <a:off x="1752600" y="25146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A</a:t>
            </a:r>
            <a:r>
              <a:rPr lang="en-US" sz="1600" baseline="-25000">
                <a:solidFill>
                  <a:srgbClr val="FFFFFF"/>
                </a:solidFill>
              </a:rPr>
              <a:t>13</a:t>
            </a:r>
            <a:endParaRPr lang="en-US" sz="1600">
              <a:solidFill>
                <a:srgbClr val="FFFFFF"/>
              </a:solidFill>
            </a:endParaRPr>
          </a:p>
        </p:txBody>
      </p:sp>
      <p:sp>
        <p:nvSpPr>
          <p:cNvPr id="45" name="Rectangle 44"/>
          <p:cNvSpPr/>
          <p:nvPr/>
        </p:nvSpPr>
        <p:spPr>
          <a:xfrm>
            <a:off x="1752600" y="30480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A</a:t>
            </a:r>
            <a:r>
              <a:rPr lang="en-US" sz="1600" baseline="-25000">
                <a:solidFill>
                  <a:srgbClr val="FFFFFF"/>
                </a:solidFill>
              </a:rPr>
              <a:t>23</a:t>
            </a:r>
            <a:endParaRPr lang="en-US" sz="1600">
              <a:solidFill>
                <a:srgbClr val="FFFFFF"/>
              </a:solidFill>
            </a:endParaRPr>
          </a:p>
        </p:txBody>
      </p:sp>
      <p:sp>
        <p:nvSpPr>
          <p:cNvPr id="46" name="Rectangle 45"/>
          <p:cNvSpPr/>
          <p:nvPr/>
        </p:nvSpPr>
        <p:spPr>
          <a:xfrm>
            <a:off x="1752600" y="3581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A</a:t>
            </a:r>
            <a:r>
              <a:rPr lang="en-US" sz="1600" baseline="-25000">
                <a:solidFill>
                  <a:srgbClr val="FFFFFF"/>
                </a:solidFill>
              </a:rPr>
              <a:t>33</a:t>
            </a:r>
            <a:endParaRPr lang="en-US" sz="1600">
              <a:solidFill>
                <a:srgbClr val="FFFFFF"/>
              </a:solidFill>
            </a:endParaRPr>
          </a:p>
        </p:txBody>
      </p:sp>
      <p:sp>
        <p:nvSpPr>
          <p:cNvPr id="23583" name="Rectangle 63"/>
          <p:cNvSpPr>
            <a:spLocks noChangeArrowheads="1"/>
          </p:cNvSpPr>
          <p:nvPr/>
        </p:nvSpPr>
        <p:spPr bwMode="auto">
          <a:xfrm>
            <a:off x="2514600" y="3046413"/>
            <a:ext cx="306388" cy="369887"/>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a:t>
            </a:r>
          </a:p>
        </p:txBody>
      </p:sp>
      <p:cxnSp>
        <p:nvCxnSpPr>
          <p:cNvPr id="66" name="Straight Arrow Connector 65"/>
          <p:cNvCxnSpPr/>
          <p:nvPr/>
        </p:nvCxnSpPr>
        <p:spPr>
          <a:xfrm rot="5400000">
            <a:off x="2141538" y="3267075"/>
            <a:ext cx="1508125" cy="317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3003550" y="2514600"/>
            <a:ext cx="4381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B</a:t>
            </a:r>
            <a:r>
              <a:rPr lang="en-US" sz="1600" baseline="-25000">
                <a:solidFill>
                  <a:srgbClr val="FFFFFF"/>
                </a:solidFill>
              </a:rPr>
              <a:t>11</a:t>
            </a:r>
            <a:endParaRPr lang="en-US" sz="1600">
              <a:solidFill>
                <a:srgbClr val="FFFFFF"/>
              </a:solidFill>
            </a:endParaRPr>
          </a:p>
        </p:txBody>
      </p:sp>
      <p:sp>
        <p:nvSpPr>
          <p:cNvPr id="68" name="Rectangle 67"/>
          <p:cNvSpPr/>
          <p:nvPr/>
        </p:nvSpPr>
        <p:spPr>
          <a:xfrm>
            <a:off x="3003550" y="3048000"/>
            <a:ext cx="4381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B</a:t>
            </a:r>
            <a:r>
              <a:rPr lang="en-US" sz="1600" baseline="-25000">
                <a:solidFill>
                  <a:srgbClr val="FFFFFF"/>
                </a:solidFill>
              </a:rPr>
              <a:t>21</a:t>
            </a:r>
            <a:endParaRPr lang="en-US" sz="1600">
              <a:solidFill>
                <a:srgbClr val="FFFFFF"/>
              </a:solidFill>
            </a:endParaRPr>
          </a:p>
        </p:txBody>
      </p:sp>
      <p:sp>
        <p:nvSpPr>
          <p:cNvPr id="69" name="Rectangle 68"/>
          <p:cNvSpPr/>
          <p:nvPr/>
        </p:nvSpPr>
        <p:spPr>
          <a:xfrm>
            <a:off x="3003550" y="3581400"/>
            <a:ext cx="4381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B</a:t>
            </a:r>
            <a:r>
              <a:rPr lang="en-US" sz="1600" baseline="-25000">
                <a:solidFill>
                  <a:srgbClr val="FFFFFF"/>
                </a:solidFill>
              </a:rPr>
              <a:t>31</a:t>
            </a:r>
            <a:endParaRPr lang="en-US" sz="1600">
              <a:solidFill>
                <a:srgbClr val="FFFFFF"/>
              </a:solidFill>
            </a:endParaRPr>
          </a:p>
        </p:txBody>
      </p:sp>
      <p:cxnSp>
        <p:nvCxnSpPr>
          <p:cNvPr id="70" name="Straight Arrow Connector 69"/>
          <p:cNvCxnSpPr/>
          <p:nvPr/>
        </p:nvCxnSpPr>
        <p:spPr>
          <a:xfrm>
            <a:off x="3016250" y="2427288"/>
            <a:ext cx="457200" cy="158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3589" name="Rectangle 70"/>
          <p:cNvSpPr>
            <a:spLocks noChangeArrowheads="1"/>
          </p:cNvSpPr>
          <p:nvPr/>
        </p:nvSpPr>
        <p:spPr bwMode="auto">
          <a:xfrm>
            <a:off x="2971800" y="2117725"/>
            <a:ext cx="598488" cy="369888"/>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nrhs</a:t>
            </a:r>
          </a:p>
        </p:txBody>
      </p:sp>
      <p:sp>
        <p:nvSpPr>
          <p:cNvPr id="75" name="Rectangle 74"/>
          <p:cNvSpPr/>
          <p:nvPr/>
        </p:nvSpPr>
        <p:spPr>
          <a:xfrm>
            <a:off x="4538663" y="2530475"/>
            <a:ext cx="4381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ip</a:t>
            </a:r>
            <a:r>
              <a:rPr lang="en-US" sz="1600" baseline="-25000">
                <a:solidFill>
                  <a:srgbClr val="FFFFFF"/>
                </a:solidFill>
              </a:rPr>
              <a:t>1</a:t>
            </a:r>
            <a:endParaRPr lang="en-US" sz="1600">
              <a:solidFill>
                <a:srgbClr val="FFFFFF"/>
              </a:solidFill>
            </a:endParaRPr>
          </a:p>
        </p:txBody>
      </p:sp>
      <p:sp>
        <p:nvSpPr>
          <p:cNvPr id="76" name="Rectangle 75"/>
          <p:cNvSpPr/>
          <p:nvPr/>
        </p:nvSpPr>
        <p:spPr>
          <a:xfrm>
            <a:off x="4538663" y="3063875"/>
            <a:ext cx="4381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ip</a:t>
            </a:r>
            <a:r>
              <a:rPr lang="en-US" sz="1600" baseline="-25000">
                <a:solidFill>
                  <a:srgbClr val="FFFFFF"/>
                </a:solidFill>
              </a:rPr>
              <a:t>2</a:t>
            </a:r>
            <a:endParaRPr lang="en-US" sz="1600">
              <a:solidFill>
                <a:srgbClr val="FFFFFF"/>
              </a:solidFill>
            </a:endParaRPr>
          </a:p>
        </p:txBody>
      </p:sp>
      <p:sp>
        <p:nvSpPr>
          <p:cNvPr id="77" name="Rectangle 76"/>
          <p:cNvSpPr/>
          <p:nvPr/>
        </p:nvSpPr>
        <p:spPr>
          <a:xfrm>
            <a:off x="4538663" y="3597275"/>
            <a:ext cx="4381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ip</a:t>
            </a:r>
            <a:r>
              <a:rPr lang="en-US" sz="1600" baseline="-25000">
                <a:solidFill>
                  <a:srgbClr val="FFFFFF"/>
                </a:solidFill>
              </a:rPr>
              <a:t>3</a:t>
            </a:r>
            <a:endParaRPr lang="en-US" sz="1600">
              <a:solidFill>
                <a:srgbClr val="FFFFFF"/>
              </a:solidFill>
            </a:endParaRPr>
          </a:p>
        </p:txBody>
      </p:sp>
      <p:cxnSp>
        <p:nvCxnSpPr>
          <p:cNvPr id="80" name="Straight Arrow Connector 79"/>
          <p:cNvCxnSpPr/>
          <p:nvPr/>
        </p:nvCxnSpPr>
        <p:spPr>
          <a:xfrm>
            <a:off x="684213" y="4860925"/>
            <a:ext cx="1557337" cy="158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3594" name="Rectangle 80"/>
          <p:cNvSpPr>
            <a:spLocks noChangeArrowheads="1"/>
          </p:cNvSpPr>
          <p:nvPr/>
        </p:nvSpPr>
        <p:spPr bwMode="auto">
          <a:xfrm>
            <a:off x="228600" y="5468938"/>
            <a:ext cx="306388" cy="369887"/>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a:t>
            </a:r>
          </a:p>
        </p:txBody>
      </p:sp>
      <p:cxnSp>
        <p:nvCxnSpPr>
          <p:cNvPr id="82" name="Straight Arrow Connector 81"/>
          <p:cNvCxnSpPr/>
          <p:nvPr/>
        </p:nvCxnSpPr>
        <p:spPr>
          <a:xfrm rot="5400000">
            <a:off x="-144462" y="5689600"/>
            <a:ext cx="1508125" cy="317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3596" name="Rectangle 82"/>
          <p:cNvSpPr>
            <a:spLocks noChangeArrowheads="1"/>
          </p:cNvSpPr>
          <p:nvPr/>
        </p:nvSpPr>
        <p:spPr bwMode="auto">
          <a:xfrm>
            <a:off x="6203950" y="5470525"/>
            <a:ext cx="544513" cy="369888"/>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info</a:t>
            </a:r>
          </a:p>
        </p:txBody>
      </p:sp>
      <p:sp>
        <p:nvSpPr>
          <p:cNvPr id="85" name="Rectangle 84"/>
          <p:cNvSpPr/>
          <p:nvPr/>
        </p:nvSpPr>
        <p:spPr>
          <a:xfrm>
            <a:off x="717550" y="547052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L</a:t>
            </a:r>
            <a:r>
              <a:rPr lang="en-US" sz="1600" baseline="-25000">
                <a:solidFill>
                  <a:srgbClr val="FFFFFF"/>
                </a:solidFill>
              </a:rPr>
              <a:t>21</a:t>
            </a:r>
            <a:endParaRPr lang="en-US" sz="1600">
              <a:solidFill>
                <a:srgbClr val="FFFFFF"/>
              </a:solidFill>
            </a:endParaRPr>
          </a:p>
        </p:txBody>
      </p:sp>
      <p:sp>
        <p:nvSpPr>
          <p:cNvPr id="86" name="Rectangle 85"/>
          <p:cNvSpPr/>
          <p:nvPr/>
        </p:nvSpPr>
        <p:spPr>
          <a:xfrm>
            <a:off x="717550" y="600392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L</a:t>
            </a:r>
            <a:r>
              <a:rPr lang="en-US" sz="1600" baseline="-25000">
                <a:solidFill>
                  <a:srgbClr val="FFFFFF"/>
                </a:solidFill>
              </a:rPr>
              <a:t>31</a:t>
            </a:r>
            <a:endParaRPr lang="en-US" sz="1600">
              <a:solidFill>
                <a:srgbClr val="FFFFFF"/>
              </a:solidFill>
            </a:endParaRPr>
          </a:p>
        </p:txBody>
      </p:sp>
      <p:sp>
        <p:nvSpPr>
          <p:cNvPr id="87" name="Rectangle 86"/>
          <p:cNvSpPr/>
          <p:nvPr/>
        </p:nvSpPr>
        <p:spPr>
          <a:xfrm>
            <a:off x="1250950" y="493712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U</a:t>
            </a:r>
            <a:r>
              <a:rPr lang="en-US" sz="1600" baseline="-25000">
                <a:solidFill>
                  <a:srgbClr val="FFFFFF"/>
                </a:solidFill>
              </a:rPr>
              <a:t>12</a:t>
            </a:r>
            <a:endParaRPr lang="en-US" sz="1600">
              <a:solidFill>
                <a:srgbClr val="FFFFFF"/>
              </a:solidFill>
            </a:endParaRPr>
          </a:p>
        </p:txBody>
      </p:sp>
      <p:sp>
        <p:nvSpPr>
          <p:cNvPr id="89" name="Rectangle 88"/>
          <p:cNvSpPr/>
          <p:nvPr/>
        </p:nvSpPr>
        <p:spPr>
          <a:xfrm>
            <a:off x="1250950" y="600392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L</a:t>
            </a:r>
            <a:r>
              <a:rPr lang="en-US" sz="1600" baseline="-25000">
                <a:solidFill>
                  <a:srgbClr val="FFFFFF"/>
                </a:solidFill>
              </a:rPr>
              <a:t>32</a:t>
            </a:r>
            <a:endParaRPr lang="en-US" sz="1600">
              <a:solidFill>
                <a:srgbClr val="FFFFFF"/>
              </a:solidFill>
            </a:endParaRPr>
          </a:p>
        </p:txBody>
      </p:sp>
      <p:sp>
        <p:nvSpPr>
          <p:cNvPr id="90" name="Rectangle 89"/>
          <p:cNvSpPr/>
          <p:nvPr/>
        </p:nvSpPr>
        <p:spPr>
          <a:xfrm>
            <a:off x="1784350" y="493712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U</a:t>
            </a:r>
            <a:r>
              <a:rPr lang="en-US" sz="1600" baseline="-25000">
                <a:solidFill>
                  <a:srgbClr val="FFFFFF"/>
                </a:solidFill>
              </a:rPr>
              <a:t>13</a:t>
            </a:r>
            <a:endParaRPr lang="en-US" sz="1600">
              <a:solidFill>
                <a:srgbClr val="FFFFFF"/>
              </a:solidFill>
            </a:endParaRPr>
          </a:p>
        </p:txBody>
      </p:sp>
      <p:sp>
        <p:nvSpPr>
          <p:cNvPr id="91" name="Rectangle 90"/>
          <p:cNvSpPr/>
          <p:nvPr/>
        </p:nvSpPr>
        <p:spPr>
          <a:xfrm>
            <a:off x="1784350" y="5470525"/>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U</a:t>
            </a:r>
            <a:r>
              <a:rPr lang="en-US" sz="1600" baseline="-25000">
                <a:solidFill>
                  <a:srgbClr val="FFFFFF"/>
                </a:solidFill>
              </a:rPr>
              <a:t>23</a:t>
            </a:r>
            <a:endParaRPr lang="en-US" sz="1600">
              <a:solidFill>
                <a:srgbClr val="FFFFFF"/>
              </a:solidFill>
            </a:endParaRPr>
          </a:p>
        </p:txBody>
      </p:sp>
      <p:sp>
        <p:nvSpPr>
          <p:cNvPr id="23603" name="Rectangle 92"/>
          <p:cNvSpPr>
            <a:spLocks noChangeArrowheads="1"/>
          </p:cNvSpPr>
          <p:nvPr/>
        </p:nvSpPr>
        <p:spPr bwMode="auto">
          <a:xfrm>
            <a:off x="2546350" y="5468938"/>
            <a:ext cx="306388" cy="369887"/>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a:t>
            </a:r>
          </a:p>
        </p:txBody>
      </p:sp>
      <p:cxnSp>
        <p:nvCxnSpPr>
          <p:cNvPr id="94" name="Straight Arrow Connector 93"/>
          <p:cNvCxnSpPr/>
          <p:nvPr/>
        </p:nvCxnSpPr>
        <p:spPr>
          <a:xfrm rot="5400000">
            <a:off x="2172494" y="5690394"/>
            <a:ext cx="1508125" cy="158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3033713" y="4937125"/>
            <a:ext cx="43973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X</a:t>
            </a:r>
            <a:r>
              <a:rPr lang="en-US" sz="1600" baseline="-25000">
                <a:solidFill>
                  <a:srgbClr val="FFFFFF"/>
                </a:solidFill>
              </a:rPr>
              <a:t>11</a:t>
            </a:r>
            <a:endParaRPr lang="en-US" sz="1600">
              <a:solidFill>
                <a:srgbClr val="FFFFFF"/>
              </a:solidFill>
            </a:endParaRPr>
          </a:p>
        </p:txBody>
      </p:sp>
      <p:sp>
        <p:nvSpPr>
          <p:cNvPr id="96" name="Rectangle 95"/>
          <p:cNvSpPr/>
          <p:nvPr/>
        </p:nvSpPr>
        <p:spPr>
          <a:xfrm>
            <a:off x="3033713" y="5470525"/>
            <a:ext cx="43973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X</a:t>
            </a:r>
            <a:r>
              <a:rPr lang="en-US" sz="1600" baseline="-25000">
                <a:solidFill>
                  <a:srgbClr val="FFFFFF"/>
                </a:solidFill>
              </a:rPr>
              <a:t>21</a:t>
            </a:r>
            <a:endParaRPr lang="en-US" sz="1600">
              <a:solidFill>
                <a:srgbClr val="FFFFFF"/>
              </a:solidFill>
            </a:endParaRPr>
          </a:p>
        </p:txBody>
      </p:sp>
      <p:sp>
        <p:nvSpPr>
          <p:cNvPr id="97" name="Rectangle 96"/>
          <p:cNvSpPr/>
          <p:nvPr/>
        </p:nvSpPr>
        <p:spPr>
          <a:xfrm>
            <a:off x="3033713" y="6003925"/>
            <a:ext cx="43973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X</a:t>
            </a:r>
            <a:r>
              <a:rPr lang="en-US" sz="1600" baseline="-25000">
                <a:solidFill>
                  <a:srgbClr val="FFFFFF"/>
                </a:solidFill>
              </a:rPr>
              <a:t>31</a:t>
            </a:r>
            <a:endParaRPr lang="en-US" sz="1600">
              <a:solidFill>
                <a:srgbClr val="FFFFFF"/>
              </a:solidFill>
            </a:endParaRPr>
          </a:p>
        </p:txBody>
      </p:sp>
      <p:cxnSp>
        <p:nvCxnSpPr>
          <p:cNvPr id="98" name="Straight Arrow Connector 97"/>
          <p:cNvCxnSpPr/>
          <p:nvPr/>
        </p:nvCxnSpPr>
        <p:spPr>
          <a:xfrm>
            <a:off x="3046413" y="4849813"/>
            <a:ext cx="457200" cy="158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4568825" y="4953000"/>
            <a:ext cx="43973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ip</a:t>
            </a:r>
            <a:r>
              <a:rPr lang="en-US" sz="1600" baseline="-25000">
                <a:solidFill>
                  <a:srgbClr val="FFFFFF"/>
                </a:solidFill>
              </a:rPr>
              <a:t>1</a:t>
            </a:r>
            <a:endParaRPr lang="en-US" sz="1600">
              <a:solidFill>
                <a:srgbClr val="FFFFFF"/>
              </a:solidFill>
            </a:endParaRPr>
          </a:p>
        </p:txBody>
      </p:sp>
      <p:sp>
        <p:nvSpPr>
          <p:cNvPr id="100" name="Rectangle 99"/>
          <p:cNvSpPr/>
          <p:nvPr/>
        </p:nvSpPr>
        <p:spPr>
          <a:xfrm>
            <a:off x="4568825" y="5486400"/>
            <a:ext cx="43973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ip</a:t>
            </a:r>
            <a:r>
              <a:rPr lang="en-US" sz="1600" baseline="-25000">
                <a:solidFill>
                  <a:srgbClr val="FFFFFF"/>
                </a:solidFill>
              </a:rPr>
              <a:t>2</a:t>
            </a:r>
            <a:endParaRPr lang="en-US" sz="1600">
              <a:solidFill>
                <a:srgbClr val="FFFFFF"/>
              </a:solidFill>
            </a:endParaRPr>
          </a:p>
        </p:txBody>
      </p:sp>
      <p:sp>
        <p:nvSpPr>
          <p:cNvPr id="101" name="Rectangle 100"/>
          <p:cNvSpPr/>
          <p:nvPr/>
        </p:nvSpPr>
        <p:spPr>
          <a:xfrm>
            <a:off x="4568825" y="6019800"/>
            <a:ext cx="43973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r>
              <a:rPr lang="en-US" sz="1600">
                <a:solidFill>
                  <a:srgbClr val="FFFFFF"/>
                </a:solidFill>
              </a:rPr>
              <a:t>ip</a:t>
            </a:r>
            <a:r>
              <a:rPr lang="en-US" sz="1600" baseline="-25000">
                <a:solidFill>
                  <a:srgbClr val="FFFFFF"/>
                </a:solidFill>
              </a:rPr>
              <a:t>3</a:t>
            </a:r>
            <a:endParaRPr lang="en-US" sz="1600">
              <a:solidFill>
                <a:srgbClr val="FFFFFF"/>
              </a:solidFill>
            </a:endParaRPr>
          </a:p>
        </p:txBody>
      </p:sp>
      <p:sp>
        <p:nvSpPr>
          <p:cNvPr id="23612" name="Rectangle 102"/>
          <p:cNvSpPr>
            <a:spLocks noChangeArrowheads="1"/>
          </p:cNvSpPr>
          <p:nvPr/>
        </p:nvSpPr>
        <p:spPr bwMode="auto">
          <a:xfrm>
            <a:off x="2971800" y="4572000"/>
            <a:ext cx="598488" cy="369888"/>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nrhs</a:t>
            </a:r>
          </a:p>
        </p:txBody>
      </p:sp>
      <p:sp>
        <p:nvSpPr>
          <p:cNvPr id="105" name="Freeform 104"/>
          <p:cNvSpPr/>
          <p:nvPr/>
        </p:nvSpPr>
        <p:spPr>
          <a:xfrm>
            <a:off x="708025" y="4957763"/>
            <a:ext cx="460375" cy="376237"/>
          </a:xfrm>
          <a:custGeom>
            <a:avLst/>
            <a:gdLst>
              <a:gd name="connsiteX0" fmla="*/ 0 w 461176"/>
              <a:gd name="connsiteY0" fmla="*/ 0 h 453224"/>
              <a:gd name="connsiteX1" fmla="*/ 453224 w 461176"/>
              <a:gd name="connsiteY1" fmla="*/ 0 h 453224"/>
              <a:gd name="connsiteX2" fmla="*/ 461176 w 461176"/>
              <a:gd name="connsiteY2" fmla="*/ 453224 h 453224"/>
              <a:gd name="connsiteX3" fmla="*/ 0 w 461176"/>
              <a:gd name="connsiteY3" fmla="*/ 0 h 453224"/>
              <a:gd name="connsiteX0" fmla="*/ 0 w 461176"/>
              <a:gd name="connsiteY0" fmla="*/ 0 h 453224"/>
              <a:gd name="connsiteX1" fmla="*/ 453224 w 461176"/>
              <a:gd name="connsiteY1" fmla="*/ 0 h 453224"/>
              <a:gd name="connsiteX2" fmla="*/ 461176 w 461176"/>
              <a:gd name="connsiteY2" fmla="*/ 453224 h 453224"/>
              <a:gd name="connsiteX3" fmla="*/ 0 w 461176"/>
              <a:gd name="connsiteY3" fmla="*/ 0 h 453224"/>
              <a:gd name="connsiteX0" fmla="*/ 0 w 461176"/>
              <a:gd name="connsiteY0" fmla="*/ 0 h 300824"/>
              <a:gd name="connsiteX1" fmla="*/ 453224 w 461176"/>
              <a:gd name="connsiteY1" fmla="*/ 0 h 300824"/>
              <a:gd name="connsiteX2" fmla="*/ 461176 w 461176"/>
              <a:gd name="connsiteY2" fmla="*/ 300824 h 300824"/>
              <a:gd name="connsiteX3" fmla="*/ 0 w 461176"/>
              <a:gd name="connsiteY3" fmla="*/ 0 h 300824"/>
              <a:gd name="connsiteX0" fmla="*/ 0 w 461176"/>
              <a:gd name="connsiteY0" fmla="*/ 0 h 377024"/>
              <a:gd name="connsiteX1" fmla="*/ 453224 w 461176"/>
              <a:gd name="connsiteY1" fmla="*/ 0 h 377024"/>
              <a:gd name="connsiteX2" fmla="*/ 461176 w 461176"/>
              <a:gd name="connsiteY2" fmla="*/ 377024 h 377024"/>
              <a:gd name="connsiteX3" fmla="*/ 0 w 461176"/>
              <a:gd name="connsiteY3" fmla="*/ 0 h 377024"/>
            </a:gdLst>
            <a:ahLst/>
            <a:cxnLst>
              <a:cxn ang="0">
                <a:pos x="connsiteX0" y="connsiteY0"/>
              </a:cxn>
              <a:cxn ang="0">
                <a:pos x="connsiteX1" y="connsiteY1"/>
              </a:cxn>
              <a:cxn ang="0">
                <a:pos x="connsiteX2" y="connsiteY2"/>
              </a:cxn>
              <a:cxn ang="0">
                <a:pos x="connsiteX3" y="connsiteY3"/>
              </a:cxn>
            </a:cxnLst>
            <a:rect l="l" t="t" r="r" b="b"/>
            <a:pathLst>
              <a:path w="461176" h="377024">
                <a:moveTo>
                  <a:pt x="0" y="0"/>
                </a:moveTo>
                <a:lnTo>
                  <a:pt x="453224" y="0"/>
                </a:lnTo>
                <a:lnTo>
                  <a:pt x="461176" y="37702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a:solidFill>
                <a:srgbClr val="FFFFFF"/>
              </a:solidFill>
            </a:endParaRPr>
          </a:p>
        </p:txBody>
      </p:sp>
      <p:sp>
        <p:nvSpPr>
          <p:cNvPr id="106" name="Freeform 105"/>
          <p:cNvSpPr/>
          <p:nvPr/>
        </p:nvSpPr>
        <p:spPr>
          <a:xfrm>
            <a:off x="723900" y="5045075"/>
            <a:ext cx="404813" cy="373063"/>
          </a:xfrm>
          <a:custGeom>
            <a:avLst/>
            <a:gdLst>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329316"/>
              <a:gd name="connsiteY0" fmla="*/ 0 h 373711"/>
              <a:gd name="connsiteX1" fmla="*/ 7951 w 329316"/>
              <a:gd name="connsiteY1" fmla="*/ 373711 h 373711"/>
              <a:gd name="connsiteX2" fmla="*/ 329316 w 329316"/>
              <a:gd name="connsiteY2" fmla="*/ 365760 h 373711"/>
              <a:gd name="connsiteX3" fmla="*/ 0 w 329316"/>
              <a:gd name="connsiteY3" fmla="*/ 0 h 373711"/>
              <a:gd name="connsiteX0" fmla="*/ 0 w 329316"/>
              <a:gd name="connsiteY0" fmla="*/ 0 h 373711"/>
              <a:gd name="connsiteX1" fmla="*/ 7951 w 329316"/>
              <a:gd name="connsiteY1" fmla="*/ 373711 h 373711"/>
              <a:gd name="connsiteX2" fmla="*/ 329316 w 329316"/>
              <a:gd name="connsiteY2" fmla="*/ 365760 h 373711"/>
              <a:gd name="connsiteX3" fmla="*/ 0 w 3293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Lst>
            <a:ahLst/>
            <a:cxnLst>
              <a:cxn ang="0">
                <a:pos x="connsiteX0" y="connsiteY0"/>
              </a:cxn>
              <a:cxn ang="0">
                <a:pos x="connsiteX1" y="connsiteY1"/>
              </a:cxn>
              <a:cxn ang="0">
                <a:pos x="connsiteX2" y="connsiteY2"/>
              </a:cxn>
              <a:cxn ang="0">
                <a:pos x="connsiteX3" y="connsiteY3"/>
              </a:cxn>
            </a:cxnLst>
            <a:rect l="l" t="t" r="r" b="b"/>
            <a:pathLst>
              <a:path w="405516" h="373711">
                <a:moveTo>
                  <a:pt x="0" y="0"/>
                </a:moveTo>
                <a:lnTo>
                  <a:pt x="7951" y="373711"/>
                </a:lnTo>
                <a:lnTo>
                  <a:pt x="405516" y="36576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a:solidFill>
                <a:srgbClr val="FFFFFF"/>
              </a:solidFill>
            </a:endParaRPr>
          </a:p>
        </p:txBody>
      </p:sp>
      <p:sp>
        <p:nvSpPr>
          <p:cNvPr id="107" name="Freeform 106"/>
          <p:cNvSpPr/>
          <p:nvPr/>
        </p:nvSpPr>
        <p:spPr>
          <a:xfrm>
            <a:off x="1250950" y="5481638"/>
            <a:ext cx="461963" cy="377825"/>
          </a:xfrm>
          <a:custGeom>
            <a:avLst/>
            <a:gdLst>
              <a:gd name="connsiteX0" fmla="*/ 0 w 461176"/>
              <a:gd name="connsiteY0" fmla="*/ 0 h 453224"/>
              <a:gd name="connsiteX1" fmla="*/ 453224 w 461176"/>
              <a:gd name="connsiteY1" fmla="*/ 0 h 453224"/>
              <a:gd name="connsiteX2" fmla="*/ 461176 w 461176"/>
              <a:gd name="connsiteY2" fmla="*/ 453224 h 453224"/>
              <a:gd name="connsiteX3" fmla="*/ 0 w 461176"/>
              <a:gd name="connsiteY3" fmla="*/ 0 h 453224"/>
              <a:gd name="connsiteX0" fmla="*/ 0 w 461176"/>
              <a:gd name="connsiteY0" fmla="*/ 0 h 453224"/>
              <a:gd name="connsiteX1" fmla="*/ 453224 w 461176"/>
              <a:gd name="connsiteY1" fmla="*/ 0 h 453224"/>
              <a:gd name="connsiteX2" fmla="*/ 461176 w 461176"/>
              <a:gd name="connsiteY2" fmla="*/ 453224 h 453224"/>
              <a:gd name="connsiteX3" fmla="*/ 0 w 461176"/>
              <a:gd name="connsiteY3" fmla="*/ 0 h 453224"/>
              <a:gd name="connsiteX0" fmla="*/ 0 w 461176"/>
              <a:gd name="connsiteY0" fmla="*/ 0 h 300824"/>
              <a:gd name="connsiteX1" fmla="*/ 453224 w 461176"/>
              <a:gd name="connsiteY1" fmla="*/ 0 h 300824"/>
              <a:gd name="connsiteX2" fmla="*/ 461176 w 461176"/>
              <a:gd name="connsiteY2" fmla="*/ 300824 h 300824"/>
              <a:gd name="connsiteX3" fmla="*/ 0 w 461176"/>
              <a:gd name="connsiteY3" fmla="*/ 0 h 300824"/>
              <a:gd name="connsiteX0" fmla="*/ 0 w 461176"/>
              <a:gd name="connsiteY0" fmla="*/ 0 h 377024"/>
              <a:gd name="connsiteX1" fmla="*/ 453224 w 461176"/>
              <a:gd name="connsiteY1" fmla="*/ 0 h 377024"/>
              <a:gd name="connsiteX2" fmla="*/ 461176 w 461176"/>
              <a:gd name="connsiteY2" fmla="*/ 377024 h 377024"/>
              <a:gd name="connsiteX3" fmla="*/ 0 w 461176"/>
              <a:gd name="connsiteY3" fmla="*/ 0 h 377024"/>
            </a:gdLst>
            <a:ahLst/>
            <a:cxnLst>
              <a:cxn ang="0">
                <a:pos x="connsiteX0" y="connsiteY0"/>
              </a:cxn>
              <a:cxn ang="0">
                <a:pos x="connsiteX1" y="connsiteY1"/>
              </a:cxn>
              <a:cxn ang="0">
                <a:pos x="connsiteX2" y="connsiteY2"/>
              </a:cxn>
              <a:cxn ang="0">
                <a:pos x="connsiteX3" y="connsiteY3"/>
              </a:cxn>
            </a:cxnLst>
            <a:rect l="l" t="t" r="r" b="b"/>
            <a:pathLst>
              <a:path w="461176" h="377024">
                <a:moveTo>
                  <a:pt x="0" y="0"/>
                </a:moveTo>
                <a:lnTo>
                  <a:pt x="453224" y="0"/>
                </a:lnTo>
                <a:lnTo>
                  <a:pt x="461176" y="37702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a:solidFill>
                <a:srgbClr val="FFFFFF"/>
              </a:solidFill>
            </a:endParaRPr>
          </a:p>
        </p:txBody>
      </p:sp>
      <p:sp>
        <p:nvSpPr>
          <p:cNvPr id="108" name="Freeform 107"/>
          <p:cNvSpPr/>
          <p:nvPr/>
        </p:nvSpPr>
        <p:spPr>
          <a:xfrm>
            <a:off x="1266825" y="5570538"/>
            <a:ext cx="404813" cy="373062"/>
          </a:xfrm>
          <a:custGeom>
            <a:avLst/>
            <a:gdLst>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329316"/>
              <a:gd name="connsiteY0" fmla="*/ 0 h 373711"/>
              <a:gd name="connsiteX1" fmla="*/ 7951 w 329316"/>
              <a:gd name="connsiteY1" fmla="*/ 373711 h 373711"/>
              <a:gd name="connsiteX2" fmla="*/ 329316 w 329316"/>
              <a:gd name="connsiteY2" fmla="*/ 365760 h 373711"/>
              <a:gd name="connsiteX3" fmla="*/ 0 w 329316"/>
              <a:gd name="connsiteY3" fmla="*/ 0 h 373711"/>
              <a:gd name="connsiteX0" fmla="*/ 0 w 329316"/>
              <a:gd name="connsiteY0" fmla="*/ 0 h 373711"/>
              <a:gd name="connsiteX1" fmla="*/ 7951 w 329316"/>
              <a:gd name="connsiteY1" fmla="*/ 373711 h 373711"/>
              <a:gd name="connsiteX2" fmla="*/ 329316 w 329316"/>
              <a:gd name="connsiteY2" fmla="*/ 365760 h 373711"/>
              <a:gd name="connsiteX3" fmla="*/ 0 w 3293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Lst>
            <a:ahLst/>
            <a:cxnLst>
              <a:cxn ang="0">
                <a:pos x="connsiteX0" y="connsiteY0"/>
              </a:cxn>
              <a:cxn ang="0">
                <a:pos x="connsiteX1" y="connsiteY1"/>
              </a:cxn>
              <a:cxn ang="0">
                <a:pos x="connsiteX2" y="connsiteY2"/>
              </a:cxn>
              <a:cxn ang="0">
                <a:pos x="connsiteX3" y="connsiteY3"/>
              </a:cxn>
            </a:cxnLst>
            <a:rect l="l" t="t" r="r" b="b"/>
            <a:pathLst>
              <a:path w="405516" h="373711">
                <a:moveTo>
                  <a:pt x="0" y="0"/>
                </a:moveTo>
                <a:lnTo>
                  <a:pt x="7951" y="373711"/>
                </a:lnTo>
                <a:lnTo>
                  <a:pt x="405516" y="36576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a:solidFill>
                <a:srgbClr val="FFFFFF"/>
              </a:solidFill>
            </a:endParaRPr>
          </a:p>
        </p:txBody>
      </p:sp>
      <p:sp>
        <p:nvSpPr>
          <p:cNvPr id="109" name="Freeform 108"/>
          <p:cNvSpPr/>
          <p:nvPr/>
        </p:nvSpPr>
        <p:spPr>
          <a:xfrm>
            <a:off x="1752600" y="5999163"/>
            <a:ext cx="461963" cy="377825"/>
          </a:xfrm>
          <a:custGeom>
            <a:avLst/>
            <a:gdLst>
              <a:gd name="connsiteX0" fmla="*/ 0 w 461176"/>
              <a:gd name="connsiteY0" fmla="*/ 0 h 453224"/>
              <a:gd name="connsiteX1" fmla="*/ 453224 w 461176"/>
              <a:gd name="connsiteY1" fmla="*/ 0 h 453224"/>
              <a:gd name="connsiteX2" fmla="*/ 461176 w 461176"/>
              <a:gd name="connsiteY2" fmla="*/ 453224 h 453224"/>
              <a:gd name="connsiteX3" fmla="*/ 0 w 461176"/>
              <a:gd name="connsiteY3" fmla="*/ 0 h 453224"/>
              <a:gd name="connsiteX0" fmla="*/ 0 w 461176"/>
              <a:gd name="connsiteY0" fmla="*/ 0 h 453224"/>
              <a:gd name="connsiteX1" fmla="*/ 453224 w 461176"/>
              <a:gd name="connsiteY1" fmla="*/ 0 h 453224"/>
              <a:gd name="connsiteX2" fmla="*/ 461176 w 461176"/>
              <a:gd name="connsiteY2" fmla="*/ 453224 h 453224"/>
              <a:gd name="connsiteX3" fmla="*/ 0 w 461176"/>
              <a:gd name="connsiteY3" fmla="*/ 0 h 453224"/>
              <a:gd name="connsiteX0" fmla="*/ 0 w 461176"/>
              <a:gd name="connsiteY0" fmla="*/ 0 h 300824"/>
              <a:gd name="connsiteX1" fmla="*/ 453224 w 461176"/>
              <a:gd name="connsiteY1" fmla="*/ 0 h 300824"/>
              <a:gd name="connsiteX2" fmla="*/ 461176 w 461176"/>
              <a:gd name="connsiteY2" fmla="*/ 300824 h 300824"/>
              <a:gd name="connsiteX3" fmla="*/ 0 w 461176"/>
              <a:gd name="connsiteY3" fmla="*/ 0 h 300824"/>
              <a:gd name="connsiteX0" fmla="*/ 0 w 461176"/>
              <a:gd name="connsiteY0" fmla="*/ 0 h 377024"/>
              <a:gd name="connsiteX1" fmla="*/ 453224 w 461176"/>
              <a:gd name="connsiteY1" fmla="*/ 0 h 377024"/>
              <a:gd name="connsiteX2" fmla="*/ 461176 w 461176"/>
              <a:gd name="connsiteY2" fmla="*/ 377024 h 377024"/>
              <a:gd name="connsiteX3" fmla="*/ 0 w 461176"/>
              <a:gd name="connsiteY3" fmla="*/ 0 h 377024"/>
            </a:gdLst>
            <a:ahLst/>
            <a:cxnLst>
              <a:cxn ang="0">
                <a:pos x="connsiteX0" y="connsiteY0"/>
              </a:cxn>
              <a:cxn ang="0">
                <a:pos x="connsiteX1" y="connsiteY1"/>
              </a:cxn>
              <a:cxn ang="0">
                <a:pos x="connsiteX2" y="connsiteY2"/>
              </a:cxn>
              <a:cxn ang="0">
                <a:pos x="connsiteX3" y="connsiteY3"/>
              </a:cxn>
            </a:cxnLst>
            <a:rect l="l" t="t" r="r" b="b"/>
            <a:pathLst>
              <a:path w="461176" h="377024">
                <a:moveTo>
                  <a:pt x="0" y="0"/>
                </a:moveTo>
                <a:lnTo>
                  <a:pt x="453224" y="0"/>
                </a:lnTo>
                <a:lnTo>
                  <a:pt x="461176" y="37702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a:solidFill>
                <a:srgbClr val="FFFFFF"/>
              </a:solidFill>
            </a:endParaRPr>
          </a:p>
        </p:txBody>
      </p:sp>
      <p:sp>
        <p:nvSpPr>
          <p:cNvPr id="110" name="Freeform 109"/>
          <p:cNvSpPr/>
          <p:nvPr/>
        </p:nvSpPr>
        <p:spPr>
          <a:xfrm>
            <a:off x="1768475" y="6088063"/>
            <a:ext cx="404813" cy="373062"/>
          </a:xfrm>
          <a:custGeom>
            <a:avLst/>
            <a:gdLst>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 name="connsiteX0" fmla="*/ 0 w 329316"/>
              <a:gd name="connsiteY0" fmla="*/ 0 h 373711"/>
              <a:gd name="connsiteX1" fmla="*/ 7951 w 329316"/>
              <a:gd name="connsiteY1" fmla="*/ 373711 h 373711"/>
              <a:gd name="connsiteX2" fmla="*/ 329316 w 329316"/>
              <a:gd name="connsiteY2" fmla="*/ 365760 h 373711"/>
              <a:gd name="connsiteX3" fmla="*/ 0 w 329316"/>
              <a:gd name="connsiteY3" fmla="*/ 0 h 373711"/>
              <a:gd name="connsiteX0" fmla="*/ 0 w 329316"/>
              <a:gd name="connsiteY0" fmla="*/ 0 h 373711"/>
              <a:gd name="connsiteX1" fmla="*/ 7951 w 329316"/>
              <a:gd name="connsiteY1" fmla="*/ 373711 h 373711"/>
              <a:gd name="connsiteX2" fmla="*/ 329316 w 329316"/>
              <a:gd name="connsiteY2" fmla="*/ 365760 h 373711"/>
              <a:gd name="connsiteX3" fmla="*/ 0 w 329316"/>
              <a:gd name="connsiteY3" fmla="*/ 0 h 373711"/>
              <a:gd name="connsiteX0" fmla="*/ 0 w 405516"/>
              <a:gd name="connsiteY0" fmla="*/ 0 h 373711"/>
              <a:gd name="connsiteX1" fmla="*/ 7951 w 405516"/>
              <a:gd name="connsiteY1" fmla="*/ 373711 h 373711"/>
              <a:gd name="connsiteX2" fmla="*/ 405516 w 405516"/>
              <a:gd name="connsiteY2" fmla="*/ 365760 h 373711"/>
              <a:gd name="connsiteX3" fmla="*/ 0 w 405516"/>
              <a:gd name="connsiteY3" fmla="*/ 0 h 373711"/>
            </a:gdLst>
            <a:ahLst/>
            <a:cxnLst>
              <a:cxn ang="0">
                <a:pos x="connsiteX0" y="connsiteY0"/>
              </a:cxn>
              <a:cxn ang="0">
                <a:pos x="connsiteX1" y="connsiteY1"/>
              </a:cxn>
              <a:cxn ang="0">
                <a:pos x="connsiteX2" y="connsiteY2"/>
              </a:cxn>
              <a:cxn ang="0">
                <a:pos x="connsiteX3" y="connsiteY3"/>
              </a:cxn>
            </a:cxnLst>
            <a:rect l="l" t="t" r="r" b="b"/>
            <a:pathLst>
              <a:path w="405516" h="373711">
                <a:moveTo>
                  <a:pt x="0" y="0"/>
                </a:moveTo>
                <a:lnTo>
                  <a:pt x="7951" y="373711"/>
                </a:lnTo>
                <a:lnTo>
                  <a:pt x="405516" y="36576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a:endParaRPr lang="en-US">
              <a:solidFill>
                <a:srgbClr val="FFFFFF"/>
              </a:solidFill>
            </a:endParaRPr>
          </a:p>
        </p:txBody>
      </p:sp>
      <p:sp>
        <p:nvSpPr>
          <p:cNvPr id="23619" name="TextBox 110"/>
          <p:cNvSpPr txBox="1">
            <a:spLocks noChangeArrowheads="1"/>
          </p:cNvSpPr>
          <p:nvPr/>
        </p:nvSpPr>
        <p:spPr bwMode="auto">
          <a:xfrm>
            <a:off x="685800" y="5105400"/>
            <a:ext cx="439738" cy="369888"/>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Calibri" charset="0"/>
              </a:rPr>
              <a:t>L</a:t>
            </a:r>
            <a:r>
              <a:rPr lang="en-US" baseline="-25000">
                <a:solidFill>
                  <a:schemeClr val="bg1"/>
                </a:solidFill>
                <a:latin typeface="Calibri" charset="0"/>
              </a:rPr>
              <a:t>11</a:t>
            </a:r>
            <a:endParaRPr lang="en-US">
              <a:solidFill>
                <a:schemeClr val="bg1"/>
              </a:solidFill>
              <a:latin typeface="Calibri" charset="0"/>
            </a:endParaRPr>
          </a:p>
        </p:txBody>
      </p:sp>
      <p:sp>
        <p:nvSpPr>
          <p:cNvPr id="23620" name="TextBox 113"/>
          <p:cNvSpPr txBox="1">
            <a:spLocks noChangeArrowheads="1"/>
          </p:cNvSpPr>
          <p:nvPr/>
        </p:nvSpPr>
        <p:spPr bwMode="auto">
          <a:xfrm>
            <a:off x="806450" y="4876800"/>
            <a:ext cx="488950" cy="369888"/>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Calibri" charset="0"/>
              </a:rPr>
              <a:t>U</a:t>
            </a:r>
            <a:r>
              <a:rPr lang="en-US" baseline="-25000">
                <a:solidFill>
                  <a:schemeClr val="bg1"/>
                </a:solidFill>
                <a:latin typeface="Calibri" charset="0"/>
              </a:rPr>
              <a:t>11</a:t>
            </a:r>
            <a:endParaRPr lang="en-US">
              <a:solidFill>
                <a:schemeClr val="bg1"/>
              </a:solidFill>
              <a:latin typeface="Calibri" charset="0"/>
            </a:endParaRPr>
          </a:p>
        </p:txBody>
      </p:sp>
      <p:sp>
        <p:nvSpPr>
          <p:cNvPr id="23621" name="TextBox 114"/>
          <p:cNvSpPr txBox="1">
            <a:spLocks noChangeArrowheads="1"/>
          </p:cNvSpPr>
          <p:nvPr/>
        </p:nvSpPr>
        <p:spPr bwMode="auto">
          <a:xfrm>
            <a:off x="1160463" y="5573713"/>
            <a:ext cx="439737" cy="369887"/>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Calibri" charset="0"/>
              </a:rPr>
              <a:t>L</a:t>
            </a:r>
            <a:r>
              <a:rPr lang="en-US" baseline="-25000">
                <a:solidFill>
                  <a:schemeClr val="bg1"/>
                </a:solidFill>
                <a:latin typeface="Calibri" charset="0"/>
              </a:rPr>
              <a:t>22</a:t>
            </a:r>
            <a:endParaRPr lang="en-US">
              <a:solidFill>
                <a:schemeClr val="bg1"/>
              </a:solidFill>
              <a:latin typeface="Calibri" charset="0"/>
            </a:endParaRPr>
          </a:p>
        </p:txBody>
      </p:sp>
      <p:sp>
        <p:nvSpPr>
          <p:cNvPr id="23622" name="TextBox 115"/>
          <p:cNvSpPr txBox="1">
            <a:spLocks noChangeArrowheads="1"/>
          </p:cNvSpPr>
          <p:nvPr/>
        </p:nvSpPr>
        <p:spPr bwMode="auto">
          <a:xfrm>
            <a:off x="1341438" y="5421313"/>
            <a:ext cx="488950" cy="369887"/>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Calibri" charset="0"/>
              </a:rPr>
              <a:t>U</a:t>
            </a:r>
            <a:r>
              <a:rPr lang="en-US" baseline="-25000">
                <a:solidFill>
                  <a:schemeClr val="bg1"/>
                </a:solidFill>
                <a:latin typeface="Calibri" charset="0"/>
              </a:rPr>
              <a:t>22</a:t>
            </a:r>
            <a:endParaRPr lang="en-US">
              <a:solidFill>
                <a:schemeClr val="bg1"/>
              </a:solidFill>
              <a:latin typeface="Calibri" charset="0"/>
            </a:endParaRPr>
          </a:p>
        </p:txBody>
      </p:sp>
      <p:sp>
        <p:nvSpPr>
          <p:cNvPr id="23623" name="TextBox 116"/>
          <p:cNvSpPr txBox="1">
            <a:spLocks noChangeArrowheads="1"/>
          </p:cNvSpPr>
          <p:nvPr/>
        </p:nvSpPr>
        <p:spPr bwMode="auto">
          <a:xfrm>
            <a:off x="1693863" y="6107113"/>
            <a:ext cx="439737" cy="369887"/>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Calibri" charset="0"/>
              </a:rPr>
              <a:t>L</a:t>
            </a:r>
            <a:r>
              <a:rPr lang="en-US" baseline="-25000">
                <a:solidFill>
                  <a:schemeClr val="bg1"/>
                </a:solidFill>
                <a:latin typeface="Calibri" charset="0"/>
              </a:rPr>
              <a:t>33</a:t>
            </a:r>
            <a:endParaRPr lang="en-US">
              <a:solidFill>
                <a:schemeClr val="bg1"/>
              </a:solidFill>
              <a:latin typeface="Calibri" charset="0"/>
            </a:endParaRPr>
          </a:p>
        </p:txBody>
      </p:sp>
      <p:sp>
        <p:nvSpPr>
          <p:cNvPr id="23624" name="TextBox 117"/>
          <p:cNvSpPr txBox="1">
            <a:spLocks noChangeArrowheads="1"/>
          </p:cNvSpPr>
          <p:nvPr/>
        </p:nvSpPr>
        <p:spPr bwMode="auto">
          <a:xfrm>
            <a:off x="1830388" y="5927725"/>
            <a:ext cx="488950" cy="369888"/>
          </a:xfrm>
          <a:prstGeom prst="rect">
            <a:avLst/>
          </a:prstGeom>
          <a:noFill/>
          <a:ln w="9525">
            <a:noFill/>
            <a:miter lim="800000"/>
            <a:headEnd/>
            <a:tailEnd/>
          </a:ln>
        </p:spPr>
        <p:txBody>
          <a:bodyPr wrap="none">
            <a:prstTxWarp prst="textNoShape">
              <a:avLst/>
            </a:prstTxWarp>
            <a:spAutoFit/>
          </a:bodyPr>
          <a:lstStyle/>
          <a:p>
            <a:r>
              <a:rPr lang="en-US">
                <a:solidFill>
                  <a:schemeClr val="bg1"/>
                </a:solidFill>
                <a:latin typeface="Calibri" charset="0"/>
              </a:rPr>
              <a:t>U</a:t>
            </a:r>
            <a:r>
              <a:rPr lang="en-US" baseline="-25000">
                <a:solidFill>
                  <a:schemeClr val="bg1"/>
                </a:solidFill>
                <a:latin typeface="Calibri" charset="0"/>
              </a:rPr>
              <a:t>33</a:t>
            </a:r>
            <a:endParaRPr lang="en-US">
              <a:solidFill>
                <a:schemeClr val="bg1"/>
              </a:solidFill>
              <a:latin typeface="Calibri" charset="0"/>
            </a:endParaRPr>
          </a:p>
        </p:txBody>
      </p:sp>
      <p:sp>
        <p:nvSpPr>
          <p:cNvPr id="23625" name="Rectangle 118"/>
          <p:cNvSpPr>
            <a:spLocks noChangeArrowheads="1"/>
          </p:cNvSpPr>
          <p:nvPr/>
        </p:nvSpPr>
        <p:spPr bwMode="auto">
          <a:xfrm>
            <a:off x="1295400" y="4583113"/>
            <a:ext cx="315913" cy="369887"/>
          </a:xfrm>
          <a:prstGeom prst="rect">
            <a:avLst/>
          </a:prstGeom>
          <a:noFill/>
          <a:ln w="9525">
            <a:noFill/>
            <a:miter lim="800000"/>
            <a:headEnd/>
            <a:tailEnd/>
          </a:ln>
        </p:spPr>
        <p:txBody>
          <a:bodyPr wrap="none">
            <a:prstTxWarp prst="textNoShape">
              <a:avLst/>
            </a:prstTxWarp>
            <a:spAutoFit/>
          </a:bodyPr>
          <a:lstStyle/>
          <a:p>
            <a:r>
              <a:rPr lang="en-US">
                <a:solidFill>
                  <a:schemeClr val="tx2"/>
                </a:solidFill>
                <a:latin typeface="Calibri" charset="0"/>
              </a:rPr>
              <a:t>n</a:t>
            </a:r>
          </a:p>
        </p:txBody>
      </p:sp>
      <p:sp>
        <p:nvSpPr>
          <p:cNvPr id="61" name="Rectangle 60"/>
          <p:cNvSpPr/>
          <p:nvPr/>
        </p:nvSpPr>
        <p:spPr>
          <a:xfrm>
            <a:off x="6019800" y="2362200"/>
            <a:ext cx="2438400" cy="457200"/>
          </a:xfrm>
          <a:prstGeom prst="rect">
            <a:avLst/>
          </a:prstGeom>
        </p:spPr>
        <p:style>
          <a:lnRef idx="1">
            <a:schemeClr val="accent3"/>
          </a:lnRef>
          <a:fillRef idx="3">
            <a:schemeClr val="accent3"/>
          </a:fillRef>
          <a:effectRef idx="2">
            <a:schemeClr val="accent3"/>
          </a:effectRef>
          <a:fontRef idx="minor">
            <a:schemeClr val="lt1"/>
          </a:fontRef>
        </p:style>
        <p:txBody>
          <a:bodyPr anchor="ctr">
            <a:prstTxWarp prst="textNoShape">
              <a:avLst/>
            </a:prstTxWarp>
          </a:bodyPr>
          <a:lstStyle/>
          <a:p>
            <a:pPr algn="ctr"/>
            <a:r>
              <a:rPr lang="en-US">
                <a:solidFill>
                  <a:srgbClr val="FFFFFF"/>
                </a:solidFill>
              </a:rPr>
              <a:t>ScaLAPACK Data layout</a:t>
            </a:r>
          </a:p>
        </p:txBody>
      </p:sp>
      <p:sp>
        <p:nvSpPr>
          <p:cNvPr id="62" name="Rectangle 61"/>
          <p:cNvSpPr/>
          <p:nvPr/>
        </p:nvSpPr>
        <p:spPr>
          <a:xfrm>
            <a:off x="6019800" y="4876800"/>
            <a:ext cx="2438400" cy="457200"/>
          </a:xfrm>
          <a:prstGeom prst="rect">
            <a:avLst/>
          </a:prstGeom>
        </p:spPr>
        <p:style>
          <a:lnRef idx="1">
            <a:schemeClr val="accent3"/>
          </a:lnRef>
          <a:fillRef idx="3">
            <a:schemeClr val="accent3"/>
          </a:fillRef>
          <a:effectRef idx="2">
            <a:schemeClr val="accent3"/>
          </a:effectRef>
          <a:fontRef idx="minor">
            <a:schemeClr val="lt1"/>
          </a:fontRef>
        </p:style>
        <p:txBody>
          <a:bodyPr anchor="ctr">
            <a:prstTxWarp prst="textNoShape">
              <a:avLst/>
            </a:prstTxWarp>
          </a:bodyPr>
          <a:lstStyle/>
          <a:p>
            <a:pPr algn="ctr"/>
            <a:r>
              <a:rPr lang="en-US">
                <a:solidFill>
                  <a:srgbClr val="FFFFFF"/>
                </a:solidFill>
              </a:rPr>
              <a:t>ScaLAPACK Data layout</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lide Number Placeholder 5"/>
          <p:cNvSpPr>
            <a:spLocks noGrp="1"/>
          </p:cNvSpPr>
          <p:nvPr>
            <p:ph type="sldNum" sz="quarter" idx="12"/>
          </p:nvPr>
        </p:nvSpPr>
        <p:spPr/>
        <p:txBody>
          <a:bodyPr/>
          <a:lstStyle/>
          <a:p>
            <a:fld id="{2A92DE2C-C786-A34E-990C-2332B5159E02}" type="slidenum">
              <a:rPr lang="en-US"/>
              <a:pPr/>
              <a:t>42</a:t>
            </a:fld>
            <a:endParaRPr lang="en-US"/>
          </a:p>
        </p:txBody>
      </p:sp>
      <p:sp>
        <p:nvSpPr>
          <p:cNvPr id="288770" name="Rectangle 2"/>
          <p:cNvSpPr>
            <a:spLocks noGrp="1" noChangeArrowheads="1"/>
          </p:cNvSpPr>
          <p:nvPr>
            <p:ph type="title"/>
          </p:nvPr>
        </p:nvSpPr>
        <p:spPr/>
        <p:txBody>
          <a:bodyPr/>
          <a:lstStyle/>
          <a:p>
            <a:r>
              <a:rPr lang="en-US"/>
              <a:t>Distribution and Storage</a:t>
            </a:r>
          </a:p>
        </p:txBody>
      </p:sp>
      <p:sp>
        <p:nvSpPr>
          <p:cNvPr id="288771" name="Rectangle 3"/>
          <p:cNvSpPr>
            <a:spLocks noGrp="1" noChangeArrowheads="1"/>
          </p:cNvSpPr>
          <p:nvPr>
            <p:ph type="body" idx="1"/>
          </p:nvPr>
        </p:nvSpPr>
        <p:spPr>
          <a:xfrm>
            <a:off x="533400" y="1600200"/>
            <a:ext cx="7727950" cy="4114800"/>
          </a:xfrm>
        </p:spPr>
        <p:txBody>
          <a:bodyPr/>
          <a:lstStyle/>
          <a:p>
            <a:pPr>
              <a:lnSpc>
                <a:spcPct val="90000"/>
              </a:lnSpc>
            </a:pPr>
            <a:r>
              <a:rPr lang="en-US" sz="2400"/>
              <a:t>Matrix is block-partitioned &amp; maps blocks</a:t>
            </a:r>
          </a:p>
          <a:p>
            <a:pPr>
              <a:lnSpc>
                <a:spcPct val="90000"/>
              </a:lnSpc>
            </a:pPr>
            <a:r>
              <a:rPr lang="en-US" sz="2400"/>
              <a:t>Distributed 2-D block-cyclic scheme</a:t>
            </a:r>
            <a:endParaRPr lang="en-US"/>
          </a:p>
          <a:p>
            <a:pPr>
              <a:lnSpc>
                <a:spcPct val="90000"/>
              </a:lnSpc>
              <a:buFont typeface="Monotype Sorts" charset="2"/>
              <a:buNone/>
            </a:pPr>
            <a:r>
              <a:rPr lang="en-US" sz="1600"/>
              <a:t>     5x5 matrix partitioned in 2x2 blocks                                          2x2 process grid point of view</a:t>
            </a:r>
          </a:p>
          <a:p>
            <a:pPr>
              <a:lnSpc>
                <a:spcPct val="90000"/>
              </a:lnSpc>
              <a:buFont typeface="Monotype Sorts" charset="2"/>
              <a:buNone/>
            </a:pPr>
            <a:endParaRPr lang="en-US" sz="1600"/>
          </a:p>
          <a:p>
            <a:pPr>
              <a:lnSpc>
                <a:spcPct val="90000"/>
              </a:lnSpc>
              <a:buFont typeface="Monotype Sorts" charset="2"/>
              <a:buNone/>
            </a:pPr>
            <a:endParaRPr lang="en-US" sz="1600"/>
          </a:p>
          <a:p>
            <a:pPr>
              <a:lnSpc>
                <a:spcPct val="90000"/>
              </a:lnSpc>
              <a:buFont typeface="Monotype Sorts" charset="2"/>
              <a:buNone/>
            </a:pPr>
            <a:endParaRPr lang="en-US" sz="1600"/>
          </a:p>
          <a:p>
            <a:pPr>
              <a:lnSpc>
                <a:spcPct val="90000"/>
              </a:lnSpc>
              <a:buFont typeface="Monotype Sorts" charset="2"/>
              <a:buNone/>
            </a:pPr>
            <a:endParaRPr lang="en-US" sz="1600"/>
          </a:p>
          <a:p>
            <a:pPr>
              <a:lnSpc>
                <a:spcPct val="90000"/>
              </a:lnSpc>
              <a:buFont typeface="Monotype Sorts" charset="2"/>
              <a:buNone/>
            </a:pPr>
            <a:endParaRPr lang="en-US" sz="1600"/>
          </a:p>
          <a:p>
            <a:pPr>
              <a:lnSpc>
                <a:spcPct val="90000"/>
              </a:lnSpc>
              <a:buFont typeface="Monotype Sorts" charset="2"/>
              <a:buNone/>
            </a:pPr>
            <a:endParaRPr lang="en-US" sz="1600"/>
          </a:p>
          <a:p>
            <a:pPr>
              <a:lnSpc>
                <a:spcPct val="90000"/>
              </a:lnSpc>
              <a:buFont typeface="Monotype Sorts" charset="2"/>
              <a:buNone/>
            </a:pPr>
            <a:endParaRPr lang="en-US" sz="1600"/>
          </a:p>
          <a:p>
            <a:pPr>
              <a:lnSpc>
                <a:spcPct val="90000"/>
              </a:lnSpc>
              <a:buFont typeface="Monotype Sorts" charset="2"/>
              <a:buNone/>
            </a:pPr>
            <a:endParaRPr lang="en-US" sz="1600"/>
          </a:p>
          <a:p>
            <a:pPr>
              <a:lnSpc>
                <a:spcPct val="90000"/>
              </a:lnSpc>
              <a:buFont typeface="Monotype Sorts" charset="2"/>
              <a:buNone/>
            </a:pPr>
            <a:endParaRPr lang="en-US" sz="1600"/>
          </a:p>
          <a:p>
            <a:pPr>
              <a:lnSpc>
                <a:spcPct val="90000"/>
              </a:lnSpc>
              <a:buFont typeface="Monotype Sorts" charset="2"/>
              <a:buNone/>
            </a:pPr>
            <a:endParaRPr lang="en-US" sz="1600"/>
          </a:p>
          <a:p>
            <a:pPr>
              <a:lnSpc>
                <a:spcPct val="90000"/>
              </a:lnSpc>
              <a:buFont typeface="Monotype Sorts" charset="2"/>
              <a:buNone/>
            </a:pPr>
            <a:endParaRPr lang="en-US" sz="1600"/>
          </a:p>
          <a:p>
            <a:pPr>
              <a:lnSpc>
                <a:spcPct val="90000"/>
              </a:lnSpc>
            </a:pPr>
            <a:r>
              <a:rPr lang="en-US" sz="2400"/>
              <a:t>Routines available to distribute/redistribute data.</a:t>
            </a:r>
            <a:endParaRPr lang="en-US"/>
          </a:p>
        </p:txBody>
      </p:sp>
      <p:sp>
        <p:nvSpPr>
          <p:cNvPr id="288772" name="Rectangle 4"/>
          <p:cNvSpPr>
            <a:spLocks noChangeArrowheads="1"/>
          </p:cNvSpPr>
          <p:nvPr/>
        </p:nvSpPr>
        <p:spPr bwMode="auto">
          <a:xfrm>
            <a:off x="3082925" y="5335588"/>
            <a:ext cx="7938" cy="7937"/>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88773" name="Rectangle 5"/>
          <p:cNvSpPr>
            <a:spLocks noChangeArrowheads="1"/>
          </p:cNvSpPr>
          <p:nvPr/>
        </p:nvSpPr>
        <p:spPr bwMode="auto">
          <a:xfrm>
            <a:off x="3992563" y="5335588"/>
            <a:ext cx="7937" cy="7937"/>
          </a:xfrm>
          <a:prstGeom prst="rect">
            <a:avLst/>
          </a:prstGeom>
          <a:solidFill>
            <a:srgbClr val="000000"/>
          </a:solidFill>
          <a:ln w="9525">
            <a:noFill/>
            <a:miter lim="800000"/>
            <a:headEnd/>
            <a:tailEnd/>
          </a:ln>
        </p:spPr>
        <p:txBody>
          <a:bodyPr>
            <a:prstTxWarp prst="textNoShape">
              <a:avLst/>
            </a:prstTxWarp>
          </a:bodyPr>
          <a:lstStyle/>
          <a:p>
            <a:endParaRPr lang="en-US"/>
          </a:p>
        </p:txBody>
      </p:sp>
      <p:grpSp>
        <p:nvGrpSpPr>
          <p:cNvPr id="2" name="Group 6"/>
          <p:cNvGrpSpPr>
            <a:grpSpLocks/>
          </p:cNvGrpSpPr>
          <p:nvPr/>
        </p:nvGrpSpPr>
        <p:grpSpPr bwMode="auto">
          <a:xfrm>
            <a:off x="427038" y="2895600"/>
            <a:ext cx="4678362" cy="2895600"/>
            <a:chOff x="269" y="1824"/>
            <a:chExt cx="2947" cy="1824"/>
          </a:xfrm>
        </p:grpSpPr>
        <p:sp>
          <p:nvSpPr>
            <p:cNvPr id="288775" name="Rectangle 7"/>
            <p:cNvSpPr>
              <a:spLocks noChangeArrowheads="1"/>
            </p:cNvSpPr>
            <p:nvPr/>
          </p:nvSpPr>
          <p:spPr bwMode="auto">
            <a:xfrm>
              <a:off x="269" y="1872"/>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00FF00"/>
                  </a:solidFill>
                </a:rPr>
                <a:t>A</a:t>
              </a:r>
              <a:endParaRPr lang="en-US" sz="900">
                <a:latin typeface="Times New Roman" charset="0"/>
              </a:endParaRPr>
            </a:p>
          </p:txBody>
        </p:sp>
        <p:sp>
          <p:nvSpPr>
            <p:cNvPr id="288776" name="Rectangle 8"/>
            <p:cNvSpPr>
              <a:spLocks noChangeArrowheads="1"/>
            </p:cNvSpPr>
            <p:nvPr/>
          </p:nvSpPr>
          <p:spPr bwMode="auto">
            <a:xfrm>
              <a:off x="390" y="1956"/>
              <a:ext cx="102"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FF00"/>
                  </a:solidFill>
                </a:rPr>
                <a:t>11</a:t>
              </a:r>
              <a:endParaRPr lang="en-US" sz="900">
                <a:latin typeface="Times New Roman" charset="0"/>
              </a:endParaRPr>
            </a:p>
          </p:txBody>
        </p:sp>
        <p:sp>
          <p:nvSpPr>
            <p:cNvPr id="288777" name="Rectangle 9"/>
            <p:cNvSpPr>
              <a:spLocks noChangeArrowheads="1"/>
            </p:cNvSpPr>
            <p:nvPr/>
          </p:nvSpPr>
          <p:spPr bwMode="auto">
            <a:xfrm>
              <a:off x="832" y="1872"/>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00FF00"/>
                  </a:solidFill>
                </a:rPr>
                <a:t>A</a:t>
              </a:r>
              <a:endParaRPr lang="en-US" sz="900">
                <a:latin typeface="Times New Roman" charset="0"/>
              </a:endParaRPr>
            </a:p>
          </p:txBody>
        </p:sp>
        <p:sp>
          <p:nvSpPr>
            <p:cNvPr id="288778" name="Rectangle 10"/>
            <p:cNvSpPr>
              <a:spLocks noChangeArrowheads="1"/>
            </p:cNvSpPr>
            <p:nvPr/>
          </p:nvSpPr>
          <p:spPr bwMode="auto">
            <a:xfrm>
              <a:off x="952" y="1956"/>
              <a:ext cx="126"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FF00"/>
                  </a:solidFill>
                </a:rPr>
                <a:t>12</a:t>
              </a:r>
              <a:endParaRPr lang="en-US" sz="900">
                <a:latin typeface="Times New Roman" charset="0"/>
              </a:endParaRPr>
            </a:p>
          </p:txBody>
        </p:sp>
        <p:sp>
          <p:nvSpPr>
            <p:cNvPr id="288779" name="Rectangle 11"/>
            <p:cNvSpPr>
              <a:spLocks noChangeArrowheads="1"/>
            </p:cNvSpPr>
            <p:nvPr/>
          </p:nvSpPr>
          <p:spPr bwMode="auto">
            <a:xfrm>
              <a:off x="1405" y="1872"/>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0000FF"/>
                  </a:solidFill>
                </a:rPr>
                <a:t>A</a:t>
              </a:r>
              <a:endParaRPr lang="en-US" sz="900">
                <a:latin typeface="Times New Roman" charset="0"/>
              </a:endParaRPr>
            </a:p>
          </p:txBody>
        </p:sp>
        <p:sp>
          <p:nvSpPr>
            <p:cNvPr id="288780" name="Rectangle 12"/>
            <p:cNvSpPr>
              <a:spLocks noChangeArrowheads="1"/>
            </p:cNvSpPr>
            <p:nvPr/>
          </p:nvSpPr>
          <p:spPr bwMode="auto">
            <a:xfrm>
              <a:off x="1525" y="1956"/>
              <a:ext cx="130"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00FF"/>
                  </a:solidFill>
                </a:rPr>
                <a:t>13</a:t>
              </a:r>
              <a:endParaRPr lang="en-US" sz="900">
                <a:latin typeface="Times New Roman" charset="0"/>
              </a:endParaRPr>
            </a:p>
          </p:txBody>
        </p:sp>
        <p:sp>
          <p:nvSpPr>
            <p:cNvPr id="288781" name="Rectangle 13"/>
            <p:cNvSpPr>
              <a:spLocks noChangeArrowheads="1"/>
            </p:cNvSpPr>
            <p:nvPr/>
          </p:nvSpPr>
          <p:spPr bwMode="auto">
            <a:xfrm>
              <a:off x="1978" y="1872"/>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0000FF"/>
                  </a:solidFill>
                </a:rPr>
                <a:t>A</a:t>
              </a:r>
              <a:endParaRPr lang="en-US" sz="900">
                <a:latin typeface="Times New Roman" charset="0"/>
              </a:endParaRPr>
            </a:p>
          </p:txBody>
        </p:sp>
        <p:sp>
          <p:nvSpPr>
            <p:cNvPr id="288782" name="Rectangle 14"/>
            <p:cNvSpPr>
              <a:spLocks noChangeArrowheads="1"/>
            </p:cNvSpPr>
            <p:nvPr/>
          </p:nvSpPr>
          <p:spPr bwMode="auto">
            <a:xfrm>
              <a:off x="2098" y="1956"/>
              <a:ext cx="132"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00FF"/>
                  </a:solidFill>
                </a:rPr>
                <a:t>14</a:t>
              </a:r>
              <a:endParaRPr lang="en-US" sz="900">
                <a:latin typeface="Times New Roman" charset="0"/>
              </a:endParaRPr>
            </a:p>
          </p:txBody>
        </p:sp>
        <p:sp>
          <p:nvSpPr>
            <p:cNvPr id="288783" name="Rectangle 15"/>
            <p:cNvSpPr>
              <a:spLocks noChangeArrowheads="1"/>
            </p:cNvSpPr>
            <p:nvPr/>
          </p:nvSpPr>
          <p:spPr bwMode="auto">
            <a:xfrm>
              <a:off x="2550" y="1872"/>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FF0000"/>
                  </a:solidFill>
                </a:rPr>
                <a:t>A</a:t>
              </a:r>
              <a:endParaRPr lang="en-US" sz="900">
                <a:latin typeface="Times New Roman" charset="0"/>
              </a:endParaRPr>
            </a:p>
          </p:txBody>
        </p:sp>
        <p:sp>
          <p:nvSpPr>
            <p:cNvPr id="288784" name="Rectangle 16"/>
            <p:cNvSpPr>
              <a:spLocks noChangeArrowheads="1"/>
            </p:cNvSpPr>
            <p:nvPr/>
          </p:nvSpPr>
          <p:spPr bwMode="auto">
            <a:xfrm>
              <a:off x="2671" y="1956"/>
              <a:ext cx="132"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FF0000"/>
                  </a:solidFill>
                </a:rPr>
                <a:t>15</a:t>
              </a:r>
              <a:endParaRPr lang="en-US" sz="900">
                <a:latin typeface="Times New Roman" charset="0"/>
              </a:endParaRPr>
            </a:p>
          </p:txBody>
        </p:sp>
        <p:sp>
          <p:nvSpPr>
            <p:cNvPr id="288785" name="Rectangle 17"/>
            <p:cNvSpPr>
              <a:spLocks noChangeArrowheads="1"/>
            </p:cNvSpPr>
            <p:nvPr/>
          </p:nvSpPr>
          <p:spPr bwMode="auto">
            <a:xfrm>
              <a:off x="269" y="2238"/>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00FF00"/>
                  </a:solidFill>
                </a:rPr>
                <a:t>A</a:t>
              </a:r>
              <a:endParaRPr lang="en-US" sz="900">
                <a:latin typeface="Times New Roman" charset="0"/>
              </a:endParaRPr>
            </a:p>
          </p:txBody>
        </p:sp>
        <p:sp>
          <p:nvSpPr>
            <p:cNvPr id="288786" name="Rectangle 18"/>
            <p:cNvSpPr>
              <a:spLocks noChangeArrowheads="1"/>
            </p:cNvSpPr>
            <p:nvPr/>
          </p:nvSpPr>
          <p:spPr bwMode="auto">
            <a:xfrm>
              <a:off x="390" y="2322"/>
              <a:ext cx="126"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FF00"/>
                  </a:solidFill>
                </a:rPr>
                <a:t>21</a:t>
              </a:r>
              <a:endParaRPr lang="en-US" sz="900">
                <a:latin typeface="Times New Roman" charset="0"/>
              </a:endParaRPr>
            </a:p>
          </p:txBody>
        </p:sp>
        <p:sp>
          <p:nvSpPr>
            <p:cNvPr id="288787" name="Rectangle 19"/>
            <p:cNvSpPr>
              <a:spLocks noChangeArrowheads="1"/>
            </p:cNvSpPr>
            <p:nvPr/>
          </p:nvSpPr>
          <p:spPr bwMode="auto">
            <a:xfrm>
              <a:off x="832" y="2238"/>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00FF00"/>
                  </a:solidFill>
                </a:rPr>
                <a:t>A</a:t>
              </a:r>
              <a:endParaRPr lang="en-US" sz="900">
                <a:latin typeface="Times New Roman" charset="0"/>
              </a:endParaRPr>
            </a:p>
          </p:txBody>
        </p:sp>
        <p:sp>
          <p:nvSpPr>
            <p:cNvPr id="288788" name="Rectangle 20"/>
            <p:cNvSpPr>
              <a:spLocks noChangeArrowheads="1"/>
            </p:cNvSpPr>
            <p:nvPr/>
          </p:nvSpPr>
          <p:spPr bwMode="auto">
            <a:xfrm>
              <a:off x="952" y="2322"/>
              <a:ext cx="150"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FF00"/>
                  </a:solidFill>
                </a:rPr>
                <a:t>22</a:t>
              </a:r>
              <a:endParaRPr lang="en-US" sz="900">
                <a:latin typeface="Times New Roman" charset="0"/>
              </a:endParaRPr>
            </a:p>
          </p:txBody>
        </p:sp>
        <p:sp>
          <p:nvSpPr>
            <p:cNvPr id="288789" name="Rectangle 21"/>
            <p:cNvSpPr>
              <a:spLocks noChangeArrowheads="1"/>
            </p:cNvSpPr>
            <p:nvPr/>
          </p:nvSpPr>
          <p:spPr bwMode="auto">
            <a:xfrm>
              <a:off x="1405" y="2238"/>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0000FF"/>
                  </a:solidFill>
                </a:rPr>
                <a:t>A</a:t>
              </a:r>
              <a:endParaRPr lang="en-US" sz="900">
                <a:latin typeface="Times New Roman" charset="0"/>
              </a:endParaRPr>
            </a:p>
          </p:txBody>
        </p:sp>
        <p:sp>
          <p:nvSpPr>
            <p:cNvPr id="288790" name="Rectangle 22"/>
            <p:cNvSpPr>
              <a:spLocks noChangeArrowheads="1"/>
            </p:cNvSpPr>
            <p:nvPr/>
          </p:nvSpPr>
          <p:spPr bwMode="auto">
            <a:xfrm>
              <a:off x="1525" y="2322"/>
              <a:ext cx="155"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00FF"/>
                  </a:solidFill>
                </a:rPr>
                <a:t>23</a:t>
              </a:r>
              <a:endParaRPr lang="en-US" sz="900">
                <a:latin typeface="Times New Roman" charset="0"/>
              </a:endParaRPr>
            </a:p>
          </p:txBody>
        </p:sp>
        <p:sp>
          <p:nvSpPr>
            <p:cNvPr id="288791" name="Rectangle 23"/>
            <p:cNvSpPr>
              <a:spLocks noChangeArrowheads="1"/>
            </p:cNvSpPr>
            <p:nvPr/>
          </p:nvSpPr>
          <p:spPr bwMode="auto">
            <a:xfrm>
              <a:off x="1978" y="2238"/>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0000FF"/>
                  </a:solidFill>
                </a:rPr>
                <a:t>A</a:t>
              </a:r>
              <a:endParaRPr lang="en-US" sz="900">
                <a:latin typeface="Times New Roman" charset="0"/>
              </a:endParaRPr>
            </a:p>
          </p:txBody>
        </p:sp>
        <p:sp>
          <p:nvSpPr>
            <p:cNvPr id="288792" name="Rectangle 24"/>
            <p:cNvSpPr>
              <a:spLocks noChangeArrowheads="1"/>
            </p:cNvSpPr>
            <p:nvPr/>
          </p:nvSpPr>
          <p:spPr bwMode="auto">
            <a:xfrm>
              <a:off x="2098" y="2322"/>
              <a:ext cx="156"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00FF"/>
                  </a:solidFill>
                </a:rPr>
                <a:t>24</a:t>
              </a:r>
              <a:endParaRPr lang="en-US" sz="900">
                <a:latin typeface="Times New Roman" charset="0"/>
              </a:endParaRPr>
            </a:p>
          </p:txBody>
        </p:sp>
        <p:sp>
          <p:nvSpPr>
            <p:cNvPr id="288793" name="Rectangle 25"/>
            <p:cNvSpPr>
              <a:spLocks noChangeArrowheads="1"/>
            </p:cNvSpPr>
            <p:nvPr/>
          </p:nvSpPr>
          <p:spPr bwMode="auto">
            <a:xfrm>
              <a:off x="2550" y="2238"/>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FF0000"/>
                  </a:solidFill>
                </a:rPr>
                <a:t>A</a:t>
              </a:r>
              <a:endParaRPr lang="en-US" sz="900">
                <a:latin typeface="Times New Roman" charset="0"/>
              </a:endParaRPr>
            </a:p>
          </p:txBody>
        </p:sp>
        <p:sp>
          <p:nvSpPr>
            <p:cNvPr id="288794" name="Rectangle 26"/>
            <p:cNvSpPr>
              <a:spLocks noChangeArrowheads="1"/>
            </p:cNvSpPr>
            <p:nvPr/>
          </p:nvSpPr>
          <p:spPr bwMode="auto">
            <a:xfrm>
              <a:off x="2671" y="2322"/>
              <a:ext cx="156"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FF0000"/>
                  </a:solidFill>
                </a:rPr>
                <a:t>25</a:t>
              </a:r>
              <a:endParaRPr lang="en-US" sz="900">
                <a:latin typeface="Times New Roman" charset="0"/>
              </a:endParaRPr>
            </a:p>
          </p:txBody>
        </p:sp>
        <p:sp>
          <p:nvSpPr>
            <p:cNvPr id="288795" name="Rectangle 27"/>
            <p:cNvSpPr>
              <a:spLocks noChangeArrowheads="1"/>
            </p:cNvSpPr>
            <p:nvPr/>
          </p:nvSpPr>
          <p:spPr bwMode="auto">
            <a:xfrm>
              <a:off x="269" y="2608"/>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00FFFF"/>
                  </a:solidFill>
                </a:rPr>
                <a:t>A</a:t>
              </a:r>
              <a:endParaRPr lang="en-US" sz="900">
                <a:latin typeface="Times New Roman" charset="0"/>
              </a:endParaRPr>
            </a:p>
          </p:txBody>
        </p:sp>
        <p:sp>
          <p:nvSpPr>
            <p:cNvPr id="288796" name="Rectangle 28"/>
            <p:cNvSpPr>
              <a:spLocks noChangeArrowheads="1"/>
            </p:cNvSpPr>
            <p:nvPr/>
          </p:nvSpPr>
          <p:spPr bwMode="auto">
            <a:xfrm>
              <a:off x="390" y="2692"/>
              <a:ext cx="130"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FFFF"/>
                  </a:solidFill>
                </a:rPr>
                <a:t>31</a:t>
              </a:r>
              <a:endParaRPr lang="en-US" sz="900">
                <a:latin typeface="Times New Roman" charset="0"/>
              </a:endParaRPr>
            </a:p>
          </p:txBody>
        </p:sp>
        <p:sp>
          <p:nvSpPr>
            <p:cNvPr id="288797" name="Rectangle 29"/>
            <p:cNvSpPr>
              <a:spLocks noChangeArrowheads="1"/>
            </p:cNvSpPr>
            <p:nvPr/>
          </p:nvSpPr>
          <p:spPr bwMode="auto">
            <a:xfrm>
              <a:off x="832" y="2608"/>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00FFFF"/>
                  </a:solidFill>
                </a:rPr>
                <a:t>A</a:t>
              </a:r>
              <a:endParaRPr lang="en-US" sz="900">
                <a:latin typeface="Times New Roman" charset="0"/>
              </a:endParaRPr>
            </a:p>
          </p:txBody>
        </p:sp>
        <p:sp>
          <p:nvSpPr>
            <p:cNvPr id="288798" name="Rectangle 30"/>
            <p:cNvSpPr>
              <a:spLocks noChangeArrowheads="1"/>
            </p:cNvSpPr>
            <p:nvPr/>
          </p:nvSpPr>
          <p:spPr bwMode="auto">
            <a:xfrm>
              <a:off x="952" y="2692"/>
              <a:ext cx="155"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FFFF"/>
                  </a:solidFill>
                </a:rPr>
                <a:t>32</a:t>
              </a:r>
              <a:endParaRPr lang="en-US" sz="900">
                <a:latin typeface="Times New Roman" charset="0"/>
              </a:endParaRPr>
            </a:p>
          </p:txBody>
        </p:sp>
        <p:sp>
          <p:nvSpPr>
            <p:cNvPr id="288799" name="Rectangle 31"/>
            <p:cNvSpPr>
              <a:spLocks noChangeArrowheads="1"/>
            </p:cNvSpPr>
            <p:nvPr/>
          </p:nvSpPr>
          <p:spPr bwMode="auto">
            <a:xfrm>
              <a:off x="1405" y="2608"/>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FF00FF"/>
                  </a:solidFill>
                </a:rPr>
                <a:t>A</a:t>
              </a:r>
              <a:endParaRPr lang="en-US" sz="900">
                <a:latin typeface="Times New Roman" charset="0"/>
              </a:endParaRPr>
            </a:p>
          </p:txBody>
        </p:sp>
        <p:sp>
          <p:nvSpPr>
            <p:cNvPr id="288800" name="Rectangle 32"/>
            <p:cNvSpPr>
              <a:spLocks noChangeArrowheads="1"/>
            </p:cNvSpPr>
            <p:nvPr/>
          </p:nvSpPr>
          <p:spPr bwMode="auto">
            <a:xfrm>
              <a:off x="1525" y="2692"/>
              <a:ext cx="159"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FF00FF"/>
                  </a:solidFill>
                </a:rPr>
                <a:t>33</a:t>
              </a:r>
              <a:endParaRPr lang="en-US" sz="900">
                <a:latin typeface="Times New Roman" charset="0"/>
              </a:endParaRPr>
            </a:p>
          </p:txBody>
        </p:sp>
        <p:sp>
          <p:nvSpPr>
            <p:cNvPr id="288801" name="Rectangle 33"/>
            <p:cNvSpPr>
              <a:spLocks noChangeArrowheads="1"/>
            </p:cNvSpPr>
            <p:nvPr/>
          </p:nvSpPr>
          <p:spPr bwMode="auto">
            <a:xfrm>
              <a:off x="1978" y="2608"/>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FF00FF"/>
                  </a:solidFill>
                </a:rPr>
                <a:t>A</a:t>
              </a:r>
              <a:endParaRPr lang="en-US" sz="900">
                <a:latin typeface="Times New Roman" charset="0"/>
              </a:endParaRPr>
            </a:p>
          </p:txBody>
        </p:sp>
        <p:sp>
          <p:nvSpPr>
            <p:cNvPr id="288802" name="Rectangle 34"/>
            <p:cNvSpPr>
              <a:spLocks noChangeArrowheads="1"/>
            </p:cNvSpPr>
            <p:nvPr/>
          </p:nvSpPr>
          <p:spPr bwMode="auto">
            <a:xfrm>
              <a:off x="2098" y="2692"/>
              <a:ext cx="160"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FF00FF"/>
                  </a:solidFill>
                </a:rPr>
                <a:t>34</a:t>
              </a:r>
              <a:endParaRPr lang="en-US" sz="900">
                <a:latin typeface="Times New Roman" charset="0"/>
              </a:endParaRPr>
            </a:p>
          </p:txBody>
        </p:sp>
        <p:sp>
          <p:nvSpPr>
            <p:cNvPr id="288803" name="Rectangle 35"/>
            <p:cNvSpPr>
              <a:spLocks noChangeArrowheads="1"/>
            </p:cNvSpPr>
            <p:nvPr/>
          </p:nvSpPr>
          <p:spPr bwMode="auto">
            <a:xfrm>
              <a:off x="2550" y="2608"/>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808000"/>
                  </a:solidFill>
                </a:rPr>
                <a:t>A</a:t>
              </a:r>
              <a:endParaRPr lang="en-US" sz="900">
                <a:latin typeface="Times New Roman" charset="0"/>
              </a:endParaRPr>
            </a:p>
          </p:txBody>
        </p:sp>
        <p:sp>
          <p:nvSpPr>
            <p:cNvPr id="288804" name="Rectangle 36"/>
            <p:cNvSpPr>
              <a:spLocks noChangeArrowheads="1"/>
            </p:cNvSpPr>
            <p:nvPr/>
          </p:nvSpPr>
          <p:spPr bwMode="auto">
            <a:xfrm>
              <a:off x="2671" y="2692"/>
              <a:ext cx="160"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808000"/>
                  </a:solidFill>
                </a:rPr>
                <a:t>35</a:t>
              </a:r>
              <a:endParaRPr lang="en-US" sz="900">
                <a:latin typeface="Times New Roman" charset="0"/>
              </a:endParaRPr>
            </a:p>
          </p:txBody>
        </p:sp>
        <p:sp>
          <p:nvSpPr>
            <p:cNvPr id="288805" name="Rectangle 37"/>
            <p:cNvSpPr>
              <a:spLocks noChangeArrowheads="1"/>
            </p:cNvSpPr>
            <p:nvPr/>
          </p:nvSpPr>
          <p:spPr bwMode="auto">
            <a:xfrm>
              <a:off x="269" y="2974"/>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00FFFF"/>
                  </a:solidFill>
                </a:rPr>
                <a:t>A</a:t>
              </a:r>
              <a:endParaRPr lang="en-US" sz="900">
                <a:latin typeface="Times New Roman" charset="0"/>
              </a:endParaRPr>
            </a:p>
          </p:txBody>
        </p:sp>
        <p:sp>
          <p:nvSpPr>
            <p:cNvPr id="288806" name="Rectangle 38"/>
            <p:cNvSpPr>
              <a:spLocks noChangeArrowheads="1"/>
            </p:cNvSpPr>
            <p:nvPr/>
          </p:nvSpPr>
          <p:spPr bwMode="auto">
            <a:xfrm>
              <a:off x="390" y="3057"/>
              <a:ext cx="132"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FFFF"/>
                  </a:solidFill>
                </a:rPr>
                <a:t>41</a:t>
              </a:r>
              <a:endParaRPr lang="en-US" sz="900">
                <a:latin typeface="Times New Roman" charset="0"/>
              </a:endParaRPr>
            </a:p>
          </p:txBody>
        </p:sp>
        <p:sp>
          <p:nvSpPr>
            <p:cNvPr id="288807" name="Rectangle 39"/>
            <p:cNvSpPr>
              <a:spLocks noChangeArrowheads="1"/>
            </p:cNvSpPr>
            <p:nvPr/>
          </p:nvSpPr>
          <p:spPr bwMode="auto">
            <a:xfrm>
              <a:off x="832" y="2974"/>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00FFFF"/>
                  </a:solidFill>
                </a:rPr>
                <a:t>A</a:t>
              </a:r>
              <a:endParaRPr lang="en-US" sz="900">
                <a:latin typeface="Times New Roman" charset="0"/>
              </a:endParaRPr>
            </a:p>
          </p:txBody>
        </p:sp>
        <p:sp>
          <p:nvSpPr>
            <p:cNvPr id="288808" name="Rectangle 40"/>
            <p:cNvSpPr>
              <a:spLocks noChangeArrowheads="1"/>
            </p:cNvSpPr>
            <p:nvPr/>
          </p:nvSpPr>
          <p:spPr bwMode="auto">
            <a:xfrm>
              <a:off x="952" y="3057"/>
              <a:ext cx="156"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FFFF"/>
                  </a:solidFill>
                </a:rPr>
                <a:t>42</a:t>
              </a:r>
              <a:endParaRPr lang="en-US" sz="900">
                <a:latin typeface="Times New Roman" charset="0"/>
              </a:endParaRPr>
            </a:p>
          </p:txBody>
        </p:sp>
        <p:sp>
          <p:nvSpPr>
            <p:cNvPr id="288809" name="Rectangle 41"/>
            <p:cNvSpPr>
              <a:spLocks noChangeArrowheads="1"/>
            </p:cNvSpPr>
            <p:nvPr/>
          </p:nvSpPr>
          <p:spPr bwMode="auto">
            <a:xfrm>
              <a:off x="1405" y="2974"/>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FF00FF"/>
                  </a:solidFill>
                </a:rPr>
                <a:t>A</a:t>
              </a:r>
              <a:endParaRPr lang="en-US" sz="900">
                <a:latin typeface="Times New Roman" charset="0"/>
              </a:endParaRPr>
            </a:p>
          </p:txBody>
        </p:sp>
        <p:sp>
          <p:nvSpPr>
            <p:cNvPr id="288810" name="Rectangle 42"/>
            <p:cNvSpPr>
              <a:spLocks noChangeArrowheads="1"/>
            </p:cNvSpPr>
            <p:nvPr/>
          </p:nvSpPr>
          <p:spPr bwMode="auto">
            <a:xfrm>
              <a:off x="1525" y="3057"/>
              <a:ext cx="160"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FF00FF"/>
                  </a:solidFill>
                </a:rPr>
                <a:t>43</a:t>
              </a:r>
              <a:endParaRPr lang="en-US" sz="900">
                <a:latin typeface="Times New Roman" charset="0"/>
              </a:endParaRPr>
            </a:p>
          </p:txBody>
        </p:sp>
        <p:sp>
          <p:nvSpPr>
            <p:cNvPr id="288811" name="Rectangle 43"/>
            <p:cNvSpPr>
              <a:spLocks noChangeArrowheads="1"/>
            </p:cNvSpPr>
            <p:nvPr/>
          </p:nvSpPr>
          <p:spPr bwMode="auto">
            <a:xfrm>
              <a:off x="1978" y="2974"/>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FF00FF"/>
                  </a:solidFill>
                </a:rPr>
                <a:t>A</a:t>
              </a:r>
              <a:endParaRPr lang="en-US" sz="900">
                <a:latin typeface="Times New Roman" charset="0"/>
              </a:endParaRPr>
            </a:p>
          </p:txBody>
        </p:sp>
        <p:sp>
          <p:nvSpPr>
            <p:cNvPr id="288812" name="Rectangle 44"/>
            <p:cNvSpPr>
              <a:spLocks noChangeArrowheads="1"/>
            </p:cNvSpPr>
            <p:nvPr/>
          </p:nvSpPr>
          <p:spPr bwMode="auto">
            <a:xfrm>
              <a:off x="2098" y="3057"/>
              <a:ext cx="162"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FF00FF"/>
                  </a:solidFill>
                </a:rPr>
                <a:t>44</a:t>
              </a:r>
              <a:endParaRPr lang="en-US" sz="900">
                <a:latin typeface="Times New Roman" charset="0"/>
              </a:endParaRPr>
            </a:p>
          </p:txBody>
        </p:sp>
        <p:sp>
          <p:nvSpPr>
            <p:cNvPr id="288813" name="Rectangle 45"/>
            <p:cNvSpPr>
              <a:spLocks noChangeArrowheads="1"/>
            </p:cNvSpPr>
            <p:nvPr/>
          </p:nvSpPr>
          <p:spPr bwMode="auto">
            <a:xfrm>
              <a:off x="2550" y="2974"/>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808000"/>
                  </a:solidFill>
                </a:rPr>
                <a:t>A</a:t>
              </a:r>
              <a:endParaRPr lang="en-US" sz="900">
                <a:latin typeface="Times New Roman" charset="0"/>
              </a:endParaRPr>
            </a:p>
          </p:txBody>
        </p:sp>
        <p:sp>
          <p:nvSpPr>
            <p:cNvPr id="288814" name="Rectangle 46"/>
            <p:cNvSpPr>
              <a:spLocks noChangeArrowheads="1"/>
            </p:cNvSpPr>
            <p:nvPr/>
          </p:nvSpPr>
          <p:spPr bwMode="auto">
            <a:xfrm>
              <a:off x="2671" y="3057"/>
              <a:ext cx="162"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808000"/>
                  </a:solidFill>
                </a:rPr>
                <a:t>45</a:t>
              </a:r>
              <a:endParaRPr lang="en-US" sz="900">
                <a:latin typeface="Times New Roman" charset="0"/>
              </a:endParaRPr>
            </a:p>
          </p:txBody>
        </p:sp>
        <p:sp>
          <p:nvSpPr>
            <p:cNvPr id="288815" name="Rectangle 47"/>
            <p:cNvSpPr>
              <a:spLocks noChangeArrowheads="1"/>
            </p:cNvSpPr>
            <p:nvPr/>
          </p:nvSpPr>
          <p:spPr bwMode="auto">
            <a:xfrm>
              <a:off x="269" y="3366"/>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C0C0C0"/>
                  </a:solidFill>
                </a:rPr>
                <a:t>A</a:t>
              </a:r>
              <a:endParaRPr lang="en-US" sz="900">
                <a:latin typeface="Times New Roman" charset="0"/>
              </a:endParaRPr>
            </a:p>
          </p:txBody>
        </p:sp>
        <p:sp>
          <p:nvSpPr>
            <p:cNvPr id="288816" name="Rectangle 48"/>
            <p:cNvSpPr>
              <a:spLocks noChangeArrowheads="1"/>
            </p:cNvSpPr>
            <p:nvPr/>
          </p:nvSpPr>
          <p:spPr bwMode="auto">
            <a:xfrm>
              <a:off x="390" y="3450"/>
              <a:ext cx="132"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C0C0C0"/>
                  </a:solidFill>
                </a:rPr>
                <a:t>51</a:t>
              </a:r>
              <a:endParaRPr lang="en-US" sz="900">
                <a:latin typeface="Times New Roman" charset="0"/>
              </a:endParaRPr>
            </a:p>
          </p:txBody>
        </p:sp>
        <p:sp>
          <p:nvSpPr>
            <p:cNvPr id="288817" name="Rectangle 49"/>
            <p:cNvSpPr>
              <a:spLocks noChangeArrowheads="1"/>
            </p:cNvSpPr>
            <p:nvPr/>
          </p:nvSpPr>
          <p:spPr bwMode="auto">
            <a:xfrm>
              <a:off x="832" y="3366"/>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C0C0C0"/>
                  </a:solidFill>
                </a:rPr>
                <a:t>A</a:t>
              </a:r>
              <a:endParaRPr lang="en-US" sz="900">
                <a:latin typeface="Times New Roman" charset="0"/>
              </a:endParaRPr>
            </a:p>
          </p:txBody>
        </p:sp>
        <p:sp>
          <p:nvSpPr>
            <p:cNvPr id="288818" name="Rectangle 50"/>
            <p:cNvSpPr>
              <a:spLocks noChangeArrowheads="1"/>
            </p:cNvSpPr>
            <p:nvPr/>
          </p:nvSpPr>
          <p:spPr bwMode="auto">
            <a:xfrm>
              <a:off x="952" y="3450"/>
              <a:ext cx="156"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C0C0C0"/>
                  </a:solidFill>
                </a:rPr>
                <a:t>52</a:t>
              </a:r>
              <a:endParaRPr lang="en-US" sz="900">
                <a:latin typeface="Times New Roman" charset="0"/>
              </a:endParaRPr>
            </a:p>
          </p:txBody>
        </p:sp>
        <p:sp>
          <p:nvSpPr>
            <p:cNvPr id="288819" name="Rectangle 51"/>
            <p:cNvSpPr>
              <a:spLocks noChangeArrowheads="1"/>
            </p:cNvSpPr>
            <p:nvPr/>
          </p:nvSpPr>
          <p:spPr bwMode="auto">
            <a:xfrm>
              <a:off x="1405" y="3366"/>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808080"/>
                  </a:solidFill>
                </a:rPr>
                <a:t>A</a:t>
              </a:r>
              <a:endParaRPr lang="en-US" sz="900">
                <a:latin typeface="Times New Roman" charset="0"/>
              </a:endParaRPr>
            </a:p>
          </p:txBody>
        </p:sp>
        <p:sp>
          <p:nvSpPr>
            <p:cNvPr id="288820" name="Rectangle 52"/>
            <p:cNvSpPr>
              <a:spLocks noChangeArrowheads="1"/>
            </p:cNvSpPr>
            <p:nvPr/>
          </p:nvSpPr>
          <p:spPr bwMode="auto">
            <a:xfrm>
              <a:off x="1525" y="3450"/>
              <a:ext cx="160"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808080"/>
                  </a:solidFill>
                </a:rPr>
                <a:t>53</a:t>
              </a:r>
              <a:endParaRPr lang="en-US" sz="900">
                <a:latin typeface="Times New Roman" charset="0"/>
              </a:endParaRPr>
            </a:p>
          </p:txBody>
        </p:sp>
        <p:sp>
          <p:nvSpPr>
            <p:cNvPr id="288821" name="Rectangle 53"/>
            <p:cNvSpPr>
              <a:spLocks noChangeArrowheads="1"/>
            </p:cNvSpPr>
            <p:nvPr/>
          </p:nvSpPr>
          <p:spPr bwMode="auto">
            <a:xfrm>
              <a:off x="1978" y="3366"/>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808080"/>
                  </a:solidFill>
                </a:rPr>
                <a:t>A</a:t>
              </a:r>
              <a:endParaRPr lang="en-US" sz="900">
                <a:latin typeface="Times New Roman" charset="0"/>
              </a:endParaRPr>
            </a:p>
          </p:txBody>
        </p:sp>
        <p:sp>
          <p:nvSpPr>
            <p:cNvPr id="288822" name="Rectangle 54"/>
            <p:cNvSpPr>
              <a:spLocks noChangeArrowheads="1"/>
            </p:cNvSpPr>
            <p:nvPr/>
          </p:nvSpPr>
          <p:spPr bwMode="auto">
            <a:xfrm>
              <a:off x="2098" y="3450"/>
              <a:ext cx="162"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808080"/>
                  </a:solidFill>
                </a:rPr>
                <a:t>54</a:t>
              </a:r>
              <a:endParaRPr lang="en-US" sz="900">
                <a:latin typeface="Times New Roman" charset="0"/>
              </a:endParaRPr>
            </a:p>
          </p:txBody>
        </p:sp>
        <p:sp>
          <p:nvSpPr>
            <p:cNvPr id="288823" name="Rectangle 55"/>
            <p:cNvSpPr>
              <a:spLocks noChangeArrowheads="1"/>
            </p:cNvSpPr>
            <p:nvPr/>
          </p:nvSpPr>
          <p:spPr bwMode="auto">
            <a:xfrm>
              <a:off x="2550" y="3366"/>
              <a:ext cx="212" cy="25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a:solidFill>
                    <a:srgbClr val="000000"/>
                  </a:solidFill>
                </a:rPr>
                <a:t>A</a:t>
              </a:r>
              <a:endParaRPr lang="en-US" sz="900">
                <a:latin typeface="Times New Roman" charset="0"/>
              </a:endParaRPr>
            </a:p>
          </p:txBody>
        </p:sp>
        <p:sp>
          <p:nvSpPr>
            <p:cNvPr id="288824" name="Rectangle 56"/>
            <p:cNvSpPr>
              <a:spLocks noChangeArrowheads="1"/>
            </p:cNvSpPr>
            <p:nvPr/>
          </p:nvSpPr>
          <p:spPr bwMode="auto">
            <a:xfrm>
              <a:off x="2671" y="3450"/>
              <a:ext cx="162" cy="113"/>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0000"/>
                  </a:solidFill>
                </a:rPr>
                <a:t>55</a:t>
              </a:r>
              <a:endParaRPr lang="en-US" sz="900">
                <a:latin typeface="Times New Roman" charset="0"/>
              </a:endParaRPr>
            </a:p>
          </p:txBody>
        </p:sp>
        <p:sp>
          <p:nvSpPr>
            <p:cNvPr id="288825" name="Rectangle 57"/>
            <p:cNvSpPr>
              <a:spLocks noChangeArrowheads="1"/>
            </p:cNvSpPr>
            <p:nvPr/>
          </p:nvSpPr>
          <p:spPr bwMode="auto">
            <a:xfrm>
              <a:off x="796" y="3361"/>
              <a:ext cx="6" cy="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88826" name="Rectangle 58"/>
            <p:cNvSpPr>
              <a:spLocks noChangeArrowheads="1"/>
            </p:cNvSpPr>
            <p:nvPr/>
          </p:nvSpPr>
          <p:spPr bwMode="auto">
            <a:xfrm>
              <a:off x="1369" y="3361"/>
              <a:ext cx="6" cy="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88827" name="Rectangle 59"/>
            <p:cNvSpPr>
              <a:spLocks noChangeArrowheads="1"/>
            </p:cNvSpPr>
            <p:nvPr/>
          </p:nvSpPr>
          <p:spPr bwMode="auto">
            <a:xfrm>
              <a:off x="1375" y="3361"/>
              <a:ext cx="567" cy="5"/>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88828" name="AutoShape 60"/>
            <p:cNvSpPr>
              <a:spLocks noChangeArrowheads="1"/>
            </p:cNvSpPr>
            <p:nvPr/>
          </p:nvSpPr>
          <p:spPr bwMode="auto">
            <a:xfrm>
              <a:off x="2928" y="2544"/>
              <a:ext cx="288" cy="240"/>
            </a:xfrm>
            <a:prstGeom prst="rightArrow">
              <a:avLst>
                <a:gd name="adj1" fmla="val 50000"/>
                <a:gd name="adj2" fmla="val 30000"/>
              </a:avLst>
            </a:prstGeom>
            <a:solidFill>
              <a:schemeClr val="accent1"/>
            </a:solidFill>
            <a:ln w="12700">
              <a:solidFill>
                <a:schemeClr val="tx1"/>
              </a:solidFill>
              <a:miter lim="800000"/>
              <a:headEnd type="none" w="sm" len="sm"/>
              <a:tailEnd type="none" w="sm" len="sm"/>
            </a:ln>
            <a:effectLst/>
          </p:spPr>
          <p:txBody>
            <a:bodyPr wrap="none" anchor="ctr">
              <a:prstTxWarp prst="textNoShape">
                <a:avLst/>
              </a:prstTxWarp>
            </a:bodyPr>
            <a:lstStyle/>
            <a:p>
              <a:endParaRPr lang="en-US"/>
            </a:p>
          </p:txBody>
        </p:sp>
        <p:sp>
          <p:nvSpPr>
            <p:cNvPr id="288829" name="Rectangle 61"/>
            <p:cNvSpPr>
              <a:spLocks noChangeArrowheads="1"/>
            </p:cNvSpPr>
            <p:nvPr/>
          </p:nvSpPr>
          <p:spPr bwMode="auto">
            <a:xfrm>
              <a:off x="288" y="1824"/>
              <a:ext cx="768" cy="672"/>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p>
          </p:txBody>
        </p:sp>
        <p:sp>
          <p:nvSpPr>
            <p:cNvPr id="288830" name="Rectangle 62"/>
            <p:cNvSpPr>
              <a:spLocks noChangeArrowheads="1"/>
            </p:cNvSpPr>
            <p:nvPr/>
          </p:nvSpPr>
          <p:spPr bwMode="auto">
            <a:xfrm>
              <a:off x="288" y="2592"/>
              <a:ext cx="768" cy="672"/>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p>
          </p:txBody>
        </p:sp>
        <p:sp>
          <p:nvSpPr>
            <p:cNvPr id="288831" name="Rectangle 63"/>
            <p:cNvSpPr>
              <a:spLocks noChangeArrowheads="1"/>
            </p:cNvSpPr>
            <p:nvPr/>
          </p:nvSpPr>
          <p:spPr bwMode="auto">
            <a:xfrm>
              <a:off x="1392" y="2592"/>
              <a:ext cx="768" cy="672"/>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p>
          </p:txBody>
        </p:sp>
        <p:sp>
          <p:nvSpPr>
            <p:cNvPr id="288832" name="Rectangle 64"/>
            <p:cNvSpPr>
              <a:spLocks noChangeArrowheads="1"/>
            </p:cNvSpPr>
            <p:nvPr/>
          </p:nvSpPr>
          <p:spPr bwMode="auto">
            <a:xfrm>
              <a:off x="1392" y="1824"/>
              <a:ext cx="768" cy="672"/>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p>
          </p:txBody>
        </p:sp>
        <p:grpSp>
          <p:nvGrpSpPr>
            <p:cNvPr id="3" name="Group 65"/>
            <p:cNvGrpSpPr>
              <a:grpSpLocks/>
            </p:cNvGrpSpPr>
            <p:nvPr/>
          </p:nvGrpSpPr>
          <p:grpSpPr bwMode="auto">
            <a:xfrm>
              <a:off x="1392" y="3360"/>
              <a:ext cx="768" cy="240"/>
              <a:chOff x="1440" y="3360"/>
              <a:chExt cx="768" cy="240"/>
            </a:xfrm>
          </p:grpSpPr>
          <p:sp>
            <p:nvSpPr>
              <p:cNvPr id="288834" name="Line 66"/>
              <p:cNvSpPr>
                <a:spLocks noChangeShapeType="1"/>
              </p:cNvSpPr>
              <p:nvPr/>
            </p:nvSpPr>
            <p:spPr bwMode="auto">
              <a:xfrm flipV="1">
                <a:off x="1440" y="3360"/>
                <a:ext cx="0" cy="24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288835" name="Line 67"/>
              <p:cNvSpPr>
                <a:spLocks noChangeShapeType="1"/>
              </p:cNvSpPr>
              <p:nvPr/>
            </p:nvSpPr>
            <p:spPr bwMode="auto">
              <a:xfrm>
                <a:off x="1440" y="3360"/>
                <a:ext cx="768" cy="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288836" name="Line 68"/>
              <p:cNvSpPr>
                <a:spLocks noChangeShapeType="1"/>
              </p:cNvSpPr>
              <p:nvPr/>
            </p:nvSpPr>
            <p:spPr bwMode="auto">
              <a:xfrm>
                <a:off x="2208" y="3360"/>
                <a:ext cx="0" cy="24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grpSp>
        <p:grpSp>
          <p:nvGrpSpPr>
            <p:cNvPr id="4" name="Group 69"/>
            <p:cNvGrpSpPr>
              <a:grpSpLocks/>
            </p:cNvGrpSpPr>
            <p:nvPr/>
          </p:nvGrpSpPr>
          <p:grpSpPr bwMode="auto">
            <a:xfrm>
              <a:off x="288" y="3408"/>
              <a:ext cx="768" cy="240"/>
              <a:chOff x="1440" y="3360"/>
              <a:chExt cx="768" cy="240"/>
            </a:xfrm>
          </p:grpSpPr>
          <p:sp>
            <p:nvSpPr>
              <p:cNvPr id="288838" name="Line 70"/>
              <p:cNvSpPr>
                <a:spLocks noChangeShapeType="1"/>
              </p:cNvSpPr>
              <p:nvPr/>
            </p:nvSpPr>
            <p:spPr bwMode="auto">
              <a:xfrm flipV="1">
                <a:off x="1440" y="3360"/>
                <a:ext cx="0" cy="24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288839" name="Line 71"/>
              <p:cNvSpPr>
                <a:spLocks noChangeShapeType="1"/>
              </p:cNvSpPr>
              <p:nvPr/>
            </p:nvSpPr>
            <p:spPr bwMode="auto">
              <a:xfrm>
                <a:off x="1440" y="3360"/>
                <a:ext cx="768" cy="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288840" name="Line 72"/>
              <p:cNvSpPr>
                <a:spLocks noChangeShapeType="1"/>
              </p:cNvSpPr>
              <p:nvPr/>
            </p:nvSpPr>
            <p:spPr bwMode="auto">
              <a:xfrm>
                <a:off x="2208" y="3360"/>
                <a:ext cx="0" cy="24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grpSp>
        <p:grpSp>
          <p:nvGrpSpPr>
            <p:cNvPr id="5" name="Group 73"/>
            <p:cNvGrpSpPr>
              <a:grpSpLocks/>
            </p:cNvGrpSpPr>
            <p:nvPr/>
          </p:nvGrpSpPr>
          <p:grpSpPr bwMode="auto">
            <a:xfrm>
              <a:off x="2496" y="1824"/>
              <a:ext cx="288" cy="672"/>
              <a:chOff x="2544" y="1920"/>
              <a:chExt cx="288" cy="624"/>
            </a:xfrm>
          </p:grpSpPr>
          <p:sp>
            <p:nvSpPr>
              <p:cNvPr id="288842" name="Line 74"/>
              <p:cNvSpPr>
                <a:spLocks noChangeShapeType="1"/>
              </p:cNvSpPr>
              <p:nvPr/>
            </p:nvSpPr>
            <p:spPr bwMode="auto">
              <a:xfrm>
                <a:off x="2544" y="1920"/>
                <a:ext cx="0" cy="624"/>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288843" name="Line 75"/>
              <p:cNvSpPr>
                <a:spLocks noChangeShapeType="1"/>
              </p:cNvSpPr>
              <p:nvPr/>
            </p:nvSpPr>
            <p:spPr bwMode="auto">
              <a:xfrm>
                <a:off x="2544" y="1920"/>
                <a:ext cx="288" cy="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288844" name="Line 76"/>
              <p:cNvSpPr>
                <a:spLocks noChangeShapeType="1"/>
              </p:cNvSpPr>
              <p:nvPr/>
            </p:nvSpPr>
            <p:spPr bwMode="auto">
              <a:xfrm>
                <a:off x="2544" y="2544"/>
                <a:ext cx="288" cy="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grpSp>
        <p:grpSp>
          <p:nvGrpSpPr>
            <p:cNvPr id="6" name="Group 77"/>
            <p:cNvGrpSpPr>
              <a:grpSpLocks/>
            </p:cNvGrpSpPr>
            <p:nvPr/>
          </p:nvGrpSpPr>
          <p:grpSpPr bwMode="auto">
            <a:xfrm>
              <a:off x="2496" y="2592"/>
              <a:ext cx="288" cy="672"/>
              <a:chOff x="2544" y="1920"/>
              <a:chExt cx="288" cy="624"/>
            </a:xfrm>
          </p:grpSpPr>
          <p:sp>
            <p:nvSpPr>
              <p:cNvPr id="288846" name="Line 78"/>
              <p:cNvSpPr>
                <a:spLocks noChangeShapeType="1"/>
              </p:cNvSpPr>
              <p:nvPr/>
            </p:nvSpPr>
            <p:spPr bwMode="auto">
              <a:xfrm>
                <a:off x="2544" y="1920"/>
                <a:ext cx="0" cy="624"/>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288847" name="Line 79"/>
              <p:cNvSpPr>
                <a:spLocks noChangeShapeType="1"/>
              </p:cNvSpPr>
              <p:nvPr/>
            </p:nvSpPr>
            <p:spPr bwMode="auto">
              <a:xfrm>
                <a:off x="2544" y="1920"/>
                <a:ext cx="288" cy="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288848" name="Line 80"/>
              <p:cNvSpPr>
                <a:spLocks noChangeShapeType="1"/>
              </p:cNvSpPr>
              <p:nvPr/>
            </p:nvSpPr>
            <p:spPr bwMode="auto">
              <a:xfrm>
                <a:off x="2544" y="2544"/>
                <a:ext cx="288" cy="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grpSp>
        <p:grpSp>
          <p:nvGrpSpPr>
            <p:cNvPr id="7" name="Group 81"/>
            <p:cNvGrpSpPr>
              <a:grpSpLocks/>
            </p:cNvGrpSpPr>
            <p:nvPr/>
          </p:nvGrpSpPr>
          <p:grpSpPr bwMode="auto">
            <a:xfrm>
              <a:off x="2496" y="3360"/>
              <a:ext cx="288" cy="192"/>
              <a:chOff x="2496" y="3360"/>
              <a:chExt cx="288" cy="192"/>
            </a:xfrm>
          </p:grpSpPr>
          <p:sp>
            <p:nvSpPr>
              <p:cNvPr id="288850" name="Line 82"/>
              <p:cNvSpPr>
                <a:spLocks noChangeShapeType="1"/>
              </p:cNvSpPr>
              <p:nvPr/>
            </p:nvSpPr>
            <p:spPr bwMode="auto">
              <a:xfrm flipH="1">
                <a:off x="2496" y="3360"/>
                <a:ext cx="288" cy="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288851" name="Line 83"/>
              <p:cNvSpPr>
                <a:spLocks noChangeShapeType="1"/>
              </p:cNvSpPr>
              <p:nvPr/>
            </p:nvSpPr>
            <p:spPr bwMode="auto">
              <a:xfrm>
                <a:off x="2496" y="3360"/>
                <a:ext cx="0" cy="192"/>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grpSp>
      </p:grpSp>
      <p:grpSp>
        <p:nvGrpSpPr>
          <p:cNvPr id="8" name="Group 84"/>
          <p:cNvGrpSpPr>
            <a:grpSpLocks/>
          </p:cNvGrpSpPr>
          <p:nvPr/>
        </p:nvGrpSpPr>
        <p:grpSpPr bwMode="auto">
          <a:xfrm>
            <a:off x="5562600" y="2971800"/>
            <a:ext cx="3352800" cy="2971800"/>
            <a:chOff x="3504" y="1872"/>
            <a:chExt cx="2112" cy="1872"/>
          </a:xfrm>
        </p:grpSpPr>
        <p:sp>
          <p:nvSpPr>
            <p:cNvPr id="288853" name="Rectangle 85"/>
            <p:cNvSpPr>
              <a:spLocks noChangeArrowheads="1"/>
            </p:cNvSpPr>
            <p:nvPr/>
          </p:nvSpPr>
          <p:spPr bwMode="auto">
            <a:xfrm>
              <a:off x="3567" y="1872"/>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00FF00"/>
                  </a:solidFill>
                </a:rPr>
                <a:t>A</a:t>
              </a:r>
              <a:endParaRPr lang="en-US" sz="900">
                <a:latin typeface="Times New Roman" charset="0"/>
              </a:endParaRPr>
            </a:p>
          </p:txBody>
        </p:sp>
        <p:sp>
          <p:nvSpPr>
            <p:cNvPr id="288854" name="Rectangle 86"/>
            <p:cNvSpPr>
              <a:spLocks noChangeArrowheads="1"/>
            </p:cNvSpPr>
            <p:nvPr/>
          </p:nvSpPr>
          <p:spPr bwMode="auto">
            <a:xfrm>
              <a:off x="3662" y="1961"/>
              <a:ext cx="84"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FF00"/>
                  </a:solidFill>
                </a:rPr>
                <a:t>11</a:t>
              </a:r>
              <a:endParaRPr lang="en-US" sz="900">
                <a:latin typeface="Times New Roman" charset="0"/>
              </a:endParaRPr>
            </a:p>
          </p:txBody>
        </p:sp>
        <p:sp>
          <p:nvSpPr>
            <p:cNvPr id="288855" name="Rectangle 87"/>
            <p:cNvSpPr>
              <a:spLocks noChangeArrowheads="1"/>
            </p:cNvSpPr>
            <p:nvPr/>
          </p:nvSpPr>
          <p:spPr bwMode="auto">
            <a:xfrm>
              <a:off x="4011" y="1872"/>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00FF00"/>
                  </a:solidFill>
                </a:rPr>
                <a:t>A</a:t>
              </a:r>
              <a:endParaRPr lang="en-US" sz="900">
                <a:latin typeface="Times New Roman" charset="0"/>
              </a:endParaRPr>
            </a:p>
          </p:txBody>
        </p:sp>
        <p:sp>
          <p:nvSpPr>
            <p:cNvPr id="288856" name="Rectangle 88"/>
            <p:cNvSpPr>
              <a:spLocks noChangeArrowheads="1"/>
            </p:cNvSpPr>
            <p:nvPr/>
          </p:nvSpPr>
          <p:spPr bwMode="auto">
            <a:xfrm>
              <a:off x="4106" y="1961"/>
              <a:ext cx="104"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FF00"/>
                  </a:solidFill>
                </a:rPr>
                <a:t>12</a:t>
              </a:r>
              <a:endParaRPr lang="en-US" sz="900">
                <a:latin typeface="Times New Roman" charset="0"/>
              </a:endParaRPr>
            </a:p>
          </p:txBody>
        </p:sp>
        <p:sp>
          <p:nvSpPr>
            <p:cNvPr id="288857" name="Rectangle 89"/>
            <p:cNvSpPr>
              <a:spLocks noChangeArrowheads="1"/>
            </p:cNvSpPr>
            <p:nvPr/>
          </p:nvSpPr>
          <p:spPr bwMode="auto">
            <a:xfrm>
              <a:off x="4462" y="1872"/>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FF0000"/>
                  </a:solidFill>
                </a:rPr>
                <a:t>A</a:t>
              </a:r>
              <a:endParaRPr lang="en-US" sz="900">
                <a:latin typeface="Times New Roman" charset="0"/>
              </a:endParaRPr>
            </a:p>
          </p:txBody>
        </p:sp>
        <p:sp>
          <p:nvSpPr>
            <p:cNvPr id="288858" name="Rectangle 90"/>
            <p:cNvSpPr>
              <a:spLocks noChangeArrowheads="1"/>
            </p:cNvSpPr>
            <p:nvPr/>
          </p:nvSpPr>
          <p:spPr bwMode="auto">
            <a:xfrm>
              <a:off x="4557" y="1961"/>
              <a:ext cx="108"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FF0000"/>
                  </a:solidFill>
                </a:rPr>
                <a:t>15</a:t>
              </a:r>
              <a:endParaRPr lang="en-US" sz="900">
                <a:latin typeface="Times New Roman" charset="0"/>
              </a:endParaRPr>
            </a:p>
          </p:txBody>
        </p:sp>
        <p:sp>
          <p:nvSpPr>
            <p:cNvPr id="288859" name="Rectangle 91"/>
            <p:cNvSpPr>
              <a:spLocks noChangeArrowheads="1"/>
            </p:cNvSpPr>
            <p:nvPr/>
          </p:nvSpPr>
          <p:spPr bwMode="auto">
            <a:xfrm>
              <a:off x="4914" y="1872"/>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0000FF"/>
                  </a:solidFill>
                </a:rPr>
                <a:t>A</a:t>
              </a:r>
              <a:endParaRPr lang="en-US" sz="900">
                <a:latin typeface="Times New Roman" charset="0"/>
              </a:endParaRPr>
            </a:p>
          </p:txBody>
        </p:sp>
        <p:sp>
          <p:nvSpPr>
            <p:cNvPr id="288860" name="Rectangle 92"/>
            <p:cNvSpPr>
              <a:spLocks noChangeArrowheads="1"/>
            </p:cNvSpPr>
            <p:nvPr/>
          </p:nvSpPr>
          <p:spPr bwMode="auto">
            <a:xfrm>
              <a:off x="5009" y="1961"/>
              <a:ext cx="107"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00FF"/>
                  </a:solidFill>
                </a:rPr>
                <a:t>13</a:t>
              </a:r>
              <a:endParaRPr lang="en-US" sz="900">
                <a:latin typeface="Times New Roman" charset="0"/>
              </a:endParaRPr>
            </a:p>
          </p:txBody>
        </p:sp>
        <p:sp>
          <p:nvSpPr>
            <p:cNvPr id="288861" name="Rectangle 93"/>
            <p:cNvSpPr>
              <a:spLocks noChangeArrowheads="1"/>
            </p:cNvSpPr>
            <p:nvPr/>
          </p:nvSpPr>
          <p:spPr bwMode="auto">
            <a:xfrm>
              <a:off x="5366" y="1872"/>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0000FF"/>
                  </a:solidFill>
                </a:rPr>
                <a:t>A</a:t>
              </a:r>
              <a:endParaRPr lang="en-US" sz="900">
                <a:latin typeface="Times New Roman" charset="0"/>
              </a:endParaRPr>
            </a:p>
          </p:txBody>
        </p:sp>
        <p:sp>
          <p:nvSpPr>
            <p:cNvPr id="288862" name="Rectangle 94"/>
            <p:cNvSpPr>
              <a:spLocks noChangeArrowheads="1"/>
            </p:cNvSpPr>
            <p:nvPr/>
          </p:nvSpPr>
          <p:spPr bwMode="auto">
            <a:xfrm>
              <a:off x="5461" y="1961"/>
              <a:ext cx="108"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00FF"/>
                  </a:solidFill>
                </a:rPr>
                <a:t>14</a:t>
              </a:r>
              <a:endParaRPr lang="en-US" sz="900">
                <a:latin typeface="Times New Roman" charset="0"/>
              </a:endParaRPr>
            </a:p>
          </p:txBody>
        </p:sp>
        <p:sp>
          <p:nvSpPr>
            <p:cNvPr id="288863" name="Rectangle 95"/>
            <p:cNvSpPr>
              <a:spLocks noChangeArrowheads="1"/>
            </p:cNvSpPr>
            <p:nvPr/>
          </p:nvSpPr>
          <p:spPr bwMode="auto">
            <a:xfrm>
              <a:off x="3567" y="2263"/>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00FF00"/>
                  </a:solidFill>
                </a:rPr>
                <a:t>A</a:t>
              </a:r>
              <a:endParaRPr lang="en-US" sz="900">
                <a:latin typeface="Times New Roman" charset="0"/>
              </a:endParaRPr>
            </a:p>
          </p:txBody>
        </p:sp>
        <p:sp>
          <p:nvSpPr>
            <p:cNvPr id="288864" name="Rectangle 96"/>
            <p:cNvSpPr>
              <a:spLocks noChangeArrowheads="1"/>
            </p:cNvSpPr>
            <p:nvPr/>
          </p:nvSpPr>
          <p:spPr bwMode="auto">
            <a:xfrm>
              <a:off x="3662" y="2352"/>
              <a:ext cx="104"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FF00"/>
                  </a:solidFill>
                </a:rPr>
                <a:t>21</a:t>
              </a:r>
              <a:endParaRPr lang="en-US" sz="900">
                <a:latin typeface="Times New Roman" charset="0"/>
              </a:endParaRPr>
            </a:p>
          </p:txBody>
        </p:sp>
        <p:sp>
          <p:nvSpPr>
            <p:cNvPr id="288865" name="Rectangle 97"/>
            <p:cNvSpPr>
              <a:spLocks noChangeArrowheads="1"/>
            </p:cNvSpPr>
            <p:nvPr/>
          </p:nvSpPr>
          <p:spPr bwMode="auto">
            <a:xfrm>
              <a:off x="4011" y="2263"/>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00FF00"/>
                  </a:solidFill>
                </a:rPr>
                <a:t>A</a:t>
              </a:r>
              <a:endParaRPr lang="en-US" sz="900">
                <a:latin typeface="Times New Roman" charset="0"/>
              </a:endParaRPr>
            </a:p>
          </p:txBody>
        </p:sp>
        <p:sp>
          <p:nvSpPr>
            <p:cNvPr id="288866" name="Rectangle 98"/>
            <p:cNvSpPr>
              <a:spLocks noChangeArrowheads="1"/>
            </p:cNvSpPr>
            <p:nvPr/>
          </p:nvSpPr>
          <p:spPr bwMode="auto">
            <a:xfrm>
              <a:off x="4106" y="2352"/>
              <a:ext cx="124"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FF00"/>
                  </a:solidFill>
                </a:rPr>
                <a:t>22</a:t>
              </a:r>
              <a:endParaRPr lang="en-US" sz="900">
                <a:latin typeface="Times New Roman" charset="0"/>
              </a:endParaRPr>
            </a:p>
          </p:txBody>
        </p:sp>
        <p:sp>
          <p:nvSpPr>
            <p:cNvPr id="288867" name="Rectangle 99"/>
            <p:cNvSpPr>
              <a:spLocks noChangeArrowheads="1"/>
            </p:cNvSpPr>
            <p:nvPr/>
          </p:nvSpPr>
          <p:spPr bwMode="auto">
            <a:xfrm>
              <a:off x="4462" y="2263"/>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FF0000"/>
                  </a:solidFill>
                </a:rPr>
                <a:t>A</a:t>
              </a:r>
              <a:endParaRPr lang="en-US" sz="900">
                <a:latin typeface="Times New Roman" charset="0"/>
              </a:endParaRPr>
            </a:p>
          </p:txBody>
        </p:sp>
        <p:sp>
          <p:nvSpPr>
            <p:cNvPr id="288868" name="Rectangle 100"/>
            <p:cNvSpPr>
              <a:spLocks noChangeArrowheads="1"/>
            </p:cNvSpPr>
            <p:nvPr/>
          </p:nvSpPr>
          <p:spPr bwMode="auto">
            <a:xfrm>
              <a:off x="4557" y="2352"/>
              <a:ext cx="129"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FF0000"/>
                  </a:solidFill>
                </a:rPr>
                <a:t>25</a:t>
              </a:r>
              <a:endParaRPr lang="en-US" sz="900">
                <a:latin typeface="Times New Roman" charset="0"/>
              </a:endParaRPr>
            </a:p>
          </p:txBody>
        </p:sp>
        <p:sp>
          <p:nvSpPr>
            <p:cNvPr id="288869" name="Rectangle 101"/>
            <p:cNvSpPr>
              <a:spLocks noChangeArrowheads="1"/>
            </p:cNvSpPr>
            <p:nvPr/>
          </p:nvSpPr>
          <p:spPr bwMode="auto">
            <a:xfrm>
              <a:off x="4914" y="2263"/>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0000FF"/>
                  </a:solidFill>
                </a:rPr>
                <a:t>A</a:t>
              </a:r>
              <a:endParaRPr lang="en-US" sz="900">
                <a:latin typeface="Times New Roman" charset="0"/>
              </a:endParaRPr>
            </a:p>
          </p:txBody>
        </p:sp>
        <p:sp>
          <p:nvSpPr>
            <p:cNvPr id="288870" name="Rectangle 102"/>
            <p:cNvSpPr>
              <a:spLocks noChangeArrowheads="1"/>
            </p:cNvSpPr>
            <p:nvPr/>
          </p:nvSpPr>
          <p:spPr bwMode="auto">
            <a:xfrm>
              <a:off x="5009" y="2352"/>
              <a:ext cx="128"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00FF"/>
                  </a:solidFill>
                </a:rPr>
                <a:t>23</a:t>
              </a:r>
              <a:endParaRPr lang="en-US" sz="900">
                <a:latin typeface="Times New Roman" charset="0"/>
              </a:endParaRPr>
            </a:p>
          </p:txBody>
        </p:sp>
        <p:sp>
          <p:nvSpPr>
            <p:cNvPr id="288871" name="Rectangle 103"/>
            <p:cNvSpPr>
              <a:spLocks noChangeArrowheads="1"/>
            </p:cNvSpPr>
            <p:nvPr/>
          </p:nvSpPr>
          <p:spPr bwMode="auto">
            <a:xfrm>
              <a:off x="5366" y="2263"/>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0000FF"/>
                  </a:solidFill>
                </a:rPr>
                <a:t>A</a:t>
              </a:r>
              <a:endParaRPr lang="en-US" sz="900">
                <a:latin typeface="Times New Roman" charset="0"/>
              </a:endParaRPr>
            </a:p>
          </p:txBody>
        </p:sp>
        <p:sp>
          <p:nvSpPr>
            <p:cNvPr id="288872" name="Rectangle 104"/>
            <p:cNvSpPr>
              <a:spLocks noChangeArrowheads="1"/>
            </p:cNvSpPr>
            <p:nvPr/>
          </p:nvSpPr>
          <p:spPr bwMode="auto">
            <a:xfrm>
              <a:off x="5461" y="2352"/>
              <a:ext cx="129"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00FF"/>
                  </a:solidFill>
                </a:rPr>
                <a:t>24</a:t>
              </a:r>
              <a:endParaRPr lang="en-US" sz="900">
                <a:latin typeface="Times New Roman" charset="0"/>
              </a:endParaRPr>
            </a:p>
          </p:txBody>
        </p:sp>
        <p:sp>
          <p:nvSpPr>
            <p:cNvPr id="288873" name="Rectangle 105"/>
            <p:cNvSpPr>
              <a:spLocks noChangeArrowheads="1"/>
            </p:cNvSpPr>
            <p:nvPr/>
          </p:nvSpPr>
          <p:spPr bwMode="auto">
            <a:xfrm>
              <a:off x="3567" y="2658"/>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C0C0C0"/>
                  </a:solidFill>
                </a:rPr>
                <a:t>A</a:t>
              </a:r>
              <a:endParaRPr lang="en-US" sz="900">
                <a:latin typeface="Times New Roman" charset="0"/>
              </a:endParaRPr>
            </a:p>
          </p:txBody>
        </p:sp>
        <p:sp>
          <p:nvSpPr>
            <p:cNvPr id="288874" name="Rectangle 106"/>
            <p:cNvSpPr>
              <a:spLocks noChangeArrowheads="1"/>
            </p:cNvSpPr>
            <p:nvPr/>
          </p:nvSpPr>
          <p:spPr bwMode="auto">
            <a:xfrm>
              <a:off x="3662" y="2747"/>
              <a:ext cx="108"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C0C0C0"/>
                  </a:solidFill>
                </a:rPr>
                <a:t>51</a:t>
              </a:r>
              <a:endParaRPr lang="en-US" sz="900">
                <a:latin typeface="Times New Roman" charset="0"/>
              </a:endParaRPr>
            </a:p>
          </p:txBody>
        </p:sp>
        <p:sp>
          <p:nvSpPr>
            <p:cNvPr id="288875" name="Rectangle 107"/>
            <p:cNvSpPr>
              <a:spLocks noChangeArrowheads="1"/>
            </p:cNvSpPr>
            <p:nvPr/>
          </p:nvSpPr>
          <p:spPr bwMode="auto">
            <a:xfrm>
              <a:off x="4011" y="2658"/>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C0C0C0"/>
                  </a:solidFill>
                </a:rPr>
                <a:t>A</a:t>
              </a:r>
              <a:endParaRPr lang="en-US" sz="900">
                <a:latin typeface="Times New Roman" charset="0"/>
              </a:endParaRPr>
            </a:p>
          </p:txBody>
        </p:sp>
        <p:sp>
          <p:nvSpPr>
            <p:cNvPr id="288876" name="Rectangle 108"/>
            <p:cNvSpPr>
              <a:spLocks noChangeArrowheads="1"/>
            </p:cNvSpPr>
            <p:nvPr/>
          </p:nvSpPr>
          <p:spPr bwMode="auto">
            <a:xfrm>
              <a:off x="4106" y="2747"/>
              <a:ext cx="129"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C0C0C0"/>
                  </a:solidFill>
                </a:rPr>
                <a:t>52</a:t>
              </a:r>
              <a:endParaRPr lang="en-US" sz="900">
                <a:latin typeface="Times New Roman" charset="0"/>
              </a:endParaRPr>
            </a:p>
          </p:txBody>
        </p:sp>
        <p:sp>
          <p:nvSpPr>
            <p:cNvPr id="288877" name="Rectangle 109"/>
            <p:cNvSpPr>
              <a:spLocks noChangeArrowheads="1"/>
            </p:cNvSpPr>
            <p:nvPr/>
          </p:nvSpPr>
          <p:spPr bwMode="auto">
            <a:xfrm>
              <a:off x="4462" y="2658"/>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000000"/>
                  </a:solidFill>
                </a:rPr>
                <a:t>A</a:t>
              </a:r>
              <a:endParaRPr lang="en-US" sz="900">
                <a:latin typeface="Times New Roman" charset="0"/>
              </a:endParaRPr>
            </a:p>
          </p:txBody>
        </p:sp>
        <p:sp>
          <p:nvSpPr>
            <p:cNvPr id="288878" name="Rectangle 110"/>
            <p:cNvSpPr>
              <a:spLocks noChangeArrowheads="1"/>
            </p:cNvSpPr>
            <p:nvPr/>
          </p:nvSpPr>
          <p:spPr bwMode="auto">
            <a:xfrm>
              <a:off x="4557" y="2747"/>
              <a:ext cx="133"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0000"/>
                  </a:solidFill>
                </a:rPr>
                <a:t>55</a:t>
              </a:r>
              <a:endParaRPr lang="en-US" sz="900">
                <a:latin typeface="Times New Roman" charset="0"/>
              </a:endParaRPr>
            </a:p>
          </p:txBody>
        </p:sp>
        <p:sp>
          <p:nvSpPr>
            <p:cNvPr id="288879" name="Rectangle 111"/>
            <p:cNvSpPr>
              <a:spLocks noChangeArrowheads="1"/>
            </p:cNvSpPr>
            <p:nvPr/>
          </p:nvSpPr>
          <p:spPr bwMode="auto">
            <a:xfrm>
              <a:off x="4914" y="2658"/>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808080"/>
                  </a:solidFill>
                </a:rPr>
                <a:t>A</a:t>
              </a:r>
              <a:endParaRPr lang="en-US" sz="900">
                <a:latin typeface="Times New Roman" charset="0"/>
              </a:endParaRPr>
            </a:p>
          </p:txBody>
        </p:sp>
        <p:sp>
          <p:nvSpPr>
            <p:cNvPr id="288880" name="Rectangle 112"/>
            <p:cNvSpPr>
              <a:spLocks noChangeArrowheads="1"/>
            </p:cNvSpPr>
            <p:nvPr/>
          </p:nvSpPr>
          <p:spPr bwMode="auto">
            <a:xfrm>
              <a:off x="5009" y="2747"/>
              <a:ext cx="132"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808080"/>
                  </a:solidFill>
                </a:rPr>
                <a:t>53</a:t>
              </a:r>
              <a:endParaRPr lang="en-US" sz="900">
                <a:latin typeface="Times New Roman" charset="0"/>
              </a:endParaRPr>
            </a:p>
          </p:txBody>
        </p:sp>
        <p:sp>
          <p:nvSpPr>
            <p:cNvPr id="288881" name="Rectangle 113"/>
            <p:cNvSpPr>
              <a:spLocks noChangeArrowheads="1"/>
            </p:cNvSpPr>
            <p:nvPr/>
          </p:nvSpPr>
          <p:spPr bwMode="auto">
            <a:xfrm>
              <a:off x="5366" y="2658"/>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808080"/>
                  </a:solidFill>
                </a:rPr>
                <a:t>A</a:t>
              </a:r>
              <a:endParaRPr lang="en-US" sz="900">
                <a:latin typeface="Times New Roman" charset="0"/>
              </a:endParaRPr>
            </a:p>
          </p:txBody>
        </p:sp>
        <p:sp>
          <p:nvSpPr>
            <p:cNvPr id="288882" name="Rectangle 114"/>
            <p:cNvSpPr>
              <a:spLocks noChangeArrowheads="1"/>
            </p:cNvSpPr>
            <p:nvPr/>
          </p:nvSpPr>
          <p:spPr bwMode="auto">
            <a:xfrm>
              <a:off x="5461" y="2747"/>
              <a:ext cx="133"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808080"/>
                  </a:solidFill>
                </a:rPr>
                <a:t>54</a:t>
              </a:r>
              <a:endParaRPr lang="en-US" sz="900">
                <a:latin typeface="Times New Roman" charset="0"/>
              </a:endParaRPr>
            </a:p>
          </p:txBody>
        </p:sp>
        <p:sp>
          <p:nvSpPr>
            <p:cNvPr id="288883" name="Rectangle 115"/>
            <p:cNvSpPr>
              <a:spLocks noChangeArrowheads="1"/>
            </p:cNvSpPr>
            <p:nvPr/>
          </p:nvSpPr>
          <p:spPr bwMode="auto">
            <a:xfrm>
              <a:off x="3567" y="3059"/>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00FFFF"/>
                  </a:solidFill>
                </a:rPr>
                <a:t>A</a:t>
              </a:r>
              <a:endParaRPr lang="en-US" sz="900">
                <a:latin typeface="Times New Roman" charset="0"/>
              </a:endParaRPr>
            </a:p>
          </p:txBody>
        </p:sp>
        <p:sp>
          <p:nvSpPr>
            <p:cNvPr id="288884" name="Rectangle 116"/>
            <p:cNvSpPr>
              <a:spLocks noChangeArrowheads="1"/>
            </p:cNvSpPr>
            <p:nvPr/>
          </p:nvSpPr>
          <p:spPr bwMode="auto">
            <a:xfrm>
              <a:off x="3662" y="3148"/>
              <a:ext cx="107"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FFFF"/>
                  </a:solidFill>
                </a:rPr>
                <a:t>31</a:t>
              </a:r>
              <a:endParaRPr lang="en-US" sz="900">
                <a:latin typeface="Times New Roman" charset="0"/>
              </a:endParaRPr>
            </a:p>
          </p:txBody>
        </p:sp>
        <p:sp>
          <p:nvSpPr>
            <p:cNvPr id="288885" name="Rectangle 117"/>
            <p:cNvSpPr>
              <a:spLocks noChangeArrowheads="1"/>
            </p:cNvSpPr>
            <p:nvPr/>
          </p:nvSpPr>
          <p:spPr bwMode="auto">
            <a:xfrm>
              <a:off x="4011" y="3059"/>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00FFFF"/>
                  </a:solidFill>
                </a:rPr>
                <a:t>A</a:t>
              </a:r>
              <a:endParaRPr lang="en-US" sz="900">
                <a:latin typeface="Times New Roman" charset="0"/>
              </a:endParaRPr>
            </a:p>
          </p:txBody>
        </p:sp>
        <p:sp>
          <p:nvSpPr>
            <p:cNvPr id="288886" name="Rectangle 118"/>
            <p:cNvSpPr>
              <a:spLocks noChangeArrowheads="1"/>
            </p:cNvSpPr>
            <p:nvPr/>
          </p:nvSpPr>
          <p:spPr bwMode="auto">
            <a:xfrm>
              <a:off x="4106" y="3148"/>
              <a:ext cx="128"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FFFF"/>
                  </a:solidFill>
                </a:rPr>
                <a:t>32</a:t>
              </a:r>
              <a:endParaRPr lang="en-US" sz="900">
                <a:latin typeface="Times New Roman" charset="0"/>
              </a:endParaRPr>
            </a:p>
          </p:txBody>
        </p:sp>
        <p:sp>
          <p:nvSpPr>
            <p:cNvPr id="288887" name="Rectangle 119"/>
            <p:cNvSpPr>
              <a:spLocks noChangeArrowheads="1"/>
            </p:cNvSpPr>
            <p:nvPr/>
          </p:nvSpPr>
          <p:spPr bwMode="auto">
            <a:xfrm>
              <a:off x="4462" y="3059"/>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808000"/>
                  </a:solidFill>
                </a:rPr>
                <a:t>A</a:t>
              </a:r>
              <a:endParaRPr lang="en-US" sz="900">
                <a:latin typeface="Times New Roman" charset="0"/>
              </a:endParaRPr>
            </a:p>
          </p:txBody>
        </p:sp>
        <p:sp>
          <p:nvSpPr>
            <p:cNvPr id="288888" name="Rectangle 120"/>
            <p:cNvSpPr>
              <a:spLocks noChangeArrowheads="1"/>
            </p:cNvSpPr>
            <p:nvPr/>
          </p:nvSpPr>
          <p:spPr bwMode="auto">
            <a:xfrm>
              <a:off x="4557" y="3148"/>
              <a:ext cx="132"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808000"/>
                  </a:solidFill>
                </a:rPr>
                <a:t>35</a:t>
              </a:r>
              <a:endParaRPr lang="en-US" sz="900">
                <a:latin typeface="Times New Roman" charset="0"/>
              </a:endParaRPr>
            </a:p>
          </p:txBody>
        </p:sp>
        <p:sp>
          <p:nvSpPr>
            <p:cNvPr id="288889" name="Rectangle 121"/>
            <p:cNvSpPr>
              <a:spLocks noChangeArrowheads="1"/>
            </p:cNvSpPr>
            <p:nvPr/>
          </p:nvSpPr>
          <p:spPr bwMode="auto">
            <a:xfrm>
              <a:off x="4914" y="3059"/>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FF00FF"/>
                  </a:solidFill>
                </a:rPr>
                <a:t>A</a:t>
              </a:r>
              <a:endParaRPr lang="en-US" sz="900">
                <a:latin typeface="Times New Roman" charset="0"/>
              </a:endParaRPr>
            </a:p>
          </p:txBody>
        </p:sp>
        <p:sp>
          <p:nvSpPr>
            <p:cNvPr id="288890" name="Rectangle 122"/>
            <p:cNvSpPr>
              <a:spLocks noChangeArrowheads="1"/>
            </p:cNvSpPr>
            <p:nvPr/>
          </p:nvSpPr>
          <p:spPr bwMode="auto">
            <a:xfrm>
              <a:off x="5009" y="3148"/>
              <a:ext cx="131"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FF00FF"/>
                  </a:solidFill>
                </a:rPr>
                <a:t>33</a:t>
              </a:r>
              <a:endParaRPr lang="en-US" sz="900">
                <a:latin typeface="Times New Roman" charset="0"/>
              </a:endParaRPr>
            </a:p>
          </p:txBody>
        </p:sp>
        <p:sp>
          <p:nvSpPr>
            <p:cNvPr id="288891" name="Rectangle 123"/>
            <p:cNvSpPr>
              <a:spLocks noChangeArrowheads="1"/>
            </p:cNvSpPr>
            <p:nvPr/>
          </p:nvSpPr>
          <p:spPr bwMode="auto">
            <a:xfrm>
              <a:off x="5366" y="3059"/>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FF00FF"/>
                  </a:solidFill>
                </a:rPr>
                <a:t>A</a:t>
              </a:r>
              <a:endParaRPr lang="en-US" sz="900">
                <a:latin typeface="Times New Roman" charset="0"/>
              </a:endParaRPr>
            </a:p>
          </p:txBody>
        </p:sp>
        <p:sp>
          <p:nvSpPr>
            <p:cNvPr id="288892" name="Rectangle 124"/>
            <p:cNvSpPr>
              <a:spLocks noChangeArrowheads="1"/>
            </p:cNvSpPr>
            <p:nvPr/>
          </p:nvSpPr>
          <p:spPr bwMode="auto">
            <a:xfrm>
              <a:off x="5461" y="3148"/>
              <a:ext cx="132"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FF00FF"/>
                  </a:solidFill>
                </a:rPr>
                <a:t>34</a:t>
              </a:r>
              <a:endParaRPr lang="en-US" sz="900">
                <a:latin typeface="Times New Roman" charset="0"/>
              </a:endParaRPr>
            </a:p>
          </p:txBody>
        </p:sp>
        <p:sp>
          <p:nvSpPr>
            <p:cNvPr id="288893" name="Rectangle 125"/>
            <p:cNvSpPr>
              <a:spLocks noChangeArrowheads="1"/>
            </p:cNvSpPr>
            <p:nvPr/>
          </p:nvSpPr>
          <p:spPr bwMode="auto">
            <a:xfrm>
              <a:off x="3983" y="3047"/>
              <a:ext cx="10" cy="12"/>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88894" name="Rectangle 126"/>
            <p:cNvSpPr>
              <a:spLocks noChangeArrowheads="1"/>
            </p:cNvSpPr>
            <p:nvPr/>
          </p:nvSpPr>
          <p:spPr bwMode="auto">
            <a:xfrm>
              <a:off x="4434" y="3047"/>
              <a:ext cx="10" cy="12"/>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88895" name="Rectangle 127"/>
            <p:cNvSpPr>
              <a:spLocks noChangeArrowheads="1"/>
            </p:cNvSpPr>
            <p:nvPr/>
          </p:nvSpPr>
          <p:spPr bwMode="auto">
            <a:xfrm>
              <a:off x="4883" y="3047"/>
              <a:ext cx="10" cy="12"/>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88896" name="Rectangle 128"/>
            <p:cNvSpPr>
              <a:spLocks noChangeArrowheads="1"/>
            </p:cNvSpPr>
            <p:nvPr/>
          </p:nvSpPr>
          <p:spPr bwMode="auto">
            <a:xfrm>
              <a:off x="5338" y="3047"/>
              <a:ext cx="10" cy="12"/>
            </a:xfrm>
            <a:prstGeom prst="rect">
              <a:avLst/>
            </a:prstGeom>
            <a:solidFill>
              <a:srgbClr val="000000"/>
            </a:solidFill>
            <a:ln w="9525">
              <a:noFill/>
              <a:miter lim="800000"/>
              <a:headEnd/>
              <a:tailEnd/>
            </a:ln>
          </p:spPr>
          <p:txBody>
            <a:bodyPr>
              <a:prstTxWarp prst="textNoShape">
                <a:avLst/>
              </a:prstTxWarp>
            </a:bodyPr>
            <a:lstStyle/>
            <a:p>
              <a:endParaRPr lang="en-US"/>
            </a:p>
          </p:txBody>
        </p:sp>
        <p:sp>
          <p:nvSpPr>
            <p:cNvPr id="288897" name="Rectangle 129"/>
            <p:cNvSpPr>
              <a:spLocks noChangeArrowheads="1"/>
            </p:cNvSpPr>
            <p:nvPr/>
          </p:nvSpPr>
          <p:spPr bwMode="auto">
            <a:xfrm>
              <a:off x="3567" y="3450"/>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00FFFF"/>
                  </a:solidFill>
                </a:rPr>
                <a:t>A</a:t>
              </a:r>
              <a:endParaRPr lang="en-US" sz="900">
                <a:latin typeface="Times New Roman" charset="0"/>
              </a:endParaRPr>
            </a:p>
          </p:txBody>
        </p:sp>
        <p:sp>
          <p:nvSpPr>
            <p:cNvPr id="288898" name="Rectangle 130"/>
            <p:cNvSpPr>
              <a:spLocks noChangeArrowheads="1"/>
            </p:cNvSpPr>
            <p:nvPr/>
          </p:nvSpPr>
          <p:spPr bwMode="auto">
            <a:xfrm>
              <a:off x="3662" y="3539"/>
              <a:ext cx="108"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FFFF"/>
                  </a:solidFill>
                </a:rPr>
                <a:t>41</a:t>
              </a:r>
              <a:endParaRPr lang="en-US" sz="900">
                <a:latin typeface="Times New Roman" charset="0"/>
              </a:endParaRPr>
            </a:p>
          </p:txBody>
        </p:sp>
        <p:sp>
          <p:nvSpPr>
            <p:cNvPr id="288899" name="Rectangle 131"/>
            <p:cNvSpPr>
              <a:spLocks noChangeArrowheads="1"/>
            </p:cNvSpPr>
            <p:nvPr/>
          </p:nvSpPr>
          <p:spPr bwMode="auto">
            <a:xfrm>
              <a:off x="4011" y="3450"/>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00FFFF"/>
                  </a:solidFill>
                </a:rPr>
                <a:t>A</a:t>
              </a:r>
              <a:endParaRPr lang="en-US" sz="900">
                <a:latin typeface="Times New Roman" charset="0"/>
              </a:endParaRPr>
            </a:p>
          </p:txBody>
        </p:sp>
        <p:sp>
          <p:nvSpPr>
            <p:cNvPr id="288900" name="Rectangle 132"/>
            <p:cNvSpPr>
              <a:spLocks noChangeArrowheads="1"/>
            </p:cNvSpPr>
            <p:nvPr/>
          </p:nvSpPr>
          <p:spPr bwMode="auto">
            <a:xfrm>
              <a:off x="4106" y="3539"/>
              <a:ext cx="129"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00FFFF"/>
                  </a:solidFill>
                </a:rPr>
                <a:t>42</a:t>
              </a:r>
              <a:endParaRPr lang="en-US" sz="900">
                <a:latin typeface="Times New Roman" charset="0"/>
              </a:endParaRPr>
            </a:p>
          </p:txBody>
        </p:sp>
        <p:sp>
          <p:nvSpPr>
            <p:cNvPr id="288901" name="Rectangle 133"/>
            <p:cNvSpPr>
              <a:spLocks noChangeArrowheads="1"/>
            </p:cNvSpPr>
            <p:nvPr/>
          </p:nvSpPr>
          <p:spPr bwMode="auto">
            <a:xfrm>
              <a:off x="4462" y="3450"/>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808000"/>
                  </a:solidFill>
                </a:rPr>
                <a:t>A</a:t>
              </a:r>
              <a:endParaRPr lang="en-US" sz="900">
                <a:latin typeface="Times New Roman" charset="0"/>
              </a:endParaRPr>
            </a:p>
          </p:txBody>
        </p:sp>
        <p:sp>
          <p:nvSpPr>
            <p:cNvPr id="288902" name="Rectangle 134"/>
            <p:cNvSpPr>
              <a:spLocks noChangeArrowheads="1"/>
            </p:cNvSpPr>
            <p:nvPr/>
          </p:nvSpPr>
          <p:spPr bwMode="auto">
            <a:xfrm>
              <a:off x="4557" y="3539"/>
              <a:ext cx="133"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808000"/>
                  </a:solidFill>
                </a:rPr>
                <a:t>45</a:t>
              </a:r>
              <a:endParaRPr lang="en-US" sz="900">
                <a:latin typeface="Times New Roman" charset="0"/>
              </a:endParaRPr>
            </a:p>
          </p:txBody>
        </p:sp>
        <p:sp>
          <p:nvSpPr>
            <p:cNvPr id="288903" name="Rectangle 135"/>
            <p:cNvSpPr>
              <a:spLocks noChangeArrowheads="1"/>
            </p:cNvSpPr>
            <p:nvPr/>
          </p:nvSpPr>
          <p:spPr bwMode="auto">
            <a:xfrm>
              <a:off x="4914" y="3450"/>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FF00FF"/>
                  </a:solidFill>
                </a:rPr>
                <a:t>A</a:t>
              </a:r>
              <a:endParaRPr lang="en-US" sz="900">
                <a:latin typeface="Times New Roman" charset="0"/>
              </a:endParaRPr>
            </a:p>
          </p:txBody>
        </p:sp>
        <p:sp>
          <p:nvSpPr>
            <p:cNvPr id="288904" name="Rectangle 136"/>
            <p:cNvSpPr>
              <a:spLocks noChangeArrowheads="1"/>
            </p:cNvSpPr>
            <p:nvPr/>
          </p:nvSpPr>
          <p:spPr bwMode="auto">
            <a:xfrm>
              <a:off x="5009" y="3539"/>
              <a:ext cx="132"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FF00FF"/>
                  </a:solidFill>
                </a:rPr>
                <a:t>43</a:t>
              </a:r>
              <a:endParaRPr lang="en-US" sz="900">
                <a:latin typeface="Times New Roman" charset="0"/>
              </a:endParaRPr>
            </a:p>
          </p:txBody>
        </p:sp>
        <p:sp>
          <p:nvSpPr>
            <p:cNvPr id="288905" name="Rectangle 137"/>
            <p:cNvSpPr>
              <a:spLocks noChangeArrowheads="1"/>
            </p:cNvSpPr>
            <p:nvPr/>
          </p:nvSpPr>
          <p:spPr bwMode="auto">
            <a:xfrm>
              <a:off x="5366" y="3450"/>
              <a:ext cx="173" cy="281"/>
            </a:xfrm>
            <a:prstGeom prst="rect">
              <a:avLst/>
            </a:prstGeom>
            <a:noFill/>
            <a:ln w="9525">
              <a:noFill/>
              <a:miter lim="800000"/>
              <a:headEnd/>
              <a:tailEnd/>
            </a:ln>
          </p:spPr>
          <p:txBody>
            <a:bodyPr wrap="none" lIns="0" tIns="0" rIns="0" bIns="0">
              <a:prstTxWarp prst="textNoShape">
                <a:avLst/>
              </a:prstTxWarp>
              <a:spAutoFit/>
            </a:bodyPr>
            <a:lstStyle/>
            <a:p>
              <a:pPr algn="l"/>
              <a:r>
                <a:rPr lang="en-US" sz="2100" b="1">
                  <a:solidFill>
                    <a:srgbClr val="FF00FF"/>
                  </a:solidFill>
                </a:rPr>
                <a:t>A</a:t>
              </a:r>
              <a:endParaRPr lang="en-US" sz="900">
                <a:latin typeface="Times New Roman" charset="0"/>
              </a:endParaRPr>
            </a:p>
          </p:txBody>
        </p:sp>
        <p:sp>
          <p:nvSpPr>
            <p:cNvPr id="288906" name="Rectangle 138"/>
            <p:cNvSpPr>
              <a:spLocks noChangeArrowheads="1"/>
            </p:cNvSpPr>
            <p:nvPr/>
          </p:nvSpPr>
          <p:spPr bwMode="auto">
            <a:xfrm>
              <a:off x="5461" y="3539"/>
              <a:ext cx="133" cy="126"/>
            </a:xfrm>
            <a:prstGeom prst="rect">
              <a:avLst/>
            </a:prstGeom>
            <a:noFill/>
            <a:ln w="9525">
              <a:noFill/>
              <a:miter lim="800000"/>
              <a:headEnd/>
              <a:tailEnd/>
            </a:ln>
          </p:spPr>
          <p:txBody>
            <a:bodyPr wrap="none" lIns="0" tIns="0" rIns="0" bIns="0">
              <a:prstTxWarp prst="textNoShape">
                <a:avLst/>
              </a:prstTxWarp>
              <a:spAutoFit/>
            </a:bodyPr>
            <a:lstStyle/>
            <a:p>
              <a:pPr algn="l"/>
              <a:r>
                <a:rPr lang="en-US" sz="900" b="1">
                  <a:solidFill>
                    <a:srgbClr val="FF00FF"/>
                  </a:solidFill>
                </a:rPr>
                <a:t>44</a:t>
              </a:r>
              <a:endParaRPr lang="en-US" sz="900">
                <a:latin typeface="Times New Roman" charset="0"/>
              </a:endParaRPr>
            </a:p>
          </p:txBody>
        </p:sp>
        <p:sp>
          <p:nvSpPr>
            <p:cNvPr id="288907" name="Rectangle 139"/>
            <p:cNvSpPr>
              <a:spLocks noChangeArrowheads="1"/>
            </p:cNvSpPr>
            <p:nvPr/>
          </p:nvSpPr>
          <p:spPr bwMode="auto">
            <a:xfrm>
              <a:off x="3504" y="1872"/>
              <a:ext cx="768" cy="672"/>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p>
          </p:txBody>
        </p:sp>
        <p:sp>
          <p:nvSpPr>
            <p:cNvPr id="288908" name="Rectangle 140"/>
            <p:cNvSpPr>
              <a:spLocks noChangeArrowheads="1"/>
            </p:cNvSpPr>
            <p:nvPr/>
          </p:nvSpPr>
          <p:spPr bwMode="auto">
            <a:xfrm>
              <a:off x="4848" y="1872"/>
              <a:ext cx="768" cy="672"/>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p>
          </p:txBody>
        </p:sp>
        <p:sp>
          <p:nvSpPr>
            <p:cNvPr id="288909" name="Rectangle 141"/>
            <p:cNvSpPr>
              <a:spLocks noChangeArrowheads="1"/>
            </p:cNvSpPr>
            <p:nvPr/>
          </p:nvSpPr>
          <p:spPr bwMode="auto">
            <a:xfrm>
              <a:off x="4848" y="3072"/>
              <a:ext cx="768" cy="672"/>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p>
          </p:txBody>
        </p:sp>
        <p:sp>
          <p:nvSpPr>
            <p:cNvPr id="288910" name="Rectangle 142"/>
            <p:cNvSpPr>
              <a:spLocks noChangeArrowheads="1"/>
            </p:cNvSpPr>
            <p:nvPr/>
          </p:nvSpPr>
          <p:spPr bwMode="auto">
            <a:xfrm>
              <a:off x="3504" y="3072"/>
              <a:ext cx="768" cy="672"/>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p>
          </p:txBody>
        </p:sp>
        <p:grpSp>
          <p:nvGrpSpPr>
            <p:cNvPr id="9" name="Group 143"/>
            <p:cNvGrpSpPr>
              <a:grpSpLocks/>
            </p:cNvGrpSpPr>
            <p:nvPr/>
          </p:nvGrpSpPr>
          <p:grpSpPr bwMode="auto">
            <a:xfrm>
              <a:off x="3504" y="2688"/>
              <a:ext cx="768" cy="240"/>
              <a:chOff x="1440" y="3360"/>
              <a:chExt cx="768" cy="240"/>
            </a:xfrm>
          </p:grpSpPr>
          <p:sp>
            <p:nvSpPr>
              <p:cNvPr id="288912" name="Line 144"/>
              <p:cNvSpPr>
                <a:spLocks noChangeShapeType="1"/>
              </p:cNvSpPr>
              <p:nvPr/>
            </p:nvSpPr>
            <p:spPr bwMode="auto">
              <a:xfrm flipV="1">
                <a:off x="1440" y="3360"/>
                <a:ext cx="0" cy="24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288913" name="Line 145"/>
              <p:cNvSpPr>
                <a:spLocks noChangeShapeType="1"/>
              </p:cNvSpPr>
              <p:nvPr/>
            </p:nvSpPr>
            <p:spPr bwMode="auto">
              <a:xfrm>
                <a:off x="1440" y="3360"/>
                <a:ext cx="768" cy="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288914" name="Line 146"/>
              <p:cNvSpPr>
                <a:spLocks noChangeShapeType="1"/>
              </p:cNvSpPr>
              <p:nvPr/>
            </p:nvSpPr>
            <p:spPr bwMode="auto">
              <a:xfrm>
                <a:off x="2208" y="3360"/>
                <a:ext cx="0" cy="24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grpSp>
        <p:grpSp>
          <p:nvGrpSpPr>
            <p:cNvPr id="10" name="Group 147"/>
            <p:cNvGrpSpPr>
              <a:grpSpLocks/>
            </p:cNvGrpSpPr>
            <p:nvPr/>
          </p:nvGrpSpPr>
          <p:grpSpPr bwMode="auto">
            <a:xfrm>
              <a:off x="4848" y="2688"/>
              <a:ext cx="768" cy="240"/>
              <a:chOff x="1440" y="3360"/>
              <a:chExt cx="768" cy="240"/>
            </a:xfrm>
          </p:grpSpPr>
          <p:sp>
            <p:nvSpPr>
              <p:cNvPr id="288916" name="Line 148"/>
              <p:cNvSpPr>
                <a:spLocks noChangeShapeType="1"/>
              </p:cNvSpPr>
              <p:nvPr/>
            </p:nvSpPr>
            <p:spPr bwMode="auto">
              <a:xfrm flipV="1">
                <a:off x="1440" y="3360"/>
                <a:ext cx="0" cy="24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288917" name="Line 149"/>
              <p:cNvSpPr>
                <a:spLocks noChangeShapeType="1"/>
              </p:cNvSpPr>
              <p:nvPr/>
            </p:nvSpPr>
            <p:spPr bwMode="auto">
              <a:xfrm>
                <a:off x="1440" y="3360"/>
                <a:ext cx="768" cy="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288918" name="Line 150"/>
              <p:cNvSpPr>
                <a:spLocks noChangeShapeType="1"/>
              </p:cNvSpPr>
              <p:nvPr/>
            </p:nvSpPr>
            <p:spPr bwMode="auto">
              <a:xfrm>
                <a:off x="2208" y="3360"/>
                <a:ext cx="0" cy="24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grpSp>
        <p:grpSp>
          <p:nvGrpSpPr>
            <p:cNvPr id="11" name="Group 151"/>
            <p:cNvGrpSpPr>
              <a:grpSpLocks/>
            </p:cNvGrpSpPr>
            <p:nvPr/>
          </p:nvGrpSpPr>
          <p:grpSpPr bwMode="auto">
            <a:xfrm>
              <a:off x="4416" y="3072"/>
              <a:ext cx="288" cy="672"/>
              <a:chOff x="2544" y="1920"/>
              <a:chExt cx="288" cy="624"/>
            </a:xfrm>
          </p:grpSpPr>
          <p:sp>
            <p:nvSpPr>
              <p:cNvPr id="288920" name="Line 152"/>
              <p:cNvSpPr>
                <a:spLocks noChangeShapeType="1"/>
              </p:cNvSpPr>
              <p:nvPr/>
            </p:nvSpPr>
            <p:spPr bwMode="auto">
              <a:xfrm>
                <a:off x="2544" y="1920"/>
                <a:ext cx="0" cy="624"/>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288921" name="Line 153"/>
              <p:cNvSpPr>
                <a:spLocks noChangeShapeType="1"/>
              </p:cNvSpPr>
              <p:nvPr/>
            </p:nvSpPr>
            <p:spPr bwMode="auto">
              <a:xfrm>
                <a:off x="2544" y="1920"/>
                <a:ext cx="288" cy="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288922" name="Line 154"/>
              <p:cNvSpPr>
                <a:spLocks noChangeShapeType="1"/>
              </p:cNvSpPr>
              <p:nvPr/>
            </p:nvSpPr>
            <p:spPr bwMode="auto">
              <a:xfrm>
                <a:off x="2544" y="2544"/>
                <a:ext cx="288" cy="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grpSp>
        <p:grpSp>
          <p:nvGrpSpPr>
            <p:cNvPr id="12" name="Group 155"/>
            <p:cNvGrpSpPr>
              <a:grpSpLocks/>
            </p:cNvGrpSpPr>
            <p:nvPr/>
          </p:nvGrpSpPr>
          <p:grpSpPr bwMode="auto">
            <a:xfrm>
              <a:off x="4416" y="1872"/>
              <a:ext cx="288" cy="672"/>
              <a:chOff x="2544" y="1920"/>
              <a:chExt cx="288" cy="624"/>
            </a:xfrm>
          </p:grpSpPr>
          <p:sp>
            <p:nvSpPr>
              <p:cNvPr id="288924" name="Line 156"/>
              <p:cNvSpPr>
                <a:spLocks noChangeShapeType="1"/>
              </p:cNvSpPr>
              <p:nvPr/>
            </p:nvSpPr>
            <p:spPr bwMode="auto">
              <a:xfrm>
                <a:off x="2544" y="1920"/>
                <a:ext cx="0" cy="624"/>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288925" name="Line 157"/>
              <p:cNvSpPr>
                <a:spLocks noChangeShapeType="1"/>
              </p:cNvSpPr>
              <p:nvPr/>
            </p:nvSpPr>
            <p:spPr bwMode="auto">
              <a:xfrm>
                <a:off x="2544" y="1920"/>
                <a:ext cx="288" cy="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288926" name="Line 158"/>
              <p:cNvSpPr>
                <a:spLocks noChangeShapeType="1"/>
              </p:cNvSpPr>
              <p:nvPr/>
            </p:nvSpPr>
            <p:spPr bwMode="auto">
              <a:xfrm>
                <a:off x="2544" y="2544"/>
                <a:ext cx="288" cy="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grpSp>
        <p:grpSp>
          <p:nvGrpSpPr>
            <p:cNvPr id="13" name="Group 159"/>
            <p:cNvGrpSpPr>
              <a:grpSpLocks/>
            </p:cNvGrpSpPr>
            <p:nvPr/>
          </p:nvGrpSpPr>
          <p:grpSpPr bwMode="auto">
            <a:xfrm>
              <a:off x="4416" y="2688"/>
              <a:ext cx="288" cy="192"/>
              <a:chOff x="2496" y="3360"/>
              <a:chExt cx="288" cy="192"/>
            </a:xfrm>
          </p:grpSpPr>
          <p:sp>
            <p:nvSpPr>
              <p:cNvPr id="288928" name="Line 160"/>
              <p:cNvSpPr>
                <a:spLocks noChangeShapeType="1"/>
              </p:cNvSpPr>
              <p:nvPr/>
            </p:nvSpPr>
            <p:spPr bwMode="auto">
              <a:xfrm flipH="1">
                <a:off x="2496" y="3360"/>
                <a:ext cx="288" cy="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288929" name="Line 161"/>
              <p:cNvSpPr>
                <a:spLocks noChangeShapeType="1"/>
              </p:cNvSpPr>
              <p:nvPr/>
            </p:nvSpPr>
            <p:spPr bwMode="auto">
              <a:xfrm>
                <a:off x="2496" y="3360"/>
                <a:ext cx="0" cy="192"/>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grpSp>
      </p:grpSp>
      <p:sp>
        <p:nvSpPr>
          <p:cNvPr id="288930" name="Line 162"/>
          <p:cNvSpPr>
            <a:spLocks noChangeShapeType="1"/>
          </p:cNvSpPr>
          <p:nvPr/>
        </p:nvSpPr>
        <p:spPr bwMode="auto">
          <a:xfrm>
            <a:off x="381000" y="5257800"/>
            <a:ext cx="4191000" cy="0"/>
          </a:xfrm>
          <a:prstGeom prst="line">
            <a:avLst/>
          </a:prstGeom>
          <a:noFill/>
          <a:ln w="381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288931" name="Line 163"/>
          <p:cNvSpPr>
            <a:spLocks noChangeShapeType="1"/>
          </p:cNvSpPr>
          <p:nvPr/>
        </p:nvSpPr>
        <p:spPr bwMode="auto">
          <a:xfrm>
            <a:off x="3733800" y="2819400"/>
            <a:ext cx="0" cy="2895600"/>
          </a:xfrm>
          <a:prstGeom prst="line">
            <a:avLst/>
          </a:prstGeom>
          <a:noFill/>
          <a:ln w="381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288932" name="Line 164"/>
          <p:cNvSpPr>
            <a:spLocks noChangeShapeType="1"/>
          </p:cNvSpPr>
          <p:nvPr/>
        </p:nvSpPr>
        <p:spPr bwMode="auto">
          <a:xfrm>
            <a:off x="5486400" y="4800600"/>
            <a:ext cx="3657600" cy="0"/>
          </a:xfrm>
          <a:prstGeom prst="line">
            <a:avLst/>
          </a:prstGeom>
          <a:noFill/>
          <a:ln w="381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288933" name="Line 165"/>
          <p:cNvSpPr>
            <a:spLocks noChangeShapeType="1"/>
          </p:cNvSpPr>
          <p:nvPr/>
        </p:nvSpPr>
        <p:spPr bwMode="auto">
          <a:xfrm>
            <a:off x="7543800" y="2971800"/>
            <a:ext cx="0" cy="3124200"/>
          </a:xfrm>
          <a:prstGeom prst="line">
            <a:avLst/>
          </a:prstGeom>
          <a:noFill/>
          <a:ln w="38100">
            <a:solidFill>
              <a:srgbClr val="000000"/>
            </a:solidFill>
            <a:round/>
            <a:headEnd type="none" w="sm" len="sm"/>
            <a:tailEnd type="none" w="sm" len="sm"/>
          </a:ln>
          <a:effectLst/>
        </p:spPr>
        <p:txBody>
          <a:bodyPr wrap="none" anchor="ct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ChangeArrowheads="1"/>
          </p:cNvSpPr>
          <p:nvPr/>
        </p:nvSpPr>
        <p:spPr bwMode="auto">
          <a:xfrm>
            <a:off x="4724400" y="1600200"/>
            <a:ext cx="4343400" cy="42672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2451" name="Rectangle 3"/>
          <p:cNvSpPr>
            <a:spLocks noChangeArrowheads="1"/>
          </p:cNvSpPr>
          <p:nvPr/>
        </p:nvSpPr>
        <p:spPr bwMode="auto">
          <a:xfrm>
            <a:off x="62484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2452" name="Rectangle 4"/>
          <p:cNvSpPr>
            <a:spLocks noChangeArrowheads="1"/>
          </p:cNvSpPr>
          <p:nvPr/>
        </p:nvSpPr>
        <p:spPr bwMode="auto">
          <a:xfrm>
            <a:off x="76200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2453" name="Rectangle 5"/>
          <p:cNvSpPr>
            <a:spLocks noChangeArrowheads="1"/>
          </p:cNvSpPr>
          <p:nvPr/>
        </p:nvSpPr>
        <p:spPr bwMode="auto">
          <a:xfrm>
            <a:off x="48768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2454" name="Rectangle 6"/>
          <p:cNvSpPr>
            <a:spLocks noChangeArrowheads="1"/>
          </p:cNvSpPr>
          <p:nvPr/>
        </p:nvSpPr>
        <p:spPr bwMode="auto">
          <a:xfrm>
            <a:off x="62484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2455" name="Rectangle 7"/>
          <p:cNvSpPr>
            <a:spLocks noChangeArrowheads="1"/>
          </p:cNvSpPr>
          <p:nvPr/>
        </p:nvSpPr>
        <p:spPr bwMode="auto">
          <a:xfrm>
            <a:off x="76200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2456" name="Rectangle 8"/>
          <p:cNvSpPr>
            <a:spLocks noChangeArrowheads="1"/>
          </p:cNvSpPr>
          <p:nvPr/>
        </p:nvSpPr>
        <p:spPr bwMode="auto">
          <a:xfrm>
            <a:off x="48768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2457" name="Rectangle 9"/>
          <p:cNvSpPr>
            <a:spLocks noChangeArrowheads="1"/>
          </p:cNvSpPr>
          <p:nvPr/>
        </p:nvSpPr>
        <p:spPr bwMode="auto">
          <a:xfrm>
            <a:off x="152400" y="1600200"/>
            <a:ext cx="4343400" cy="42672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190466" name="Rectangle 2"/>
          <p:cNvSpPr>
            <a:spLocks noGrp="1" noChangeArrowheads="1"/>
          </p:cNvSpPr>
          <p:nvPr>
            <p:ph type="title" idx="4294967295"/>
          </p:nvPr>
        </p:nvSpPr>
        <p:spPr>
          <a:xfrm>
            <a:off x="0" y="230188"/>
            <a:ext cx="9144000" cy="422275"/>
          </a:xfrm>
        </p:spPr>
        <p:txBody>
          <a:bodyPr>
            <a:normAutofit fontScale="90000"/>
          </a:bodyPr>
          <a:lstStyle/>
          <a:p>
            <a:r>
              <a:rPr lang="en-US" b="1"/>
              <a:t>2D Block Cyclic Layout</a:t>
            </a:r>
          </a:p>
        </p:txBody>
      </p:sp>
      <p:sp>
        <p:nvSpPr>
          <p:cNvPr id="232459" name="Rectangle 11"/>
          <p:cNvSpPr>
            <a:spLocks noChangeArrowheads="1"/>
          </p:cNvSpPr>
          <p:nvPr/>
        </p:nvSpPr>
        <p:spPr bwMode="auto">
          <a:xfrm>
            <a:off x="3048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460" name="Rectangle 12"/>
          <p:cNvSpPr>
            <a:spLocks noChangeArrowheads="1"/>
          </p:cNvSpPr>
          <p:nvPr/>
        </p:nvSpPr>
        <p:spPr bwMode="auto">
          <a:xfrm>
            <a:off x="7620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461" name="Rectangle 13"/>
          <p:cNvSpPr>
            <a:spLocks noChangeArrowheads="1"/>
          </p:cNvSpPr>
          <p:nvPr/>
        </p:nvSpPr>
        <p:spPr bwMode="auto">
          <a:xfrm>
            <a:off x="12192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462" name="Rectangle 14"/>
          <p:cNvSpPr>
            <a:spLocks noChangeArrowheads="1"/>
          </p:cNvSpPr>
          <p:nvPr/>
        </p:nvSpPr>
        <p:spPr bwMode="auto">
          <a:xfrm>
            <a:off x="16764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463" name="Rectangle 15"/>
          <p:cNvSpPr>
            <a:spLocks noChangeArrowheads="1"/>
          </p:cNvSpPr>
          <p:nvPr/>
        </p:nvSpPr>
        <p:spPr bwMode="auto">
          <a:xfrm>
            <a:off x="21336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464" name="Rectangle 16"/>
          <p:cNvSpPr>
            <a:spLocks noChangeArrowheads="1"/>
          </p:cNvSpPr>
          <p:nvPr/>
        </p:nvSpPr>
        <p:spPr bwMode="auto">
          <a:xfrm>
            <a:off x="25908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465" name="Rectangle 17"/>
          <p:cNvSpPr>
            <a:spLocks noChangeArrowheads="1"/>
          </p:cNvSpPr>
          <p:nvPr/>
        </p:nvSpPr>
        <p:spPr bwMode="auto">
          <a:xfrm>
            <a:off x="30480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466" name="Rectangle 18"/>
          <p:cNvSpPr>
            <a:spLocks noChangeArrowheads="1"/>
          </p:cNvSpPr>
          <p:nvPr/>
        </p:nvSpPr>
        <p:spPr bwMode="auto">
          <a:xfrm>
            <a:off x="35052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467" name="Rectangle 19"/>
          <p:cNvSpPr>
            <a:spLocks noChangeArrowheads="1"/>
          </p:cNvSpPr>
          <p:nvPr/>
        </p:nvSpPr>
        <p:spPr bwMode="auto">
          <a:xfrm>
            <a:off x="39624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468" name="Rectangle 20"/>
          <p:cNvSpPr>
            <a:spLocks noChangeArrowheads="1"/>
          </p:cNvSpPr>
          <p:nvPr/>
        </p:nvSpPr>
        <p:spPr bwMode="auto">
          <a:xfrm>
            <a:off x="49530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2469" name="Rectangle 21"/>
          <p:cNvSpPr>
            <a:spLocks noChangeArrowheads="1"/>
          </p:cNvSpPr>
          <p:nvPr/>
        </p:nvSpPr>
        <p:spPr bwMode="auto">
          <a:xfrm>
            <a:off x="63246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2470" name="Rectangle 22"/>
          <p:cNvSpPr>
            <a:spLocks noChangeArrowheads="1"/>
          </p:cNvSpPr>
          <p:nvPr/>
        </p:nvSpPr>
        <p:spPr bwMode="auto">
          <a:xfrm>
            <a:off x="76962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2471" name="Rectangle 23"/>
          <p:cNvSpPr>
            <a:spLocks noChangeArrowheads="1"/>
          </p:cNvSpPr>
          <p:nvPr/>
        </p:nvSpPr>
        <p:spPr bwMode="auto">
          <a:xfrm>
            <a:off x="63246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2472" name="Rectangle 24"/>
          <p:cNvSpPr>
            <a:spLocks noChangeArrowheads="1"/>
          </p:cNvSpPr>
          <p:nvPr/>
        </p:nvSpPr>
        <p:spPr bwMode="auto">
          <a:xfrm>
            <a:off x="76962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2473" name="Rectangle 25"/>
          <p:cNvSpPr>
            <a:spLocks noChangeArrowheads="1"/>
          </p:cNvSpPr>
          <p:nvPr/>
        </p:nvSpPr>
        <p:spPr bwMode="auto">
          <a:xfrm>
            <a:off x="4953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2474" name="Rectangle 26"/>
          <p:cNvSpPr>
            <a:spLocks noChangeArrowheads="1"/>
          </p:cNvSpPr>
          <p:nvPr/>
        </p:nvSpPr>
        <p:spPr bwMode="auto">
          <a:xfrm>
            <a:off x="6324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2475" name="Rectangle 27"/>
          <p:cNvSpPr>
            <a:spLocks noChangeArrowheads="1"/>
          </p:cNvSpPr>
          <p:nvPr/>
        </p:nvSpPr>
        <p:spPr bwMode="auto">
          <a:xfrm>
            <a:off x="7696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2476" name="Rectangle 28"/>
          <p:cNvSpPr>
            <a:spLocks noChangeArrowheads="1"/>
          </p:cNvSpPr>
          <p:nvPr/>
        </p:nvSpPr>
        <p:spPr bwMode="auto">
          <a:xfrm>
            <a:off x="4953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2477" name="Rectangle 29"/>
          <p:cNvSpPr>
            <a:spLocks noChangeArrowheads="1"/>
          </p:cNvSpPr>
          <p:nvPr/>
        </p:nvSpPr>
        <p:spPr bwMode="auto">
          <a:xfrm>
            <a:off x="6324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2478" name="Rectangle 30"/>
          <p:cNvSpPr>
            <a:spLocks noChangeArrowheads="1"/>
          </p:cNvSpPr>
          <p:nvPr/>
        </p:nvSpPr>
        <p:spPr bwMode="auto">
          <a:xfrm>
            <a:off x="7696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2479" name="Rectangle 31"/>
          <p:cNvSpPr>
            <a:spLocks noChangeArrowheads="1"/>
          </p:cNvSpPr>
          <p:nvPr/>
        </p:nvSpPr>
        <p:spPr bwMode="auto">
          <a:xfrm>
            <a:off x="4953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2480" name="Rectangle 32"/>
          <p:cNvSpPr>
            <a:spLocks noChangeArrowheads="1"/>
          </p:cNvSpPr>
          <p:nvPr/>
        </p:nvSpPr>
        <p:spPr bwMode="auto">
          <a:xfrm>
            <a:off x="6324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2481" name="Rectangle 33"/>
          <p:cNvSpPr>
            <a:spLocks noChangeArrowheads="1"/>
          </p:cNvSpPr>
          <p:nvPr/>
        </p:nvSpPr>
        <p:spPr bwMode="auto">
          <a:xfrm>
            <a:off x="7696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2482" name="Rectangle 34"/>
          <p:cNvSpPr>
            <a:spLocks noChangeArrowheads="1"/>
          </p:cNvSpPr>
          <p:nvPr/>
        </p:nvSpPr>
        <p:spPr bwMode="auto">
          <a:xfrm>
            <a:off x="49530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2483" name="Rectangle 35"/>
          <p:cNvSpPr>
            <a:spLocks noChangeArrowheads="1"/>
          </p:cNvSpPr>
          <p:nvPr/>
        </p:nvSpPr>
        <p:spPr bwMode="auto">
          <a:xfrm>
            <a:off x="6324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2484" name="Rectangle 36"/>
          <p:cNvSpPr>
            <a:spLocks noChangeArrowheads="1"/>
          </p:cNvSpPr>
          <p:nvPr/>
        </p:nvSpPr>
        <p:spPr bwMode="auto">
          <a:xfrm>
            <a:off x="7696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2485" name="Rectangle 37"/>
          <p:cNvSpPr>
            <a:spLocks noChangeArrowheads="1"/>
          </p:cNvSpPr>
          <p:nvPr/>
        </p:nvSpPr>
        <p:spPr bwMode="auto">
          <a:xfrm>
            <a:off x="4953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2486" name="Rectangle 38"/>
          <p:cNvSpPr>
            <a:spLocks noChangeArrowheads="1"/>
          </p:cNvSpPr>
          <p:nvPr/>
        </p:nvSpPr>
        <p:spPr bwMode="auto">
          <a:xfrm>
            <a:off x="6324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2487" name="Rectangle 39"/>
          <p:cNvSpPr>
            <a:spLocks noChangeArrowheads="1"/>
          </p:cNvSpPr>
          <p:nvPr/>
        </p:nvSpPr>
        <p:spPr bwMode="auto">
          <a:xfrm>
            <a:off x="7696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2488" name="Rectangle 40"/>
          <p:cNvSpPr>
            <a:spLocks noChangeArrowheads="1"/>
          </p:cNvSpPr>
          <p:nvPr/>
        </p:nvSpPr>
        <p:spPr bwMode="auto">
          <a:xfrm>
            <a:off x="4953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2489" name="Rectangle 41"/>
          <p:cNvSpPr>
            <a:spLocks noChangeArrowheads="1"/>
          </p:cNvSpPr>
          <p:nvPr/>
        </p:nvSpPr>
        <p:spPr bwMode="auto">
          <a:xfrm>
            <a:off x="6324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2490" name="Rectangle 42"/>
          <p:cNvSpPr>
            <a:spLocks noChangeArrowheads="1"/>
          </p:cNvSpPr>
          <p:nvPr/>
        </p:nvSpPr>
        <p:spPr bwMode="auto">
          <a:xfrm>
            <a:off x="7696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2491" name="Rectangle 43"/>
          <p:cNvSpPr>
            <a:spLocks noChangeArrowheads="1"/>
          </p:cNvSpPr>
          <p:nvPr/>
        </p:nvSpPr>
        <p:spPr bwMode="auto">
          <a:xfrm>
            <a:off x="4953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2492" name="Rectangle 44"/>
          <p:cNvSpPr>
            <a:spLocks noChangeArrowheads="1"/>
          </p:cNvSpPr>
          <p:nvPr/>
        </p:nvSpPr>
        <p:spPr bwMode="auto">
          <a:xfrm>
            <a:off x="6324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2493" name="Rectangle 45"/>
          <p:cNvSpPr>
            <a:spLocks noChangeArrowheads="1"/>
          </p:cNvSpPr>
          <p:nvPr/>
        </p:nvSpPr>
        <p:spPr bwMode="auto">
          <a:xfrm>
            <a:off x="7696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2494" name="Rectangle 46"/>
          <p:cNvSpPr>
            <a:spLocks noChangeArrowheads="1"/>
          </p:cNvSpPr>
          <p:nvPr/>
        </p:nvSpPr>
        <p:spPr bwMode="auto">
          <a:xfrm>
            <a:off x="4953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2495" name="Rectangle 47"/>
          <p:cNvSpPr>
            <a:spLocks noChangeArrowheads="1"/>
          </p:cNvSpPr>
          <p:nvPr/>
        </p:nvSpPr>
        <p:spPr bwMode="auto">
          <a:xfrm>
            <a:off x="80772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2496" name="Rectangle 48"/>
          <p:cNvSpPr>
            <a:spLocks noChangeArrowheads="1"/>
          </p:cNvSpPr>
          <p:nvPr/>
        </p:nvSpPr>
        <p:spPr bwMode="auto">
          <a:xfrm>
            <a:off x="80772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2497" name="Rectangle 49"/>
          <p:cNvSpPr>
            <a:spLocks noChangeArrowheads="1"/>
          </p:cNvSpPr>
          <p:nvPr/>
        </p:nvSpPr>
        <p:spPr bwMode="auto">
          <a:xfrm>
            <a:off x="8077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2498" name="Rectangle 50"/>
          <p:cNvSpPr>
            <a:spLocks noChangeArrowheads="1"/>
          </p:cNvSpPr>
          <p:nvPr/>
        </p:nvSpPr>
        <p:spPr bwMode="auto">
          <a:xfrm>
            <a:off x="8077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2499" name="Rectangle 51"/>
          <p:cNvSpPr>
            <a:spLocks noChangeArrowheads="1"/>
          </p:cNvSpPr>
          <p:nvPr/>
        </p:nvSpPr>
        <p:spPr bwMode="auto">
          <a:xfrm>
            <a:off x="8077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2500" name="Rectangle 52"/>
          <p:cNvSpPr>
            <a:spLocks noChangeArrowheads="1"/>
          </p:cNvSpPr>
          <p:nvPr/>
        </p:nvSpPr>
        <p:spPr bwMode="auto">
          <a:xfrm>
            <a:off x="8077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2501" name="Rectangle 53"/>
          <p:cNvSpPr>
            <a:spLocks noChangeArrowheads="1"/>
          </p:cNvSpPr>
          <p:nvPr/>
        </p:nvSpPr>
        <p:spPr bwMode="auto">
          <a:xfrm>
            <a:off x="8077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2502" name="Rectangle 54"/>
          <p:cNvSpPr>
            <a:spLocks noChangeArrowheads="1"/>
          </p:cNvSpPr>
          <p:nvPr/>
        </p:nvSpPr>
        <p:spPr bwMode="auto">
          <a:xfrm>
            <a:off x="8077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2503" name="Rectangle 55"/>
          <p:cNvSpPr>
            <a:spLocks noChangeArrowheads="1"/>
          </p:cNvSpPr>
          <p:nvPr/>
        </p:nvSpPr>
        <p:spPr bwMode="auto">
          <a:xfrm>
            <a:off x="8077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2504" name="Rectangle 56"/>
          <p:cNvSpPr>
            <a:spLocks noChangeArrowheads="1"/>
          </p:cNvSpPr>
          <p:nvPr/>
        </p:nvSpPr>
        <p:spPr bwMode="auto">
          <a:xfrm>
            <a:off x="84582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2505" name="Rectangle 57"/>
          <p:cNvSpPr>
            <a:spLocks noChangeArrowheads="1"/>
          </p:cNvSpPr>
          <p:nvPr/>
        </p:nvSpPr>
        <p:spPr bwMode="auto">
          <a:xfrm>
            <a:off x="84582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2506" name="Rectangle 58"/>
          <p:cNvSpPr>
            <a:spLocks noChangeArrowheads="1"/>
          </p:cNvSpPr>
          <p:nvPr/>
        </p:nvSpPr>
        <p:spPr bwMode="auto">
          <a:xfrm>
            <a:off x="8458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2507" name="Rectangle 59"/>
          <p:cNvSpPr>
            <a:spLocks noChangeArrowheads="1"/>
          </p:cNvSpPr>
          <p:nvPr/>
        </p:nvSpPr>
        <p:spPr bwMode="auto">
          <a:xfrm>
            <a:off x="8458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2508" name="Rectangle 60"/>
          <p:cNvSpPr>
            <a:spLocks noChangeArrowheads="1"/>
          </p:cNvSpPr>
          <p:nvPr/>
        </p:nvSpPr>
        <p:spPr bwMode="auto">
          <a:xfrm>
            <a:off x="8458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2509" name="Rectangle 61"/>
          <p:cNvSpPr>
            <a:spLocks noChangeArrowheads="1"/>
          </p:cNvSpPr>
          <p:nvPr/>
        </p:nvSpPr>
        <p:spPr bwMode="auto">
          <a:xfrm>
            <a:off x="8458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2510" name="Rectangle 62"/>
          <p:cNvSpPr>
            <a:spLocks noChangeArrowheads="1"/>
          </p:cNvSpPr>
          <p:nvPr/>
        </p:nvSpPr>
        <p:spPr bwMode="auto">
          <a:xfrm>
            <a:off x="8458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2511" name="Rectangle 63"/>
          <p:cNvSpPr>
            <a:spLocks noChangeArrowheads="1"/>
          </p:cNvSpPr>
          <p:nvPr/>
        </p:nvSpPr>
        <p:spPr bwMode="auto">
          <a:xfrm>
            <a:off x="8458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2512" name="Rectangle 64"/>
          <p:cNvSpPr>
            <a:spLocks noChangeArrowheads="1"/>
          </p:cNvSpPr>
          <p:nvPr/>
        </p:nvSpPr>
        <p:spPr bwMode="auto">
          <a:xfrm>
            <a:off x="8458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2513" name="Rectangle 65"/>
          <p:cNvSpPr>
            <a:spLocks noChangeArrowheads="1"/>
          </p:cNvSpPr>
          <p:nvPr/>
        </p:nvSpPr>
        <p:spPr bwMode="auto">
          <a:xfrm>
            <a:off x="67056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2514" name="Rectangle 66"/>
          <p:cNvSpPr>
            <a:spLocks noChangeArrowheads="1"/>
          </p:cNvSpPr>
          <p:nvPr/>
        </p:nvSpPr>
        <p:spPr bwMode="auto">
          <a:xfrm>
            <a:off x="67056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2515" name="Rectangle 67"/>
          <p:cNvSpPr>
            <a:spLocks noChangeArrowheads="1"/>
          </p:cNvSpPr>
          <p:nvPr/>
        </p:nvSpPr>
        <p:spPr bwMode="auto">
          <a:xfrm>
            <a:off x="6705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2516" name="Rectangle 68"/>
          <p:cNvSpPr>
            <a:spLocks noChangeArrowheads="1"/>
          </p:cNvSpPr>
          <p:nvPr/>
        </p:nvSpPr>
        <p:spPr bwMode="auto">
          <a:xfrm>
            <a:off x="6705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2517" name="Rectangle 69"/>
          <p:cNvSpPr>
            <a:spLocks noChangeArrowheads="1"/>
          </p:cNvSpPr>
          <p:nvPr/>
        </p:nvSpPr>
        <p:spPr bwMode="auto">
          <a:xfrm>
            <a:off x="6705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2518" name="Rectangle 70"/>
          <p:cNvSpPr>
            <a:spLocks noChangeArrowheads="1"/>
          </p:cNvSpPr>
          <p:nvPr/>
        </p:nvSpPr>
        <p:spPr bwMode="auto">
          <a:xfrm>
            <a:off x="6705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2519" name="Rectangle 71"/>
          <p:cNvSpPr>
            <a:spLocks noChangeArrowheads="1"/>
          </p:cNvSpPr>
          <p:nvPr/>
        </p:nvSpPr>
        <p:spPr bwMode="auto">
          <a:xfrm>
            <a:off x="6705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2520" name="Rectangle 72"/>
          <p:cNvSpPr>
            <a:spLocks noChangeArrowheads="1"/>
          </p:cNvSpPr>
          <p:nvPr/>
        </p:nvSpPr>
        <p:spPr bwMode="auto">
          <a:xfrm>
            <a:off x="6705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2521" name="Rectangle 73"/>
          <p:cNvSpPr>
            <a:spLocks noChangeArrowheads="1"/>
          </p:cNvSpPr>
          <p:nvPr/>
        </p:nvSpPr>
        <p:spPr bwMode="auto">
          <a:xfrm>
            <a:off x="6705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2522" name="Rectangle 74"/>
          <p:cNvSpPr>
            <a:spLocks noChangeArrowheads="1"/>
          </p:cNvSpPr>
          <p:nvPr/>
        </p:nvSpPr>
        <p:spPr bwMode="auto">
          <a:xfrm>
            <a:off x="70866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2523" name="Rectangle 75"/>
          <p:cNvSpPr>
            <a:spLocks noChangeArrowheads="1"/>
          </p:cNvSpPr>
          <p:nvPr/>
        </p:nvSpPr>
        <p:spPr bwMode="auto">
          <a:xfrm>
            <a:off x="70866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2524" name="Rectangle 76"/>
          <p:cNvSpPr>
            <a:spLocks noChangeArrowheads="1"/>
          </p:cNvSpPr>
          <p:nvPr/>
        </p:nvSpPr>
        <p:spPr bwMode="auto">
          <a:xfrm>
            <a:off x="7086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2525" name="Rectangle 77"/>
          <p:cNvSpPr>
            <a:spLocks noChangeArrowheads="1"/>
          </p:cNvSpPr>
          <p:nvPr/>
        </p:nvSpPr>
        <p:spPr bwMode="auto">
          <a:xfrm>
            <a:off x="7086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2526" name="Rectangle 78"/>
          <p:cNvSpPr>
            <a:spLocks noChangeArrowheads="1"/>
          </p:cNvSpPr>
          <p:nvPr/>
        </p:nvSpPr>
        <p:spPr bwMode="auto">
          <a:xfrm>
            <a:off x="7086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2527" name="Rectangle 79"/>
          <p:cNvSpPr>
            <a:spLocks noChangeArrowheads="1"/>
          </p:cNvSpPr>
          <p:nvPr/>
        </p:nvSpPr>
        <p:spPr bwMode="auto">
          <a:xfrm>
            <a:off x="7086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2528" name="Rectangle 80"/>
          <p:cNvSpPr>
            <a:spLocks noChangeArrowheads="1"/>
          </p:cNvSpPr>
          <p:nvPr/>
        </p:nvSpPr>
        <p:spPr bwMode="auto">
          <a:xfrm>
            <a:off x="7086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2529" name="Rectangle 81"/>
          <p:cNvSpPr>
            <a:spLocks noChangeArrowheads="1"/>
          </p:cNvSpPr>
          <p:nvPr/>
        </p:nvSpPr>
        <p:spPr bwMode="auto">
          <a:xfrm>
            <a:off x="7086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2530" name="Rectangle 82"/>
          <p:cNvSpPr>
            <a:spLocks noChangeArrowheads="1"/>
          </p:cNvSpPr>
          <p:nvPr/>
        </p:nvSpPr>
        <p:spPr bwMode="auto">
          <a:xfrm>
            <a:off x="7086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2531" name="Rectangle 83"/>
          <p:cNvSpPr>
            <a:spLocks noChangeArrowheads="1"/>
          </p:cNvSpPr>
          <p:nvPr/>
        </p:nvSpPr>
        <p:spPr bwMode="auto">
          <a:xfrm>
            <a:off x="53340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2532" name="Rectangle 84"/>
          <p:cNvSpPr>
            <a:spLocks noChangeArrowheads="1"/>
          </p:cNvSpPr>
          <p:nvPr/>
        </p:nvSpPr>
        <p:spPr bwMode="auto">
          <a:xfrm>
            <a:off x="5334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2533" name="Rectangle 85"/>
          <p:cNvSpPr>
            <a:spLocks noChangeArrowheads="1"/>
          </p:cNvSpPr>
          <p:nvPr/>
        </p:nvSpPr>
        <p:spPr bwMode="auto">
          <a:xfrm>
            <a:off x="5334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2534" name="Rectangle 86"/>
          <p:cNvSpPr>
            <a:spLocks noChangeArrowheads="1"/>
          </p:cNvSpPr>
          <p:nvPr/>
        </p:nvSpPr>
        <p:spPr bwMode="auto">
          <a:xfrm>
            <a:off x="5334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2535" name="Rectangle 87"/>
          <p:cNvSpPr>
            <a:spLocks noChangeArrowheads="1"/>
          </p:cNvSpPr>
          <p:nvPr/>
        </p:nvSpPr>
        <p:spPr bwMode="auto">
          <a:xfrm>
            <a:off x="53340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2536" name="Rectangle 88"/>
          <p:cNvSpPr>
            <a:spLocks noChangeArrowheads="1"/>
          </p:cNvSpPr>
          <p:nvPr/>
        </p:nvSpPr>
        <p:spPr bwMode="auto">
          <a:xfrm>
            <a:off x="5334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2537" name="Rectangle 89"/>
          <p:cNvSpPr>
            <a:spLocks noChangeArrowheads="1"/>
          </p:cNvSpPr>
          <p:nvPr/>
        </p:nvSpPr>
        <p:spPr bwMode="auto">
          <a:xfrm>
            <a:off x="5334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2538" name="Rectangle 90"/>
          <p:cNvSpPr>
            <a:spLocks noChangeArrowheads="1"/>
          </p:cNvSpPr>
          <p:nvPr/>
        </p:nvSpPr>
        <p:spPr bwMode="auto">
          <a:xfrm>
            <a:off x="5334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2539" name="Rectangle 91"/>
          <p:cNvSpPr>
            <a:spLocks noChangeArrowheads="1"/>
          </p:cNvSpPr>
          <p:nvPr/>
        </p:nvSpPr>
        <p:spPr bwMode="auto">
          <a:xfrm>
            <a:off x="5334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2540" name="Rectangle 92"/>
          <p:cNvSpPr>
            <a:spLocks noChangeArrowheads="1"/>
          </p:cNvSpPr>
          <p:nvPr/>
        </p:nvSpPr>
        <p:spPr bwMode="auto">
          <a:xfrm>
            <a:off x="57150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2541" name="Rectangle 93"/>
          <p:cNvSpPr>
            <a:spLocks noChangeArrowheads="1"/>
          </p:cNvSpPr>
          <p:nvPr/>
        </p:nvSpPr>
        <p:spPr bwMode="auto">
          <a:xfrm>
            <a:off x="5715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2542" name="Rectangle 94"/>
          <p:cNvSpPr>
            <a:spLocks noChangeArrowheads="1"/>
          </p:cNvSpPr>
          <p:nvPr/>
        </p:nvSpPr>
        <p:spPr bwMode="auto">
          <a:xfrm>
            <a:off x="5715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2543" name="Rectangle 95"/>
          <p:cNvSpPr>
            <a:spLocks noChangeArrowheads="1"/>
          </p:cNvSpPr>
          <p:nvPr/>
        </p:nvSpPr>
        <p:spPr bwMode="auto">
          <a:xfrm>
            <a:off x="5715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2544" name="Rectangle 96"/>
          <p:cNvSpPr>
            <a:spLocks noChangeArrowheads="1"/>
          </p:cNvSpPr>
          <p:nvPr/>
        </p:nvSpPr>
        <p:spPr bwMode="auto">
          <a:xfrm>
            <a:off x="57150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2545" name="Rectangle 97"/>
          <p:cNvSpPr>
            <a:spLocks noChangeArrowheads="1"/>
          </p:cNvSpPr>
          <p:nvPr/>
        </p:nvSpPr>
        <p:spPr bwMode="auto">
          <a:xfrm>
            <a:off x="5715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2546" name="Rectangle 98"/>
          <p:cNvSpPr>
            <a:spLocks noChangeArrowheads="1"/>
          </p:cNvSpPr>
          <p:nvPr/>
        </p:nvSpPr>
        <p:spPr bwMode="auto">
          <a:xfrm>
            <a:off x="5715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2547" name="Rectangle 99"/>
          <p:cNvSpPr>
            <a:spLocks noChangeArrowheads="1"/>
          </p:cNvSpPr>
          <p:nvPr/>
        </p:nvSpPr>
        <p:spPr bwMode="auto">
          <a:xfrm>
            <a:off x="5715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2548" name="Rectangle 100"/>
          <p:cNvSpPr>
            <a:spLocks noChangeArrowheads="1"/>
          </p:cNvSpPr>
          <p:nvPr/>
        </p:nvSpPr>
        <p:spPr bwMode="auto">
          <a:xfrm>
            <a:off x="5715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2549" name="Rectangle 101"/>
          <p:cNvSpPr>
            <a:spLocks noChangeArrowheads="1"/>
          </p:cNvSpPr>
          <p:nvPr/>
        </p:nvSpPr>
        <p:spPr bwMode="auto">
          <a:xfrm>
            <a:off x="152400" y="990600"/>
            <a:ext cx="43434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Matrix point of view</a:t>
            </a:r>
            <a:endParaRPr lang="es-ES_tradnl">
              <a:solidFill>
                <a:srgbClr val="292934"/>
              </a:solidFill>
              <a:latin typeface="Arial"/>
              <a:ea typeface="+mn-ea"/>
              <a:cs typeface="+mn-cs"/>
            </a:endParaRPr>
          </a:p>
        </p:txBody>
      </p:sp>
      <p:sp>
        <p:nvSpPr>
          <p:cNvPr id="232550" name="Rectangle 102"/>
          <p:cNvSpPr>
            <a:spLocks noChangeArrowheads="1"/>
          </p:cNvSpPr>
          <p:nvPr/>
        </p:nvSpPr>
        <p:spPr bwMode="auto">
          <a:xfrm>
            <a:off x="4724400" y="990600"/>
            <a:ext cx="43434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Processor point of view</a:t>
            </a:r>
            <a:endParaRPr lang="es-ES_tradnl">
              <a:solidFill>
                <a:srgbClr val="292934"/>
              </a:solidFill>
              <a:latin typeface="Arial"/>
              <a:ea typeface="+mn-ea"/>
              <a:cs typeface="+mn-cs"/>
            </a:endParaRPr>
          </a:p>
        </p:txBody>
      </p:sp>
      <p:sp>
        <p:nvSpPr>
          <p:cNvPr id="232551" name="Rectangle 103"/>
          <p:cNvSpPr>
            <a:spLocks noChangeArrowheads="1"/>
          </p:cNvSpPr>
          <p:nvPr/>
        </p:nvSpPr>
        <p:spPr bwMode="auto">
          <a:xfrm>
            <a:off x="3048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52" name="Rectangle 104"/>
          <p:cNvSpPr>
            <a:spLocks noChangeArrowheads="1"/>
          </p:cNvSpPr>
          <p:nvPr/>
        </p:nvSpPr>
        <p:spPr bwMode="auto">
          <a:xfrm>
            <a:off x="762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53" name="Rectangle 105"/>
          <p:cNvSpPr>
            <a:spLocks noChangeArrowheads="1"/>
          </p:cNvSpPr>
          <p:nvPr/>
        </p:nvSpPr>
        <p:spPr bwMode="auto">
          <a:xfrm>
            <a:off x="1219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54" name="Rectangle 106"/>
          <p:cNvSpPr>
            <a:spLocks noChangeArrowheads="1"/>
          </p:cNvSpPr>
          <p:nvPr/>
        </p:nvSpPr>
        <p:spPr bwMode="auto">
          <a:xfrm>
            <a:off x="16764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55" name="Rectangle 107"/>
          <p:cNvSpPr>
            <a:spLocks noChangeArrowheads="1"/>
          </p:cNvSpPr>
          <p:nvPr/>
        </p:nvSpPr>
        <p:spPr bwMode="auto">
          <a:xfrm>
            <a:off x="2133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56" name="Rectangle 108"/>
          <p:cNvSpPr>
            <a:spLocks noChangeArrowheads="1"/>
          </p:cNvSpPr>
          <p:nvPr/>
        </p:nvSpPr>
        <p:spPr bwMode="auto">
          <a:xfrm>
            <a:off x="25908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57" name="Rectangle 109"/>
          <p:cNvSpPr>
            <a:spLocks noChangeArrowheads="1"/>
          </p:cNvSpPr>
          <p:nvPr/>
        </p:nvSpPr>
        <p:spPr bwMode="auto">
          <a:xfrm>
            <a:off x="3048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58" name="Rectangle 110"/>
          <p:cNvSpPr>
            <a:spLocks noChangeArrowheads="1"/>
          </p:cNvSpPr>
          <p:nvPr/>
        </p:nvSpPr>
        <p:spPr bwMode="auto">
          <a:xfrm>
            <a:off x="3505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59" name="Rectangle 111"/>
          <p:cNvSpPr>
            <a:spLocks noChangeArrowheads="1"/>
          </p:cNvSpPr>
          <p:nvPr/>
        </p:nvSpPr>
        <p:spPr bwMode="auto">
          <a:xfrm>
            <a:off x="39624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60" name="Rectangle 112"/>
          <p:cNvSpPr>
            <a:spLocks noChangeArrowheads="1"/>
          </p:cNvSpPr>
          <p:nvPr/>
        </p:nvSpPr>
        <p:spPr bwMode="auto">
          <a:xfrm>
            <a:off x="3048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61" name="Rectangle 113"/>
          <p:cNvSpPr>
            <a:spLocks noChangeArrowheads="1"/>
          </p:cNvSpPr>
          <p:nvPr/>
        </p:nvSpPr>
        <p:spPr bwMode="auto">
          <a:xfrm>
            <a:off x="7620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62" name="Rectangle 114"/>
          <p:cNvSpPr>
            <a:spLocks noChangeArrowheads="1"/>
          </p:cNvSpPr>
          <p:nvPr/>
        </p:nvSpPr>
        <p:spPr bwMode="auto">
          <a:xfrm>
            <a:off x="12192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63" name="Rectangle 115"/>
          <p:cNvSpPr>
            <a:spLocks noChangeArrowheads="1"/>
          </p:cNvSpPr>
          <p:nvPr/>
        </p:nvSpPr>
        <p:spPr bwMode="auto">
          <a:xfrm>
            <a:off x="16764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64" name="Rectangle 116"/>
          <p:cNvSpPr>
            <a:spLocks noChangeArrowheads="1"/>
          </p:cNvSpPr>
          <p:nvPr/>
        </p:nvSpPr>
        <p:spPr bwMode="auto">
          <a:xfrm>
            <a:off x="21336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65" name="Rectangle 117"/>
          <p:cNvSpPr>
            <a:spLocks noChangeArrowheads="1"/>
          </p:cNvSpPr>
          <p:nvPr/>
        </p:nvSpPr>
        <p:spPr bwMode="auto">
          <a:xfrm>
            <a:off x="25908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66" name="Rectangle 118"/>
          <p:cNvSpPr>
            <a:spLocks noChangeArrowheads="1"/>
          </p:cNvSpPr>
          <p:nvPr/>
        </p:nvSpPr>
        <p:spPr bwMode="auto">
          <a:xfrm>
            <a:off x="30480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67" name="Rectangle 119"/>
          <p:cNvSpPr>
            <a:spLocks noChangeArrowheads="1"/>
          </p:cNvSpPr>
          <p:nvPr/>
        </p:nvSpPr>
        <p:spPr bwMode="auto">
          <a:xfrm>
            <a:off x="35052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68" name="Rectangle 120"/>
          <p:cNvSpPr>
            <a:spLocks noChangeArrowheads="1"/>
          </p:cNvSpPr>
          <p:nvPr/>
        </p:nvSpPr>
        <p:spPr bwMode="auto">
          <a:xfrm>
            <a:off x="39624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69" name="Rectangle 121"/>
          <p:cNvSpPr>
            <a:spLocks noChangeArrowheads="1"/>
          </p:cNvSpPr>
          <p:nvPr/>
        </p:nvSpPr>
        <p:spPr bwMode="auto">
          <a:xfrm>
            <a:off x="3048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70" name="Rectangle 122"/>
          <p:cNvSpPr>
            <a:spLocks noChangeArrowheads="1"/>
          </p:cNvSpPr>
          <p:nvPr/>
        </p:nvSpPr>
        <p:spPr bwMode="auto">
          <a:xfrm>
            <a:off x="7620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71" name="Rectangle 123"/>
          <p:cNvSpPr>
            <a:spLocks noChangeArrowheads="1"/>
          </p:cNvSpPr>
          <p:nvPr/>
        </p:nvSpPr>
        <p:spPr bwMode="auto">
          <a:xfrm>
            <a:off x="12192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72" name="Rectangle 124"/>
          <p:cNvSpPr>
            <a:spLocks noChangeArrowheads="1"/>
          </p:cNvSpPr>
          <p:nvPr/>
        </p:nvSpPr>
        <p:spPr bwMode="auto">
          <a:xfrm>
            <a:off x="16764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73" name="Rectangle 125"/>
          <p:cNvSpPr>
            <a:spLocks noChangeArrowheads="1"/>
          </p:cNvSpPr>
          <p:nvPr/>
        </p:nvSpPr>
        <p:spPr bwMode="auto">
          <a:xfrm>
            <a:off x="21336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74" name="Rectangle 126"/>
          <p:cNvSpPr>
            <a:spLocks noChangeArrowheads="1"/>
          </p:cNvSpPr>
          <p:nvPr/>
        </p:nvSpPr>
        <p:spPr bwMode="auto">
          <a:xfrm>
            <a:off x="25908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75" name="Rectangle 127"/>
          <p:cNvSpPr>
            <a:spLocks noChangeArrowheads="1"/>
          </p:cNvSpPr>
          <p:nvPr/>
        </p:nvSpPr>
        <p:spPr bwMode="auto">
          <a:xfrm>
            <a:off x="30480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76" name="Rectangle 128"/>
          <p:cNvSpPr>
            <a:spLocks noChangeArrowheads="1"/>
          </p:cNvSpPr>
          <p:nvPr/>
        </p:nvSpPr>
        <p:spPr bwMode="auto">
          <a:xfrm>
            <a:off x="35052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77" name="Rectangle 129"/>
          <p:cNvSpPr>
            <a:spLocks noChangeArrowheads="1"/>
          </p:cNvSpPr>
          <p:nvPr/>
        </p:nvSpPr>
        <p:spPr bwMode="auto">
          <a:xfrm>
            <a:off x="39624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78" name="Rectangle 130"/>
          <p:cNvSpPr>
            <a:spLocks noChangeArrowheads="1"/>
          </p:cNvSpPr>
          <p:nvPr/>
        </p:nvSpPr>
        <p:spPr bwMode="auto">
          <a:xfrm>
            <a:off x="3048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79" name="Rectangle 131"/>
          <p:cNvSpPr>
            <a:spLocks noChangeArrowheads="1"/>
          </p:cNvSpPr>
          <p:nvPr/>
        </p:nvSpPr>
        <p:spPr bwMode="auto">
          <a:xfrm>
            <a:off x="7620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80" name="Rectangle 132"/>
          <p:cNvSpPr>
            <a:spLocks noChangeArrowheads="1"/>
          </p:cNvSpPr>
          <p:nvPr/>
        </p:nvSpPr>
        <p:spPr bwMode="auto">
          <a:xfrm>
            <a:off x="12192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81" name="Rectangle 133"/>
          <p:cNvSpPr>
            <a:spLocks noChangeArrowheads="1"/>
          </p:cNvSpPr>
          <p:nvPr/>
        </p:nvSpPr>
        <p:spPr bwMode="auto">
          <a:xfrm>
            <a:off x="16764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82" name="Rectangle 134"/>
          <p:cNvSpPr>
            <a:spLocks noChangeArrowheads="1"/>
          </p:cNvSpPr>
          <p:nvPr/>
        </p:nvSpPr>
        <p:spPr bwMode="auto">
          <a:xfrm>
            <a:off x="21336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83" name="Rectangle 135"/>
          <p:cNvSpPr>
            <a:spLocks noChangeArrowheads="1"/>
          </p:cNvSpPr>
          <p:nvPr/>
        </p:nvSpPr>
        <p:spPr bwMode="auto">
          <a:xfrm>
            <a:off x="25908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84" name="Rectangle 136"/>
          <p:cNvSpPr>
            <a:spLocks noChangeArrowheads="1"/>
          </p:cNvSpPr>
          <p:nvPr/>
        </p:nvSpPr>
        <p:spPr bwMode="auto">
          <a:xfrm>
            <a:off x="30480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85" name="Rectangle 137"/>
          <p:cNvSpPr>
            <a:spLocks noChangeArrowheads="1"/>
          </p:cNvSpPr>
          <p:nvPr/>
        </p:nvSpPr>
        <p:spPr bwMode="auto">
          <a:xfrm>
            <a:off x="35052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86" name="Rectangle 138"/>
          <p:cNvSpPr>
            <a:spLocks noChangeArrowheads="1"/>
          </p:cNvSpPr>
          <p:nvPr/>
        </p:nvSpPr>
        <p:spPr bwMode="auto">
          <a:xfrm>
            <a:off x="39624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87" name="Rectangle 139"/>
          <p:cNvSpPr>
            <a:spLocks noChangeArrowheads="1"/>
          </p:cNvSpPr>
          <p:nvPr/>
        </p:nvSpPr>
        <p:spPr bwMode="auto">
          <a:xfrm>
            <a:off x="3048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88" name="Rectangle 140"/>
          <p:cNvSpPr>
            <a:spLocks noChangeArrowheads="1"/>
          </p:cNvSpPr>
          <p:nvPr/>
        </p:nvSpPr>
        <p:spPr bwMode="auto">
          <a:xfrm>
            <a:off x="7620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89" name="Rectangle 141"/>
          <p:cNvSpPr>
            <a:spLocks noChangeArrowheads="1"/>
          </p:cNvSpPr>
          <p:nvPr/>
        </p:nvSpPr>
        <p:spPr bwMode="auto">
          <a:xfrm>
            <a:off x="12192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90" name="Rectangle 142"/>
          <p:cNvSpPr>
            <a:spLocks noChangeArrowheads="1"/>
          </p:cNvSpPr>
          <p:nvPr/>
        </p:nvSpPr>
        <p:spPr bwMode="auto">
          <a:xfrm>
            <a:off x="16764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91" name="Rectangle 143"/>
          <p:cNvSpPr>
            <a:spLocks noChangeArrowheads="1"/>
          </p:cNvSpPr>
          <p:nvPr/>
        </p:nvSpPr>
        <p:spPr bwMode="auto">
          <a:xfrm>
            <a:off x="21336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92" name="Rectangle 144"/>
          <p:cNvSpPr>
            <a:spLocks noChangeArrowheads="1"/>
          </p:cNvSpPr>
          <p:nvPr/>
        </p:nvSpPr>
        <p:spPr bwMode="auto">
          <a:xfrm>
            <a:off x="25908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93" name="Rectangle 145"/>
          <p:cNvSpPr>
            <a:spLocks noChangeArrowheads="1"/>
          </p:cNvSpPr>
          <p:nvPr/>
        </p:nvSpPr>
        <p:spPr bwMode="auto">
          <a:xfrm>
            <a:off x="30480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94" name="Rectangle 146"/>
          <p:cNvSpPr>
            <a:spLocks noChangeArrowheads="1"/>
          </p:cNvSpPr>
          <p:nvPr/>
        </p:nvSpPr>
        <p:spPr bwMode="auto">
          <a:xfrm>
            <a:off x="35052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95" name="Rectangle 147"/>
          <p:cNvSpPr>
            <a:spLocks noChangeArrowheads="1"/>
          </p:cNvSpPr>
          <p:nvPr/>
        </p:nvSpPr>
        <p:spPr bwMode="auto">
          <a:xfrm>
            <a:off x="39624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96" name="Rectangle 148"/>
          <p:cNvSpPr>
            <a:spLocks noChangeArrowheads="1"/>
          </p:cNvSpPr>
          <p:nvPr/>
        </p:nvSpPr>
        <p:spPr bwMode="auto">
          <a:xfrm>
            <a:off x="3048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97" name="Rectangle 149"/>
          <p:cNvSpPr>
            <a:spLocks noChangeArrowheads="1"/>
          </p:cNvSpPr>
          <p:nvPr/>
        </p:nvSpPr>
        <p:spPr bwMode="auto">
          <a:xfrm>
            <a:off x="762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98" name="Rectangle 150"/>
          <p:cNvSpPr>
            <a:spLocks noChangeArrowheads="1"/>
          </p:cNvSpPr>
          <p:nvPr/>
        </p:nvSpPr>
        <p:spPr bwMode="auto">
          <a:xfrm>
            <a:off x="1219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599" name="Rectangle 151"/>
          <p:cNvSpPr>
            <a:spLocks noChangeArrowheads="1"/>
          </p:cNvSpPr>
          <p:nvPr/>
        </p:nvSpPr>
        <p:spPr bwMode="auto">
          <a:xfrm>
            <a:off x="16764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00" name="Rectangle 152"/>
          <p:cNvSpPr>
            <a:spLocks noChangeArrowheads="1"/>
          </p:cNvSpPr>
          <p:nvPr/>
        </p:nvSpPr>
        <p:spPr bwMode="auto">
          <a:xfrm>
            <a:off x="2133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01" name="Rectangle 153"/>
          <p:cNvSpPr>
            <a:spLocks noChangeArrowheads="1"/>
          </p:cNvSpPr>
          <p:nvPr/>
        </p:nvSpPr>
        <p:spPr bwMode="auto">
          <a:xfrm>
            <a:off x="25908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02" name="Rectangle 154"/>
          <p:cNvSpPr>
            <a:spLocks noChangeArrowheads="1"/>
          </p:cNvSpPr>
          <p:nvPr/>
        </p:nvSpPr>
        <p:spPr bwMode="auto">
          <a:xfrm>
            <a:off x="3048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03" name="Rectangle 155"/>
          <p:cNvSpPr>
            <a:spLocks noChangeArrowheads="1"/>
          </p:cNvSpPr>
          <p:nvPr/>
        </p:nvSpPr>
        <p:spPr bwMode="auto">
          <a:xfrm>
            <a:off x="3505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04" name="Rectangle 156"/>
          <p:cNvSpPr>
            <a:spLocks noChangeArrowheads="1"/>
          </p:cNvSpPr>
          <p:nvPr/>
        </p:nvSpPr>
        <p:spPr bwMode="auto">
          <a:xfrm>
            <a:off x="39624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05" name="Rectangle 157"/>
          <p:cNvSpPr>
            <a:spLocks noChangeArrowheads="1"/>
          </p:cNvSpPr>
          <p:nvPr/>
        </p:nvSpPr>
        <p:spPr bwMode="auto">
          <a:xfrm>
            <a:off x="3048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06" name="Rectangle 158"/>
          <p:cNvSpPr>
            <a:spLocks noChangeArrowheads="1"/>
          </p:cNvSpPr>
          <p:nvPr/>
        </p:nvSpPr>
        <p:spPr bwMode="auto">
          <a:xfrm>
            <a:off x="7620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07" name="Rectangle 159"/>
          <p:cNvSpPr>
            <a:spLocks noChangeArrowheads="1"/>
          </p:cNvSpPr>
          <p:nvPr/>
        </p:nvSpPr>
        <p:spPr bwMode="auto">
          <a:xfrm>
            <a:off x="12192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08" name="Rectangle 160"/>
          <p:cNvSpPr>
            <a:spLocks noChangeArrowheads="1"/>
          </p:cNvSpPr>
          <p:nvPr/>
        </p:nvSpPr>
        <p:spPr bwMode="auto">
          <a:xfrm>
            <a:off x="16764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09" name="Rectangle 161"/>
          <p:cNvSpPr>
            <a:spLocks noChangeArrowheads="1"/>
          </p:cNvSpPr>
          <p:nvPr/>
        </p:nvSpPr>
        <p:spPr bwMode="auto">
          <a:xfrm>
            <a:off x="21336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10" name="Rectangle 162"/>
          <p:cNvSpPr>
            <a:spLocks noChangeArrowheads="1"/>
          </p:cNvSpPr>
          <p:nvPr/>
        </p:nvSpPr>
        <p:spPr bwMode="auto">
          <a:xfrm>
            <a:off x="25908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11" name="Rectangle 163"/>
          <p:cNvSpPr>
            <a:spLocks noChangeArrowheads="1"/>
          </p:cNvSpPr>
          <p:nvPr/>
        </p:nvSpPr>
        <p:spPr bwMode="auto">
          <a:xfrm>
            <a:off x="30480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12" name="Rectangle 164"/>
          <p:cNvSpPr>
            <a:spLocks noChangeArrowheads="1"/>
          </p:cNvSpPr>
          <p:nvPr/>
        </p:nvSpPr>
        <p:spPr bwMode="auto">
          <a:xfrm>
            <a:off x="35052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13" name="Rectangle 165"/>
          <p:cNvSpPr>
            <a:spLocks noChangeArrowheads="1"/>
          </p:cNvSpPr>
          <p:nvPr/>
        </p:nvSpPr>
        <p:spPr bwMode="auto">
          <a:xfrm>
            <a:off x="39624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14" name="Rectangle 166"/>
          <p:cNvSpPr>
            <a:spLocks noChangeArrowheads="1"/>
          </p:cNvSpPr>
          <p:nvPr/>
        </p:nvSpPr>
        <p:spPr bwMode="auto">
          <a:xfrm>
            <a:off x="3048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15" name="Rectangle 167"/>
          <p:cNvSpPr>
            <a:spLocks noChangeArrowheads="1"/>
          </p:cNvSpPr>
          <p:nvPr/>
        </p:nvSpPr>
        <p:spPr bwMode="auto">
          <a:xfrm>
            <a:off x="7620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16" name="Rectangle 168"/>
          <p:cNvSpPr>
            <a:spLocks noChangeArrowheads="1"/>
          </p:cNvSpPr>
          <p:nvPr/>
        </p:nvSpPr>
        <p:spPr bwMode="auto">
          <a:xfrm>
            <a:off x="12192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17" name="Rectangle 169"/>
          <p:cNvSpPr>
            <a:spLocks noChangeArrowheads="1"/>
          </p:cNvSpPr>
          <p:nvPr/>
        </p:nvSpPr>
        <p:spPr bwMode="auto">
          <a:xfrm>
            <a:off x="16764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18" name="Rectangle 170"/>
          <p:cNvSpPr>
            <a:spLocks noChangeArrowheads="1"/>
          </p:cNvSpPr>
          <p:nvPr/>
        </p:nvSpPr>
        <p:spPr bwMode="auto">
          <a:xfrm>
            <a:off x="21336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19" name="Rectangle 171"/>
          <p:cNvSpPr>
            <a:spLocks noChangeArrowheads="1"/>
          </p:cNvSpPr>
          <p:nvPr/>
        </p:nvSpPr>
        <p:spPr bwMode="auto">
          <a:xfrm>
            <a:off x="25908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20" name="Rectangle 172"/>
          <p:cNvSpPr>
            <a:spLocks noChangeArrowheads="1"/>
          </p:cNvSpPr>
          <p:nvPr/>
        </p:nvSpPr>
        <p:spPr bwMode="auto">
          <a:xfrm>
            <a:off x="30480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21" name="Rectangle 173"/>
          <p:cNvSpPr>
            <a:spLocks noChangeArrowheads="1"/>
          </p:cNvSpPr>
          <p:nvPr/>
        </p:nvSpPr>
        <p:spPr bwMode="auto">
          <a:xfrm>
            <a:off x="35052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22" name="Rectangle 174"/>
          <p:cNvSpPr>
            <a:spLocks noChangeArrowheads="1"/>
          </p:cNvSpPr>
          <p:nvPr/>
        </p:nvSpPr>
        <p:spPr bwMode="auto">
          <a:xfrm>
            <a:off x="39624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23" name="Line 175"/>
          <p:cNvSpPr>
            <a:spLocks noChangeShapeType="1"/>
          </p:cNvSpPr>
          <p:nvPr/>
        </p:nvSpPr>
        <p:spPr bwMode="auto">
          <a:xfrm>
            <a:off x="685800" y="6324600"/>
            <a:ext cx="0" cy="381000"/>
          </a:xfrm>
          <a:prstGeom prst="line">
            <a:avLst/>
          </a:prstGeom>
          <a:noFill/>
          <a:ln w="25400">
            <a:solidFill>
              <a:schemeClr val="accent2"/>
            </a:solidFill>
            <a:round/>
            <a:headEnd type="triangle" w="med" len="med"/>
            <a:tailEnd type="triangle" w="med" len="me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2624" name="Text Box 176"/>
          <p:cNvSpPr txBox="1">
            <a:spLocks noChangeArrowheads="1"/>
          </p:cNvSpPr>
          <p:nvPr/>
        </p:nvSpPr>
        <p:spPr bwMode="auto">
          <a:xfrm>
            <a:off x="685800" y="6338888"/>
            <a:ext cx="539750" cy="366712"/>
          </a:xfrm>
          <a:prstGeom prst="rect">
            <a:avLst/>
          </a:prstGeom>
          <a:noFill/>
          <a:ln w="9525">
            <a:noFill/>
            <a:miter lim="800000"/>
            <a:headEnd/>
            <a:tailEnd/>
          </a:ln>
          <a:effectLst/>
        </p:spPr>
        <p:txBody>
          <a:bodyPr wrap="none">
            <a:prstTxWarp prst="textNoShape">
              <a:avLst/>
            </a:prstTxWarp>
            <a:spAutoFit/>
          </a:bodyPr>
          <a:lstStyle/>
          <a:p>
            <a:pPr eaLnBrk="1" fontAlgn="auto" hangingPunct="1">
              <a:spcBef>
                <a:spcPts val="0"/>
              </a:spcBef>
              <a:spcAft>
                <a:spcPts val="0"/>
              </a:spcAft>
            </a:pPr>
            <a:r>
              <a:rPr lang="es-ES" b="1">
                <a:solidFill>
                  <a:srgbClr val="AD8F67"/>
                </a:solidFill>
                <a:latin typeface="Arial"/>
                <a:ea typeface="+mn-ea"/>
                <a:cs typeface="+mn-cs"/>
              </a:rPr>
              <a:t>MB</a:t>
            </a:r>
            <a:endParaRPr lang="es-ES_tradnl" b="1">
              <a:solidFill>
                <a:srgbClr val="AD8F67"/>
              </a:solidFill>
              <a:latin typeface="Arial"/>
              <a:ea typeface="+mn-ea"/>
              <a:cs typeface="+mn-cs"/>
            </a:endParaRPr>
          </a:p>
        </p:txBody>
      </p:sp>
      <p:sp>
        <p:nvSpPr>
          <p:cNvPr id="232625" name="Line 177"/>
          <p:cNvSpPr>
            <a:spLocks noChangeShapeType="1"/>
          </p:cNvSpPr>
          <p:nvPr/>
        </p:nvSpPr>
        <p:spPr bwMode="auto">
          <a:xfrm>
            <a:off x="4419600" y="1752600"/>
            <a:ext cx="0" cy="4038600"/>
          </a:xfrm>
          <a:prstGeom prst="line">
            <a:avLst/>
          </a:prstGeom>
          <a:noFill/>
          <a:ln w="25400">
            <a:solidFill>
              <a:schemeClr val="accent2"/>
            </a:solidFill>
            <a:round/>
            <a:headEnd type="triangle" w="med" len="med"/>
            <a:tailEnd type="triangle" w="med" len="me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2626" name="Rectangle 178"/>
          <p:cNvSpPr>
            <a:spLocks noChangeArrowheads="1"/>
          </p:cNvSpPr>
          <p:nvPr/>
        </p:nvSpPr>
        <p:spPr bwMode="auto">
          <a:xfrm>
            <a:off x="228600" y="6324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2627" name="Line 179"/>
          <p:cNvSpPr>
            <a:spLocks noChangeShapeType="1"/>
          </p:cNvSpPr>
          <p:nvPr/>
        </p:nvSpPr>
        <p:spPr bwMode="auto">
          <a:xfrm>
            <a:off x="228600" y="6248400"/>
            <a:ext cx="381000" cy="0"/>
          </a:xfrm>
          <a:prstGeom prst="line">
            <a:avLst/>
          </a:prstGeom>
          <a:noFill/>
          <a:ln w="25400">
            <a:solidFill>
              <a:schemeClr val="accent2"/>
            </a:solidFill>
            <a:round/>
            <a:headEnd type="triangle" w="med" len="med"/>
            <a:tailEnd type="triangle" w="med" len="me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2629" name="Text Box 181"/>
          <p:cNvSpPr txBox="1">
            <a:spLocks noChangeArrowheads="1"/>
          </p:cNvSpPr>
          <p:nvPr/>
        </p:nvSpPr>
        <p:spPr bwMode="auto">
          <a:xfrm>
            <a:off x="228600" y="5943600"/>
            <a:ext cx="514350" cy="366713"/>
          </a:xfrm>
          <a:prstGeom prst="rect">
            <a:avLst/>
          </a:prstGeom>
          <a:noFill/>
          <a:ln w="9525">
            <a:noFill/>
            <a:miter lim="800000"/>
            <a:headEnd/>
            <a:tailEnd/>
          </a:ln>
          <a:effectLst/>
        </p:spPr>
        <p:txBody>
          <a:bodyPr wrap="none">
            <a:prstTxWarp prst="textNoShape">
              <a:avLst/>
            </a:prstTxWarp>
            <a:spAutoFit/>
          </a:bodyPr>
          <a:lstStyle/>
          <a:p>
            <a:pPr eaLnBrk="1" fontAlgn="auto" hangingPunct="1">
              <a:spcBef>
                <a:spcPts val="0"/>
              </a:spcBef>
              <a:spcAft>
                <a:spcPts val="0"/>
              </a:spcAft>
            </a:pPr>
            <a:r>
              <a:rPr lang="es-ES" b="1">
                <a:solidFill>
                  <a:srgbClr val="AD8F67"/>
                </a:solidFill>
                <a:latin typeface="Arial"/>
                <a:ea typeface="+mn-ea"/>
                <a:cs typeface="+mn-cs"/>
              </a:rPr>
              <a:t>NB</a:t>
            </a:r>
            <a:endParaRPr lang="es-ES_tradnl" b="1">
              <a:solidFill>
                <a:srgbClr val="AD8F67"/>
              </a:solidFill>
              <a:latin typeface="Arial"/>
              <a:ea typeface="+mn-ea"/>
              <a:cs typeface="+mn-cs"/>
            </a:endParaRPr>
          </a:p>
        </p:txBody>
      </p:sp>
      <p:sp>
        <p:nvSpPr>
          <p:cNvPr id="232630" name="Text Box 182"/>
          <p:cNvSpPr txBox="1">
            <a:spLocks noChangeArrowheads="1"/>
          </p:cNvSpPr>
          <p:nvPr/>
        </p:nvSpPr>
        <p:spPr bwMode="auto">
          <a:xfrm>
            <a:off x="4413250" y="3124200"/>
            <a:ext cx="374650" cy="366713"/>
          </a:xfrm>
          <a:prstGeom prst="rect">
            <a:avLst/>
          </a:prstGeom>
          <a:noFill/>
          <a:ln w="9525">
            <a:noFill/>
            <a:miter lim="800000"/>
            <a:headEnd/>
            <a:tailEnd/>
          </a:ln>
          <a:effectLst/>
        </p:spPr>
        <p:txBody>
          <a:bodyPr wrap="none">
            <a:prstTxWarp prst="textNoShape">
              <a:avLst/>
            </a:prstTxWarp>
            <a:spAutoFit/>
          </a:bodyPr>
          <a:lstStyle/>
          <a:p>
            <a:pPr eaLnBrk="1" fontAlgn="auto" hangingPunct="1">
              <a:spcBef>
                <a:spcPts val="0"/>
              </a:spcBef>
              <a:spcAft>
                <a:spcPts val="0"/>
              </a:spcAft>
            </a:pPr>
            <a:r>
              <a:rPr lang="es-ES" b="1">
                <a:solidFill>
                  <a:srgbClr val="AD8F67"/>
                </a:solidFill>
                <a:latin typeface="Arial"/>
                <a:ea typeface="+mn-ea"/>
                <a:cs typeface="+mn-cs"/>
              </a:rPr>
              <a:t>M</a:t>
            </a:r>
            <a:endParaRPr lang="es-ES_tradnl" b="1">
              <a:solidFill>
                <a:srgbClr val="AD8F67"/>
              </a:solidFill>
              <a:latin typeface="Arial"/>
              <a:ea typeface="+mn-ea"/>
              <a:cs typeface="+mn-cs"/>
            </a:endParaRPr>
          </a:p>
        </p:txBody>
      </p:sp>
      <p:sp>
        <p:nvSpPr>
          <p:cNvPr id="232631" name="Line 183"/>
          <p:cNvSpPr>
            <a:spLocks noChangeShapeType="1"/>
          </p:cNvSpPr>
          <p:nvPr/>
        </p:nvSpPr>
        <p:spPr bwMode="auto">
          <a:xfrm>
            <a:off x="304800" y="1676400"/>
            <a:ext cx="4038600" cy="0"/>
          </a:xfrm>
          <a:prstGeom prst="line">
            <a:avLst/>
          </a:prstGeom>
          <a:noFill/>
          <a:ln w="25400">
            <a:solidFill>
              <a:schemeClr val="accent2"/>
            </a:solidFill>
            <a:round/>
            <a:headEnd type="triangle" w="med" len="med"/>
            <a:tailEnd type="triangle" w="med" len="me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2632" name="Text Box 184"/>
          <p:cNvSpPr txBox="1">
            <a:spLocks noChangeArrowheads="1"/>
          </p:cNvSpPr>
          <p:nvPr/>
        </p:nvSpPr>
        <p:spPr bwMode="auto">
          <a:xfrm>
            <a:off x="2362200" y="1295400"/>
            <a:ext cx="349250" cy="366713"/>
          </a:xfrm>
          <a:prstGeom prst="rect">
            <a:avLst/>
          </a:prstGeom>
          <a:noFill/>
          <a:ln w="9525">
            <a:noFill/>
            <a:miter lim="800000"/>
            <a:headEnd/>
            <a:tailEnd/>
          </a:ln>
          <a:effectLst/>
        </p:spPr>
        <p:txBody>
          <a:bodyPr wrap="none">
            <a:prstTxWarp prst="textNoShape">
              <a:avLst/>
            </a:prstTxWarp>
            <a:spAutoFit/>
          </a:bodyPr>
          <a:lstStyle/>
          <a:p>
            <a:pPr eaLnBrk="1" fontAlgn="auto" hangingPunct="1">
              <a:spcBef>
                <a:spcPts val="0"/>
              </a:spcBef>
              <a:spcAft>
                <a:spcPts val="0"/>
              </a:spcAft>
            </a:pPr>
            <a:r>
              <a:rPr lang="es-ES" b="1">
                <a:solidFill>
                  <a:srgbClr val="AD8F67"/>
                </a:solidFill>
                <a:latin typeface="Arial"/>
                <a:ea typeface="+mn-ea"/>
                <a:cs typeface="+mn-cs"/>
              </a:rPr>
              <a:t>N</a:t>
            </a:r>
            <a:endParaRPr lang="es-ES_tradnl" b="1">
              <a:solidFill>
                <a:srgbClr val="AD8F67"/>
              </a:solidFill>
              <a:latin typeface="Arial"/>
              <a:ea typeface="+mn-ea"/>
              <a:cs typeface="+mn-cs"/>
            </a:endParaRPr>
          </a:p>
        </p:txBody>
      </p:sp>
      <p:sp>
        <p:nvSpPr>
          <p:cNvPr id="232633" name="Text Box 185"/>
          <p:cNvSpPr txBox="1">
            <a:spLocks noChangeArrowheads="1"/>
          </p:cNvSpPr>
          <p:nvPr/>
        </p:nvSpPr>
        <p:spPr bwMode="auto">
          <a:xfrm>
            <a:off x="4800600" y="5943600"/>
            <a:ext cx="3448050" cy="915988"/>
          </a:xfrm>
          <a:prstGeom prst="rect">
            <a:avLst/>
          </a:prstGeom>
          <a:noFill/>
          <a:ln w="9525">
            <a:noFill/>
            <a:miter lim="800000"/>
            <a:headEnd/>
            <a:tailEnd/>
          </a:ln>
          <a:effectLst/>
        </p:spPr>
        <p:txBody>
          <a:bodyPr wrap="none">
            <a:prstTxWarp prst="textNoShape">
              <a:avLst/>
            </a:prstTxWarp>
            <a:spAutoFit/>
          </a:bodyPr>
          <a:lstStyle/>
          <a:p>
            <a:pPr eaLnBrk="1" fontAlgn="auto" hangingPunct="1">
              <a:spcBef>
                <a:spcPts val="0"/>
              </a:spcBef>
              <a:spcAft>
                <a:spcPts val="0"/>
              </a:spcAft>
            </a:pPr>
            <a:r>
              <a:rPr lang="es-ES" b="1">
                <a:solidFill>
                  <a:srgbClr val="AD8F67"/>
                </a:solidFill>
                <a:latin typeface="Arial"/>
                <a:ea typeface="+mn-ea"/>
                <a:cs typeface="+mn-cs"/>
              </a:rPr>
              <a:t>Matrix is MxN</a:t>
            </a:r>
          </a:p>
          <a:p>
            <a:pPr eaLnBrk="1" fontAlgn="auto" hangingPunct="1">
              <a:spcBef>
                <a:spcPts val="0"/>
              </a:spcBef>
              <a:spcAft>
                <a:spcPts val="0"/>
              </a:spcAft>
            </a:pPr>
            <a:r>
              <a:rPr lang="es-ES" b="1">
                <a:solidFill>
                  <a:srgbClr val="AD8F67"/>
                </a:solidFill>
                <a:latin typeface="Arial"/>
                <a:ea typeface="+mn-ea"/>
                <a:cs typeface="+mn-cs"/>
              </a:rPr>
              <a:t>Process grid is PxQ, P=2, Q=3</a:t>
            </a:r>
          </a:p>
          <a:p>
            <a:pPr eaLnBrk="1" fontAlgn="auto" hangingPunct="1">
              <a:spcBef>
                <a:spcPts val="0"/>
              </a:spcBef>
              <a:spcAft>
                <a:spcPts val="0"/>
              </a:spcAft>
            </a:pPr>
            <a:r>
              <a:rPr lang="es-ES" b="1">
                <a:solidFill>
                  <a:srgbClr val="AD8F67"/>
                </a:solidFill>
                <a:latin typeface="Arial"/>
                <a:ea typeface="+mn-ea"/>
                <a:cs typeface="+mn-cs"/>
              </a:rPr>
              <a:t>Blocks are MBxNB</a:t>
            </a:r>
            <a:endParaRPr lang="es-ES_tradnl" b="1">
              <a:solidFill>
                <a:srgbClr val="AD8F67"/>
              </a:solidFill>
              <a:latin typeface="Arial"/>
              <a:ea typeface="+mn-ea"/>
              <a:cs typeface="+mn-cs"/>
            </a:endParaRPr>
          </a:p>
        </p:txBody>
      </p:sp>
      <p:sp>
        <p:nvSpPr>
          <p:cNvPr id="232634" name="Line 186"/>
          <p:cNvSpPr>
            <a:spLocks noChangeShapeType="1"/>
          </p:cNvSpPr>
          <p:nvPr/>
        </p:nvSpPr>
        <p:spPr bwMode="auto">
          <a:xfrm>
            <a:off x="8915400" y="1676400"/>
            <a:ext cx="0" cy="4114800"/>
          </a:xfrm>
          <a:prstGeom prst="line">
            <a:avLst/>
          </a:prstGeom>
          <a:noFill/>
          <a:ln w="25400">
            <a:solidFill>
              <a:schemeClr val="accent2"/>
            </a:solidFill>
            <a:round/>
            <a:headEnd type="triangle" w="med" len="med"/>
            <a:tailEnd type="triangle" w="med" len="me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2635" name="Text Box 187"/>
          <p:cNvSpPr txBox="1">
            <a:spLocks noChangeArrowheads="1"/>
          </p:cNvSpPr>
          <p:nvPr/>
        </p:nvSpPr>
        <p:spPr bwMode="auto">
          <a:xfrm>
            <a:off x="8839200" y="3124200"/>
            <a:ext cx="336550" cy="366713"/>
          </a:xfrm>
          <a:prstGeom prst="rect">
            <a:avLst/>
          </a:prstGeom>
          <a:noFill/>
          <a:ln w="9525">
            <a:noFill/>
            <a:miter lim="800000"/>
            <a:headEnd/>
            <a:tailEnd/>
          </a:ln>
          <a:effectLst/>
        </p:spPr>
        <p:txBody>
          <a:bodyPr wrap="none">
            <a:prstTxWarp prst="textNoShape">
              <a:avLst/>
            </a:prstTxWarp>
            <a:spAutoFit/>
          </a:bodyPr>
          <a:lstStyle/>
          <a:p>
            <a:pPr eaLnBrk="1" fontAlgn="auto" hangingPunct="1">
              <a:spcBef>
                <a:spcPts val="0"/>
              </a:spcBef>
              <a:spcAft>
                <a:spcPts val="0"/>
              </a:spcAft>
            </a:pPr>
            <a:r>
              <a:rPr lang="es-ES" b="1">
                <a:solidFill>
                  <a:srgbClr val="AD8F67"/>
                </a:solidFill>
                <a:latin typeface="Arial"/>
                <a:ea typeface="+mn-ea"/>
                <a:cs typeface="+mn-cs"/>
              </a:rPr>
              <a:t>P</a:t>
            </a:r>
            <a:endParaRPr lang="es-ES_tradnl" b="1">
              <a:solidFill>
                <a:srgbClr val="AD8F67"/>
              </a:solidFill>
              <a:latin typeface="Arial"/>
              <a:ea typeface="+mn-ea"/>
              <a:cs typeface="+mn-cs"/>
            </a:endParaRPr>
          </a:p>
        </p:txBody>
      </p:sp>
      <p:sp>
        <p:nvSpPr>
          <p:cNvPr id="232636" name="Line 188"/>
          <p:cNvSpPr>
            <a:spLocks noChangeShapeType="1"/>
          </p:cNvSpPr>
          <p:nvPr/>
        </p:nvSpPr>
        <p:spPr bwMode="auto">
          <a:xfrm>
            <a:off x="4876800" y="1676400"/>
            <a:ext cx="4038600" cy="0"/>
          </a:xfrm>
          <a:prstGeom prst="line">
            <a:avLst/>
          </a:prstGeom>
          <a:noFill/>
          <a:ln w="25400">
            <a:solidFill>
              <a:schemeClr val="accent2"/>
            </a:solidFill>
            <a:round/>
            <a:headEnd type="triangle" w="med" len="med"/>
            <a:tailEnd type="triangle" w="med" len="me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2637" name="Text Box 189"/>
          <p:cNvSpPr txBox="1">
            <a:spLocks noChangeArrowheads="1"/>
          </p:cNvSpPr>
          <p:nvPr/>
        </p:nvSpPr>
        <p:spPr bwMode="auto">
          <a:xfrm>
            <a:off x="6934200" y="1295400"/>
            <a:ext cx="361950" cy="366713"/>
          </a:xfrm>
          <a:prstGeom prst="rect">
            <a:avLst/>
          </a:prstGeom>
          <a:noFill/>
          <a:ln w="9525">
            <a:noFill/>
            <a:miter lim="800000"/>
            <a:headEnd/>
            <a:tailEnd/>
          </a:ln>
          <a:effectLst/>
        </p:spPr>
        <p:txBody>
          <a:bodyPr wrap="none">
            <a:prstTxWarp prst="textNoShape">
              <a:avLst/>
            </a:prstTxWarp>
            <a:spAutoFit/>
          </a:bodyPr>
          <a:lstStyle/>
          <a:p>
            <a:pPr eaLnBrk="1" fontAlgn="auto" hangingPunct="1">
              <a:spcBef>
                <a:spcPts val="0"/>
              </a:spcBef>
              <a:spcAft>
                <a:spcPts val="0"/>
              </a:spcAft>
            </a:pPr>
            <a:r>
              <a:rPr lang="es-ES" b="1">
                <a:solidFill>
                  <a:srgbClr val="AD8F67"/>
                </a:solidFill>
                <a:latin typeface="Arial"/>
                <a:ea typeface="+mn-ea"/>
                <a:cs typeface="+mn-cs"/>
              </a:rPr>
              <a:t>Q</a:t>
            </a:r>
            <a:endParaRPr lang="es-ES_tradnl" b="1">
              <a:solidFill>
                <a:srgbClr val="AD8F67"/>
              </a:solidFill>
              <a:latin typeface="Arial"/>
              <a:ea typeface="+mn-ea"/>
              <a:cs typeface="+mn-cs"/>
            </a:endParaRPr>
          </a:p>
        </p:txBody>
      </p:sp>
    </p:spTree>
    <p:extLst>
      <p:ext uri="{BB962C8B-B14F-4D97-AF65-F5344CB8AC3E}">
        <p14:creationId xmlns:p14="http://schemas.microsoft.com/office/powerpoint/2010/main" val="32955220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ChangeArrowheads="1"/>
          </p:cNvSpPr>
          <p:nvPr/>
        </p:nvSpPr>
        <p:spPr bwMode="auto">
          <a:xfrm>
            <a:off x="4724400" y="1600200"/>
            <a:ext cx="4343400" cy="42672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2691" name="Rectangle 3"/>
          <p:cNvSpPr>
            <a:spLocks noChangeArrowheads="1"/>
          </p:cNvSpPr>
          <p:nvPr/>
        </p:nvSpPr>
        <p:spPr bwMode="auto">
          <a:xfrm>
            <a:off x="62484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2692" name="Rectangle 4"/>
          <p:cNvSpPr>
            <a:spLocks noChangeArrowheads="1"/>
          </p:cNvSpPr>
          <p:nvPr/>
        </p:nvSpPr>
        <p:spPr bwMode="auto">
          <a:xfrm>
            <a:off x="76200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2693" name="Rectangle 5"/>
          <p:cNvSpPr>
            <a:spLocks noChangeArrowheads="1"/>
          </p:cNvSpPr>
          <p:nvPr/>
        </p:nvSpPr>
        <p:spPr bwMode="auto">
          <a:xfrm>
            <a:off x="48768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2694" name="Rectangle 6"/>
          <p:cNvSpPr>
            <a:spLocks noChangeArrowheads="1"/>
          </p:cNvSpPr>
          <p:nvPr/>
        </p:nvSpPr>
        <p:spPr bwMode="auto">
          <a:xfrm>
            <a:off x="62484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2695" name="Rectangle 7"/>
          <p:cNvSpPr>
            <a:spLocks noChangeArrowheads="1"/>
          </p:cNvSpPr>
          <p:nvPr/>
        </p:nvSpPr>
        <p:spPr bwMode="auto">
          <a:xfrm>
            <a:off x="76200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2696" name="Rectangle 8"/>
          <p:cNvSpPr>
            <a:spLocks noChangeArrowheads="1"/>
          </p:cNvSpPr>
          <p:nvPr/>
        </p:nvSpPr>
        <p:spPr bwMode="auto">
          <a:xfrm>
            <a:off x="48768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2697" name="Rectangle 9"/>
          <p:cNvSpPr>
            <a:spLocks noChangeArrowheads="1"/>
          </p:cNvSpPr>
          <p:nvPr/>
        </p:nvSpPr>
        <p:spPr bwMode="auto">
          <a:xfrm>
            <a:off x="152400" y="1600200"/>
            <a:ext cx="4343400" cy="42672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190466" name="Rectangle 2"/>
          <p:cNvSpPr>
            <a:spLocks noGrp="1" noChangeArrowheads="1"/>
          </p:cNvSpPr>
          <p:nvPr>
            <p:ph type="title" idx="4294967295"/>
          </p:nvPr>
        </p:nvSpPr>
        <p:spPr>
          <a:xfrm>
            <a:off x="0" y="230188"/>
            <a:ext cx="9144000" cy="422275"/>
          </a:xfrm>
        </p:spPr>
        <p:txBody>
          <a:bodyPr>
            <a:normAutofit fontScale="90000"/>
          </a:bodyPr>
          <a:lstStyle/>
          <a:p>
            <a:r>
              <a:rPr lang="en-US" b="1"/>
              <a:t>2D Block Cyclic Layout</a:t>
            </a:r>
          </a:p>
        </p:txBody>
      </p:sp>
      <p:sp>
        <p:nvSpPr>
          <p:cNvPr id="242699" name="Rectangle 11"/>
          <p:cNvSpPr>
            <a:spLocks noChangeArrowheads="1"/>
          </p:cNvSpPr>
          <p:nvPr/>
        </p:nvSpPr>
        <p:spPr bwMode="auto">
          <a:xfrm>
            <a:off x="3048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700" name="Rectangle 12"/>
          <p:cNvSpPr>
            <a:spLocks noChangeArrowheads="1"/>
          </p:cNvSpPr>
          <p:nvPr/>
        </p:nvSpPr>
        <p:spPr bwMode="auto">
          <a:xfrm>
            <a:off x="7620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701" name="Rectangle 13"/>
          <p:cNvSpPr>
            <a:spLocks noChangeArrowheads="1"/>
          </p:cNvSpPr>
          <p:nvPr/>
        </p:nvSpPr>
        <p:spPr bwMode="auto">
          <a:xfrm>
            <a:off x="12192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702" name="Rectangle 14"/>
          <p:cNvSpPr>
            <a:spLocks noChangeArrowheads="1"/>
          </p:cNvSpPr>
          <p:nvPr/>
        </p:nvSpPr>
        <p:spPr bwMode="auto">
          <a:xfrm>
            <a:off x="16764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703" name="Rectangle 15"/>
          <p:cNvSpPr>
            <a:spLocks noChangeArrowheads="1"/>
          </p:cNvSpPr>
          <p:nvPr/>
        </p:nvSpPr>
        <p:spPr bwMode="auto">
          <a:xfrm>
            <a:off x="21336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704" name="Rectangle 16"/>
          <p:cNvSpPr>
            <a:spLocks noChangeArrowheads="1"/>
          </p:cNvSpPr>
          <p:nvPr/>
        </p:nvSpPr>
        <p:spPr bwMode="auto">
          <a:xfrm>
            <a:off x="25908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705" name="Rectangle 17"/>
          <p:cNvSpPr>
            <a:spLocks noChangeArrowheads="1"/>
          </p:cNvSpPr>
          <p:nvPr/>
        </p:nvSpPr>
        <p:spPr bwMode="auto">
          <a:xfrm>
            <a:off x="30480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706" name="Rectangle 18"/>
          <p:cNvSpPr>
            <a:spLocks noChangeArrowheads="1"/>
          </p:cNvSpPr>
          <p:nvPr/>
        </p:nvSpPr>
        <p:spPr bwMode="auto">
          <a:xfrm>
            <a:off x="35052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707" name="Rectangle 19"/>
          <p:cNvSpPr>
            <a:spLocks noChangeArrowheads="1"/>
          </p:cNvSpPr>
          <p:nvPr/>
        </p:nvSpPr>
        <p:spPr bwMode="auto">
          <a:xfrm>
            <a:off x="39624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708" name="Rectangle 20"/>
          <p:cNvSpPr>
            <a:spLocks noChangeArrowheads="1"/>
          </p:cNvSpPr>
          <p:nvPr/>
        </p:nvSpPr>
        <p:spPr bwMode="auto">
          <a:xfrm>
            <a:off x="49530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2709" name="Rectangle 21"/>
          <p:cNvSpPr>
            <a:spLocks noChangeArrowheads="1"/>
          </p:cNvSpPr>
          <p:nvPr/>
        </p:nvSpPr>
        <p:spPr bwMode="auto">
          <a:xfrm>
            <a:off x="63246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2710" name="Rectangle 22"/>
          <p:cNvSpPr>
            <a:spLocks noChangeArrowheads="1"/>
          </p:cNvSpPr>
          <p:nvPr/>
        </p:nvSpPr>
        <p:spPr bwMode="auto">
          <a:xfrm>
            <a:off x="76962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2711" name="Rectangle 23"/>
          <p:cNvSpPr>
            <a:spLocks noChangeArrowheads="1"/>
          </p:cNvSpPr>
          <p:nvPr/>
        </p:nvSpPr>
        <p:spPr bwMode="auto">
          <a:xfrm>
            <a:off x="63246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2712" name="Rectangle 24"/>
          <p:cNvSpPr>
            <a:spLocks noChangeArrowheads="1"/>
          </p:cNvSpPr>
          <p:nvPr/>
        </p:nvSpPr>
        <p:spPr bwMode="auto">
          <a:xfrm>
            <a:off x="76962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2713" name="Rectangle 25"/>
          <p:cNvSpPr>
            <a:spLocks noChangeArrowheads="1"/>
          </p:cNvSpPr>
          <p:nvPr/>
        </p:nvSpPr>
        <p:spPr bwMode="auto">
          <a:xfrm>
            <a:off x="4953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2714" name="Rectangle 26"/>
          <p:cNvSpPr>
            <a:spLocks noChangeArrowheads="1"/>
          </p:cNvSpPr>
          <p:nvPr/>
        </p:nvSpPr>
        <p:spPr bwMode="auto">
          <a:xfrm>
            <a:off x="6324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2715" name="Rectangle 27"/>
          <p:cNvSpPr>
            <a:spLocks noChangeArrowheads="1"/>
          </p:cNvSpPr>
          <p:nvPr/>
        </p:nvSpPr>
        <p:spPr bwMode="auto">
          <a:xfrm>
            <a:off x="7696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2716" name="Rectangle 28"/>
          <p:cNvSpPr>
            <a:spLocks noChangeArrowheads="1"/>
          </p:cNvSpPr>
          <p:nvPr/>
        </p:nvSpPr>
        <p:spPr bwMode="auto">
          <a:xfrm>
            <a:off x="4953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2717" name="Rectangle 29"/>
          <p:cNvSpPr>
            <a:spLocks noChangeArrowheads="1"/>
          </p:cNvSpPr>
          <p:nvPr/>
        </p:nvSpPr>
        <p:spPr bwMode="auto">
          <a:xfrm>
            <a:off x="6324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2718" name="Rectangle 30"/>
          <p:cNvSpPr>
            <a:spLocks noChangeArrowheads="1"/>
          </p:cNvSpPr>
          <p:nvPr/>
        </p:nvSpPr>
        <p:spPr bwMode="auto">
          <a:xfrm>
            <a:off x="7696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2719" name="Rectangle 31"/>
          <p:cNvSpPr>
            <a:spLocks noChangeArrowheads="1"/>
          </p:cNvSpPr>
          <p:nvPr/>
        </p:nvSpPr>
        <p:spPr bwMode="auto">
          <a:xfrm>
            <a:off x="4953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2720" name="Rectangle 32"/>
          <p:cNvSpPr>
            <a:spLocks noChangeArrowheads="1"/>
          </p:cNvSpPr>
          <p:nvPr/>
        </p:nvSpPr>
        <p:spPr bwMode="auto">
          <a:xfrm>
            <a:off x="6324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2721" name="Rectangle 33"/>
          <p:cNvSpPr>
            <a:spLocks noChangeArrowheads="1"/>
          </p:cNvSpPr>
          <p:nvPr/>
        </p:nvSpPr>
        <p:spPr bwMode="auto">
          <a:xfrm>
            <a:off x="7696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2722" name="Rectangle 34"/>
          <p:cNvSpPr>
            <a:spLocks noChangeArrowheads="1"/>
          </p:cNvSpPr>
          <p:nvPr/>
        </p:nvSpPr>
        <p:spPr bwMode="auto">
          <a:xfrm>
            <a:off x="49530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2723" name="Rectangle 35"/>
          <p:cNvSpPr>
            <a:spLocks noChangeArrowheads="1"/>
          </p:cNvSpPr>
          <p:nvPr/>
        </p:nvSpPr>
        <p:spPr bwMode="auto">
          <a:xfrm>
            <a:off x="6324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2724" name="Rectangle 36"/>
          <p:cNvSpPr>
            <a:spLocks noChangeArrowheads="1"/>
          </p:cNvSpPr>
          <p:nvPr/>
        </p:nvSpPr>
        <p:spPr bwMode="auto">
          <a:xfrm>
            <a:off x="7696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2725" name="Rectangle 37"/>
          <p:cNvSpPr>
            <a:spLocks noChangeArrowheads="1"/>
          </p:cNvSpPr>
          <p:nvPr/>
        </p:nvSpPr>
        <p:spPr bwMode="auto">
          <a:xfrm>
            <a:off x="4953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2726" name="Rectangle 38"/>
          <p:cNvSpPr>
            <a:spLocks noChangeArrowheads="1"/>
          </p:cNvSpPr>
          <p:nvPr/>
        </p:nvSpPr>
        <p:spPr bwMode="auto">
          <a:xfrm>
            <a:off x="6324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2727" name="Rectangle 39"/>
          <p:cNvSpPr>
            <a:spLocks noChangeArrowheads="1"/>
          </p:cNvSpPr>
          <p:nvPr/>
        </p:nvSpPr>
        <p:spPr bwMode="auto">
          <a:xfrm>
            <a:off x="7696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2728" name="Rectangle 40"/>
          <p:cNvSpPr>
            <a:spLocks noChangeArrowheads="1"/>
          </p:cNvSpPr>
          <p:nvPr/>
        </p:nvSpPr>
        <p:spPr bwMode="auto">
          <a:xfrm>
            <a:off x="4953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2729" name="Rectangle 41"/>
          <p:cNvSpPr>
            <a:spLocks noChangeArrowheads="1"/>
          </p:cNvSpPr>
          <p:nvPr/>
        </p:nvSpPr>
        <p:spPr bwMode="auto">
          <a:xfrm>
            <a:off x="6324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2730" name="Rectangle 42"/>
          <p:cNvSpPr>
            <a:spLocks noChangeArrowheads="1"/>
          </p:cNvSpPr>
          <p:nvPr/>
        </p:nvSpPr>
        <p:spPr bwMode="auto">
          <a:xfrm>
            <a:off x="7696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2731" name="Rectangle 43"/>
          <p:cNvSpPr>
            <a:spLocks noChangeArrowheads="1"/>
          </p:cNvSpPr>
          <p:nvPr/>
        </p:nvSpPr>
        <p:spPr bwMode="auto">
          <a:xfrm>
            <a:off x="4953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2732" name="Rectangle 44"/>
          <p:cNvSpPr>
            <a:spLocks noChangeArrowheads="1"/>
          </p:cNvSpPr>
          <p:nvPr/>
        </p:nvSpPr>
        <p:spPr bwMode="auto">
          <a:xfrm>
            <a:off x="6324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2733" name="Rectangle 45"/>
          <p:cNvSpPr>
            <a:spLocks noChangeArrowheads="1"/>
          </p:cNvSpPr>
          <p:nvPr/>
        </p:nvSpPr>
        <p:spPr bwMode="auto">
          <a:xfrm>
            <a:off x="7696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2734" name="Rectangle 46"/>
          <p:cNvSpPr>
            <a:spLocks noChangeArrowheads="1"/>
          </p:cNvSpPr>
          <p:nvPr/>
        </p:nvSpPr>
        <p:spPr bwMode="auto">
          <a:xfrm>
            <a:off x="4953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2735" name="Rectangle 47"/>
          <p:cNvSpPr>
            <a:spLocks noChangeArrowheads="1"/>
          </p:cNvSpPr>
          <p:nvPr/>
        </p:nvSpPr>
        <p:spPr bwMode="auto">
          <a:xfrm>
            <a:off x="80772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2736" name="Rectangle 48"/>
          <p:cNvSpPr>
            <a:spLocks noChangeArrowheads="1"/>
          </p:cNvSpPr>
          <p:nvPr/>
        </p:nvSpPr>
        <p:spPr bwMode="auto">
          <a:xfrm>
            <a:off x="80772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2737" name="Rectangle 49"/>
          <p:cNvSpPr>
            <a:spLocks noChangeArrowheads="1"/>
          </p:cNvSpPr>
          <p:nvPr/>
        </p:nvSpPr>
        <p:spPr bwMode="auto">
          <a:xfrm>
            <a:off x="8077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2738" name="Rectangle 50"/>
          <p:cNvSpPr>
            <a:spLocks noChangeArrowheads="1"/>
          </p:cNvSpPr>
          <p:nvPr/>
        </p:nvSpPr>
        <p:spPr bwMode="auto">
          <a:xfrm>
            <a:off x="8077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2739" name="Rectangle 51"/>
          <p:cNvSpPr>
            <a:spLocks noChangeArrowheads="1"/>
          </p:cNvSpPr>
          <p:nvPr/>
        </p:nvSpPr>
        <p:spPr bwMode="auto">
          <a:xfrm>
            <a:off x="8077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2740" name="Rectangle 52"/>
          <p:cNvSpPr>
            <a:spLocks noChangeArrowheads="1"/>
          </p:cNvSpPr>
          <p:nvPr/>
        </p:nvSpPr>
        <p:spPr bwMode="auto">
          <a:xfrm>
            <a:off x="8077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2741" name="Rectangle 53"/>
          <p:cNvSpPr>
            <a:spLocks noChangeArrowheads="1"/>
          </p:cNvSpPr>
          <p:nvPr/>
        </p:nvSpPr>
        <p:spPr bwMode="auto">
          <a:xfrm>
            <a:off x="8077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2742" name="Rectangle 54"/>
          <p:cNvSpPr>
            <a:spLocks noChangeArrowheads="1"/>
          </p:cNvSpPr>
          <p:nvPr/>
        </p:nvSpPr>
        <p:spPr bwMode="auto">
          <a:xfrm>
            <a:off x="8077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2743" name="Rectangle 55"/>
          <p:cNvSpPr>
            <a:spLocks noChangeArrowheads="1"/>
          </p:cNvSpPr>
          <p:nvPr/>
        </p:nvSpPr>
        <p:spPr bwMode="auto">
          <a:xfrm>
            <a:off x="8077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2744" name="Rectangle 56"/>
          <p:cNvSpPr>
            <a:spLocks noChangeArrowheads="1"/>
          </p:cNvSpPr>
          <p:nvPr/>
        </p:nvSpPr>
        <p:spPr bwMode="auto">
          <a:xfrm>
            <a:off x="84582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2745" name="Rectangle 57"/>
          <p:cNvSpPr>
            <a:spLocks noChangeArrowheads="1"/>
          </p:cNvSpPr>
          <p:nvPr/>
        </p:nvSpPr>
        <p:spPr bwMode="auto">
          <a:xfrm>
            <a:off x="84582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2746" name="Rectangle 58"/>
          <p:cNvSpPr>
            <a:spLocks noChangeArrowheads="1"/>
          </p:cNvSpPr>
          <p:nvPr/>
        </p:nvSpPr>
        <p:spPr bwMode="auto">
          <a:xfrm>
            <a:off x="8458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2747" name="Rectangle 59"/>
          <p:cNvSpPr>
            <a:spLocks noChangeArrowheads="1"/>
          </p:cNvSpPr>
          <p:nvPr/>
        </p:nvSpPr>
        <p:spPr bwMode="auto">
          <a:xfrm>
            <a:off x="8458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2748" name="Rectangle 60"/>
          <p:cNvSpPr>
            <a:spLocks noChangeArrowheads="1"/>
          </p:cNvSpPr>
          <p:nvPr/>
        </p:nvSpPr>
        <p:spPr bwMode="auto">
          <a:xfrm>
            <a:off x="8458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2749" name="Rectangle 61"/>
          <p:cNvSpPr>
            <a:spLocks noChangeArrowheads="1"/>
          </p:cNvSpPr>
          <p:nvPr/>
        </p:nvSpPr>
        <p:spPr bwMode="auto">
          <a:xfrm>
            <a:off x="8458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2750" name="Rectangle 62"/>
          <p:cNvSpPr>
            <a:spLocks noChangeArrowheads="1"/>
          </p:cNvSpPr>
          <p:nvPr/>
        </p:nvSpPr>
        <p:spPr bwMode="auto">
          <a:xfrm>
            <a:off x="8458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2751" name="Rectangle 63"/>
          <p:cNvSpPr>
            <a:spLocks noChangeArrowheads="1"/>
          </p:cNvSpPr>
          <p:nvPr/>
        </p:nvSpPr>
        <p:spPr bwMode="auto">
          <a:xfrm>
            <a:off x="8458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2752" name="Rectangle 64"/>
          <p:cNvSpPr>
            <a:spLocks noChangeArrowheads="1"/>
          </p:cNvSpPr>
          <p:nvPr/>
        </p:nvSpPr>
        <p:spPr bwMode="auto">
          <a:xfrm>
            <a:off x="8458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2753" name="Rectangle 65"/>
          <p:cNvSpPr>
            <a:spLocks noChangeArrowheads="1"/>
          </p:cNvSpPr>
          <p:nvPr/>
        </p:nvSpPr>
        <p:spPr bwMode="auto">
          <a:xfrm>
            <a:off x="67056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2754" name="Rectangle 66"/>
          <p:cNvSpPr>
            <a:spLocks noChangeArrowheads="1"/>
          </p:cNvSpPr>
          <p:nvPr/>
        </p:nvSpPr>
        <p:spPr bwMode="auto">
          <a:xfrm>
            <a:off x="67056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2755" name="Rectangle 67"/>
          <p:cNvSpPr>
            <a:spLocks noChangeArrowheads="1"/>
          </p:cNvSpPr>
          <p:nvPr/>
        </p:nvSpPr>
        <p:spPr bwMode="auto">
          <a:xfrm>
            <a:off x="6705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2756" name="Rectangle 68"/>
          <p:cNvSpPr>
            <a:spLocks noChangeArrowheads="1"/>
          </p:cNvSpPr>
          <p:nvPr/>
        </p:nvSpPr>
        <p:spPr bwMode="auto">
          <a:xfrm>
            <a:off x="6705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2757" name="Rectangle 69"/>
          <p:cNvSpPr>
            <a:spLocks noChangeArrowheads="1"/>
          </p:cNvSpPr>
          <p:nvPr/>
        </p:nvSpPr>
        <p:spPr bwMode="auto">
          <a:xfrm>
            <a:off x="6705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2758" name="Rectangle 70"/>
          <p:cNvSpPr>
            <a:spLocks noChangeArrowheads="1"/>
          </p:cNvSpPr>
          <p:nvPr/>
        </p:nvSpPr>
        <p:spPr bwMode="auto">
          <a:xfrm>
            <a:off x="6705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2759" name="Rectangle 71"/>
          <p:cNvSpPr>
            <a:spLocks noChangeArrowheads="1"/>
          </p:cNvSpPr>
          <p:nvPr/>
        </p:nvSpPr>
        <p:spPr bwMode="auto">
          <a:xfrm>
            <a:off x="6705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2760" name="Rectangle 72"/>
          <p:cNvSpPr>
            <a:spLocks noChangeArrowheads="1"/>
          </p:cNvSpPr>
          <p:nvPr/>
        </p:nvSpPr>
        <p:spPr bwMode="auto">
          <a:xfrm>
            <a:off x="6705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2761" name="Rectangle 73"/>
          <p:cNvSpPr>
            <a:spLocks noChangeArrowheads="1"/>
          </p:cNvSpPr>
          <p:nvPr/>
        </p:nvSpPr>
        <p:spPr bwMode="auto">
          <a:xfrm>
            <a:off x="6705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2762" name="Rectangle 74"/>
          <p:cNvSpPr>
            <a:spLocks noChangeArrowheads="1"/>
          </p:cNvSpPr>
          <p:nvPr/>
        </p:nvSpPr>
        <p:spPr bwMode="auto">
          <a:xfrm>
            <a:off x="70866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2763" name="Rectangle 75"/>
          <p:cNvSpPr>
            <a:spLocks noChangeArrowheads="1"/>
          </p:cNvSpPr>
          <p:nvPr/>
        </p:nvSpPr>
        <p:spPr bwMode="auto">
          <a:xfrm>
            <a:off x="70866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2764" name="Rectangle 76"/>
          <p:cNvSpPr>
            <a:spLocks noChangeArrowheads="1"/>
          </p:cNvSpPr>
          <p:nvPr/>
        </p:nvSpPr>
        <p:spPr bwMode="auto">
          <a:xfrm>
            <a:off x="7086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2765" name="Rectangle 77"/>
          <p:cNvSpPr>
            <a:spLocks noChangeArrowheads="1"/>
          </p:cNvSpPr>
          <p:nvPr/>
        </p:nvSpPr>
        <p:spPr bwMode="auto">
          <a:xfrm>
            <a:off x="7086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2766" name="Rectangle 78"/>
          <p:cNvSpPr>
            <a:spLocks noChangeArrowheads="1"/>
          </p:cNvSpPr>
          <p:nvPr/>
        </p:nvSpPr>
        <p:spPr bwMode="auto">
          <a:xfrm>
            <a:off x="7086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2767" name="Rectangle 79"/>
          <p:cNvSpPr>
            <a:spLocks noChangeArrowheads="1"/>
          </p:cNvSpPr>
          <p:nvPr/>
        </p:nvSpPr>
        <p:spPr bwMode="auto">
          <a:xfrm>
            <a:off x="7086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2768" name="Rectangle 80"/>
          <p:cNvSpPr>
            <a:spLocks noChangeArrowheads="1"/>
          </p:cNvSpPr>
          <p:nvPr/>
        </p:nvSpPr>
        <p:spPr bwMode="auto">
          <a:xfrm>
            <a:off x="7086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2769" name="Rectangle 81"/>
          <p:cNvSpPr>
            <a:spLocks noChangeArrowheads="1"/>
          </p:cNvSpPr>
          <p:nvPr/>
        </p:nvSpPr>
        <p:spPr bwMode="auto">
          <a:xfrm>
            <a:off x="7086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2770" name="Rectangle 82"/>
          <p:cNvSpPr>
            <a:spLocks noChangeArrowheads="1"/>
          </p:cNvSpPr>
          <p:nvPr/>
        </p:nvSpPr>
        <p:spPr bwMode="auto">
          <a:xfrm>
            <a:off x="7086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2771" name="Rectangle 83"/>
          <p:cNvSpPr>
            <a:spLocks noChangeArrowheads="1"/>
          </p:cNvSpPr>
          <p:nvPr/>
        </p:nvSpPr>
        <p:spPr bwMode="auto">
          <a:xfrm>
            <a:off x="53340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2772" name="Rectangle 84"/>
          <p:cNvSpPr>
            <a:spLocks noChangeArrowheads="1"/>
          </p:cNvSpPr>
          <p:nvPr/>
        </p:nvSpPr>
        <p:spPr bwMode="auto">
          <a:xfrm>
            <a:off x="5334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2773" name="Rectangle 85"/>
          <p:cNvSpPr>
            <a:spLocks noChangeArrowheads="1"/>
          </p:cNvSpPr>
          <p:nvPr/>
        </p:nvSpPr>
        <p:spPr bwMode="auto">
          <a:xfrm>
            <a:off x="5334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2774" name="Rectangle 86"/>
          <p:cNvSpPr>
            <a:spLocks noChangeArrowheads="1"/>
          </p:cNvSpPr>
          <p:nvPr/>
        </p:nvSpPr>
        <p:spPr bwMode="auto">
          <a:xfrm>
            <a:off x="5334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2775" name="Rectangle 87"/>
          <p:cNvSpPr>
            <a:spLocks noChangeArrowheads="1"/>
          </p:cNvSpPr>
          <p:nvPr/>
        </p:nvSpPr>
        <p:spPr bwMode="auto">
          <a:xfrm>
            <a:off x="53340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2776" name="Rectangle 88"/>
          <p:cNvSpPr>
            <a:spLocks noChangeArrowheads="1"/>
          </p:cNvSpPr>
          <p:nvPr/>
        </p:nvSpPr>
        <p:spPr bwMode="auto">
          <a:xfrm>
            <a:off x="5334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2777" name="Rectangle 89"/>
          <p:cNvSpPr>
            <a:spLocks noChangeArrowheads="1"/>
          </p:cNvSpPr>
          <p:nvPr/>
        </p:nvSpPr>
        <p:spPr bwMode="auto">
          <a:xfrm>
            <a:off x="5334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2778" name="Rectangle 90"/>
          <p:cNvSpPr>
            <a:spLocks noChangeArrowheads="1"/>
          </p:cNvSpPr>
          <p:nvPr/>
        </p:nvSpPr>
        <p:spPr bwMode="auto">
          <a:xfrm>
            <a:off x="5334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2779" name="Rectangle 91"/>
          <p:cNvSpPr>
            <a:spLocks noChangeArrowheads="1"/>
          </p:cNvSpPr>
          <p:nvPr/>
        </p:nvSpPr>
        <p:spPr bwMode="auto">
          <a:xfrm>
            <a:off x="5334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2780" name="Rectangle 92"/>
          <p:cNvSpPr>
            <a:spLocks noChangeArrowheads="1"/>
          </p:cNvSpPr>
          <p:nvPr/>
        </p:nvSpPr>
        <p:spPr bwMode="auto">
          <a:xfrm>
            <a:off x="57150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2781" name="Rectangle 93"/>
          <p:cNvSpPr>
            <a:spLocks noChangeArrowheads="1"/>
          </p:cNvSpPr>
          <p:nvPr/>
        </p:nvSpPr>
        <p:spPr bwMode="auto">
          <a:xfrm>
            <a:off x="5715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2782" name="Rectangle 94"/>
          <p:cNvSpPr>
            <a:spLocks noChangeArrowheads="1"/>
          </p:cNvSpPr>
          <p:nvPr/>
        </p:nvSpPr>
        <p:spPr bwMode="auto">
          <a:xfrm>
            <a:off x="5715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2783" name="Rectangle 95"/>
          <p:cNvSpPr>
            <a:spLocks noChangeArrowheads="1"/>
          </p:cNvSpPr>
          <p:nvPr/>
        </p:nvSpPr>
        <p:spPr bwMode="auto">
          <a:xfrm>
            <a:off x="5715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2784" name="Rectangle 96"/>
          <p:cNvSpPr>
            <a:spLocks noChangeArrowheads="1"/>
          </p:cNvSpPr>
          <p:nvPr/>
        </p:nvSpPr>
        <p:spPr bwMode="auto">
          <a:xfrm>
            <a:off x="57150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2785" name="Rectangle 97"/>
          <p:cNvSpPr>
            <a:spLocks noChangeArrowheads="1"/>
          </p:cNvSpPr>
          <p:nvPr/>
        </p:nvSpPr>
        <p:spPr bwMode="auto">
          <a:xfrm>
            <a:off x="5715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2786" name="Rectangle 98"/>
          <p:cNvSpPr>
            <a:spLocks noChangeArrowheads="1"/>
          </p:cNvSpPr>
          <p:nvPr/>
        </p:nvSpPr>
        <p:spPr bwMode="auto">
          <a:xfrm>
            <a:off x="5715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2787" name="Rectangle 99"/>
          <p:cNvSpPr>
            <a:spLocks noChangeArrowheads="1"/>
          </p:cNvSpPr>
          <p:nvPr/>
        </p:nvSpPr>
        <p:spPr bwMode="auto">
          <a:xfrm>
            <a:off x="5715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2788" name="Rectangle 100"/>
          <p:cNvSpPr>
            <a:spLocks noChangeArrowheads="1"/>
          </p:cNvSpPr>
          <p:nvPr/>
        </p:nvSpPr>
        <p:spPr bwMode="auto">
          <a:xfrm>
            <a:off x="5715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2789" name="Rectangle 101"/>
          <p:cNvSpPr>
            <a:spLocks noChangeArrowheads="1"/>
          </p:cNvSpPr>
          <p:nvPr/>
        </p:nvSpPr>
        <p:spPr bwMode="auto">
          <a:xfrm>
            <a:off x="152400" y="990600"/>
            <a:ext cx="43434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Matrix point of view</a:t>
            </a:r>
            <a:endParaRPr lang="es-ES_tradnl">
              <a:solidFill>
                <a:srgbClr val="292934"/>
              </a:solidFill>
              <a:latin typeface="Arial"/>
              <a:ea typeface="+mn-ea"/>
              <a:cs typeface="+mn-cs"/>
            </a:endParaRPr>
          </a:p>
        </p:txBody>
      </p:sp>
      <p:sp>
        <p:nvSpPr>
          <p:cNvPr id="242790" name="Rectangle 102"/>
          <p:cNvSpPr>
            <a:spLocks noChangeArrowheads="1"/>
          </p:cNvSpPr>
          <p:nvPr/>
        </p:nvSpPr>
        <p:spPr bwMode="auto">
          <a:xfrm>
            <a:off x="4724400" y="990600"/>
            <a:ext cx="43434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Processor point of view</a:t>
            </a:r>
            <a:endParaRPr lang="es-ES_tradnl">
              <a:solidFill>
                <a:srgbClr val="292934"/>
              </a:solidFill>
              <a:latin typeface="Arial"/>
              <a:ea typeface="+mn-ea"/>
              <a:cs typeface="+mn-cs"/>
            </a:endParaRPr>
          </a:p>
        </p:txBody>
      </p:sp>
      <p:sp>
        <p:nvSpPr>
          <p:cNvPr id="242791" name="Rectangle 103"/>
          <p:cNvSpPr>
            <a:spLocks noChangeArrowheads="1"/>
          </p:cNvSpPr>
          <p:nvPr/>
        </p:nvSpPr>
        <p:spPr bwMode="auto">
          <a:xfrm>
            <a:off x="3048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792" name="Rectangle 104"/>
          <p:cNvSpPr>
            <a:spLocks noChangeArrowheads="1"/>
          </p:cNvSpPr>
          <p:nvPr/>
        </p:nvSpPr>
        <p:spPr bwMode="auto">
          <a:xfrm>
            <a:off x="762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793" name="Rectangle 105"/>
          <p:cNvSpPr>
            <a:spLocks noChangeArrowheads="1"/>
          </p:cNvSpPr>
          <p:nvPr/>
        </p:nvSpPr>
        <p:spPr bwMode="auto">
          <a:xfrm>
            <a:off x="1219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794" name="Rectangle 106"/>
          <p:cNvSpPr>
            <a:spLocks noChangeArrowheads="1"/>
          </p:cNvSpPr>
          <p:nvPr/>
        </p:nvSpPr>
        <p:spPr bwMode="auto">
          <a:xfrm>
            <a:off x="16764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795" name="Rectangle 107"/>
          <p:cNvSpPr>
            <a:spLocks noChangeArrowheads="1"/>
          </p:cNvSpPr>
          <p:nvPr/>
        </p:nvSpPr>
        <p:spPr bwMode="auto">
          <a:xfrm>
            <a:off x="2133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796" name="Rectangle 108"/>
          <p:cNvSpPr>
            <a:spLocks noChangeArrowheads="1"/>
          </p:cNvSpPr>
          <p:nvPr/>
        </p:nvSpPr>
        <p:spPr bwMode="auto">
          <a:xfrm>
            <a:off x="25908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797" name="Rectangle 109"/>
          <p:cNvSpPr>
            <a:spLocks noChangeArrowheads="1"/>
          </p:cNvSpPr>
          <p:nvPr/>
        </p:nvSpPr>
        <p:spPr bwMode="auto">
          <a:xfrm>
            <a:off x="3048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798" name="Rectangle 110"/>
          <p:cNvSpPr>
            <a:spLocks noChangeArrowheads="1"/>
          </p:cNvSpPr>
          <p:nvPr/>
        </p:nvSpPr>
        <p:spPr bwMode="auto">
          <a:xfrm>
            <a:off x="3505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799" name="Rectangle 111"/>
          <p:cNvSpPr>
            <a:spLocks noChangeArrowheads="1"/>
          </p:cNvSpPr>
          <p:nvPr/>
        </p:nvSpPr>
        <p:spPr bwMode="auto">
          <a:xfrm>
            <a:off x="39624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00" name="Rectangle 112"/>
          <p:cNvSpPr>
            <a:spLocks noChangeArrowheads="1"/>
          </p:cNvSpPr>
          <p:nvPr/>
        </p:nvSpPr>
        <p:spPr bwMode="auto">
          <a:xfrm>
            <a:off x="3048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01" name="Rectangle 113"/>
          <p:cNvSpPr>
            <a:spLocks noChangeArrowheads="1"/>
          </p:cNvSpPr>
          <p:nvPr/>
        </p:nvSpPr>
        <p:spPr bwMode="auto">
          <a:xfrm>
            <a:off x="7620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02" name="Rectangle 114"/>
          <p:cNvSpPr>
            <a:spLocks noChangeArrowheads="1"/>
          </p:cNvSpPr>
          <p:nvPr/>
        </p:nvSpPr>
        <p:spPr bwMode="auto">
          <a:xfrm>
            <a:off x="12192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03" name="Rectangle 115"/>
          <p:cNvSpPr>
            <a:spLocks noChangeArrowheads="1"/>
          </p:cNvSpPr>
          <p:nvPr/>
        </p:nvSpPr>
        <p:spPr bwMode="auto">
          <a:xfrm>
            <a:off x="16764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04" name="Rectangle 116"/>
          <p:cNvSpPr>
            <a:spLocks noChangeArrowheads="1"/>
          </p:cNvSpPr>
          <p:nvPr/>
        </p:nvSpPr>
        <p:spPr bwMode="auto">
          <a:xfrm>
            <a:off x="21336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05" name="Rectangle 117"/>
          <p:cNvSpPr>
            <a:spLocks noChangeArrowheads="1"/>
          </p:cNvSpPr>
          <p:nvPr/>
        </p:nvSpPr>
        <p:spPr bwMode="auto">
          <a:xfrm>
            <a:off x="25908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06" name="Rectangle 118"/>
          <p:cNvSpPr>
            <a:spLocks noChangeArrowheads="1"/>
          </p:cNvSpPr>
          <p:nvPr/>
        </p:nvSpPr>
        <p:spPr bwMode="auto">
          <a:xfrm>
            <a:off x="30480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07" name="Rectangle 119"/>
          <p:cNvSpPr>
            <a:spLocks noChangeArrowheads="1"/>
          </p:cNvSpPr>
          <p:nvPr/>
        </p:nvSpPr>
        <p:spPr bwMode="auto">
          <a:xfrm>
            <a:off x="35052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08" name="Rectangle 120"/>
          <p:cNvSpPr>
            <a:spLocks noChangeArrowheads="1"/>
          </p:cNvSpPr>
          <p:nvPr/>
        </p:nvSpPr>
        <p:spPr bwMode="auto">
          <a:xfrm>
            <a:off x="39624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09" name="Rectangle 121"/>
          <p:cNvSpPr>
            <a:spLocks noChangeArrowheads="1"/>
          </p:cNvSpPr>
          <p:nvPr/>
        </p:nvSpPr>
        <p:spPr bwMode="auto">
          <a:xfrm>
            <a:off x="3048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10" name="Rectangle 122"/>
          <p:cNvSpPr>
            <a:spLocks noChangeArrowheads="1"/>
          </p:cNvSpPr>
          <p:nvPr/>
        </p:nvSpPr>
        <p:spPr bwMode="auto">
          <a:xfrm>
            <a:off x="7620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11" name="Rectangle 123"/>
          <p:cNvSpPr>
            <a:spLocks noChangeArrowheads="1"/>
          </p:cNvSpPr>
          <p:nvPr/>
        </p:nvSpPr>
        <p:spPr bwMode="auto">
          <a:xfrm>
            <a:off x="12192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12" name="Rectangle 124"/>
          <p:cNvSpPr>
            <a:spLocks noChangeArrowheads="1"/>
          </p:cNvSpPr>
          <p:nvPr/>
        </p:nvSpPr>
        <p:spPr bwMode="auto">
          <a:xfrm>
            <a:off x="16764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13" name="Rectangle 125"/>
          <p:cNvSpPr>
            <a:spLocks noChangeArrowheads="1"/>
          </p:cNvSpPr>
          <p:nvPr/>
        </p:nvSpPr>
        <p:spPr bwMode="auto">
          <a:xfrm>
            <a:off x="21336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14" name="Rectangle 126"/>
          <p:cNvSpPr>
            <a:spLocks noChangeArrowheads="1"/>
          </p:cNvSpPr>
          <p:nvPr/>
        </p:nvSpPr>
        <p:spPr bwMode="auto">
          <a:xfrm>
            <a:off x="25908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15" name="Rectangle 127"/>
          <p:cNvSpPr>
            <a:spLocks noChangeArrowheads="1"/>
          </p:cNvSpPr>
          <p:nvPr/>
        </p:nvSpPr>
        <p:spPr bwMode="auto">
          <a:xfrm>
            <a:off x="30480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16" name="Rectangle 128"/>
          <p:cNvSpPr>
            <a:spLocks noChangeArrowheads="1"/>
          </p:cNvSpPr>
          <p:nvPr/>
        </p:nvSpPr>
        <p:spPr bwMode="auto">
          <a:xfrm>
            <a:off x="35052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17" name="Rectangle 129"/>
          <p:cNvSpPr>
            <a:spLocks noChangeArrowheads="1"/>
          </p:cNvSpPr>
          <p:nvPr/>
        </p:nvSpPr>
        <p:spPr bwMode="auto">
          <a:xfrm>
            <a:off x="39624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18" name="Rectangle 130"/>
          <p:cNvSpPr>
            <a:spLocks noChangeArrowheads="1"/>
          </p:cNvSpPr>
          <p:nvPr/>
        </p:nvSpPr>
        <p:spPr bwMode="auto">
          <a:xfrm>
            <a:off x="3048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19" name="Rectangle 131"/>
          <p:cNvSpPr>
            <a:spLocks noChangeArrowheads="1"/>
          </p:cNvSpPr>
          <p:nvPr/>
        </p:nvSpPr>
        <p:spPr bwMode="auto">
          <a:xfrm>
            <a:off x="7620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20" name="Rectangle 132"/>
          <p:cNvSpPr>
            <a:spLocks noChangeArrowheads="1"/>
          </p:cNvSpPr>
          <p:nvPr/>
        </p:nvSpPr>
        <p:spPr bwMode="auto">
          <a:xfrm>
            <a:off x="12192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21" name="Rectangle 133"/>
          <p:cNvSpPr>
            <a:spLocks noChangeArrowheads="1"/>
          </p:cNvSpPr>
          <p:nvPr/>
        </p:nvSpPr>
        <p:spPr bwMode="auto">
          <a:xfrm>
            <a:off x="16764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22" name="Rectangle 134"/>
          <p:cNvSpPr>
            <a:spLocks noChangeArrowheads="1"/>
          </p:cNvSpPr>
          <p:nvPr/>
        </p:nvSpPr>
        <p:spPr bwMode="auto">
          <a:xfrm>
            <a:off x="21336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23" name="Rectangle 135"/>
          <p:cNvSpPr>
            <a:spLocks noChangeArrowheads="1"/>
          </p:cNvSpPr>
          <p:nvPr/>
        </p:nvSpPr>
        <p:spPr bwMode="auto">
          <a:xfrm>
            <a:off x="25908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24" name="Rectangle 136"/>
          <p:cNvSpPr>
            <a:spLocks noChangeArrowheads="1"/>
          </p:cNvSpPr>
          <p:nvPr/>
        </p:nvSpPr>
        <p:spPr bwMode="auto">
          <a:xfrm>
            <a:off x="30480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25" name="Rectangle 137"/>
          <p:cNvSpPr>
            <a:spLocks noChangeArrowheads="1"/>
          </p:cNvSpPr>
          <p:nvPr/>
        </p:nvSpPr>
        <p:spPr bwMode="auto">
          <a:xfrm>
            <a:off x="35052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26" name="Rectangle 138"/>
          <p:cNvSpPr>
            <a:spLocks noChangeArrowheads="1"/>
          </p:cNvSpPr>
          <p:nvPr/>
        </p:nvSpPr>
        <p:spPr bwMode="auto">
          <a:xfrm>
            <a:off x="39624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27" name="Rectangle 139"/>
          <p:cNvSpPr>
            <a:spLocks noChangeArrowheads="1"/>
          </p:cNvSpPr>
          <p:nvPr/>
        </p:nvSpPr>
        <p:spPr bwMode="auto">
          <a:xfrm>
            <a:off x="3048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28" name="Rectangle 140"/>
          <p:cNvSpPr>
            <a:spLocks noChangeArrowheads="1"/>
          </p:cNvSpPr>
          <p:nvPr/>
        </p:nvSpPr>
        <p:spPr bwMode="auto">
          <a:xfrm>
            <a:off x="7620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29" name="Rectangle 141"/>
          <p:cNvSpPr>
            <a:spLocks noChangeArrowheads="1"/>
          </p:cNvSpPr>
          <p:nvPr/>
        </p:nvSpPr>
        <p:spPr bwMode="auto">
          <a:xfrm>
            <a:off x="12192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30" name="Rectangle 142"/>
          <p:cNvSpPr>
            <a:spLocks noChangeArrowheads="1"/>
          </p:cNvSpPr>
          <p:nvPr/>
        </p:nvSpPr>
        <p:spPr bwMode="auto">
          <a:xfrm>
            <a:off x="16764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31" name="Rectangle 143"/>
          <p:cNvSpPr>
            <a:spLocks noChangeArrowheads="1"/>
          </p:cNvSpPr>
          <p:nvPr/>
        </p:nvSpPr>
        <p:spPr bwMode="auto">
          <a:xfrm>
            <a:off x="21336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32" name="Rectangle 144"/>
          <p:cNvSpPr>
            <a:spLocks noChangeArrowheads="1"/>
          </p:cNvSpPr>
          <p:nvPr/>
        </p:nvSpPr>
        <p:spPr bwMode="auto">
          <a:xfrm>
            <a:off x="25908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33" name="Rectangle 145"/>
          <p:cNvSpPr>
            <a:spLocks noChangeArrowheads="1"/>
          </p:cNvSpPr>
          <p:nvPr/>
        </p:nvSpPr>
        <p:spPr bwMode="auto">
          <a:xfrm>
            <a:off x="30480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34" name="Rectangle 146"/>
          <p:cNvSpPr>
            <a:spLocks noChangeArrowheads="1"/>
          </p:cNvSpPr>
          <p:nvPr/>
        </p:nvSpPr>
        <p:spPr bwMode="auto">
          <a:xfrm>
            <a:off x="35052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35" name="Rectangle 147"/>
          <p:cNvSpPr>
            <a:spLocks noChangeArrowheads="1"/>
          </p:cNvSpPr>
          <p:nvPr/>
        </p:nvSpPr>
        <p:spPr bwMode="auto">
          <a:xfrm>
            <a:off x="39624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36" name="Rectangle 148"/>
          <p:cNvSpPr>
            <a:spLocks noChangeArrowheads="1"/>
          </p:cNvSpPr>
          <p:nvPr/>
        </p:nvSpPr>
        <p:spPr bwMode="auto">
          <a:xfrm>
            <a:off x="3048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37" name="Rectangle 149"/>
          <p:cNvSpPr>
            <a:spLocks noChangeArrowheads="1"/>
          </p:cNvSpPr>
          <p:nvPr/>
        </p:nvSpPr>
        <p:spPr bwMode="auto">
          <a:xfrm>
            <a:off x="762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38" name="Rectangle 150"/>
          <p:cNvSpPr>
            <a:spLocks noChangeArrowheads="1"/>
          </p:cNvSpPr>
          <p:nvPr/>
        </p:nvSpPr>
        <p:spPr bwMode="auto">
          <a:xfrm>
            <a:off x="1219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39" name="Rectangle 151"/>
          <p:cNvSpPr>
            <a:spLocks noChangeArrowheads="1"/>
          </p:cNvSpPr>
          <p:nvPr/>
        </p:nvSpPr>
        <p:spPr bwMode="auto">
          <a:xfrm>
            <a:off x="16764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40" name="Rectangle 152"/>
          <p:cNvSpPr>
            <a:spLocks noChangeArrowheads="1"/>
          </p:cNvSpPr>
          <p:nvPr/>
        </p:nvSpPr>
        <p:spPr bwMode="auto">
          <a:xfrm>
            <a:off x="2133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41" name="Rectangle 153"/>
          <p:cNvSpPr>
            <a:spLocks noChangeArrowheads="1"/>
          </p:cNvSpPr>
          <p:nvPr/>
        </p:nvSpPr>
        <p:spPr bwMode="auto">
          <a:xfrm>
            <a:off x="25908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42" name="Rectangle 154"/>
          <p:cNvSpPr>
            <a:spLocks noChangeArrowheads="1"/>
          </p:cNvSpPr>
          <p:nvPr/>
        </p:nvSpPr>
        <p:spPr bwMode="auto">
          <a:xfrm>
            <a:off x="3048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43" name="Rectangle 155"/>
          <p:cNvSpPr>
            <a:spLocks noChangeArrowheads="1"/>
          </p:cNvSpPr>
          <p:nvPr/>
        </p:nvSpPr>
        <p:spPr bwMode="auto">
          <a:xfrm>
            <a:off x="3505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44" name="Rectangle 156"/>
          <p:cNvSpPr>
            <a:spLocks noChangeArrowheads="1"/>
          </p:cNvSpPr>
          <p:nvPr/>
        </p:nvSpPr>
        <p:spPr bwMode="auto">
          <a:xfrm>
            <a:off x="39624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45" name="Rectangle 157"/>
          <p:cNvSpPr>
            <a:spLocks noChangeArrowheads="1"/>
          </p:cNvSpPr>
          <p:nvPr/>
        </p:nvSpPr>
        <p:spPr bwMode="auto">
          <a:xfrm>
            <a:off x="3048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46" name="Rectangle 158"/>
          <p:cNvSpPr>
            <a:spLocks noChangeArrowheads="1"/>
          </p:cNvSpPr>
          <p:nvPr/>
        </p:nvSpPr>
        <p:spPr bwMode="auto">
          <a:xfrm>
            <a:off x="7620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47" name="Rectangle 159"/>
          <p:cNvSpPr>
            <a:spLocks noChangeArrowheads="1"/>
          </p:cNvSpPr>
          <p:nvPr/>
        </p:nvSpPr>
        <p:spPr bwMode="auto">
          <a:xfrm>
            <a:off x="12192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48" name="Rectangle 160"/>
          <p:cNvSpPr>
            <a:spLocks noChangeArrowheads="1"/>
          </p:cNvSpPr>
          <p:nvPr/>
        </p:nvSpPr>
        <p:spPr bwMode="auto">
          <a:xfrm>
            <a:off x="16764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49" name="Rectangle 161"/>
          <p:cNvSpPr>
            <a:spLocks noChangeArrowheads="1"/>
          </p:cNvSpPr>
          <p:nvPr/>
        </p:nvSpPr>
        <p:spPr bwMode="auto">
          <a:xfrm>
            <a:off x="21336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50" name="Rectangle 162"/>
          <p:cNvSpPr>
            <a:spLocks noChangeArrowheads="1"/>
          </p:cNvSpPr>
          <p:nvPr/>
        </p:nvSpPr>
        <p:spPr bwMode="auto">
          <a:xfrm>
            <a:off x="25908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51" name="Rectangle 163"/>
          <p:cNvSpPr>
            <a:spLocks noChangeArrowheads="1"/>
          </p:cNvSpPr>
          <p:nvPr/>
        </p:nvSpPr>
        <p:spPr bwMode="auto">
          <a:xfrm>
            <a:off x="30480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52" name="Rectangle 164"/>
          <p:cNvSpPr>
            <a:spLocks noChangeArrowheads="1"/>
          </p:cNvSpPr>
          <p:nvPr/>
        </p:nvSpPr>
        <p:spPr bwMode="auto">
          <a:xfrm>
            <a:off x="35052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53" name="Rectangle 165"/>
          <p:cNvSpPr>
            <a:spLocks noChangeArrowheads="1"/>
          </p:cNvSpPr>
          <p:nvPr/>
        </p:nvSpPr>
        <p:spPr bwMode="auto">
          <a:xfrm>
            <a:off x="39624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54" name="Rectangle 166"/>
          <p:cNvSpPr>
            <a:spLocks noChangeArrowheads="1"/>
          </p:cNvSpPr>
          <p:nvPr/>
        </p:nvSpPr>
        <p:spPr bwMode="auto">
          <a:xfrm>
            <a:off x="3048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55" name="Rectangle 167"/>
          <p:cNvSpPr>
            <a:spLocks noChangeArrowheads="1"/>
          </p:cNvSpPr>
          <p:nvPr/>
        </p:nvSpPr>
        <p:spPr bwMode="auto">
          <a:xfrm>
            <a:off x="7620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56" name="Rectangle 168"/>
          <p:cNvSpPr>
            <a:spLocks noChangeArrowheads="1"/>
          </p:cNvSpPr>
          <p:nvPr/>
        </p:nvSpPr>
        <p:spPr bwMode="auto">
          <a:xfrm>
            <a:off x="12192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57" name="Rectangle 169"/>
          <p:cNvSpPr>
            <a:spLocks noChangeArrowheads="1"/>
          </p:cNvSpPr>
          <p:nvPr/>
        </p:nvSpPr>
        <p:spPr bwMode="auto">
          <a:xfrm>
            <a:off x="16764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58" name="Rectangle 170"/>
          <p:cNvSpPr>
            <a:spLocks noChangeArrowheads="1"/>
          </p:cNvSpPr>
          <p:nvPr/>
        </p:nvSpPr>
        <p:spPr bwMode="auto">
          <a:xfrm>
            <a:off x="21336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59" name="Rectangle 171"/>
          <p:cNvSpPr>
            <a:spLocks noChangeArrowheads="1"/>
          </p:cNvSpPr>
          <p:nvPr/>
        </p:nvSpPr>
        <p:spPr bwMode="auto">
          <a:xfrm>
            <a:off x="25908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60" name="Rectangle 172"/>
          <p:cNvSpPr>
            <a:spLocks noChangeArrowheads="1"/>
          </p:cNvSpPr>
          <p:nvPr/>
        </p:nvSpPr>
        <p:spPr bwMode="auto">
          <a:xfrm>
            <a:off x="30480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61" name="Rectangle 173"/>
          <p:cNvSpPr>
            <a:spLocks noChangeArrowheads="1"/>
          </p:cNvSpPr>
          <p:nvPr/>
        </p:nvSpPr>
        <p:spPr bwMode="auto">
          <a:xfrm>
            <a:off x="35052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2862" name="Rectangle 174"/>
          <p:cNvSpPr>
            <a:spLocks noChangeArrowheads="1"/>
          </p:cNvSpPr>
          <p:nvPr/>
        </p:nvSpPr>
        <p:spPr bwMode="auto">
          <a:xfrm>
            <a:off x="39624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Tree>
    <p:extLst>
      <p:ext uri="{BB962C8B-B14F-4D97-AF65-F5344CB8AC3E}">
        <p14:creationId xmlns:p14="http://schemas.microsoft.com/office/powerpoint/2010/main" val="34759376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ChangeArrowheads="1"/>
          </p:cNvSpPr>
          <p:nvPr/>
        </p:nvSpPr>
        <p:spPr bwMode="auto">
          <a:xfrm>
            <a:off x="4724400" y="1600200"/>
            <a:ext cx="4343400" cy="42672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4499" name="Rectangle 3"/>
          <p:cNvSpPr>
            <a:spLocks noChangeArrowheads="1"/>
          </p:cNvSpPr>
          <p:nvPr/>
        </p:nvSpPr>
        <p:spPr bwMode="auto">
          <a:xfrm>
            <a:off x="62484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4500" name="Rectangle 4"/>
          <p:cNvSpPr>
            <a:spLocks noChangeArrowheads="1"/>
          </p:cNvSpPr>
          <p:nvPr/>
        </p:nvSpPr>
        <p:spPr bwMode="auto">
          <a:xfrm>
            <a:off x="76200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4501" name="Rectangle 5"/>
          <p:cNvSpPr>
            <a:spLocks noChangeArrowheads="1"/>
          </p:cNvSpPr>
          <p:nvPr/>
        </p:nvSpPr>
        <p:spPr bwMode="auto">
          <a:xfrm>
            <a:off x="48768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4502" name="Rectangle 6"/>
          <p:cNvSpPr>
            <a:spLocks noChangeArrowheads="1"/>
          </p:cNvSpPr>
          <p:nvPr/>
        </p:nvSpPr>
        <p:spPr bwMode="auto">
          <a:xfrm>
            <a:off x="62484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4503" name="Rectangle 7"/>
          <p:cNvSpPr>
            <a:spLocks noChangeArrowheads="1"/>
          </p:cNvSpPr>
          <p:nvPr/>
        </p:nvSpPr>
        <p:spPr bwMode="auto">
          <a:xfrm>
            <a:off x="76200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4504" name="Rectangle 8"/>
          <p:cNvSpPr>
            <a:spLocks noChangeArrowheads="1"/>
          </p:cNvSpPr>
          <p:nvPr/>
        </p:nvSpPr>
        <p:spPr bwMode="auto">
          <a:xfrm>
            <a:off x="48768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4505" name="Rectangle 9"/>
          <p:cNvSpPr>
            <a:spLocks noChangeArrowheads="1"/>
          </p:cNvSpPr>
          <p:nvPr/>
        </p:nvSpPr>
        <p:spPr bwMode="auto">
          <a:xfrm>
            <a:off x="152400" y="1600200"/>
            <a:ext cx="4343400" cy="42672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190466" name="Rectangle 2"/>
          <p:cNvSpPr>
            <a:spLocks noGrp="1" noChangeArrowheads="1"/>
          </p:cNvSpPr>
          <p:nvPr>
            <p:ph type="title" idx="4294967295"/>
          </p:nvPr>
        </p:nvSpPr>
        <p:spPr>
          <a:xfrm>
            <a:off x="0" y="230188"/>
            <a:ext cx="9144000" cy="422275"/>
          </a:xfrm>
        </p:spPr>
        <p:txBody>
          <a:bodyPr>
            <a:normAutofit fontScale="90000"/>
          </a:bodyPr>
          <a:lstStyle/>
          <a:p>
            <a:r>
              <a:rPr lang="en-US" b="1"/>
              <a:t>2D Block Cyclic Layout</a:t>
            </a:r>
          </a:p>
        </p:txBody>
      </p:sp>
      <p:sp>
        <p:nvSpPr>
          <p:cNvPr id="234507" name="Rectangle 11"/>
          <p:cNvSpPr>
            <a:spLocks noChangeArrowheads="1"/>
          </p:cNvSpPr>
          <p:nvPr/>
        </p:nvSpPr>
        <p:spPr bwMode="auto">
          <a:xfrm>
            <a:off x="16764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508" name="Rectangle 12"/>
          <p:cNvSpPr>
            <a:spLocks noChangeArrowheads="1"/>
          </p:cNvSpPr>
          <p:nvPr/>
        </p:nvSpPr>
        <p:spPr bwMode="auto">
          <a:xfrm>
            <a:off x="21336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509" name="Rectangle 13"/>
          <p:cNvSpPr>
            <a:spLocks noChangeArrowheads="1"/>
          </p:cNvSpPr>
          <p:nvPr/>
        </p:nvSpPr>
        <p:spPr bwMode="auto">
          <a:xfrm>
            <a:off x="25908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510" name="Rectangle 14"/>
          <p:cNvSpPr>
            <a:spLocks noChangeArrowheads="1"/>
          </p:cNvSpPr>
          <p:nvPr/>
        </p:nvSpPr>
        <p:spPr bwMode="auto">
          <a:xfrm>
            <a:off x="30480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511" name="Rectangle 15"/>
          <p:cNvSpPr>
            <a:spLocks noChangeArrowheads="1"/>
          </p:cNvSpPr>
          <p:nvPr/>
        </p:nvSpPr>
        <p:spPr bwMode="auto">
          <a:xfrm>
            <a:off x="35052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512" name="Rectangle 16"/>
          <p:cNvSpPr>
            <a:spLocks noChangeArrowheads="1"/>
          </p:cNvSpPr>
          <p:nvPr/>
        </p:nvSpPr>
        <p:spPr bwMode="auto">
          <a:xfrm>
            <a:off x="39624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513" name="Rectangle 17"/>
          <p:cNvSpPr>
            <a:spLocks noChangeArrowheads="1"/>
          </p:cNvSpPr>
          <p:nvPr/>
        </p:nvSpPr>
        <p:spPr bwMode="auto">
          <a:xfrm>
            <a:off x="4953000" y="1828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4514" name="Rectangle 18"/>
          <p:cNvSpPr>
            <a:spLocks noChangeArrowheads="1"/>
          </p:cNvSpPr>
          <p:nvPr/>
        </p:nvSpPr>
        <p:spPr bwMode="auto">
          <a:xfrm>
            <a:off x="6324600" y="1828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4515" name="Rectangle 19"/>
          <p:cNvSpPr>
            <a:spLocks noChangeArrowheads="1"/>
          </p:cNvSpPr>
          <p:nvPr/>
        </p:nvSpPr>
        <p:spPr bwMode="auto">
          <a:xfrm>
            <a:off x="7696200" y="1828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4516" name="Rectangle 20"/>
          <p:cNvSpPr>
            <a:spLocks noChangeArrowheads="1"/>
          </p:cNvSpPr>
          <p:nvPr/>
        </p:nvSpPr>
        <p:spPr bwMode="auto">
          <a:xfrm>
            <a:off x="6324600" y="4114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4517" name="Rectangle 21"/>
          <p:cNvSpPr>
            <a:spLocks noChangeArrowheads="1"/>
          </p:cNvSpPr>
          <p:nvPr/>
        </p:nvSpPr>
        <p:spPr bwMode="auto">
          <a:xfrm>
            <a:off x="7696200" y="4114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4518" name="Rectangle 22"/>
          <p:cNvSpPr>
            <a:spLocks noChangeArrowheads="1"/>
          </p:cNvSpPr>
          <p:nvPr/>
        </p:nvSpPr>
        <p:spPr bwMode="auto">
          <a:xfrm>
            <a:off x="4953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4519" name="Rectangle 23"/>
          <p:cNvSpPr>
            <a:spLocks noChangeArrowheads="1"/>
          </p:cNvSpPr>
          <p:nvPr/>
        </p:nvSpPr>
        <p:spPr bwMode="auto">
          <a:xfrm>
            <a:off x="6324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4520" name="Rectangle 24"/>
          <p:cNvSpPr>
            <a:spLocks noChangeArrowheads="1"/>
          </p:cNvSpPr>
          <p:nvPr/>
        </p:nvSpPr>
        <p:spPr bwMode="auto">
          <a:xfrm>
            <a:off x="7696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4521" name="Rectangle 25"/>
          <p:cNvSpPr>
            <a:spLocks noChangeArrowheads="1"/>
          </p:cNvSpPr>
          <p:nvPr/>
        </p:nvSpPr>
        <p:spPr bwMode="auto">
          <a:xfrm>
            <a:off x="4953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4522" name="Rectangle 26"/>
          <p:cNvSpPr>
            <a:spLocks noChangeArrowheads="1"/>
          </p:cNvSpPr>
          <p:nvPr/>
        </p:nvSpPr>
        <p:spPr bwMode="auto">
          <a:xfrm>
            <a:off x="6324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4523" name="Rectangle 27"/>
          <p:cNvSpPr>
            <a:spLocks noChangeArrowheads="1"/>
          </p:cNvSpPr>
          <p:nvPr/>
        </p:nvSpPr>
        <p:spPr bwMode="auto">
          <a:xfrm>
            <a:off x="7696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4524" name="Rectangle 28"/>
          <p:cNvSpPr>
            <a:spLocks noChangeArrowheads="1"/>
          </p:cNvSpPr>
          <p:nvPr/>
        </p:nvSpPr>
        <p:spPr bwMode="auto">
          <a:xfrm>
            <a:off x="4953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4525" name="Rectangle 29"/>
          <p:cNvSpPr>
            <a:spLocks noChangeArrowheads="1"/>
          </p:cNvSpPr>
          <p:nvPr/>
        </p:nvSpPr>
        <p:spPr bwMode="auto">
          <a:xfrm>
            <a:off x="6324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4526" name="Rectangle 30"/>
          <p:cNvSpPr>
            <a:spLocks noChangeArrowheads="1"/>
          </p:cNvSpPr>
          <p:nvPr/>
        </p:nvSpPr>
        <p:spPr bwMode="auto">
          <a:xfrm>
            <a:off x="7696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4527" name="Rectangle 31"/>
          <p:cNvSpPr>
            <a:spLocks noChangeArrowheads="1"/>
          </p:cNvSpPr>
          <p:nvPr/>
        </p:nvSpPr>
        <p:spPr bwMode="auto">
          <a:xfrm>
            <a:off x="4953000" y="4114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4528" name="Rectangle 32"/>
          <p:cNvSpPr>
            <a:spLocks noChangeArrowheads="1"/>
          </p:cNvSpPr>
          <p:nvPr/>
        </p:nvSpPr>
        <p:spPr bwMode="auto">
          <a:xfrm>
            <a:off x="6324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4529" name="Rectangle 33"/>
          <p:cNvSpPr>
            <a:spLocks noChangeArrowheads="1"/>
          </p:cNvSpPr>
          <p:nvPr/>
        </p:nvSpPr>
        <p:spPr bwMode="auto">
          <a:xfrm>
            <a:off x="7696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4530" name="Rectangle 34"/>
          <p:cNvSpPr>
            <a:spLocks noChangeArrowheads="1"/>
          </p:cNvSpPr>
          <p:nvPr/>
        </p:nvSpPr>
        <p:spPr bwMode="auto">
          <a:xfrm>
            <a:off x="4953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4531" name="Rectangle 35"/>
          <p:cNvSpPr>
            <a:spLocks noChangeArrowheads="1"/>
          </p:cNvSpPr>
          <p:nvPr/>
        </p:nvSpPr>
        <p:spPr bwMode="auto">
          <a:xfrm>
            <a:off x="6324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4532" name="Rectangle 36"/>
          <p:cNvSpPr>
            <a:spLocks noChangeArrowheads="1"/>
          </p:cNvSpPr>
          <p:nvPr/>
        </p:nvSpPr>
        <p:spPr bwMode="auto">
          <a:xfrm>
            <a:off x="7696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4533" name="Rectangle 37"/>
          <p:cNvSpPr>
            <a:spLocks noChangeArrowheads="1"/>
          </p:cNvSpPr>
          <p:nvPr/>
        </p:nvSpPr>
        <p:spPr bwMode="auto">
          <a:xfrm>
            <a:off x="4953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4534" name="Rectangle 38"/>
          <p:cNvSpPr>
            <a:spLocks noChangeArrowheads="1"/>
          </p:cNvSpPr>
          <p:nvPr/>
        </p:nvSpPr>
        <p:spPr bwMode="auto">
          <a:xfrm>
            <a:off x="6324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4535" name="Rectangle 39"/>
          <p:cNvSpPr>
            <a:spLocks noChangeArrowheads="1"/>
          </p:cNvSpPr>
          <p:nvPr/>
        </p:nvSpPr>
        <p:spPr bwMode="auto">
          <a:xfrm>
            <a:off x="7696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4536" name="Rectangle 40"/>
          <p:cNvSpPr>
            <a:spLocks noChangeArrowheads="1"/>
          </p:cNvSpPr>
          <p:nvPr/>
        </p:nvSpPr>
        <p:spPr bwMode="auto">
          <a:xfrm>
            <a:off x="4953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4537" name="Rectangle 41"/>
          <p:cNvSpPr>
            <a:spLocks noChangeArrowheads="1"/>
          </p:cNvSpPr>
          <p:nvPr/>
        </p:nvSpPr>
        <p:spPr bwMode="auto">
          <a:xfrm>
            <a:off x="6324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4538" name="Rectangle 42"/>
          <p:cNvSpPr>
            <a:spLocks noChangeArrowheads="1"/>
          </p:cNvSpPr>
          <p:nvPr/>
        </p:nvSpPr>
        <p:spPr bwMode="auto">
          <a:xfrm>
            <a:off x="7696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4539" name="Rectangle 43"/>
          <p:cNvSpPr>
            <a:spLocks noChangeArrowheads="1"/>
          </p:cNvSpPr>
          <p:nvPr/>
        </p:nvSpPr>
        <p:spPr bwMode="auto">
          <a:xfrm>
            <a:off x="4953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4540" name="Rectangle 44"/>
          <p:cNvSpPr>
            <a:spLocks noChangeArrowheads="1"/>
          </p:cNvSpPr>
          <p:nvPr/>
        </p:nvSpPr>
        <p:spPr bwMode="auto">
          <a:xfrm>
            <a:off x="80772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4541" name="Rectangle 45"/>
          <p:cNvSpPr>
            <a:spLocks noChangeArrowheads="1"/>
          </p:cNvSpPr>
          <p:nvPr/>
        </p:nvSpPr>
        <p:spPr bwMode="auto">
          <a:xfrm>
            <a:off x="80772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4542" name="Rectangle 46"/>
          <p:cNvSpPr>
            <a:spLocks noChangeArrowheads="1"/>
          </p:cNvSpPr>
          <p:nvPr/>
        </p:nvSpPr>
        <p:spPr bwMode="auto">
          <a:xfrm>
            <a:off x="8077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4543" name="Rectangle 47"/>
          <p:cNvSpPr>
            <a:spLocks noChangeArrowheads="1"/>
          </p:cNvSpPr>
          <p:nvPr/>
        </p:nvSpPr>
        <p:spPr bwMode="auto">
          <a:xfrm>
            <a:off x="8077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4544" name="Rectangle 48"/>
          <p:cNvSpPr>
            <a:spLocks noChangeArrowheads="1"/>
          </p:cNvSpPr>
          <p:nvPr/>
        </p:nvSpPr>
        <p:spPr bwMode="auto">
          <a:xfrm>
            <a:off x="8077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4545" name="Rectangle 49"/>
          <p:cNvSpPr>
            <a:spLocks noChangeArrowheads="1"/>
          </p:cNvSpPr>
          <p:nvPr/>
        </p:nvSpPr>
        <p:spPr bwMode="auto">
          <a:xfrm>
            <a:off x="8077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4546" name="Rectangle 50"/>
          <p:cNvSpPr>
            <a:spLocks noChangeArrowheads="1"/>
          </p:cNvSpPr>
          <p:nvPr/>
        </p:nvSpPr>
        <p:spPr bwMode="auto">
          <a:xfrm>
            <a:off x="8077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4547" name="Rectangle 51"/>
          <p:cNvSpPr>
            <a:spLocks noChangeArrowheads="1"/>
          </p:cNvSpPr>
          <p:nvPr/>
        </p:nvSpPr>
        <p:spPr bwMode="auto">
          <a:xfrm>
            <a:off x="8077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4548" name="Rectangle 52"/>
          <p:cNvSpPr>
            <a:spLocks noChangeArrowheads="1"/>
          </p:cNvSpPr>
          <p:nvPr/>
        </p:nvSpPr>
        <p:spPr bwMode="auto">
          <a:xfrm>
            <a:off x="8077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4549" name="Rectangle 53"/>
          <p:cNvSpPr>
            <a:spLocks noChangeArrowheads="1"/>
          </p:cNvSpPr>
          <p:nvPr/>
        </p:nvSpPr>
        <p:spPr bwMode="auto">
          <a:xfrm>
            <a:off x="84582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4550" name="Rectangle 54"/>
          <p:cNvSpPr>
            <a:spLocks noChangeArrowheads="1"/>
          </p:cNvSpPr>
          <p:nvPr/>
        </p:nvSpPr>
        <p:spPr bwMode="auto">
          <a:xfrm>
            <a:off x="84582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4551" name="Rectangle 55"/>
          <p:cNvSpPr>
            <a:spLocks noChangeArrowheads="1"/>
          </p:cNvSpPr>
          <p:nvPr/>
        </p:nvSpPr>
        <p:spPr bwMode="auto">
          <a:xfrm>
            <a:off x="8458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4552" name="Rectangle 56"/>
          <p:cNvSpPr>
            <a:spLocks noChangeArrowheads="1"/>
          </p:cNvSpPr>
          <p:nvPr/>
        </p:nvSpPr>
        <p:spPr bwMode="auto">
          <a:xfrm>
            <a:off x="8458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4553" name="Rectangle 57"/>
          <p:cNvSpPr>
            <a:spLocks noChangeArrowheads="1"/>
          </p:cNvSpPr>
          <p:nvPr/>
        </p:nvSpPr>
        <p:spPr bwMode="auto">
          <a:xfrm>
            <a:off x="8458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4554" name="Rectangle 58"/>
          <p:cNvSpPr>
            <a:spLocks noChangeArrowheads="1"/>
          </p:cNvSpPr>
          <p:nvPr/>
        </p:nvSpPr>
        <p:spPr bwMode="auto">
          <a:xfrm>
            <a:off x="8458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4555" name="Rectangle 59"/>
          <p:cNvSpPr>
            <a:spLocks noChangeArrowheads="1"/>
          </p:cNvSpPr>
          <p:nvPr/>
        </p:nvSpPr>
        <p:spPr bwMode="auto">
          <a:xfrm>
            <a:off x="8458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4556" name="Rectangle 60"/>
          <p:cNvSpPr>
            <a:spLocks noChangeArrowheads="1"/>
          </p:cNvSpPr>
          <p:nvPr/>
        </p:nvSpPr>
        <p:spPr bwMode="auto">
          <a:xfrm>
            <a:off x="8458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4557" name="Rectangle 61"/>
          <p:cNvSpPr>
            <a:spLocks noChangeArrowheads="1"/>
          </p:cNvSpPr>
          <p:nvPr/>
        </p:nvSpPr>
        <p:spPr bwMode="auto">
          <a:xfrm>
            <a:off x="8458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4558" name="Rectangle 62"/>
          <p:cNvSpPr>
            <a:spLocks noChangeArrowheads="1"/>
          </p:cNvSpPr>
          <p:nvPr/>
        </p:nvSpPr>
        <p:spPr bwMode="auto">
          <a:xfrm>
            <a:off x="67056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4559" name="Rectangle 63"/>
          <p:cNvSpPr>
            <a:spLocks noChangeArrowheads="1"/>
          </p:cNvSpPr>
          <p:nvPr/>
        </p:nvSpPr>
        <p:spPr bwMode="auto">
          <a:xfrm>
            <a:off x="67056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4560" name="Rectangle 64"/>
          <p:cNvSpPr>
            <a:spLocks noChangeArrowheads="1"/>
          </p:cNvSpPr>
          <p:nvPr/>
        </p:nvSpPr>
        <p:spPr bwMode="auto">
          <a:xfrm>
            <a:off x="6705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4561" name="Rectangle 65"/>
          <p:cNvSpPr>
            <a:spLocks noChangeArrowheads="1"/>
          </p:cNvSpPr>
          <p:nvPr/>
        </p:nvSpPr>
        <p:spPr bwMode="auto">
          <a:xfrm>
            <a:off x="6705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4562" name="Rectangle 66"/>
          <p:cNvSpPr>
            <a:spLocks noChangeArrowheads="1"/>
          </p:cNvSpPr>
          <p:nvPr/>
        </p:nvSpPr>
        <p:spPr bwMode="auto">
          <a:xfrm>
            <a:off x="6705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4563" name="Rectangle 67"/>
          <p:cNvSpPr>
            <a:spLocks noChangeArrowheads="1"/>
          </p:cNvSpPr>
          <p:nvPr/>
        </p:nvSpPr>
        <p:spPr bwMode="auto">
          <a:xfrm>
            <a:off x="6705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4564" name="Rectangle 68"/>
          <p:cNvSpPr>
            <a:spLocks noChangeArrowheads="1"/>
          </p:cNvSpPr>
          <p:nvPr/>
        </p:nvSpPr>
        <p:spPr bwMode="auto">
          <a:xfrm>
            <a:off x="6705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4565" name="Rectangle 69"/>
          <p:cNvSpPr>
            <a:spLocks noChangeArrowheads="1"/>
          </p:cNvSpPr>
          <p:nvPr/>
        </p:nvSpPr>
        <p:spPr bwMode="auto">
          <a:xfrm>
            <a:off x="6705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4566" name="Rectangle 70"/>
          <p:cNvSpPr>
            <a:spLocks noChangeArrowheads="1"/>
          </p:cNvSpPr>
          <p:nvPr/>
        </p:nvSpPr>
        <p:spPr bwMode="auto">
          <a:xfrm>
            <a:off x="6705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4567" name="Rectangle 71"/>
          <p:cNvSpPr>
            <a:spLocks noChangeArrowheads="1"/>
          </p:cNvSpPr>
          <p:nvPr/>
        </p:nvSpPr>
        <p:spPr bwMode="auto">
          <a:xfrm>
            <a:off x="70866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4568" name="Rectangle 72"/>
          <p:cNvSpPr>
            <a:spLocks noChangeArrowheads="1"/>
          </p:cNvSpPr>
          <p:nvPr/>
        </p:nvSpPr>
        <p:spPr bwMode="auto">
          <a:xfrm>
            <a:off x="70866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4569" name="Rectangle 73"/>
          <p:cNvSpPr>
            <a:spLocks noChangeArrowheads="1"/>
          </p:cNvSpPr>
          <p:nvPr/>
        </p:nvSpPr>
        <p:spPr bwMode="auto">
          <a:xfrm>
            <a:off x="7086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4570" name="Rectangle 74"/>
          <p:cNvSpPr>
            <a:spLocks noChangeArrowheads="1"/>
          </p:cNvSpPr>
          <p:nvPr/>
        </p:nvSpPr>
        <p:spPr bwMode="auto">
          <a:xfrm>
            <a:off x="7086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4571" name="Rectangle 75"/>
          <p:cNvSpPr>
            <a:spLocks noChangeArrowheads="1"/>
          </p:cNvSpPr>
          <p:nvPr/>
        </p:nvSpPr>
        <p:spPr bwMode="auto">
          <a:xfrm>
            <a:off x="7086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4572" name="Rectangle 76"/>
          <p:cNvSpPr>
            <a:spLocks noChangeArrowheads="1"/>
          </p:cNvSpPr>
          <p:nvPr/>
        </p:nvSpPr>
        <p:spPr bwMode="auto">
          <a:xfrm>
            <a:off x="7086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4573" name="Rectangle 77"/>
          <p:cNvSpPr>
            <a:spLocks noChangeArrowheads="1"/>
          </p:cNvSpPr>
          <p:nvPr/>
        </p:nvSpPr>
        <p:spPr bwMode="auto">
          <a:xfrm>
            <a:off x="7086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4574" name="Rectangle 78"/>
          <p:cNvSpPr>
            <a:spLocks noChangeArrowheads="1"/>
          </p:cNvSpPr>
          <p:nvPr/>
        </p:nvSpPr>
        <p:spPr bwMode="auto">
          <a:xfrm>
            <a:off x="7086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4575" name="Rectangle 79"/>
          <p:cNvSpPr>
            <a:spLocks noChangeArrowheads="1"/>
          </p:cNvSpPr>
          <p:nvPr/>
        </p:nvSpPr>
        <p:spPr bwMode="auto">
          <a:xfrm>
            <a:off x="7086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4576" name="Rectangle 80"/>
          <p:cNvSpPr>
            <a:spLocks noChangeArrowheads="1"/>
          </p:cNvSpPr>
          <p:nvPr/>
        </p:nvSpPr>
        <p:spPr bwMode="auto">
          <a:xfrm>
            <a:off x="53340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4577" name="Rectangle 81"/>
          <p:cNvSpPr>
            <a:spLocks noChangeArrowheads="1"/>
          </p:cNvSpPr>
          <p:nvPr/>
        </p:nvSpPr>
        <p:spPr bwMode="auto">
          <a:xfrm>
            <a:off x="5334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4578" name="Rectangle 82"/>
          <p:cNvSpPr>
            <a:spLocks noChangeArrowheads="1"/>
          </p:cNvSpPr>
          <p:nvPr/>
        </p:nvSpPr>
        <p:spPr bwMode="auto">
          <a:xfrm>
            <a:off x="5334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4579" name="Rectangle 83"/>
          <p:cNvSpPr>
            <a:spLocks noChangeArrowheads="1"/>
          </p:cNvSpPr>
          <p:nvPr/>
        </p:nvSpPr>
        <p:spPr bwMode="auto">
          <a:xfrm>
            <a:off x="5334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4580" name="Rectangle 84"/>
          <p:cNvSpPr>
            <a:spLocks noChangeArrowheads="1"/>
          </p:cNvSpPr>
          <p:nvPr/>
        </p:nvSpPr>
        <p:spPr bwMode="auto">
          <a:xfrm>
            <a:off x="53340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4581" name="Rectangle 85"/>
          <p:cNvSpPr>
            <a:spLocks noChangeArrowheads="1"/>
          </p:cNvSpPr>
          <p:nvPr/>
        </p:nvSpPr>
        <p:spPr bwMode="auto">
          <a:xfrm>
            <a:off x="5334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4582" name="Rectangle 86"/>
          <p:cNvSpPr>
            <a:spLocks noChangeArrowheads="1"/>
          </p:cNvSpPr>
          <p:nvPr/>
        </p:nvSpPr>
        <p:spPr bwMode="auto">
          <a:xfrm>
            <a:off x="5334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4583" name="Rectangle 87"/>
          <p:cNvSpPr>
            <a:spLocks noChangeArrowheads="1"/>
          </p:cNvSpPr>
          <p:nvPr/>
        </p:nvSpPr>
        <p:spPr bwMode="auto">
          <a:xfrm>
            <a:off x="5334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4584" name="Rectangle 88"/>
          <p:cNvSpPr>
            <a:spLocks noChangeArrowheads="1"/>
          </p:cNvSpPr>
          <p:nvPr/>
        </p:nvSpPr>
        <p:spPr bwMode="auto">
          <a:xfrm>
            <a:off x="5334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4585" name="Rectangle 89"/>
          <p:cNvSpPr>
            <a:spLocks noChangeArrowheads="1"/>
          </p:cNvSpPr>
          <p:nvPr/>
        </p:nvSpPr>
        <p:spPr bwMode="auto">
          <a:xfrm>
            <a:off x="57150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4586" name="Rectangle 90"/>
          <p:cNvSpPr>
            <a:spLocks noChangeArrowheads="1"/>
          </p:cNvSpPr>
          <p:nvPr/>
        </p:nvSpPr>
        <p:spPr bwMode="auto">
          <a:xfrm>
            <a:off x="5715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4587" name="Rectangle 91"/>
          <p:cNvSpPr>
            <a:spLocks noChangeArrowheads="1"/>
          </p:cNvSpPr>
          <p:nvPr/>
        </p:nvSpPr>
        <p:spPr bwMode="auto">
          <a:xfrm>
            <a:off x="5715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4588" name="Rectangle 92"/>
          <p:cNvSpPr>
            <a:spLocks noChangeArrowheads="1"/>
          </p:cNvSpPr>
          <p:nvPr/>
        </p:nvSpPr>
        <p:spPr bwMode="auto">
          <a:xfrm>
            <a:off x="5715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4589" name="Rectangle 93"/>
          <p:cNvSpPr>
            <a:spLocks noChangeArrowheads="1"/>
          </p:cNvSpPr>
          <p:nvPr/>
        </p:nvSpPr>
        <p:spPr bwMode="auto">
          <a:xfrm>
            <a:off x="57150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4590" name="Rectangle 94"/>
          <p:cNvSpPr>
            <a:spLocks noChangeArrowheads="1"/>
          </p:cNvSpPr>
          <p:nvPr/>
        </p:nvSpPr>
        <p:spPr bwMode="auto">
          <a:xfrm>
            <a:off x="5715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4591" name="Rectangle 95"/>
          <p:cNvSpPr>
            <a:spLocks noChangeArrowheads="1"/>
          </p:cNvSpPr>
          <p:nvPr/>
        </p:nvSpPr>
        <p:spPr bwMode="auto">
          <a:xfrm>
            <a:off x="5715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4592" name="Rectangle 96"/>
          <p:cNvSpPr>
            <a:spLocks noChangeArrowheads="1"/>
          </p:cNvSpPr>
          <p:nvPr/>
        </p:nvSpPr>
        <p:spPr bwMode="auto">
          <a:xfrm>
            <a:off x="5715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4593" name="Rectangle 97"/>
          <p:cNvSpPr>
            <a:spLocks noChangeArrowheads="1"/>
          </p:cNvSpPr>
          <p:nvPr/>
        </p:nvSpPr>
        <p:spPr bwMode="auto">
          <a:xfrm>
            <a:off x="5715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4594" name="Rectangle 98"/>
          <p:cNvSpPr>
            <a:spLocks noChangeArrowheads="1"/>
          </p:cNvSpPr>
          <p:nvPr/>
        </p:nvSpPr>
        <p:spPr bwMode="auto">
          <a:xfrm>
            <a:off x="152400" y="990600"/>
            <a:ext cx="43434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Matrix point of view</a:t>
            </a:r>
            <a:endParaRPr lang="es-ES_tradnl">
              <a:solidFill>
                <a:srgbClr val="292934"/>
              </a:solidFill>
              <a:latin typeface="Arial"/>
              <a:ea typeface="+mn-ea"/>
              <a:cs typeface="+mn-cs"/>
            </a:endParaRPr>
          </a:p>
        </p:txBody>
      </p:sp>
      <p:sp>
        <p:nvSpPr>
          <p:cNvPr id="234595" name="Rectangle 99"/>
          <p:cNvSpPr>
            <a:spLocks noChangeArrowheads="1"/>
          </p:cNvSpPr>
          <p:nvPr/>
        </p:nvSpPr>
        <p:spPr bwMode="auto">
          <a:xfrm>
            <a:off x="4724400" y="990600"/>
            <a:ext cx="43434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Processor point of view</a:t>
            </a:r>
            <a:endParaRPr lang="es-ES_tradnl">
              <a:solidFill>
                <a:srgbClr val="292934"/>
              </a:solidFill>
              <a:latin typeface="Arial"/>
              <a:ea typeface="+mn-ea"/>
              <a:cs typeface="+mn-cs"/>
            </a:endParaRPr>
          </a:p>
        </p:txBody>
      </p:sp>
      <p:sp>
        <p:nvSpPr>
          <p:cNvPr id="234596" name="Rectangle 100"/>
          <p:cNvSpPr>
            <a:spLocks noChangeArrowheads="1"/>
          </p:cNvSpPr>
          <p:nvPr/>
        </p:nvSpPr>
        <p:spPr bwMode="auto">
          <a:xfrm>
            <a:off x="16764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597" name="Rectangle 101"/>
          <p:cNvSpPr>
            <a:spLocks noChangeArrowheads="1"/>
          </p:cNvSpPr>
          <p:nvPr/>
        </p:nvSpPr>
        <p:spPr bwMode="auto">
          <a:xfrm>
            <a:off x="2133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598" name="Rectangle 102"/>
          <p:cNvSpPr>
            <a:spLocks noChangeArrowheads="1"/>
          </p:cNvSpPr>
          <p:nvPr/>
        </p:nvSpPr>
        <p:spPr bwMode="auto">
          <a:xfrm>
            <a:off x="25908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599" name="Rectangle 103"/>
          <p:cNvSpPr>
            <a:spLocks noChangeArrowheads="1"/>
          </p:cNvSpPr>
          <p:nvPr/>
        </p:nvSpPr>
        <p:spPr bwMode="auto">
          <a:xfrm>
            <a:off x="3048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00" name="Rectangle 104"/>
          <p:cNvSpPr>
            <a:spLocks noChangeArrowheads="1"/>
          </p:cNvSpPr>
          <p:nvPr/>
        </p:nvSpPr>
        <p:spPr bwMode="auto">
          <a:xfrm>
            <a:off x="3505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01" name="Rectangle 105"/>
          <p:cNvSpPr>
            <a:spLocks noChangeArrowheads="1"/>
          </p:cNvSpPr>
          <p:nvPr/>
        </p:nvSpPr>
        <p:spPr bwMode="auto">
          <a:xfrm>
            <a:off x="39624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02" name="Rectangle 106"/>
          <p:cNvSpPr>
            <a:spLocks noChangeArrowheads="1"/>
          </p:cNvSpPr>
          <p:nvPr/>
        </p:nvSpPr>
        <p:spPr bwMode="auto">
          <a:xfrm>
            <a:off x="3048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03" name="Rectangle 107"/>
          <p:cNvSpPr>
            <a:spLocks noChangeArrowheads="1"/>
          </p:cNvSpPr>
          <p:nvPr/>
        </p:nvSpPr>
        <p:spPr bwMode="auto">
          <a:xfrm>
            <a:off x="7620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04" name="Rectangle 108"/>
          <p:cNvSpPr>
            <a:spLocks noChangeArrowheads="1"/>
          </p:cNvSpPr>
          <p:nvPr/>
        </p:nvSpPr>
        <p:spPr bwMode="auto">
          <a:xfrm>
            <a:off x="12192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05" name="Rectangle 109"/>
          <p:cNvSpPr>
            <a:spLocks noChangeArrowheads="1"/>
          </p:cNvSpPr>
          <p:nvPr/>
        </p:nvSpPr>
        <p:spPr bwMode="auto">
          <a:xfrm>
            <a:off x="16764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06" name="Rectangle 110"/>
          <p:cNvSpPr>
            <a:spLocks noChangeArrowheads="1"/>
          </p:cNvSpPr>
          <p:nvPr/>
        </p:nvSpPr>
        <p:spPr bwMode="auto">
          <a:xfrm>
            <a:off x="21336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07" name="Rectangle 111"/>
          <p:cNvSpPr>
            <a:spLocks noChangeArrowheads="1"/>
          </p:cNvSpPr>
          <p:nvPr/>
        </p:nvSpPr>
        <p:spPr bwMode="auto">
          <a:xfrm>
            <a:off x="25908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08" name="Rectangle 112"/>
          <p:cNvSpPr>
            <a:spLocks noChangeArrowheads="1"/>
          </p:cNvSpPr>
          <p:nvPr/>
        </p:nvSpPr>
        <p:spPr bwMode="auto">
          <a:xfrm>
            <a:off x="30480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09" name="Rectangle 113"/>
          <p:cNvSpPr>
            <a:spLocks noChangeArrowheads="1"/>
          </p:cNvSpPr>
          <p:nvPr/>
        </p:nvSpPr>
        <p:spPr bwMode="auto">
          <a:xfrm>
            <a:off x="35052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10" name="Rectangle 114"/>
          <p:cNvSpPr>
            <a:spLocks noChangeArrowheads="1"/>
          </p:cNvSpPr>
          <p:nvPr/>
        </p:nvSpPr>
        <p:spPr bwMode="auto">
          <a:xfrm>
            <a:off x="39624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11" name="Rectangle 115"/>
          <p:cNvSpPr>
            <a:spLocks noChangeArrowheads="1"/>
          </p:cNvSpPr>
          <p:nvPr/>
        </p:nvSpPr>
        <p:spPr bwMode="auto">
          <a:xfrm>
            <a:off x="3048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12" name="Rectangle 116"/>
          <p:cNvSpPr>
            <a:spLocks noChangeArrowheads="1"/>
          </p:cNvSpPr>
          <p:nvPr/>
        </p:nvSpPr>
        <p:spPr bwMode="auto">
          <a:xfrm>
            <a:off x="7620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13" name="Rectangle 117"/>
          <p:cNvSpPr>
            <a:spLocks noChangeArrowheads="1"/>
          </p:cNvSpPr>
          <p:nvPr/>
        </p:nvSpPr>
        <p:spPr bwMode="auto">
          <a:xfrm>
            <a:off x="12192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14" name="Rectangle 118"/>
          <p:cNvSpPr>
            <a:spLocks noChangeArrowheads="1"/>
          </p:cNvSpPr>
          <p:nvPr/>
        </p:nvSpPr>
        <p:spPr bwMode="auto">
          <a:xfrm>
            <a:off x="16764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15" name="Rectangle 119"/>
          <p:cNvSpPr>
            <a:spLocks noChangeArrowheads="1"/>
          </p:cNvSpPr>
          <p:nvPr/>
        </p:nvSpPr>
        <p:spPr bwMode="auto">
          <a:xfrm>
            <a:off x="21336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16" name="Rectangle 120"/>
          <p:cNvSpPr>
            <a:spLocks noChangeArrowheads="1"/>
          </p:cNvSpPr>
          <p:nvPr/>
        </p:nvSpPr>
        <p:spPr bwMode="auto">
          <a:xfrm>
            <a:off x="25908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17" name="Rectangle 121"/>
          <p:cNvSpPr>
            <a:spLocks noChangeArrowheads="1"/>
          </p:cNvSpPr>
          <p:nvPr/>
        </p:nvSpPr>
        <p:spPr bwMode="auto">
          <a:xfrm>
            <a:off x="30480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18" name="Rectangle 122"/>
          <p:cNvSpPr>
            <a:spLocks noChangeArrowheads="1"/>
          </p:cNvSpPr>
          <p:nvPr/>
        </p:nvSpPr>
        <p:spPr bwMode="auto">
          <a:xfrm>
            <a:off x="35052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19" name="Rectangle 123"/>
          <p:cNvSpPr>
            <a:spLocks noChangeArrowheads="1"/>
          </p:cNvSpPr>
          <p:nvPr/>
        </p:nvSpPr>
        <p:spPr bwMode="auto">
          <a:xfrm>
            <a:off x="39624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20" name="Rectangle 124"/>
          <p:cNvSpPr>
            <a:spLocks noChangeArrowheads="1"/>
          </p:cNvSpPr>
          <p:nvPr/>
        </p:nvSpPr>
        <p:spPr bwMode="auto">
          <a:xfrm>
            <a:off x="3048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21" name="Rectangle 125"/>
          <p:cNvSpPr>
            <a:spLocks noChangeArrowheads="1"/>
          </p:cNvSpPr>
          <p:nvPr/>
        </p:nvSpPr>
        <p:spPr bwMode="auto">
          <a:xfrm>
            <a:off x="7620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22" name="Rectangle 126"/>
          <p:cNvSpPr>
            <a:spLocks noChangeArrowheads="1"/>
          </p:cNvSpPr>
          <p:nvPr/>
        </p:nvSpPr>
        <p:spPr bwMode="auto">
          <a:xfrm>
            <a:off x="12192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23" name="Rectangle 127"/>
          <p:cNvSpPr>
            <a:spLocks noChangeArrowheads="1"/>
          </p:cNvSpPr>
          <p:nvPr/>
        </p:nvSpPr>
        <p:spPr bwMode="auto">
          <a:xfrm>
            <a:off x="16764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24" name="Rectangle 128"/>
          <p:cNvSpPr>
            <a:spLocks noChangeArrowheads="1"/>
          </p:cNvSpPr>
          <p:nvPr/>
        </p:nvSpPr>
        <p:spPr bwMode="auto">
          <a:xfrm>
            <a:off x="21336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25" name="Rectangle 129"/>
          <p:cNvSpPr>
            <a:spLocks noChangeArrowheads="1"/>
          </p:cNvSpPr>
          <p:nvPr/>
        </p:nvSpPr>
        <p:spPr bwMode="auto">
          <a:xfrm>
            <a:off x="25908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26" name="Rectangle 130"/>
          <p:cNvSpPr>
            <a:spLocks noChangeArrowheads="1"/>
          </p:cNvSpPr>
          <p:nvPr/>
        </p:nvSpPr>
        <p:spPr bwMode="auto">
          <a:xfrm>
            <a:off x="30480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27" name="Rectangle 131"/>
          <p:cNvSpPr>
            <a:spLocks noChangeArrowheads="1"/>
          </p:cNvSpPr>
          <p:nvPr/>
        </p:nvSpPr>
        <p:spPr bwMode="auto">
          <a:xfrm>
            <a:off x="35052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28" name="Rectangle 132"/>
          <p:cNvSpPr>
            <a:spLocks noChangeArrowheads="1"/>
          </p:cNvSpPr>
          <p:nvPr/>
        </p:nvSpPr>
        <p:spPr bwMode="auto">
          <a:xfrm>
            <a:off x="39624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29" name="Rectangle 133"/>
          <p:cNvSpPr>
            <a:spLocks noChangeArrowheads="1"/>
          </p:cNvSpPr>
          <p:nvPr/>
        </p:nvSpPr>
        <p:spPr bwMode="auto">
          <a:xfrm>
            <a:off x="3048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30" name="Rectangle 134"/>
          <p:cNvSpPr>
            <a:spLocks noChangeArrowheads="1"/>
          </p:cNvSpPr>
          <p:nvPr/>
        </p:nvSpPr>
        <p:spPr bwMode="auto">
          <a:xfrm>
            <a:off x="7620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31" name="Rectangle 135"/>
          <p:cNvSpPr>
            <a:spLocks noChangeArrowheads="1"/>
          </p:cNvSpPr>
          <p:nvPr/>
        </p:nvSpPr>
        <p:spPr bwMode="auto">
          <a:xfrm>
            <a:off x="12192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32" name="Rectangle 136"/>
          <p:cNvSpPr>
            <a:spLocks noChangeArrowheads="1"/>
          </p:cNvSpPr>
          <p:nvPr/>
        </p:nvSpPr>
        <p:spPr bwMode="auto">
          <a:xfrm>
            <a:off x="16764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33" name="Rectangle 137"/>
          <p:cNvSpPr>
            <a:spLocks noChangeArrowheads="1"/>
          </p:cNvSpPr>
          <p:nvPr/>
        </p:nvSpPr>
        <p:spPr bwMode="auto">
          <a:xfrm>
            <a:off x="21336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34" name="Rectangle 138"/>
          <p:cNvSpPr>
            <a:spLocks noChangeArrowheads="1"/>
          </p:cNvSpPr>
          <p:nvPr/>
        </p:nvSpPr>
        <p:spPr bwMode="auto">
          <a:xfrm>
            <a:off x="25908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35" name="Rectangle 139"/>
          <p:cNvSpPr>
            <a:spLocks noChangeArrowheads="1"/>
          </p:cNvSpPr>
          <p:nvPr/>
        </p:nvSpPr>
        <p:spPr bwMode="auto">
          <a:xfrm>
            <a:off x="30480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36" name="Rectangle 140"/>
          <p:cNvSpPr>
            <a:spLocks noChangeArrowheads="1"/>
          </p:cNvSpPr>
          <p:nvPr/>
        </p:nvSpPr>
        <p:spPr bwMode="auto">
          <a:xfrm>
            <a:off x="35052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37" name="Rectangle 141"/>
          <p:cNvSpPr>
            <a:spLocks noChangeArrowheads="1"/>
          </p:cNvSpPr>
          <p:nvPr/>
        </p:nvSpPr>
        <p:spPr bwMode="auto">
          <a:xfrm>
            <a:off x="39624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38" name="Rectangle 142"/>
          <p:cNvSpPr>
            <a:spLocks noChangeArrowheads="1"/>
          </p:cNvSpPr>
          <p:nvPr/>
        </p:nvSpPr>
        <p:spPr bwMode="auto">
          <a:xfrm>
            <a:off x="3048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39" name="Rectangle 143"/>
          <p:cNvSpPr>
            <a:spLocks noChangeArrowheads="1"/>
          </p:cNvSpPr>
          <p:nvPr/>
        </p:nvSpPr>
        <p:spPr bwMode="auto">
          <a:xfrm>
            <a:off x="762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40" name="Rectangle 144"/>
          <p:cNvSpPr>
            <a:spLocks noChangeArrowheads="1"/>
          </p:cNvSpPr>
          <p:nvPr/>
        </p:nvSpPr>
        <p:spPr bwMode="auto">
          <a:xfrm>
            <a:off x="1219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41" name="Rectangle 145"/>
          <p:cNvSpPr>
            <a:spLocks noChangeArrowheads="1"/>
          </p:cNvSpPr>
          <p:nvPr/>
        </p:nvSpPr>
        <p:spPr bwMode="auto">
          <a:xfrm>
            <a:off x="16764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42" name="Rectangle 146"/>
          <p:cNvSpPr>
            <a:spLocks noChangeArrowheads="1"/>
          </p:cNvSpPr>
          <p:nvPr/>
        </p:nvSpPr>
        <p:spPr bwMode="auto">
          <a:xfrm>
            <a:off x="2133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43" name="Rectangle 147"/>
          <p:cNvSpPr>
            <a:spLocks noChangeArrowheads="1"/>
          </p:cNvSpPr>
          <p:nvPr/>
        </p:nvSpPr>
        <p:spPr bwMode="auto">
          <a:xfrm>
            <a:off x="25908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44" name="Rectangle 148"/>
          <p:cNvSpPr>
            <a:spLocks noChangeArrowheads="1"/>
          </p:cNvSpPr>
          <p:nvPr/>
        </p:nvSpPr>
        <p:spPr bwMode="auto">
          <a:xfrm>
            <a:off x="3048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45" name="Rectangle 149"/>
          <p:cNvSpPr>
            <a:spLocks noChangeArrowheads="1"/>
          </p:cNvSpPr>
          <p:nvPr/>
        </p:nvSpPr>
        <p:spPr bwMode="auto">
          <a:xfrm>
            <a:off x="3505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46" name="Rectangle 150"/>
          <p:cNvSpPr>
            <a:spLocks noChangeArrowheads="1"/>
          </p:cNvSpPr>
          <p:nvPr/>
        </p:nvSpPr>
        <p:spPr bwMode="auto">
          <a:xfrm>
            <a:off x="39624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47" name="Rectangle 151"/>
          <p:cNvSpPr>
            <a:spLocks noChangeArrowheads="1"/>
          </p:cNvSpPr>
          <p:nvPr/>
        </p:nvSpPr>
        <p:spPr bwMode="auto">
          <a:xfrm>
            <a:off x="3048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48" name="Rectangle 152"/>
          <p:cNvSpPr>
            <a:spLocks noChangeArrowheads="1"/>
          </p:cNvSpPr>
          <p:nvPr/>
        </p:nvSpPr>
        <p:spPr bwMode="auto">
          <a:xfrm>
            <a:off x="7620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49" name="Rectangle 153"/>
          <p:cNvSpPr>
            <a:spLocks noChangeArrowheads="1"/>
          </p:cNvSpPr>
          <p:nvPr/>
        </p:nvSpPr>
        <p:spPr bwMode="auto">
          <a:xfrm>
            <a:off x="12192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50" name="Rectangle 154"/>
          <p:cNvSpPr>
            <a:spLocks noChangeArrowheads="1"/>
          </p:cNvSpPr>
          <p:nvPr/>
        </p:nvSpPr>
        <p:spPr bwMode="auto">
          <a:xfrm>
            <a:off x="16764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51" name="Rectangle 155"/>
          <p:cNvSpPr>
            <a:spLocks noChangeArrowheads="1"/>
          </p:cNvSpPr>
          <p:nvPr/>
        </p:nvSpPr>
        <p:spPr bwMode="auto">
          <a:xfrm>
            <a:off x="21336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52" name="Rectangle 156"/>
          <p:cNvSpPr>
            <a:spLocks noChangeArrowheads="1"/>
          </p:cNvSpPr>
          <p:nvPr/>
        </p:nvSpPr>
        <p:spPr bwMode="auto">
          <a:xfrm>
            <a:off x="25908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53" name="Rectangle 157"/>
          <p:cNvSpPr>
            <a:spLocks noChangeArrowheads="1"/>
          </p:cNvSpPr>
          <p:nvPr/>
        </p:nvSpPr>
        <p:spPr bwMode="auto">
          <a:xfrm>
            <a:off x="30480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54" name="Rectangle 158"/>
          <p:cNvSpPr>
            <a:spLocks noChangeArrowheads="1"/>
          </p:cNvSpPr>
          <p:nvPr/>
        </p:nvSpPr>
        <p:spPr bwMode="auto">
          <a:xfrm>
            <a:off x="35052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55" name="Rectangle 159"/>
          <p:cNvSpPr>
            <a:spLocks noChangeArrowheads="1"/>
          </p:cNvSpPr>
          <p:nvPr/>
        </p:nvSpPr>
        <p:spPr bwMode="auto">
          <a:xfrm>
            <a:off x="39624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56" name="Rectangle 160"/>
          <p:cNvSpPr>
            <a:spLocks noChangeArrowheads="1"/>
          </p:cNvSpPr>
          <p:nvPr/>
        </p:nvSpPr>
        <p:spPr bwMode="auto">
          <a:xfrm>
            <a:off x="3048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57" name="Rectangle 161"/>
          <p:cNvSpPr>
            <a:spLocks noChangeArrowheads="1"/>
          </p:cNvSpPr>
          <p:nvPr/>
        </p:nvSpPr>
        <p:spPr bwMode="auto">
          <a:xfrm>
            <a:off x="7620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58" name="Rectangle 162"/>
          <p:cNvSpPr>
            <a:spLocks noChangeArrowheads="1"/>
          </p:cNvSpPr>
          <p:nvPr/>
        </p:nvSpPr>
        <p:spPr bwMode="auto">
          <a:xfrm>
            <a:off x="12192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59" name="Rectangle 163"/>
          <p:cNvSpPr>
            <a:spLocks noChangeArrowheads="1"/>
          </p:cNvSpPr>
          <p:nvPr/>
        </p:nvSpPr>
        <p:spPr bwMode="auto">
          <a:xfrm>
            <a:off x="16764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60" name="Rectangle 164"/>
          <p:cNvSpPr>
            <a:spLocks noChangeArrowheads="1"/>
          </p:cNvSpPr>
          <p:nvPr/>
        </p:nvSpPr>
        <p:spPr bwMode="auto">
          <a:xfrm>
            <a:off x="21336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61" name="Rectangle 165"/>
          <p:cNvSpPr>
            <a:spLocks noChangeArrowheads="1"/>
          </p:cNvSpPr>
          <p:nvPr/>
        </p:nvSpPr>
        <p:spPr bwMode="auto">
          <a:xfrm>
            <a:off x="25908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62" name="Rectangle 166"/>
          <p:cNvSpPr>
            <a:spLocks noChangeArrowheads="1"/>
          </p:cNvSpPr>
          <p:nvPr/>
        </p:nvSpPr>
        <p:spPr bwMode="auto">
          <a:xfrm>
            <a:off x="30480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63" name="Rectangle 167"/>
          <p:cNvSpPr>
            <a:spLocks noChangeArrowheads="1"/>
          </p:cNvSpPr>
          <p:nvPr/>
        </p:nvSpPr>
        <p:spPr bwMode="auto">
          <a:xfrm>
            <a:off x="35052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64" name="Rectangle 168"/>
          <p:cNvSpPr>
            <a:spLocks noChangeArrowheads="1"/>
          </p:cNvSpPr>
          <p:nvPr/>
        </p:nvSpPr>
        <p:spPr bwMode="auto">
          <a:xfrm>
            <a:off x="39624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4665" name="Rectangle 169"/>
          <p:cNvSpPr>
            <a:spLocks noChangeArrowheads="1"/>
          </p:cNvSpPr>
          <p:nvPr/>
        </p:nvSpPr>
        <p:spPr bwMode="auto">
          <a:xfrm>
            <a:off x="304800" y="17526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4666" name="Rectangle 170"/>
          <p:cNvSpPr>
            <a:spLocks noChangeArrowheads="1"/>
          </p:cNvSpPr>
          <p:nvPr/>
        </p:nvSpPr>
        <p:spPr bwMode="auto">
          <a:xfrm>
            <a:off x="762000" y="17526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4667" name="Rectangle 171"/>
          <p:cNvSpPr>
            <a:spLocks noChangeArrowheads="1"/>
          </p:cNvSpPr>
          <p:nvPr/>
        </p:nvSpPr>
        <p:spPr bwMode="auto">
          <a:xfrm>
            <a:off x="1219200" y="17526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4668" name="Rectangle 172"/>
          <p:cNvSpPr>
            <a:spLocks noChangeArrowheads="1"/>
          </p:cNvSpPr>
          <p:nvPr/>
        </p:nvSpPr>
        <p:spPr bwMode="auto">
          <a:xfrm>
            <a:off x="304800" y="2209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4669" name="Rectangle 173"/>
          <p:cNvSpPr>
            <a:spLocks noChangeArrowheads="1"/>
          </p:cNvSpPr>
          <p:nvPr/>
        </p:nvSpPr>
        <p:spPr bwMode="auto">
          <a:xfrm>
            <a:off x="762000" y="2209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4670" name="Rectangle 174"/>
          <p:cNvSpPr>
            <a:spLocks noChangeArrowheads="1"/>
          </p:cNvSpPr>
          <p:nvPr/>
        </p:nvSpPr>
        <p:spPr bwMode="auto">
          <a:xfrm>
            <a:off x="1219200" y="2209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Tree>
    <p:extLst>
      <p:ext uri="{BB962C8B-B14F-4D97-AF65-F5344CB8AC3E}">
        <p14:creationId xmlns:p14="http://schemas.microsoft.com/office/powerpoint/2010/main" val="36552534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ChangeArrowheads="1"/>
          </p:cNvSpPr>
          <p:nvPr/>
        </p:nvSpPr>
        <p:spPr bwMode="auto">
          <a:xfrm>
            <a:off x="4724400" y="1600200"/>
            <a:ext cx="4343400" cy="42672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28355" name="Rectangle 3"/>
          <p:cNvSpPr>
            <a:spLocks noChangeArrowheads="1"/>
          </p:cNvSpPr>
          <p:nvPr/>
        </p:nvSpPr>
        <p:spPr bwMode="auto">
          <a:xfrm>
            <a:off x="62484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28356" name="Rectangle 4"/>
          <p:cNvSpPr>
            <a:spLocks noChangeArrowheads="1"/>
          </p:cNvSpPr>
          <p:nvPr/>
        </p:nvSpPr>
        <p:spPr bwMode="auto">
          <a:xfrm>
            <a:off x="76200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28357" name="Rectangle 5"/>
          <p:cNvSpPr>
            <a:spLocks noChangeArrowheads="1"/>
          </p:cNvSpPr>
          <p:nvPr/>
        </p:nvSpPr>
        <p:spPr bwMode="auto">
          <a:xfrm>
            <a:off x="48768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28358" name="Rectangle 6"/>
          <p:cNvSpPr>
            <a:spLocks noChangeArrowheads="1"/>
          </p:cNvSpPr>
          <p:nvPr/>
        </p:nvSpPr>
        <p:spPr bwMode="auto">
          <a:xfrm>
            <a:off x="62484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28359" name="Rectangle 7"/>
          <p:cNvSpPr>
            <a:spLocks noChangeArrowheads="1"/>
          </p:cNvSpPr>
          <p:nvPr/>
        </p:nvSpPr>
        <p:spPr bwMode="auto">
          <a:xfrm>
            <a:off x="76200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28360" name="Rectangle 8"/>
          <p:cNvSpPr>
            <a:spLocks noChangeArrowheads="1"/>
          </p:cNvSpPr>
          <p:nvPr/>
        </p:nvSpPr>
        <p:spPr bwMode="auto">
          <a:xfrm>
            <a:off x="48768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28361" name="Rectangle 9"/>
          <p:cNvSpPr>
            <a:spLocks noChangeArrowheads="1"/>
          </p:cNvSpPr>
          <p:nvPr/>
        </p:nvSpPr>
        <p:spPr bwMode="auto">
          <a:xfrm>
            <a:off x="152400" y="1600200"/>
            <a:ext cx="4343400" cy="42672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190466" name="Rectangle 2"/>
          <p:cNvSpPr>
            <a:spLocks noGrp="1" noChangeArrowheads="1"/>
          </p:cNvSpPr>
          <p:nvPr>
            <p:ph type="title" idx="4294967295"/>
          </p:nvPr>
        </p:nvSpPr>
        <p:spPr>
          <a:xfrm>
            <a:off x="0" y="230188"/>
            <a:ext cx="9144000" cy="422275"/>
          </a:xfrm>
        </p:spPr>
        <p:txBody>
          <a:bodyPr>
            <a:normAutofit fontScale="90000"/>
          </a:bodyPr>
          <a:lstStyle/>
          <a:p>
            <a:r>
              <a:rPr lang="en-US" b="1"/>
              <a:t>2D Block Cyclic Layout</a:t>
            </a:r>
          </a:p>
        </p:txBody>
      </p:sp>
      <p:sp>
        <p:nvSpPr>
          <p:cNvPr id="228375" name="Rectangle 23"/>
          <p:cNvSpPr>
            <a:spLocks noChangeArrowheads="1"/>
          </p:cNvSpPr>
          <p:nvPr/>
        </p:nvSpPr>
        <p:spPr bwMode="auto">
          <a:xfrm>
            <a:off x="30480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376" name="Rectangle 24"/>
          <p:cNvSpPr>
            <a:spLocks noChangeArrowheads="1"/>
          </p:cNvSpPr>
          <p:nvPr/>
        </p:nvSpPr>
        <p:spPr bwMode="auto">
          <a:xfrm>
            <a:off x="35052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377" name="Rectangle 25"/>
          <p:cNvSpPr>
            <a:spLocks noChangeArrowheads="1"/>
          </p:cNvSpPr>
          <p:nvPr/>
        </p:nvSpPr>
        <p:spPr bwMode="auto">
          <a:xfrm>
            <a:off x="39624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444" name="Rectangle 92"/>
          <p:cNvSpPr>
            <a:spLocks noChangeArrowheads="1"/>
          </p:cNvSpPr>
          <p:nvPr/>
        </p:nvSpPr>
        <p:spPr bwMode="auto">
          <a:xfrm>
            <a:off x="4953000" y="1828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8445" name="Rectangle 93"/>
          <p:cNvSpPr>
            <a:spLocks noChangeArrowheads="1"/>
          </p:cNvSpPr>
          <p:nvPr/>
        </p:nvSpPr>
        <p:spPr bwMode="auto">
          <a:xfrm>
            <a:off x="6324600" y="1828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8446" name="Rectangle 94"/>
          <p:cNvSpPr>
            <a:spLocks noChangeArrowheads="1"/>
          </p:cNvSpPr>
          <p:nvPr/>
        </p:nvSpPr>
        <p:spPr bwMode="auto">
          <a:xfrm>
            <a:off x="7696200" y="1828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8447" name="Rectangle 95"/>
          <p:cNvSpPr>
            <a:spLocks noChangeArrowheads="1"/>
          </p:cNvSpPr>
          <p:nvPr/>
        </p:nvSpPr>
        <p:spPr bwMode="auto">
          <a:xfrm>
            <a:off x="6324600" y="4114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8448" name="Rectangle 96"/>
          <p:cNvSpPr>
            <a:spLocks noChangeArrowheads="1"/>
          </p:cNvSpPr>
          <p:nvPr/>
        </p:nvSpPr>
        <p:spPr bwMode="auto">
          <a:xfrm>
            <a:off x="7696200" y="4114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8449" name="Rectangle 97"/>
          <p:cNvSpPr>
            <a:spLocks noChangeArrowheads="1"/>
          </p:cNvSpPr>
          <p:nvPr/>
        </p:nvSpPr>
        <p:spPr bwMode="auto">
          <a:xfrm>
            <a:off x="4953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8450" name="Rectangle 98"/>
          <p:cNvSpPr>
            <a:spLocks noChangeArrowheads="1"/>
          </p:cNvSpPr>
          <p:nvPr/>
        </p:nvSpPr>
        <p:spPr bwMode="auto">
          <a:xfrm>
            <a:off x="6324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8451" name="Rectangle 99"/>
          <p:cNvSpPr>
            <a:spLocks noChangeArrowheads="1"/>
          </p:cNvSpPr>
          <p:nvPr/>
        </p:nvSpPr>
        <p:spPr bwMode="auto">
          <a:xfrm>
            <a:off x="7696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8452" name="Rectangle 100"/>
          <p:cNvSpPr>
            <a:spLocks noChangeArrowheads="1"/>
          </p:cNvSpPr>
          <p:nvPr/>
        </p:nvSpPr>
        <p:spPr bwMode="auto">
          <a:xfrm>
            <a:off x="4953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8453" name="Rectangle 101"/>
          <p:cNvSpPr>
            <a:spLocks noChangeArrowheads="1"/>
          </p:cNvSpPr>
          <p:nvPr/>
        </p:nvSpPr>
        <p:spPr bwMode="auto">
          <a:xfrm>
            <a:off x="6324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8454" name="Rectangle 102"/>
          <p:cNvSpPr>
            <a:spLocks noChangeArrowheads="1"/>
          </p:cNvSpPr>
          <p:nvPr/>
        </p:nvSpPr>
        <p:spPr bwMode="auto">
          <a:xfrm>
            <a:off x="7696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8455" name="Rectangle 103"/>
          <p:cNvSpPr>
            <a:spLocks noChangeArrowheads="1"/>
          </p:cNvSpPr>
          <p:nvPr/>
        </p:nvSpPr>
        <p:spPr bwMode="auto">
          <a:xfrm>
            <a:off x="4953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8456" name="Rectangle 104"/>
          <p:cNvSpPr>
            <a:spLocks noChangeArrowheads="1"/>
          </p:cNvSpPr>
          <p:nvPr/>
        </p:nvSpPr>
        <p:spPr bwMode="auto">
          <a:xfrm>
            <a:off x="6324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8457" name="Rectangle 105"/>
          <p:cNvSpPr>
            <a:spLocks noChangeArrowheads="1"/>
          </p:cNvSpPr>
          <p:nvPr/>
        </p:nvSpPr>
        <p:spPr bwMode="auto">
          <a:xfrm>
            <a:off x="7696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8458" name="Rectangle 106"/>
          <p:cNvSpPr>
            <a:spLocks noChangeArrowheads="1"/>
          </p:cNvSpPr>
          <p:nvPr/>
        </p:nvSpPr>
        <p:spPr bwMode="auto">
          <a:xfrm>
            <a:off x="4953000" y="4114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8459" name="Rectangle 107"/>
          <p:cNvSpPr>
            <a:spLocks noChangeArrowheads="1"/>
          </p:cNvSpPr>
          <p:nvPr/>
        </p:nvSpPr>
        <p:spPr bwMode="auto">
          <a:xfrm>
            <a:off x="6324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8460" name="Rectangle 108"/>
          <p:cNvSpPr>
            <a:spLocks noChangeArrowheads="1"/>
          </p:cNvSpPr>
          <p:nvPr/>
        </p:nvSpPr>
        <p:spPr bwMode="auto">
          <a:xfrm>
            <a:off x="7696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8461" name="Rectangle 109"/>
          <p:cNvSpPr>
            <a:spLocks noChangeArrowheads="1"/>
          </p:cNvSpPr>
          <p:nvPr/>
        </p:nvSpPr>
        <p:spPr bwMode="auto">
          <a:xfrm>
            <a:off x="4953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8462" name="Rectangle 110"/>
          <p:cNvSpPr>
            <a:spLocks noChangeArrowheads="1"/>
          </p:cNvSpPr>
          <p:nvPr/>
        </p:nvSpPr>
        <p:spPr bwMode="auto">
          <a:xfrm>
            <a:off x="6324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8463" name="Rectangle 111"/>
          <p:cNvSpPr>
            <a:spLocks noChangeArrowheads="1"/>
          </p:cNvSpPr>
          <p:nvPr/>
        </p:nvSpPr>
        <p:spPr bwMode="auto">
          <a:xfrm>
            <a:off x="7696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8464" name="Rectangle 112"/>
          <p:cNvSpPr>
            <a:spLocks noChangeArrowheads="1"/>
          </p:cNvSpPr>
          <p:nvPr/>
        </p:nvSpPr>
        <p:spPr bwMode="auto">
          <a:xfrm>
            <a:off x="4953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8465" name="Rectangle 113"/>
          <p:cNvSpPr>
            <a:spLocks noChangeArrowheads="1"/>
          </p:cNvSpPr>
          <p:nvPr/>
        </p:nvSpPr>
        <p:spPr bwMode="auto">
          <a:xfrm>
            <a:off x="6324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8466" name="Rectangle 114"/>
          <p:cNvSpPr>
            <a:spLocks noChangeArrowheads="1"/>
          </p:cNvSpPr>
          <p:nvPr/>
        </p:nvSpPr>
        <p:spPr bwMode="auto">
          <a:xfrm>
            <a:off x="7696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8467" name="Rectangle 115"/>
          <p:cNvSpPr>
            <a:spLocks noChangeArrowheads="1"/>
          </p:cNvSpPr>
          <p:nvPr/>
        </p:nvSpPr>
        <p:spPr bwMode="auto">
          <a:xfrm>
            <a:off x="4953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8468" name="Rectangle 116"/>
          <p:cNvSpPr>
            <a:spLocks noChangeArrowheads="1"/>
          </p:cNvSpPr>
          <p:nvPr/>
        </p:nvSpPr>
        <p:spPr bwMode="auto">
          <a:xfrm>
            <a:off x="6324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8469" name="Rectangle 117"/>
          <p:cNvSpPr>
            <a:spLocks noChangeArrowheads="1"/>
          </p:cNvSpPr>
          <p:nvPr/>
        </p:nvSpPr>
        <p:spPr bwMode="auto">
          <a:xfrm>
            <a:off x="7696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8470" name="Rectangle 118"/>
          <p:cNvSpPr>
            <a:spLocks noChangeArrowheads="1"/>
          </p:cNvSpPr>
          <p:nvPr/>
        </p:nvSpPr>
        <p:spPr bwMode="auto">
          <a:xfrm>
            <a:off x="4953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8471" name="Rectangle 119"/>
          <p:cNvSpPr>
            <a:spLocks noChangeArrowheads="1"/>
          </p:cNvSpPr>
          <p:nvPr/>
        </p:nvSpPr>
        <p:spPr bwMode="auto">
          <a:xfrm>
            <a:off x="8077200" y="1828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8472" name="Rectangle 120"/>
          <p:cNvSpPr>
            <a:spLocks noChangeArrowheads="1"/>
          </p:cNvSpPr>
          <p:nvPr/>
        </p:nvSpPr>
        <p:spPr bwMode="auto">
          <a:xfrm>
            <a:off x="8077200" y="4114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8473" name="Rectangle 121"/>
          <p:cNvSpPr>
            <a:spLocks noChangeArrowheads="1"/>
          </p:cNvSpPr>
          <p:nvPr/>
        </p:nvSpPr>
        <p:spPr bwMode="auto">
          <a:xfrm>
            <a:off x="8077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8474" name="Rectangle 122"/>
          <p:cNvSpPr>
            <a:spLocks noChangeArrowheads="1"/>
          </p:cNvSpPr>
          <p:nvPr/>
        </p:nvSpPr>
        <p:spPr bwMode="auto">
          <a:xfrm>
            <a:off x="8077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8475" name="Rectangle 123"/>
          <p:cNvSpPr>
            <a:spLocks noChangeArrowheads="1"/>
          </p:cNvSpPr>
          <p:nvPr/>
        </p:nvSpPr>
        <p:spPr bwMode="auto">
          <a:xfrm>
            <a:off x="8077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8476" name="Rectangle 124"/>
          <p:cNvSpPr>
            <a:spLocks noChangeArrowheads="1"/>
          </p:cNvSpPr>
          <p:nvPr/>
        </p:nvSpPr>
        <p:spPr bwMode="auto">
          <a:xfrm>
            <a:off x="8077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8477" name="Rectangle 125"/>
          <p:cNvSpPr>
            <a:spLocks noChangeArrowheads="1"/>
          </p:cNvSpPr>
          <p:nvPr/>
        </p:nvSpPr>
        <p:spPr bwMode="auto">
          <a:xfrm>
            <a:off x="8077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8478" name="Rectangle 126"/>
          <p:cNvSpPr>
            <a:spLocks noChangeArrowheads="1"/>
          </p:cNvSpPr>
          <p:nvPr/>
        </p:nvSpPr>
        <p:spPr bwMode="auto">
          <a:xfrm>
            <a:off x="8077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8479" name="Rectangle 127"/>
          <p:cNvSpPr>
            <a:spLocks noChangeArrowheads="1"/>
          </p:cNvSpPr>
          <p:nvPr/>
        </p:nvSpPr>
        <p:spPr bwMode="auto">
          <a:xfrm>
            <a:off x="8077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8480" name="Rectangle 128"/>
          <p:cNvSpPr>
            <a:spLocks noChangeArrowheads="1"/>
          </p:cNvSpPr>
          <p:nvPr/>
        </p:nvSpPr>
        <p:spPr bwMode="auto">
          <a:xfrm>
            <a:off x="84582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8481" name="Rectangle 129"/>
          <p:cNvSpPr>
            <a:spLocks noChangeArrowheads="1"/>
          </p:cNvSpPr>
          <p:nvPr/>
        </p:nvSpPr>
        <p:spPr bwMode="auto">
          <a:xfrm>
            <a:off x="84582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8482" name="Rectangle 130"/>
          <p:cNvSpPr>
            <a:spLocks noChangeArrowheads="1"/>
          </p:cNvSpPr>
          <p:nvPr/>
        </p:nvSpPr>
        <p:spPr bwMode="auto">
          <a:xfrm>
            <a:off x="8458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8483" name="Rectangle 131"/>
          <p:cNvSpPr>
            <a:spLocks noChangeArrowheads="1"/>
          </p:cNvSpPr>
          <p:nvPr/>
        </p:nvSpPr>
        <p:spPr bwMode="auto">
          <a:xfrm>
            <a:off x="8458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8484" name="Rectangle 132"/>
          <p:cNvSpPr>
            <a:spLocks noChangeArrowheads="1"/>
          </p:cNvSpPr>
          <p:nvPr/>
        </p:nvSpPr>
        <p:spPr bwMode="auto">
          <a:xfrm>
            <a:off x="8458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8485" name="Rectangle 133"/>
          <p:cNvSpPr>
            <a:spLocks noChangeArrowheads="1"/>
          </p:cNvSpPr>
          <p:nvPr/>
        </p:nvSpPr>
        <p:spPr bwMode="auto">
          <a:xfrm>
            <a:off x="8458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8486" name="Rectangle 134"/>
          <p:cNvSpPr>
            <a:spLocks noChangeArrowheads="1"/>
          </p:cNvSpPr>
          <p:nvPr/>
        </p:nvSpPr>
        <p:spPr bwMode="auto">
          <a:xfrm>
            <a:off x="8458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8487" name="Rectangle 135"/>
          <p:cNvSpPr>
            <a:spLocks noChangeArrowheads="1"/>
          </p:cNvSpPr>
          <p:nvPr/>
        </p:nvSpPr>
        <p:spPr bwMode="auto">
          <a:xfrm>
            <a:off x="8458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8488" name="Rectangle 136"/>
          <p:cNvSpPr>
            <a:spLocks noChangeArrowheads="1"/>
          </p:cNvSpPr>
          <p:nvPr/>
        </p:nvSpPr>
        <p:spPr bwMode="auto">
          <a:xfrm>
            <a:off x="8458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8489" name="Rectangle 137"/>
          <p:cNvSpPr>
            <a:spLocks noChangeArrowheads="1"/>
          </p:cNvSpPr>
          <p:nvPr/>
        </p:nvSpPr>
        <p:spPr bwMode="auto">
          <a:xfrm>
            <a:off x="6705600" y="1828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8490" name="Rectangle 138"/>
          <p:cNvSpPr>
            <a:spLocks noChangeArrowheads="1"/>
          </p:cNvSpPr>
          <p:nvPr/>
        </p:nvSpPr>
        <p:spPr bwMode="auto">
          <a:xfrm>
            <a:off x="6705600" y="4114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8491" name="Rectangle 139"/>
          <p:cNvSpPr>
            <a:spLocks noChangeArrowheads="1"/>
          </p:cNvSpPr>
          <p:nvPr/>
        </p:nvSpPr>
        <p:spPr bwMode="auto">
          <a:xfrm>
            <a:off x="6705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8492" name="Rectangle 140"/>
          <p:cNvSpPr>
            <a:spLocks noChangeArrowheads="1"/>
          </p:cNvSpPr>
          <p:nvPr/>
        </p:nvSpPr>
        <p:spPr bwMode="auto">
          <a:xfrm>
            <a:off x="6705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8493" name="Rectangle 141"/>
          <p:cNvSpPr>
            <a:spLocks noChangeArrowheads="1"/>
          </p:cNvSpPr>
          <p:nvPr/>
        </p:nvSpPr>
        <p:spPr bwMode="auto">
          <a:xfrm>
            <a:off x="6705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8494" name="Rectangle 142"/>
          <p:cNvSpPr>
            <a:spLocks noChangeArrowheads="1"/>
          </p:cNvSpPr>
          <p:nvPr/>
        </p:nvSpPr>
        <p:spPr bwMode="auto">
          <a:xfrm>
            <a:off x="6705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8495" name="Rectangle 143"/>
          <p:cNvSpPr>
            <a:spLocks noChangeArrowheads="1"/>
          </p:cNvSpPr>
          <p:nvPr/>
        </p:nvSpPr>
        <p:spPr bwMode="auto">
          <a:xfrm>
            <a:off x="6705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8496" name="Rectangle 144"/>
          <p:cNvSpPr>
            <a:spLocks noChangeArrowheads="1"/>
          </p:cNvSpPr>
          <p:nvPr/>
        </p:nvSpPr>
        <p:spPr bwMode="auto">
          <a:xfrm>
            <a:off x="6705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8497" name="Rectangle 145"/>
          <p:cNvSpPr>
            <a:spLocks noChangeArrowheads="1"/>
          </p:cNvSpPr>
          <p:nvPr/>
        </p:nvSpPr>
        <p:spPr bwMode="auto">
          <a:xfrm>
            <a:off x="6705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8498" name="Rectangle 146"/>
          <p:cNvSpPr>
            <a:spLocks noChangeArrowheads="1"/>
          </p:cNvSpPr>
          <p:nvPr/>
        </p:nvSpPr>
        <p:spPr bwMode="auto">
          <a:xfrm>
            <a:off x="70866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8499" name="Rectangle 147"/>
          <p:cNvSpPr>
            <a:spLocks noChangeArrowheads="1"/>
          </p:cNvSpPr>
          <p:nvPr/>
        </p:nvSpPr>
        <p:spPr bwMode="auto">
          <a:xfrm>
            <a:off x="70866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8500" name="Rectangle 148"/>
          <p:cNvSpPr>
            <a:spLocks noChangeArrowheads="1"/>
          </p:cNvSpPr>
          <p:nvPr/>
        </p:nvSpPr>
        <p:spPr bwMode="auto">
          <a:xfrm>
            <a:off x="7086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8501" name="Rectangle 149"/>
          <p:cNvSpPr>
            <a:spLocks noChangeArrowheads="1"/>
          </p:cNvSpPr>
          <p:nvPr/>
        </p:nvSpPr>
        <p:spPr bwMode="auto">
          <a:xfrm>
            <a:off x="7086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8502" name="Rectangle 150"/>
          <p:cNvSpPr>
            <a:spLocks noChangeArrowheads="1"/>
          </p:cNvSpPr>
          <p:nvPr/>
        </p:nvSpPr>
        <p:spPr bwMode="auto">
          <a:xfrm>
            <a:off x="7086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8503" name="Rectangle 151"/>
          <p:cNvSpPr>
            <a:spLocks noChangeArrowheads="1"/>
          </p:cNvSpPr>
          <p:nvPr/>
        </p:nvSpPr>
        <p:spPr bwMode="auto">
          <a:xfrm>
            <a:off x="7086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8504" name="Rectangle 152"/>
          <p:cNvSpPr>
            <a:spLocks noChangeArrowheads="1"/>
          </p:cNvSpPr>
          <p:nvPr/>
        </p:nvSpPr>
        <p:spPr bwMode="auto">
          <a:xfrm>
            <a:off x="7086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8505" name="Rectangle 153"/>
          <p:cNvSpPr>
            <a:spLocks noChangeArrowheads="1"/>
          </p:cNvSpPr>
          <p:nvPr/>
        </p:nvSpPr>
        <p:spPr bwMode="auto">
          <a:xfrm>
            <a:off x="7086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8506" name="Rectangle 154"/>
          <p:cNvSpPr>
            <a:spLocks noChangeArrowheads="1"/>
          </p:cNvSpPr>
          <p:nvPr/>
        </p:nvSpPr>
        <p:spPr bwMode="auto">
          <a:xfrm>
            <a:off x="7086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8507" name="Rectangle 155"/>
          <p:cNvSpPr>
            <a:spLocks noChangeArrowheads="1"/>
          </p:cNvSpPr>
          <p:nvPr/>
        </p:nvSpPr>
        <p:spPr bwMode="auto">
          <a:xfrm>
            <a:off x="5334000" y="1828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8508" name="Rectangle 156"/>
          <p:cNvSpPr>
            <a:spLocks noChangeArrowheads="1"/>
          </p:cNvSpPr>
          <p:nvPr/>
        </p:nvSpPr>
        <p:spPr bwMode="auto">
          <a:xfrm>
            <a:off x="5334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8509" name="Rectangle 157"/>
          <p:cNvSpPr>
            <a:spLocks noChangeArrowheads="1"/>
          </p:cNvSpPr>
          <p:nvPr/>
        </p:nvSpPr>
        <p:spPr bwMode="auto">
          <a:xfrm>
            <a:off x="5334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8510" name="Rectangle 158"/>
          <p:cNvSpPr>
            <a:spLocks noChangeArrowheads="1"/>
          </p:cNvSpPr>
          <p:nvPr/>
        </p:nvSpPr>
        <p:spPr bwMode="auto">
          <a:xfrm>
            <a:off x="5334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8511" name="Rectangle 159"/>
          <p:cNvSpPr>
            <a:spLocks noChangeArrowheads="1"/>
          </p:cNvSpPr>
          <p:nvPr/>
        </p:nvSpPr>
        <p:spPr bwMode="auto">
          <a:xfrm>
            <a:off x="5334000" y="4114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8512" name="Rectangle 160"/>
          <p:cNvSpPr>
            <a:spLocks noChangeArrowheads="1"/>
          </p:cNvSpPr>
          <p:nvPr/>
        </p:nvSpPr>
        <p:spPr bwMode="auto">
          <a:xfrm>
            <a:off x="5334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8513" name="Rectangle 161"/>
          <p:cNvSpPr>
            <a:spLocks noChangeArrowheads="1"/>
          </p:cNvSpPr>
          <p:nvPr/>
        </p:nvSpPr>
        <p:spPr bwMode="auto">
          <a:xfrm>
            <a:off x="5334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8514" name="Rectangle 162"/>
          <p:cNvSpPr>
            <a:spLocks noChangeArrowheads="1"/>
          </p:cNvSpPr>
          <p:nvPr/>
        </p:nvSpPr>
        <p:spPr bwMode="auto">
          <a:xfrm>
            <a:off x="5334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8515" name="Rectangle 163"/>
          <p:cNvSpPr>
            <a:spLocks noChangeArrowheads="1"/>
          </p:cNvSpPr>
          <p:nvPr/>
        </p:nvSpPr>
        <p:spPr bwMode="auto">
          <a:xfrm>
            <a:off x="5334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8516" name="Rectangle 164"/>
          <p:cNvSpPr>
            <a:spLocks noChangeArrowheads="1"/>
          </p:cNvSpPr>
          <p:nvPr/>
        </p:nvSpPr>
        <p:spPr bwMode="auto">
          <a:xfrm>
            <a:off x="57150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8517" name="Rectangle 165"/>
          <p:cNvSpPr>
            <a:spLocks noChangeArrowheads="1"/>
          </p:cNvSpPr>
          <p:nvPr/>
        </p:nvSpPr>
        <p:spPr bwMode="auto">
          <a:xfrm>
            <a:off x="5715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8518" name="Rectangle 166"/>
          <p:cNvSpPr>
            <a:spLocks noChangeArrowheads="1"/>
          </p:cNvSpPr>
          <p:nvPr/>
        </p:nvSpPr>
        <p:spPr bwMode="auto">
          <a:xfrm>
            <a:off x="5715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8519" name="Rectangle 167"/>
          <p:cNvSpPr>
            <a:spLocks noChangeArrowheads="1"/>
          </p:cNvSpPr>
          <p:nvPr/>
        </p:nvSpPr>
        <p:spPr bwMode="auto">
          <a:xfrm>
            <a:off x="5715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8520" name="Rectangle 168"/>
          <p:cNvSpPr>
            <a:spLocks noChangeArrowheads="1"/>
          </p:cNvSpPr>
          <p:nvPr/>
        </p:nvSpPr>
        <p:spPr bwMode="auto">
          <a:xfrm>
            <a:off x="57150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8521" name="Rectangle 169"/>
          <p:cNvSpPr>
            <a:spLocks noChangeArrowheads="1"/>
          </p:cNvSpPr>
          <p:nvPr/>
        </p:nvSpPr>
        <p:spPr bwMode="auto">
          <a:xfrm>
            <a:off x="5715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8522" name="Rectangle 170"/>
          <p:cNvSpPr>
            <a:spLocks noChangeArrowheads="1"/>
          </p:cNvSpPr>
          <p:nvPr/>
        </p:nvSpPr>
        <p:spPr bwMode="auto">
          <a:xfrm>
            <a:off x="5715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8523" name="Rectangle 171"/>
          <p:cNvSpPr>
            <a:spLocks noChangeArrowheads="1"/>
          </p:cNvSpPr>
          <p:nvPr/>
        </p:nvSpPr>
        <p:spPr bwMode="auto">
          <a:xfrm>
            <a:off x="5715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8524" name="Rectangle 172"/>
          <p:cNvSpPr>
            <a:spLocks noChangeArrowheads="1"/>
          </p:cNvSpPr>
          <p:nvPr/>
        </p:nvSpPr>
        <p:spPr bwMode="auto">
          <a:xfrm>
            <a:off x="5715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8525" name="Rectangle 173"/>
          <p:cNvSpPr>
            <a:spLocks noChangeArrowheads="1"/>
          </p:cNvSpPr>
          <p:nvPr/>
        </p:nvSpPr>
        <p:spPr bwMode="auto">
          <a:xfrm>
            <a:off x="152400" y="990600"/>
            <a:ext cx="43434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Matrix point of view</a:t>
            </a:r>
            <a:endParaRPr lang="es-ES_tradnl">
              <a:solidFill>
                <a:srgbClr val="292934"/>
              </a:solidFill>
              <a:latin typeface="Arial"/>
              <a:ea typeface="+mn-ea"/>
              <a:cs typeface="+mn-cs"/>
            </a:endParaRPr>
          </a:p>
        </p:txBody>
      </p:sp>
      <p:sp>
        <p:nvSpPr>
          <p:cNvPr id="228526" name="Rectangle 174"/>
          <p:cNvSpPr>
            <a:spLocks noChangeArrowheads="1"/>
          </p:cNvSpPr>
          <p:nvPr/>
        </p:nvSpPr>
        <p:spPr bwMode="auto">
          <a:xfrm>
            <a:off x="4724400" y="990600"/>
            <a:ext cx="43434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Processor point of view</a:t>
            </a:r>
            <a:endParaRPr lang="es-ES_tradnl">
              <a:solidFill>
                <a:srgbClr val="292934"/>
              </a:solidFill>
              <a:latin typeface="Arial"/>
              <a:ea typeface="+mn-ea"/>
              <a:cs typeface="+mn-cs"/>
            </a:endParaRPr>
          </a:p>
        </p:txBody>
      </p:sp>
      <p:sp>
        <p:nvSpPr>
          <p:cNvPr id="228533" name="Rectangle 181"/>
          <p:cNvSpPr>
            <a:spLocks noChangeArrowheads="1"/>
          </p:cNvSpPr>
          <p:nvPr/>
        </p:nvSpPr>
        <p:spPr bwMode="auto">
          <a:xfrm>
            <a:off x="3048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34" name="Rectangle 182"/>
          <p:cNvSpPr>
            <a:spLocks noChangeArrowheads="1"/>
          </p:cNvSpPr>
          <p:nvPr/>
        </p:nvSpPr>
        <p:spPr bwMode="auto">
          <a:xfrm>
            <a:off x="3505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35" name="Rectangle 183"/>
          <p:cNvSpPr>
            <a:spLocks noChangeArrowheads="1"/>
          </p:cNvSpPr>
          <p:nvPr/>
        </p:nvSpPr>
        <p:spPr bwMode="auto">
          <a:xfrm>
            <a:off x="39624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36" name="Rectangle 184"/>
          <p:cNvSpPr>
            <a:spLocks noChangeArrowheads="1"/>
          </p:cNvSpPr>
          <p:nvPr/>
        </p:nvSpPr>
        <p:spPr bwMode="auto">
          <a:xfrm>
            <a:off x="3048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37" name="Rectangle 185"/>
          <p:cNvSpPr>
            <a:spLocks noChangeArrowheads="1"/>
          </p:cNvSpPr>
          <p:nvPr/>
        </p:nvSpPr>
        <p:spPr bwMode="auto">
          <a:xfrm>
            <a:off x="7620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38" name="Rectangle 186"/>
          <p:cNvSpPr>
            <a:spLocks noChangeArrowheads="1"/>
          </p:cNvSpPr>
          <p:nvPr/>
        </p:nvSpPr>
        <p:spPr bwMode="auto">
          <a:xfrm>
            <a:off x="12192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39" name="Rectangle 187"/>
          <p:cNvSpPr>
            <a:spLocks noChangeArrowheads="1"/>
          </p:cNvSpPr>
          <p:nvPr/>
        </p:nvSpPr>
        <p:spPr bwMode="auto">
          <a:xfrm>
            <a:off x="16764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40" name="Rectangle 188"/>
          <p:cNvSpPr>
            <a:spLocks noChangeArrowheads="1"/>
          </p:cNvSpPr>
          <p:nvPr/>
        </p:nvSpPr>
        <p:spPr bwMode="auto">
          <a:xfrm>
            <a:off x="21336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41" name="Rectangle 189"/>
          <p:cNvSpPr>
            <a:spLocks noChangeArrowheads="1"/>
          </p:cNvSpPr>
          <p:nvPr/>
        </p:nvSpPr>
        <p:spPr bwMode="auto">
          <a:xfrm>
            <a:off x="25908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42" name="Rectangle 190"/>
          <p:cNvSpPr>
            <a:spLocks noChangeArrowheads="1"/>
          </p:cNvSpPr>
          <p:nvPr/>
        </p:nvSpPr>
        <p:spPr bwMode="auto">
          <a:xfrm>
            <a:off x="30480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43" name="Rectangle 191"/>
          <p:cNvSpPr>
            <a:spLocks noChangeArrowheads="1"/>
          </p:cNvSpPr>
          <p:nvPr/>
        </p:nvSpPr>
        <p:spPr bwMode="auto">
          <a:xfrm>
            <a:off x="35052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44" name="Rectangle 192"/>
          <p:cNvSpPr>
            <a:spLocks noChangeArrowheads="1"/>
          </p:cNvSpPr>
          <p:nvPr/>
        </p:nvSpPr>
        <p:spPr bwMode="auto">
          <a:xfrm>
            <a:off x="39624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45" name="Rectangle 193"/>
          <p:cNvSpPr>
            <a:spLocks noChangeArrowheads="1"/>
          </p:cNvSpPr>
          <p:nvPr/>
        </p:nvSpPr>
        <p:spPr bwMode="auto">
          <a:xfrm>
            <a:off x="3048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46" name="Rectangle 194"/>
          <p:cNvSpPr>
            <a:spLocks noChangeArrowheads="1"/>
          </p:cNvSpPr>
          <p:nvPr/>
        </p:nvSpPr>
        <p:spPr bwMode="auto">
          <a:xfrm>
            <a:off x="7620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47" name="Rectangle 195"/>
          <p:cNvSpPr>
            <a:spLocks noChangeArrowheads="1"/>
          </p:cNvSpPr>
          <p:nvPr/>
        </p:nvSpPr>
        <p:spPr bwMode="auto">
          <a:xfrm>
            <a:off x="12192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48" name="Rectangle 196"/>
          <p:cNvSpPr>
            <a:spLocks noChangeArrowheads="1"/>
          </p:cNvSpPr>
          <p:nvPr/>
        </p:nvSpPr>
        <p:spPr bwMode="auto">
          <a:xfrm>
            <a:off x="16764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49" name="Rectangle 197"/>
          <p:cNvSpPr>
            <a:spLocks noChangeArrowheads="1"/>
          </p:cNvSpPr>
          <p:nvPr/>
        </p:nvSpPr>
        <p:spPr bwMode="auto">
          <a:xfrm>
            <a:off x="21336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50" name="Rectangle 198"/>
          <p:cNvSpPr>
            <a:spLocks noChangeArrowheads="1"/>
          </p:cNvSpPr>
          <p:nvPr/>
        </p:nvSpPr>
        <p:spPr bwMode="auto">
          <a:xfrm>
            <a:off x="25908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51" name="Rectangle 199"/>
          <p:cNvSpPr>
            <a:spLocks noChangeArrowheads="1"/>
          </p:cNvSpPr>
          <p:nvPr/>
        </p:nvSpPr>
        <p:spPr bwMode="auto">
          <a:xfrm>
            <a:off x="30480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52" name="Rectangle 200"/>
          <p:cNvSpPr>
            <a:spLocks noChangeArrowheads="1"/>
          </p:cNvSpPr>
          <p:nvPr/>
        </p:nvSpPr>
        <p:spPr bwMode="auto">
          <a:xfrm>
            <a:off x="35052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53" name="Rectangle 201"/>
          <p:cNvSpPr>
            <a:spLocks noChangeArrowheads="1"/>
          </p:cNvSpPr>
          <p:nvPr/>
        </p:nvSpPr>
        <p:spPr bwMode="auto">
          <a:xfrm>
            <a:off x="39624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54" name="Rectangle 202"/>
          <p:cNvSpPr>
            <a:spLocks noChangeArrowheads="1"/>
          </p:cNvSpPr>
          <p:nvPr/>
        </p:nvSpPr>
        <p:spPr bwMode="auto">
          <a:xfrm>
            <a:off x="3048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55" name="Rectangle 203"/>
          <p:cNvSpPr>
            <a:spLocks noChangeArrowheads="1"/>
          </p:cNvSpPr>
          <p:nvPr/>
        </p:nvSpPr>
        <p:spPr bwMode="auto">
          <a:xfrm>
            <a:off x="7620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56" name="Rectangle 204"/>
          <p:cNvSpPr>
            <a:spLocks noChangeArrowheads="1"/>
          </p:cNvSpPr>
          <p:nvPr/>
        </p:nvSpPr>
        <p:spPr bwMode="auto">
          <a:xfrm>
            <a:off x="12192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57" name="Rectangle 205"/>
          <p:cNvSpPr>
            <a:spLocks noChangeArrowheads="1"/>
          </p:cNvSpPr>
          <p:nvPr/>
        </p:nvSpPr>
        <p:spPr bwMode="auto">
          <a:xfrm>
            <a:off x="16764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58" name="Rectangle 206"/>
          <p:cNvSpPr>
            <a:spLocks noChangeArrowheads="1"/>
          </p:cNvSpPr>
          <p:nvPr/>
        </p:nvSpPr>
        <p:spPr bwMode="auto">
          <a:xfrm>
            <a:off x="21336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59" name="Rectangle 207"/>
          <p:cNvSpPr>
            <a:spLocks noChangeArrowheads="1"/>
          </p:cNvSpPr>
          <p:nvPr/>
        </p:nvSpPr>
        <p:spPr bwMode="auto">
          <a:xfrm>
            <a:off x="25908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60" name="Rectangle 208"/>
          <p:cNvSpPr>
            <a:spLocks noChangeArrowheads="1"/>
          </p:cNvSpPr>
          <p:nvPr/>
        </p:nvSpPr>
        <p:spPr bwMode="auto">
          <a:xfrm>
            <a:off x="30480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61" name="Rectangle 209"/>
          <p:cNvSpPr>
            <a:spLocks noChangeArrowheads="1"/>
          </p:cNvSpPr>
          <p:nvPr/>
        </p:nvSpPr>
        <p:spPr bwMode="auto">
          <a:xfrm>
            <a:off x="35052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62" name="Rectangle 210"/>
          <p:cNvSpPr>
            <a:spLocks noChangeArrowheads="1"/>
          </p:cNvSpPr>
          <p:nvPr/>
        </p:nvSpPr>
        <p:spPr bwMode="auto">
          <a:xfrm>
            <a:off x="39624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63" name="Rectangle 211"/>
          <p:cNvSpPr>
            <a:spLocks noChangeArrowheads="1"/>
          </p:cNvSpPr>
          <p:nvPr/>
        </p:nvSpPr>
        <p:spPr bwMode="auto">
          <a:xfrm>
            <a:off x="3048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64" name="Rectangle 212"/>
          <p:cNvSpPr>
            <a:spLocks noChangeArrowheads="1"/>
          </p:cNvSpPr>
          <p:nvPr/>
        </p:nvSpPr>
        <p:spPr bwMode="auto">
          <a:xfrm>
            <a:off x="7620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65" name="Rectangle 213"/>
          <p:cNvSpPr>
            <a:spLocks noChangeArrowheads="1"/>
          </p:cNvSpPr>
          <p:nvPr/>
        </p:nvSpPr>
        <p:spPr bwMode="auto">
          <a:xfrm>
            <a:off x="12192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66" name="Rectangle 214"/>
          <p:cNvSpPr>
            <a:spLocks noChangeArrowheads="1"/>
          </p:cNvSpPr>
          <p:nvPr/>
        </p:nvSpPr>
        <p:spPr bwMode="auto">
          <a:xfrm>
            <a:off x="16764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67" name="Rectangle 215"/>
          <p:cNvSpPr>
            <a:spLocks noChangeArrowheads="1"/>
          </p:cNvSpPr>
          <p:nvPr/>
        </p:nvSpPr>
        <p:spPr bwMode="auto">
          <a:xfrm>
            <a:off x="21336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68" name="Rectangle 216"/>
          <p:cNvSpPr>
            <a:spLocks noChangeArrowheads="1"/>
          </p:cNvSpPr>
          <p:nvPr/>
        </p:nvSpPr>
        <p:spPr bwMode="auto">
          <a:xfrm>
            <a:off x="25908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69" name="Rectangle 217"/>
          <p:cNvSpPr>
            <a:spLocks noChangeArrowheads="1"/>
          </p:cNvSpPr>
          <p:nvPr/>
        </p:nvSpPr>
        <p:spPr bwMode="auto">
          <a:xfrm>
            <a:off x="30480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70" name="Rectangle 218"/>
          <p:cNvSpPr>
            <a:spLocks noChangeArrowheads="1"/>
          </p:cNvSpPr>
          <p:nvPr/>
        </p:nvSpPr>
        <p:spPr bwMode="auto">
          <a:xfrm>
            <a:off x="35052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71" name="Rectangle 219"/>
          <p:cNvSpPr>
            <a:spLocks noChangeArrowheads="1"/>
          </p:cNvSpPr>
          <p:nvPr/>
        </p:nvSpPr>
        <p:spPr bwMode="auto">
          <a:xfrm>
            <a:off x="39624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72" name="Rectangle 220"/>
          <p:cNvSpPr>
            <a:spLocks noChangeArrowheads="1"/>
          </p:cNvSpPr>
          <p:nvPr/>
        </p:nvSpPr>
        <p:spPr bwMode="auto">
          <a:xfrm>
            <a:off x="3048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73" name="Rectangle 221"/>
          <p:cNvSpPr>
            <a:spLocks noChangeArrowheads="1"/>
          </p:cNvSpPr>
          <p:nvPr/>
        </p:nvSpPr>
        <p:spPr bwMode="auto">
          <a:xfrm>
            <a:off x="762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74" name="Rectangle 222"/>
          <p:cNvSpPr>
            <a:spLocks noChangeArrowheads="1"/>
          </p:cNvSpPr>
          <p:nvPr/>
        </p:nvSpPr>
        <p:spPr bwMode="auto">
          <a:xfrm>
            <a:off x="1219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75" name="Rectangle 223"/>
          <p:cNvSpPr>
            <a:spLocks noChangeArrowheads="1"/>
          </p:cNvSpPr>
          <p:nvPr/>
        </p:nvSpPr>
        <p:spPr bwMode="auto">
          <a:xfrm>
            <a:off x="16764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76" name="Rectangle 224"/>
          <p:cNvSpPr>
            <a:spLocks noChangeArrowheads="1"/>
          </p:cNvSpPr>
          <p:nvPr/>
        </p:nvSpPr>
        <p:spPr bwMode="auto">
          <a:xfrm>
            <a:off x="2133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77" name="Rectangle 225"/>
          <p:cNvSpPr>
            <a:spLocks noChangeArrowheads="1"/>
          </p:cNvSpPr>
          <p:nvPr/>
        </p:nvSpPr>
        <p:spPr bwMode="auto">
          <a:xfrm>
            <a:off x="25908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78" name="Rectangle 226"/>
          <p:cNvSpPr>
            <a:spLocks noChangeArrowheads="1"/>
          </p:cNvSpPr>
          <p:nvPr/>
        </p:nvSpPr>
        <p:spPr bwMode="auto">
          <a:xfrm>
            <a:off x="3048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79" name="Rectangle 227"/>
          <p:cNvSpPr>
            <a:spLocks noChangeArrowheads="1"/>
          </p:cNvSpPr>
          <p:nvPr/>
        </p:nvSpPr>
        <p:spPr bwMode="auto">
          <a:xfrm>
            <a:off x="3505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80" name="Rectangle 228"/>
          <p:cNvSpPr>
            <a:spLocks noChangeArrowheads="1"/>
          </p:cNvSpPr>
          <p:nvPr/>
        </p:nvSpPr>
        <p:spPr bwMode="auto">
          <a:xfrm>
            <a:off x="39624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81" name="Rectangle 229"/>
          <p:cNvSpPr>
            <a:spLocks noChangeArrowheads="1"/>
          </p:cNvSpPr>
          <p:nvPr/>
        </p:nvSpPr>
        <p:spPr bwMode="auto">
          <a:xfrm>
            <a:off x="3048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82" name="Rectangle 230"/>
          <p:cNvSpPr>
            <a:spLocks noChangeArrowheads="1"/>
          </p:cNvSpPr>
          <p:nvPr/>
        </p:nvSpPr>
        <p:spPr bwMode="auto">
          <a:xfrm>
            <a:off x="7620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83" name="Rectangle 231"/>
          <p:cNvSpPr>
            <a:spLocks noChangeArrowheads="1"/>
          </p:cNvSpPr>
          <p:nvPr/>
        </p:nvSpPr>
        <p:spPr bwMode="auto">
          <a:xfrm>
            <a:off x="12192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84" name="Rectangle 232"/>
          <p:cNvSpPr>
            <a:spLocks noChangeArrowheads="1"/>
          </p:cNvSpPr>
          <p:nvPr/>
        </p:nvSpPr>
        <p:spPr bwMode="auto">
          <a:xfrm>
            <a:off x="16764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85" name="Rectangle 233"/>
          <p:cNvSpPr>
            <a:spLocks noChangeArrowheads="1"/>
          </p:cNvSpPr>
          <p:nvPr/>
        </p:nvSpPr>
        <p:spPr bwMode="auto">
          <a:xfrm>
            <a:off x="21336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86" name="Rectangle 234"/>
          <p:cNvSpPr>
            <a:spLocks noChangeArrowheads="1"/>
          </p:cNvSpPr>
          <p:nvPr/>
        </p:nvSpPr>
        <p:spPr bwMode="auto">
          <a:xfrm>
            <a:off x="25908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87" name="Rectangle 235"/>
          <p:cNvSpPr>
            <a:spLocks noChangeArrowheads="1"/>
          </p:cNvSpPr>
          <p:nvPr/>
        </p:nvSpPr>
        <p:spPr bwMode="auto">
          <a:xfrm>
            <a:off x="30480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88" name="Rectangle 236"/>
          <p:cNvSpPr>
            <a:spLocks noChangeArrowheads="1"/>
          </p:cNvSpPr>
          <p:nvPr/>
        </p:nvSpPr>
        <p:spPr bwMode="auto">
          <a:xfrm>
            <a:off x="35052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89" name="Rectangle 237"/>
          <p:cNvSpPr>
            <a:spLocks noChangeArrowheads="1"/>
          </p:cNvSpPr>
          <p:nvPr/>
        </p:nvSpPr>
        <p:spPr bwMode="auto">
          <a:xfrm>
            <a:off x="39624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90" name="Rectangle 238"/>
          <p:cNvSpPr>
            <a:spLocks noChangeArrowheads="1"/>
          </p:cNvSpPr>
          <p:nvPr/>
        </p:nvSpPr>
        <p:spPr bwMode="auto">
          <a:xfrm>
            <a:off x="3048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91" name="Rectangle 239"/>
          <p:cNvSpPr>
            <a:spLocks noChangeArrowheads="1"/>
          </p:cNvSpPr>
          <p:nvPr/>
        </p:nvSpPr>
        <p:spPr bwMode="auto">
          <a:xfrm>
            <a:off x="7620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92" name="Rectangle 240"/>
          <p:cNvSpPr>
            <a:spLocks noChangeArrowheads="1"/>
          </p:cNvSpPr>
          <p:nvPr/>
        </p:nvSpPr>
        <p:spPr bwMode="auto">
          <a:xfrm>
            <a:off x="12192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93" name="Rectangle 241"/>
          <p:cNvSpPr>
            <a:spLocks noChangeArrowheads="1"/>
          </p:cNvSpPr>
          <p:nvPr/>
        </p:nvSpPr>
        <p:spPr bwMode="auto">
          <a:xfrm>
            <a:off x="16764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94" name="Rectangle 242"/>
          <p:cNvSpPr>
            <a:spLocks noChangeArrowheads="1"/>
          </p:cNvSpPr>
          <p:nvPr/>
        </p:nvSpPr>
        <p:spPr bwMode="auto">
          <a:xfrm>
            <a:off x="21336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95" name="Rectangle 243"/>
          <p:cNvSpPr>
            <a:spLocks noChangeArrowheads="1"/>
          </p:cNvSpPr>
          <p:nvPr/>
        </p:nvSpPr>
        <p:spPr bwMode="auto">
          <a:xfrm>
            <a:off x="25908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96" name="Rectangle 244"/>
          <p:cNvSpPr>
            <a:spLocks noChangeArrowheads="1"/>
          </p:cNvSpPr>
          <p:nvPr/>
        </p:nvSpPr>
        <p:spPr bwMode="auto">
          <a:xfrm>
            <a:off x="30480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97" name="Rectangle 245"/>
          <p:cNvSpPr>
            <a:spLocks noChangeArrowheads="1"/>
          </p:cNvSpPr>
          <p:nvPr/>
        </p:nvSpPr>
        <p:spPr bwMode="auto">
          <a:xfrm>
            <a:off x="35052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98" name="Rectangle 246"/>
          <p:cNvSpPr>
            <a:spLocks noChangeArrowheads="1"/>
          </p:cNvSpPr>
          <p:nvPr/>
        </p:nvSpPr>
        <p:spPr bwMode="auto">
          <a:xfrm>
            <a:off x="39624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28599" name="Rectangle 247"/>
          <p:cNvSpPr>
            <a:spLocks noChangeArrowheads="1"/>
          </p:cNvSpPr>
          <p:nvPr/>
        </p:nvSpPr>
        <p:spPr bwMode="auto">
          <a:xfrm>
            <a:off x="304800" y="17526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8600" name="Rectangle 248"/>
          <p:cNvSpPr>
            <a:spLocks noChangeArrowheads="1"/>
          </p:cNvSpPr>
          <p:nvPr/>
        </p:nvSpPr>
        <p:spPr bwMode="auto">
          <a:xfrm>
            <a:off x="762000" y="17526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8601" name="Rectangle 249"/>
          <p:cNvSpPr>
            <a:spLocks noChangeArrowheads="1"/>
          </p:cNvSpPr>
          <p:nvPr/>
        </p:nvSpPr>
        <p:spPr bwMode="auto">
          <a:xfrm>
            <a:off x="1219200" y="17526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8602" name="Rectangle 250"/>
          <p:cNvSpPr>
            <a:spLocks noChangeArrowheads="1"/>
          </p:cNvSpPr>
          <p:nvPr/>
        </p:nvSpPr>
        <p:spPr bwMode="auto">
          <a:xfrm>
            <a:off x="304800" y="2209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8603" name="Rectangle 251"/>
          <p:cNvSpPr>
            <a:spLocks noChangeArrowheads="1"/>
          </p:cNvSpPr>
          <p:nvPr/>
        </p:nvSpPr>
        <p:spPr bwMode="auto">
          <a:xfrm>
            <a:off x="762000" y="2209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8604" name="Rectangle 252"/>
          <p:cNvSpPr>
            <a:spLocks noChangeArrowheads="1"/>
          </p:cNvSpPr>
          <p:nvPr/>
        </p:nvSpPr>
        <p:spPr bwMode="auto">
          <a:xfrm>
            <a:off x="1219200" y="2209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8605" name="Rectangle 253"/>
          <p:cNvSpPr>
            <a:spLocks noChangeArrowheads="1"/>
          </p:cNvSpPr>
          <p:nvPr/>
        </p:nvSpPr>
        <p:spPr bwMode="auto">
          <a:xfrm>
            <a:off x="1676400" y="17526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8606" name="Rectangle 254"/>
          <p:cNvSpPr>
            <a:spLocks noChangeArrowheads="1"/>
          </p:cNvSpPr>
          <p:nvPr/>
        </p:nvSpPr>
        <p:spPr bwMode="auto">
          <a:xfrm>
            <a:off x="2133600" y="17526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8607" name="Rectangle 255"/>
          <p:cNvSpPr>
            <a:spLocks noChangeArrowheads="1"/>
          </p:cNvSpPr>
          <p:nvPr/>
        </p:nvSpPr>
        <p:spPr bwMode="auto">
          <a:xfrm>
            <a:off x="2590800" y="17526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8608" name="Rectangle 256"/>
          <p:cNvSpPr>
            <a:spLocks noChangeArrowheads="1"/>
          </p:cNvSpPr>
          <p:nvPr/>
        </p:nvSpPr>
        <p:spPr bwMode="auto">
          <a:xfrm>
            <a:off x="1676400" y="2209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8609" name="Rectangle 257"/>
          <p:cNvSpPr>
            <a:spLocks noChangeArrowheads="1"/>
          </p:cNvSpPr>
          <p:nvPr/>
        </p:nvSpPr>
        <p:spPr bwMode="auto">
          <a:xfrm>
            <a:off x="2133600" y="2209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8610" name="Rectangle 258"/>
          <p:cNvSpPr>
            <a:spLocks noChangeArrowheads="1"/>
          </p:cNvSpPr>
          <p:nvPr/>
        </p:nvSpPr>
        <p:spPr bwMode="auto">
          <a:xfrm>
            <a:off x="2590800" y="2209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Tree>
    <p:extLst>
      <p:ext uri="{BB962C8B-B14F-4D97-AF65-F5344CB8AC3E}">
        <p14:creationId xmlns:p14="http://schemas.microsoft.com/office/powerpoint/2010/main" val="94520591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ChangeArrowheads="1"/>
          </p:cNvSpPr>
          <p:nvPr/>
        </p:nvSpPr>
        <p:spPr bwMode="auto">
          <a:xfrm>
            <a:off x="4724400" y="1600200"/>
            <a:ext cx="4343400" cy="42672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26476" name="Rectangle 172"/>
          <p:cNvSpPr>
            <a:spLocks noChangeArrowheads="1"/>
          </p:cNvSpPr>
          <p:nvPr/>
        </p:nvSpPr>
        <p:spPr bwMode="auto">
          <a:xfrm>
            <a:off x="62484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26477" name="Rectangle 173"/>
          <p:cNvSpPr>
            <a:spLocks noChangeArrowheads="1"/>
          </p:cNvSpPr>
          <p:nvPr/>
        </p:nvSpPr>
        <p:spPr bwMode="auto">
          <a:xfrm>
            <a:off x="76200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26478" name="Rectangle 174"/>
          <p:cNvSpPr>
            <a:spLocks noChangeArrowheads="1"/>
          </p:cNvSpPr>
          <p:nvPr/>
        </p:nvSpPr>
        <p:spPr bwMode="auto">
          <a:xfrm>
            <a:off x="48768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26474" name="Rectangle 170"/>
          <p:cNvSpPr>
            <a:spLocks noChangeArrowheads="1"/>
          </p:cNvSpPr>
          <p:nvPr/>
        </p:nvSpPr>
        <p:spPr bwMode="auto">
          <a:xfrm>
            <a:off x="62484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26475" name="Rectangle 171"/>
          <p:cNvSpPr>
            <a:spLocks noChangeArrowheads="1"/>
          </p:cNvSpPr>
          <p:nvPr/>
        </p:nvSpPr>
        <p:spPr bwMode="auto">
          <a:xfrm>
            <a:off x="76200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26473" name="Rectangle 169"/>
          <p:cNvSpPr>
            <a:spLocks noChangeArrowheads="1"/>
          </p:cNvSpPr>
          <p:nvPr/>
        </p:nvSpPr>
        <p:spPr bwMode="auto">
          <a:xfrm>
            <a:off x="48768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26307" name="Rectangle 3"/>
          <p:cNvSpPr>
            <a:spLocks noChangeArrowheads="1"/>
          </p:cNvSpPr>
          <p:nvPr/>
        </p:nvSpPr>
        <p:spPr bwMode="auto">
          <a:xfrm>
            <a:off x="152400" y="1600200"/>
            <a:ext cx="4343400" cy="42672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190466" name="Rectangle 2"/>
          <p:cNvSpPr>
            <a:spLocks noGrp="1" noChangeArrowheads="1"/>
          </p:cNvSpPr>
          <p:nvPr>
            <p:ph type="title" idx="4294967295"/>
          </p:nvPr>
        </p:nvSpPr>
        <p:spPr>
          <a:xfrm>
            <a:off x="0" y="230188"/>
            <a:ext cx="9144000" cy="422275"/>
          </a:xfrm>
        </p:spPr>
        <p:txBody>
          <a:bodyPr>
            <a:normAutofit fontScale="90000"/>
          </a:bodyPr>
          <a:lstStyle/>
          <a:p>
            <a:r>
              <a:rPr lang="en-US" b="1"/>
              <a:t>2D Block Cyclic Layout</a:t>
            </a:r>
          </a:p>
        </p:txBody>
      </p:sp>
      <p:sp>
        <p:nvSpPr>
          <p:cNvPr id="226309" name="Rectangle 5"/>
          <p:cNvSpPr>
            <a:spLocks noChangeArrowheads="1"/>
          </p:cNvSpPr>
          <p:nvPr/>
        </p:nvSpPr>
        <p:spPr bwMode="auto">
          <a:xfrm>
            <a:off x="3048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310" name="Rectangle 6"/>
          <p:cNvSpPr>
            <a:spLocks noChangeArrowheads="1"/>
          </p:cNvSpPr>
          <p:nvPr/>
        </p:nvSpPr>
        <p:spPr bwMode="auto">
          <a:xfrm>
            <a:off x="7620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311" name="Rectangle 7"/>
          <p:cNvSpPr>
            <a:spLocks noChangeArrowheads="1"/>
          </p:cNvSpPr>
          <p:nvPr/>
        </p:nvSpPr>
        <p:spPr bwMode="auto">
          <a:xfrm>
            <a:off x="12192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312" name="Rectangle 8"/>
          <p:cNvSpPr>
            <a:spLocks noChangeArrowheads="1"/>
          </p:cNvSpPr>
          <p:nvPr/>
        </p:nvSpPr>
        <p:spPr bwMode="auto">
          <a:xfrm>
            <a:off x="3048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313" name="Rectangle 9"/>
          <p:cNvSpPr>
            <a:spLocks noChangeArrowheads="1"/>
          </p:cNvSpPr>
          <p:nvPr/>
        </p:nvSpPr>
        <p:spPr bwMode="auto">
          <a:xfrm>
            <a:off x="762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314" name="Rectangle 10"/>
          <p:cNvSpPr>
            <a:spLocks noChangeArrowheads="1"/>
          </p:cNvSpPr>
          <p:nvPr/>
        </p:nvSpPr>
        <p:spPr bwMode="auto">
          <a:xfrm>
            <a:off x="1219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315" name="Rectangle 11"/>
          <p:cNvSpPr>
            <a:spLocks noChangeArrowheads="1"/>
          </p:cNvSpPr>
          <p:nvPr/>
        </p:nvSpPr>
        <p:spPr bwMode="auto">
          <a:xfrm>
            <a:off x="16764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316" name="Rectangle 12"/>
          <p:cNvSpPr>
            <a:spLocks noChangeArrowheads="1"/>
          </p:cNvSpPr>
          <p:nvPr/>
        </p:nvSpPr>
        <p:spPr bwMode="auto">
          <a:xfrm>
            <a:off x="21336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317" name="Rectangle 13"/>
          <p:cNvSpPr>
            <a:spLocks noChangeArrowheads="1"/>
          </p:cNvSpPr>
          <p:nvPr/>
        </p:nvSpPr>
        <p:spPr bwMode="auto">
          <a:xfrm>
            <a:off x="25908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318" name="Rectangle 14"/>
          <p:cNvSpPr>
            <a:spLocks noChangeArrowheads="1"/>
          </p:cNvSpPr>
          <p:nvPr/>
        </p:nvSpPr>
        <p:spPr bwMode="auto">
          <a:xfrm>
            <a:off x="16764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319" name="Rectangle 15"/>
          <p:cNvSpPr>
            <a:spLocks noChangeArrowheads="1"/>
          </p:cNvSpPr>
          <p:nvPr/>
        </p:nvSpPr>
        <p:spPr bwMode="auto">
          <a:xfrm>
            <a:off x="2133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320" name="Rectangle 16"/>
          <p:cNvSpPr>
            <a:spLocks noChangeArrowheads="1"/>
          </p:cNvSpPr>
          <p:nvPr/>
        </p:nvSpPr>
        <p:spPr bwMode="auto">
          <a:xfrm>
            <a:off x="25908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321" name="Rectangle 17"/>
          <p:cNvSpPr>
            <a:spLocks noChangeArrowheads="1"/>
          </p:cNvSpPr>
          <p:nvPr/>
        </p:nvSpPr>
        <p:spPr bwMode="auto">
          <a:xfrm>
            <a:off x="30480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322" name="Rectangle 18"/>
          <p:cNvSpPr>
            <a:spLocks noChangeArrowheads="1"/>
          </p:cNvSpPr>
          <p:nvPr/>
        </p:nvSpPr>
        <p:spPr bwMode="auto">
          <a:xfrm>
            <a:off x="35052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323" name="Rectangle 19"/>
          <p:cNvSpPr>
            <a:spLocks noChangeArrowheads="1"/>
          </p:cNvSpPr>
          <p:nvPr/>
        </p:nvSpPr>
        <p:spPr bwMode="auto">
          <a:xfrm>
            <a:off x="39624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324" name="Rectangle 20"/>
          <p:cNvSpPr>
            <a:spLocks noChangeArrowheads="1"/>
          </p:cNvSpPr>
          <p:nvPr/>
        </p:nvSpPr>
        <p:spPr bwMode="auto">
          <a:xfrm>
            <a:off x="3048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325" name="Rectangle 21"/>
          <p:cNvSpPr>
            <a:spLocks noChangeArrowheads="1"/>
          </p:cNvSpPr>
          <p:nvPr/>
        </p:nvSpPr>
        <p:spPr bwMode="auto">
          <a:xfrm>
            <a:off x="3505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326" name="Rectangle 22"/>
          <p:cNvSpPr>
            <a:spLocks noChangeArrowheads="1"/>
          </p:cNvSpPr>
          <p:nvPr/>
        </p:nvSpPr>
        <p:spPr bwMode="auto">
          <a:xfrm>
            <a:off x="39624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327" name="Rectangle 23"/>
          <p:cNvSpPr>
            <a:spLocks noChangeArrowheads="1"/>
          </p:cNvSpPr>
          <p:nvPr/>
        </p:nvSpPr>
        <p:spPr bwMode="auto">
          <a:xfrm>
            <a:off x="3048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328" name="Rectangle 24"/>
          <p:cNvSpPr>
            <a:spLocks noChangeArrowheads="1"/>
          </p:cNvSpPr>
          <p:nvPr/>
        </p:nvSpPr>
        <p:spPr bwMode="auto">
          <a:xfrm>
            <a:off x="7620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329" name="Rectangle 25"/>
          <p:cNvSpPr>
            <a:spLocks noChangeArrowheads="1"/>
          </p:cNvSpPr>
          <p:nvPr/>
        </p:nvSpPr>
        <p:spPr bwMode="auto">
          <a:xfrm>
            <a:off x="12192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330" name="Rectangle 26"/>
          <p:cNvSpPr>
            <a:spLocks noChangeArrowheads="1"/>
          </p:cNvSpPr>
          <p:nvPr/>
        </p:nvSpPr>
        <p:spPr bwMode="auto">
          <a:xfrm>
            <a:off x="3048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331" name="Rectangle 27"/>
          <p:cNvSpPr>
            <a:spLocks noChangeArrowheads="1"/>
          </p:cNvSpPr>
          <p:nvPr/>
        </p:nvSpPr>
        <p:spPr bwMode="auto">
          <a:xfrm>
            <a:off x="7620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332" name="Rectangle 28"/>
          <p:cNvSpPr>
            <a:spLocks noChangeArrowheads="1"/>
          </p:cNvSpPr>
          <p:nvPr/>
        </p:nvSpPr>
        <p:spPr bwMode="auto">
          <a:xfrm>
            <a:off x="12192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333" name="Rectangle 29"/>
          <p:cNvSpPr>
            <a:spLocks noChangeArrowheads="1"/>
          </p:cNvSpPr>
          <p:nvPr/>
        </p:nvSpPr>
        <p:spPr bwMode="auto">
          <a:xfrm>
            <a:off x="16764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334" name="Rectangle 30"/>
          <p:cNvSpPr>
            <a:spLocks noChangeArrowheads="1"/>
          </p:cNvSpPr>
          <p:nvPr/>
        </p:nvSpPr>
        <p:spPr bwMode="auto">
          <a:xfrm>
            <a:off x="21336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335" name="Rectangle 31"/>
          <p:cNvSpPr>
            <a:spLocks noChangeArrowheads="1"/>
          </p:cNvSpPr>
          <p:nvPr/>
        </p:nvSpPr>
        <p:spPr bwMode="auto">
          <a:xfrm>
            <a:off x="25908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336" name="Rectangle 32"/>
          <p:cNvSpPr>
            <a:spLocks noChangeArrowheads="1"/>
          </p:cNvSpPr>
          <p:nvPr/>
        </p:nvSpPr>
        <p:spPr bwMode="auto">
          <a:xfrm>
            <a:off x="16764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337" name="Rectangle 33"/>
          <p:cNvSpPr>
            <a:spLocks noChangeArrowheads="1"/>
          </p:cNvSpPr>
          <p:nvPr/>
        </p:nvSpPr>
        <p:spPr bwMode="auto">
          <a:xfrm>
            <a:off x="21336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338" name="Rectangle 34"/>
          <p:cNvSpPr>
            <a:spLocks noChangeArrowheads="1"/>
          </p:cNvSpPr>
          <p:nvPr/>
        </p:nvSpPr>
        <p:spPr bwMode="auto">
          <a:xfrm>
            <a:off x="25908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339" name="Rectangle 35"/>
          <p:cNvSpPr>
            <a:spLocks noChangeArrowheads="1"/>
          </p:cNvSpPr>
          <p:nvPr/>
        </p:nvSpPr>
        <p:spPr bwMode="auto">
          <a:xfrm>
            <a:off x="30480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340" name="Rectangle 36"/>
          <p:cNvSpPr>
            <a:spLocks noChangeArrowheads="1"/>
          </p:cNvSpPr>
          <p:nvPr/>
        </p:nvSpPr>
        <p:spPr bwMode="auto">
          <a:xfrm>
            <a:off x="35052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341" name="Rectangle 37"/>
          <p:cNvSpPr>
            <a:spLocks noChangeArrowheads="1"/>
          </p:cNvSpPr>
          <p:nvPr/>
        </p:nvSpPr>
        <p:spPr bwMode="auto">
          <a:xfrm>
            <a:off x="39624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342" name="Rectangle 38"/>
          <p:cNvSpPr>
            <a:spLocks noChangeArrowheads="1"/>
          </p:cNvSpPr>
          <p:nvPr/>
        </p:nvSpPr>
        <p:spPr bwMode="auto">
          <a:xfrm>
            <a:off x="30480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343" name="Rectangle 39"/>
          <p:cNvSpPr>
            <a:spLocks noChangeArrowheads="1"/>
          </p:cNvSpPr>
          <p:nvPr/>
        </p:nvSpPr>
        <p:spPr bwMode="auto">
          <a:xfrm>
            <a:off x="35052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344" name="Rectangle 40"/>
          <p:cNvSpPr>
            <a:spLocks noChangeArrowheads="1"/>
          </p:cNvSpPr>
          <p:nvPr/>
        </p:nvSpPr>
        <p:spPr bwMode="auto">
          <a:xfrm>
            <a:off x="39624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345" name="Rectangle 41"/>
          <p:cNvSpPr>
            <a:spLocks noChangeArrowheads="1"/>
          </p:cNvSpPr>
          <p:nvPr/>
        </p:nvSpPr>
        <p:spPr bwMode="auto">
          <a:xfrm>
            <a:off x="3048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346" name="Rectangle 42"/>
          <p:cNvSpPr>
            <a:spLocks noChangeArrowheads="1"/>
          </p:cNvSpPr>
          <p:nvPr/>
        </p:nvSpPr>
        <p:spPr bwMode="auto">
          <a:xfrm>
            <a:off x="7620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347" name="Rectangle 43"/>
          <p:cNvSpPr>
            <a:spLocks noChangeArrowheads="1"/>
          </p:cNvSpPr>
          <p:nvPr/>
        </p:nvSpPr>
        <p:spPr bwMode="auto">
          <a:xfrm>
            <a:off x="12192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348" name="Rectangle 44"/>
          <p:cNvSpPr>
            <a:spLocks noChangeArrowheads="1"/>
          </p:cNvSpPr>
          <p:nvPr/>
        </p:nvSpPr>
        <p:spPr bwMode="auto">
          <a:xfrm>
            <a:off x="3048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349" name="Rectangle 45"/>
          <p:cNvSpPr>
            <a:spLocks noChangeArrowheads="1"/>
          </p:cNvSpPr>
          <p:nvPr/>
        </p:nvSpPr>
        <p:spPr bwMode="auto">
          <a:xfrm>
            <a:off x="7620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350" name="Rectangle 46"/>
          <p:cNvSpPr>
            <a:spLocks noChangeArrowheads="1"/>
          </p:cNvSpPr>
          <p:nvPr/>
        </p:nvSpPr>
        <p:spPr bwMode="auto">
          <a:xfrm>
            <a:off x="12192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351" name="Rectangle 47"/>
          <p:cNvSpPr>
            <a:spLocks noChangeArrowheads="1"/>
          </p:cNvSpPr>
          <p:nvPr/>
        </p:nvSpPr>
        <p:spPr bwMode="auto">
          <a:xfrm>
            <a:off x="16764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352" name="Rectangle 48"/>
          <p:cNvSpPr>
            <a:spLocks noChangeArrowheads="1"/>
          </p:cNvSpPr>
          <p:nvPr/>
        </p:nvSpPr>
        <p:spPr bwMode="auto">
          <a:xfrm>
            <a:off x="21336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353" name="Rectangle 49"/>
          <p:cNvSpPr>
            <a:spLocks noChangeArrowheads="1"/>
          </p:cNvSpPr>
          <p:nvPr/>
        </p:nvSpPr>
        <p:spPr bwMode="auto">
          <a:xfrm>
            <a:off x="25908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354" name="Rectangle 50"/>
          <p:cNvSpPr>
            <a:spLocks noChangeArrowheads="1"/>
          </p:cNvSpPr>
          <p:nvPr/>
        </p:nvSpPr>
        <p:spPr bwMode="auto">
          <a:xfrm>
            <a:off x="16764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355" name="Rectangle 51"/>
          <p:cNvSpPr>
            <a:spLocks noChangeArrowheads="1"/>
          </p:cNvSpPr>
          <p:nvPr/>
        </p:nvSpPr>
        <p:spPr bwMode="auto">
          <a:xfrm>
            <a:off x="21336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356" name="Rectangle 52"/>
          <p:cNvSpPr>
            <a:spLocks noChangeArrowheads="1"/>
          </p:cNvSpPr>
          <p:nvPr/>
        </p:nvSpPr>
        <p:spPr bwMode="auto">
          <a:xfrm>
            <a:off x="25908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357" name="Rectangle 53"/>
          <p:cNvSpPr>
            <a:spLocks noChangeArrowheads="1"/>
          </p:cNvSpPr>
          <p:nvPr/>
        </p:nvSpPr>
        <p:spPr bwMode="auto">
          <a:xfrm>
            <a:off x="30480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358" name="Rectangle 54"/>
          <p:cNvSpPr>
            <a:spLocks noChangeArrowheads="1"/>
          </p:cNvSpPr>
          <p:nvPr/>
        </p:nvSpPr>
        <p:spPr bwMode="auto">
          <a:xfrm>
            <a:off x="35052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359" name="Rectangle 55"/>
          <p:cNvSpPr>
            <a:spLocks noChangeArrowheads="1"/>
          </p:cNvSpPr>
          <p:nvPr/>
        </p:nvSpPr>
        <p:spPr bwMode="auto">
          <a:xfrm>
            <a:off x="39624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360" name="Rectangle 56"/>
          <p:cNvSpPr>
            <a:spLocks noChangeArrowheads="1"/>
          </p:cNvSpPr>
          <p:nvPr/>
        </p:nvSpPr>
        <p:spPr bwMode="auto">
          <a:xfrm>
            <a:off x="30480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361" name="Rectangle 57"/>
          <p:cNvSpPr>
            <a:spLocks noChangeArrowheads="1"/>
          </p:cNvSpPr>
          <p:nvPr/>
        </p:nvSpPr>
        <p:spPr bwMode="auto">
          <a:xfrm>
            <a:off x="35052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362" name="Rectangle 58"/>
          <p:cNvSpPr>
            <a:spLocks noChangeArrowheads="1"/>
          </p:cNvSpPr>
          <p:nvPr/>
        </p:nvSpPr>
        <p:spPr bwMode="auto">
          <a:xfrm>
            <a:off x="39624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363" name="Rectangle 59"/>
          <p:cNvSpPr>
            <a:spLocks noChangeArrowheads="1"/>
          </p:cNvSpPr>
          <p:nvPr/>
        </p:nvSpPr>
        <p:spPr bwMode="auto">
          <a:xfrm>
            <a:off x="3048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364" name="Rectangle 60"/>
          <p:cNvSpPr>
            <a:spLocks noChangeArrowheads="1"/>
          </p:cNvSpPr>
          <p:nvPr/>
        </p:nvSpPr>
        <p:spPr bwMode="auto">
          <a:xfrm>
            <a:off x="762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365" name="Rectangle 61"/>
          <p:cNvSpPr>
            <a:spLocks noChangeArrowheads="1"/>
          </p:cNvSpPr>
          <p:nvPr/>
        </p:nvSpPr>
        <p:spPr bwMode="auto">
          <a:xfrm>
            <a:off x="1219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366" name="Rectangle 62"/>
          <p:cNvSpPr>
            <a:spLocks noChangeArrowheads="1"/>
          </p:cNvSpPr>
          <p:nvPr/>
        </p:nvSpPr>
        <p:spPr bwMode="auto">
          <a:xfrm>
            <a:off x="3048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367" name="Rectangle 63"/>
          <p:cNvSpPr>
            <a:spLocks noChangeArrowheads="1"/>
          </p:cNvSpPr>
          <p:nvPr/>
        </p:nvSpPr>
        <p:spPr bwMode="auto">
          <a:xfrm>
            <a:off x="7620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368" name="Rectangle 64"/>
          <p:cNvSpPr>
            <a:spLocks noChangeArrowheads="1"/>
          </p:cNvSpPr>
          <p:nvPr/>
        </p:nvSpPr>
        <p:spPr bwMode="auto">
          <a:xfrm>
            <a:off x="12192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369" name="Rectangle 65"/>
          <p:cNvSpPr>
            <a:spLocks noChangeArrowheads="1"/>
          </p:cNvSpPr>
          <p:nvPr/>
        </p:nvSpPr>
        <p:spPr bwMode="auto">
          <a:xfrm>
            <a:off x="16764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370" name="Rectangle 66"/>
          <p:cNvSpPr>
            <a:spLocks noChangeArrowheads="1"/>
          </p:cNvSpPr>
          <p:nvPr/>
        </p:nvSpPr>
        <p:spPr bwMode="auto">
          <a:xfrm>
            <a:off x="2133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371" name="Rectangle 67"/>
          <p:cNvSpPr>
            <a:spLocks noChangeArrowheads="1"/>
          </p:cNvSpPr>
          <p:nvPr/>
        </p:nvSpPr>
        <p:spPr bwMode="auto">
          <a:xfrm>
            <a:off x="25908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372" name="Rectangle 68"/>
          <p:cNvSpPr>
            <a:spLocks noChangeArrowheads="1"/>
          </p:cNvSpPr>
          <p:nvPr/>
        </p:nvSpPr>
        <p:spPr bwMode="auto">
          <a:xfrm>
            <a:off x="16764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373" name="Rectangle 69"/>
          <p:cNvSpPr>
            <a:spLocks noChangeArrowheads="1"/>
          </p:cNvSpPr>
          <p:nvPr/>
        </p:nvSpPr>
        <p:spPr bwMode="auto">
          <a:xfrm>
            <a:off x="21336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374" name="Rectangle 70"/>
          <p:cNvSpPr>
            <a:spLocks noChangeArrowheads="1"/>
          </p:cNvSpPr>
          <p:nvPr/>
        </p:nvSpPr>
        <p:spPr bwMode="auto">
          <a:xfrm>
            <a:off x="25908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375" name="Rectangle 71"/>
          <p:cNvSpPr>
            <a:spLocks noChangeArrowheads="1"/>
          </p:cNvSpPr>
          <p:nvPr/>
        </p:nvSpPr>
        <p:spPr bwMode="auto">
          <a:xfrm>
            <a:off x="3048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376" name="Rectangle 72"/>
          <p:cNvSpPr>
            <a:spLocks noChangeArrowheads="1"/>
          </p:cNvSpPr>
          <p:nvPr/>
        </p:nvSpPr>
        <p:spPr bwMode="auto">
          <a:xfrm>
            <a:off x="3505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377" name="Rectangle 73"/>
          <p:cNvSpPr>
            <a:spLocks noChangeArrowheads="1"/>
          </p:cNvSpPr>
          <p:nvPr/>
        </p:nvSpPr>
        <p:spPr bwMode="auto">
          <a:xfrm>
            <a:off x="39624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378" name="Rectangle 74"/>
          <p:cNvSpPr>
            <a:spLocks noChangeArrowheads="1"/>
          </p:cNvSpPr>
          <p:nvPr/>
        </p:nvSpPr>
        <p:spPr bwMode="auto">
          <a:xfrm>
            <a:off x="30480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379" name="Rectangle 75"/>
          <p:cNvSpPr>
            <a:spLocks noChangeArrowheads="1"/>
          </p:cNvSpPr>
          <p:nvPr/>
        </p:nvSpPr>
        <p:spPr bwMode="auto">
          <a:xfrm>
            <a:off x="35052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380" name="Rectangle 76"/>
          <p:cNvSpPr>
            <a:spLocks noChangeArrowheads="1"/>
          </p:cNvSpPr>
          <p:nvPr/>
        </p:nvSpPr>
        <p:spPr bwMode="auto">
          <a:xfrm>
            <a:off x="39624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381" name="Rectangle 77"/>
          <p:cNvSpPr>
            <a:spLocks noChangeArrowheads="1"/>
          </p:cNvSpPr>
          <p:nvPr/>
        </p:nvSpPr>
        <p:spPr bwMode="auto">
          <a:xfrm>
            <a:off x="3048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382" name="Rectangle 78"/>
          <p:cNvSpPr>
            <a:spLocks noChangeArrowheads="1"/>
          </p:cNvSpPr>
          <p:nvPr/>
        </p:nvSpPr>
        <p:spPr bwMode="auto">
          <a:xfrm>
            <a:off x="7620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383" name="Rectangle 79"/>
          <p:cNvSpPr>
            <a:spLocks noChangeArrowheads="1"/>
          </p:cNvSpPr>
          <p:nvPr/>
        </p:nvSpPr>
        <p:spPr bwMode="auto">
          <a:xfrm>
            <a:off x="12192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384" name="Rectangle 80"/>
          <p:cNvSpPr>
            <a:spLocks noChangeArrowheads="1"/>
          </p:cNvSpPr>
          <p:nvPr/>
        </p:nvSpPr>
        <p:spPr bwMode="auto">
          <a:xfrm>
            <a:off x="16764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385" name="Rectangle 81"/>
          <p:cNvSpPr>
            <a:spLocks noChangeArrowheads="1"/>
          </p:cNvSpPr>
          <p:nvPr/>
        </p:nvSpPr>
        <p:spPr bwMode="auto">
          <a:xfrm>
            <a:off x="21336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386" name="Rectangle 82"/>
          <p:cNvSpPr>
            <a:spLocks noChangeArrowheads="1"/>
          </p:cNvSpPr>
          <p:nvPr/>
        </p:nvSpPr>
        <p:spPr bwMode="auto">
          <a:xfrm>
            <a:off x="25908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387" name="Rectangle 83"/>
          <p:cNvSpPr>
            <a:spLocks noChangeArrowheads="1"/>
          </p:cNvSpPr>
          <p:nvPr/>
        </p:nvSpPr>
        <p:spPr bwMode="auto">
          <a:xfrm>
            <a:off x="30480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388" name="Rectangle 84"/>
          <p:cNvSpPr>
            <a:spLocks noChangeArrowheads="1"/>
          </p:cNvSpPr>
          <p:nvPr/>
        </p:nvSpPr>
        <p:spPr bwMode="auto">
          <a:xfrm>
            <a:off x="35052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389" name="Rectangle 85"/>
          <p:cNvSpPr>
            <a:spLocks noChangeArrowheads="1"/>
          </p:cNvSpPr>
          <p:nvPr/>
        </p:nvSpPr>
        <p:spPr bwMode="auto">
          <a:xfrm>
            <a:off x="39624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390" name="Rectangle 86"/>
          <p:cNvSpPr>
            <a:spLocks noChangeArrowheads="1"/>
          </p:cNvSpPr>
          <p:nvPr/>
        </p:nvSpPr>
        <p:spPr bwMode="auto">
          <a:xfrm>
            <a:off x="49530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391" name="Rectangle 87"/>
          <p:cNvSpPr>
            <a:spLocks noChangeArrowheads="1"/>
          </p:cNvSpPr>
          <p:nvPr/>
        </p:nvSpPr>
        <p:spPr bwMode="auto">
          <a:xfrm>
            <a:off x="63246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392" name="Rectangle 88"/>
          <p:cNvSpPr>
            <a:spLocks noChangeArrowheads="1"/>
          </p:cNvSpPr>
          <p:nvPr/>
        </p:nvSpPr>
        <p:spPr bwMode="auto">
          <a:xfrm>
            <a:off x="76962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393" name="Rectangle 89"/>
          <p:cNvSpPr>
            <a:spLocks noChangeArrowheads="1"/>
          </p:cNvSpPr>
          <p:nvPr/>
        </p:nvSpPr>
        <p:spPr bwMode="auto">
          <a:xfrm>
            <a:off x="63246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394" name="Rectangle 90"/>
          <p:cNvSpPr>
            <a:spLocks noChangeArrowheads="1"/>
          </p:cNvSpPr>
          <p:nvPr/>
        </p:nvSpPr>
        <p:spPr bwMode="auto">
          <a:xfrm>
            <a:off x="76962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395" name="Rectangle 91"/>
          <p:cNvSpPr>
            <a:spLocks noChangeArrowheads="1"/>
          </p:cNvSpPr>
          <p:nvPr/>
        </p:nvSpPr>
        <p:spPr bwMode="auto">
          <a:xfrm>
            <a:off x="4953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396" name="Rectangle 92"/>
          <p:cNvSpPr>
            <a:spLocks noChangeArrowheads="1"/>
          </p:cNvSpPr>
          <p:nvPr/>
        </p:nvSpPr>
        <p:spPr bwMode="auto">
          <a:xfrm>
            <a:off x="6324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397" name="Rectangle 93"/>
          <p:cNvSpPr>
            <a:spLocks noChangeArrowheads="1"/>
          </p:cNvSpPr>
          <p:nvPr/>
        </p:nvSpPr>
        <p:spPr bwMode="auto">
          <a:xfrm>
            <a:off x="7696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398" name="Rectangle 94"/>
          <p:cNvSpPr>
            <a:spLocks noChangeArrowheads="1"/>
          </p:cNvSpPr>
          <p:nvPr/>
        </p:nvSpPr>
        <p:spPr bwMode="auto">
          <a:xfrm>
            <a:off x="4953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399" name="Rectangle 95"/>
          <p:cNvSpPr>
            <a:spLocks noChangeArrowheads="1"/>
          </p:cNvSpPr>
          <p:nvPr/>
        </p:nvSpPr>
        <p:spPr bwMode="auto">
          <a:xfrm>
            <a:off x="6324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400" name="Rectangle 96"/>
          <p:cNvSpPr>
            <a:spLocks noChangeArrowheads="1"/>
          </p:cNvSpPr>
          <p:nvPr/>
        </p:nvSpPr>
        <p:spPr bwMode="auto">
          <a:xfrm>
            <a:off x="7696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401" name="Rectangle 97"/>
          <p:cNvSpPr>
            <a:spLocks noChangeArrowheads="1"/>
          </p:cNvSpPr>
          <p:nvPr/>
        </p:nvSpPr>
        <p:spPr bwMode="auto">
          <a:xfrm>
            <a:off x="4953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402" name="Rectangle 98"/>
          <p:cNvSpPr>
            <a:spLocks noChangeArrowheads="1"/>
          </p:cNvSpPr>
          <p:nvPr/>
        </p:nvSpPr>
        <p:spPr bwMode="auto">
          <a:xfrm>
            <a:off x="6324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403" name="Rectangle 99"/>
          <p:cNvSpPr>
            <a:spLocks noChangeArrowheads="1"/>
          </p:cNvSpPr>
          <p:nvPr/>
        </p:nvSpPr>
        <p:spPr bwMode="auto">
          <a:xfrm>
            <a:off x="7696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404" name="Rectangle 100"/>
          <p:cNvSpPr>
            <a:spLocks noChangeArrowheads="1"/>
          </p:cNvSpPr>
          <p:nvPr/>
        </p:nvSpPr>
        <p:spPr bwMode="auto">
          <a:xfrm>
            <a:off x="49530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405" name="Rectangle 101"/>
          <p:cNvSpPr>
            <a:spLocks noChangeArrowheads="1"/>
          </p:cNvSpPr>
          <p:nvPr/>
        </p:nvSpPr>
        <p:spPr bwMode="auto">
          <a:xfrm>
            <a:off x="6324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406" name="Rectangle 102"/>
          <p:cNvSpPr>
            <a:spLocks noChangeArrowheads="1"/>
          </p:cNvSpPr>
          <p:nvPr/>
        </p:nvSpPr>
        <p:spPr bwMode="auto">
          <a:xfrm>
            <a:off x="7696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407" name="Rectangle 103"/>
          <p:cNvSpPr>
            <a:spLocks noChangeArrowheads="1"/>
          </p:cNvSpPr>
          <p:nvPr/>
        </p:nvSpPr>
        <p:spPr bwMode="auto">
          <a:xfrm>
            <a:off x="4953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408" name="Rectangle 104"/>
          <p:cNvSpPr>
            <a:spLocks noChangeArrowheads="1"/>
          </p:cNvSpPr>
          <p:nvPr/>
        </p:nvSpPr>
        <p:spPr bwMode="auto">
          <a:xfrm>
            <a:off x="6324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409" name="Rectangle 105"/>
          <p:cNvSpPr>
            <a:spLocks noChangeArrowheads="1"/>
          </p:cNvSpPr>
          <p:nvPr/>
        </p:nvSpPr>
        <p:spPr bwMode="auto">
          <a:xfrm>
            <a:off x="7696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410" name="Rectangle 106"/>
          <p:cNvSpPr>
            <a:spLocks noChangeArrowheads="1"/>
          </p:cNvSpPr>
          <p:nvPr/>
        </p:nvSpPr>
        <p:spPr bwMode="auto">
          <a:xfrm>
            <a:off x="4953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411" name="Rectangle 107"/>
          <p:cNvSpPr>
            <a:spLocks noChangeArrowheads="1"/>
          </p:cNvSpPr>
          <p:nvPr/>
        </p:nvSpPr>
        <p:spPr bwMode="auto">
          <a:xfrm>
            <a:off x="6324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412" name="Rectangle 108"/>
          <p:cNvSpPr>
            <a:spLocks noChangeArrowheads="1"/>
          </p:cNvSpPr>
          <p:nvPr/>
        </p:nvSpPr>
        <p:spPr bwMode="auto">
          <a:xfrm>
            <a:off x="7696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413" name="Rectangle 109"/>
          <p:cNvSpPr>
            <a:spLocks noChangeArrowheads="1"/>
          </p:cNvSpPr>
          <p:nvPr/>
        </p:nvSpPr>
        <p:spPr bwMode="auto">
          <a:xfrm>
            <a:off x="4953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414" name="Rectangle 110"/>
          <p:cNvSpPr>
            <a:spLocks noChangeArrowheads="1"/>
          </p:cNvSpPr>
          <p:nvPr/>
        </p:nvSpPr>
        <p:spPr bwMode="auto">
          <a:xfrm>
            <a:off x="6324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415" name="Rectangle 111"/>
          <p:cNvSpPr>
            <a:spLocks noChangeArrowheads="1"/>
          </p:cNvSpPr>
          <p:nvPr/>
        </p:nvSpPr>
        <p:spPr bwMode="auto">
          <a:xfrm>
            <a:off x="7696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416" name="Rectangle 112"/>
          <p:cNvSpPr>
            <a:spLocks noChangeArrowheads="1"/>
          </p:cNvSpPr>
          <p:nvPr/>
        </p:nvSpPr>
        <p:spPr bwMode="auto">
          <a:xfrm>
            <a:off x="4953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417" name="Rectangle 113"/>
          <p:cNvSpPr>
            <a:spLocks noChangeArrowheads="1"/>
          </p:cNvSpPr>
          <p:nvPr/>
        </p:nvSpPr>
        <p:spPr bwMode="auto">
          <a:xfrm>
            <a:off x="80772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418" name="Rectangle 114"/>
          <p:cNvSpPr>
            <a:spLocks noChangeArrowheads="1"/>
          </p:cNvSpPr>
          <p:nvPr/>
        </p:nvSpPr>
        <p:spPr bwMode="auto">
          <a:xfrm>
            <a:off x="80772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419" name="Rectangle 115"/>
          <p:cNvSpPr>
            <a:spLocks noChangeArrowheads="1"/>
          </p:cNvSpPr>
          <p:nvPr/>
        </p:nvSpPr>
        <p:spPr bwMode="auto">
          <a:xfrm>
            <a:off x="8077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420" name="Rectangle 116"/>
          <p:cNvSpPr>
            <a:spLocks noChangeArrowheads="1"/>
          </p:cNvSpPr>
          <p:nvPr/>
        </p:nvSpPr>
        <p:spPr bwMode="auto">
          <a:xfrm>
            <a:off x="8077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421" name="Rectangle 117"/>
          <p:cNvSpPr>
            <a:spLocks noChangeArrowheads="1"/>
          </p:cNvSpPr>
          <p:nvPr/>
        </p:nvSpPr>
        <p:spPr bwMode="auto">
          <a:xfrm>
            <a:off x="8077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422" name="Rectangle 118"/>
          <p:cNvSpPr>
            <a:spLocks noChangeArrowheads="1"/>
          </p:cNvSpPr>
          <p:nvPr/>
        </p:nvSpPr>
        <p:spPr bwMode="auto">
          <a:xfrm>
            <a:off x="8077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423" name="Rectangle 119"/>
          <p:cNvSpPr>
            <a:spLocks noChangeArrowheads="1"/>
          </p:cNvSpPr>
          <p:nvPr/>
        </p:nvSpPr>
        <p:spPr bwMode="auto">
          <a:xfrm>
            <a:off x="8077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424" name="Rectangle 120"/>
          <p:cNvSpPr>
            <a:spLocks noChangeArrowheads="1"/>
          </p:cNvSpPr>
          <p:nvPr/>
        </p:nvSpPr>
        <p:spPr bwMode="auto">
          <a:xfrm>
            <a:off x="8077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425" name="Rectangle 121"/>
          <p:cNvSpPr>
            <a:spLocks noChangeArrowheads="1"/>
          </p:cNvSpPr>
          <p:nvPr/>
        </p:nvSpPr>
        <p:spPr bwMode="auto">
          <a:xfrm>
            <a:off x="8077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426" name="Rectangle 122"/>
          <p:cNvSpPr>
            <a:spLocks noChangeArrowheads="1"/>
          </p:cNvSpPr>
          <p:nvPr/>
        </p:nvSpPr>
        <p:spPr bwMode="auto">
          <a:xfrm>
            <a:off x="84582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427" name="Rectangle 123"/>
          <p:cNvSpPr>
            <a:spLocks noChangeArrowheads="1"/>
          </p:cNvSpPr>
          <p:nvPr/>
        </p:nvSpPr>
        <p:spPr bwMode="auto">
          <a:xfrm>
            <a:off x="84582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428" name="Rectangle 124"/>
          <p:cNvSpPr>
            <a:spLocks noChangeArrowheads="1"/>
          </p:cNvSpPr>
          <p:nvPr/>
        </p:nvSpPr>
        <p:spPr bwMode="auto">
          <a:xfrm>
            <a:off x="8458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429" name="Rectangle 125"/>
          <p:cNvSpPr>
            <a:spLocks noChangeArrowheads="1"/>
          </p:cNvSpPr>
          <p:nvPr/>
        </p:nvSpPr>
        <p:spPr bwMode="auto">
          <a:xfrm>
            <a:off x="8458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430" name="Rectangle 126"/>
          <p:cNvSpPr>
            <a:spLocks noChangeArrowheads="1"/>
          </p:cNvSpPr>
          <p:nvPr/>
        </p:nvSpPr>
        <p:spPr bwMode="auto">
          <a:xfrm>
            <a:off x="8458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431" name="Rectangle 127"/>
          <p:cNvSpPr>
            <a:spLocks noChangeArrowheads="1"/>
          </p:cNvSpPr>
          <p:nvPr/>
        </p:nvSpPr>
        <p:spPr bwMode="auto">
          <a:xfrm>
            <a:off x="8458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432" name="Rectangle 128"/>
          <p:cNvSpPr>
            <a:spLocks noChangeArrowheads="1"/>
          </p:cNvSpPr>
          <p:nvPr/>
        </p:nvSpPr>
        <p:spPr bwMode="auto">
          <a:xfrm>
            <a:off x="8458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433" name="Rectangle 129"/>
          <p:cNvSpPr>
            <a:spLocks noChangeArrowheads="1"/>
          </p:cNvSpPr>
          <p:nvPr/>
        </p:nvSpPr>
        <p:spPr bwMode="auto">
          <a:xfrm>
            <a:off x="8458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26434" name="Rectangle 130"/>
          <p:cNvSpPr>
            <a:spLocks noChangeArrowheads="1"/>
          </p:cNvSpPr>
          <p:nvPr/>
        </p:nvSpPr>
        <p:spPr bwMode="auto">
          <a:xfrm>
            <a:off x="8458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26435" name="Rectangle 131"/>
          <p:cNvSpPr>
            <a:spLocks noChangeArrowheads="1"/>
          </p:cNvSpPr>
          <p:nvPr/>
        </p:nvSpPr>
        <p:spPr bwMode="auto">
          <a:xfrm>
            <a:off x="67056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436" name="Rectangle 132"/>
          <p:cNvSpPr>
            <a:spLocks noChangeArrowheads="1"/>
          </p:cNvSpPr>
          <p:nvPr/>
        </p:nvSpPr>
        <p:spPr bwMode="auto">
          <a:xfrm>
            <a:off x="67056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437" name="Rectangle 133"/>
          <p:cNvSpPr>
            <a:spLocks noChangeArrowheads="1"/>
          </p:cNvSpPr>
          <p:nvPr/>
        </p:nvSpPr>
        <p:spPr bwMode="auto">
          <a:xfrm>
            <a:off x="6705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438" name="Rectangle 134"/>
          <p:cNvSpPr>
            <a:spLocks noChangeArrowheads="1"/>
          </p:cNvSpPr>
          <p:nvPr/>
        </p:nvSpPr>
        <p:spPr bwMode="auto">
          <a:xfrm>
            <a:off x="6705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439" name="Rectangle 135"/>
          <p:cNvSpPr>
            <a:spLocks noChangeArrowheads="1"/>
          </p:cNvSpPr>
          <p:nvPr/>
        </p:nvSpPr>
        <p:spPr bwMode="auto">
          <a:xfrm>
            <a:off x="6705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440" name="Rectangle 136"/>
          <p:cNvSpPr>
            <a:spLocks noChangeArrowheads="1"/>
          </p:cNvSpPr>
          <p:nvPr/>
        </p:nvSpPr>
        <p:spPr bwMode="auto">
          <a:xfrm>
            <a:off x="6705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441" name="Rectangle 137"/>
          <p:cNvSpPr>
            <a:spLocks noChangeArrowheads="1"/>
          </p:cNvSpPr>
          <p:nvPr/>
        </p:nvSpPr>
        <p:spPr bwMode="auto">
          <a:xfrm>
            <a:off x="6705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442" name="Rectangle 138"/>
          <p:cNvSpPr>
            <a:spLocks noChangeArrowheads="1"/>
          </p:cNvSpPr>
          <p:nvPr/>
        </p:nvSpPr>
        <p:spPr bwMode="auto">
          <a:xfrm>
            <a:off x="6705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443" name="Rectangle 139"/>
          <p:cNvSpPr>
            <a:spLocks noChangeArrowheads="1"/>
          </p:cNvSpPr>
          <p:nvPr/>
        </p:nvSpPr>
        <p:spPr bwMode="auto">
          <a:xfrm>
            <a:off x="6705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444" name="Rectangle 140"/>
          <p:cNvSpPr>
            <a:spLocks noChangeArrowheads="1"/>
          </p:cNvSpPr>
          <p:nvPr/>
        </p:nvSpPr>
        <p:spPr bwMode="auto">
          <a:xfrm>
            <a:off x="70866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445" name="Rectangle 141"/>
          <p:cNvSpPr>
            <a:spLocks noChangeArrowheads="1"/>
          </p:cNvSpPr>
          <p:nvPr/>
        </p:nvSpPr>
        <p:spPr bwMode="auto">
          <a:xfrm>
            <a:off x="70866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446" name="Rectangle 142"/>
          <p:cNvSpPr>
            <a:spLocks noChangeArrowheads="1"/>
          </p:cNvSpPr>
          <p:nvPr/>
        </p:nvSpPr>
        <p:spPr bwMode="auto">
          <a:xfrm>
            <a:off x="7086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447" name="Rectangle 143"/>
          <p:cNvSpPr>
            <a:spLocks noChangeArrowheads="1"/>
          </p:cNvSpPr>
          <p:nvPr/>
        </p:nvSpPr>
        <p:spPr bwMode="auto">
          <a:xfrm>
            <a:off x="7086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448" name="Rectangle 144"/>
          <p:cNvSpPr>
            <a:spLocks noChangeArrowheads="1"/>
          </p:cNvSpPr>
          <p:nvPr/>
        </p:nvSpPr>
        <p:spPr bwMode="auto">
          <a:xfrm>
            <a:off x="7086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449" name="Rectangle 145"/>
          <p:cNvSpPr>
            <a:spLocks noChangeArrowheads="1"/>
          </p:cNvSpPr>
          <p:nvPr/>
        </p:nvSpPr>
        <p:spPr bwMode="auto">
          <a:xfrm>
            <a:off x="7086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450" name="Rectangle 146"/>
          <p:cNvSpPr>
            <a:spLocks noChangeArrowheads="1"/>
          </p:cNvSpPr>
          <p:nvPr/>
        </p:nvSpPr>
        <p:spPr bwMode="auto">
          <a:xfrm>
            <a:off x="7086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451" name="Rectangle 147"/>
          <p:cNvSpPr>
            <a:spLocks noChangeArrowheads="1"/>
          </p:cNvSpPr>
          <p:nvPr/>
        </p:nvSpPr>
        <p:spPr bwMode="auto">
          <a:xfrm>
            <a:off x="7086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26452" name="Rectangle 148"/>
          <p:cNvSpPr>
            <a:spLocks noChangeArrowheads="1"/>
          </p:cNvSpPr>
          <p:nvPr/>
        </p:nvSpPr>
        <p:spPr bwMode="auto">
          <a:xfrm>
            <a:off x="7086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26453" name="Rectangle 149"/>
          <p:cNvSpPr>
            <a:spLocks noChangeArrowheads="1"/>
          </p:cNvSpPr>
          <p:nvPr/>
        </p:nvSpPr>
        <p:spPr bwMode="auto">
          <a:xfrm>
            <a:off x="53340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454" name="Rectangle 150"/>
          <p:cNvSpPr>
            <a:spLocks noChangeArrowheads="1"/>
          </p:cNvSpPr>
          <p:nvPr/>
        </p:nvSpPr>
        <p:spPr bwMode="auto">
          <a:xfrm>
            <a:off x="5334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455" name="Rectangle 151"/>
          <p:cNvSpPr>
            <a:spLocks noChangeArrowheads="1"/>
          </p:cNvSpPr>
          <p:nvPr/>
        </p:nvSpPr>
        <p:spPr bwMode="auto">
          <a:xfrm>
            <a:off x="5334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456" name="Rectangle 152"/>
          <p:cNvSpPr>
            <a:spLocks noChangeArrowheads="1"/>
          </p:cNvSpPr>
          <p:nvPr/>
        </p:nvSpPr>
        <p:spPr bwMode="auto">
          <a:xfrm>
            <a:off x="5334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457" name="Rectangle 153"/>
          <p:cNvSpPr>
            <a:spLocks noChangeArrowheads="1"/>
          </p:cNvSpPr>
          <p:nvPr/>
        </p:nvSpPr>
        <p:spPr bwMode="auto">
          <a:xfrm>
            <a:off x="53340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458" name="Rectangle 154"/>
          <p:cNvSpPr>
            <a:spLocks noChangeArrowheads="1"/>
          </p:cNvSpPr>
          <p:nvPr/>
        </p:nvSpPr>
        <p:spPr bwMode="auto">
          <a:xfrm>
            <a:off x="5334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459" name="Rectangle 155"/>
          <p:cNvSpPr>
            <a:spLocks noChangeArrowheads="1"/>
          </p:cNvSpPr>
          <p:nvPr/>
        </p:nvSpPr>
        <p:spPr bwMode="auto">
          <a:xfrm>
            <a:off x="5334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460" name="Rectangle 156"/>
          <p:cNvSpPr>
            <a:spLocks noChangeArrowheads="1"/>
          </p:cNvSpPr>
          <p:nvPr/>
        </p:nvSpPr>
        <p:spPr bwMode="auto">
          <a:xfrm>
            <a:off x="5334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461" name="Rectangle 157"/>
          <p:cNvSpPr>
            <a:spLocks noChangeArrowheads="1"/>
          </p:cNvSpPr>
          <p:nvPr/>
        </p:nvSpPr>
        <p:spPr bwMode="auto">
          <a:xfrm>
            <a:off x="5334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462" name="Rectangle 158"/>
          <p:cNvSpPr>
            <a:spLocks noChangeArrowheads="1"/>
          </p:cNvSpPr>
          <p:nvPr/>
        </p:nvSpPr>
        <p:spPr bwMode="auto">
          <a:xfrm>
            <a:off x="57150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463" name="Rectangle 159"/>
          <p:cNvSpPr>
            <a:spLocks noChangeArrowheads="1"/>
          </p:cNvSpPr>
          <p:nvPr/>
        </p:nvSpPr>
        <p:spPr bwMode="auto">
          <a:xfrm>
            <a:off x="5715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464" name="Rectangle 160"/>
          <p:cNvSpPr>
            <a:spLocks noChangeArrowheads="1"/>
          </p:cNvSpPr>
          <p:nvPr/>
        </p:nvSpPr>
        <p:spPr bwMode="auto">
          <a:xfrm>
            <a:off x="5715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465" name="Rectangle 161"/>
          <p:cNvSpPr>
            <a:spLocks noChangeArrowheads="1"/>
          </p:cNvSpPr>
          <p:nvPr/>
        </p:nvSpPr>
        <p:spPr bwMode="auto">
          <a:xfrm>
            <a:off x="5715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466" name="Rectangle 162"/>
          <p:cNvSpPr>
            <a:spLocks noChangeArrowheads="1"/>
          </p:cNvSpPr>
          <p:nvPr/>
        </p:nvSpPr>
        <p:spPr bwMode="auto">
          <a:xfrm>
            <a:off x="57150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467" name="Rectangle 163"/>
          <p:cNvSpPr>
            <a:spLocks noChangeArrowheads="1"/>
          </p:cNvSpPr>
          <p:nvPr/>
        </p:nvSpPr>
        <p:spPr bwMode="auto">
          <a:xfrm>
            <a:off x="5715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468" name="Rectangle 164"/>
          <p:cNvSpPr>
            <a:spLocks noChangeArrowheads="1"/>
          </p:cNvSpPr>
          <p:nvPr/>
        </p:nvSpPr>
        <p:spPr bwMode="auto">
          <a:xfrm>
            <a:off x="5715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469" name="Rectangle 165"/>
          <p:cNvSpPr>
            <a:spLocks noChangeArrowheads="1"/>
          </p:cNvSpPr>
          <p:nvPr/>
        </p:nvSpPr>
        <p:spPr bwMode="auto">
          <a:xfrm>
            <a:off x="5715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26470" name="Rectangle 166"/>
          <p:cNvSpPr>
            <a:spLocks noChangeArrowheads="1"/>
          </p:cNvSpPr>
          <p:nvPr/>
        </p:nvSpPr>
        <p:spPr bwMode="auto">
          <a:xfrm>
            <a:off x="5715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26471" name="Rectangle 167"/>
          <p:cNvSpPr>
            <a:spLocks noChangeArrowheads="1"/>
          </p:cNvSpPr>
          <p:nvPr/>
        </p:nvSpPr>
        <p:spPr bwMode="auto">
          <a:xfrm>
            <a:off x="152400" y="990600"/>
            <a:ext cx="43434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Matrix point of view</a:t>
            </a:r>
            <a:endParaRPr lang="es-ES_tradnl">
              <a:solidFill>
                <a:srgbClr val="292934"/>
              </a:solidFill>
              <a:latin typeface="Arial"/>
              <a:ea typeface="+mn-ea"/>
              <a:cs typeface="+mn-cs"/>
            </a:endParaRPr>
          </a:p>
        </p:txBody>
      </p:sp>
      <p:sp>
        <p:nvSpPr>
          <p:cNvPr id="226472" name="Rectangle 168"/>
          <p:cNvSpPr>
            <a:spLocks noChangeArrowheads="1"/>
          </p:cNvSpPr>
          <p:nvPr/>
        </p:nvSpPr>
        <p:spPr bwMode="auto">
          <a:xfrm>
            <a:off x="4724400" y="990600"/>
            <a:ext cx="43434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Processor point of view</a:t>
            </a:r>
            <a:endParaRPr lang="es-ES_tradnl">
              <a:solidFill>
                <a:srgbClr val="292934"/>
              </a:solidFill>
              <a:latin typeface="Arial"/>
              <a:ea typeface="+mn-ea"/>
              <a:cs typeface="+mn-cs"/>
            </a:endParaRPr>
          </a:p>
        </p:txBody>
      </p:sp>
      <p:cxnSp>
        <p:nvCxnSpPr>
          <p:cNvPr id="3" name="Straight Connector 2"/>
          <p:cNvCxnSpPr/>
          <p:nvPr/>
        </p:nvCxnSpPr>
        <p:spPr>
          <a:xfrm>
            <a:off x="152400" y="2633871"/>
            <a:ext cx="426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152400" y="4452729"/>
            <a:ext cx="426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633329" y="1600200"/>
            <a:ext cx="0" cy="4267200"/>
          </a:xfrm>
          <a:prstGeom prst="line">
            <a:avLst/>
          </a:prstGeom>
          <a:ln>
            <a:solidFill>
              <a:srgbClr val="292934"/>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3014871" y="1600200"/>
            <a:ext cx="0" cy="4267200"/>
          </a:xfrm>
          <a:prstGeom prst="line">
            <a:avLst/>
          </a:prstGeom>
          <a:ln>
            <a:solidFill>
              <a:srgbClr val="292934"/>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a:off x="152400" y="5367129"/>
            <a:ext cx="426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152400" y="3538329"/>
            <a:ext cx="426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130058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ChangeArrowheads="1"/>
          </p:cNvSpPr>
          <p:nvPr/>
        </p:nvSpPr>
        <p:spPr bwMode="auto">
          <a:xfrm>
            <a:off x="4724400" y="1600200"/>
            <a:ext cx="4343400" cy="42672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0403" name="Rectangle 3"/>
          <p:cNvSpPr>
            <a:spLocks noChangeArrowheads="1"/>
          </p:cNvSpPr>
          <p:nvPr/>
        </p:nvSpPr>
        <p:spPr bwMode="auto">
          <a:xfrm>
            <a:off x="62484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0404" name="Rectangle 4"/>
          <p:cNvSpPr>
            <a:spLocks noChangeArrowheads="1"/>
          </p:cNvSpPr>
          <p:nvPr/>
        </p:nvSpPr>
        <p:spPr bwMode="auto">
          <a:xfrm>
            <a:off x="76200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0405" name="Rectangle 5"/>
          <p:cNvSpPr>
            <a:spLocks noChangeArrowheads="1"/>
          </p:cNvSpPr>
          <p:nvPr/>
        </p:nvSpPr>
        <p:spPr bwMode="auto">
          <a:xfrm>
            <a:off x="48768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0406" name="Rectangle 6"/>
          <p:cNvSpPr>
            <a:spLocks noChangeArrowheads="1"/>
          </p:cNvSpPr>
          <p:nvPr/>
        </p:nvSpPr>
        <p:spPr bwMode="auto">
          <a:xfrm>
            <a:off x="62484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0407" name="Rectangle 7"/>
          <p:cNvSpPr>
            <a:spLocks noChangeArrowheads="1"/>
          </p:cNvSpPr>
          <p:nvPr/>
        </p:nvSpPr>
        <p:spPr bwMode="auto">
          <a:xfrm>
            <a:off x="76200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0408" name="Rectangle 8"/>
          <p:cNvSpPr>
            <a:spLocks noChangeArrowheads="1"/>
          </p:cNvSpPr>
          <p:nvPr/>
        </p:nvSpPr>
        <p:spPr bwMode="auto">
          <a:xfrm>
            <a:off x="48768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0409" name="Rectangle 9"/>
          <p:cNvSpPr>
            <a:spLocks noChangeArrowheads="1"/>
          </p:cNvSpPr>
          <p:nvPr/>
        </p:nvSpPr>
        <p:spPr bwMode="auto">
          <a:xfrm>
            <a:off x="152400" y="1600200"/>
            <a:ext cx="4343400" cy="42672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190466" name="Rectangle 2"/>
          <p:cNvSpPr>
            <a:spLocks noGrp="1" noChangeArrowheads="1"/>
          </p:cNvSpPr>
          <p:nvPr>
            <p:ph type="title" idx="4294967295"/>
          </p:nvPr>
        </p:nvSpPr>
        <p:spPr>
          <a:xfrm>
            <a:off x="0" y="230188"/>
            <a:ext cx="9144000" cy="422275"/>
          </a:xfrm>
        </p:spPr>
        <p:txBody>
          <a:bodyPr>
            <a:normAutofit fontScale="90000"/>
          </a:bodyPr>
          <a:lstStyle/>
          <a:p>
            <a:r>
              <a:rPr lang="en-US" b="1"/>
              <a:t>2D Block Cyclic Layout</a:t>
            </a:r>
          </a:p>
        </p:txBody>
      </p:sp>
      <p:sp>
        <p:nvSpPr>
          <p:cNvPr id="230411" name="Rectangle 11"/>
          <p:cNvSpPr>
            <a:spLocks noChangeArrowheads="1"/>
          </p:cNvSpPr>
          <p:nvPr/>
        </p:nvSpPr>
        <p:spPr bwMode="auto">
          <a:xfrm>
            <a:off x="304800" y="17526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412" name="Rectangle 12"/>
          <p:cNvSpPr>
            <a:spLocks noChangeArrowheads="1"/>
          </p:cNvSpPr>
          <p:nvPr/>
        </p:nvSpPr>
        <p:spPr bwMode="auto">
          <a:xfrm>
            <a:off x="7620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413" name="Rectangle 13"/>
          <p:cNvSpPr>
            <a:spLocks noChangeArrowheads="1"/>
          </p:cNvSpPr>
          <p:nvPr/>
        </p:nvSpPr>
        <p:spPr bwMode="auto">
          <a:xfrm>
            <a:off x="12192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414" name="Rectangle 14"/>
          <p:cNvSpPr>
            <a:spLocks noChangeArrowheads="1"/>
          </p:cNvSpPr>
          <p:nvPr/>
        </p:nvSpPr>
        <p:spPr bwMode="auto">
          <a:xfrm>
            <a:off x="3048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415" name="Rectangle 15"/>
          <p:cNvSpPr>
            <a:spLocks noChangeArrowheads="1"/>
          </p:cNvSpPr>
          <p:nvPr/>
        </p:nvSpPr>
        <p:spPr bwMode="auto">
          <a:xfrm>
            <a:off x="762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416" name="Rectangle 16"/>
          <p:cNvSpPr>
            <a:spLocks noChangeArrowheads="1"/>
          </p:cNvSpPr>
          <p:nvPr/>
        </p:nvSpPr>
        <p:spPr bwMode="auto">
          <a:xfrm>
            <a:off x="1219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417" name="Rectangle 17"/>
          <p:cNvSpPr>
            <a:spLocks noChangeArrowheads="1"/>
          </p:cNvSpPr>
          <p:nvPr/>
        </p:nvSpPr>
        <p:spPr bwMode="auto">
          <a:xfrm>
            <a:off x="1676400" y="17526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418" name="Rectangle 18"/>
          <p:cNvSpPr>
            <a:spLocks noChangeArrowheads="1"/>
          </p:cNvSpPr>
          <p:nvPr/>
        </p:nvSpPr>
        <p:spPr bwMode="auto">
          <a:xfrm>
            <a:off x="21336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419" name="Rectangle 19"/>
          <p:cNvSpPr>
            <a:spLocks noChangeArrowheads="1"/>
          </p:cNvSpPr>
          <p:nvPr/>
        </p:nvSpPr>
        <p:spPr bwMode="auto">
          <a:xfrm>
            <a:off x="25908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420" name="Rectangle 20"/>
          <p:cNvSpPr>
            <a:spLocks noChangeArrowheads="1"/>
          </p:cNvSpPr>
          <p:nvPr/>
        </p:nvSpPr>
        <p:spPr bwMode="auto">
          <a:xfrm>
            <a:off x="16764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421" name="Rectangle 21"/>
          <p:cNvSpPr>
            <a:spLocks noChangeArrowheads="1"/>
          </p:cNvSpPr>
          <p:nvPr/>
        </p:nvSpPr>
        <p:spPr bwMode="auto">
          <a:xfrm>
            <a:off x="2133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422" name="Rectangle 22"/>
          <p:cNvSpPr>
            <a:spLocks noChangeArrowheads="1"/>
          </p:cNvSpPr>
          <p:nvPr/>
        </p:nvSpPr>
        <p:spPr bwMode="auto">
          <a:xfrm>
            <a:off x="25908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423" name="Rectangle 23"/>
          <p:cNvSpPr>
            <a:spLocks noChangeArrowheads="1"/>
          </p:cNvSpPr>
          <p:nvPr/>
        </p:nvSpPr>
        <p:spPr bwMode="auto">
          <a:xfrm>
            <a:off x="3048000" y="17526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424" name="Rectangle 24"/>
          <p:cNvSpPr>
            <a:spLocks noChangeArrowheads="1"/>
          </p:cNvSpPr>
          <p:nvPr/>
        </p:nvSpPr>
        <p:spPr bwMode="auto">
          <a:xfrm>
            <a:off x="35052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425" name="Rectangle 25"/>
          <p:cNvSpPr>
            <a:spLocks noChangeArrowheads="1"/>
          </p:cNvSpPr>
          <p:nvPr/>
        </p:nvSpPr>
        <p:spPr bwMode="auto">
          <a:xfrm>
            <a:off x="39624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426" name="Rectangle 26"/>
          <p:cNvSpPr>
            <a:spLocks noChangeArrowheads="1"/>
          </p:cNvSpPr>
          <p:nvPr/>
        </p:nvSpPr>
        <p:spPr bwMode="auto">
          <a:xfrm>
            <a:off x="3048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427" name="Rectangle 27"/>
          <p:cNvSpPr>
            <a:spLocks noChangeArrowheads="1"/>
          </p:cNvSpPr>
          <p:nvPr/>
        </p:nvSpPr>
        <p:spPr bwMode="auto">
          <a:xfrm>
            <a:off x="3505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428" name="Rectangle 28"/>
          <p:cNvSpPr>
            <a:spLocks noChangeArrowheads="1"/>
          </p:cNvSpPr>
          <p:nvPr/>
        </p:nvSpPr>
        <p:spPr bwMode="auto">
          <a:xfrm>
            <a:off x="39624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429" name="Rectangle 29"/>
          <p:cNvSpPr>
            <a:spLocks noChangeArrowheads="1"/>
          </p:cNvSpPr>
          <p:nvPr/>
        </p:nvSpPr>
        <p:spPr bwMode="auto">
          <a:xfrm>
            <a:off x="304800" y="26670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430" name="Rectangle 30"/>
          <p:cNvSpPr>
            <a:spLocks noChangeArrowheads="1"/>
          </p:cNvSpPr>
          <p:nvPr/>
        </p:nvSpPr>
        <p:spPr bwMode="auto">
          <a:xfrm>
            <a:off x="7620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431" name="Rectangle 31"/>
          <p:cNvSpPr>
            <a:spLocks noChangeArrowheads="1"/>
          </p:cNvSpPr>
          <p:nvPr/>
        </p:nvSpPr>
        <p:spPr bwMode="auto">
          <a:xfrm>
            <a:off x="12192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432" name="Rectangle 32"/>
          <p:cNvSpPr>
            <a:spLocks noChangeArrowheads="1"/>
          </p:cNvSpPr>
          <p:nvPr/>
        </p:nvSpPr>
        <p:spPr bwMode="auto">
          <a:xfrm>
            <a:off x="3048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433" name="Rectangle 33"/>
          <p:cNvSpPr>
            <a:spLocks noChangeArrowheads="1"/>
          </p:cNvSpPr>
          <p:nvPr/>
        </p:nvSpPr>
        <p:spPr bwMode="auto">
          <a:xfrm>
            <a:off x="7620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434" name="Rectangle 34"/>
          <p:cNvSpPr>
            <a:spLocks noChangeArrowheads="1"/>
          </p:cNvSpPr>
          <p:nvPr/>
        </p:nvSpPr>
        <p:spPr bwMode="auto">
          <a:xfrm>
            <a:off x="12192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435" name="Rectangle 35"/>
          <p:cNvSpPr>
            <a:spLocks noChangeArrowheads="1"/>
          </p:cNvSpPr>
          <p:nvPr/>
        </p:nvSpPr>
        <p:spPr bwMode="auto">
          <a:xfrm>
            <a:off x="1676400" y="26670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436" name="Rectangle 36"/>
          <p:cNvSpPr>
            <a:spLocks noChangeArrowheads="1"/>
          </p:cNvSpPr>
          <p:nvPr/>
        </p:nvSpPr>
        <p:spPr bwMode="auto">
          <a:xfrm>
            <a:off x="21336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437" name="Rectangle 37"/>
          <p:cNvSpPr>
            <a:spLocks noChangeArrowheads="1"/>
          </p:cNvSpPr>
          <p:nvPr/>
        </p:nvSpPr>
        <p:spPr bwMode="auto">
          <a:xfrm>
            <a:off x="25908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438" name="Rectangle 38"/>
          <p:cNvSpPr>
            <a:spLocks noChangeArrowheads="1"/>
          </p:cNvSpPr>
          <p:nvPr/>
        </p:nvSpPr>
        <p:spPr bwMode="auto">
          <a:xfrm>
            <a:off x="16764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439" name="Rectangle 39"/>
          <p:cNvSpPr>
            <a:spLocks noChangeArrowheads="1"/>
          </p:cNvSpPr>
          <p:nvPr/>
        </p:nvSpPr>
        <p:spPr bwMode="auto">
          <a:xfrm>
            <a:off x="21336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440" name="Rectangle 40"/>
          <p:cNvSpPr>
            <a:spLocks noChangeArrowheads="1"/>
          </p:cNvSpPr>
          <p:nvPr/>
        </p:nvSpPr>
        <p:spPr bwMode="auto">
          <a:xfrm>
            <a:off x="25908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441" name="Rectangle 41"/>
          <p:cNvSpPr>
            <a:spLocks noChangeArrowheads="1"/>
          </p:cNvSpPr>
          <p:nvPr/>
        </p:nvSpPr>
        <p:spPr bwMode="auto">
          <a:xfrm>
            <a:off x="3048000" y="26670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442" name="Rectangle 42"/>
          <p:cNvSpPr>
            <a:spLocks noChangeArrowheads="1"/>
          </p:cNvSpPr>
          <p:nvPr/>
        </p:nvSpPr>
        <p:spPr bwMode="auto">
          <a:xfrm>
            <a:off x="35052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443" name="Rectangle 43"/>
          <p:cNvSpPr>
            <a:spLocks noChangeArrowheads="1"/>
          </p:cNvSpPr>
          <p:nvPr/>
        </p:nvSpPr>
        <p:spPr bwMode="auto">
          <a:xfrm>
            <a:off x="39624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444" name="Rectangle 44"/>
          <p:cNvSpPr>
            <a:spLocks noChangeArrowheads="1"/>
          </p:cNvSpPr>
          <p:nvPr/>
        </p:nvSpPr>
        <p:spPr bwMode="auto">
          <a:xfrm>
            <a:off x="30480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445" name="Rectangle 45"/>
          <p:cNvSpPr>
            <a:spLocks noChangeArrowheads="1"/>
          </p:cNvSpPr>
          <p:nvPr/>
        </p:nvSpPr>
        <p:spPr bwMode="auto">
          <a:xfrm>
            <a:off x="35052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446" name="Rectangle 46"/>
          <p:cNvSpPr>
            <a:spLocks noChangeArrowheads="1"/>
          </p:cNvSpPr>
          <p:nvPr/>
        </p:nvSpPr>
        <p:spPr bwMode="auto">
          <a:xfrm>
            <a:off x="39624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447" name="Rectangle 47"/>
          <p:cNvSpPr>
            <a:spLocks noChangeArrowheads="1"/>
          </p:cNvSpPr>
          <p:nvPr/>
        </p:nvSpPr>
        <p:spPr bwMode="auto">
          <a:xfrm>
            <a:off x="304800" y="35814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448" name="Rectangle 48"/>
          <p:cNvSpPr>
            <a:spLocks noChangeArrowheads="1"/>
          </p:cNvSpPr>
          <p:nvPr/>
        </p:nvSpPr>
        <p:spPr bwMode="auto">
          <a:xfrm>
            <a:off x="7620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449" name="Rectangle 49"/>
          <p:cNvSpPr>
            <a:spLocks noChangeArrowheads="1"/>
          </p:cNvSpPr>
          <p:nvPr/>
        </p:nvSpPr>
        <p:spPr bwMode="auto">
          <a:xfrm>
            <a:off x="12192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450" name="Rectangle 50"/>
          <p:cNvSpPr>
            <a:spLocks noChangeArrowheads="1"/>
          </p:cNvSpPr>
          <p:nvPr/>
        </p:nvSpPr>
        <p:spPr bwMode="auto">
          <a:xfrm>
            <a:off x="3048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451" name="Rectangle 51"/>
          <p:cNvSpPr>
            <a:spLocks noChangeArrowheads="1"/>
          </p:cNvSpPr>
          <p:nvPr/>
        </p:nvSpPr>
        <p:spPr bwMode="auto">
          <a:xfrm>
            <a:off x="7620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452" name="Rectangle 52"/>
          <p:cNvSpPr>
            <a:spLocks noChangeArrowheads="1"/>
          </p:cNvSpPr>
          <p:nvPr/>
        </p:nvSpPr>
        <p:spPr bwMode="auto">
          <a:xfrm>
            <a:off x="12192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453" name="Rectangle 53"/>
          <p:cNvSpPr>
            <a:spLocks noChangeArrowheads="1"/>
          </p:cNvSpPr>
          <p:nvPr/>
        </p:nvSpPr>
        <p:spPr bwMode="auto">
          <a:xfrm>
            <a:off x="1676400" y="35814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454" name="Rectangle 54"/>
          <p:cNvSpPr>
            <a:spLocks noChangeArrowheads="1"/>
          </p:cNvSpPr>
          <p:nvPr/>
        </p:nvSpPr>
        <p:spPr bwMode="auto">
          <a:xfrm>
            <a:off x="21336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455" name="Rectangle 55"/>
          <p:cNvSpPr>
            <a:spLocks noChangeArrowheads="1"/>
          </p:cNvSpPr>
          <p:nvPr/>
        </p:nvSpPr>
        <p:spPr bwMode="auto">
          <a:xfrm>
            <a:off x="25908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456" name="Rectangle 56"/>
          <p:cNvSpPr>
            <a:spLocks noChangeArrowheads="1"/>
          </p:cNvSpPr>
          <p:nvPr/>
        </p:nvSpPr>
        <p:spPr bwMode="auto">
          <a:xfrm>
            <a:off x="16764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457" name="Rectangle 57"/>
          <p:cNvSpPr>
            <a:spLocks noChangeArrowheads="1"/>
          </p:cNvSpPr>
          <p:nvPr/>
        </p:nvSpPr>
        <p:spPr bwMode="auto">
          <a:xfrm>
            <a:off x="21336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458" name="Rectangle 58"/>
          <p:cNvSpPr>
            <a:spLocks noChangeArrowheads="1"/>
          </p:cNvSpPr>
          <p:nvPr/>
        </p:nvSpPr>
        <p:spPr bwMode="auto">
          <a:xfrm>
            <a:off x="25908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459" name="Rectangle 59"/>
          <p:cNvSpPr>
            <a:spLocks noChangeArrowheads="1"/>
          </p:cNvSpPr>
          <p:nvPr/>
        </p:nvSpPr>
        <p:spPr bwMode="auto">
          <a:xfrm>
            <a:off x="3048000" y="35814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460" name="Rectangle 60"/>
          <p:cNvSpPr>
            <a:spLocks noChangeArrowheads="1"/>
          </p:cNvSpPr>
          <p:nvPr/>
        </p:nvSpPr>
        <p:spPr bwMode="auto">
          <a:xfrm>
            <a:off x="35052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461" name="Rectangle 61"/>
          <p:cNvSpPr>
            <a:spLocks noChangeArrowheads="1"/>
          </p:cNvSpPr>
          <p:nvPr/>
        </p:nvSpPr>
        <p:spPr bwMode="auto">
          <a:xfrm>
            <a:off x="39624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462" name="Rectangle 62"/>
          <p:cNvSpPr>
            <a:spLocks noChangeArrowheads="1"/>
          </p:cNvSpPr>
          <p:nvPr/>
        </p:nvSpPr>
        <p:spPr bwMode="auto">
          <a:xfrm>
            <a:off x="30480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463" name="Rectangle 63"/>
          <p:cNvSpPr>
            <a:spLocks noChangeArrowheads="1"/>
          </p:cNvSpPr>
          <p:nvPr/>
        </p:nvSpPr>
        <p:spPr bwMode="auto">
          <a:xfrm>
            <a:off x="35052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464" name="Rectangle 64"/>
          <p:cNvSpPr>
            <a:spLocks noChangeArrowheads="1"/>
          </p:cNvSpPr>
          <p:nvPr/>
        </p:nvSpPr>
        <p:spPr bwMode="auto">
          <a:xfrm>
            <a:off x="39624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465" name="Rectangle 65"/>
          <p:cNvSpPr>
            <a:spLocks noChangeArrowheads="1"/>
          </p:cNvSpPr>
          <p:nvPr/>
        </p:nvSpPr>
        <p:spPr bwMode="auto">
          <a:xfrm>
            <a:off x="304800" y="4495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466" name="Rectangle 66"/>
          <p:cNvSpPr>
            <a:spLocks noChangeArrowheads="1"/>
          </p:cNvSpPr>
          <p:nvPr/>
        </p:nvSpPr>
        <p:spPr bwMode="auto">
          <a:xfrm>
            <a:off x="762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467" name="Rectangle 67"/>
          <p:cNvSpPr>
            <a:spLocks noChangeArrowheads="1"/>
          </p:cNvSpPr>
          <p:nvPr/>
        </p:nvSpPr>
        <p:spPr bwMode="auto">
          <a:xfrm>
            <a:off x="1219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468" name="Rectangle 68"/>
          <p:cNvSpPr>
            <a:spLocks noChangeArrowheads="1"/>
          </p:cNvSpPr>
          <p:nvPr/>
        </p:nvSpPr>
        <p:spPr bwMode="auto">
          <a:xfrm>
            <a:off x="3048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469" name="Rectangle 69"/>
          <p:cNvSpPr>
            <a:spLocks noChangeArrowheads="1"/>
          </p:cNvSpPr>
          <p:nvPr/>
        </p:nvSpPr>
        <p:spPr bwMode="auto">
          <a:xfrm>
            <a:off x="7620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470" name="Rectangle 70"/>
          <p:cNvSpPr>
            <a:spLocks noChangeArrowheads="1"/>
          </p:cNvSpPr>
          <p:nvPr/>
        </p:nvSpPr>
        <p:spPr bwMode="auto">
          <a:xfrm>
            <a:off x="12192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471" name="Rectangle 71"/>
          <p:cNvSpPr>
            <a:spLocks noChangeArrowheads="1"/>
          </p:cNvSpPr>
          <p:nvPr/>
        </p:nvSpPr>
        <p:spPr bwMode="auto">
          <a:xfrm>
            <a:off x="1676400" y="4495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472" name="Rectangle 72"/>
          <p:cNvSpPr>
            <a:spLocks noChangeArrowheads="1"/>
          </p:cNvSpPr>
          <p:nvPr/>
        </p:nvSpPr>
        <p:spPr bwMode="auto">
          <a:xfrm>
            <a:off x="2133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473" name="Rectangle 73"/>
          <p:cNvSpPr>
            <a:spLocks noChangeArrowheads="1"/>
          </p:cNvSpPr>
          <p:nvPr/>
        </p:nvSpPr>
        <p:spPr bwMode="auto">
          <a:xfrm>
            <a:off x="25908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474" name="Rectangle 74"/>
          <p:cNvSpPr>
            <a:spLocks noChangeArrowheads="1"/>
          </p:cNvSpPr>
          <p:nvPr/>
        </p:nvSpPr>
        <p:spPr bwMode="auto">
          <a:xfrm>
            <a:off x="16764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475" name="Rectangle 75"/>
          <p:cNvSpPr>
            <a:spLocks noChangeArrowheads="1"/>
          </p:cNvSpPr>
          <p:nvPr/>
        </p:nvSpPr>
        <p:spPr bwMode="auto">
          <a:xfrm>
            <a:off x="21336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476" name="Rectangle 76"/>
          <p:cNvSpPr>
            <a:spLocks noChangeArrowheads="1"/>
          </p:cNvSpPr>
          <p:nvPr/>
        </p:nvSpPr>
        <p:spPr bwMode="auto">
          <a:xfrm>
            <a:off x="25908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477" name="Rectangle 77"/>
          <p:cNvSpPr>
            <a:spLocks noChangeArrowheads="1"/>
          </p:cNvSpPr>
          <p:nvPr/>
        </p:nvSpPr>
        <p:spPr bwMode="auto">
          <a:xfrm>
            <a:off x="3048000" y="4495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478" name="Rectangle 78"/>
          <p:cNvSpPr>
            <a:spLocks noChangeArrowheads="1"/>
          </p:cNvSpPr>
          <p:nvPr/>
        </p:nvSpPr>
        <p:spPr bwMode="auto">
          <a:xfrm>
            <a:off x="3505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479" name="Rectangle 79"/>
          <p:cNvSpPr>
            <a:spLocks noChangeArrowheads="1"/>
          </p:cNvSpPr>
          <p:nvPr/>
        </p:nvSpPr>
        <p:spPr bwMode="auto">
          <a:xfrm>
            <a:off x="39624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480" name="Rectangle 80"/>
          <p:cNvSpPr>
            <a:spLocks noChangeArrowheads="1"/>
          </p:cNvSpPr>
          <p:nvPr/>
        </p:nvSpPr>
        <p:spPr bwMode="auto">
          <a:xfrm>
            <a:off x="30480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481" name="Rectangle 81"/>
          <p:cNvSpPr>
            <a:spLocks noChangeArrowheads="1"/>
          </p:cNvSpPr>
          <p:nvPr/>
        </p:nvSpPr>
        <p:spPr bwMode="auto">
          <a:xfrm>
            <a:off x="35052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482" name="Rectangle 82"/>
          <p:cNvSpPr>
            <a:spLocks noChangeArrowheads="1"/>
          </p:cNvSpPr>
          <p:nvPr/>
        </p:nvSpPr>
        <p:spPr bwMode="auto">
          <a:xfrm>
            <a:off x="39624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483" name="Rectangle 83"/>
          <p:cNvSpPr>
            <a:spLocks noChangeArrowheads="1"/>
          </p:cNvSpPr>
          <p:nvPr/>
        </p:nvSpPr>
        <p:spPr bwMode="auto">
          <a:xfrm>
            <a:off x="304800" y="54102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484" name="Rectangle 84"/>
          <p:cNvSpPr>
            <a:spLocks noChangeArrowheads="1"/>
          </p:cNvSpPr>
          <p:nvPr/>
        </p:nvSpPr>
        <p:spPr bwMode="auto">
          <a:xfrm>
            <a:off x="7620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485" name="Rectangle 85"/>
          <p:cNvSpPr>
            <a:spLocks noChangeArrowheads="1"/>
          </p:cNvSpPr>
          <p:nvPr/>
        </p:nvSpPr>
        <p:spPr bwMode="auto">
          <a:xfrm>
            <a:off x="12192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486" name="Rectangle 86"/>
          <p:cNvSpPr>
            <a:spLocks noChangeArrowheads="1"/>
          </p:cNvSpPr>
          <p:nvPr/>
        </p:nvSpPr>
        <p:spPr bwMode="auto">
          <a:xfrm>
            <a:off x="1676400" y="54102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487" name="Rectangle 87"/>
          <p:cNvSpPr>
            <a:spLocks noChangeArrowheads="1"/>
          </p:cNvSpPr>
          <p:nvPr/>
        </p:nvSpPr>
        <p:spPr bwMode="auto">
          <a:xfrm>
            <a:off x="21336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488" name="Rectangle 88"/>
          <p:cNvSpPr>
            <a:spLocks noChangeArrowheads="1"/>
          </p:cNvSpPr>
          <p:nvPr/>
        </p:nvSpPr>
        <p:spPr bwMode="auto">
          <a:xfrm>
            <a:off x="25908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489" name="Rectangle 89"/>
          <p:cNvSpPr>
            <a:spLocks noChangeArrowheads="1"/>
          </p:cNvSpPr>
          <p:nvPr/>
        </p:nvSpPr>
        <p:spPr bwMode="auto">
          <a:xfrm>
            <a:off x="3048000" y="54102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490" name="Rectangle 90"/>
          <p:cNvSpPr>
            <a:spLocks noChangeArrowheads="1"/>
          </p:cNvSpPr>
          <p:nvPr/>
        </p:nvSpPr>
        <p:spPr bwMode="auto">
          <a:xfrm>
            <a:off x="35052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491" name="Rectangle 91"/>
          <p:cNvSpPr>
            <a:spLocks noChangeArrowheads="1"/>
          </p:cNvSpPr>
          <p:nvPr/>
        </p:nvSpPr>
        <p:spPr bwMode="auto">
          <a:xfrm>
            <a:off x="39624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492" name="Rectangle 92"/>
          <p:cNvSpPr>
            <a:spLocks noChangeArrowheads="1"/>
          </p:cNvSpPr>
          <p:nvPr/>
        </p:nvSpPr>
        <p:spPr bwMode="auto">
          <a:xfrm>
            <a:off x="4953000" y="1828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493" name="Rectangle 93"/>
          <p:cNvSpPr>
            <a:spLocks noChangeArrowheads="1"/>
          </p:cNvSpPr>
          <p:nvPr/>
        </p:nvSpPr>
        <p:spPr bwMode="auto">
          <a:xfrm>
            <a:off x="63246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494" name="Rectangle 94"/>
          <p:cNvSpPr>
            <a:spLocks noChangeArrowheads="1"/>
          </p:cNvSpPr>
          <p:nvPr/>
        </p:nvSpPr>
        <p:spPr bwMode="auto">
          <a:xfrm>
            <a:off x="76962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495" name="Rectangle 95"/>
          <p:cNvSpPr>
            <a:spLocks noChangeArrowheads="1"/>
          </p:cNvSpPr>
          <p:nvPr/>
        </p:nvSpPr>
        <p:spPr bwMode="auto">
          <a:xfrm>
            <a:off x="63246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496" name="Rectangle 96"/>
          <p:cNvSpPr>
            <a:spLocks noChangeArrowheads="1"/>
          </p:cNvSpPr>
          <p:nvPr/>
        </p:nvSpPr>
        <p:spPr bwMode="auto">
          <a:xfrm>
            <a:off x="76962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497" name="Rectangle 97"/>
          <p:cNvSpPr>
            <a:spLocks noChangeArrowheads="1"/>
          </p:cNvSpPr>
          <p:nvPr/>
        </p:nvSpPr>
        <p:spPr bwMode="auto">
          <a:xfrm>
            <a:off x="4953000" y="2209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498" name="Rectangle 98"/>
          <p:cNvSpPr>
            <a:spLocks noChangeArrowheads="1"/>
          </p:cNvSpPr>
          <p:nvPr/>
        </p:nvSpPr>
        <p:spPr bwMode="auto">
          <a:xfrm>
            <a:off x="6324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499" name="Rectangle 99"/>
          <p:cNvSpPr>
            <a:spLocks noChangeArrowheads="1"/>
          </p:cNvSpPr>
          <p:nvPr/>
        </p:nvSpPr>
        <p:spPr bwMode="auto">
          <a:xfrm>
            <a:off x="7696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500" name="Rectangle 100"/>
          <p:cNvSpPr>
            <a:spLocks noChangeArrowheads="1"/>
          </p:cNvSpPr>
          <p:nvPr/>
        </p:nvSpPr>
        <p:spPr bwMode="auto">
          <a:xfrm>
            <a:off x="4953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501" name="Rectangle 101"/>
          <p:cNvSpPr>
            <a:spLocks noChangeArrowheads="1"/>
          </p:cNvSpPr>
          <p:nvPr/>
        </p:nvSpPr>
        <p:spPr bwMode="auto">
          <a:xfrm>
            <a:off x="6324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502" name="Rectangle 102"/>
          <p:cNvSpPr>
            <a:spLocks noChangeArrowheads="1"/>
          </p:cNvSpPr>
          <p:nvPr/>
        </p:nvSpPr>
        <p:spPr bwMode="auto">
          <a:xfrm>
            <a:off x="7696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503" name="Rectangle 103"/>
          <p:cNvSpPr>
            <a:spLocks noChangeArrowheads="1"/>
          </p:cNvSpPr>
          <p:nvPr/>
        </p:nvSpPr>
        <p:spPr bwMode="auto">
          <a:xfrm>
            <a:off x="4953000" y="2590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504" name="Rectangle 104"/>
          <p:cNvSpPr>
            <a:spLocks noChangeArrowheads="1"/>
          </p:cNvSpPr>
          <p:nvPr/>
        </p:nvSpPr>
        <p:spPr bwMode="auto">
          <a:xfrm>
            <a:off x="6324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505" name="Rectangle 105"/>
          <p:cNvSpPr>
            <a:spLocks noChangeArrowheads="1"/>
          </p:cNvSpPr>
          <p:nvPr/>
        </p:nvSpPr>
        <p:spPr bwMode="auto">
          <a:xfrm>
            <a:off x="7696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506" name="Rectangle 106"/>
          <p:cNvSpPr>
            <a:spLocks noChangeArrowheads="1"/>
          </p:cNvSpPr>
          <p:nvPr/>
        </p:nvSpPr>
        <p:spPr bwMode="auto">
          <a:xfrm>
            <a:off x="49530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507" name="Rectangle 107"/>
          <p:cNvSpPr>
            <a:spLocks noChangeArrowheads="1"/>
          </p:cNvSpPr>
          <p:nvPr/>
        </p:nvSpPr>
        <p:spPr bwMode="auto">
          <a:xfrm>
            <a:off x="6324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508" name="Rectangle 108"/>
          <p:cNvSpPr>
            <a:spLocks noChangeArrowheads="1"/>
          </p:cNvSpPr>
          <p:nvPr/>
        </p:nvSpPr>
        <p:spPr bwMode="auto">
          <a:xfrm>
            <a:off x="7696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509" name="Rectangle 109"/>
          <p:cNvSpPr>
            <a:spLocks noChangeArrowheads="1"/>
          </p:cNvSpPr>
          <p:nvPr/>
        </p:nvSpPr>
        <p:spPr bwMode="auto">
          <a:xfrm>
            <a:off x="4953000" y="3352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510" name="Rectangle 110"/>
          <p:cNvSpPr>
            <a:spLocks noChangeArrowheads="1"/>
          </p:cNvSpPr>
          <p:nvPr/>
        </p:nvSpPr>
        <p:spPr bwMode="auto">
          <a:xfrm>
            <a:off x="6324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511" name="Rectangle 111"/>
          <p:cNvSpPr>
            <a:spLocks noChangeArrowheads="1"/>
          </p:cNvSpPr>
          <p:nvPr/>
        </p:nvSpPr>
        <p:spPr bwMode="auto">
          <a:xfrm>
            <a:off x="7696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512" name="Rectangle 112"/>
          <p:cNvSpPr>
            <a:spLocks noChangeArrowheads="1"/>
          </p:cNvSpPr>
          <p:nvPr/>
        </p:nvSpPr>
        <p:spPr bwMode="auto">
          <a:xfrm>
            <a:off x="4953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513" name="Rectangle 113"/>
          <p:cNvSpPr>
            <a:spLocks noChangeArrowheads="1"/>
          </p:cNvSpPr>
          <p:nvPr/>
        </p:nvSpPr>
        <p:spPr bwMode="auto">
          <a:xfrm>
            <a:off x="6324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514" name="Rectangle 114"/>
          <p:cNvSpPr>
            <a:spLocks noChangeArrowheads="1"/>
          </p:cNvSpPr>
          <p:nvPr/>
        </p:nvSpPr>
        <p:spPr bwMode="auto">
          <a:xfrm>
            <a:off x="7696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515" name="Rectangle 115"/>
          <p:cNvSpPr>
            <a:spLocks noChangeArrowheads="1"/>
          </p:cNvSpPr>
          <p:nvPr/>
        </p:nvSpPr>
        <p:spPr bwMode="auto">
          <a:xfrm>
            <a:off x="4953000" y="2971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516" name="Rectangle 116"/>
          <p:cNvSpPr>
            <a:spLocks noChangeArrowheads="1"/>
          </p:cNvSpPr>
          <p:nvPr/>
        </p:nvSpPr>
        <p:spPr bwMode="auto">
          <a:xfrm>
            <a:off x="6324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517" name="Rectangle 117"/>
          <p:cNvSpPr>
            <a:spLocks noChangeArrowheads="1"/>
          </p:cNvSpPr>
          <p:nvPr/>
        </p:nvSpPr>
        <p:spPr bwMode="auto">
          <a:xfrm>
            <a:off x="7696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518" name="Rectangle 118"/>
          <p:cNvSpPr>
            <a:spLocks noChangeArrowheads="1"/>
          </p:cNvSpPr>
          <p:nvPr/>
        </p:nvSpPr>
        <p:spPr bwMode="auto">
          <a:xfrm>
            <a:off x="4953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519" name="Rectangle 119"/>
          <p:cNvSpPr>
            <a:spLocks noChangeArrowheads="1"/>
          </p:cNvSpPr>
          <p:nvPr/>
        </p:nvSpPr>
        <p:spPr bwMode="auto">
          <a:xfrm>
            <a:off x="80772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520" name="Rectangle 120"/>
          <p:cNvSpPr>
            <a:spLocks noChangeArrowheads="1"/>
          </p:cNvSpPr>
          <p:nvPr/>
        </p:nvSpPr>
        <p:spPr bwMode="auto">
          <a:xfrm>
            <a:off x="80772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521" name="Rectangle 121"/>
          <p:cNvSpPr>
            <a:spLocks noChangeArrowheads="1"/>
          </p:cNvSpPr>
          <p:nvPr/>
        </p:nvSpPr>
        <p:spPr bwMode="auto">
          <a:xfrm>
            <a:off x="8077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522" name="Rectangle 122"/>
          <p:cNvSpPr>
            <a:spLocks noChangeArrowheads="1"/>
          </p:cNvSpPr>
          <p:nvPr/>
        </p:nvSpPr>
        <p:spPr bwMode="auto">
          <a:xfrm>
            <a:off x="8077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523" name="Rectangle 123"/>
          <p:cNvSpPr>
            <a:spLocks noChangeArrowheads="1"/>
          </p:cNvSpPr>
          <p:nvPr/>
        </p:nvSpPr>
        <p:spPr bwMode="auto">
          <a:xfrm>
            <a:off x="8077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524" name="Rectangle 124"/>
          <p:cNvSpPr>
            <a:spLocks noChangeArrowheads="1"/>
          </p:cNvSpPr>
          <p:nvPr/>
        </p:nvSpPr>
        <p:spPr bwMode="auto">
          <a:xfrm>
            <a:off x="8077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525" name="Rectangle 125"/>
          <p:cNvSpPr>
            <a:spLocks noChangeArrowheads="1"/>
          </p:cNvSpPr>
          <p:nvPr/>
        </p:nvSpPr>
        <p:spPr bwMode="auto">
          <a:xfrm>
            <a:off x="8077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526" name="Rectangle 126"/>
          <p:cNvSpPr>
            <a:spLocks noChangeArrowheads="1"/>
          </p:cNvSpPr>
          <p:nvPr/>
        </p:nvSpPr>
        <p:spPr bwMode="auto">
          <a:xfrm>
            <a:off x="8077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527" name="Rectangle 127"/>
          <p:cNvSpPr>
            <a:spLocks noChangeArrowheads="1"/>
          </p:cNvSpPr>
          <p:nvPr/>
        </p:nvSpPr>
        <p:spPr bwMode="auto">
          <a:xfrm>
            <a:off x="8077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528" name="Rectangle 128"/>
          <p:cNvSpPr>
            <a:spLocks noChangeArrowheads="1"/>
          </p:cNvSpPr>
          <p:nvPr/>
        </p:nvSpPr>
        <p:spPr bwMode="auto">
          <a:xfrm>
            <a:off x="84582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529" name="Rectangle 129"/>
          <p:cNvSpPr>
            <a:spLocks noChangeArrowheads="1"/>
          </p:cNvSpPr>
          <p:nvPr/>
        </p:nvSpPr>
        <p:spPr bwMode="auto">
          <a:xfrm>
            <a:off x="84582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530" name="Rectangle 130"/>
          <p:cNvSpPr>
            <a:spLocks noChangeArrowheads="1"/>
          </p:cNvSpPr>
          <p:nvPr/>
        </p:nvSpPr>
        <p:spPr bwMode="auto">
          <a:xfrm>
            <a:off x="8458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531" name="Rectangle 131"/>
          <p:cNvSpPr>
            <a:spLocks noChangeArrowheads="1"/>
          </p:cNvSpPr>
          <p:nvPr/>
        </p:nvSpPr>
        <p:spPr bwMode="auto">
          <a:xfrm>
            <a:off x="8458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532" name="Rectangle 132"/>
          <p:cNvSpPr>
            <a:spLocks noChangeArrowheads="1"/>
          </p:cNvSpPr>
          <p:nvPr/>
        </p:nvSpPr>
        <p:spPr bwMode="auto">
          <a:xfrm>
            <a:off x="8458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533" name="Rectangle 133"/>
          <p:cNvSpPr>
            <a:spLocks noChangeArrowheads="1"/>
          </p:cNvSpPr>
          <p:nvPr/>
        </p:nvSpPr>
        <p:spPr bwMode="auto">
          <a:xfrm>
            <a:off x="8458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534" name="Rectangle 134"/>
          <p:cNvSpPr>
            <a:spLocks noChangeArrowheads="1"/>
          </p:cNvSpPr>
          <p:nvPr/>
        </p:nvSpPr>
        <p:spPr bwMode="auto">
          <a:xfrm>
            <a:off x="8458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535" name="Rectangle 135"/>
          <p:cNvSpPr>
            <a:spLocks noChangeArrowheads="1"/>
          </p:cNvSpPr>
          <p:nvPr/>
        </p:nvSpPr>
        <p:spPr bwMode="auto">
          <a:xfrm>
            <a:off x="8458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0536" name="Rectangle 136"/>
          <p:cNvSpPr>
            <a:spLocks noChangeArrowheads="1"/>
          </p:cNvSpPr>
          <p:nvPr/>
        </p:nvSpPr>
        <p:spPr bwMode="auto">
          <a:xfrm>
            <a:off x="8458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0537" name="Rectangle 137"/>
          <p:cNvSpPr>
            <a:spLocks noChangeArrowheads="1"/>
          </p:cNvSpPr>
          <p:nvPr/>
        </p:nvSpPr>
        <p:spPr bwMode="auto">
          <a:xfrm>
            <a:off x="67056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538" name="Rectangle 138"/>
          <p:cNvSpPr>
            <a:spLocks noChangeArrowheads="1"/>
          </p:cNvSpPr>
          <p:nvPr/>
        </p:nvSpPr>
        <p:spPr bwMode="auto">
          <a:xfrm>
            <a:off x="67056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539" name="Rectangle 139"/>
          <p:cNvSpPr>
            <a:spLocks noChangeArrowheads="1"/>
          </p:cNvSpPr>
          <p:nvPr/>
        </p:nvSpPr>
        <p:spPr bwMode="auto">
          <a:xfrm>
            <a:off x="6705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540" name="Rectangle 140"/>
          <p:cNvSpPr>
            <a:spLocks noChangeArrowheads="1"/>
          </p:cNvSpPr>
          <p:nvPr/>
        </p:nvSpPr>
        <p:spPr bwMode="auto">
          <a:xfrm>
            <a:off x="6705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541" name="Rectangle 141"/>
          <p:cNvSpPr>
            <a:spLocks noChangeArrowheads="1"/>
          </p:cNvSpPr>
          <p:nvPr/>
        </p:nvSpPr>
        <p:spPr bwMode="auto">
          <a:xfrm>
            <a:off x="6705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542" name="Rectangle 142"/>
          <p:cNvSpPr>
            <a:spLocks noChangeArrowheads="1"/>
          </p:cNvSpPr>
          <p:nvPr/>
        </p:nvSpPr>
        <p:spPr bwMode="auto">
          <a:xfrm>
            <a:off x="6705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543" name="Rectangle 143"/>
          <p:cNvSpPr>
            <a:spLocks noChangeArrowheads="1"/>
          </p:cNvSpPr>
          <p:nvPr/>
        </p:nvSpPr>
        <p:spPr bwMode="auto">
          <a:xfrm>
            <a:off x="6705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544" name="Rectangle 144"/>
          <p:cNvSpPr>
            <a:spLocks noChangeArrowheads="1"/>
          </p:cNvSpPr>
          <p:nvPr/>
        </p:nvSpPr>
        <p:spPr bwMode="auto">
          <a:xfrm>
            <a:off x="6705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545" name="Rectangle 145"/>
          <p:cNvSpPr>
            <a:spLocks noChangeArrowheads="1"/>
          </p:cNvSpPr>
          <p:nvPr/>
        </p:nvSpPr>
        <p:spPr bwMode="auto">
          <a:xfrm>
            <a:off x="6705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546" name="Rectangle 146"/>
          <p:cNvSpPr>
            <a:spLocks noChangeArrowheads="1"/>
          </p:cNvSpPr>
          <p:nvPr/>
        </p:nvSpPr>
        <p:spPr bwMode="auto">
          <a:xfrm>
            <a:off x="70866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547" name="Rectangle 147"/>
          <p:cNvSpPr>
            <a:spLocks noChangeArrowheads="1"/>
          </p:cNvSpPr>
          <p:nvPr/>
        </p:nvSpPr>
        <p:spPr bwMode="auto">
          <a:xfrm>
            <a:off x="70866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548" name="Rectangle 148"/>
          <p:cNvSpPr>
            <a:spLocks noChangeArrowheads="1"/>
          </p:cNvSpPr>
          <p:nvPr/>
        </p:nvSpPr>
        <p:spPr bwMode="auto">
          <a:xfrm>
            <a:off x="7086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549" name="Rectangle 149"/>
          <p:cNvSpPr>
            <a:spLocks noChangeArrowheads="1"/>
          </p:cNvSpPr>
          <p:nvPr/>
        </p:nvSpPr>
        <p:spPr bwMode="auto">
          <a:xfrm>
            <a:off x="7086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550" name="Rectangle 150"/>
          <p:cNvSpPr>
            <a:spLocks noChangeArrowheads="1"/>
          </p:cNvSpPr>
          <p:nvPr/>
        </p:nvSpPr>
        <p:spPr bwMode="auto">
          <a:xfrm>
            <a:off x="7086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551" name="Rectangle 151"/>
          <p:cNvSpPr>
            <a:spLocks noChangeArrowheads="1"/>
          </p:cNvSpPr>
          <p:nvPr/>
        </p:nvSpPr>
        <p:spPr bwMode="auto">
          <a:xfrm>
            <a:off x="7086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552" name="Rectangle 152"/>
          <p:cNvSpPr>
            <a:spLocks noChangeArrowheads="1"/>
          </p:cNvSpPr>
          <p:nvPr/>
        </p:nvSpPr>
        <p:spPr bwMode="auto">
          <a:xfrm>
            <a:off x="7086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553" name="Rectangle 153"/>
          <p:cNvSpPr>
            <a:spLocks noChangeArrowheads="1"/>
          </p:cNvSpPr>
          <p:nvPr/>
        </p:nvSpPr>
        <p:spPr bwMode="auto">
          <a:xfrm>
            <a:off x="7086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0554" name="Rectangle 154"/>
          <p:cNvSpPr>
            <a:spLocks noChangeArrowheads="1"/>
          </p:cNvSpPr>
          <p:nvPr/>
        </p:nvSpPr>
        <p:spPr bwMode="auto">
          <a:xfrm>
            <a:off x="7086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0555" name="Rectangle 155"/>
          <p:cNvSpPr>
            <a:spLocks noChangeArrowheads="1"/>
          </p:cNvSpPr>
          <p:nvPr/>
        </p:nvSpPr>
        <p:spPr bwMode="auto">
          <a:xfrm>
            <a:off x="5334000" y="1828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556" name="Rectangle 156"/>
          <p:cNvSpPr>
            <a:spLocks noChangeArrowheads="1"/>
          </p:cNvSpPr>
          <p:nvPr/>
        </p:nvSpPr>
        <p:spPr bwMode="auto">
          <a:xfrm>
            <a:off x="5334000" y="2209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557" name="Rectangle 157"/>
          <p:cNvSpPr>
            <a:spLocks noChangeArrowheads="1"/>
          </p:cNvSpPr>
          <p:nvPr/>
        </p:nvSpPr>
        <p:spPr bwMode="auto">
          <a:xfrm>
            <a:off x="5334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558" name="Rectangle 158"/>
          <p:cNvSpPr>
            <a:spLocks noChangeArrowheads="1"/>
          </p:cNvSpPr>
          <p:nvPr/>
        </p:nvSpPr>
        <p:spPr bwMode="auto">
          <a:xfrm>
            <a:off x="5334000" y="2590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559" name="Rectangle 159"/>
          <p:cNvSpPr>
            <a:spLocks noChangeArrowheads="1"/>
          </p:cNvSpPr>
          <p:nvPr/>
        </p:nvSpPr>
        <p:spPr bwMode="auto">
          <a:xfrm>
            <a:off x="53340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560" name="Rectangle 160"/>
          <p:cNvSpPr>
            <a:spLocks noChangeArrowheads="1"/>
          </p:cNvSpPr>
          <p:nvPr/>
        </p:nvSpPr>
        <p:spPr bwMode="auto">
          <a:xfrm>
            <a:off x="5334000" y="3352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561" name="Rectangle 161"/>
          <p:cNvSpPr>
            <a:spLocks noChangeArrowheads="1"/>
          </p:cNvSpPr>
          <p:nvPr/>
        </p:nvSpPr>
        <p:spPr bwMode="auto">
          <a:xfrm>
            <a:off x="5334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562" name="Rectangle 162"/>
          <p:cNvSpPr>
            <a:spLocks noChangeArrowheads="1"/>
          </p:cNvSpPr>
          <p:nvPr/>
        </p:nvSpPr>
        <p:spPr bwMode="auto">
          <a:xfrm>
            <a:off x="5334000" y="2971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563" name="Rectangle 163"/>
          <p:cNvSpPr>
            <a:spLocks noChangeArrowheads="1"/>
          </p:cNvSpPr>
          <p:nvPr/>
        </p:nvSpPr>
        <p:spPr bwMode="auto">
          <a:xfrm>
            <a:off x="5334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564" name="Rectangle 164"/>
          <p:cNvSpPr>
            <a:spLocks noChangeArrowheads="1"/>
          </p:cNvSpPr>
          <p:nvPr/>
        </p:nvSpPr>
        <p:spPr bwMode="auto">
          <a:xfrm>
            <a:off x="5715000" y="1828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565" name="Rectangle 165"/>
          <p:cNvSpPr>
            <a:spLocks noChangeArrowheads="1"/>
          </p:cNvSpPr>
          <p:nvPr/>
        </p:nvSpPr>
        <p:spPr bwMode="auto">
          <a:xfrm>
            <a:off x="5715000" y="2209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566" name="Rectangle 166"/>
          <p:cNvSpPr>
            <a:spLocks noChangeArrowheads="1"/>
          </p:cNvSpPr>
          <p:nvPr/>
        </p:nvSpPr>
        <p:spPr bwMode="auto">
          <a:xfrm>
            <a:off x="5715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567" name="Rectangle 167"/>
          <p:cNvSpPr>
            <a:spLocks noChangeArrowheads="1"/>
          </p:cNvSpPr>
          <p:nvPr/>
        </p:nvSpPr>
        <p:spPr bwMode="auto">
          <a:xfrm>
            <a:off x="5715000" y="2590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568" name="Rectangle 168"/>
          <p:cNvSpPr>
            <a:spLocks noChangeArrowheads="1"/>
          </p:cNvSpPr>
          <p:nvPr/>
        </p:nvSpPr>
        <p:spPr bwMode="auto">
          <a:xfrm>
            <a:off x="57150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569" name="Rectangle 169"/>
          <p:cNvSpPr>
            <a:spLocks noChangeArrowheads="1"/>
          </p:cNvSpPr>
          <p:nvPr/>
        </p:nvSpPr>
        <p:spPr bwMode="auto">
          <a:xfrm>
            <a:off x="5715000" y="3352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570" name="Rectangle 170"/>
          <p:cNvSpPr>
            <a:spLocks noChangeArrowheads="1"/>
          </p:cNvSpPr>
          <p:nvPr/>
        </p:nvSpPr>
        <p:spPr bwMode="auto">
          <a:xfrm>
            <a:off x="5715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571" name="Rectangle 171"/>
          <p:cNvSpPr>
            <a:spLocks noChangeArrowheads="1"/>
          </p:cNvSpPr>
          <p:nvPr/>
        </p:nvSpPr>
        <p:spPr bwMode="auto">
          <a:xfrm>
            <a:off x="5715000" y="2971800"/>
            <a:ext cx="381000" cy="381000"/>
          </a:xfrm>
          <a:prstGeom prst="rect">
            <a:avLst/>
          </a:prstGeom>
          <a:solidFill>
            <a:srgbClr val="FFCC99"/>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0572" name="Rectangle 172"/>
          <p:cNvSpPr>
            <a:spLocks noChangeArrowheads="1"/>
          </p:cNvSpPr>
          <p:nvPr/>
        </p:nvSpPr>
        <p:spPr bwMode="auto">
          <a:xfrm>
            <a:off x="5715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0573" name="Rectangle 173"/>
          <p:cNvSpPr>
            <a:spLocks noChangeArrowheads="1"/>
          </p:cNvSpPr>
          <p:nvPr/>
        </p:nvSpPr>
        <p:spPr bwMode="auto">
          <a:xfrm>
            <a:off x="152400" y="990600"/>
            <a:ext cx="43434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Matrix point of view</a:t>
            </a:r>
            <a:endParaRPr lang="es-ES_tradnl">
              <a:solidFill>
                <a:srgbClr val="292934"/>
              </a:solidFill>
              <a:latin typeface="Arial"/>
              <a:ea typeface="+mn-ea"/>
              <a:cs typeface="+mn-cs"/>
            </a:endParaRPr>
          </a:p>
        </p:txBody>
      </p:sp>
      <p:sp>
        <p:nvSpPr>
          <p:cNvPr id="230574" name="Rectangle 174"/>
          <p:cNvSpPr>
            <a:spLocks noChangeArrowheads="1"/>
          </p:cNvSpPr>
          <p:nvPr/>
        </p:nvSpPr>
        <p:spPr bwMode="auto">
          <a:xfrm>
            <a:off x="4724400" y="990600"/>
            <a:ext cx="43434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Processor point of view</a:t>
            </a:r>
            <a:endParaRPr lang="es-ES_tradnl">
              <a:solidFill>
                <a:srgbClr val="292934"/>
              </a:solidFill>
              <a:latin typeface="Arial"/>
              <a:ea typeface="+mn-ea"/>
              <a:cs typeface="+mn-cs"/>
            </a:endParaRPr>
          </a:p>
        </p:txBody>
      </p:sp>
      <p:cxnSp>
        <p:nvCxnSpPr>
          <p:cNvPr id="175" name="Straight Connector 174"/>
          <p:cNvCxnSpPr/>
          <p:nvPr/>
        </p:nvCxnSpPr>
        <p:spPr>
          <a:xfrm>
            <a:off x="152400" y="2633871"/>
            <a:ext cx="426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152400" y="4452729"/>
            <a:ext cx="426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1633329" y="1600200"/>
            <a:ext cx="0" cy="4267200"/>
          </a:xfrm>
          <a:prstGeom prst="line">
            <a:avLst/>
          </a:prstGeom>
          <a:ln>
            <a:solidFill>
              <a:srgbClr val="292934"/>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3014871" y="1600200"/>
            <a:ext cx="0" cy="4267200"/>
          </a:xfrm>
          <a:prstGeom prst="line">
            <a:avLst/>
          </a:prstGeom>
          <a:ln>
            <a:solidFill>
              <a:srgbClr val="292934"/>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152400" y="5367129"/>
            <a:ext cx="426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152400" y="3538329"/>
            <a:ext cx="426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260387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ChangeArrowheads="1"/>
          </p:cNvSpPr>
          <p:nvPr/>
        </p:nvSpPr>
        <p:spPr bwMode="auto">
          <a:xfrm>
            <a:off x="4724400" y="1600200"/>
            <a:ext cx="4343400" cy="42672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6547" name="Rectangle 3"/>
          <p:cNvSpPr>
            <a:spLocks noChangeArrowheads="1"/>
          </p:cNvSpPr>
          <p:nvPr/>
        </p:nvSpPr>
        <p:spPr bwMode="auto">
          <a:xfrm>
            <a:off x="62484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6548" name="Rectangle 4"/>
          <p:cNvSpPr>
            <a:spLocks noChangeArrowheads="1"/>
          </p:cNvSpPr>
          <p:nvPr/>
        </p:nvSpPr>
        <p:spPr bwMode="auto">
          <a:xfrm>
            <a:off x="76200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6549" name="Rectangle 5"/>
          <p:cNvSpPr>
            <a:spLocks noChangeArrowheads="1"/>
          </p:cNvSpPr>
          <p:nvPr/>
        </p:nvSpPr>
        <p:spPr bwMode="auto">
          <a:xfrm>
            <a:off x="48768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6550" name="Rectangle 6"/>
          <p:cNvSpPr>
            <a:spLocks noChangeArrowheads="1"/>
          </p:cNvSpPr>
          <p:nvPr/>
        </p:nvSpPr>
        <p:spPr bwMode="auto">
          <a:xfrm>
            <a:off x="62484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6551" name="Rectangle 7"/>
          <p:cNvSpPr>
            <a:spLocks noChangeArrowheads="1"/>
          </p:cNvSpPr>
          <p:nvPr/>
        </p:nvSpPr>
        <p:spPr bwMode="auto">
          <a:xfrm>
            <a:off x="76200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6552" name="Rectangle 8"/>
          <p:cNvSpPr>
            <a:spLocks noChangeArrowheads="1"/>
          </p:cNvSpPr>
          <p:nvPr/>
        </p:nvSpPr>
        <p:spPr bwMode="auto">
          <a:xfrm>
            <a:off x="48768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6553" name="Rectangle 9"/>
          <p:cNvSpPr>
            <a:spLocks noChangeArrowheads="1"/>
          </p:cNvSpPr>
          <p:nvPr/>
        </p:nvSpPr>
        <p:spPr bwMode="auto">
          <a:xfrm>
            <a:off x="152400" y="1600200"/>
            <a:ext cx="4343400" cy="42672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190466" name="Rectangle 2"/>
          <p:cNvSpPr>
            <a:spLocks noGrp="1" noChangeArrowheads="1"/>
          </p:cNvSpPr>
          <p:nvPr>
            <p:ph type="title" idx="4294967295"/>
          </p:nvPr>
        </p:nvSpPr>
        <p:spPr>
          <a:xfrm>
            <a:off x="0" y="230188"/>
            <a:ext cx="9144000" cy="422275"/>
          </a:xfrm>
        </p:spPr>
        <p:txBody>
          <a:bodyPr>
            <a:normAutofit fontScale="90000"/>
          </a:bodyPr>
          <a:lstStyle/>
          <a:p>
            <a:r>
              <a:rPr lang="en-US" b="1"/>
              <a:t>2D Block Cyclic Layout</a:t>
            </a:r>
          </a:p>
        </p:txBody>
      </p:sp>
      <p:sp>
        <p:nvSpPr>
          <p:cNvPr id="236555" name="Rectangle 11"/>
          <p:cNvSpPr>
            <a:spLocks noChangeArrowheads="1"/>
          </p:cNvSpPr>
          <p:nvPr/>
        </p:nvSpPr>
        <p:spPr bwMode="auto">
          <a:xfrm>
            <a:off x="3048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556" name="Rectangle 12"/>
          <p:cNvSpPr>
            <a:spLocks noChangeArrowheads="1"/>
          </p:cNvSpPr>
          <p:nvPr/>
        </p:nvSpPr>
        <p:spPr bwMode="auto">
          <a:xfrm>
            <a:off x="7620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557" name="Rectangle 13"/>
          <p:cNvSpPr>
            <a:spLocks noChangeArrowheads="1"/>
          </p:cNvSpPr>
          <p:nvPr/>
        </p:nvSpPr>
        <p:spPr bwMode="auto">
          <a:xfrm>
            <a:off x="12192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558" name="Rectangle 14"/>
          <p:cNvSpPr>
            <a:spLocks noChangeArrowheads="1"/>
          </p:cNvSpPr>
          <p:nvPr/>
        </p:nvSpPr>
        <p:spPr bwMode="auto">
          <a:xfrm>
            <a:off x="3048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559" name="Rectangle 15"/>
          <p:cNvSpPr>
            <a:spLocks noChangeArrowheads="1"/>
          </p:cNvSpPr>
          <p:nvPr/>
        </p:nvSpPr>
        <p:spPr bwMode="auto">
          <a:xfrm>
            <a:off x="762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560" name="Rectangle 16"/>
          <p:cNvSpPr>
            <a:spLocks noChangeArrowheads="1"/>
          </p:cNvSpPr>
          <p:nvPr/>
        </p:nvSpPr>
        <p:spPr bwMode="auto">
          <a:xfrm>
            <a:off x="1219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561" name="Rectangle 17"/>
          <p:cNvSpPr>
            <a:spLocks noChangeArrowheads="1"/>
          </p:cNvSpPr>
          <p:nvPr/>
        </p:nvSpPr>
        <p:spPr bwMode="auto">
          <a:xfrm>
            <a:off x="16764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562" name="Rectangle 18"/>
          <p:cNvSpPr>
            <a:spLocks noChangeArrowheads="1"/>
          </p:cNvSpPr>
          <p:nvPr/>
        </p:nvSpPr>
        <p:spPr bwMode="auto">
          <a:xfrm>
            <a:off x="21336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563" name="Rectangle 19"/>
          <p:cNvSpPr>
            <a:spLocks noChangeArrowheads="1"/>
          </p:cNvSpPr>
          <p:nvPr/>
        </p:nvSpPr>
        <p:spPr bwMode="auto">
          <a:xfrm>
            <a:off x="25908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564" name="Rectangle 20"/>
          <p:cNvSpPr>
            <a:spLocks noChangeArrowheads="1"/>
          </p:cNvSpPr>
          <p:nvPr/>
        </p:nvSpPr>
        <p:spPr bwMode="auto">
          <a:xfrm>
            <a:off x="16764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565" name="Rectangle 21"/>
          <p:cNvSpPr>
            <a:spLocks noChangeArrowheads="1"/>
          </p:cNvSpPr>
          <p:nvPr/>
        </p:nvSpPr>
        <p:spPr bwMode="auto">
          <a:xfrm>
            <a:off x="2133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566" name="Rectangle 22"/>
          <p:cNvSpPr>
            <a:spLocks noChangeArrowheads="1"/>
          </p:cNvSpPr>
          <p:nvPr/>
        </p:nvSpPr>
        <p:spPr bwMode="auto">
          <a:xfrm>
            <a:off x="25908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567" name="Rectangle 23"/>
          <p:cNvSpPr>
            <a:spLocks noChangeArrowheads="1"/>
          </p:cNvSpPr>
          <p:nvPr/>
        </p:nvSpPr>
        <p:spPr bwMode="auto">
          <a:xfrm>
            <a:off x="30480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568" name="Rectangle 24"/>
          <p:cNvSpPr>
            <a:spLocks noChangeArrowheads="1"/>
          </p:cNvSpPr>
          <p:nvPr/>
        </p:nvSpPr>
        <p:spPr bwMode="auto">
          <a:xfrm>
            <a:off x="35052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569" name="Rectangle 25"/>
          <p:cNvSpPr>
            <a:spLocks noChangeArrowheads="1"/>
          </p:cNvSpPr>
          <p:nvPr/>
        </p:nvSpPr>
        <p:spPr bwMode="auto">
          <a:xfrm>
            <a:off x="3962400" y="1752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570" name="Rectangle 26"/>
          <p:cNvSpPr>
            <a:spLocks noChangeArrowheads="1"/>
          </p:cNvSpPr>
          <p:nvPr/>
        </p:nvSpPr>
        <p:spPr bwMode="auto">
          <a:xfrm>
            <a:off x="3048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571" name="Rectangle 27"/>
          <p:cNvSpPr>
            <a:spLocks noChangeArrowheads="1"/>
          </p:cNvSpPr>
          <p:nvPr/>
        </p:nvSpPr>
        <p:spPr bwMode="auto">
          <a:xfrm>
            <a:off x="3505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572" name="Rectangle 28"/>
          <p:cNvSpPr>
            <a:spLocks noChangeArrowheads="1"/>
          </p:cNvSpPr>
          <p:nvPr/>
        </p:nvSpPr>
        <p:spPr bwMode="auto">
          <a:xfrm>
            <a:off x="39624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573" name="Rectangle 29"/>
          <p:cNvSpPr>
            <a:spLocks noChangeArrowheads="1"/>
          </p:cNvSpPr>
          <p:nvPr/>
        </p:nvSpPr>
        <p:spPr bwMode="auto">
          <a:xfrm>
            <a:off x="3048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574" name="Rectangle 30"/>
          <p:cNvSpPr>
            <a:spLocks noChangeArrowheads="1"/>
          </p:cNvSpPr>
          <p:nvPr/>
        </p:nvSpPr>
        <p:spPr bwMode="auto">
          <a:xfrm>
            <a:off x="7620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575" name="Rectangle 31"/>
          <p:cNvSpPr>
            <a:spLocks noChangeArrowheads="1"/>
          </p:cNvSpPr>
          <p:nvPr/>
        </p:nvSpPr>
        <p:spPr bwMode="auto">
          <a:xfrm>
            <a:off x="12192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576" name="Rectangle 32"/>
          <p:cNvSpPr>
            <a:spLocks noChangeArrowheads="1"/>
          </p:cNvSpPr>
          <p:nvPr/>
        </p:nvSpPr>
        <p:spPr bwMode="auto">
          <a:xfrm>
            <a:off x="3048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577" name="Rectangle 33"/>
          <p:cNvSpPr>
            <a:spLocks noChangeArrowheads="1"/>
          </p:cNvSpPr>
          <p:nvPr/>
        </p:nvSpPr>
        <p:spPr bwMode="auto">
          <a:xfrm>
            <a:off x="7620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578" name="Rectangle 34"/>
          <p:cNvSpPr>
            <a:spLocks noChangeArrowheads="1"/>
          </p:cNvSpPr>
          <p:nvPr/>
        </p:nvSpPr>
        <p:spPr bwMode="auto">
          <a:xfrm>
            <a:off x="12192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579" name="Rectangle 35"/>
          <p:cNvSpPr>
            <a:spLocks noChangeArrowheads="1"/>
          </p:cNvSpPr>
          <p:nvPr/>
        </p:nvSpPr>
        <p:spPr bwMode="auto">
          <a:xfrm>
            <a:off x="16764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580" name="Rectangle 36"/>
          <p:cNvSpPr>
            <a:spLocks noChangeArrowheads="1"/>
          </p:cNvSpPr>
          <p:nvPr/>
        </p:nvSpPr>
        <p:spPr bwMode="auto">
          <a:xfrm>
            <a:off x="21336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581" name="Rectangle 37"/>
          <p:cNvSpPr>
            <a:spLocks noChangeArrowheads="1"/>
          </p:cNvSpPr>
          <p:nvPr/>
        </p:nvSpPr>
        <p:spPr bwMode="auto">
          <a:xfrm>
            <a:off x="25908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582" name="Rectangle 38"/>
          <p:cNvSpPr>
            <a:spLocks noChangeArrowheads="1"/>
          </p:cNvSpPr>
          <p:nvPr/>
        </p:nvSpPr>
        <p:spPr bwMode="auto">
          <a:xfrm>
            <a:off x="16764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583" name="Rectangle 39"/>
          <p:cNvSpPr>
            <a:spLocks noChangeArrowheads="1"/>
          </p:cNvSpPr>
          <p:nvPr/>
        </p:nvSpPr>
        <p:spPr bwMode="auto">
          <a:xfrm>
            <a:off x="21336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584" name="Rectangle 40"/>
          <p:cNvSpPr>
            <a:spLocks noChangeArrowheads="1"/>
          </p:cNvSpPr>
          <p:nvPr/>
        </p:nvSpPr>
        <p:spPr bwMode="auto">
          <a:xfrm>
            <a:off x="25908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585" name="Rectangle 41"/>
          <p:cNvSpPr>
            <a:spLocks noChangeArrowheads="1"/>
          </p:cNvSpPr>
          <p:nvPr/>
        </p:nvSpPr>
        <p:spPr bwMode="auto">
          <a:xfrm>
            <a:off x="30480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586" name="Rectangle 42"/>
          <p:cNvSpPr>
            <a:spLocks noChangeArrowheads="1"/>
          </p:cNvSpPr>
          <p:nvPr/>
        </p:nvSpPr>
        <p:spPr bwMode="auto">
          <a:xfrm>
            <a:off x="35052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587" name="Rectangle 43"/>
          <p:cNvSpPr>
            <a:spLocks noChangeArrowheads="1"/>
          </p:cNvSpPr>
          <p:nvPr/>
        </p:nvSpPr>
        <p:spPr bwMode="auto">
          <a:xfrm>
            <a:off x="39624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588" name="Rectangle 44"/>
          <p:cNvSpPr>
            <a:spLocks noChangeArrowheads="1"/>
          </p:cNvSpPr>
          <p:nvPr/>
        </p:nvSpPr>
        <p:spPr bwMode="auto">
          <a:xfrm>
            <a:off x="30480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589" name="Rectangle 45"/>
          <p:cNvSpPr>
            <a:spLocks noChangeArrowheads="1"/>
          </p:cNvSpPr>
          <p:nvPr/>
        </p:nvSpPr>
        <p:spPr bwMode="auto">
          <a:xfrm>
            <a:off x="35052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590" name="Rectangle 46"/>
          <p:cNvSpPr>
            <a:spLocks noChangeArrowheads="1"/>
          </p:cNvSpPr>
          <p:nvPr/>
        </p:nvSpPr>
        <p:spPr bwMode="auto">
          <a:xfrm>
            <a:off x="39624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591" name="Rectangle 47"/>
          <p:cNvSpPr>
            <a:spLocks noChangeArrowheads="1"/>
          </p:cNvSpPr>
          <p:nvPr/>
        </p:nvSpPr>
        <p:spPr bwMode="auto">
          <a:xfrm>
            <a:off x="3048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592" name="Rectangle 48"/>
          <p:cNvSpPr>
            <a:spLocks noChangeArrowheads="1"/>
          </p:cNvSpPr>
          <p:nvPr/>
        </p:nvSpPr>
        <p:spPr bwMode="auto">
          <a:xfrm>
            <a:off x="7620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593" name="Rectangle 49"/>
          <p:cNvSpPr>
            <a:spLocks noChangeArrowheads="1"/>
          </p:cNvSpPr>
          <p:nvPr/>
        </p:nvSpPr>
        <p:spPr bwMode="auto">
          <a:xfrm>
            <a:off x="12192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594" name="Rectangle 50"/>
          <p:cNvSpPr>
            <a:spLocks noChangeArrowheads="1"/>
          </p:cNvSpPr>
          <p:nvPr/>
        </p:nvSpPr>
        <p:spPr bwMode="auto">
          <a:xfrm>
            <a:off x="3048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595" name="Rectangle 51"/>
          <p:cNvSpPr>
            <a:spLocks noChangeArrowheads="1"/>
          </p:cNvSpPr>
          <p:nvPr/>
        </p:nvSpPr>
        <p:spPr bwMode="auto">
          <a:xfrm>
            <a:off x="7620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596" name="Rectangle 52"/>
          <p:cNvSpPr>
            <a:spLocks noChangeArrowheads="1"/>
          </p:cNvSpPr>
          <p:nvPr/>
        </p:nvSpPr>
        <p:spPr bwMode="auto">
          <a:xfrm>
            <a:off x="12192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597" name="Rectangle 53"/>
          <p:cNvSpPr>
            <a:spLocks noChangeArrowheads="1"/>
          </p:cNvSpPr>
          <p:nvPr/>
        </p:nvSpPr>
        <p:spPr bwMode="auto">
          <a:xfrm>
            <a:off x="16764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598" name="Rectangle 54"/>
          <p:cNvSpPr>
            <a:spLocks noChangeArrowheads="1"/>
          </p:cNvSpPr>
          <p:nvPr/>
        </p:nvSpPr>
        <p:spPr bwMode="auto">
          <a:xfrm>
            <a:off x="21336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599" name="Rectangle 55"/>
          <p:cNvSpPr>
            <a:spLocks noChangeArrowheads="1"/>
          </p:cNvSpPr>
          <p:nvPr/>
        </p:nvSpPr>
        <p:spPr bwMode="auto">
          <a:xfrm>
            <a:off x="25908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00" name="Rectangle 56"/>
          <p:cNvSpPr>
            <a:spLocks noChangeArrowheads="1"/>
          </p:cNvSpPr>
          <p:nvPr/>
        </p:nvSpPr>
        <p:spPr bwMode="auto">
          <a:xfrm>
            <a:off x="16764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601" name="Rectangle 57"/>
          <p:cNvSpPr>
            <a:spLocks noChangeArrowheads="1"/>
          </p:cNvSpPr>
          <p:nvPr/>
        </p:nvSpPr>
        <p:spPr bwMode="auto">
          <a:xfrm>
            <a:off x="21336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602" name="Rectangle 58"/>
          <p:cNvSpPr>
            <a:spLocks noChangeArrowheads="1"/>
          </p:cNvSpPr>
          <p:nvPr/>
        </p:nvSpPr>
        <p:spPr bwMode="auto">
          <a:xfrm>
            <a:off x="25908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603" name="Rectangle 59"/>
          <p:cNvSpPr>
            <a:spLocks noChangeArrowheads="1"/>
          </p:cNvSpPr>
          <p:nvPr/>
        </p:nvSpPr>
        <p:spPr bwMode="auto">
          <a:xfrm>
            <a:off x="30480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604" name="Rectangle 60"/>
          <p:cNvSpPr>
            <a:spLocks noChangeArrowheads="1"/>
          </p:cNvSpPr>
          <p:nvPr/>
        </p:nvSpPr>
        <p:spPr bwMode="auto">
          <a:xfrm>
            <a:off x="35052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605" name="Rectangle 61"/>
          <p:cNvSpPr>
            <a:spLocks noChangeArrowheads="1"/>
          </p:cNvSpPr>
          <p:nvPr/>
        </p:nvSpPr>
        <p:spPr bwMode="auto">
          <a:xfrm>
            <a:off x="39624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06" name="Rectangle 62"/>
          <p:cNvSpPr>
            <a:spLocks noChangeArrowheads="1"/>
          </p:cNvSpPr>
          <p:nvPr/>
        </p:nvSpPr>
        <p:spPr bwMode="auto">
          <a:xfrm>
            <a:off x="30480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607" name="Rectangle 63"/>
          <p:cNvSpPr>
            <a:spLocks noChangeArrowheads="1"/>
          </p:cNvSpPr>
          <p:nvPr/>
        </p:nvSpPr>
        <p:spPr bwMode="auto">
          <a:xfrm>
            <a:off x="35052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608" name="Rectangle 64"/>
          <p:cNvSpPr>
            <a:spLocks noChangeArrowheads="1"/>
          </p:cNvSpPr>
          <p:nvPr/>
        </p:nvSpPr>
        <p:spPr bwMode="auto">
          <a:xfrm>
            <a:off x="39624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609" name="Rectangle 65"/>
          <p:cNvSpPr>
            <a:spLocks noChangeArrowheads="1"/>
          </p:cNvSpPr>
          <p:nvPr/>
        </p:nvSpPr>
        <p:spPr bwMode="auto">
          <a:xfrm>
            <a:off x="3048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610" name="Rectangle 66"/>
          <p:cNvSpPr>
            <a:spLocks noChangeArrowheads="1"/>
          </p:cNvSpPr>
          <p:nvPr/>
        </p:nvSpPr>
        <p:spPr bwMode="auto">
          <a:xfrm>
            <a:off x="762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611" name="Rectangle 67"/>
          <p:cNvSpPr>
            <a:spLocks noChangeArrowheads="1"/>
          </p:cNvSpPr>
          <p:nvPr/>
        </p:nvSpPr>
        <p:spPr bwMode="auto">
          <a:xfrm>
            <a:off x="1219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12" name="Rectangle 68"/>
          <p:cNvSpPr>
            <a:spLocks noChangeArrowheads="1"/>
          </p:cNvSpPr>
          <p:nvPr/>
        </p:nvSpPr>
        <p:spPr bwMode="auto">
          <a:xfrm>
            <a:off x="3048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613" name="Rectangle 69"/>
          <p:cNvSpPr>
            <a:spLocks noChangeArrowheads="1"/>
          </p:cNvSpPr>
          <p:nvPr/>
        </p:nvSpPr>
        <p:spPr bwMode="auto">
          <a:xfrm>
            <a:off x="7620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614" name="Rectangle 70"/>
          <p:cNvSpPr>
            <a:spLocks noChangeArrowheads="1"/>
          </p:cNvSpPr>
          <p:nvPr/>
        </p:nvSpPr>
        <p:spPr bwMode="auto">
          <a:xfrm>
            <a:off x="12192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615" name="Rectangle 71"/>
          <p:cNvSpPr>
            <a:spLocks noChangeArrowheads="1"/>
          </p:cNvSpPr>
          <p:nvPr/>
        </p:nvSpPr>
        <p:spPr bwMode="auto">
          <a:xfrm>
            <a:off x="16764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616" name="Rectangle 72"/>
          <p:cNvSpPr>
            <a:spLocks noChangeArrowheads="1"/>
          </p:cNvSpPr>
          <p:nvPr/>
        </p:nvSpPr>
        <p:spPr bwMode="auto">
          <a:xfrm>
            <a:off x="2133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617" name="Rectangle 73"/>
          <p:cNvSpPr>
            <a:spLocks noChangeArrowheads="1"/>
          </p:cNvSpPr>
          <p:nvPr/>
        </p:nvSpPr>
        <p:spPr bwMode="auto">
          <a:xfrm>
            <a:off x="25908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18" name="Rectangle 74"/>
          <p:cNvSpPr>
            <a:spLocks noChangeArrowheads="1"/>
          </p:cNvSpPr>
          <p:nvPr/>
        </p:nvSpPr>
        <p:spPr bwMode="auto">
          <a:xfrm>
            <a:off x="16764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619" name="Rectangle 75"/>
          <p:cNvSpPr>
            <a:spLocks noChangeArrowheads="1"/>
          </p:cNvSpPr>
          <p:nvPr/>
        </p:nvSpPr>
        <p:spPr bwMode="auto">
          <a:xfrm>
            <a:off x="21336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620" name="Rectangle 76"/>
          <p:cNvSpPr>
            <a:spLocks noChangeArrowheads="1"/>
          </p:cNvSpPr>
          <p:nvPr/>
        </p:nvSpPr>
        <p:spPr bwMode="auto">
          <a:xfrm>
            <a:off x="25908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621" name="Rectangle 77"/>
          <p:cNvSpPr>
            <a:spLocks noChangeArrowheads="1"/>
          </p:cNvSpPr>
          <p:nvPr/>
        </p:nvSpPr>
        <p:spPr bwMode="auto">
          <a:xfrm>
            <a:off x="3048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622" name="Rectangle 78"/>
          <p:cNvSpPr>
            <a:spLocks noChangeArrowheads="1"/>
          </p:cNvSpPr>
          <p:nvPr/>
        </p:nvSpPr>
        <p:spPr bwMode="auto">
          <a:xfrm>
            <a:off x="3505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623" name="Rectangle 79"/>
          <p:cNvSpPr>
            <a:spLocks noChangeArrowheads="1"/>
          </p:cNvSpPr>
          <p:nvPr/>
        </p:nvSpPr>
        <p:spPr bwMode="auto">
          <a:xfrm>
            <a:off x="39624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24" name="Rectangle 80"/>
          <p:cNvSpPr>
            <a:spLocks noChangeArrowheads="1"/>
          </p:cNvSpPr>
          <p:nvPr/>
        </p:nvSpPr>
        <p:spPr bwMode="auto">
          <a:xfrm>
            <a:off x="30480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625" name="Rectangle 81"/>
          <p:cNvSpPr>
            <a:spLocks noChangeArrowheads="1"/>
          </p:cNvSpPr>
          <p:nvPr/>
        </p:nvSpPr>
        <p:spPr bwMode="auto">
          <a:xfrm>
            <a:off x="35052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626" name="Rectangle 82"/>
          <p:cNvSpPr>
            <a:spLocks noChangeArrowheads="1"/>
          </p:cNvSpPr>
          <p:nvPr/>
        </p:nvSpPr>
        <p:spPr bwMode="auto">
          <a:xfrm>
            <a:off x="39624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627" name="Rectangle 83"/>
          <p:cNvSpPr>
            <a:spLocks noChangeArrowheads="1"/>
          </p:cNvSpPr>
          <p:nvPr/>
        </p:nvSpPr>
        <p:spPr bwMode="auto">
          <a:xfrm>
            <a:off x="3048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628" name="Rectangle 84"/>
          <p:cNvSpPr>
            <a:spLocks noChangeArrowheads="1"/>
          </p:cNvSpPr>
          <p:nvPr/>
        </p:nvSpPr>
        <p:spPr bwMode="auto">
          <a:xfrm>
            <a:off x="7620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629" name="Rectangle 85"/>
          <p:cNvSpPr>
            <a:spLocks noChangeArrowheads="1"/>
          </p:cNvSpPr>
          <p:nvPr/>
        </p:nvSpPr>
        <p:spPr bwMode="auto">
          <a:xfrm>
            <a:off x="12192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30" name="Rectangle 86"/>
          <p:cNvSpPr>
            <a:spLocks noChangeArrowheads="1"/>
          </p:cNvSpPr>
          <p:nvPr/>
        </p:nvSpPr>
        <p:spPr bwMode="auto">
          <a:xfrm>
            <a:off x="16764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631" name="Rectangle 87"/>
          <p:cNvSpPr>
            <a:spLocks noChangeArrowheads="1"/>
          </p:cNvSpPr>
          <p:nvPr/>
        </p:nvSpPr>
        <p:spPr bwMode="auto">
          <a:xfrm>
            <a:off x="21336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632" name="Rectangle 88"/>
          <p:cNvSpPr>
            <a:spLocks noChangeArrowheads="1"/>
          </p:cNvSpPr>
          <p:nvPr/>
        </p:nvSpPr>
        <p:spPr bwMode="auto">
          <a:xfrm>
            <a:off x="25908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33" name="Rectangle 89"/>
          <p:cNvSpPr>
            <a:spLocks noChangeArrowheads="1"/>
          </p:cNvSpPr>
          <p:nvPr/>
        </p:nvSpPr>
        <p:spPr bwMode="auto">
          <a:xfrm>
            <a:off x="30480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634" name="Rectangle 90"/>
          <p:cNvSpPr>
            <a:spLocks noChangeArrowheads="1"/>
          </p:cNvSpPr>
          <p:nvPr/>
        </p:nvSpPr>
        <p:spPr bwMode="auto">
          <a:xfrm>
            <a:off x="35052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635" name="Rectangle 91"/>
          <p:cNvSpPr>
            <a:spLocks noChangeArrowheads="1"/>
          </p:cNvSpPr>
          <p:nvPr/>
        </p:nvSpPr>
        <p:spPr bwMode="auto">
          <a:xfrm>
            <a:off x="39624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36" name="Rectangle 92"/>
          <p:cNvSpPr>
            <a:spLocks noChangeArrowheads="1"/>
          </p:cNvSpPr>
          <p:nvPr/>
        </p:nvSpPr>
        <p:spPr bwMode="auto">
          <a:xfrm>
            <a:off x="49530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637" name="Rectangle 93"/>
          <p:cNvSpPr>
            <a:spLocks noChangeArrowheads="1"/>
          </p:cNvSpPr>
          <p:nvPr/>
        </p:nvSpPr>
        <p:spPr bwMode="auto">
          <a:xfrm>
            <a:off x="63246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638" name="Rectangle 94"/>
          <p:cNvSpPr>
            <a:spLocks noChangeArrowheads="1"/>
          </p:cNvSpPr>
          <p:nvPr/>
        </p:nvSpPr>
        <p:spPr bwMode="auto">
          <a:xfrm>
            <a:off x="76962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39" name="Rectangle 95"/>
          <p:cNvSpPr>
            <a:spLocks noChangeArrowheads="1"/>
          </p:cNvSpPr>
          <p:nvPr/>
        </p:nvSpPr>
        <p:spPr bwMode="auto">
          <a:xfrm>
            <a:off x="63246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640" name="Rectangle 96"/>
          <p:cNvSpPr>
            <a:spLocks noChangeArrowheads="1"/>
          </p:cNvSpPr>
          <p:nvPr/>
        </p:nvSpPr>
        <p:spPr bwMode="auto">
          <a:xfrm>
            <a:off x="76962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641" name="Rectangle 97"/>
          <p:cNvSpPr>
            <a:spLocks noChangeArrowheads="1"/>
          </p:cNvSpPr>
          <p:nvPr/>
        </p:nvSpPr>
        <p:spPr bwMode="auto">
          <a:xfrm>
            <a:off x="4953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642" name="Rectangle 98"/>
          <p:cNvSpPr>
            <a:spLocks noChangeArrowheads="1"/>
          </p:cNvSpPr>
          <p:nvPr/>
        </p:nvSpPr>
        <p:spPr bwMode="auto">
          <a:xfrm>
            <a:off x="6324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643" name="Rectangle 99"/>
          <p:cNvSpPr>
            <a:spLocks noChangeArrowheads="1"/>
          </p:cNvSpPr>
          <p:nvPr/>
        </p:nvSpPr>
        <p:spPr bwMode="auto">
          <a:xfrm>
            <a:off x="7696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44" name="Rectangle 100"/>
          <p:cNvSpPr>
            <a:spLocks noChangeArrowheads="1"/>
          </p:cNvSpPr>
          <p:nvPr/>
        </p:nvSpPr>
        <p:spPr bwMode="auto">
          <a:xfrm>
            <a:off x="4953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645" name="Rectangle 101"/>
          <p:cNvSpPr>
            <a:spLocks noChangeArrowheads="1"/>
          </p:cNvSpPr>
          <p:nvPr/>
        </p:nvSpPr>
        <p:spPr bwMode="auto">
          <a:xfrm>
            <a:off x="6324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646" name="Rectangle 102"/>
          <p:cNvSpPr>
            <a:spLocks noChangeArrowheads="1"/>
          </p:cNvSpPr>
          <p:nvPr/>
        </p:nvSpPr>
        <p:spPr bwMode="auto">
          <a:xfrm>
            <a:off x="7696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647" name="Rectangle 103"/>
          <p:cNvSpPr>
            <a:spLocks noChangeArrowheads="1"/>
          </p:cNvSpPr>
          <p:nvPr/>
        </p:nvSpPr>
        <p:spPr bwMode="auto">
          <a:xfrm>
            <a:off x="4953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648" name="Rectangle 104"/>
          <p:cNvSpPr>
            <a:spLocks noChangeArrowheads="1"/>
          </p:cNvSpPr>
          <p:nvPr/>
        </p:nvSpPr>
        <p:spPr bwMode="auto">
          <a:xfrm>
            <a:off x="6324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649" name="Rectangle 105"/>
          <p:cNvSpPr>
            <a:spLocks noChangeArrowheads="1"/>
          </p:cNvSpPr>
          <p:nvPr/>
        </p:nvSpPr>
        <p:spPr bwMode="auto">
          <a:xfrm>
            <a:off x="7696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50" name="Rectangle 106"/>
          <p:cNvSpPr>
            <a:spLocks noChangeArrowheads="1"/>
          </p:cNvSpPr>
          <p:nvPr/>
        </p:nvSpPr>
        <p:spPr bwMode="auto">
          <a:xfrm>
            <a:off x="49530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651" name="Rectangle 107"/>
          <p:cNvSpPr>
            <a:spLocks noChangeArrowheads="1"/>
          </p:cNvSpPr>
          <p:nvPr/>
        </p:nvSpPr>
        <p:spPr bwMode="auto">
          <a:xfrm>
            <a:off x="6324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652" name="Rectangle 108"/>
          <p:cNvSpPr>
            <a:spLocks noChangeArrowheads="1"/>
          </p:cNvSpPr>
          <p:nvPr/>
        </p:nvSpPr>
        <p:spPr bwMode="auto">
          <a:xfrm>
            <a:off x="7696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653" name="Rectangle 109"/>
          <p:cNvSpPr>
            <a:spLocks noChangeArrowheads="1"/>
          </p:cNvSpPr>
          <p:nvPr/>
        </p:nvSpPr>
        <p:spPr bwMode="auto">
          <a:xfrm>
            <a:off x="4953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654" name="Rectangle 110"/>
          <p:cNvSpPr>
            <a:spLocks noChangeArrowheads="1"/>
          </p:cNvSpPr>
          <p:nvPr/>
        </p:nvSpPr>
        <p:spPr bwMode="auto">
          <a:xfrm>
            <a:off x="6324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655" name="Rectangle 111"/>
          <p:cNvSpPr>
            <a:spLocks noChangeArrowheads="1"/>
          </p:cNvSpPr>
          <p:nvPr/>
        </p:nvSpPr>
        <p:spPr bwMode="auto">
          <a:xfrm>
            <a:off x="7696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56" name="Rectangle 112"/>
          <p:cNvSpPr>
            <a:spLocks noChangeArrowheads="1"/>
          </p:cNvSpPr>
          <p:nvPr/>
        </p:nvSpPr>
        <p:spPr bwMode="auto">
          <a:xfrm>
            <a:off x="4953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657" name="Rectangle 113"/>
          <p:cNvSpPr>
            <a:spLocks noChangeArrowheads="1"/>
          </p:cNvSpPr>
          <p:nvPr/>
        </p:nvSpPr>
        <p:spPr bwMode="auto">
          <a:xfrm>
            <a:off x="6324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658" name="Rectangle 114"/>
          <p:cNvSpPr>
            <a:spLocks noChangeArrowheads="1"/>
          </p:cNvSpPr>
          <p:nvPr/>
        </p:nvSpPr>
        <p:spPr bwMode="auto">
          <a:xfrm>
            <a:off x="7696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659" name="Rectangle 115"/>
          <p:cNvSpPr>
            <a:spLocks noChangeArrowheads="1"/>
          </p:cNvSpPr>
          <p:nvPr/>
        </p:nvSpPr>
        <p:spPr bwMode="auto">
          <a:xfrm>
            <a:off x="4953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660" name="Rectangle 116"/>
          <p:cNvSpPr>
            <a:spLocks noChangeArrowheads="1"/>
          </p:cNvSpPr>
          <p:nvPr/>
        </p:nvSpPr>
        <p:spPr bwMode="auto">
          <a:xfrm>
            <a:off x="6324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661" name="Rectangle 117"/>
          <p:cNvSpPr>
            <a:spLocks noChangeArrowheads="1"/>
          </p:cNvSpPr>
          <p:nvPr/>
        </p:nvSpPr>
        <p:spPr bwMode="auto">
          <a:xfrm>
            <a:off x="7696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62" name="Rectangle 118"/>
          <p:cNvSpPr>
            <a:spLocks noChangeArrowheads="1"/>
          </p:cNvSpPr>
          <p:nvPr/>
        </p:nvSpPr>
        <p:spPr bwMode="auto">
          <a:xfrm>
            <a:off x="4953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663" name="Rectangle 119"/>
          <p:cNvSpPr>
            <a:spLocks noChangeArrowheads="1"/>
          </p:cNvSpPr>
          <p:nvPr/>
        </p:nvSpPr>
        <p:spPr bwMode="auto">
          <a:xfrm>
            <a:off x="80772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64" name="Rectangle 120"/>
          <p:cNvSpPr>
            <a:spLocks noChangeArrowheads="1"/>
          </p:cNvSpPr>
          <p:nvPr/>
        </p:nvSpPr>
        <p:spPr bwMode="auto">
          <a:xfrm>
            <a:off x="80772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665" name="Rectangle 121"/>
          <p:cNvSpPr>
            <a:spLocks noChangeArrowheads="1"/>
          </p:cNvSpPr>
          <p:nvPr/>
        </p:nvSpPr>
        <p:spPr bwMode="auto">
          <a:xfrm>
            <a:off x="8077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66" name="Rectangle 122"/>
          <p:cNvSpPr>
            <a:spLocks noChangeArrowheads="1"/>
          </p:cNvSpPr>
          <p:nvPr/>
        </p:nvSpPr>
        <p:spPr bwMode="auto">
          <a:xfrm>
            <a:off x="8077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667" name="Rectangle 123"/>
          <p:cNvSpPr>
            <a:spLocks noChangeArrowheads="1"/>
          </p:cNvSpPr>
          <p:nvPr/>
        </p:nvSpPr>
        <p:spPr bwMode="auto">
          <a:xfrm>
            <a:off x="8077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68" name="Rectangle 124"/>
          <p:cNvSpPr>
            <a:spLocks noChangeArrowheads="1"/>
          </p:cNvSpPr>
          <p:nvPr/>
        </p:nvSpPr>
        <p:spPr bwMode="auto">
          <a:xfrm>
            <a:off x="8077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669" name="Rectangle 125"/>
          <p:cNvSpPr>
            <a:spLocks noChangeArrowheads="1"/>
          </p:cNvSpPr>
          <p:nvPr/>
        </p:nvSpPr>
        <p:spPr bwMode="auto">
          <a:xfrm>
            <a:off x="8077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70" name="Rectangle 126"/>
          <p:cNvSpPr>
            <a:spLocks noChangeArrowheads="1"/>
          </p:cNvSpPr>
          <p:nvPr/>
        </p:nvSpPr>
        <p:spPr bwMode="auto">
          <a:xfrm>
            <a:off x="8077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671" name="Rectangle 127"/>
          <p:cNvSpPr>
            <a:spLocks noChangeArrowheads="1"/>
          </p:cNvSpPr>
          <p:nvPr/>
        </p:nvSpPr>
        <p:spPr bwMode="auto">
          <a:xfrm>
            <a:off x="8077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72" name="Rectangle 128"/>
          <p:cNvSpPr>
            <a:spLocks noChangeArrowheads="1"/>
          </p:cNvSpPr>
          <p:nvPr/>
        </p:nvSpPr>
        <p:spPr bwMode="auto">
          <a:xfrm>
            <a:off x="84582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73" name="Rectangle 129"/>
          <p:cNvSpPr>
            <a:spLocks noChangeArrowheads="1"/>
          </p:cNvSpPr>
          <p:nvPr/>
        </p:nvSpPr>
        <p:spPr bwMode="auto">
          <a:xfrm>
            <a:off x="84582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674" name="Rectangle 130"/>
          <p:cNvSpPr>
            <a:spLocks noChangeArrowheads="1"/>
          </p:cNvSpPr>
          <p:nvPr/>
        </p:nvSpPr>
        <p:spPr bwMode="auto">
          <a:xfrm>
            <a:off x="8458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75" name="Rectangle 131"/>
          <p:cNvSpPr>
            <a:spLocks noChangeArrowheads="1"/>
          </p:cNvSpPr>
          <p:nvPr/>
        </p:nvSpPr>
        <p:spPr bwMode="auto">
          <a:xfrm>
            <a:off x="8458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676" name="Rectangle 132"/>
          <p:cNvSpPr>
            <a:spLocks noChangeArrowheads="1"/>
          </p:cNvSpPr>
          <p:nvPr/>
        </p:nvSpPr>
        <p:spPr bwMode="auto">
          <a:xfrm>
            <a:off x="8458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77" name="Rectangle 133"/>
          <p:cNvSpPr>
            <a:spLocks noChangeArrowheads="1"/>
          </p:cNvSpPr>
          <p:nvPr/>
        </p:nvSpPr>
        <p:spPr bwMode="auto">
          <a:xfrm>
            <a:off x="8458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678" name="Rectangle 134"/>
          <p:cNvSpPr>
            <a:spLocks noChangeArrowheads="1"/>
          </p:cNvSpPr>
          <p:nvPr/>
        </p:nvSpPr>
        <p:spPr bwMode="auto">
          <a:xfrm>
            <a:off x="8458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79" name="Rectangle 135"/>
          <p:cNvSpPr>
            <a:spLocks noChangeArrowheads="1"/>
          </p:cNvSpPr>
          <p:nvPr/>
        </p:nvSpPr>
        <p:spPr bwMode="auto">
          <a:xfrm>
            <a:off x="8458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6680" name="Rectangle 136"/>
          <p:cNvSpPr>
            <a:spLocks noChangeArrowheads="1"/>
          </p:cNvSpPr>
          <p:nvPr/>
        </p:nvSpPr>
        <p:spPr bwMode="auto">
          <a:xfrm>
            <a:off x="8458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6681" name="Rectangle 137"/>
          <p:cNvSpPr>
            <a:spLocks noChangeArrowheads="1"/>
          </p:cNvSpPr>
          <p:nvPr/>
        </p:nvSpPr>
        <p:spPr bwMode="auto">
          <a:xfrm>
            <a:off x="67056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682" name="Rectangle 138"/>
          <p:cNvSpPr>
            <a:spLocks noChangeArrowheads="1"/>
          </p:cNvSpPr>
          <p:nvPr/>
        </p:nvSpPr>
        <p:spPr bwMode="auto">
          <a:xfrm>
            <a:off x="67056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683" name="Rectangle 139"/>
          <p:cNvSpPr>
            <a:spLocks noChangeArrowheads="1"/>
          </p:cNvSpPr>
          <p:nvPr/>
        </p:nvSpPr>
        <p:spPr bwMode="auto">
          <a:xfrm>
            <a:off x="6705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684" name="Rectangle 140"/>
          <p:cNvSpPr>
            <a:spLocks noChangeArrowheads="1"/>
          </p:cNvSpPr>
          <p:nvPr/>
        </p:nvSpPr>
        <p:spPr bwMode="auto">
          <a:xfrm>
            <a:off x="6705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685" name="Rectangle 141"/>
          <p:cNvSpPr>
            <a:spLocks noChangeArrowheads="1"/>
          </p:cNvSpPr>
          <p:nvPr/>
        </p:nvSpPr>
        <p:spPr bwMode="auto">
          <a:xfrm>
            <a:off x="6705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686" name="Rectangle 142"/>
          <p:cNvSpPr>
            <a:spLocks noChangeArrowheads="1"/>
          </p:cNvSpPr>
          <p:nvPr/>
        </p:nvSpPr>
        <p:spPr bwMode="auto">
          <a:xfrm>
            <a:off x="6705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687" name="Rectangle 143"/>
          <p:cNvSpPr>
            <a:spLocks noChangeArrowheads="1"/>
          </p:cNvSpPr>
          <p:nvPr/>
        </p:nvSpPr>
        <p:spPr bwMode="auto">
          <a:xfrm>
            <a:off x="6705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688" name="Rectangle 144"/>
          <p:cNvSpPr>
            <a:spLocks noChangeArrowheads="1"/>
          </p:cNvSpPr>
          <p:nvPr/>
        </p:nvSpPr>
        <p:spPr bwMode="auto">
          <a:xfrm>
            <a:off x="6705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689" name="Rectangle 145"/>
          <p:cNvSpPr>
            <a:spLocks noChangeArrowheads="1"/>
          </p:cNvSpPr>
          <p:nvPr/>
        </p:nvSpPr>
        <p:spPr bwMode="auto">
          <a:xfrm>
            <a:off x="6705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690" name="Rectangle 146"/>
          <p:cNvSpPr>
            <a:spLocks noChangeArrowheads="1"/>
          </p:cNvSpPr>
          <p:nvPr/>
        </p:nvSpPr>
        <p:spPr bwMode="auto">
          <a:xfrm>
            <a:off x="70866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691" name="Rectangle 147"/>
          <p:cNvSpPr>
            <a:spLocks noChangeArrowheads="1"/>
          </p:cNvSpPr>
          <p:nvPr/>
        </p:nvSpPr>
        <p:spPr bwMode="auto">
          <a:xfrm>
            <a:off x="70866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692" name="Rectangle 148"/>
          <p:cNvSpPr>
            <a:spLocks noChangeArrowheads="1"/>
          </p:cNvSpPr>
          <p:nvPr/>
        </p:nvSpPr>
        <p:spPr bwMode="auto">
          <a:xfrm>
            <a:off x="7086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693" name="Rectangle 149"/>
          <p:cNvSpPr>
            <a:spLocks noChangeArrowheads="1"/>
          </p:cNvSpPr>
          <p:nvPr/>
        </p:nvSpPr>
        <p:spPr bwMode="auto">
          <a:xfrm>
            <a:off x="7086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694" name="Rectangle 150"/>
          <p:cNvSpPr>
            <a:spLocks noChangeArrowheads="1"/>
          </p:cNvSpPr>
          <p:nvPr/>
        </p:nvSpPr>
        <p:spPr bwMode="auto">
          <a:xfrm>
            <a:off x="7086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695" name="Rectangle 151"/>
          <p:cNvSpPr>
            <a:spLocks noChangeArrowheads="1"/>
          </p:cNvSpPr>
          <p:nvPr/>
        </p:nvSpPr>
        <p:spPr bwMode="auto">
          <a:xfrm>
            <a:off x="7086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696" name="Rectangle 152"/>
          <p:cNvSpPr>
            <a:spLocks noChangeArrowheads="1"/>
          </p:cNvSpPr>
          <p:nvPr/>
        </p:nvSpPr>
        <p:spPr bwMode="auto">
          <a:xfrm>
            <a:off x="7086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697" name="Rectangle 153"/>
          <p:cNvSpPr>
            <a:spLocks noChangeArrowheads="1"/>
          </p:cNvSpPr>
          <p:nvPr/>
        </p:nvSpPr>
        <p:spPr bwMode="auto">
          <a:xfrm>
            <a:off x="7086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6698" name="Rectangle 154"/>
          <p:cNvSpPr>
            <a:spLocks noChangeArrowheads="1"/>
          </p:cNvSpPr>
          <p:nvPr/>
        </p:nvSpPr>
        <p:spPr bwMode="auto">
          <a:xfrm>
            <a:off x="7086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6699" name="Rectangle 155"/>
          <p:cNvSpPr>
            <a:spLocks noChangeArrowheads="1"/>
          </p:cNvSpPr>
          <p:nvPr/>
        </p:nvSpPr>
        <p:spPr bwMode="auto">
          <a:xfrm>
            <a:off x="53340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700" name="Rectangle 156"/>
          <p:cNvSpPr>
            <a:spLocks noChangeArrowheads="1"/>
          </p:cNvSpPr>
          <p:nvPr/>
        </p:nvSpPr>
        <p:spPr bwMode="auto">
          <a:xfrm>
            <a:off x="5334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701" name="Rectangle 157"/>
          <p:cNvSpPr>
            <a:spLocks noChangeArrowheads="1"/>
          </p:cNvSpPr>
          <p:nvPr/>
        </p:nvSpPr>
        <p:spPr bwMode="auto">
          <a:xfrm>
            <a:off x="5334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702" name="Rectangle 158"/>
          <p:cNvSpPr>
            <a:spLocks noChangeArrowheads="1"/>
          </p:cNvSpPr>
          <p:nvPr/>
        </p:nvSpPr>
        <p:spPr bwMode="auto">
          <a:xfrm>
            <a:off x="5334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703" name="Rectangle 159"/>
          <p:cNvSpPr>
            <a:spLocks noChangeArrowheads="1"/>
          </p:cNvSpPr>
          <p:nvPr/>
        </p:nvSpPr>
        <p:spPr bwMode="auto">
          <a:xfrm>
            <a:off x="53340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704" name="Rectangle 160"/>
          <p:cNvSpPr>
            <a:spLocks noChangeArrowheads="1"/>
          </p:cNvSpPr>
          <p:nvPr/>
        </p:nvSpPr>
        <p:spPr bwMode="auto">
          <a:xfrm>
            <a:off x="5334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705" name="Rectangle 161"/>
          <p:cNvSpPr>
            <a:spLocks noChangeArrowheads="1"/>
          </p:cNvSpPr>
          <p:nvPr/>
        </p:nvSpPr>
        <p:spPr bwMode="auto">
          <a:xfrm>
            <a:off x="5334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706" name="Rectangle 162"/>
          <p:cNvSpPr>
            <a:spLocks noChangeArrowheads="1"/>
          </p:cNvSpPr>
          <p:nvPr/>
        </p:nvSpPr>
        <p:spPr bwMode="auto">
          <a:xfrm>
            <a:off x="5334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707" name="Rectangle 163"/>
          <p:cNvSpPr>
            <a:spLocks noChangeArrowheads="1"/>
          </p:cNvSpPr>
          <p:nvPr/>
        </p:nvSpPr>
        <p:spPr bwMode="auto">
          <a:xfrm>
            <a:off x="5334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708" name="Rectangle 164"/>
          <p:cNvSpPr>
            <a:spLocks noChangeArrowheads="1"/>
          </p:cNvSpPr>
          <p:nvPr/>
        </p:nvSpPr>
        <p:spPr bwMode="auto">
          <a:xfrm>
            <a:off x="5715000" y="1828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709" name="Rectangle 165"/>
          <p:cNvSpPr>
            <a:spLocks noChangeArrowheads="1"/>
          </p:cNvSpPr>
          <p:nvPr/>
        </p:nvSpPr>
        <p:spPr bwMode="auto">
          <a:xfrm>
            <a:off x="5715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710" name="Rectangle 166"/>
          <p:cNvSpPr>
            <a:spLocks noChangeArrowheads="1"/>
          </p:cNvSpPr>
          <p:nvPr/>
        </p:nvSpPr>
        <p:spPr bwMode="auto">
          <a:xfrm>
            <a:off x="5715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711" name="Rectangle 167"/>
          <p:cNvSpPr>
            <a:spLocks noChangeArrowheads="1"/>
          </p:cNvSpPr>
          <p:nvPr/>
        </p:nvSpPr>
        <p:spPr bwMode="auto">
          <a:xfrm>
            <a:off x="5715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712" name="Rectangle 168"/>
          <p:cNvSpPr>
            <a:spLocks noChangeArrowheads="1"/>
          </p:cNvSpPr>
          <p:nvPr/>
        </p:nvSpPr>
        <p:spPr bwMode="auto">
          <a:xfrm>
            <a:off x="57150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713" name="Rectangle 169"/>
          <p:cNvSpPr>
            <a:spLocks noChangeArrowheads="1"/>
          </p:cNvSpPr>
          <p:nvPr/>
        </p:nvSpPr>
        <p:spPr bwMode="auto">
          <a:xfrm>
            <a:off x="5715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714" name="Rectangle 170"/>
          <p:cNvSpPr>
            <a:spLocks noChangeArrowheads="1"/>
          </p:cNvSpPr>
          <p:nvPr/>
        </p:nvSpPr>
        <p:spPr bwMode="auto">
          <a:xfrm>
            <a:off x="5715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715" name="Rectangle 171"/>
          <p:cNvSpPr>
            <a:spLocks noChangeArrowheads="1"/>
          </p:cNvSpPr>
          <p:nvPr/>
        </p:nvSpPr>
        <p:spPr bwMode="auto">
          <a:xfrm>
            <a:off x="5715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6716" name="Rectangle 172"/>
          <p:cNvSpPr>
            <a:spLocks noChangeArrowheads="1"/>
          </p:cNvSpPr>
          <p:nvPr/>
        </p:nvSpPr>
        <p:spPr bwMode="auto">
          <a:xfrm>
            <a:off x="5715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6717" name="Rectangle 173"/>
          <p:cNvSpPr>
            <a:spLocks noChangeArrowheads="1"/>
          </p:cNvSpPr>
          <p:nvPr/>
        </p:nvSpPr>
        <p:spPr bwMode="auto">
          <a:xfrm>
            <a:off x="152400" y="990600"/>
            <a:ext cx="43434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Matrix point of view</a:t>
            </a:r>
            <a:endParaRPr lang="es-ES_tradnl">
              <a:solidFill>
                <a:srgbClr val="292934"/>
              </a:solidFill>
              <a:latin typeface="Arial"/>
              <a:ea typeface="+mn-ea"/>
              <a:cs typeface="+mn-cs"/>
            </a:endParaRPr>
          </a:p>
        </p:txBody>
      </p:sp>
      <p:sp>
        <p:nvSpPr>
          <p:cNvPr id="236718" name="Rectangle 174"/>
          <p:cNvSpPr>
            <a:spLocks noChangeArrowheads="1"/>
          </p:cNvSpPr>
          <p:nvPr/>
        </p:nvSpPr>
        <p:spPr bwMode="auto">
          <a:xfrm>
            <a:off x="4724400" y="990600"/>
            <a:ext cx="43434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Processor point of view</a:t>
            </a:r>
            <a:endParaRPr lang="es-ES_tradnl">
              <a:solidFill>
                <a:srgbClr val="292934"/>
              </a:solidFill>
              <a:latin typeface="Arial"/>
              <a:ea typeface="+mn-ea"/>
              <a:cs typeface="+mn-cs"/>
            </a:endParaRPr>
          </a:p>
        </p:txBody>
      </p:sp>
      <p:cxnSp>
        <p:nvCxnSpPr>
          <p:cNvPr id="175" name="Straight Connector 174"/>
          <p:cNvCxnSpPr/>
          <p:nvPr/>
        </p:nvCxnSpPr>
        <p:spPr>
          <a:xfrm>
            <a:off x="152400" y="2633871"/>
            <a:ext cx="426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152400" y="4452729"/>
            <a:ext cx="426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1633329" y="1600200"/>
            <a:ext cx="0" cy="4267200"/>
          </a:xfrm>
          <a:prstGeom prst="line">
            <a:avLst/>
          </a:prstGeom>
          <a:ln>
            <a:solidFill>
              <a:srgbClr val="292934"/>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3014871" y="1600200"/>
            <a:ext cx="0" cy="4267200"/>
          </a:xfrm>
          <a:prstGeom prst="line">
            <a:avLst/>
          </a:prstGeom>
          <a:ln>
            <a:solidFill>
              <a:srgbClr val="292934"/>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152400" y="5367129"/>
            <a:ext cx="426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152400" y="3538329"/>
            <a:ext cx="426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31283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69D0D3D-6F24-A642-9531-69E23081120B}" type="slidenum">
              <a:rPr lang="en-US"/>
              <a:pPr/>
              <a:t>5</a:t>
            </a:fld>
            <a:endParaRPr lang="en-US"/>
          </a:p>
        </p:txBody>
      </p:sp>
      <p:sp>
        <p:nvSpPr>
          <p:cNvPr id="214018" name="Rectangle 2"/>
          <p:cNvSpPr>
            <a:spLocks noGrp="1" noChangeArrowheads="1"/>
          </p:cNvSpPr>
          <p:nvPr>
            <p:ph type="title"/>
          </p:nvPr>
        </p:nvSpPr>
        <p:spPr/>
        <p:txBody>
          <a:bodyPr/>
          <a:lstStyle/>
          <a:p>
            <a:r>
              <a:rPr lang="en-US" dirty="0"/>
              <a:t>What Is LINPACK?</a:t>
            </a:r>
          </a:p>
        </p:txBody>
      </p:sp>
      <p:sp>
        <p:nvSpPr>
          <p:cNvPr id="214019" name="Rectangle 3"/>
          <p:cNvSpPr>
            <a:spLocks noGrp="1" noChangeArrowheads="1"/>
          </p:cNvSpPr>
          <p:nvPr>
            <p:ph type="body" idx="1"/>
          </p:nvPr>
        </p:nvSpPr>
        <p:spPr>
          <a:xfrm>
            <a:off x="1035050" y="1676400"/>
            <a:ext cx="7727950" cy="4419600"/>
          </a:xfrm>
        </p:spPr>
        <p:txBody>
          <a:bodyPr/>
          <a:lstStyle/>
          <a:p>
            <a:pPr>
              <a:lnSpc>
                <a:spcPct val="80000"/>
              </a:lnSpc>
            </a:pPr>
            <a:r>
              <a:rPr lang="en-US" sz="1800"/>
              <a:t>LINPACK is a package of mathematical software for solving problems in linear algebra, mainly dense linear systems of linear equations. </a:t>
            </a:r>
          </a:p>
          <a:p>
            <a:pPr>
              <a:lnSpc>
                <a:spcPct val="80000"/>
              </a:lnSpc>
              <a:buFont typeface="Symbol" charset="2"/>
              <a:buNone/>
            </a:pPr>
            <a:endParaRPr lang="en-US" sz="1800"/>
          </a:p>
          <a:p>
            <a:pPr>
              <a:lnSpc>
                <a:spcPct val="80000"/>
              </a:lnSpc>
            </a:pPr>
            <a:r>
              <a:rPr lang="en-US" sz="1800"/>
              <a:t>LINPACK: “LINear algebra PACKage”</a:t>
            </a:r>
          </a:p>
          <a:p>
            <a:pPr lvl="1">
              <a:lnSpc>
                <a:spcPct val="80000"/>
              </a:lnSpc>
            </a:pPr>
            <a:r>
              <a:rPr lang="en-US" sz="1600"/>
              <a:t>Written in Fortran 66</a:t>
            </a:r>
          </a:p>
          <a:p>
            <a:pPr>
              <a:lnSpc>
                <a:spcPct val="80000"/>
              </a:lnSpc>
              <a:buFont typeface="Symbol" charset="2"/>
              <a:buNone/>
            </a:pPr>
            <a:endParaRPr lang="en-US" sz="1800"/>
          </a:p>
          <a:p>
            <a:pPr>
              <a:lnSpc>
                <a:spcPct val="80000"/>
              </a:lnSpc>
            </a:pPr>
            <a:r>
              <a:rPr lang="en-US" sz="1800"/>
              <a:t>The project had its origins in 1974 </a:t>
            </a:r>
          </a:p>
          <a:p>
            <a:pPr>
              <a:lnSpc>
                <a:spcPct val="80000"/>
              </a:lnSpc>
              <a:buFont typeface="Symbol" charset="2"/>
              <a:buNone/>
            </a:pPr>
            <a:endParaRPr lang="en-US" sz="1800"/>
          </a:p>
          <a:p>
            <a:pPr>
              <a:lnSpc>
                <a:spcPct val="80000"/>
              </a:lnSpc>
            </a:pPr>
            <a:r>
              <a:rPr lang="en-US" sz="1800"/>
              <a:t>The project had four primary contributors: myself when I was at Argonne National Lab, Jim Bunch from the University of California-San Diego, Cleve Moler who was at New Mexico at that time, and Pete Stewart from the University of Maryland. </a:t>
            </a:r>
          </a:p>
          <a:p>
            <a:pPr>
              <a:lnSpc>
                <a:spcPct val="80000"/>
              </a:lnSpc>
            </a:pPr>
            <a:endParaRPr lang="en-US" sz="1800"/>
          </a:p>
          <a:p>
            <a:pPr>
              <a:lnSpc>
                <a:spcPct val="80000"/>
              </a:lnSpc>
            </a:pPr>
            <a:r>
              <a:rPr lang="en-US" sz="1800"/>
              <a:t>LINPACK as a software package has been largely superseded by </a:t>
            </a:r>
            <a:r>
              <a:rPr lang="en-US" sz="1800">
                <a:hlinkClick r:id="rId3"/>
              </a:rPr>
              <a:t>LAPACK</a:t>
            </a:r>
            <a:r>
              <a:rPr lang="en-US" sz="1800"/>
              <a:t>, which has been designed to run efficiently on shared-memory, vector supercomputers. </a:t>
            </a:r>
          </a:p>
          <a:p>
            <a:pPr>
              <a:lnSpc>
                <a:spcPct val="80000"/>
              </a:lnSpc>
              <a:buFont typeface="Symbol" charset="2"/>
              <a:buNone/>
            </a:pPr>
            <a:endParaRPr lang="en-US" sz="18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4724400" y="1600200"/>
            <a:ext cx="4343400" cy="42672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8595" name="Rectangle 3"/>
          <p:cNvSpPr>
            <a:spLocks noChangeArrowheads="1"/>
          </p:cNvSpPr>
          <p:nvPr/>
        </p:nvSpPr>
        <p:spPr bwMode="auto">
          <a:xfrm>
            <a:off x="62484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8596" name="Rectangle 4"/>
          <p:cNvSpPr>
            <a:spLocks noChangeArrowheads="1"/>
          </p:cNvSpPr>
          <p:nvPr/>
        </p:nvSpPr>
        <p:spPr bwMode="auto">
          <a:xfrm>
            <a:off x="76200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8597" name="Rectangle 5"/>
          <p:cNvSpPr>
            <a:spLocks noChangeArrowheads="1"/>
          </p:cNvSpPr>
          <p:nvPr/>
        </p:nvSpPr>
        <p:spPr bwMode="auto">
          <a:xfrm>
            <a:off x="48768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8598" name="Rectangle 6"/>
          <p:cNvSpPr>
            <a:spLocks noChangeArrowheads="1"/>
          </p:cNvSpPr>
          <p:nvPr/>
        </p:nvSpPr>
        <p:spPr bwMode="auto">
          <a:xfrm>
            <a:off x="62484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8599" name="Rectangle 7"/>
          <p:cNvSpPr>
            <a:spLocks noChangeArrowheads="1"/>
          </p:cNvSpPr>
          <p:nvPr/>
        </p:nvSpPr>
        <p:spPr bwMode="auto">
          <a:xfrm>
            <a:off x="76200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8600" name="Rectangle 8"/>
          <p:cNvSpPr>
            <a:spLocks noChangeArrowheads="1"/>
          </p:cNvSpPr>
          <p:nvPr/>
        </p:nvSpPr>
        <p:spPr bwMode="auto">
          <a:xfrm>
            <a:off x="48768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8601" name="Rectangle 9"/>
          <p:cNvSpPr>
            <a:spLocks noChangeArrowheads="1"/>
          </p:cNvSpPr>
          <p:nvPr/>
        </p:nvSpPr>
        <p:spPr bwMode="auto">
          <a:xfrm>
            <a:off x="152400" y="1600200"/>
            <a:ext cx="4343400" cy="42672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190466" name="Rectangle 2"/>
          <p:cNvSpPr>
            <a:spLocks noGrp="1" noChangeArrowheads="1"/>
          </p:cNvSpPr>
          <p:nvPr>
            <p:ph type="title" idx="4294967295"/>
          </p:nvPr>
        </p:nvSpPr>
        <p:spPr>
          <a:xfrm>
            <a:off x="0" y="230188"/>
            <a:ext cx="9144000" cy="422275"/>
          </a:xfrm>
        </p:spPr>
        <p:txBody>
          <a:bodyPr>
            <a:normAutofit fontScale="90000"/>
          </a:bodyPr>
          <a:lstStyle/>
          <a:p>
            <a:r>
              <a:rPr lang="en-US" b="1"/>
              <a:t>2D Block Cyclic Layout</a:t>
            </a:r>
          </a:p>
        </p:txBody>
      </p:sp>
      <p:sp>
        <p:nvSpPr>
          <p:cNvPr id="238607" name="Rectangle 15"/>
          <p:cNvSpPr>
            <a:spLocks noChangeArrowheads="1"/>
          </p:cNvSpPr>
          <p:nvPr/>
        </p:nvSpPr>
        <p:spPr bwMode="auto">
          <a:xfrm>
            <a:off x="762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608" name="Rectangle 16"/>
          <p:cNvSpPr>
            <a:spLocks noChangeArrowheads="1"/>
          </p:cNvSpPr>
          <p:nvPr/>
        </p:nvSpPr>
        <p:spPr bwMode="auto">
          <a:xfrm>
            <a:off x="1219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612" name="Rectangle 20"/>
          <p:cNvSpPr>
            <a:spLocks noChangeArrowheads="1"/>
          </p:cNvSpPr>
          <p:nvPr/>
        </p:nvSpPr>
        <p:spPr bwMode="auto">
          <a:xfrm>
            <a:off x="16764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8613" name="Rectangle 21"/>
          <p:cNvSpPr>
            <a:spLocks noChangeArrowheads="1"/>
          </p:cNvSpPr>
          <p:nvPr/>
        </p:nvSpPr>
        <p:spPr bwMode="auto">
          <a:xfrm>
            <a:off x="2133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614" name="Rectangle 22"/>
          <p:cNvSpPr>
            <a:spLocks noChangeArrowheads="1"/>
          </p:cNvSpPr>
          <p:nvPr/>
        </p:nvSpPr>
        <p:spPr bwMode="auto">
          <a:xfrm>
            <a:off x="25908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618" name="Rectangle 26"/>
          <p:cNvSpPr>
            <a:spLocks noChangeArrowheads="1"/>
          </p:cNvSpPr>
          <p:nvPr/>
        </p:nvSpPr>
        <p:spPr bwMode="auto">
          <a:xfrm>
            <a:off x="3048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8619" name="Rectangle 27"/>
          <p:cNvSpPr>
            <a:spLocks noChangeArrowheads="1"/>
          </p:cNvSpPr>
          <p:nvPr/>
        </p:nvSpPr>
        <p:spPr bwMode="auto">
          <a:xfrm>
            <a:off x="3505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620" name="Rectangle 28"/>
          <p:cNvSpPr>
            <a:spLocks noChangeArrowheads="1"/>
          </p:cNvSpPr>
          <p:nvPr/>
        </p:nvSpPr>
        <p:spPr bwMode="auto">
          <a:xfrm>
            <a:off x="39624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622" name="Rectangle 30"/>
          <p:cNvSpPr>
            <a:spLocks noChangeArrowheads="1"/>
          </p:cNvSpPr>
          <p:nvPr/>
        </p:nvSpPr>
        <p:spPr bwMode="auto">
          <a:xfrm>
            <a:off x="7620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623" name="Rectangle 31"/>
          <p:cNvSpPr>
            <a:spLocks noChangeArrowheads="1"/>
          </p:cNvSpPr>
          <p:nvPr/>
        </p:nvSpPr>
        <p:spPr bwMode="auto">
          <a:xfrm>
            <a:off x="12192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625" name="Rectangle 33"/>
          <p:cNvSpPr>
            <a:spLocks noChangeArrowheads="1"/>
          </p:cNvSpPr>
          <p:nvPr/>
        </p:nvSpPr>
        <p:spPr bwMode="auto">
          <a:xfrm>
            <a:off x="7620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626" name="Rectangle 34"/>
          <p:cNvSpPr>
            <a:spLocks noChangeArrowheads="1"/>
          </p:cNvSpPr>
          <p:nvPr/>
        </p:nvSpPr>
        <p:spPr bwMode="auto">
          <a:xfrm>
            <a:off x="12192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627" name="Rectangle 35"/>
          <p:cNvSpPr>
            <a:spLocks noChangeArrowheads="1"/>
          </p:cNvSpPr>
          <p:nvPr/>
        </p:nvSpPr>
        <p:spPr bwMode="auto">
          <a:xfrm>
            <a:off x="16764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8628" name="Rectangle 36"/>
          <p:cNvSpPr>
            <a:spLocks noChangeArrowheads="1"/>
          </p:cNvSpPr>
          <p:nvPr/>
        </p:nvSpPr>
        <p:spPr bwMode="auto">
          <a:xfrm>
            <a:off x="21336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629" name="Rectangle 37"/>
          <p:cNvSpPr>
            <a:spLocks noChangeArrowheads="1"/>
          </p:cNvSpPr>
          <p:nvPr/>
        </p:nvSpPr>
        <p:spPr bwMode="auto">
          <a:xfrm>
            <a:off x="25908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630" name="Rectangle 38"/>
          <p:cNvSpPr>
            <a:spLocks noChangeArrowheads="1"/>
          </p:cNvSpPr>
          <p:nvPr/>
        </p:nvSpPr>
        <p:spPr bwMode="auto">
          <a:xfrm>
            <a:off x="16764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8631" name="Rectangle 39"/>
          <p:cNvSpPr>
            <a:spLocks noChangeArrowheads="1"/>
          </p:cNvSpPr>
          <p:nvPr/>
        </p:nvSpPr>
        <p:spPr bwMode="auto">
          <a:xfrm>
            <a:off x="21336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632" name="Rectangle 40"/>
          <p:cNvSpPr>
            <a:spLocks noChangeArrowheads="1"/>
          </p:cNvSpPr>
          <p:nvPr/>
        </p:nvSpPr>
        <p:spPr bwMode="auto">
          <a:xfrm>
            <a:off x="25908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633" name="Rectangle 41"/>
          <p:cNvSpPr>
            <a:spLocks noChangeArrowheads="1"/>
          </p:cNvSpPr>
          <p:nvPr/>
        </p:nvSpPr>
        <p:spPr bwMode="auto">
          <a:xfrm>
            <a:off x="30480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8634" name="Rectangle 42"/>
          <p:cNvSpPr>
            <a:spLocks noChangeArrowheads="1"/>
          </p:cNvSpPr>
          <p:nvPr/>
        </p:nvSpPr>
        <p:spPr bwMode="auto">
          <a:xfrm>
            <a:off x="35052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635" name="Rectangle 43"/>
          <p:cNvSpPr>
            <a:spLocks noChangeArrowheads="1"/>
          </p:cNvSpPr>
          <p:nvPr/>
        </p:nvSpPr>
        <p:spPr bwMode="auto">
          <a:xfrm>
            <a:off x="39624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636" name="Rectangle 44"/>
          <p:cNvSpPr>
            <a:spLocks noChangeArrowheads="1"/>
          </p:cNvSpPr>
          <p:nvPr/>
        </p:nvSpPr>
        <p:spPr bwMode="auto">
          <a:xfrm>
            <a:off x="30480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8637" name="Rectangle 45"/>
          <p:cNvSpPr>
            <a:spLocks noChangeArrowheads="1"/>
          </p:cNvSpPr>
          <p:nvPr/>
        </p:nvSpPr>
        <p:spPr bwMode="auto">
          <a:xfrm>
            <a:off x="35052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638" name="Rectangle 46"/>
          <p:cNvSpPr>
            <a:spLocks noChangeArrowheads="1"/>
          </p:cNvSpPr>
          <p:nvPr/>
        </p:nvSpPr>
        <p:spPr bwMode="auto">
          <a:xfrm>
            <a:off x="39624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640" name="Rectangle 48"/>
          <p:cNvSpPr>
            <a:spLocks noChangeArrowheads="1"/>
          </p:cNvSpPr>
          <p:nvPr/>
        </p:nvSpPr>
        <p:spPr bwMode="auto">
          <a:xfrm>
            <a:off x="7620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641" name="Rectangle 49"/>
          <p:cNvSpPr>
            <a:spLocks noChangeArrowheads="1"/>
          </p:cNvSpPr>
          <p:nvPr/>
        </p:nvSpPr>
        <p:spPr bwMode="auto">
          <a:xfrm>
            <a:off x="12192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643" name="Rectangle 51"/>
          <p:cNvSpPr>
            <a:spLocks noChangeArrowheads="1"/>
          </p:cNvSpPr>
          <p:nvPr/>
        </p:nvSpPr>
        <p:spPr bwMode="auto">
          <a:xfrm>
            <a:off x="7620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644" name="Rectangle 52"/>
          <p:cNvSpPr>
            <a:spLocks noChangeArrowheads="1"/>
          </p:cNvSpPr>
          <p:nvPr/>
        </p:nvSpPr>
        <p:spPr bwMode="auto">
          <a:xfrm>
            <a:off x="12192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645" name="Rectangle 53"/>
          <p:cNvSpPr>
            <a:spLocks noChangeArrowheads="1"/>
          </p:cNvSpPr>
          <p:nvPr/>
        </p:nvSpPr>
        <p:spPr bwMode="auto">
          <a:xfrm>
            <a:off x="16764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8646" name="Rectangle 54"/>
          <p:cNvSpPr>
            <a:spLocks noChangeArrowheads="1"/>
          </p:cNvSpPr>
          <p:nvPr/>
        </p:nvSpPr>
        <p:spPr bwMode="auto">
          <a:xfrm>
            <a:off x="21336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647" name="Rectangle 55"/>
          <p:cNvSpPr>
            <a:spLocks noChangeArrowheads="1"/>
          </p:cNvSpPr>
          <p:nvPr/>
        </p:nvSpPr>
        <p:spPr bwMode="auto">
          <a:xfrm>
            <a:off x="25908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648" name="Rectangle 56"/>
          <p:cNvSpPr>
            <a:spLocks noChangeArrowheads="1"/>
          </p:cNvSpPr>
          <p:nvPr/>
        </p:nvSpPr>
        <p:spPr bwMode="auto">
          <a:xfrm>
            <a:off x="16764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8649" name="Rectangle 57"/>
          <p:cNvSpPr>
            <a:spLocks noChangeArrowheads="1"/>
          </p:cNvSpPr>
          <p:nvPr/>
        </p:nvSpPr>
        <p:spPr bwMode="auto">
          <a:xfrm>
            <a:off x="21336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650" name="Rectangle 58"/>
          <p:cNvSpPr>
            <a:spLocks noChangeArrowheads="1"/>
          </p:cNvSpPr>
          <p:nvPr/>
        </p:nvSpPr>
        <p:spPr bwMode="auto">
          <a:xfrm>
            <a:off x="25908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651" name="Rectangle 59"/>
          <p:cNvSpPr>
            <a:spLocks noChangeArrowheads="1"/>
          </p:cNvSpPr>
          <p:nvPr/>
        </p:nvSpPr>
        <p:spPr bwMode="auto">
          <a:xfrm>
            <a:off x="30480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8652" name="Rectangle 60"/>
          <p:cNvSpPr>
            <a:spLocks noChangeArrowheads="1"/>
          </p:cNvSpPr>
          <p:nvPr/>
        </p:nvSpPr>
        <p:spPr bwMode="auto">
          <a:xfrm>
            <a:off x="35052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653" name="Rectangle 61"/>
          <p:cNvSpPr>
            <a:spLocks noChangeArrowheads="1"/>
          </p:cNvSpPr>
          <p:nvPr/>
        </p:nvSpPr>
        <p:spPr bwMode="auto">
          <a:xfrm>
            <a:off x="39624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654" name="Rectangle 62"/>
          <p:cNvSpPr>
            <a:spLocks noChangeArrowheads="1"/>
          </p:cNvSpPr>
          <p:nvPr/>
        </p:nvSpPr>
        <p:spPr bwMode="auto">
          <a:xfrm>
            <a:off x="30480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8655" name="Rectangle 63"/>
          <p:cNvSpPr>
            <a:spLocks noChangeArrowheads="1"/>
          </p:cNvSpPr>
          <p:nvPr/>
        </p:nvSpPr>
        <p:spPr bwMode="auto">
          <a:xfrm>
            <a:off x="35052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656" name="Rectangle 64"/>
          <p:cNvSpPr>
            <a:spLocks noChangeArrowheads="1"/>
          </p:cNvSpPr>
          <p:nvPr/>
        </p:nvSpPr>
        <p:spPr bwMode="auto">
          <a:xfrm>
            <a:off x="39624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658" name="Rectangle 66"/>
          <p:cNvSpPr>
            <a:spLocks noChangeArrowheads="1"/>
          </p:cNvSpPr>
          <p:nvPr/>
        </p:nvSpPr>
        <p:spPr bwMode="auto">
          <a:xfrm>
            <a:off x="762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659" name="Rectangle 67"/>
          <p:cNvSpPr>
            <a:spLocks noChangeArrowheads="1"/>
          </p:cNvSpPr>
          <p:nvPr/>
        </p:nvSpPr>
        <p:spPr bwMode="auto">
          <a:xfrm>
            <a:off x="1219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661" name="Rectangle 69"/>
          <p:cNvSpPr>
            <a:spLocks noChangeArrowheads="1"/>
          </p:cNvSpPr>
          <p:nvPr/>
        </p:nvSpPr>
        <p:spPr bwMode="auto">
          <a:xfrm>
            <a:off x="7620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662" name="Rectangle 70"/>
          <p:cNvSpPr>
            <a:spLocks noChangeArrowheads="1"/>
          </p:cNvSpPr>
          <p:nvPr/>
        </p:nvSpPr>
        <p:spPr bwMode="auto">
          <a:xfrm>
            <a:off x="12192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663" name="Rectangle 71"/>
          <p:cNvSpPr>
            <a:spLocks noChangeArrowheads="1"/>
          </p:cNvSpPr>
          <p:nvPr/>
        </p:nvSpPr>
        <p:spPr bwMode="auto">
          <a:xfrm>
            <a:off x="16764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8664" name="Rectangle 72"/>
          <p:cNvSpPr>
            <a:spLocks noChangeArrowheads="1"/>
          </p:cNvSpPr>
          <p:nvPr/>
        </p:nvSpPr>
        <p:spPr bwMode="auto">
          <a:xfrm>
            <a:off x="2133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665" name="Rectangle 73"/>
          <p:cNvSpPr>
            <a:spLocks noChangeArrowheads="1"/>
          </p:cNvSpPr>
          <p:nvPr/>
        </p:nvSpPr>
        <p:spPr bwMode="auto">
          <a:xfrm>
            <a:off x="25908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666" name="Rectangle 74"/>
          <p:cNvSpPr>
            <a:spLocks noChangeArrowheads="1"/>
          </p:cNvSpPr>
          <p:nvPr/>
        </p:nvSpPr>
        <p:spPr bwMode="auto">
          <a:xfrm>
            <a:off x="16764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8667" name="Rectangle 75"/>
          <p:cNvSpPr>
            <a:spLocks noChangeArrowheads="1"/>
          </p:cNvSpPr>
          <p:nvPr/>
        </p:nvSpPr>
        <p:spPr bwMode="auto">
          <a:xfrm>
            <a:off x="21336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668" name="Rectangle 76"/>
          <p:cNvSpPr>
            <a:spLocks noChangeArrowheads="1"/>
          </p:cNvSpPr>
          <p:nvPr/>
        </p:nvSpPr>
        <p:spPr bwMode="auto">
          <a:xfrm>
            <a:off x="25908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669" name="Rectangle 77"/>
          <p:cNvSpPr>
            <a:spLocks noChangeArrowheads="1"/>
          </p:cNvSpPr>
          <p:nvPr/>
        </p:nvSpPr>
        <p:spPr bwMode="auto">
          <a:xfrm>
            <a:off x="3048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8670" name="Rectangle 78"/>
          <p:cNvSpPr>
            <a:spLocks noChangeArrowheads="1"/>
          </p:cNvSpPr>
          <p:nvPr/>
        </p:nvSpPr>
        <p:spPr bwMode="auto">
          <a:xfrm>
            <a:off x="3505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671" name="Rectangle 79"/>
          <p:cNvSpPr>
            <a:spLocks noChangeArrowheads="1"/>
          </p:cNvSpPr>
          <p:nvPr/>
        </p:nvSpPr>
        <p:spPr bwMode="auto">
          <a:xfrm>
            <a:off x="39624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672" name="Rectangle 80"/>
          <p:cNvSpPr>
            <a:spLocks noChangeArrowheads="1"/>
          </p:cNvSpPr>
          <p:nvPr/>
        </p:nvSpPr>
        <p:spPr bwMode="auto">
          <a:xfrm>
            <a:off x="30480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8673" name="Rectangle 81"/>
          <p:cNvSpPr>
            <a:spLocks noChangeArrowheads="1"/>
          </p:cNvSpPr>
          <p:nvPr/>
        </p:nvSpPr>
        <p:spPr bwMode="auto">
          <a:xfrm>
            <a:off x="35052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674" name="Rectangle 82"/>
          <p:cNvSpPr>
            <a:spLocks noChangeArrowheads="1"/>
          </p:cNvSpPr>
          <p:nvPr/>
        </p:nvSpPr>
        <p:spPr bwMode="auto">
          <a:xfrm>
            <a:off x="39624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676" name="Rectangle 84"/>
          <p:cNvSpPr>
            <a:spLocks noChangeArrowheads="1"/>
          </p:cNvSpPr>
          <p:nvPr/>
        </p:nvSpPr>
        <p:spPr bwMode="auto">
          <a:xfrm>
            <a:off x="7620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677" name="Rectangle 85"/>
          <p:cNvSpPr>
            <a:spLocks noChangeArrowheads="1"/>
          </p:cNvSpPr>
          <p:nvPr/>
        </p:nvSpPr>
        <p:spPr bwMode="auto">
          <a:xfrm>
            <a:off x="12192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678" name="Rectangle 86"/>
          <p:cNvSpPr>
            <a:spLocks noChangeArrowheads="1"/>
          </p:cNvSpPr>
          <p:nvPr/>
        </p:nvSpPr>
        <p:spPr bwMode="auto">
          <a:xfrm>
            <a:off x="16764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8679" name="Rectangle 87"/>
          <p:cNvSpPr>
            <a:spLocks noChangeArrowheads="1"/>
          </p:cNvSpPr>
          <p:nvPr/>
        </p:nvSpPr>
        <p:spPr bwMode="auto">
          <a:xfrm>
            <a:off x="21336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680" name="Rectangle 88"/>
          <p:cNvSpPr>
            <a:spLocks noChangeArrowheads="1"/>
          </p:cNvSpPr>
          <p:nvPr/>
        </p:nvSpPr>
        <p:spPr bwMode="auto">
          <a:xfrm>
            <a:off x="25908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681" name="Rectangle 89"/>
          <p:cNvSpPr>
            <a:spLocks noChangeArrowheads="1"/>
          </p:cNvSpPr>
          <p:nvPr/>
        </p:nvSpPr>
        <p:spPr bwMode="auto">
          <a:xfrm>
            <a:off x="30480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8682" name="Rectangle 90"/>
          <p:cNvSpPr>
            <a:spLocks noChangeArrowheads="1"/>
          </p:cNvSpPr>
          <p:nvPr/>
        </p:nvSpPr>
        <p:spPr bwMode="auto">
          <a:xfrm>
            <a:off x="35052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683" name="Rectangle 91"/>
          <p:cNvSpPr>
            <a:spLocks noChangeArrowheads="1"/>
          </p:cNvSpPr>
          <p:nvPr/>
        </p:nvSpPr>
        <p:spPr bwMode="auto">
          <a:xfrm>
            <a:off x="39624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687" name="Rectangle 95"/>
          <p:cNvSpPr>
            <a:spLocks noChangeArrowheads="1"/>
          </p:cNvSpPr>
          <p:nvPr/>
        </p:nvSpPr>
        <p:spPr bwMode="auto">
          <a:xfrm>
            <a:off x="63246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688" name="Rectangle 96"/>
          <p:cNvSpPr>
            <a:spLocks noChangeArrowheads="1"/>
          </p:cNvSpPr>
          <p:nvPr/>
        </p:nvSpPr>
        <p:spPr bwMode="auto">
          <a:xfrm>
            <a:off x="76962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690" name="Rectangle 98"/>
          <p:cNvSpPr>
            <a:spLocks noChangeArrowheads="1"/>
          </p:cNvSpPr>
          <p:nvPr/>
        </p:nvSpPr>
        <p:spPr bwMode="auto">
          <a:xfrm>
            <a:off x="6324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691" name="Rectangle 99"/>
          <p:cNvSpPr>
            <a:spLocks noChangeArrowheads="1"/>
          </p:cNvSpPr>
          <p:nvPr/>
        </p:nvSpPr>
        <p:spPr bwMode="auto">
          <a:xfrm>
            <a:off x="7696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693" name="Rectangle 101"/>
          <p:cNvSpPr>
            <a:spLocks noChangeArrowheads="1"/>
          </p:cNvSpPr>
          <p:nvPr/>
        </p:nvSpPr>
        <p:spPr bwMode="auto">
          <a:xfrm>
            <a:off x="6324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694" name="Rectangle 102"/>
          <p:cNvSpPr>
            <a:spLocks noChangeArrowheads="1"/>
          </p:cNvSpPr>
          <p:nvPr/>
        </p:nvSpPr>
        <p:spPr bwMode="auto">
          <a:xfrm>
            <a:off x="7696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696" name="Rectangle 104"/>
          <p:cNvSpPr>
            <a:spLocks noChangeArrowheads="1"/>
          </p:cNvSpPr>
          <p:nvPr/>
        </p:nvSpPr>
        <p:spPr bwMode="auto">
          <a:xfrm>
            <a:off x="6324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697" name="Rectangle 105"/>
          <p:cNvSpPr>
            <a:spLocks noChangeArrowheads="1"/>
          </p:cNvSpPr>
          <p:nvPr/>
        </p:nvSpPr>
        <p:spPr bwMode="auto">
          <a:xfrm>
            <a:off x="7696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699" name="Rectangle 107"/>
          <p:cNvSpPr>
            <a:spLocks noChangeArrowheads="1"/>
          </p:cNvSpPr>
          <p:nvPr/>
        </p:nvSpPr>
        <p:spPr bwMode="auto">
          <a:xfrm>
            <a:off x="6324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700" name="Rectangle 108"/>
          <p:cNvSpPr>
            <a:spLocks noChangeArrowheads="1"/>
          </p:cNvSpPr>
          <p:nvPr/>
        </p:nvSpPr>
        <p:spPr bwMode="auto">
          <a:xfrm>
            <a:off x="7696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702" name="Rectangle 110"/>
          <p:cNvSpPr>
            <a:spLocks noChangeArrowheads="1"/>
          </p:cNvSpPr>
          <p:nvPr/>
        </p:nvSpPr>
        <p:spPr bwMode="auto">
          <a:xfrm>
            <a:off x="6324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703" name="Rectangle 111"/>
          <p:cNvSpPr>
            <a:spLocks noChangeArrowheads="1"/>
          </p:cNvSpPr>
          <p:nvPr/>
        </p:nvSpPr>
        <p:spPr bwMode="auto">
          <a:xfrm>
            <a:off x="7696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705" name="Rectangle 113"/>
          <p:cNvSpPr>
            <a:spLocks noChangeArrowheads="1"/>
          </p:cNvSpPr>
          <p:nvPr/>
        </p:nvSpPr>
        <p:spPr bwMode="auto">
          <a:xfrm>
            <a:off x="6324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706" name="Rectangle 114"/>
          <p:cNvSpPr>
            <a:spLocks noChangeArrowheads="1"/>
          </p:cNvSpPr>
          <p:nvPr/>
        </p:nvSpPr>
        <p:spPr bwMode="auto">
          <a:xfrm>
            <a:off x="7696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708" name="Rectangle 116"/>
          <p:cNvSpPr>
            <a:spLocks noChangeArrowheads="1"/>
          </p:cNvSpPr>
          <p:nvPr/>
        </p:nvSpPr>
        <p:spPr bwMode="auto">
          <a:xfrm>
            <a:off x="6324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709" name="Rectangle 117"/>
          <p:cNvSpPr>
            <a:spLocks noChangeArrowheads="1"/>
          </p:cNvSpPr>
          <p:nvPr/>
        </p:nvSpPr>
        <p:spPr bwMode="auto">
          <a:xfrm>
            <a:off x="7696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712" name="Rectangle 120"/>
          <p:cNvSpPr>
            <a:spLocks noChangeArrowheads="1"/>
          </p:cNvSpPr>
          <p:nvPr/>
        </p:nvSpPr>
        <p:spPr bwMode="auto">
          <a:xfrm>
            <a:off x="80772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713" name="Rectangle 121"/>
          <p:cNvSpPr>
            <a:spLocks noChangeArrowheads="1"/>
          </p:cNvSpPr>
          <p:nvPr/>
        </p:nvSpPr>
        <p:spPr bwMode="auto">
          <a:xfrm>
            <a:off x="8077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714" name="Rectangle 122"/>
          <p:cNvSpPr>
            <a:spLocks noChangeArrowheads="1"/>
          </p:cNvSpPr>
          <p:nvPr/>
        </p:nvSpPr>
        <p:spPr bwMode="auto">
          <a:xfrm>
            <a:off x="8077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715" name="Rectangle 123"/>
          <p:cNvSpPr>
            <a:spLocks noChangeArrowheads="1"/>
          </p:cNvSpPr>
          <p:nvPr/>
        </p:nvSpPr>
        <p:spPr bwMode="auto">
          <a:xfrm>
            <a:off x="8077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716" name="Rectangle 124"/>
          <p:cNvSpPr>
            <a:spLocks noChangeArrowheads="1"/>
          </p:cNvSpPr>
          <p:nvPr/>
        </p:nvSpPr>
        <p:spPr bwMode="auto">
          <a:xfrm>
            <a:off x="8077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717" name="Rectangle 125"/>
          <p:cNvSpPr>
            <a:spLocks noChangeArrowheads="1"/>
          </p:cNvSpPr>
          <p:nvPr/>
        </p:nvSpPr>
        <p:spPr bwMode="auto">
          <a:xfrm>
            <a:off x="8077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718" name="Rectangle 126"/>
          <p:cNvSpPr>
            <a:spLocks noChangeArrowheads="1"/>
          </p:cNvSpPr>
          <p:nvPr/>
        </p:nvSpPr>
        <p:spPr bwMode="auto">
          <a:xfrm>
            <a:off x="8077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719" name="Rectangle 127"/>
          <p:cNvSpPr>
            <a:spLocks noChangeArrowheads="1"/>
          </p:cNvSpPr>
          <p:nvPr/>
        </p:nvSpPr>
        <p:spPr bwMode="auto">
          <a:xfrm>
            <a:off x="8077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721" name="Rectangle 129"/>
          <p:cNvSpPr>
            <a:spLocks noChangeArrowheads="1"/>
          </p:cNvSpPr>
          <p:nvPr/>
        </p:nvSpPr>
        <p:spPr bwMode="auto">
          <a:xfrm>
            <a:off x="84582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722" name="Rectangle 130"/>
          <p:cNvSpPr>
            <a:spLocks noChangeArrowheads="1"/>
          </p:cNvSpPr>
          <p:nvPr/>
        </p:nvSpPr>
        <p:spPr bwMode="auto">
          <a:xfrm>
            <a:off x="8458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723" name="Rectangle 131"/>
          <p:cNvSpPr>
            <a:spLocks noChangeArrowheads="1"/>
          </p:cNvSpPr>
          <p:nvPr/>
        </p:nvSpPr>
        <p:spPr bwMode="auto">
          <a:xfrm>
            <a:off x="8458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724" name="Rectangle 132"/>
          <p:cNvSpPr>
            <a:spLocks noChangeArrowheads="1"/>
          </p:cNvSpPr>
          <p:nvPr/>
        </p:nvSpPr>
        <p:spPr bwMode="auto">
          <a:xfrm>
            <a:off x="8458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725" name="Rectangle 133"/>
          <p:cNvSpPr>
            <a:spLocks noChangeArrowheads="1"/>
          </p:cNvSpPr>
          <p:nvPr/>
        </p:nvSpPr>
        <p:spPr bwMode="auto">
          <a:xfrm>
            <a:off x="8458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726" name="Rectangle 134"/>
          <p:cNvSpPr>
            <a:spLocks noChangeArrowheads="1"/>
          </p:cNvSpPr>
          <p:nvPr/>
        </p:nvSpPr>
        <p:spPr bwMode="auto">
          <a:xfrm>
            <a:off x="8458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727" name="Rectangle 135"/>
          <p:cNvSpPr>
            <a:spLocks noChangeArrowheads="1"/>
          </p:cNvSpPr>
          <p:nvPr/>
        </p:nvSpPr>
        <p:spPr bwMode="auto">
          <a:xfrm>
            <a:off x="8458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38728" name="Rectangle 136"/>
          <p:cNvSpPr>
            <a:spLocks noChangeArrowheads="1"/>
          </p:cNvSpPr>
          <p:nvPr/>
        </p:nvSpPr>
        <p:spPr bwMode="auto">
          <a:xfrm>
            <a:off x="8458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38730" name="Rectangle 138"/>
          <p:cNvSpPr>
            <a:spLocks noChangeArrowheads="1"/>
          </p:cNvSpPr>
          <p:nvPr/>
        </p:nvSpPr>
        <p:spPr bwMode="auto">
          <a:xfrm>
            <a:off x="67056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731" name="Rectangle 139"/>
          <p:cNvSpPr>
            <a:spLocks noChangeArrowheads="1"/>
          </p:cNvSpPr>
          <p:nvPr/>
        </p:nvSpPr>
        <p:spPr bwMode="auto">
          <a:xfrm>
            <a:off x="6705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732" name="Rectangle 140"/>
          <p:cNvSpPr>
            <a:spLocks noChangeArrowheads="1"/>
          </p:cNvSpPr>
          <p:nvPr/>
        </p:nvSpPr>
        <p:spPr bwMode="auto">
          <a:xfrm>
            <a:off x="6705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733" name="Rectangle 141"/>
          <p:cNvSpPr>
            <a:spLocks noChangeArrowheads="1"/>
          </p:cNvSpPr>
          <p:nvPr/>
        </p:nvSpPr>
        <p:spPr bwMode="auto">
          <a:xfrm>
            <a:off x="6705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734" name="Rectangle 142"/>
          <p:cNvSpPr>
            <a:spLocks noChangeArrowheads="1"/>
          </p:cNvSpPr>
          <p:nvPr/>
        </p:nvSpPr>
        <p:spPr bwMode="auto">
          <a:xfrm>
            <a:off x="6705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735" name="Rectangle 143"/>
          <p:cNvSpPr>
            <a:spLocks noChangeArrowheads="1"/>
          </p:cNvSpPr>
          <p:nvPr/>
        </p:nvSpPr>
        <p:spPr bwMode="auto">
          <a:xfrm>
            <a:off x="6705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736" name="Rectangle 144"/>
          <p:cNvSpPr>
            <a:spLocks noChangeArrowheads="1"/>
          </p:cNvSpPr>
          <p:nvPr/>
        </p:nvSpPr>
        <p:spPr bwMode="auto">
          <a:xfrm>
            <a:off x="6705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737" name="Rectangle 145"/>
          <p:cNvSpPr>
            <a:spLocks noChangeArrowheads="1"/>
          </p:cNvSpPr>
          <p:nvPr/>
        </p:nvSpPr>
        <p:spPr bwMode="auto">
          <a:xfrm>
            <a:off x="6705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739" name="Rectangle 147"/>
          <p:cNvSpPr>
            <a:spLocks noChangeArrowheads="1"/>
          </p:cNvSpPr>
          <p:nvPr/>
        </p:nvSpPr>
        <p:spPr bwMode="auto">
          <a:xfrm>
            <a:off x="70866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740" name="Rectangle 148"/>
          <p:cNvSpPr>
            <a:spLocks noChangeArrowheads="1"/>
          </p:cNvSpPr>
          <p:nvPr/>
        </p:nvSpPr>
        <p:spPr bwMode="auto">
          <a:xfrm>
            <a:off x="7086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741" name="Rectangle 149"/>
          <p:cNvSpPr>
            <a:spLocks noChangeArrowheads="1"/>
          </p:cNvSpPr>
          <p:nvPr/>
        </p:nvSpPr>
        <p:spPr bwMode="auto">
          <a:xfrm>
            <a:off x="7086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742" name="Rectangle 150"/>
          <p:cNvSpPr>
            <a:spLocks noChangeArrowheads="1"/>
          </p:cNvSpPr>
          <p:nvPr/>
        </p:nvSpPr>
        <p:spPr bwMode="auto">
          <a:xfrm>
            <a:off x="7086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743" name="Rectangle 151"/>
          <p:cNvSpPr>
            <a:spLocks noChangeArrowheads="1"/>
          </p:cNvSpPr>
          <p:nvPr/>
        </p:nvSpPr>
        <p:spPr bwMode="auto">
          <a:xfrm>
            <a:off x="7086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744" name="Rectangle 152"/>
          <p:cNvSpPr>
            <a:spLocks noChangeArrowheads="1"/>
          </p:cNvSpPr>
          <p:nvPr/>
        </p:nvSpPr>
        <p:spPr bwMode="auto">
          <a:xfrm>
            <a:off x="7086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745" name="Rectangle 153"/>
          <p:cNvSpPr>
            <a:spLocks noChangeArrowheads="1"/>
          </p:cNvSpPr>
          <p:nvPr/>
        </p:nvSpPr>
        <p:spPr bwMode="auto">
          <a:xfrm>
            <a:off x="7086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38746" name="Rectangle 154"/>
          <p:cNvSpPr>
            <a:spLocks noChangeArrowheads="1"/>
          </p:cNvSpPr>
          <p:nvPr/>
        </p:nvSpPr>
        <p:spPr bwMode="auto">
          <a:xfrm>
            <a:off x="7086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38748" name="Rectangle 156"/>
          <p:cNvSpPr>
            <a:spLocks noChangeArrowheads="1"/>
          </p:cNvSpPr>
          <p:nvPr/>
        </p:nvSpPr>
        <p:spPr bwMode="auto">
          <a:xfrm>
            <a:off x="5334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8749" name="Rectangle 157"/>
          <p:cNvSpPr>
            <a:spLocks noChangeArrowheads="1"/>
          </p:cNvSpPr>
          <p:nvPr/>
        </p:nvSpPr>
        <p:spPr bwMode="auto">
          <a:xfrm>
            <a:off x="5334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8750" name="Rectangle 158"/>
          <p:cNvSpPr>
            <a:spLocks noChangeArrowheads="1"/>
          </p:cNvSpPr>
          <p:nvPr/>
        </p:nvSpPr>
        <p:spPr bwMode="auto">
          <a:xfrm>
            <a:off x="5334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8751" name="Rectangle 159"/>
          <p:cNvSpPr>
            <a:spLocks noChangeArrowheads="1"/>
          </p:cNvSpPr>
          <p:nvPr/>
        </p:nvSpPr>
        <p:spPr bwMode="auto">
          <a:xfrm>
            <a:off x="53340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8752" name="Rectangle 160"/>
          <p:cNvSpPr>
            <a:spLocks noChangeArrowheads="1"/>
          </p:cNvSpPr>
          <p:nvPr/>
        </p:nvSpPr>
        <p:spPr bwMode="auto">
          <a:xfrm>
            <a:off x="5334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8753" name="Rectangle 161"/>
          <p:cNvSpPr>
            <a:spLocks noChangeArrowheads="1"/>
          </p:cNvSpPr>
          <p:nvPr/>
        </p:nvSpPr>
        <p:spPr bwMode="auto">
          <a:xfrm>
            <a:off x="5334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8754" name="Rectangle 162"/>
          <p:cNvSpPr>
            <a:spLocks noChangeArrowheads="1"/>
          </p:cNvSpPr>
          <p:nvPr/>
        </p:nvSpPr>
        <p:spPr bwMode="auto">
          <a:xfrm>
            <a:off x="5334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8755" name="Rectangle 163"/>
          <p:cNvSpPr>
            <a:spLocks noChangeArrowheads="1"/>
          </p:cNvSpPr>
          <p:nvPr/>
        </p:nvSpPr>
        <p:spPr bwMode="auto">
          <a:xfrm>
            <a:off x="5334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8757" name="Rectangle 165"/>
          <p:cNvSpPr>
            <a:spLocks noChangeArrowheads="1"/>
          </p:cNvSpPr>
          <p:nvPr/>
        </p:nvSpPr>
        <p:spPr bwMode="auto">
          <a:xfrm>
            <a:off x="5715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8758" name="Rectangle 166"/>
          <p:cNvSpPr>
            <a:spLocks noChangeArrowheads="1"/>
          </p:cNvSpPr>
          <p:nvPr/>
        </p:nvSpPr>
        <p:spPr bwMode="auto">
          <a:xfrm>
            <a:off x="5715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8759" name="Rectangle 167"/>
          <p:cNvSpPr>
            <a:spLocks noChangeArrowheads="1"/>
          </p:cNvSpPr>
          <p:nvPr/>
        </p:nvSpPr>
        <p:spPr bwMode="auto">
          <a:xfrm>
            <a:off x="5715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8760" name="Rectangle 168"/>
          <p:cNvSpPr>
            <a:spLocks noChangeArrowheads="1"/>
          </p:cNvSpPr>
          <p:nvPr/>
        </p:nvSpPr>
        <p:spPr bwMode="auto">
          <a:xfrm>
            <a:off x="5715000" y="4114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8761" name="Rectangle 169"/>
          <p:cNvSpPr>
            <a:spLocks noChangeArrowheads="1"/>
          </p:cNvSpPr>
          <p:nvPr/>
        </p:nvSpPr>
        <p:spPr bwMode="auto">
          <a:xfrm>
            <a:off x="5715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8762" name="Rectangle 170"/>
          <p:cNvSpPr>
            <a:spLocks noChangeArrowheads="1"/>
          </p:cNvSpPr>
          <p:nvPr/>
        </p:nvSpPr>
        <p:spPr bwMode="auto">
          <a:xfrm>
            <a:off x="5715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8763" name="Rectangle 171"/>
          <p:cNvSpPr>
            <a:spLocks noChangeArrowheads="1"/>
          </p:cNvSpPr>
          <p:nvPr/>
        </p:nvSpPr>
        <p:spPr bwMode="auto">
          <a:xfrm>
            <a:off x="5715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38764" name="Rectangle 172"/>
          <p:cNvSpPr>
            <a:spLocks noChangeArrowheads="1"/>
          </p:cNvSpPr>
          <p:nvPr/>
        </p:nvSpPr>
        <p:spPr bwMode="auto">
          <a:xfrm>
            <a:off x="5715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38765" name="Rectangle 173"/>
          <p:cNvSpPr>
            <a:spLocks noChangeArrowheads="1"/>
          </p:cNvSpPr>
          <p:nvPr/>
        </p:nvSpPr>
        <p:spPr bwMode="auto">
          <a:xfrm>
            <a:off x="152400" y="990600"/>
            <a:ext cx="43434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Matrix point of view</a:t>
            </a:r>
            <a:endParaRPr lang="es-ES_tradnl">
              <a:solidFill>
                <a:srgbClr val="292934"/>
              </a:solidFill>
              <a:latin typeface="Arial"/>
              <a:ea typeface="+mn-ea"/>
              <a:cs typeface="+mn-cs"/>
            </a:endParaRPr>
          </a:p>
        </p:txBody>
      </p:sp>
      <p:sp>
        <p:nvSpPr>
          <p:cNvPr id="238766" name="Rectangle 174"/>
          <p:cNvSpPr>
            <a:spLocks noChangeArrowheads="1"/>
          </p:cNvSpPr>
          <p:nvPr/>
        </p:nvSpPr>
        <p:spPr bwMode="auto">
          <a:xfrm>
            <a:off x="4724400" y="990600"/>
            <a:ext cx="43434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Processor point of view</a:t>
            </a:r>
            <a:endParaRPr lang="es-ES_tradnl">
              <a:solidFill>
                <a:srgbClr val="292934"/>
              </a:solidFill>
              <a:latin typeface="Arial"/>
              <a:ea typeface="+mn-ea"/>
              <a:cs typeface="+mn-cs"/>
            </a:endParaRPr>
          </a:p>
        </p:txBody>
      </p:sp>
      <p:sp>
        <p:nvSpPr>
          <p:cNvPr id="238767" name="Rectangle 175"/>
          <p:cNvSpPr>
            <a:spLocks noChangeArrowheads="1"/>
          </p:cNvSpPr>
          <p:nvPr/>
        </p:nvSpPr>
        <p:spPr bwMode="auto">
          <a:xfrm>
            <a:off x="304800" y="2209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68" name="Rectangle 176"/>
          <p:cNvSpPr>
            <a:spLocks noChangeArrowheads="1"/>
          </p:cNvSpPr>
          <p:nvPr/>
        </p:nvSpPr>
        <p:spPr bwMode="auto">
          <a:xfrm>
            <a:off x="304800" y="26670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69" name="Rectangle 177"/>
          <p:cNvSpPr>
            <a:spLocks noChangeArrowheads="1"/>
          </p:cNvSpPr>
          <p:nvPr/>
        </p:nvSpPr>
        <p:spPr bwMode="auto">
          <a:xfrm>
            <a:off x="304800" y="3124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70" name="Rectangle 178"/>
          <p:cNvSpPr>
            <a:spLocks noChangeArrowheads="1"/>
          </p:cNvSpPr>
          <p:nvPr/>
        </p:nvSpPr>
        <p:spPr bwMode="auto">
          <a:xfrm>
            <a:off x="304800" y="35814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71" name="Rectangle 179"/>
          <p:cNvSpPr>
            <a:spLocks noChangeArrowheads="1"/>
          </p:cNvSpPr>
          <p:nvPr/>
        </p:nvSpPr>
        <p:spPr bwMode="auto">
          <a:xfrm>
            <a:off x="304800" y="40386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72" name="Rectangle 180"/>
          <p:cNvSpPr>
            <a:spLocks noChangeArrowheads="1"/>
          </p:cNvSpPr>
          <p:nvPr/>
        </p:nvSpPr>
        <p:spPr bwMode="auto">
          <a:xfrm>
            <a:off x="304800" y="4495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73" name="Rectangle 181"/>
          <p:cNvSpPr>
            <a:spLocks noChangeArrowheads="1"/>
          </p:cNvSpPr>
          <p:nvPr/>
        </p:nvSpPr>
        <p:spPr bwMode="auto">
          <a:xfrm>
            <a:off x="304800" y="49530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74" name="Rectangle 182"/>
          <p:cNvSpPr>
            <a:spLocks noChangeArrowheads="1"/>
          </p:cNvSpPr>
          <p:nvPr/>
        </p:nvSpPr>
        <p:spPr bwMode="auto">
          <a:xfrm>
            <a:off x="304800" y="5410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75" name="Freeform 183"/>
          <p:cNvSpPr>
            <a:spLocks/>
          </p:cNvSpPr>
          <p:nvPr/>
        </p:nvSpPr>
        <p:spPr bwMode="auto">
          <a:xfrm>
            <a:off x="304800" y="17526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8776" name="Freeform 184"/>
          <p:cNvSpPr>
            <a:spLocks/>
          </p:cNvSpPr>
          <p:nvPr/>
        </p:nvSpPr>
        <p:spPr bwMode="auto">
          <a:xfrm>
            <a:off x="304800" y="18288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8777" name="Rectangle 185"/>
          <p:cNvSpPr>
            <a:spLocks noChangeArrowheads="1"/>
          </p:cNvSpPr>
          <p:nvPr/>
        </p:nvSpPr>
        <p:spPr bwMode="auto">
          <a:xfrm>
            <a:off x="7620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78" name="Rectangle 186"/>
          <p:cNvSpPr>
            <a:spLocks noChangeArrowheads="1"/>
          </p:cNvSpPr>
          <p:nvPr/>
        </p:nvSpPr>
        <p:spPr bwMode="auto">
          <a:xfrm>
            <a:off x="12192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79" name="Rectangle 187"/>
          <p:cNvSpPr>
            <a:spLocks noChangeArrowheads="1"/>
          </p:cNvSpPr>
          <p:nvPr/>
        </p:nvSpPr>
        <p:spPr bwMode="auto">
          <a:xfrm>
            <a:off x="16764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80" name="Rectangle 188"/>
          <p:cNvSpPr>
            <a:spLocks noChangeArrowheads="1"/>
          </p:cNvSpPr>
          <p:nvPr/>
        </p:nvSpPr>
        <p:spPr bwMode="auto">
          <a:xfrm>
            <a:off x="21336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81" name="Rectangle 189"/>
          <p:cNvSpPr>
            <a:spLocks noChangeArrowheads="1"/>
          </p:cNvSpPr>
          <p:nvPr/>
        </p:nvSpPr>
        <p:spPr bwMode="auto">
          <a:xfrm>
            <a:off x="25908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82" name="Rectangle 190"/>
          <p:cNvSpPr>
            <a:spLocks noChangeArrowheads="1"/>
          </p:cNvSpPr>
          <p:nvPr/>
        </p:nvSpPr>
        <p:spPr bwMode="auto">
          <a:xfrm>
            <a:off x="30480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83" name="Rectangle 191"/>
          <p:cNvSpPr>
            <a:spLocks noChangeArrowheads="1"/>
          </p:cNvSpPr>
          <p:nvPr/>
        </p:nvSpPr>
        <p:spPr bwMode="auto">
          <a:xfrm>
            <a:off x="35052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84" name="Rectangle 192"/>
          <p:cNvSpPr>
            <a:spLocks noChangeArrowheads="1"/>
          </p:cNvSpPr>
          <p:nvPr/>
        </p:nvSpPr>
        <p:spPr bwMode="auto">
          <a:xfrm>
            <a:off x="39624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87" name="Rectangle 195"/>
          <p:cNvSpPr>
            <a:spLocks noChangeArrowheads="1"/>
          </p:cNvSpPr>
          <p:nvPr/>
        </p:nvSpPr>
        <p:spPr bwMode="auto">
          <a:xfrm>
            <a:off x="4953000" y="2209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88" name="Rectangle 196"/>
          <p:cNvSpPr>
            <a:spLocks noChangeArrowheads="1"/>
          </p:cNvSpPr>
          <p:nvPr/>
        </p:nvSpPr>
        <p:spPr bwMode="auto">
          <a:xfrm>
            <a:off x="4953000" y="2590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89" name="Rectangle 197"/>
          <p:cNvSpPr>
            <a:spLocks noChangeArrowheads="1"/>
          </p:cNvSpPr>
          <p:nvPr/>
        </p:nvSpPr>
        <p:spPr bwMode="auto">
          <a:xfrm>
            <a:off x="4953000" y="2971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90" name="Rectangle 198"/>
          <p:cNvSpPr>
            <a:spLocks noChangeArrowheads="1"/>
          </p:cNvSpPr>
          <p:nvPr/>
        </p:nvSpPr>
        <p:spPr bwMode="auto">
          <a:xfrm>
            <a:off x="4953000" y="3352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91" name="Rectangle 199"/>
          <p:cNvSpPr>
            <a:spLocks noChangeArrowheads="1"/>
          </p:cNvSpPr>
          <p:nvPr/>
        </p:nvSpPr>
        <p:spPr bwMode="auto">
          <a:xfrm>
            <a:off x="4953000" y="4114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92" name="Rectangle 200"/>
          <p:cNvSpPr>
            <a:spLocks noChangeArrowheads="1"/>
          </p:cNvSpPr>
          <p:nvPr/>
        </p:nvSpPr>
        <p:spPr bwMode="auto">
          <a:xfrm>
            <a:off x="4953000" y="4495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93" name="Rectangle 201"/>
          <p:cNvSpPr>
            <a:spLocks noChangeArrowheads="1"/>
          </p:cNvSpPr>
          <p:nvPr/>
        </p:nvSpPr>
        <p:spPr bwMode="auto">
          <a:xfrm>
            <a:off x="4953000" y="4876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94" name="Rectangle 202"/>
          <p:cNvSpPr>
            <a:spLocks noChangeArrowheads="1"/>
          </p:cNvSpPr>
          <p:nvPr/>
        </p:nvSpPr>
        <p:spPr bwMode="auto">
          <a:xfrm>
            <a:off x="4953000" y="5257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95" name="Freeform 203"/>
          <p:cNvSpPr>
            <a:spLocks/>
          </p:cNvSpPr>
          <p:nvPr/>
        </p:nvSpPr>
        <p:spPr bwMode="auto">
          <a:xfrm>
            <a:off x="4953000" y="18288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8796" name="Freeform 204"/>
          <p:cNvSpPr>
            <a:spLocks/>
          </p:cNvSpPr>
          <p:nvPr/>
        </p:nvSpPr>
        <p:spPr bwMode="auto">
          <a:xfrm>
            <a:off x="4953000" y="19050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38797" name="Rectangle 205"/>
          <p:cNvSpPr>
            <a:spLocks noChangeArrowheads="1"/>
          </p:cNvSpPr>
          <p:nvPr/>
        </p:nvSpPr>
        <p:spPr bwMode="auto">
          <a:xfrm>
            <a:off x="53340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98" name="Rectangle 206"/>
          <p:cNvSpPr>
            <a:spLocks noChangeArrowheads="1"/>
          </p:cNvSpPr>
          <p:nvPr/>
        </p:nvSpPr>
        <p:spPr bwMode="auto">
          <a:xfrm>
            <a:off x="57150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799" name="Rectangle 207"/>
          <p:cNvSpPr>
            <a:spLocks noChangeArrowheads="1"/>
          </p:cNvSpPr>
          <p:nvPr/>
        </p:nvSpPr>
        <p:spPr bwMode="auto">
          <a:xfrm>
            <a:off x="63246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800" name="Rectangle 208"/>
          <p:cNvSpPr>
            <a:spLocks noChangeArrowheads="1"/>
          </p:cNvSpPr>
          <p:nvPr/>
        </p:nvSpPr>
        <p:spPr bwMode="auto">
          <a:xfrm>
            <a:off x="67056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801" name="Rectangle 209"/>
          <p:cNvSpPr>
            <a:spLocks noChangeArrowheads="1"/>
          </p:cNvSpPr>
          <p:nvPr/>
        </p:nvSpPr>
        <p:spPr bwMode="auto">
          <a:xfrm>
            <a:off x="70866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802" name="Rectangle 210"/>
          <p:cNvSpPr>
            <a:spLocks noChangeArrowheads="1"/>
          </p:cNvSpPr>
          <p:nvPr/>
        </p:nvSpPr>
        <p:spPr bwMode="auto">
          <a:xfrm>
            <a:off x="76962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803" name="Rectangle 211"/>
          <p:cNvSpPr>
            <a:spLocks noChangeArrowheads="1"/>
          </p:cNvSpPr>
          <p:nvPr/>
        </p:nvSpPr>
        <p:spPr bwMode="auto">
          <a:xfrm>
            <a:off x="80772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38804" name="Rectangle 212"/>
          <p:cNvSpPr>
            <a:spLocks noChangeArrowheads="1"/>
          </p:cNvSpPr>
          <p:nvPr/>
        </p:nvSpPr>
        <p:spPr bwMode="auto">
          <a:xfrm>
            <a:off x="84582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Tree>
    <p:extLst>
      <p:ext uri="{BB962C8B-B14F-4D97-AF65-F5344CB8AC3E}">
        <p14:creationId xmlns:p14="http://schemas.microsoft.com/office/powerpoint/2010/main" val="399239734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ChangeArrowheads="1"/>
          </p:cNvSpPr>
          <p:nvPr/>
        </p:nvSpPr>
        <p:spPr bwMode="auto">
          <a:xfrm>
            <a:off x="4724400" y="1600200"/>
            <a:ext cx="4343400" cy="42672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0643" name="Rectangle 3"/>
          <p:cNvSpPr>
            <a:spLocks noChangeArrowheads="1"/>
          </p:cNvSpPr>
          <p:nvPr/>
        </p:nvSpPr>
        <p:spPr bwMode="auto">
          <a:xfrm>
            <a:off x="62484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0644" name="Rectangle 4"/>
          <p:cNvSpPr>
            <a:spLocks noChangeArrowheads="1"/>
          </p:cNvSpPr>
          <p:nvPr/>
        </p:nvSpPr>
        <p:spPr bwMode="auto">
          <a:xfrm>
            <a:off x="76200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0645" name="Rectangle 5"/>
          <p:cNvSpPr>
            <a:spLocks noChangeArrowheads="1"/>
          </p:cNvSpPr>
          <p:nvPr/>
        </p:nvSpPr>
        <p:spPr bwMode="auto">
          <a:xfrm>
            <a:off x="48768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0646" name="Rectangle 6"/>
          <p:cNvSpPr>
            <a:spLocks noChangeArrowheads="1"/>
          </p:cNvSpPr>
          <p:nvPr/>
        </p:nvSpPr>
        <p:spPr bwMode="auto">
          <a:xfrm>
            <a:off x="62484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0647" name="Rectangle 7"/>
          <p:cNvSpPr>
            <a:spLocks noChangeArrowheads="1"/>
          </p:cNvSpPr>
          <p:nvPr/>
        </p:nvSpPr>
        <p:spPr bwMode="auto">
          <a:xfrm>
            <a:off x="76200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0648" name="Rectangle 8"/>
          <p:cNvSpPr>
            <a:spLocks noChangeArrowheads="1"/>
          </p:cNvSpPr>
          <p:nvPr/>
        </p:nvSpPr>
        <p:spPr bwMode="auto">
          <a:xfrm>
            <a:off x="48768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0649" name="Rectangle 9"/>
          <p:cNvSpPr>
            <a:spLocks noChangeArrowheads="1"/>
          </p:cNvSpPr>
          <p:nvPr/>
        </p:nvSpPr>
        <p:spPr bwMode="auto">
          <a:xfrm>
            <a:off x="152400" y="1600200"/>
            <a:ext cx="4343400" cy="42672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190466" name="Rectangle 2"/>
          <p:cNvSpPr>
            <a:spLocks noGrp="1" noChangeArrowheads="1"/>
          </p:cNvSpPr>
          <p:nvPr>
            <p:ph type="title" idx="4294967295"/>
          </p:nvPr>
        </p:nvSpPr>
        <p:spPr>
          <a:xfrm>
            <a:off x="0" y="230188"/>
            <a:ext cx="9144000" cy="422275"/>
          </a:xfrm>
        </p:spPr>
        <p:txBody>
          <a:bodyPr>
            <a:normAutofit fontScale="90000"/>
          </a:bodyPr>
          <a:lstStyle/>
          <a:p>
            <a:r>
              <a:rPr lang="en-US" b="1"/>
              <a:t>2D Block Cyclic Layout</a:t>
            </a:r>
          </a:p>
        </p:txBody>
      </p:sp>
      <p:sp>
        <p:nvSpPr>
          <p:cNvPr id="240660" name="Rectangle 20"/>
          <p:cNvSpPr>
            <a:spLocks noChangeArrowheads="1"/>
          </p:cNvSpPr>
          <p:nvPr/>
        </p:nvSpPr>
        <p:spPr bwMode="auto">
          <a:xfrm>
            <a:off x="12192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662" name="Rectangle 22"/>
          <p:cNvSpPr>
            <a:spLocks noChangeArrowheads="1"/>
          </p:cNvSpPr>
          <p:nvPr/>
        </p:nvSpPr>
        <p:spPr bwMode="auto">
          <a:xfrm>
            <a:off x="12192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0663" name="Rectangle 23"/>
          <p:cNvSpPr>
            <a:spLocks noChangeArrowheads="1"/>
          </p:cNvSpPr>
          <p:nvPr/>
        </p:nvSpPr>
        <p:spPr bwMode="auto">
          <a:xfrm>
            <a:off x="16764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0664" name="Rectangle 24"/>
          <p:cNvSpPr>
            <a:spLocks noChangeArrowheads="1"/>
          </p:cNvSpPr>
          <p:nvPr/>
        </p:nvSpPr>
        <p:spPr bwMode="auto">
          <a:xfrm>
            <a:off x="21336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0665" name="Rectangle 25"/>
          <p:cNvSpPr>
            <a:spLocks noChangeArrowheads="1"/>
          </p:cNvSpPr>
          <p:nvPr/>
        </p:nvSpPr>
        <p:spPr bwMode="auto">
          <a:xfrm>
            <a:off x="25908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666" name="Rectangle 26"/>
          <p:cNvSpPr>
            <a:spLocks noChangeArrowheads="1"/>
          </p:cNvSpPr>
          <p:nvPr/>
        </p:nvSpPr>
        <p:spPr bwMode="auto">
          <a:xfrm>
            <a:off x="16764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0667" name="Rectangle 27"/>
          <p:cNvSpPr>
            <a:spLocks noChangeArrowheads="1"/>
          </p:cNvSpPr>
          <p:nvPr/>
        </p:nvSpPr>
        <p:spPr bwMode="auto">
          <a:xfrm>
            <a:off x="21336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0668" name="Rectangle 28"/>
          <p:cNvSpPr>
            <a:spLocks noChangeArrowheads="1"/>
          </p:cNvSpPr>
          <p:nvPr/>
        </p:nvSpPr>
        <p:spPr bwMode="auto">
          <a:xfrm>
            <a:off x="25908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0669" name="Rectangle 29"/>
          <p:cNvSpPr>
            <a:spLocks noChangeArrowheads="1"/>
          </p:cNvSpPr>
          <p:nvPr/>
        </p:nvSpPr>
        <p:spPr bwMode="auto">
          <a:xfrm>
            <a:off x="30480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0670" name="Rectangle 30"/>
          <p:cNvSpPr>
            <a:spLocks noChangeArrowheads="1"/>
          </p:cNvSpPr>
          <p:nvPr/>
        </p:nvSpPr>
        <p:spPr bwMode="auto">
          <a:xfrm>
            <a:off x="35052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0671" name="Rectangle 31"/>
          <p:cNvSpPr>
            <a:spLocks noChangeArrowheads="1"/>
          </p:cNvSpPr>
          <p:nvPr/>
        </p:nvSpPr>
        <p:spPr bwMode="auto">
          <a:xfrm>
            <a:off x="3962400" y="2667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672" name="Rectangle 32"/>
          <p:cNvSpPr>
            <a:spLocks noChangeArrowheads="1"/>
          </p:cNvSpPr>
          <p:nvPr/>
        </p:nvSpPr>
        <p:spPr bwMode="auto">
          <a:xfrm>
            <a:off x="30480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0673" name="Rectangle 33"/>
          <p:cNvSpPr>
            <a:spLocks noChangeArrowheads="1"/>
          </p:cNvSpPr>
          <p:nvPr/>
        </p:nvSpPr>
        <p:spPr bwMode="auto">
          <a:xfrm>
            <a:off x="35052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0674" name="Rectangle 34"/>
          <p:cNvSpPr>
            <a:spLocks noChangeArrowheads="1"/>
          </p:cNvSpPr>
          <p:nvPr/>
        </p:nvSpPr>
        <p:spPr bwMode="auto">
          <a:xfrm>
            <a:off x="39624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0676" name="Rectangle 36"/>
          <p:cNvSpPr>
            <a:spLocks noChangeArrowheads="1"/>
          </p:cNvSpPr>
          <p:nvPr/>
        </p:nvSpPr>
        <p:spPr bwMode="auto">
          <a:xfrm>
            <a:off x="12192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678" name="Rectangle 38"/>
          <p:cNvSpPr>
            <a:spLocks noChangeArrowheads="1"/>
          </p:cNvSpPr>
          <p:nvPr/>
        </p:nvSpPr>
        <p:spPr bwMode="auto">
          <a:xfrm>
            <a:off x="12192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0679" name="Rectangle 39"/>
          <p:cNvSpPr>
            <a:spLocks noChangeArrowheads="1"/>
          </p:cNvSpPr>
          <p:nvPr/>
        </p:nvSpPr>
        <p:spPr bwMode="auto">
          <a:xfrm>
            <a:off x="16764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0680" name="Rectangle 40"/>
          <p:cNvSpPr>
            <a:spLocks noChangeArrowheads="1"/>
          </p:cNvSpPr>
          <p:nvPr/>
        </p:nvSpPr>
        <p:spPr bwMode="auto">
          <a:xfrm>
            <a:off x="21336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0681" name="Rectangle 41"/>
          <p:cNvSpPr>
            <a:spLocks noChangeArrowheads="1"/>
          </p:cNvSpPr>
          <p:nvPr/>
        </p:nvSpPr>
        <p:spPr bwMode="auto">
          <a:xfrm>
            <a:off x="25908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682" name="Rectangle 42"/>
          <p:cNvSpPr>
            <a:spLocks noChangeArrowheads="1"/>
          </p:cNvSpPr>
          <p:nvPr/>
        </p:nvSpPr>
        <p:spPr bwMode="auto">
          <a:xfrm>
            <a:off x="16764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0683" name="Rectangle 43"/>
          <p:cNvSpPr>
            <a:spLocks noChangeArrowheads="1"/>
          </p:cNvSpPr>
          <p:nvPr/>
        </p:nvSpPr>
        <p:spPr bwMode="auto">
          <a:xfrm>
            <a:off x="21336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0684" name="Rectangle 44"/>
          <p:cNvSpPr>
            <a:spLocks noChangeArrowheads="1"/>
          </p:cNvSpPr>
          <p:nvPr/>
        </p:nvSpPr>
        <p:spPr bwMode="auto">
          <a:xfrm>
            <a:off x="25908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0685" name="Rectangle 45"/>
          <p:cNvSpPr>
            <a:spLocks noChangeArrowheads="1"/>
          </p:cNvSpPr>
          <p:nvPr/>
        </p:nvSpPr>
        <p:spPr bwMode="auto">
          <a:xfrm>
            <a:off x="30480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0686" name="Rectangle 46"/>
          <p:cNvSpPr>
            <a:spLocks noChangeArrowheads="1"/>
          </p:cNvSpPr>
          <p:nvPr/>
        </p:nvSpPr>
        <p:spPr bwMode="auto">
          <a:xfrm>
            <a:off x="35052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0687" name="Rectangle 47"/>
          <p:cNvSpPr>
            <a:spLocks noChangeArrowheads="1"/>
          </p:cNvSpPr>
          <p:nvPr/>
        </p:nvSpPr>
        <p:spPr bwMode="auto">
          <a:xfrm>
            <a:off x="39624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688" name="Rectangle 48"/>
          <p:cNvSpPr>
            <a:spLocks noChangeArrowheads="1"/>
          </p:cNvSpPr>
          <p:nvPr/>
        </p:nvSpPr>
        <p:spPr bwMode="auto">
          <a:xfrm>
            <a:off x="30480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0689" name="Rectangle 49"/>
          <p:cNvSpPr>
            <a:spLocks noChangeArrowheads="1"/>
          </p:cNvSpPr>
          <p:nvPr/>
        </p:nvSpPr>
        <p:spPr bwMode="auto">
          <a:xfrm>
            <a:off x="35052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0690" name="Rectangle 50"/>
          <p:cNvSpPr>
            <a:spLocks noChangeArrowheads="1"/>
          </p:cNvSpPr>
          <p:nvPr/>
        </p:nvSpPr>
        <p:spPr bwMode="auto">
          <a:xfrm>
            <a:off x="39624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0692" name="Rectangle 52"/>
          <p:cNvSpPr>
            <a:spLocks noChangeArrowheads="1"/>
          </p:cNvSpPr>
          <p:nvPr/>
        </p:nvSpPr>
        <p:spPr bwMode="auto">
          <a:xfrm>
            <a:off x="1219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694" name="Rectangle 54"/>
          <p:cNvSpPr>
            <a:spLocks noChangeArrowheads="1"/>
          </p:cNvSpPr>
          <p:nvPr/>
        </p:nvSpPr>
        <p:spPr bwMode="auto">
          <a:xfrm>
            <a:off x="12192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0695" name="Rectangle 55"/>
          <p:cNvSpPr>
            <a:spLocks noChangeArrowheads="1"/>
          </p:cNvSpPr>
          <p:nvPr/>
        </p:nvSpPr>
        <p:spPr bwMode="auto">
          <a:xfrm>
            <a:off x="16764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0696" name="Rectangle 56"/>
          <p:cNvSpPr>
            <a:spLocks noChangeArrowheads="1"/>
          </p:cNvSpPr>
          <p:nvPr/>
        </p:nvSpPr>
        <p:spPr bwMode="auto">
          <a:xfrm>
            <a:off x="2133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0697" name="Rectangle 57"/>
          <p:cNvSpPr>
            <a:spLocks noChangeArrowheads="1"/>
          </p:cNvSpPr>
          <p:nvPr/>
        </p:nvSpPr>
        <p:spPr bwMode="auto">
          <a:xfrm>
            <a:off x="25908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698" name="Rectangle 58"/>
          <p:cNvSpPr>
            <a:spLocks noChangeArrowheads="1"/>
          </p:cNvSpPr>
          <p:nvPr/>
        </p:nvSpPr>
        <p:spPr bwMode="auto">
          <a:xfrm>
            <a:off x="16764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0699" name="Rectangle 59"/>
          <p:cNvSpPr>
            <a:spLocks noChangeArrowheads="1"/>
          </p:cNvSpPr>
          <p:nvPr/>
        </p:nvSpPr>
        <p:spPr bwMode="auto">
          <a:xfrm>
            <a:off x="21336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0700" name="Rectangle 60"/>
          <p:cNvSpPr>
            <a:spLocks noChangeArrowheads="1"/>
          </p:cNvSpPr>
          <p:nvPr/>
        </p:nvSpPr>
        <p:spPr bwMode="auto">
          <a:xfrm>
            <a:off x="25908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0701" name="Rectangle 61"/>
          <p:cNvSpPr>
            <a:spLocks noChangeArrowheads="1"/>
          </p:cNvSpPr>
          <p:nvPr/>
        </p:nvSpPr>
        <p:spPr bwMode="auto">
          <a:xfrm>
            <a:off x="3048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0702" name="Rectangle 62"/>
          <p:cNvSpPr>
            <a:spLocks noChangeArrowheads="1"/>
          </p:cNvSpPr>
          <p:nvPr/>
        </p:nvSpPr>
        <p:spPr bwMode="auto">
          <a:xfrm>
            <a:off x="3505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0703" name="Rectangle 63"/>
          <p:cNvSpPr>
            <a:spLocks noChangeArrowheads="1"/>
          </p:cNvSpPr>
          <p:nvPr/>
        </p:nvSpPr>
        <p:spPr bwMode="auto">
          <a:xfrm>
            <a:off x="39624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704" name="Rectangle 64"/>
          <p:cNvSpPr>
            <a:spLocks noChangeArrowheads="1"/>
          </p:cNvSpPr>
          <p:nvPr/>
        </p:nvSpPr>
        <p:spPr bwMode="auto">
          <a:xfrm>
            <a:off x="30480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0705" name="Rectangle 65"/>
          <p:cNvSpPr>
            <a:spLocks noChangeArrowheads="1"/>
          </p:cNvSpPr>
          <p:nvPr/>
        </p:nvSpPr>
        <p:spPr bwMode="auto">
          <a:xfrm>
            <a:off x="35052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0706" name="Rectangle 66"/>
          <p:cNvSpPr>
            <a:spLocks noChangeArrowheads="1"/>
          </p:cNvSpPr>
          <p:nvPr/>
        </p:nvSpPr>
        <p:spPr bwMode="auto">
          <a:xfrm>
            <a:off x="39624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0708" name="Rectangle 68"/>
          <p:cNvSpPr>
            <a:spLocks noChangeArrowheads="1"/>
          </p:cNvSpPr>
          <p:nvPr/>
        </p:nvSpPr>
        <p:spPr bwMode="auto">
          <a:xfrm>
            <a:off x="12192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709" name="Rectangle 69"/>
          <p:cNvSpPr>
            <a:spLocks noChangeArrowheads="1"/>
          </p:cNvSpPr>
          <p:nvPr/>
        </p:nvSpPr>
        <p:spPr bwMode="auto">
          <a:xfrm>
            <a:off x="16764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0710" name="Rectangle 70"/>
          <p:cNvSpPr>
            <a:spLocks noChangeArrowheads="1"/>
          </p:cNvSpPr>
          <p:nvPr/>
        </p:nvSpPr>
        <p:spPr bwMode="auto">
          <a:xfrm>
            <a:off x="21336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0711" name="Rectangle 71"/>
          <p:cNvSpPr>
            <a:spLocks noChangeArrowheads="1"/>
          </p:cNvSpPr>
          <p:nvPr/>
        </p:nvSpPr>
        <p:spPr bwMode="auto">
          <a:xfrm>
            <a:off x="25908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712" name="Rectangle 72"/>
          <p:cNvSpPr>
            <a:spLocks noChangeArrowheads="1"/>
          </p:cNvSpPr>
          <p:nvPr/>
        </p:nvSpPr>
        <p:spPr bwMode="auto">
          <a:xfrm>
            <a:off x="30480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0713" name="Rectangle 73"/>
          <p:cNvSpPr>
            <a:spLocks noChangeArrowheads="1"/>
          </p:cNvSpPr>
          <p:nvPr/>
        </p:nvSpPr>
        <p:spPr bwMode="auto">
          <a:xfrm>
            <a:off x="35052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0714" name="Rectangle 74"/>
          <p:cNvSpPr>
            <a:spLocks noChangeArrowheads="1"/>
          </p:cNvSpPr>
          <p:nvPr/>
        </p:nvSpPr>
        <p:spPr bwMode="auto">
          <a:xfrm>
            <a:off x="39624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718" name="Rectangle 78"/>
          <p:cNvSpPr>
            <a:spLocks noChangeArrowheads="1"/>
          </p:cNvSpPr>
          <p:nvPr/>
        </p:nvSpPr>
        <p:spPr bwMode="auto">
          <a:xfrm>
            <a:off x="7696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720" name="Rectangle 80"/>
          <p:cNvSpPr>
            <a:spLocks noChangeArrowheads="1"/>
          </p:cNvSpPr>
          <p:nvPr/>
        </p:nvSpPr>
        <p:spPr bwMode="auto">
          <a:xfrm>
            <a:off x="7696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0722" name="Rectangle 82"/>
          <p:cNvSpPr>
            <a:spLocks noChangeArrowheads="1"/>
          </p:cNvSpPr>
          <p:nvPr/>
        </p:nvSpPr>
        <p:spPr bwMode="auto">
          <a:xfrm>
            <a:off x="7696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724" name="Rectangle 84"/>
          <p:cNvSpPr>
            <a:spLocks noChangeArrowheads="1"/>
          </p:cNvSpPr>
          <p:nvPr/>
        </p:nvSpPr>
        <p:spPr bwMode="auto">
          <a:xfrm>
            <a:off x="7696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0726" name="Rectangle 86"/>
          <p:cNvSpPr>
            <a:spLocks noChangeArrowheads="1"/>
          </p:cNvSpPr>
          <p:nvPr/>
        </p:nvSpPr>
        <p:spPr bwMode="auto">
          <a:xfrm>
            <a:off x="7696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728" name="Rectangle 88"/>
          <p:cNvSpPr>
            <a:spLocks noChangeArrowheads="1"/>
          </p:cNvSpPr>
          <p:nvPr/>
        </p:nvSpPr>
        <p:spPr bwMode="auto">
          <a:xfrm>
            <a:off x="7696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0730" name="Rectangle 90"/>
          <p:cNvSpPr>
            <a:spLocks noChangeArrowheads="1"/>
          </p:cNvSpPr>
          <p:nvPr/>
        </p:nvSpPr>
        <p:spPr bwMode="auto">
          <a:xfrm>
            <a:off x="7696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732" name="Rectangle 92"/>
          <p:cNvSpPr>
            <a:spLocks noChangeArrowheads="1"/>
          </p:cNvSpPr>
          <p:nvPr/>
        </p:nvSpPr>
        <p:spPr bwMode="auto">
          <a:xfrm>
            <a:off x="8077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733" name="Rectangle 93"/>
          <p:cNvSpPr>
            <a:spLocks noChangeArrowheads="1"/>
          </p:cNvSpPr>
          <p:nvPr/>
        </p:nvSpPr>
        <p:spPr bwMode="auto">
          <a:xfrm>
            <a:off x="8077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0734" name="Rectangle 94"/>
          <p:cNvSpPr>
            <a:spLocks noChangeArrowheads="1"/>
          </p:cNvSpPr>
          <p:nvPr/>
        </p:nvSpPr>
        <p:spPr bwMode="auto">
          <a:xfrm>
            <a:off x="8077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735" name="Rectangle 95"/>
          <p:cNvSpPr>
            <a:spLocks noChangeArrowheads="1"/>
          </p:cNvSpPr>
          <p:nvPr/>
        </p:nvSpPr>
        <p:spPr bwMode="auto">
          <a:xfrm>
            <a:off x="8077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0736" name="Rectangle 96"/>
          <p:cNvSpPr>
            <a:spLocks noChangeArrowheads="1"/>
          </p:cNvSpPr>
          <p:nvPr/>
        </p:nvSpPr>
        <p:spPr bwMode="auto">
          <a:xfrm>
            <a:off x="8077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737" name="Rectangle 97"/>
          <p:cNvSpPr>
            <a:spLocks noChangeArrowheads="1"/>
          </p:cNvSpPr>
          <p:nvPr/>
        </p:nvSpPr>
        <p:spPr bwMode="auto">
          <a:xfrm>
            <a:off x="8077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0738" name="Rectangle 98"/>
          <p:cNvSpPr>
            <a:spLocks noChangeArrowheads="1"/>
          </p:cNvSpPr>
          <p:nvPr/>
        </p:nvSpPr>
        <p:spPr bwMode="auto">
          <a:xfrm>
            <a:off x="8077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740" name="Rectangle 100"/>
          <p:cNvSpPr>
            <a:spLocks noChangeArrowheads="1"/>
          </p:cNvSpPr>
          <p:nvPr/>
        </p:nvSpPr>
        <p:spPr bwMode="auto">
          <a:xfrm>
            <a:off x="84582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741" name="Rectangle 101"/>
          <p:cNvSpPr>
            <a:spLocks noChangeArrowheads="1"/>
          </p:cNvSpPr>
          <p:nvPr/>
        </p:nvSpPr>
        <p:spPr bwMode="auto">
          <a:xfrm>
            <a:off x="8458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0742" name="Rectangle 102"/>
          <p:cNvSpPr>
            <a:spLocks noChangeArrowheads="1"/>
          </p:cNvSpPr>
          <p:nvPr/>
        </p:nvSpPr>
        <p:spPr bwMode="auto">
          <a:xfrm>
            <a:off x="8458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743" name="Rectangle 103"/>
          <p:cNvSpPr>
            <a:spLocks noChangeArrowheads="1"/>
          </p:cNvSpPr>
          <p:nvPr/>
        </p:nvSpPr>
        <p:spPr bwMode="auto">
          <a:xfrm>
            <a:off x="8458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0744" name="Rectangle 104"/>
          <p:cNvSpPr>
            <a:spLocks noChangeArrowheads="1"/>
          </p:cNvSpPr>
          <p:nvPr/>
        </p:nvSpPr>
        <p:spPr bwMode="auto">
          <a:xfrm>
            <a:off x="8458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745" name="Rectangle 105"/>
          <p:cNvSpPr>
            <a:spLocks noChangeArrowheads="1"/>
          </p:cNvSpPr>
          <p:nvPr/>
        </p:nvSpPr>
        <p:spPr bwMode="auto">
          <a:xfrm>
            <a:off x="8458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0746" name="Rectangle 106"/>
          <p:cNvSpPr>
            <a:spLocks noChangeArrowheads="1"/>
          </p:cNvSpPr>
          <p:nvPr/>
        </p:nvSpPr>
        <p:spPr bwMode="auto">
          <a:xfrm>
            <a:off x="8458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0748" name="Rectangle 108"/>
          <p:cNvSpPr>
            <a:spLocks noChangeArrowheads="1"/>
          </p:cNvSpPr>
          <p:nvPr/>
        </p:nvSpPr>
        <p:spPr bwMode="auto">
          <a:xfrm>
            <a:off x="6705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0749" name="Rectangle 109"/>
          <p:cNvSpPr>
            <a:spLocks noChangeArrowheads="1"/>
          </p:cNvSpPr>
          <p:nvPr/>
        </p:nvSpPr>
        <p:spPr bwMode="auto">
          <a:xfrm>
            <a:off x="6705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0750" name="Rectangle 110"/>
          <p:cNvSpPr>
            <a:spLocks noChangeArrowheads="1"/>
          </p:cNvSpPr>
          <p:nvPr/>
        </p:nvSpPr>
        <p:spPr bwMode="auto">
          <a:xfrm>
            <a:off x="6705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0751" name="Rectangle 111"/>
          <p:cNvSpPr>
            <a:spLocks noChangeArrowheads="1"/>
          </p:cNvSpPr>
          <p:nvPr/>
        </p:nvSpPr>
        <p:spPr bwMode="auto">
          <a:xfrm>
            <a:off x="6705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0752" name="Rectangle 112"/>
          <p:cNvSpPr>
            <a:spLocks noChangeArrowheads="1"/>
          </p:cNvSpPr>
          <p:nvPr/>
        </p:nvSpPr>
        <p:spPr bwMode="auto">
          <a:xfrm>
            <a:off x="6705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0753" name="Rectangle 113"/>
          <p:cNvSpPr>
            <a:spLocks noChangeArrowheads="1"/>
          </p:cNvSpPr>
          <p:nvPr/>
        </p:nvSpPr>
        <p:spPr bwMode="auto">
          <a:xfrm>
            <a:off x="6705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0754" name="Rectangle 114"/>
          <p:cNvSpPr>
            <a:spLocks noChangeArrowheads="1"/>
          </p:cNvSpPr>
          <p:nvPr/>
        </p:nvSpPr>
        <p:spPr bwMode="auto">
          <a:xfrm>
            <a:off x="6705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0756" name="Rectangle 116"/>
          <p:cNvSpPr>
            <a:spLocks noChangeArrowheads="1"/>
          </p:cNvSpPr>
          <p:nvPr/>
        </p:nvSpPr>
        <p:spPr bwMode="auto">
          <a:xfrm>
            <a:off x="70866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0757" name="Rectangle 117"/>
          <p:cNvSpPr>
            <a:spLocks noChangeArrowheads="1"/>
          </p:cNvSpPr>
          <p:nvPr/>
        </p:nvSpPr>
        <p:spPr bwMode="auto">
          <a:xfrm>
            <a:off x="7086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0758" name="Rectangle 118"/>
          <p:cNvSpPr>
            <a:spLocks noChangeArrowheads="1"/>
          </p:cNvSpPr>
          <p:nvPr/>
        </p:nvSpPr>
        <p:spPr bwMode="auto">
          <a:xfrm>
            <a:off x="7086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0759" name="Rectangle 119"/>
          <p:cNvSpPr>
            <a:spLocks noChangeArrowheads="1"/>
          </p:cNvSpPr>
          <p:nvPr/>
        </p:nvSpPr>
        <p:spPr bwMode="auto">
          <a:xfrm>
            <a:off x="7086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0760" name="Rectangle 120"/>
          <p:cNvSpPr>
            <a:spLocks noChangeArrowheads="1"/>
          </p:cNvSpPr>
          <p:nvPr/>
        </p:nvSpPr>
        <p:spPr bwMode="auto">
          <a:xfrm>
            <a:off x="7086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0761" name="Rectangle 121"/>
          <p:cNvSpPr>
            <a:spLocks noChangeArrowheads="1"/>
          </p:cNvSpPr>
          <p:nvPr/>
        </p:nvSpPr>
        <p:spPr bwMode="auto">
          <a:xfrm>
            <a:off x="7086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0762" name="Rectangle 122"/>
          <p:cNvSpPr>
            <a:spLocks noChangeArrowheads="1"/>
          </p:cNvSpPr>
          <p:nvPr/>
        </p:nvSpPr>
        <p:spPr bwMode="auto">
          <a:xfrm>
            <a:off x="7086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0763" name="Rectangle 123"/>
          <p:cNvSpPr>
            <a:spLocks noChangeArrowheads="1"/>
          </p:cNvSpPr>
          <p:nvPr/>
        </p:nvSpPr>
        <p:spPr bwMode="auto">
          <a:xfrm>
            <a:off x="5334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0764" name="Rectangle 124"/>
          <p:cNvSpPr>
            <a:spLocks noChangeArrowheads="1"/>
          </p:cNvSpPr>
          <p:nvPr/>
        </p:nvSpPr>
        <p:spPr bwMode="auto">
          <a:xfrm>
            <a:off x="5334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0765" name="Rectangle 125"/>
          <p:cNvSpPr>
            <a:spLocks noChangeArrowheads="1"/>
          </p:cNvSpPr>
          <p:nvPr/>
        </p:nvSpPr>
        <p:spPr bwMode="auto">
          <a:xfrm>
            <a:off x="5334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0767" name="Rectangle 127"/>
          <p:cNvSpPr>
            <a:spLocks noChangeArrowheads="1"/>
          </p:cNvSpPr>
          <p:nvPr/>
        </p:nvSpPr>
        <p:spPr bwMode="auto">
          <a:xfrm>
            <a:off x="5334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0768" name="Rectangle 128"/>
          <p:cNvSpPr>
            <a:spLocks noChangeArrowheads="1"/>
          </p:cNvSpPr>
          <p:nvPr/>
        </p:nvSpPr>
        <p:spPr bwMode="auto">
          <a:xfrm>
            <a:off x="5334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0769" name="Rectangle 129"/>
          <p:cNvSpPr>
            <a:spLocks noChangeArrowheads="1"/>
          </p:cNvSpPr>
          <p:nvPr/>
        </p:nvSpPr>
        <p:spPr bwMode="auto">
          <a:xfrm>
            <a:off x="5334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0770" name="Rectangle 130"/>
          <p:cNvSpPr>
            <a:spLocks noChangeArrowheads="1"/>
          </p:cNvSpPr>
          <p:nvPr/>
        </p:nvSpPr>
        <p:spPr bwMode="auto">
          <a:xfrm>
            <a:off x="5334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0771" name="Rectangle 131"/>
          <p:cNvSpPr>
            <a:spLocks noChangeArrowheads="1"/>
          </p:cNvSpPr>
          <p:nvPr/>
        </p:nvSpPr>
        <p:spPr bwMode="auto">
          <a:xfrm>
            <a:off x="5715000" y="2209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0772" name="Rectangle 132"/>
          <p:cNvSpPr>
            <a:spLocks noChangeArrowheads="1"/>
          </p:cNvSpPr>
          <p:nvPr/>
        </p:nvSpPr>
        <p:spPr bwMode="auto">
          <a:xfrm>
            <a:off x="5715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0773" name="Rectangle 133"/>
          <p:cNvSpPr>
            <a:spLocks noChangeArrowheads="1"/>
          </p:cNvSpPr>
          <p:nvPr/>
        </p:nvSpPr>
        <p:spPr bwMode="auto">
          <a:xfrm>
            <a:off x="5715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0775" name="Rectangle 135"/>
          <p:cNvSpPr>
            <a:spLocks noChangeArrowheads="1"/>
          </p:cNvSpPr>
          <p:nvPr/>
        </p:nvSpPr>
        <p:spPr bwMode="auto">
          <a:xfrm>
            <a:off x="5715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0776" name="Rectangle 136"/>
          <p:cNvSpPr>
            <a:spLocks noChangeArrowheads="1"/>
          </p:cNvSpPr>
          <p:nvPr/>
        </p:nvSpPr>
        <p:spPr bwMode="auto">
          <a:xfrm>
            <a:off x="5715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0777" name="Rectangle 137"/>
          <p:cNvSpPr>
            <a:spLocks noChangeArrowheads="1"/>
          </p:cNvSpPr>
          <p:nvPr/>
        </p:nvSpPr>
        <p:spPr bwMode="auto">
          <a:xfrm>
            <a:off x="5715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0778" name="Rectangle 138"/>
          <p:cNvSpPr>
            <a:spLocks noChangeArrowheads="1"/>
          </p:cNvSpPr>
          <p:nvPr/>
        </p:nvSpPr>
        <p:spPr bwMode="auto">
          <a:xfrm>
            <a:off x="5715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0779" name="Rectangle 139"/>
          <p:cNvSpPr>
            <a:spLocks noChangeArrowheads="1"/>
          </p:cNvSpPr>
          <p:nvPr/>
        </p:nvSpPr>
        <p:spPr bwMode="auto">
          <a:xfrm>
            <a:off x="152400" y="990600"/>
            <a:ext cx="43434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Matrix point of view</a:t>
            </a:r>
            <a:endParaRPr lang="es-ES_tradnl">
              <a:solidFill>
                <a:srgbClr val="292934"/>
              </a:solidFill>
              <a:latin typeface="Arial"/>
              <a:ea typeface="+mn-ea"/>
              <a:cs typeface="+mn-cs"/>
            </a:endParaRPr>
          </a:p>
        </p:txBody>
      </p:sp>
      <p:sp>
        <p:nvSpPr>
          <p:cNvPr id="240780" name="Rectangle 140"/>
          <p:cNvSpPr>
            <a:spLocks noChangeArrowheads="1"/>
          </p:cNvSpPr>
          <p:nvPr/>
        </p:nvSpPr>
        <p:spPr bwMode="auto">
          <a:xfrm>
            <a:off x="4724400" y="990600"/>
            <a:ext cx="43434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Processor point of view</a:t>
            </a:r>
            <a:endParaRPr lang="es-ES_tradnl">
              <a:solidFill>
                <a:srgbClr val="292934"/>
              </a:solidFill>
              <a:latin typeface="Arial"/>
              <a:ea typeface="+mn-ea"/>
              <a:cs typeface="+mn-cs"/>
            </a:endParaRPr>
          </a:p>
        </p:txBody>
      </p:sp>
      <p:sp>
        <p:nvSpPr>
          <p:cNvPr id="240781" name="Rectangle 141"/>
          <p:cNvSpPr>
            <a:spLocks noChangeArrowheads="1"/>
          </p:cNvSpPr>
          <p:nvPr/>
        </p:nvSpPr>
        <p:spPr bwMode="auto">
          <a:xfrm>
            <a:off x="304800" y="2209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782" name="Rectangle 142"/>
          <p:cNvSpPr>
            <a:spLocks noChangeArrowheads="1"/>
          </p:cNvSpPr>
          <p:nvPr/>
        </p:nvSpPr>
        <p:spPr bwMode="auto">
          <a:xfrm>
            <a:off x="304800" y="26670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783" name="Rectangle 143"/>
          <p:cNvSpPr>
            <a:spLocks noChangeArrowheads="1"/>
          </p:cNvSpPr>
          <p:nvPr/>
        </p:nvSpPr>
        <p:spPr bwMode="auto">
          <a:xfrm>
            <a:off x="304800" y="3124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784" name="Rectangle 144"/>
          <p:cNvSpPr>
            <a:spLocks noChangeArrowheads="1"/>
          </p:cNvSpPr>
          <p:nvPr/>
        </p:nvSpPr>
        <p:spPr bwMode="auto">
          <a:xfrm>
            <a:off x="304800" y="35814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785" name="Rectangle 145"/>
          <p:cNvSpPr>
            <a:spLocks noChangeArrowheads="1"/>
          </p:cNvSpPr>
          <p:nvPr/>
        </p:nvSpPr>
        <p:spPr bwMode="auto">
          <a:xfrm>
            <a:off x="304800" y="40386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786" name="Rectangle 146"/>
          <p:cNvSpPr>
            <a:spLocks noChangeArrowheads="1"/>
          </p:cNvSpPr>
          <p:nvPr/>
        </p:nvSpPr>
        <p:spPr bwMode="auto">
          <a:xfrm>
            <a:off x="304800" y="4495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787" name="Rectangle 147"/>
          <p:cNvSpPr>
            <a:spLocks noChangeArrowheads="1"/>
          </p:cNvSpPr>
          <p:nvPr/>
        </p:nvSpPr>
        <p:spPr bwMode="auto">
          <a:xfrm>
            <a:off x="304800" y="49530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788" name="Rectangle 148"/>
          <p:cNvSpPr>
            <a:spLocks noChangeArrowheads="1"/>
          </p:cNvSpPr>
          <p:nvPr/>
        </p:nvSpPr>
        <p:spPr bwMode="auto">
          <a:xfrm>
            <a:off x="304800" y="5410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789" name="Freeform 149"/>
          <p:cNvSpPr>
            <a:spLocks/>
          </p:cNvSpPr>
          <p:nvPr/>
        </p:nvSpPr>
        <p:spPr bwMode="auto">
          <a:xfrm>
            <a:off x="304800" y="17526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0790" name="Freeform 150"/>
          <p:cNvSpPr>
            <a:spLocks/>
          </p:cNvSpPr>
          <p:nvPr/>
        </p:nvSpPr>
        <p:spPr bwMode="auto">
          <a:xfrm>
            <a:off x="304800" y="18288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0791" name="Rectangle 151"/>
          <p:cNvSpPr>
            <a:spLocks noChangeArrowheads="1"/>
          </p:cNvSpPr>
          <p:nvPr/>
        </p:nvSpPr>
        <p:spPr bwMode="auto">
          <a:xfrm>
            <a:off x="7620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792" name="Rectangle 152"/>
          <p:cNvSpPr>
            <a:spLocks noChangeArrowheads="1"/>
          </p:cNvSpPr>
          <p:nvPr/>
        </p:nvSpPr>
        <p:spPr bwMode="auto">
          <a:xfrm>
            <a:off x="12192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793" name="Rectangle 153"/>
          <p:cNvSpPr>
            <a:spLocks noChangeArrowheads="1"/>
          </p:cNvSpPr>
          <p:nvPr/>
        </p:nvSpPr>
        <p:spPr bwMode="auto">
          <a:xfrm>
            <a:off x="16764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794" name="Rectangle 154"/>
          <p:cNvSpPr>
            <a:spLocks noChangeArrowheads="1"/>
          </p:cNvSpPr>
          <p:nvPr/>
        </p:nvSpPr>
        <p:spPr bwMode="auto">
          <a:xfrm>
            <a:off x="21336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795" name="Rectangle 155"/>
          <p:cNvSpPr>
            <a:spLocks noChangeArrowheads="1"/>
          </p:cNvSpPr>
          <p:nvPr/>
        </p:nvSpPr>
        <p:spPr bwMode="auto">
          <a:xfrm>
            <a:off x="25908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796" name="Rectangle 156"/>
          <p:cNvSpPr>
            <a:spLocks noChangeArrowheads="1"/>
          </p:cNvSpPr>
          <p:nvPr/>
        </p:nvSpPr>
        <p:spPr bwMode="auto">
          <a:xfrm>
            <a:off x="30480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797" name="Rectangle 157"/>
          <p:cNvSpPr>
            <a:spLocks noChangeArrowheads="1"/>
          </p:cNvSpPr>
          <p:nvPr/>
        </p:nvSpPr>
        <p:spPr bwMode="auto">
          <a:xfrm>
            <a:off x="35052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798" name="Rectangle 158"/>
          <p:cNvSpPr>
            <a:spLocks noChangeArrowheads="1"/>
          </p:cNvSpPr>
          <p:nvPr/>
        </p:nvSpPr>
        <p:spPr bwMode="auto">
          <a:xfrm>
            <a:off x="39624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799" name="Rectangle 159"/>
          <p:cNvSpPr>
            <a:spLocks noChangeArrowheads="1"/>
          </p:cNvSpPr>
          <p:nvPr/>
        </p:nvSpPr>
        <p:spPr bwMode="auto">
          <a:xfrm>
            <a:off x="4953000" y="2209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00" name="Rectangle 160"/>
          <p:cNvSpPr>
            <a:spLocks noChangeArrowheads="1"/>
          </p:cNvSpPr>
          <p:nvPr/>
        </p:nvSpPr>
        <p:spPr bwMode="auto">
          <a:xfrm>
            <a:off x="4953000" y="2590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01" name="Rectangle 161"/>
          <p:cNvSpPr>
            <a:spLocks noChangeArrowheads="1"/>
          </p:cNvSpPr>
          <p:nvPr/>
        </p:nvSpPr>
        <p:spPr bwMode="auto">
          <a:xfrm>
            <a:off x="4953000" y="2971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02" name="Rectangle 162"/>
          <p:cNvSpPr>
            <a:spLocks noChangeArrowheads="1"/>
          </p:cNvSpPr>
          <p:nvPr/>
        </p:nvSpPr>
        <p:spPr bwMode="auto">
          <a:xfrm>
            <a:off x="4953000" y="3352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03" name="Rectangle 163"/>
          <p:cNvSpPr>
            <a:spLocks noChangeArrowheads="1"/>
          </p:cNvSpPr>
          <p:nvPr/>
        </p:nvSpPr>
        <p:spPr bwMode="auto">
          <a:xfrm>
            <a:off x="4953000" y="4114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04" name="Rectangle 164"/>
          <p:cNvSpPr>
            <a:spLocks noChangeArrowheads="1"/>
          </p:cNvSpPr>
          <p:nvPr/>
        </p:nvSpPr>
        <p:spPr bwMode="auto">
          <a:xfrm>
            <a:off x="4953000" y="4495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05" name="Rectangle 165"/>
          <p:cNvSpPr>
            <a:spLocks noChangeArrowheads="1"/>
          </p:cNvSpPr>
          <p:nvPr/>
        </p:nvSpPr>
        <p:spPr bwMode="auto">
          <a:xfrm>
            <a:off x="4953000" y="4876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06" name="Rectangle 166"/>
          <p:cNvSpPr>
            <a:spLocks noChangeArrowheads="1"/>
          </p:cNvSpPr>
          <p:nvPr/>
        </p:nvSpPr>
        <p:spPr bwMode="auto">
          <a:xfrm>
            <a:off x="4953000" y="5257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07" name="Freeform 167"/>
          <p:cNvSpPr>
            <a:spLocks/>
          </p:cNvSpPr>
          <p:nvPr/>
        </p:nvSpPr>
        <p:spPr bwMode="auto">
          <a:xfrm>
            <a:off x="4953000" y="18288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0808" name="Freeform 168"/>
          <p:cNvSpPr>
            <a:spLocks/>
          </p:cNvSpPr>
          <p:nvPr/>
        </p:nvSpPr>
        <p:spPr bwMode="auto">
          <a:xfrm>
            <a:off x="4953000" y="19050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0809" name="Rectangle 169"/>
          <p:cNvSpPr>
            <a:spLocks noChangeArrowheads="1"/>
          </p:cNvSpPr>
          <p:nvPr/>
        </p:nvSpPr>
        <p:spPr bwMode="auto">
          <a:xfrm>
            <a:off x="53340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10" name="Rectangle 170"/>
          <p:cNvSpPr>
            <a:spLocks noChangeArrowheads="1"/>
          </p:cNvSpPr>
          <p:nvPr/>
        </p:nvSpPr>
        <p:spPr bwMode="auto">
          <a:xfrm>
            <a:off x="57150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11" name="Rectangle 171"/>
          <p:cNvSpPr>
            <a:spLocks noChangeArrowheads="1"/>
          </p:cNvSpPr>
          <p:nvPr/>
        </p:nvSpPr>
        <p:spPr bwMode="auto">
          <a:xfrm>
            <a:off x="63246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12" name="Rectangle 172"/>
          <p:cNvSpPr>
            <a:spLocks noChangeArrowheads="1"/>
          </p:cNvSpPr>
          <p:nvPr/>
        </p:nvSpPr>
        <p:spPr bwMode="auto">
          <a:xfrm>
            <a:off x="67056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13" name="Rectangle 173"/>
          <p:cNvSpPr>
            <a:spLocks noChangeArrowheads="1"/>
          </p:cNvSpPr>
          <p:nvPr/>
        </p:nvSpPr>
        <p:spPr bwMode="auto">
          <a:xfrm>
            <a:off x="70866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14" name="Rectangle 174"/>
          <p:cNvSpPr>
            <a:spLocks noChangeArrowheads="1"/>
          </p:cNvSpPr>
          <p:nvPr/>
        </p:nvSpPr>
        <p:spPr bwMode="auto">
          <a:xfrm>
            <a:off x="76962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15" name="Rectangle 175"/>
          <p:cNvSpPr>
            <a:spLocks noChangeArrowheads="1"/>
          </p:cNvSpPr>
          <p:nvPr/>
        </p:nvSpPr>
        <p:spPr bwMode="auto">
          <a:xfrm>
            <a:off x="80772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16" name="Rectangle 176"/>
          <p:cNvSpPr>
            <a:spLocks noChangeArrowheads="1"/>
          </p:cNvSpPr>
          <p:nvPr/>
        </p:nvSpPr>
        <p:spPr bwMode="auto">
          <a:xfrm>
            <a:off x="84582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17" name="Rectangle 177"/>
          <p:cNvSpPr>
            <a:spLocks noChangeArrowheads="1"/>
          </p:cNvSpPr>
          <p:nvPr/>
        </p:nvSpPr>
        <p:spPr bwMode="auto">
          <a:xfrm>
            <a:off x="762000" y="26670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18" name="Rectangle 178"/>
          <p:cNvSpPr>
            <a:spLocks noChangeArrowheads="1"/>
          </p:cNvSpPr>
          <p:nvPr/>
        </p:nvSpPr>
        <p:spPr bwMode="auto">
          <a:xfrm>
            <a:off x="762000" y="3124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19" name="Rectangle 179"/>
          <p:cNvSpPr>
            <a:spLocks noChangeArrowheads="1"/>
          </p:cNvSpPr>
          <p:nvPr/>
        </p:nvSpPr>
        <p:spPr bwMode="auto">
          <a:xfrm>
            <a:off x="762000" y="35814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20" name="Rectangle 180"/>
          <p:cNvSpPr>
            <a:spLocks noChangeArrowheads="1"/>
          </p:cNvSpPr>
          <p:nvPr/>
        </p:nvSpPr>
        <p:spPr bwMode="auto">
          <a:xfrm>
            <a:off x="762000" y="40386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21" name="Rectangle 181"/>
          <p:cNvSpPr>
            <a:spLocks noChangeArrowheads="1"/>
          </p:cNvSpPr>
          <p:nvPr/>
        </p:nvSpPr>
        <p:spPr bwMode="auto">
          <a:xfrm>
            <a:off x="762000" y="4495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22" name="Rectangle 182"/>
          <p:cNvSpPr>
            <a:spLocks noChangeArrowheads="1"/>
          </p:cNvSpPr>
          <p:nvPr/>
        </p:nvSpPr>
        <p:spPr bwMode="auto">
          <a:xfrm>
            <a:off x="762000" y="49530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23" name="Rectangle 183"/>
          <p:cNvSpPr>
            <a:spLocks noChangeArrowheads="1"/>
          </p:cNvSpPr>
          <p:nvPr/>
        </p:nvSpPr>
        <p:spPr bwMode="auto">
          <a:xfrm>
            <a:off x="762000" y="5410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24" name="Freeform 184"/>
          <p:cNvSpPr>
            <a:spLocks/>
          </p:cNvSpPr>
          <p:nvPr/>
        </p:nvSpPr>
        <p:spPr bwMode="auto">
          <a:xfrm>
            <a:off x="762000" y="22098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0825" name="Freeform 185"/>
          <p:cNvSpPr>
            <a:spLocks/>
          </p:cNvSpPr>
          <p:nvPr/>
        </p:nvSpPr>
        <p:spPr bwMode="auto">
          <a:xfrm>
            <a:off x="762000" y="22860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0826" name="Rectangle 186"/>
          <p:cNvSpPr>
            <a:spLocks noChangeArrowheads="1"/>
          </p:cNvSpPr>
          <p:nvPr/>
        </p:nvSpPr>
        <p:spPr bwMode="auto">
          <a:xfrm>
            <a:off x="12192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27" name="Rectangle 187"/>
          <p:cNvSpPr>
            <a:spLocks noChangeArrowheads="1"/>
          </p:cNvSpPr>
          <p:nvPr/>
        </p:nvSpPr>
        <p:spPr bwMode="auto">
          <a:xfrm>
            <a:off x="16764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28" name="Rectangle 188"/>
          <p:cNvSpPr>
            <a:spLocks noChangeArrowheads="1"/>
          </p:cNvSpPr>
          <p:nvPr/>
        </p:nvSpPr>
        <p:spPr bwMode="auto">
          <a:xfrm>
            <a:off x="21336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29" name="Rectangle 189"/>
          <p:cNvSpPr>
            <a:spLocks noChangeArrowheads="1"/>
          </p:cNvSpPr>
          <p:nvPr/>
        </p:nvSpPr>
        <p:spPr bwMode="auto">
          <a:xfrm>
            <a:off x="25908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30" name="Rectangle 190"/>
          <p:cNvSpPr>
            <a:spLocks noChangeArrowheads="1"/>
          </p:cNvSpPr>
          <p:nvPr/>
        </p:nvSpPr>
        <p:spPr bwMode="auto">
          <a:xfrm>
            <a:off x="30480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31" name="Rectangle 191"/>
          <p:cNvSpPr>
            <a:spLocks noChangeArrowheads="1"/>
          </p:cNvSpPr>
          <p:nvPr/>
        </p:nvSpPr>
        <p:spPr bwMode="auto">
          <a:xfrm>
            <a:off x="35052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32" name="Rectangle 192"/>
          <p:cNvSpPr>
            <a:spLocks noChangeArrowheads="1"/>
          </p:cNvSpPr>
          <p:nvPr/>
        </p:nvSpPr>
        <p:spPr bwMode="auto">
          <a:xfrm>
            <a:off x="39624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33" name="Freeform 193"/>
          <p:cNvSpPr>
            <a:spLocks/>
          </p:cNvSpPr>
          <p:nvPr/>
        </p:nvSpPr>
        <p:spPr bwMode="auto">
          <a:xfrm>
            <a:off x="6324600" y="41148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0834" name="Freeform 194"/>
          <p:cNvSpPr>
            <a:spLocks/>
          </p:cNvSpPr>
          <p:nvPr/>
        </p:nvSpPr>
        <p:spPr bwMode="auto">
          <a:xfrm>
            <a:off x="6324600" y="41910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0835" name="Rectangle 195"/>
          <p:cNvSpPr>
            <a:spLocks noChangeArrowheads="1"/>
          </p:cNvSpPr>
          <p:nvPr/>
        </p:nvSpPr>
        <p:spPr bwMode="auto">
          <a:xfrm>
            <a:off x="6705600" y="4114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36" name="Rectangle 196"/>
          <p:cNvSpPr>
            <a:spLocks noChangeArrowheads="1"/>
          </p:cNvSpPr>
          <p:nvPr/>
        </p:nvSpPr>
        <p:spPr bwMode="auto">
          <a:xfrm>
            <a:off x="7086600" y="4114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37" name="Rectangle 197"/>
          <p:cNvSpPr>
            <a:spLocks noChangeArrowheads="1"/>
          </p:cNvSpPr>
          <p:nvPr/>
        </p:nvSpPr>
        <p:spPr bwMode="auto">
          <a:xfrm>
            <a:off x="7696200" y="4114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38" name="Rectangle 198"/>
          <p:cNvSpPr>
            <a:spLocks noChangeArrowheads="1"/>
          </p:cNvSpPr>
          <p:nvPr/>
        </p:nvSpPr>
        <p:spPr bwMode="auto">
          <a:xfrm>
            <a:off x="8077200" y="4114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39" name="Rectangle 199"/>
          <p:cNvSpPr>
            <a:spLocks noChangeArrowheads="1"/>
          </p:cNvSpPr>
          <p:nvPr/>
        </p:nvSpPr>
        <p:spPr bwMode="auto">
          <a:xfrm>
            <a:off x="8458200" y="4114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40" name="Rectangle 200"/>
          <p:cNvSpPr>
            <a:spLocks noChangeArrowheads="1"/>
          </p:cNvSpPr>
          <p:nvPr/>
        </p:nvSpPr>
        <p:spPr bwMode="auto">
          <a:xfrm>
            <a:off x="6324600" y="4495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41" name="Rectangle 201"/>
          <p:cNvSpPr>
            <a:spLocks noChangeArrowheads="1"/>
          </p:cNvSpPr>
          <p:nvPr/>
        </p:nvSpPr>
        <p:spPr bwMode="auto">
          <a:xfrm>
            <a:off x="6324600" y="4876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42" name="Rectangle 202"/>
          <p:cNvSpPr>
            <a:spLocks noChangeArrowheads="1"/>
          </p:cNvSpPr>
          <p:nvPr/>
        </p:nvSpPr>
        <p:spPr bwMode="auto">
          <a:xfrm>
            <a:off x="6324600" y="5257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43" name="Rectangle 203"/>
          <p:cNvSpPr>
            <a:spLocks noChangeArrowheads="1"/>
          </p:cNvSpPr>
          <p:nvPr/>
        </p:nvSpPr>
        <p:spPr bwMode="auto">
          <a:xfrm>
            <a:off x="6324600" y="2209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44" name="Rectangle 204"/>
          <p:cNvSpPr>
            <a:spLocks noChangeArrowheads="1"/>
          </p:cNvSpPr>
          <p:nvPr/>
        </p:nvSpPr>
        <p:spPr bwMode="auto">
          <a:xfrm>
            <a:off x="6324600" y="2590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45" name="Rectangle 205"/>
          <p:cNvSpPr>
            <a:spLocks noChangeArrowheads="1"/>
          </p:cNvSpPr>
          <p:nvPr/>
        </p:nvSpPr>
        <p:spPr bwMode="auto">
          <a:xfrm>
            <a:off x="6324600" y="2971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46" name="Rectangle 206"/>
          <p:cNvSpPr>
            <a:spLocks noChangeArrowheads="1"/>
          </p:cNvSpPr>
          <p:nvPr/>
        </p:nvSpPr>
        <p:spPr bwMode="auto">
          <a:xfrm>
            <a:off x="6324600" y="3352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48" name="Rectangle 208"/>
          <p:cNvSpPr>
            <a:spLocks noChangeArrowheads="1"/>
          </p:cNvSpPr>
          <p:nvPr/>
        </p:nvSpPr>
        <p:spPr bwMode="auto">
          <a:xfrm>
            <a:off x="5334000" y="4114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0849" name="Rectangle 209"/>
          <p:cNvSpPr>
            <a:spLocks noChangeArrowheads="1"/>
          </p:cNvSpPr>
          <p:nvPr/>
        </p:nvSpPr>
        <p:spPr bwMode="auto">
          <a:xfrm>
            <a:off x="5715000" y="4114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Tree>
    <p:extLst>
      <p:ext uri="{BB962C8B-B14F-4D97-AF65-F5344CB8AC3E}">
        <p14:creationId xmlns:p14="http://schemas.microsoft.com/office/powerpoint/2010/main" val="19289778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4724400" y="1600200"/>
            <a:ext cx="4343400" cy="42672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4739" name="Rectangle 3"/>
          <p:cNvSpPr>
            <a:spLocks noChangeArrowheads="1"/>
          </p:cNvSpPr>
          <p:nvPr/>
        </p:nvSpPr>
        <p:spPr bwMode="auto">
          <a:xfrm>
            <a:off x="62484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4740" name="Rectangle 4"/>
          <p:cNvSpPr>
            <a:spLocks noChangeArrowheads="1"/>
          </p:cNvSpPr>
          <p:nvPr/>
        </p:nvSpPr>
        <p:spPr bwMode="auto">
          <a:xfrm>
            <a:off x="76200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4741" name="Rectangle 5"/>
          <p:cNvSpPr>
            <a:spLocks noChangeArrowheads="1"/>
          </p:cNvSpPr>
          <p:nvPr/>
        </p:nvSpPr>
        <p:spPr bwMode="auto">
          <a:xfrm>
            <a:off x="48768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4742" name="Rectangle 6"/>
          <p:cNvSpPr>
            <a:spLocks noChangeArrowheads="1"/>
          </p:cNvSpPr>
          <p:nvPr/>
        </p:nvSpPr>
        <p:spPr bwMode="auto">
          <a:xfrm>
            <a:off x="62484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4743" name="Rectangle 7"/>
          <p:cNvSpPr>
            <a:spLocks noChangeArrowheads="1"/>
          </p:cNvSpPr>
          <p:nvPr/>
        </p:nvSpPr>
        <p:spPr bwMode="auto">
          <a:xfrm>
            <a:off x="76200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4744" name="Rectangle 8"/>
          <p:cNvSpPr>
            <a:spLocks noChangeArrowheads="1"/>
          </p:cNvSpPr>
          <p:nvPr/>
        </p:nvSpPr>
        <p:spPr bwMode="auto">
          <a:xfrm>
            <a:off x="48768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4745" name="Rectangle 9"/>
          <p:cNvSpPr>
            <a:spLocks noChangeArrowheads="1"/>
          </p:cNvSpPr>
          <p:nvPr/>
        </p:nvSpPr>
        <p:spPr bwMode="auto">
          <a:xfrm>
            <a:off x="152400" y="1600200"/>
            <a:ext cx="4343400" cy="42672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190466" name="Rectangle 2"/>
          <p:cNvSpPr>
            <a:spLocks noGrp="1" noChangeArrowheads="1"/>
          </p:cNvSpPr>
          <p:nvPr>
            <p:ph type="title" idx="4294967295"/>
          </p:nvPr>
        </p:nvSpPr>
        <p:spPr>
          <a:xfrm>
            <a:off x="0" y="230188"/>
            <a:ext cx="9144000" cy="422275"/>
          </a:xfrm>
        </p:spPr>
        <p:txBody>
          <a:bodyPr>
            <a:normAutofit fontScale="90000"/>
          </a:bodyPr>
          <a:lstStyle/>
          <a:p>
            <a:r>
              <a:rPr lang="en-US" b="1"/>
              <a:t>2D Block Cyclic Layout</a:t>
            </a:r>
          </a:p>
        </p:txBody>
      </p:sp>
      <p:sp>
        <p:nvSpPr>
          <p:cNvPr id="244752" name="Rectangle 16"/>
          <p:cNvSpPr>
            <a:spLocks noChangeArrowheads="1"/>
          </p:cNvSpPr>
          <p:nvPr/>
        </p:nvSpPr>
        <p:spPr bwMode="auto">
          <a:xfrm>
            <a:off x="16764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4753" name="Rectangle 17"/>
          <p:cNvSpPr>
            <a:spLocks noChangeArrowheads="1"/>
          </p:cNvSpPr>
          <p:nvPr/>
        </p:nvSpPr>
        <p:spPr bwMode="auto">
          <a:xfrm>
            <a:off x="21336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4754" name="Rectangle 18"/>
          <p:cNvSpPr>
            <a:spLocks noChangeArrowheads="1"/>
          </p:cNvSpPr>
          <p:nvPr/>
        </p:nvSpPr>
        <p:spPr bwMode="auto">
          <a:xfrm>
            <a:off x="25908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4758" name="Rectangle 22"/>
          <p:cNvSpPr>
            <a:spLocks noChangeArrowheads="1"/>
          </p:cNvSpPr>
          <p:nvPr/>
        </p:nvSpPr>
        <p:spPr bwMode="auto">
          <a:xfrm>
            <a:off x="30480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4759" name="Rectangle 23"/>
          <p:cNvSpPr>
            <a:spLocks noChangeArrowheads="1"/>
          </p:cNvSpPr>
          <p:nvPr/>
        </p:nvSpPr>
        <p:spPr bwMode="auto">
          <a:xfrm>
            <a:off x="35052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4760" name="Rectangle 24"/>
          <p:cNvSpPr>
            <a:spLocks noChangeArrowheads="1"/>
          </p:cNvSpPr>
          <p:nvPr/>
        </p:nvSpPr>
        <p:spPr bwMode="auto">
          <a:xfrm>
            <a:off x="3962400" y="3124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4763" name="Rectangle 27"/>
          <p:cNvSpPr>
            <a:spLocks noChangeArrowheads="1"/>
          </p:cNvSpPr>
          <p:nvPr/>
        </p:nvSpPr>
        <p:spPr bwMode="auto">
          <a:xfrm>
            <a:off x="16764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4764" name="Rectangle 28"/>
          <p:cNvSpPr>
            <a:spLocks noChangeArrowheads="1"/>
          </p:cNvSpPr>
          <p:nvPr/>
        </p:nvSpPr>
        <p:spPr bwMode="auto">
          <a:xfrm>
            <a:off x="21336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4765" name="Rectangle 29"/>
          <p:cNvSpPr>
            <a:spLocks noChangeArrowheads="1"/>
          </p:cNvSpPr>
          <p:nvPr/>
        </p:nvSpPr>
        <p:spPr bwMode="auto">
          <a:xfrm>
            <a:off x="25908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4766" name="Rectangle 30"/>
          <p:cNvSpPr>
            <a:spLocks noChangeArrowheads="1"/>
          </p:cNvSpPr>
          <p:nvPr/>
        </p:nvSpPr>
        <p:spPr bwMode="auto">
          <a:xfrm>
            <a:off x="16764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4767" name="Rectangle 31"/>
          <p:cNvSpPr>
            <a:spLocks noChangeArrowheads="1"/>
          </p:cNvSpPr>
          <p:nvPr/>
        </p:nvSpPr>
        <p:spPr bwMode="auto">
          <a:xfrm>
            <a:off x="21336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4768" name="Rectangle 32"/>
          <p:cNvSpPr>
            <a:spLocks noChangeArrowheads="1"/>
          </p:cNvSpPr>
          <p:nvPr/>
        </p:nvSpPr>
        <p:spPr bwMode="auto">
          <a:xfrm>
            <a:off x="25908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4769" name="Rectangle 33"/>
          <p:cNvSpPr>
            <a:spLocks noChangeArrowheads="1"/>
          </p:cNvSpPr>
          <p:nvPr/>
        </p:nvSpPr>
        <p:spPr bwMode="auto">
          <a:xfrm>
            <a:off x="30480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4770" name="Rectangle 34"/>
          <p:cNvSpPr>
            <a:spLocks noChangeArrowheads="1"/>
          </p:cNvSpPr>
          <p:nvPr/>
        </p:nvSpPr>
        <p:spPr bwMode="auto">
          <a:xfrm>
            <a:off x="35052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4771" name="Rectangle 35"/>
          <p:cNvSpPr>
            <a:spLocks noChangeArrowheads="1"/>
          </p:cNvSpPr>
          <p:nvPr/>
        </p:nvSpPr>
        <p:spPr bwMode="auto">
          <a:xfrm>
            <a:off x="3962400" y="35814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4772" name="Rectangle 36"/>
          <p:cNvSpPr>
            <a:spLocks noChangeArrowheads="1"/>
          </p:cNvSpPr>
          <p:nvPr/>
        </p:nvSpPr>
        <p:spPr bwMode="auto">
          <a:xfrm>
            <a:off x="30480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4773" name="Rectangle 37"/>
          <p:cNvSpPr>
            <a:spLocks noChangeArrowheads="1"/>
          </p:cNvSpPr>
          <p:nvPr/>
        </p:nvSpPr>
        <p:spPr bwMode="auto">
          <a:xfrm>
            <a:off x="35052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4774" name="Rectangle 38"/>
          <p:cNvSpPr>
            <a:spLocks noChangeArrowheads="1"/>
          </p:cNvSpPr>
          <p:nvPr/>
        </p:nvSpPr>
        <p:spPr bwMode="auto">
          <a:xfrm>
            <a:off x="3962400" y="40386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4777" name="Rectangle 41"/>
          <p:cNvSpPr>
            <a:spLocks noChangeArrowheads="1"/>
          </p:cNvSpPr>
          <p:nvPr/>
        </p:nvSpPr>
        <p:spPr bwMode="auto">
          <a:xfrm>
            <a:off x="16764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4778" name="Rectangle 42"/>
          <p:cNvSpPr>
            <a:spLocks noChangeArrowheads="1"/>
          </p:cNvSpPr>
          <p:nvPr/>
        </p:nvSpPr>
        <p:spPr bwMode="auto">
          <a:xfrm>
            <a:off x="2133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4779" name="Rectangle 43"/>
          <p:cNvSpPr>
            <a:spLocks noChangeArrowheads="1"/>
          </p:cNvSpPr>
          <p:nvPr/>
        </p:nvSpPr>
        <p:spPr bwMode="auto">
          <a:xfrm>
            <a:off x="25908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4780" name="Rectangle 44"/>
          <p:cNvSpPr>
            <a:spLocks noChangeArrowheads="1"/>
          </p:cNvSpPr>
          <p:nvPr/>
        </p:nvSpPr>
        <p:spPr bwMode="auto">
          <a:xfrm>
            <a:off x="16764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4781" name="Rectangle 45"/>
          <p:cNvSpPr>
            <a:spLocks noChangeArrowheads="1"/>
          </p:cNvSpPr>
          <p:nvPr/>
        </p:nvSpPr>
        <p:spPr bwMode="auto">
          <a:xfrm>
            <a:off x="21336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4782" name="Rectangle 46"/>
          <p:cNvSpPr>
            <a:spLocks noChangeArrowheads="1"/>
          </p:cNvSpPr>
          <p:nvPr/>
        </p:nvSpPr>
        <p:spPr bwMode="auto">
          <a:xfrm>
            <a:off x="25908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4783" name="Rectangle 47"/>
          <p:cNvSpPr>
            <a:spLocks noChangeArrowheads="1"/>
          </p:cNvSpPr>
          <p:nvPr/>
        </p:nvSpPr>
        <p:spPr bwMode="auto">
          <a:xfrm>
            <a:off x="3048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4784" name="Rectangle 48"/>
          <p:cNvSpPr>
            <a:spLocks noChangeArrowheads="1"/>
          </p:cNvSpPr>
          <p:nvPr/>
        </p:nvSpPr>
        <p:spPr bwMode="auto">
          <a:xfrm>
            <a:off x="3505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4785" name="Rectangle 49"/>
          <p:cNvSpPr>
            <a:spLocks noChangeArrowheads="1"/>
          </p:cNvSpPr>
          <p:nvPr/>
        </p:nvSpPr>
        <p:spPr bwMode="auto">
          <a:xfrm>
            <a:off x="39624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4786" name="Rectangle 50"/>
          <p:cNvSpPr>
            <a:spLocks noChangeArrowheads="1"/>
          </p:cNvSpPr>
          <p:nvPr/>
        </p:nvSpPr>
        <p:spPr bwMode="auto">
          <a:xfrm>
            <a:off x="30480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4787" name="Rectangle 51"/>
          <p:cNvSpPr>
            <a:spLocks noChangeArrowheads="1"/>
          </p:cNvSpPr>
          <p:nvPr/>
        </p:nvSpPr>
        <p:spPr bwMode="auto">
          <a:xfrm>
            <a:off x="35052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4788" name="Rectangle 52"/>
          <p:cNvSpPr>
            <a:spLocks noChangeArrowheads="1"/>
          </p:cNvSpPr>
          <p:nvPr/>
        </p:nvSpPr>
        <p:spPr bwMode="auto">
          <a:xfrm>
            <a:off x="3962400" y="49530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4790" name="Rectangle 54"/>
          <p:cNvSpPr>
            <a:spLocks noChangeArrowheads="1"/>
          </p:cNvSpPr>
          <p:nvPr/>
        </p:nvSpPr>
        <p:spPr bwMode="auto">
          <a:xfrm>
            <a:off x="16764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4791" name="Rectangle 55"/>
          <p:cNvSpPr>
            <a:spLocks noChangeArrowheads="1"/>
          </p:cNvSpPr>
          <p:nvPr/>
        </p:nvSpPr>
        <p:spPr bwMode="auto">
          <a:xfrm>
            <a:off x="21336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4792" name="Rectangle 56"/>
          <p:cNvSpPr>
            <a:spLocks noChangeArrowheads="1"/>
          </p:cNvSpPr>
          <p:nvPr/>
        </p:nvSpPr>
        <p:spPr bwMode="auto">
          <a:xfrm>
            <a:off x="25908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4793" name="Rectangle 57"/>
          <p:cNvSpPr>
            <a:spLocks noChangeArrowheads="1"/>
          </p:cNvSpPr>
          <p:nvPr/>
        </p:nvSpPr>
        <p:spPr bwMode="auto">
          <a:xfrm>
            <a:off x="30480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4794" name="Rectangle 58"/>
          <p:cNvSpPr>
            <a:spLocks noChangeArrowheads="1"/>
          </p:cNvSpPr>
          <p:nvPr/>
        </p:nvSpPr>
        <p:spPr bwMode="auto">
          <a:xfrm>
            <a:off x="35052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4795" name="Rectangle 59"/>
          <p:cNvSpPr>
            <a:spLocks noChangeArrowheads="1"/>
          </p:cNvSpPr>
          <p:nvPr/>
        </p:nvSpPr>
        <p:spPr bwMode="auto">
          <a:xfrm>
            <a:off x="3962400" y="54102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4804" name="Rectangle 68"/>
          <p:cNvSpPr>
            <a:spLocks noChangeArrowheads="1"/>
          </p:cNvSpPr>
          <p:nvPr/>
        </p:nvSpPr>
        <p:spPr bwMode="auto">
          <a:xfrm>
            <a:off x="8077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4805" name="Rectangle 69"/>
          <p:cNvSpPr>
            <a:spLocks noChangeArrowheads="1"/>
          </p:cNvSpPr>
          <p:nvPr/>
        </p:nvSpPr>
        <p:spPr bwMode="auto">
          <a:xfrm>
            <a:off x="8077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4806" name="Rectangle 70"/>
          <p:cNvSpPr>
            <a:spLocks noChangeArrowheads="1"/>
          </p:cNvSpPr>
          <p:nvPr/>
        </p:nvSpPr>
        <p:spPr bwMode="auto">
          <a:xfrm>
            <a:off x="8077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4807" name="Rectangle 71"/>
          <p:cNvSpPr>
            <a:spLocks noChangeArrowheads="1"/>
          </p:cNvSpPr>
          <p:nvPr/>
        </p:nvSpPr>
        <p:spPr bwMode="auto">
          <a:xfrm>
            <a:off x="8077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4808" name="Rectangle 72"/>
          <p:cNvSpPr>
            <a:spLocks noChangeArrowheads="1"/>
          </p:cNvSpPr>
          <p:nvPr/>
        </p:nvSpPr>
        <p:spPr bwMode="auto">
          <a:xfrm>
            <a:off x="8077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4809" name="Rectangle 73"/>
          <p:cNvSpPr>
            <a:spLocks noChangeArrowheads="1"/>
          </p:cNvSpPr>
          <p:nvPr/>
        </p:nvSpPr>
        <p:spPr bwMode="auto">
          <a:xfrm>
            <a:off x="8077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4811" name="Rectangle 75"/>
          <p:cNvSpPr>
            <a:spLocks noChangeArrowheads="1"/>
          </p:cNvSpPr>
          <p:nvPr/>
        </p:nvSpPr>
        <p:spPr bwMode="auto">
          <a:xfrm>
            <a:off x="84582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4812" name="Rectangle 76"/>
          <p:cNvSpPr>
            <a:spLocks noChangeArrowheads="1"/>
          </p:cNvSpPr>
          <p:nvPr/>
        </p:nvSpPr>
        <p:spPr bwMode="auto">
          <a:xfrm>
            <a:off x="84582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4813" name="Rectangle 77"/>
          <p:cNvSpPr>
            <a:spLocks noChangeArrowheads="1"/>
          </p:cNvSpPr>
          <p:nvPr/>
        </p:nvSpPr>
        <p:spPr bwMode="auto">
          <a:xfrm>
            <a:off x="84582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4814" name="Rectangle 78"/>
          <p:cNvSpPr>
            <a:spLocks noChangeArrowheads="1"/>
          </p:cNvSpPr>
          <p:nvPr/>
        </p:nvSpPr>
        <p:spPr bwMode="auto">
          <a:xfrm>
            <a:off x="84582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4815" name="Rectangle 79"/>
          <p:cNvSpPr>
            <a:spLocks noChangeArrowheads="1"/>
          </p:cNvSpPr>
          <p:nvPr/>
        </p:nvSpPr>
        <p:spPr bwMode="auto">
          <a:xfrm>
            <a:off x="84582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5</a:t>
            </a:r>
            <a:endParaRPr lang="es-ES_tradnl">
              <a:solidFill>
                <a:srgbClr val="292934"/>
              </a:solidFill>
              <a:latin typeface="Arial"/>
              <a:ea typeface="+mn-ea"/>
              <a:cs typeface="+mn-cs"/>
            </a:endParaRPr>
          </a:p>
        </p:txBody>
      </p:sp>
      <p:sp>
        <p:nvSpPr>
          <p:cNvPr id="244816" name="Rectangle 80"/>
          <p:cNvSpPr>
            <a:spLocks noChangeArrowheads="1"/>
          </p:cNvSpPr>
          <p:nvPr/>
        </p:nvSpPr>
        <p:spPr bwMode="auto">
          <a:xfrm>
            <a:off x="84582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4</a:t>
            </a:r>
            <a:endParaRPr lang="es-ES_tradnl">
              <a:solidFill>
                <a:srgbClr val="292934"/>
              </a:solidFill>
              <a:latin typeface="Arial"/>
              <a:ea typeface="+mn-ea"/>
              <a:cs typeface="+mn-cs"/>
            </a:endParaRPr>
          </a:p>
        </p:txBody>
      </p:sp>
      <p:sp>
        <p:nvSpPr>
          <p:cNvPr id="244818" name="Rectangle 82"/>
          <p:cNvSpPr>
            <a:spLocks noChangeArrowheads="1"/>
          </p:cNvSpPr>
          <p:nvPr/>
        </p:nvSpPr>
        <p:spPr bwMode="auto">
          <a:xfrm>
            <a:off x="6705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4819" name="Rectangle 83"/>
          <p:cNvSpPr>
            <a:spLocks noChangeArrowheads="1"/>
          </p:cNvSpPr>
          <p:nvPr/>
        </p:nvSpPr>
        <p:spPr bwMode="auto">
          <a:xfrm>
            <a:off x="6705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4820" name="Rectangle 84"/>
          <p:cNvSpPr>
            <a:spLocks noChangeArrowheads="1"/>
          </p:cNvSpPr>
          <p:nvPr/>
        </p:nvSpPr>
        <p:spPr bwMode="auto">
          <a:xfrm>
            <a:off x="6705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4821" name="Rectangle 85"/>
          <p:cNvSpPr>
            <a:spLocks noChangeArrowheads="1"/>
          </p:cNvSpPr>
          <p:nvPr/>
        </p:nvSpPr>
        <p:spPr bwMode="auto">
          <a:xfrm>
            <a:off x="6705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4822" name="Rectangle 86"/>
          <p:cNvSpPr>
            <a:spLocks noChangeArrowheads="1"/>
          </p:cNvSpPr>
          <p:nvPr/>
        </p:nvSpPr>
        <p:spPr bwMode="auto">
          <a:xfrm>
            <a:off x="6705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4823" name="Rectangle 87"/>
          <p:cNvSpPr>
            <a:spLocks noChangeArrowheads="1"/>
          </p:cNvSpPr>
          <p:nvPr/>
        </p:nvSpPr>
        <p:spPr bwMode="auto">
          <a:xfrm>
            <a:off x="6705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4825" name="Rectangle 89"/>
          <p:cNvSpPr>
            <a:spLocks noChangeArrowheads="1"/>
          </p:cNvSpPr>
          <p:nvPr/>
        </p:nvSpPr>
        <p:spPr bwMode="auto">
          <a:xfrm>
            <a:off x="70866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4826" name="Rectangle 90"/>
          <p:cNvSpPr>
            <a:spLocks noChangeArrowheads="1"/>
          </p:cNvSpPr>
          <p:nvPr/>
        </p:nvSpPr>
        <p:spPr bwMode="auto">
          <a:xfrm>
            <a:off x="70866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4827" name="Rectangle 91"/>
          <p:cNvSpPr>
            <a:spLocks noChangeArrowheads="1"/>
          </p:cNvSpPr>
          <p:nvPr/>
        </p:nvSpPr>
        <p:spPr bwMode="auto">
          <a:xfrm>
            <a:off x="70866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4828" name="Rectangle 92"/>
          <p:cNvSpPr>
            <a:spLocks noChangeArrowheads="1"/>
          </p:cNvSpPr>
          <p:nvPr/>
        </p:nvSpPr>
        <p:spPr bwMode="auto">
          <a:xfrm>
            <a:off x="70866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4829" name="Rectangle 93"/>
          <p:cNvSpPr>
            <a:spLocks noChangeArrowheads="1"/>
          </p:cNvSpPr>
          <p:nvPr/>
        </p:nvSpPr>
        <p:spPr bwMode="auto">
          <a:xfrm>
            <a:off x="70866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3</a:t>
            </a:r>
            <a:endParaRPr lang="es-ES_tradnl">
              <a:solidFill>
                <a:srgbClr val="292934"/>
              </a:solidFill>
              <a:latin typeface="Arial"/>
              <a:ea typeface="+mn-ea"/>
              <a:cs typeface="+mn-cs"/>
            </a:endParaRPr>
          </a:p>
        </p:txBody>
      </p:sp>
      <p:sp>
        <p:nvSpPr>
          <p:cNvPr id="244830" name="Rectangle 94"/>
          <p:cNvSpPr>
            <a:spLocks noChangeArrowheads="1"/>
          </p:cNvSpPr>
          <p:nvPr/>
        </p:nvSpPr>
        <p:spPr bwMode="auto">
          <a:xfrm>
            <a:off x="70866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2</a:t>
            </a:r>
            <a:endParaRPr lang="es-ES_tradnl">
              <a:solidFill>
                <a:srgbClr val="292934"/>
              </a:solidFill>
              <a:latin typeface="Arial"/>
              <a:ea typeface="+mn-ea"/>
              <a:cs typeface="+mn-cs"/>
            </a:endParaRPr>
          </a:p>
        </p:txBody>
      </p:sp>
      <p:sp>
        <p:nvSpPr>
          <p:cNvPr id="244832" name="Rectangle 96"/>
          <p:cNvSpPr>
            <a:spLocks noChangeArrowheads="1"/>
          </p:cNvSpPr>
          <p:nvPr/>
        </p:nvSpPr>
        <p:spPr bwMode="auto">
          <a:xfrm>
            <a:off x="5334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4833" name="Rectangle 97"/>
          <p:cNvSpPr>
            <a:spLocks noChangeArrowheads="1"/>
          </p:cNvSpPr>
          <p:nvPr/>
        </p:nvSpPr>
        <p:spPr bwMode="auto">
          <a:xfrm>
            <a:off x="5334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4834" name="Rectangle 98"/>
          <p:cNvSpPr>
            <a:spLocks noChangeArrowheads="1"/>
          </p:cNvSpPr>
          <p:nvPr/>
        </p:nvSpPr>
        <p:spPr bwMode="auto">
          <a:xfrm>
            <a:off x="5334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4835" name="Rectangle 99"/>
          <p:cNvSpPr>
            <a:spLocks noChangeArrowheads="1"/>
          </p:cNvSpPr>
          <p:nvPr/>
        </p:nvSpPr>
        <p:spPr bwMode="auto">
          <a:xfrm>
            <a:off x="5334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4836" name="Rectangle 100"/>
          <p:cNvSpPr>
            <a:spLocks noChangeArrowheads="1"/>
          </p:cNvSpPr>
          <p:nvPr/>
        </p:nvSpPr>
        <p:spPr bwMode="auto">
          <a:xfrm>
            <a:off x="5334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4837" name="Rectangle 101"/>
          <p:cNvSpPr>
            <a:spLocks noChangeArrowheads="1"/>
          </p:cNvSpPr>
          <p:nvPr/>
        </p:nvSpPr>
        <p:spPr bwMode="auto">
          <a:xfrm>
            <a:off x="5334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4839" name="Rectangle 103"/>
          <p:cNvSpPr>
            <a:spLocks noChangeArrowheads="1"/>
          </p:cNvSpPr>
          <p:nvPr/>
        </p:nvSpPr>
        <p:spPr bwMode="auto">
          <a:xfrm>
            <a:off x="5715000" y="4495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4840" name="Rectangle 104"/>
          <p:cNvSpPr>
            <a:spLocks noChangeArrowheads="1"/>
          </p:cNvSpPr>
          <p:nvPr/>
        </p:nvSpPr>
        <p:spPr bwMode="auto">
          <a:xfrm>
            <a:off x="5715000" y="2590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4841" name="Rectangle 105"/>
          <p:cNvSpPr>
            <a:spLocks noChangeArrowheads="1"/>
          </p:cNvSpPr>
          <p:nvPr/>
        </p:nvSpPr>
        <p:spPr bwMode="auto">
          <a:xfrm>
            <a:off x="5715000" y="3352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4842" name="Rectangle 106"/>
          <p:cNvSpPr>
            <a:spLocks noChangeArrowheads="1"/>
          </p:cNvSpPr>
          <p:nvPr/>
        </p:nvSpPr>
        <p:spPr bwMode="auto">
          <a:xfrm>
            <a:off x="5715000" y="4876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4843" name="Rectangle 107"/>
          <p:cNvSpPr>
            <a:spLocks noChangeArrowheads="1"/>
          </p:cNvSpPr>
          <p:nvPr/>
        </p:nvSpPr>
        <p:spPr bwMode="auto">
          <a:xfrm>
            <a:off x="5715000" y="2971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0</a:t>
            </a:r>
            <a:endParaRPr lang="es-ES_tradnl">
              <a:solidFill>
                <a:srgbClr val="292934"/>
              </a:solidFill>
              <a:latin typeface="Arial"/>
              <a:ea typeface="+mn-ea"/>
              <a:cs typeface="+mn-cs"/>
            </a:endParaRPr>
          </a:p>
        </p:txBody>
      </p:sp>
      <p:sp>
        <p:nvSpPr>
          <p:cNvPr id="244844" name="Rectangle 108"/>
          <p:cNvSpPr>
            <a:spLocks noChangeArrowheads="1"/>
          </p:cNvSpPr>
          <p:nvPr/>
        </p:nvSpPr>
        <p:spPr bwMode="auto">
          <a:xfrm>
            <a:off x="5715000" y="5257800"/>
            <a:ext cx="381000" cy="3810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1</a:t>
            </a:r>
            <a:endParaRPr lang="es-ES_tradnl">
              <a:solidFill>
                <a:srgbClr val="292934"/>
              </a:solidFill>
              <a:latin typeface="Arial"/>
              <a:ea typeface="+mn-ea"/>
              <a:cs typeface="+mn-cs"/>
            </a:endParaRPr>
          </a:p>
        </p:txBody>
      </p:sp>
      <p:sp>
        <p:nvSpPr>
          <p:cNvPr id="244845" name="Rectangle 109"/>
          <p:cNvSpPr>
            <a:spLocks noChangeArrowheads="1"/>
          </p:cNvSpPr>
          <p:nvPr/>
        </p:nvSpPr>
        <p:spPr bwMode="auto">
          <a:xfrm>
            <a:off x="152400" y="990600"/>
            <a:ext cx="43434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Matrix point of view</a:t>
            </a:r>
            <a:endParaRPr lang="es-ES_tradnl">
              <a:solidFill>
                <a:srgbClr val="292934"/>
              </a:solidFill>
              <a:latin typeface="Arial"/>
              <a:ea typeface="+mn-ea"/>
              <a:cs typeface="+mn-cs"/>
            </a:endParaRPr>
          </a:p>
        </p:txBody>
      </p:sp>
      <p:sp>
        <p:nvSpPr>
          <p:cNvPr id="244846" name="Rectangle 110"/>
          <p:cNvSpPr>
            <a:spLocks noChangeArrowheads="1"/>
          </p:cNvSpPr>
          <p:nvPr/>
        </p:nvSpPr>
        <p:spPr bwMode="auto">
          <a:xfrm>
            <a:off x="4724400" y="990600"/>
            <a:ext cx="43434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Processor point of view</a:t>
            </a:r>
            <a:endParaRPr lang="es-ES_tradnl">
              <a:solidFill>
                <a:srgbClr val="292934"/>
              </a:solidFill>
              <a:latin typeface="Arial"/>
              <a:ea typeface="+mn-ea"/>
              <a:cs typeface="+mn-cs"/>
            </a:endParaRPr>
          </a:p>
        </p:txBody>
      </p:sp>
      <p:sp>
        <p:nvSpPr>
          <p:cNvPr id="244847" name="Rectangle 111"/>
          <p:cNvSpPr>
            <a:spLocks noChangeArrowheads="1"/>
          </p:cNvSpPr>
          <p:nvPr/>
        </p:nvSpPr>
        <p:spPr bwMode="auto">
          <a:xfrm>
            <a:off x="304800" y="2209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48" name="Rectangle 112"/>
          <p:cNvSpPr>
            <a:spLocks noChangeArrowheads="1"/>
          </p:cNvSpPr>
          <p:nvPr/>
        </p:nvSpPr>
        <p:spPr bwMode="auto">
          <a:xfrm>
            <a:off x="304800" y="26670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49" name="Rectangle 113"/>
          <p:cNvSpPr>
            <a:spLocks noChangeArrowheads="1"/>
          </p:cNvSpPr>
          <p:nvPr/>
        </p:nvSpPr>
        <p:spPr bwMode="auto">
          <a:xfrm>
            <a:off x="304800" y="3124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50" name="Rectangle 114"/>
          <p:cNvSpPr>
            <a:spLocks noChangeArrowheads="1"/>
          </p:cNvSpPr>
          <p:nvPr/>
        </p:nvSpPr>
        <p:spPr bwMode="auto">
          <a:xfrm>
            <a:off x="304800" y="35814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51" name="Rectangle 115"/>
          <p:cNvSpPr>
            <a:spLocks noChangeArrowheads="1"/>
          </p:cNvSpPr>
          <p:nvPr/>
        </p:nvSpPr>
        <p:spPr bwMode="auto">
          <a:xfrm>
            <a:off x="304800" y="40386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52" name="Rectangle 116"/>
          <p:cNvSpPr>
            <a:spLocks noChangeArrowheads="1"/>
          </p:cNvSpPr>
          <p:nvPr/>
        </p:nvSpPr>
        <p:spPr bwMode="auto">
          <a:xfrm>
            <a:off x="304800" y="4495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53" name="Rectangle 117"/>
          <p:cNvSpPr>
            <a:spLocks noChangeArrowheads="1"/>
          </p:cNvSpPr>
          <p:nvPr/>
        </p:nvSpPr>
        <p:spPr bwMode="auto">
          <a:xfrm>
            <a:off x="304800" y="49530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54" name="Rectangle 118"/>
          <p:cNvSpPr>
            <a:spLocks noChangeArrowheads="1"/>
          </p:cNvSpPr>
          <p:nvPr/>
        </p:nvSpPr>
        <p:spPr bwMode="auto">
          <a:xfrm>
            <a:off x="304800" y="5410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55" name="Freeform 119"/>
          <p:cNvSpPr>
            <a:spLocks/>
          </p:cNvSpPr>
          <p:nvPr/>
        </p:nvSpPr>
        <p:spPr bwMode="auto">
          <a:xfrm>
            <a:off x="304800" y="17526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4856" name="Freeform 120"/>
          <p:cNvSpPr>
            <a:spLocks/>
          </p:cNvSpPr>
          <p:nvPr/>
        </p:nvSpPr>
        <p:spPr bwMode="auto">
          <a:xfrm>
            <a:off x="304800" y="18288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4857" name="Rectangle 121"/>
          <p:cNvSpPr>
            <a:spLocks noChangeArrowheads="1"/>
          </p:cNvSpPr>
          <p:nvPr/>
        </p:nvSpPr>
        <p:spPr bwMode="auto">
          <a:xfrm>
            <a:off x="7620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58" name="Rectangle 122"/>
          <p:cNvSpPr>
            <a:spLocks noChangeArrowheads="1"/>
          </p:cNvSpPr>
          <p:nvPr/>
        </p:nvSpPr>
        <p:spPr bwMode="auto">
          <a:xfrm>
            <a:off x="12192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59" name="Rectangle 123"/>
          <p:cNvSpPr>
            <a:spLocks noChangeArrowheads="1"/>
          </p:cNvSpPr>
          <p:nvPr/>
        </p:nvSpPr>
        <p:spPr bwMode="auto">
          <a:xfrm>
            <a:off x="16764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60" name="Rectangle 124"/>
          <p:cNvSpPr>
            <a:spLocks noChangeArrowheads="1"/>
          </p:cNvSpPr>
          <p:nvPr/>
        </p:nvSpPr>
        <p:spPr bwMode="auto">
          <a:xfrm>
            <a:off x="21336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61" name="Rectangle 125"/>
          <p:cNvSpPr>
            <a:spLocks noChangeArrowheads="1"/>
          </p:cNvSpPr>
          <p:nvPr/>
        </p:nvSpPr>
        <p:spPr bwMode="auto">
          <a:xfrm>
            <a:off x="25908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62" name="Rectangle 126"/>
          <p:cNvSpPr>
            <a:spLocks noChangeArrowheads="1"/>
          </p:cNvSpPr>
          <p:nvPr/>
        </p:nvSpPr>
        <p:spPr bwMode="auto">
          <a:xfrm>
            <a:off x="30480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63" name="Rectangle 127"/>
          <p:cNvSpPr>
            <a:spLocks noChangeArrowheads="1"/>
          </p:cNvSpPr>
          <p:nvPr/>
        </p:nvSpPr>
        <p:spPr bwMode="auto">
          <a:xfrm>
            <a:off x="35052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64" name="Rectangle 128"/>
          <p:cNvSpPr>
            <a:spLocks noChangeArrowheads="1"/>
          </p:cNvSpPr>
          <p:nvPr/>
        </p:nvSpPr>
        <p:spPr bwMode="auto">
          <a:xfrm>
            <a:off x="39624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65" name="Rectangle 129"/>
          <p:cNvSpPr>
            <a:spLocks noChangeArrowheads="1"/>
          </p:cNvSpPr>
          <p:nvPr/>
        </p:nvSpPr>
        <p:spPr bwMode="auto">
          <a:xfrm>
            <a:off x="4953000" y="2209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66" name="Rectangle 130"/>
          <p:cNvSpPr>
            <a:spLocks noChangeArrowheads="1"/>
          </p:cNvSpPr>
          <p:nvPr/>
        </p:nvSpPr>
        <p:spPr bwMode="auto">
          <a:xfrm>
            <a:off x="4953000" y="2590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67" name="Rectangle 131"/>
          <p:cNvSpPr>
            <a:spLocks noChangeArrowheads="1"/>
          </p:cNvSpPr>
          <p:nvPr/>
        </p:nvSpPr>
        <p:spPr bwMode="auto">
          <a:xfrm>
            <a:off x="4953000" y="2971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68" name="Rectangle 132"/>
          <p:cNvSpPr>
            <a:spLocks noChangeArrowheads="1"/>
          </p:cNvSpPr>
          <p:nvPr/>
        </p:nvSpPr>
        <p:spPr bwMode="auto">
          <a:xfrm>
            <a:off x="4953000" y="3352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69" name="Rectangle 133"/>
          <p:cNvSpPr>
            <a:spLocks noChangeArrowheads="1"/>
          </p:cNvSpPr>
          <p:nvPr/>
        </p:nvSpPr>
        <p:spPr bwMode="auto">
          <a:xfrm>
            <a:off x="4953000" y="4114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70" name="Rectangle 134"/>
          <p:cNvSpPr>
            <a:spLocks noChangeArrowheads="1"/>
          </p:cNvSpPr>
          <p:nvPr/>
        </p:nvSpPr>
        <p:spPr bwMode="auto">
          <a:xfrm>
            <a:off x="4953000" y="4495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71" name="Rectangle 135"/>
          <p:cNvSpPr>
            <a:spLocks noChangeArrowheads="1"/>
          </p:cNvSpPr>
          <p:nvPr/>
        </p:nvSpPr>
        <p:spPr bwMode="auto">
          <a:xfrm>
            <a:off x="4953000" y="4876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72" name="Rectangle 136"/>
          <p:cNvSpPr>
            <a:spLocks noChangeArrowheads="1"/>
          </p:cNvSpPr>
          <p:nvPr/>
        </p:nvSpPr>
        <p:spPr bwMode="auto">
          <a:xfrm>
            <a:off x="4953000" y="5257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73" name="Freeform 137"/>
          <p:cNvSpPr>
            <a:spLocks/>
          </p:cNvSpPr>
          <p:nvPr/>
        </p:nvSpPr>
        <p:spPr bwMode="auto">
          <a:xfrm>
            <a:off x="4953000" y="18288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4874" name="Freeform 138"/>
          <p:cNvSpPr>
            <a:spLocks/>
          </p:cNvSpPr>
          <p:nvPr/>
        </p:nvSpPr>
        <p:spPr bwMode="auto">
          <a:xfrm>
            <a:off x="4953000" y="19050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4875" name="Rectangle 139"/>
          <p:cNvSpPr>
            <a:spLocks noChangeArrowheads="1"/>
          </p:cNvSpPr>
          <p:nvPr/>
        </p:nvSpPr>
        <p:spPr bwMode="auto">
          <a:xfrm>
            <a:off x="53340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76" name="Rectangle 140"/>
          <p:cNvSpPr>
            <a:spLocks noChangeArrowheads="1"/>
          </p:cNvSpPr>
          <p:nvPr/>
        </p:nvSpPr>
        <p:spPr bwMode="auto">
          <a:xfrm>
            <a:off x="57150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77" name="Rectangle 141"/>
          <p:cNvSpPr>
            <a:spLocks noChangeArrowheads="1"/>
          </p:cNvSpPr>
          <p:nvPr/>
        </p:nvSpPr>
        <p:spPr bwMode="auto">
          <a:xfrm>
            <a:off x="63246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78" name="Rectangle 142"/>
          <p:cNvSpPr>
            <a:spLocks noChangeArrowheads="1"/>
          </p:cNvSpPr>
          <p:nvPr/>
        </p:nvSpPr>
        <p:spPr bwMode="auto">
          <a:xfrm>
            <a:off x="67056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79" name="Rectangle 143"/>
          <p:cNvSpPr>
            <a:spLocks noChangeArrowheads="1"/>
          </p:cNvSpPr>
          <p:nvPr/>
        </p:nvSpPr>
        <p:spPr bwMode="auto">
          <a:xfrm>
            <a:off x="70866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80" name="Rectangle 144"/>
          <p:cNvSpPr>
            <a:spLocks noChangeArrowheads="1"/>
          </p:cNvSpPr>
          <p:nvPr/>
        </p:nvSpPr>
        <p:spPr bwMode="auto">
          <a:xfrm>
            <a:off x="76962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81" name="Rectangle 145"/>
          <p:cNvSpPr>
            <a:spLocks noChangeArrowheads="1"/>
          </p:cNvSpPr>
          <p:nvPr/>
        </p:nvSpPr>
        <p:spPr bwMode="auto">
          <a:xfrm>
            <a:off x="80772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82" name="Rectangle 146"/>
          <p:cNvSpPr>
            <a:spLocks noChangeArrowheads="1"/>
          </p:cNvSpPr>
          <p:nvPr/>
        </p:nvSpPr>
        <p:spPr bwMode="auto">
          <a:xfrm>
            <a:off x="84582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83" name="Rectangle 147"/>
          <p:cNvSpPr>
            <a:spLocks noChangeArrowheads="1"/>
          </p:cNvSpPr>
          <p:nvPr/>
        </p:nvSpPr>
        <p:spPr bwMode="auto">
          <a:xfrm>
            <a:off x="762000" y="26670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84" name="Rectangle 148"/>
          <p:cNvSpPr>
            <a:spLocks noChangeArrowheads="1"/>
          </p:cNvSpPr>
          <p:nvPr/>
        </p:nvSpPr>
        <p:spPr bwMode="auto">
          <a:xfrm>
            <a:off x="762000" y="3124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85" name="Rectangle 149"/>
          <p:cNvSpPr>
            <a:spLocks noChangeArrowheads="1"/>
          </p:cNvSpPr>
          <p:nvPr/>
        </p:nvSpPr>
        <p:spPr bwMode="auto">
          <a:xfrm>
            <a:off x="762000" y="35814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86" name="Rectangle 150"/>
          <p:cNvSpPr>
            <a:spLocks noChangeArrowheads="1"/>
          </p:cNvSpPr>
          <p:nvPr/>
        </p:nvSpPr>
        <p:spPr bwMode="auto">
          <a:xfrm>
            <a:off x="762000" y="40386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87" name="Rectangle 151"/>
          <p:cNvSpPr>
            <a:spLocks noChangeArrowheads="1"/>
          </p:cNvSpPr>
          <p:nvPr/>
        </p:nvSpPr>
        <p:spPr bwMode="auto">
          <a:xfrm>
            <a:off x="762000" y="4495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88" name="Rectangle 152"/>
          <p:cNvSpPr>
            <a:spLocks noChangeArrowheads="1"/>
          </p:cNvSpPr>
          <p:nvPr/>
        </p:nvSpPr>
        <p:spPr bwMode="auto">
          <a:xfrm>
            <a:off x="762000" y="49530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89" name="Rectangle 153"/>
          <p:cNvSpPr>
            <a:spLocks noChangeArrowheads="1"/>
          </p:cNvSpPr>
          <p:nvPr/>
        </p:nvSpPr>
        <p:spPr bwMode="auto">
          <a:xfrm>
            <a:off x="762000" y="5410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90" name="Freeform 154"/>
          <p:cNvSpPr>
            <a:spLocks/>
          </p:cNvSpPr>
          <p:nvPr/>
        </p:nvSpPr>
        <p:spPr bwMode="auto">
          <a:xfrm>
            <a:off x="762000" y="22098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4891" name="Freeform 155"/>
          <p:cNvSpPr>
            <a:spLocks/>
          </p:cNvSpPr>
          <p:nvPr/>
        </p:nvSpPr>
        <p:spPr bwMode="auto">
          <a:xfrm>
            <a:off x="762000" y="22860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4892" name="Rectangle 156"/>
          <p:cNvSpPr>
            <a:spLocks noChangeArrowheads="1"/>
          </p:cNvSpPr>
          <p:nvPr/>
        </p:nvSpPr>
        <p:spPr bwMode="auto">
          <a:xfrm>
            <a:off x="12192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93" name="Rectangle 157"/>
          <p:cNvSpPr>
            <a:spLocks noChangeArrowheads="1"/>
          </p:cNvSpPr>
          <p:nvPr/>
        </p:nvSpPr>
        <p:spPr bwMode="auto">
          <a:xfrm>
            <a:off x="16764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94" name="Rectangle 158"/>
          <p:cNvSpPr>
            <a:spLocks noChangeArrowheads="1"/>
          </p:cNvSpPr>
          <p:nvPr/>
        </p:nvSpPr>
        <p:spPr bwMode="auto">
          <a:xfrm>
            <a:off x="21336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95" name="Rectangle 159"/>
          <p:cNvSpPr>
            <a:spLocks noChangeArrowheads="1"/>
          </p:cNvSpPr>
          <p:nvPr/>
        </p:nvSpPr>
        <p:spPr bwMode="auto">
          <a:xfrm>
            <a:off x="25908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96" name="Rectangle 160"/>
          <p:cNvSpPr>
            <a:spLocks noChangeArrowheads="1"/>
          </p:cNvSpPr>
          <p:nvPr/>
        </p:nvSpPr>
        <p:spPr bwMode="auto">
          <a:xfrm>
            <a:off x="30480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97" name="Rectangle 161"/>
          <p:cNvSpPr>
            <a:spLocks noChangeArrowheads="1"/>
          </p:cNvSpPr>
          <p:nvPr/>
        </p:nvSpPr>
        <p:spPr bwMode="auto">
          <a:xfrm>
            <a:off x="35052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98" name="Rectangle 162"/>
          <p:cNvSpPr>
            <a:spLocks noChangeArrowheads="1"/>
          </p:cNvSpPr>
          <p:nvPr/>
        </p:nvSpPr>
        <p:spPr bwMode="auto">
          <a:xfrm>
            <a:off x="39624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899" name="Freeform 163"/>
          <p:cNvSpPr>
            <a:spLocks/>
          </p:cNvSpPr>
          <p:nvPr/>
        </p:nvSpPr>
        <p:spPr bwMode="auto">
          <a:xfrm>
            <a:off x="6324600" y="41148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4900" name="Freeform 164"/>
          <p:cNvSpPr>
            <a:spLocks/>
          </p:cNvSpPr>
          <p:nvPr/>
        </p:nvSpPr>
        <p:spPr bwMode="auto">
          <a:xfrm>
            <a:off x="6324600" y="41910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4901" name="Rectangle 165"/>
          <p:cNvSpPr>
            <a:spLocks noChangeArrowheads="1"/>
          </p:cNvSpPr>
          <p:nvPr/>
        </p:nvSpPr>
        <p:spPr bwMode="auto">
          <a:xfrm>
            <a:off x="6705600" y="4114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02" name="Rectangle 166"/>
          <p:cNvSpPr>
            <a:spLocks noChangeArrowheads="1"/>
          </p:cNvSpPr>
          <p:nvPr/>
        </p:nvSpPr>
        <p:spPr bwMode="auto">
          <a:xfrm>
            <a:off x="7086600" y="4114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03" name="Rectangle 167"/>
          <p:cNvSpPr>
            <a:spLocks noChangeArrowheads="1"/>
          </p:cNvSpPr>
          <p:nvPr/>
        </p:nvSpPr>
        <p:spPr bwMode="auto">
          <a:xfrm>
            <a:off x="7696200" y="4114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04" name="Rectangle 168"/>
          <p:cNvSpPr>
            <a:spLocks noChangeArrowheads="1"/>
          </p:cNvSpPr>
          <p:nvPr/>
        </p:nvSpPr>
        <p:spPr bwMode="auto">
          <a:xfrm>
            <a:off x="8077200" y="4114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05" name="Rectangle 169"/>
          <p:cNvSpPr>
            <a:spLocks noChangeArrowheads="1"/>
          </p:cNvSpPr>
          <p:nvPr/>
        </p:nvSpPr>
        <p:spPr bwMode="auto">
          <a:xfrm>
            <a:off x="8458200" y="4114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06" name="Rectangle 170"/>
          <p:cNvSpPr>
            <a:spLocks noChangeArrowheads="1"/>
          </p:cNvSpPr>
          <p:nvPr/>
        </p:nvSpPr>
        <p:spPr bwMode="auto">
          <a:xfrm>
            <a:off x="6324600" y="4495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07" name="Rectangle 171"/>
          <p:cNvSpPr>
            <a:spLocks noChangeArrowheads="1"/>
          </p:cNvSpPr>
          <p:nvPr/>
        </p:nvSpPr>
        <p:spPr bwMode="auto">
          <a:xfrm>
            <a:off x="6324600" y="4876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08" name="Rectangle 172"/>
          <p:cNvSpPr>
            <a:spLocks noChangeArrowheads="1"/>
          </p:cNvSpPr>
          <p:nvPr/>
        </p:nvSpPr>
        <p:spPr bwMode="auto">
          <a:xfrm>
            <a:off x="6324600" y="5257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09" name="Rectangle 173"/>
          <p:cNvSpPr>
            <a:spLocks noChangeArrowheads="1"/>
          </p:cNvSpPr>
          <p:nvPr/>
        </p:nvSpPr>
        <p:spPr bwMode="auto">
          <a:xfrm>
            <a:off x="6324600" y="2209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10" name="Rectangle 174"/>
          <p:cNvSpPr>
            <a:spLocks noChangeArrowheads="1"/>
          </p:cNvSpPr>
          <p:nvPr/>
        </p:nvSpPr>
        <p:spPr bwMode="auto">
          <a:xfrm>
            <a:off x="6324600" y="2590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11" name="Rectangle 175"/>
          <p:cNvSpPr>
            <a:spLocks noChangeArrowheads="1"/>
          </p:cNvSpPr>
          <p:nvPr/>
        </p:nvSpPr>
        <p:spPr bwMode="auto">
          <a:xfrm>
            <a:off x="6324600" y="2971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12" name="Rectangle 176"/>
          <p:cNvSpPr>
            <a:spLocks noChangeArrowheads="1"/>
          </p:cNvSpPr>
          <p:nvPr/>
        </p:nvSpPr>
        <p:spPr bwMode="auto">
          <a:xfrm>
            <a:off x="6324600" y="3352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13" name="Rectangle 177"/>
          <p:cNvSpPr>
            <a:spLocks noChangeArrowheads="1"/>
          </p:cNvSpPr>
          <p:nvPr/>
        </p:nvSpPr>
        <p:spPr bwMode="auto">
          <a:xfrm>
            <a:off x="5334000" y="4114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14" name="Rectangle 178"/>
          <p:cNvSpPr>
            <a:spLocks noChangeArrowheads="1"/>
          </p:cNvSpPr>
          <p:nvPr/>
        </p:nvSpPr>
        <p:spPr bwMode="auto">
          <a:xfrm>
            <a:off x="5715000" y="4114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15" name="Rectangle 179"/>
          <p:cNvSpPr>
            <a:spLocks noChangeArrowheads="1"/>
          </p:cNvSpPr>
          <p:nvPr/>
        </p:nvSpPr>
        <p:spPr bwMode="auto">
          <a:xfrm>
            <a:off x="1219200" y="3124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16" name="Rectangle 180"/>
          <p:cNvSpPr>
            <a:spLocks noChangeArrowheads="1"/>
          </p:cNvSpPr>
          <p:nvPr/>
        </p:nvSpPr>
        <p:spPr bwMode="auto">
          <a:xfrm>
            <a:off x="1219200" y="35814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17" name="Rectangle 181"/>
          <p:cNvSpPr>
            <a:spLocks noChangeArrowheads="1"/>
          </p:cNvSpPr>
          <p:nvPr/>
        </p:nvSpPr>
        <p:spPr bwMode="auto">
          <a:xfrm>
            <a:off x="1219200" y="40386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18" name="Rectangle 182"/>
          <p:cNvSpPr>
            <a:spLocks noChangeArrowheads="1"/>
          </p:cNvSpPr>
          <p:nvPr/>
        </p:nvSpPr>
        <p:spPr bwMode="auto">
          <a:xfrm>
            <a:off x="1219200" y="4495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19" name="Rectangle 183"/>
          <p:cNvSpPr>
            <a:spLocks noChangeArrowheads="1"/>
          </p:cNvSpPr>
          <p:nvPr/>
        </p:nvSpPr>
        <p:spPr bwMode="auto">
          <a:xfrm>
            <a:off x="1219200" y="49530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20" name="Rectangle 184"/>
          <p:cNvSpPr>
            <a:spLocks noChangeArrowheads="1"/>
          </p:cNvSpPr>
          <p:nvPr/>
        </p:nvSpPr>
        <p:spPr bwMode="auto">
          <a:xfrm>
            <a:off x="1219200" y="5410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21" name="Freeform 185"/>
          <p:cNvSpPr>
            <a:spLocks/>
          </p:cNvSpPr>
          <p:nvPr/>
        </p:nvSpPr>
        <p:spPr bwMode="auto">
          <a:xfrm>
            <a:off x="1219200" y="26670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4922" name="Freeform 186"/>
          <p:cNvSpPr>
            <a:spLocks/>
          </p:cNvSpPr>
          <p:nvPr/>
        </p:nvSpPr>
        <p:spPr bwMode="auto">
          <a:xfrm>
            <a:off x="1219200" y="27432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4923" name="Rectangle 187"/>
          <p:cNvSpPr>
            <a:spLocks noChangeArrowheads="1"/>
          </p:cNvSpPr>
          <p:nvPr/>
        </p:nvSpPr>
        <p:spPr bwMode="auto">
          <a:xfrm>
            <a:off x="1676400" y="26670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24" name="Rectangle 188"/>
          <p:cNvSpPr>
            <a:spLocks noChangeArrowheads="1"/>
          </p:cNvSpPr>
          <p:nvPr/>
        </p:nvSpPr>
        <p:spPr bwMode="auto">
          <a:xfrm>
            <a:off x="2133600" y="26670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25" name="Rectangle 189"/>
          <p:cNvSpPr>
            <a:spLocks noChangeArrowheads="1"/>
          </p:cNvSpPr>
          <p:nvPr/>
        </p:nvSpPr>
        <p:spPr bwMode="auto">
          <a:xfrm>
            <a:off x="2590800" y="26670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26" name="Rectangle 190"/>
          <p:cNvSpPr>
            <a:spLocks noChangeArrowheads="1"/>
          </p:cNvSpPr>
          <p:nvPr/>
        </p:nvSpPr>
        <p:spPr bwMode="auto">
          <a:xfrm>
            <a:off x="3048000" y="26670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27" name="Rectangle 191"/>
          <p:cNvSpPr>
            <a:spLocks noChangeArrowheads="1"/>
          </p:cNvSpPr>
          <p:nvPr/>
        </p:nvSpPr>
        <p:spPr bwMode="auto">
          <a:xfrm>
            <a:off x="3505200" y="26670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28" name="Rectangle 192"/>
          <p:cNvSpPr>
            <a:spLocks noChangeArrowheads="1"/>
          </p:cNvSpPr>
          <p:nvPr/>
        </p:nvSpPr>
        <p:spPr bwMode="auto">
          <a:xfrm>
            <a:off x="3962400" y="26670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29" name="Freeform 193"/>
          <p:cNvSpPr>
            <a:spLocks/>
          </p:cNvSpPr>
          <p:nvPr/>
        </p:nvSpPr>
        <p:spPr bwMode="auto">
          <a:xfrm>
            <a:off x="7696200" y="22098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4930" name="Freeform 194"/>
          <p:cNvSpPr>
            <a:spLocks/>
          </p:cNvSpPr>
          <p:nvPr/>
        </p:nvSpPr>
        <p:spPr bwMode="auto">
          <a:xfrm>
            <a:off x="7696200" y="22860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4931" name="Rectangle 195"/>
          <p:cNvSpPr>
            <a:spLocks noChangeArrowheads="1"/>
          </p:cNvSpPr>
          <p:nvPr/>
        </p:nvSpPr>
        <p:spPr bwMode="auto">
          <a:xfrm>
            <a:off x="80772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32" name="Rectangle 196"/>
          <p:cNvSpPr>
            <a:spLocks noChangeArrowheads="1"/>
          </p:cNvSpPr>
          <p:nvPr/>
        </p:nvSpPr>
        <p:spPr bwMode="auto">
          <a:xfrm>
            <a:off x="84582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33" name="Rectangle 197"/>
          <p:cNvSpPr>
            <a:spLocks noChangeArrowheads="1"/>
          </p:cNvSpPr>
          <p:nvPr/>
        </p:nvSpPr>
        <p:spPr bwMode="auto">
          <a:xfrm>
            <a:off x="67056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34" name="Rectangle 198"/>
          <p:cNvSpPr>
            <a:spLocks noChangeArrowheads="1"/>
          </p:cNvSpPr>
          <p:nvPr/>
        </p:nvSpPr>
        <p:spPr bwMode="auto">
          <a:xfrm>
            <a:off x="70866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35" name="Rectangle 199"/>
          <p:cNvSpPr>
            <a:spLocks noChangeArrowheads="1"/>
          </p:cNvSpPr>
          <p:nvPr/>
        </p:nvSpPr>
        <p:spPr bwMode="auto">
          <a:xfrm>
            <a:off x="53340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36" name="Rectangle 200"/>
          <p:cNvSpPr>
            <a:spLocks noChangeArrowheads="1"/>
          </p:cNvSpPr>
          <p:nvPr/>
        </p:nvSpPr>
        <p:spPr bwMode="auto">
          <a:xfrm>
            <a:off x="57150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37" name="Rectangle 201"/>
          <p:cNvSpPr>
            <a:spLocks noChangeArrowheads="1"/>
          </p:cNvSpPr>
          <p:nvPr/>
        </p:nvSpPr>
        <p:spPr bwMode="auto">
          <a:xfrm>
            <a:off x="7696200" y="4495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38" name="Rectangle 202"/>
          <p:cNvSpPr>
            <a:spLocks noChangeArrowheads="1"/>
          </p:cNvSpPr>
          <p:nvPr/>
        </p:nvSpPr>
        <p:spPr bwMode="auto">
          <a:xfrm>
            <a:off x="7696200" y="4876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39" name="Rectangle 203"/>
          <p:cNvSpPr>
            <a:spLocks noChangeArrowheads="1"/>
          </p:cNvSpPr>
          <p:nvPr/>
        </p:nvSpPr>
        <p:spPr bwMode="auto">
          <a:xfrm>
            <a:off x="7696200" y="5257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40" name="Rectangle 204"/>
          <p:cNvSpPr>
            <a:spLocks noChangeArrowheads="1"/>
          </p:cNvSpPr>
          <p:nvPr/>
        </p:nvSpPr>
        <p:spPr bwMode="auto">
          <a:xfrm>
            <a:off x="7696200" y="2590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41" name="Rectangle 205"/>
          <p:cNvSpPr>
            <a:spLocks noChangeArrowheads="1"/>
          </p:cNvSpPr>
          <p:nvPr/>
        </p:nvSpPr>
        <p:spPr bwMode="auto">
          <a:xfrm>
            <a:off x="7696200" y="2971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4942" name="Rectangle 206"/>
          <p:cNvSpPr>
            <a:spLocks noChangeArrowheads="1"/>
          </p:cNvSpPr>
          <p:nvPr/>
        </p:nvSpPr>
        <p:spPr bwMode="auto">
          <a:xfrm>
            <a:off x="7696200" y="3352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Tree>
    <p:extLst>
      <p:ext uri="{BB962C8B-B14F-4D97-AF65-F5344CB8AC3E}">
        <p14:creationId xmlns:p14="http://schemas.microsoft.com/office/powerpoint/2010/main" val="304381650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052" name="Rectangle 268"/>
          <p:cNvSpPr>
            <a:spLocks noChangeArrowheads="1"/>
          </p:cNvSpPr>
          <p:nvPr/>
        </p:nvSpPr>
        <p:spPr bwMode="auto">
          <a:xfrm>
            <a:off x="152400" y="1600200"/>
            <a:ext cx="4343400" cy="42672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786" name="Rectangle 2"/>
          <p:cNvSpPr>
            <a:spLocks noChangeArrowheads="1"/>
          </p:cNvSpPr>
          <p:nvPr/>
        </p:nvSpPr>
        <p:spPr bwMode="auto">
          <a:xfrm>
            <a:off x="4724400" y="1600200"/>
            <a:ext cx="4343400" cy="42672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787" name="Rectangle 3"/>
          <p:cNvSpPr>
            <a:spLocks noChangeArrowheads="1"/>
          </p:cNvSpPr>
          <p:nvPr/>
        </p:nvSpPr>
        <p:spPr bwMode="auto">
          <a:xfrm>
            <a:off x="62484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788" name="Rectangle 4"/>
          <p:cNvSpPr>
            <a:spLocks noChangeArrowheads="1"/>
          </p:cNvSpPr>
          <p:nvPr/>
        </p:nvSpPr>
        <p:spPr bwMode="auto">
          <a:xfrm>
            <a:off x="76200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789" name="Rectangle 5"/>
          <p:cNvSpPr>
            <a:spLocks noChangeArrowheads="1"/>
          </p:cNvSpPr>
          <p:nvPr/>
        </p:nvSpPr>
        <p:spPr bwMode="auto">
          <a:xfrm>
            <a:off x="4876800" y="3962400"/>
            <a:ext cx="1295400" cy="1828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790" name="Rectangle 6"/>
          <p:cNvSpPr>
            <a:spLocks noChangeArrowheads="1"/>
          </p:cNvSpPr>
          <p:nvPr/>
        </p:nvSpPr>
        <p:spPr bwMode="auto">
          <a:xfrm>
            <a:off x="62484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791" name="Rectangle 7"/>
          <p:cNvSpPr>
            <a:spLocks noChangeArrowheads="1"/>
          </p:cNvSpPr>
          <p:nvPr/>
        </p:nvSpPr>
        <p:spPr bwMode="auto">
          <a:xfrm>
            <a:off x="76200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792" name="Rectangle 8"/>
          <p:cNvSpPr>
            <a:spLocks noChangeArrowheads="1"/>
          </p:cNvSpPr>
          <p:nvPr/>
        </p:nvSpPr>
        <p:spPr bwMode="auto">
          <a:xfrm>
            <a:off x="4876800" y="1676400"/>
            <a:ext cx="1295400" cy="22098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190466" name="Rectangle 2"/>
          <p:cNvSpPr>
            <a:spLocks noGrp="1" noChangeArrowheads="1"/>
          </p:cNvSpPr>
          <p:nvPr>
            <p:ph type="title" idx="4294967295"/>
          </p:nvPr>
        </p:nvSpPr>
        <p:spPr>
          <a:xfrm>
            <a:off x="0" y="230188"/>
            <a:ext cx="9144000" cy="422275"/>
          </a:xfrm>
        </p:spPr>
        <p:txBody>
          <a:bodyPr>
            <a:normAutofit fontScale="90000"/>
          </a:bodyPr>
          <a:lstStyle/>
          <a:p>
            <a:r>
              <a:rPr lang="en-US" b="1"/>
              <a:t>2D Block Cyclic Layout</a:t>
            </a:r>
          </a:p>
        </p:txBody>
      </p:sp>
      <p:sp>
        <p:nvSpPr>
          <p:cNvPr id="246867" name="Rectangle 83"/>
          <p:cNvSpPr>
            <a:spLocks noChangeArrowheads="1"/>
          </p:cNvSpPr>
          <p:nvPr/>
        </p:nvSpPr>
        <p:spPr bwMode="auto">
          <a:xfrm>
            <a:off x="152400" y="990600"/>
            <a:ext cx="43434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Matrix point of view</a:t>
            </a:r>
            <a:endParaRPr lang="es-ES_tradnl">
              <a:solidFill>
                <a:srgbClr val="292934"/>
              </a:solidFill>
              <a:latin typeface="Arial"/>
              <a:ea typeface="+mn-ea"/>
              <a:cs typeface="+mn-cs"/>
            </a:endParaRPr>
          </a:p>
        </p:txBody>
      </p:sp>
      <p:sp>
        <p:nvSpPr>
          <p:cNvPr id="246868" name="Rectangle 84"/>
          <p:cNvSpPr>
            <a:spLocks noChangeArrowheads="1"/>
          </p:cNvSpPr>
          <p:nvPr/>
        </p:nvSpPr>
        <p:spPr bwMode="auto">
          <a:xfrm>
            <a:off x="4724400" y="990600"/>
            <a:ext cx="43434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r>
              <a:rPr lang="es-ES">
                <a:solidFill>
                  <a:srgbClr val="292934"/>
                </a:solidFill>
                <a:latin typeface="Arial"/>
                <a:ea typeface="+mn-ea"/>
                <a:cs typeface="+mn-cs"/>
              </a:rPr>
              <a:t>Processor point of view</a:t>
            </a:r>
            <a:endParaRPr lang="es-ES_tradnl">
              <a:solidFill>
                <a:srgbClr val="292934"/>
              </a:solidFill>
              <a:latin typeface="Arial"/>
              <a:ea typeface="+mn-ea"/>
              <a:cs typeface="+mn-cs"/>
            </a:endParaRPr>
          </a:p>
        </p:txBody>
      </p:sp>
      <p:sp>
        <p:nvSpPr>
          <p:cNvPr id="246869" name="Rectangle 85"/>
          <p:cNvSpPr>
            <a:spLocks noChangeArrowheads="1"/>
          </p:cNvSpPr>
          <p:nvPr/>
        </p:nvSpPr>
        <p:spPr bwMode="auto">
          <a:xfrm>
            <a:off x="304800" y="2209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70" name="Rectangle 86"/>
          <p:cNvSpPr>
            <a:spLocks noChangeArrowheads="1"/>
          </p:cNvSpPr>
          <p:nvPr/>
        </p:nvSpPr>
        <p:spPr bwMode="auto">
          <a:xfrm>
            <a:off x="304800" y="26670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71" name="Rectangle 87"/>
          <p:cNvSpPr>
            <a:spLocks noChangeArrowheads="1"/>
          </p:cNvSpPr>
          <p:nvPr/>
        </p:nvSpPr>
        <p:spPr bwMode="auto">
          <a:xfrm>
            <a:off x="304800" y="3124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72" name="Rectangle 88"/>
          <p:cNvSpPr>
            <a:spLocks noChangeArrowheads="1"/>
          </p:cNvSpPr>
          <p:nvPr/>
        </p:nvSpPr>
        <p:spPr bwMode="auto">
          <a:xfrm>
            <a:off x="304800" y="35814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73" name="Rectangle 89"/>
          <p:cNvSpPr>
            <a:spLocks noChangeArrowheads="1"/>
          </p:cNvSpPr>
          <p:nvPr/>
        </p:nvSpPr>
        <p:spPr bwMode="auto">
          <a:xfrm>
            <a:off x="304800" y="40386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74" name="Rectangle 90"/>
          <p:cNvSpPr>
            <a:spLocks noChangeArrowheads="1"/>
          </p:cNvSpPr>
          <p:nvPr/>
        </p:nvSpPr>
        <p:spPr bwMode="auto">
          <a:xfrm>
            <a:off x="304800" y="4495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75" name="Rectangle 91"/>
          <p:cNvSpPr>
            <a:spLocks noChangeArrowheads="1"/>
          </p:cNvSpPr>
          <p:nvPr/>
        </p:nvSpPr>
        <p:spPr bwMode="auto">
          <a:xfrm>
            <a:off x="304800" y="49530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76" name="Rectangle 92"/>
          <p:cNvSpPr>
            <a:spLocks noChangeArrowheads="1"/>
          </p:cNvSpPr>
          <p:nvPr/>
        </p:nvSpPr>
        <p:spPr bwMode="auto">
          <a:xfrm>
            <a:off x="304800" y="5410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77" name="Freeform 93"/>
          <p:cNvSpPr>
            <a:spLocks/>
          </p:cNvSpPr>
          <p:nvPr/>
        </p:nvSpPr>
        <p:spPr bwMode="auto">
          <a:xfrm>
            <a:off x="304800" y="17526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878" name="Freeform 94"/>
          <p:cNvSpPr>
            <a:spLocks/>
          </p:cNvSpPr>
          <p:nvPr/>
        </p:nvSpPr>
        <p:spPr bwMode="auto">
          <a:xfrm>
            <a:off x="304800" y="18288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879" name="Rectangle 95"/>
          <p:cNvSpPr>
            <a:spLocks noChangeArrowheads="1"/>
          </p:cNvSpPr>
          <p:nvPr/>
        </p:nvSpPr>
        <p:spPr bwMode="auto">
          <a:xfrm>
            <a:off x="7620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80" name="Rectangle 96"/>
          <p:cNvSpPr>
            <a:spLocks noChangeArrowheads="1"/>
          </p:cNvSpPr>
          <p:nvPr/>
        </p:nvSpPr>
        <p:spPr bwMode="auto">
          <a:xfrm>
            <a:off x="12192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81" name="Rectangle 97"/>
          <p:cNvSpPr>
            <a:spLocks noChangeArrowheads="1"/>
          </p:cNvSpPr>
          <p:nvPr/>
        </p:nvSpPr>
        <p:spPr bwMode="auto">
          <a:xfrm>
            <a:off x="16764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82" name="Rectangle 98"/>
          <p:cNvSpPr>
            <a:spLocks noChangeArrowheads="1"/>
          </p:cNvSpPr>
          <p:nvPr/>
        </p:nvSpPr>
        <p:spPr bwMode="auto">
          <a:xfrm>
            <a:off x="21336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83" name="Rectangle 99"/>
          <p:cNvSpPr>
            <a:spLocks noChangeArrowheads="1"/>
          </p:cNvSpPr>
          <p:nvPr/>
        </p:nvSpPr>
        <p:spPr bwMode="auto">
          <a:xfrm>
            <a:off x="25908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84" name="Rectangle 100"/>
          <p:cNvSpPr>
            <a:spLocks noChangeArrowheads="1"/>
          </p:cNvSpPr>
          <p:nvPr/>
        </p:nvSpPr>
        <p:spPr bwMode="auto">
          <a:xfrm>
            <a:off x="30480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85" name="Rectangle 101"/>
          <p:cNvSpPr>
            <a:spLocks noChangeArrowheads="1"/>
          </p:cNvSpPr>
          <p:nvPr/>
        </p:nvSpPr>
        <p:spPr bwMode="auto">
          <a:xfrm>
            <a:off x="35052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86" name="Rectangle 102"/>
          <p:cNvSpPr>
            <a:spLocks noChangeArrowheads="1"/>
          </p:cNvSpPr>
          <p:nvPr/>
        </p:nvSpPr>
        <p:spPr bwMode="auto">
          <a:xfrm>
            <a:off x="3962400" y="1752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87" name="Rectangle 103"/>
          <p:cNvSpPr>
            <a:spLocks noChangeArrowheads="1"/>
          </p:cNvSpPr>
          <p:nvPr/>
        </p:nvSpPr>
        <p:spPr bwMode="auto">
          <a:xfrm>
            <a:off x="4953000" y="2209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88" name="Rectangle 104"/>
          <p:cNvSpPr>
            <a:spLocks noChangeArrowheads="1"/>
          </p:cNvSpPr>
          <p:nvPr/>
        </p:nvSpPr>
        <p:spPr bwMode="auto">
          <a:xfrm>
            <a:off x="4953000" y="2590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89" name="Rectangle 105"/>
          <p:cNvSpPr>
            <a:spLocks noChangeArrowheads="1"/>
          </p:cNvSpPr>
          <p:nvPr/>
        </p:nvSpPr>
        <p:spPr bwMode="auto">
          <a:xfrm>
            <a:off x="4953000" y="2971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90" name="Rectangle 106"/>
          <p:cNvSpPr>
            <a:spLocks noChangeArrowheads="1"/>
          </p:cNvSpPr>
          <p:nvPr/>
        </p:nvSpPr>
        <p:spPr bwMode="auto">
          <a:xfrm>
            <a:off x="4953000" y="3352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91" name="Rectangle 107"/>
          <p:cNvSpPr>
            <a:spLocks noChangeArrowheads="1"/>
          </p:cNvSpPr>
          <p:nvPr/>
        </p:nvSpPr>
        <p:spPr bwMode="auto">
          <a:xfrm>
            <a:off x="4953000" y="4114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92" name="Rectangle 108"/>
          <p:cNvSpPr>
            <a:spLocks noChangeArrowheads="1"/>
          </p:cNvSpPr>
          <p:nvPr/>
        </p:nvSpPr>
        <p:spPr bwMode="auto">
          <a:xfrm>
            <a:off x="4953000" y="4495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93" name="Rectangle 109"/>
          <p:cNvSpPr>
            <a:spLocks noChangeArrowheads="1"/>
          </p:cNvSpPr>
          <p:nvPr/>
        </p:nvSpPr>
        <p:spPr bwMode="auto">
          <a:xfrm>
            <a:off x="4953000" y="4876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94" name="Rectangle 110"/>
          <p:cNvSpPr>
            <a:spLocks noChangeArrowheads="1"/>
          </p:cNvSpPr>
          <p:nvPr/>
        </p:nvSpPr>
        <p:spPr bwMode="auto">
          <a:xfrm>
            <a:off x="4953000" y="5257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95" name="Freeform 111"/>
          <p:cNvSpPr>
            <a:spLocks/>
          </p:cNvSpPr>
          <p:nvPr/>
        </p:nvSpPr>
        <p:spPr bwMode="auto">
          <a:xfrm>
            <a:off x="4953000" y="18288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896" name="Freeform 112"/>
          <p:cNvSpPr>
            <a:spLocks/>
          </p:cNvSpPr>
          <p:nvPr/>
        </p:nvSpPr>
        <p:spPr bwMode="auto">
          <a:xfrm>
            <a:off x="4953000" y="19050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897" name="Rectangle 113"/>
          <p:cNvSpPr>
            <a:spLocks noChangeArrowheads="1"/>
          </p:cNvSpPr>
          <p:nvPr/>
        </p:nvSpPr>
        <p:spPr bwMode="auto">
          <a:xfrm>
            <a:off x="53340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98" name="Rectangle 114"/>
          <p:cNvSpPr>
            <a:spLocks noChangeArrowheads="1"/>
          </p:cNvSpPr>
          <p:nvPr/>
        </p:nvSpPr>
        <p:spPr bwMode="auto">
          <a:xfrm>
            <a:off x="57150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899" name="Rectangle 115"/>
          <p:cNvSpPr>
            <a:spLocks noChangeArrowheads="1"/>
          </p:cNvSpPr>
          <p:nvPr/>
        </p:nvSpPr>
        <p:spPr bwMode="auto">
          <a:xfrm>
            <a:off x="63246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00" name="Rectangle 116"/>
          <p:cNvSpPr>
            <a:spLocks noChangeArrowheads="1"/>
          </p:cNvSpPr>
          <p:nvPr/>
        </p:nvSpPr>
        <p:spPr bwMode="auto">
          <a:xfrm>
            <a:off x="67056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01" name="Rectangle 117"/>
          <p:cNvSpPr>
            <a:spLocks noChangeArrowheads="1"/>
          </p:cNvSpPr>
          <p:nvPr/>
        </p:nvSpPr>
        <p:spPr bwMode="auto">
          <a:xfrm>
            <a:off x="70866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02" name="Rectangle 118"/>
          <p:cNvSpPr>
            <a:spLocks noChangeArrowheads="1"/>
          </p:cNvSpPr>
          <p:nvPr/>
        </p:nvSpPr>
        <p:spPr bwMode="auto">
          <a:xfrm>
            <a:off x="76962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03" name="Rectangle 119"/>
          <p:cNvSpPr>
            <a:spLocks noChangeArrowheads="1"/>
          </p:cNvSpPr>
          <p:nvPr/>
        </p:nvSpPr>
        <p:spPr bwMode="auto">
          <a:xfrm>
            <a:off x="80772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04" name="Rectangle 120"/>
          <p:cNvSpPr>
            <a:spLocks noChangeArrowheads="1"/>
          </p:cNvSpPr>
          <p:nvPr/>
        </p:nvSpPr>
        <p:spPr bwMode="auto">
          <a:xfrm>
            <a:off x="8458200" y="1828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05" name="Rectangle 121"/>
          <p:cNvSpPr>
            <a:spLocks noChangeArrowheads="1"/>
          </p:cNvSpPr>
          <p:nvPr/>
        </p:nvSpPr>
        <p:spPr bwMode="auto">
          <a:xfrm>
            <a:off x="762000" y="26670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06" name="Rectangle 122"/>
          <p:cNvSpPr>
            <a:spLocks noChangeArrowheads="1"/>
          </p:cNvSpPr>
          <p:nvPr/>
        </p:nvSpPr>
        <p:spPr bwMode="auto">
          <a:xfrm>
            <a:off x="762000" y="3124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07" name="Rectangle 123"/>
          <p:cNvSpPr>
            <a:spLocks noChangeArrowheads="1"/>
          </p:cNvSpPr>
          <p:nvPr/>
        </p:nvSpPr>
        <p:spPr bwMode="auto">
          <a:xfrm>
            <a:off x="762000" y="35814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08" name="Rectangle 124"/>
          <p:cNvSpPr>
            <a:spLocks noChangeArrowheads="1"/>
          </p:cNvSpPr>
          <p:nvPr/>
        </p:nvSpPr>
        <p:spPr bwMode="auto">
          <a:xfrm>
            <a:off x="762000" y="40386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09" name="Rectangle 125"/>
          <p:cNvSpPr>
            <a:spLocks noChangeArrowheads="1"/>
          </p:cNvSpPr>
          <p:nvPr/>
        </p:nvSpPr>
        <p:spPr bwMode="auto">
          <a:xfrm>
            <a:off x="762000" y="4495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10" name="Rectangle 126"/>
          <p:cNvSpPr>
            <a:spLocks noChangeArrowheads="1"/>
          </p:cNvSpPr>
          <p:nvPr/>
        </p:nvSpPr>
        <p:spPr bwMode="auto">
          <a:xfrm>
            <a:off x="762000" y="49530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11" name="Rectangle 127"/>
          <p:cNvSpPr>
            <a:spLocks noChangeArrowheads="1"/>
          </p:cNvSpPr>
          <p:nvPr/>
        </p:nvSpPr>
        <p:spPr bwMode="auto">
          <a:xfrm>
            <a:off x="762000" y="5410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12" name="Freeform 128"/>
          <p:cNvSpPr>
            <a:spLocks/>
          </p:cNvSpPr>
          <p:nvPr/>
        </p:nvSpPr>
        <p:spPr bwMode="auto">
          <a:xfrm>
            <a:off x="762000" y="22098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913" name="Freeform 129"/>
          <p:cNvSpPr>
            <a:spLocks/>
          </p:cNvSpPr>
          <p:nvPr/>
        </p:nvSpPr>
        <p:spPr bwMode="auto">
          <a:xfrm>
            <a:off x="762000" y="22860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914" name="Rectangle 130"/>
          <p:cNvSpPr>
            <a:spLocks noChangeArrowheads="1"/>
          </p:cNvSpPr>
          <p:nvPr/>
        </p:nvSpPr>
        <p:spPr bwMode="auto">
          <a:xfrm>
            <a:off x="12192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15" name="Rectangle 131"/>
          <p:cNvSpPr>
            <a:spLocks noChangeArrowheads="1"/>
          </p:cNvSpPr>
          <p:nvPr/>
        </p:nvSpPr>
        <p:spPr bwMode="auto">
          <a:xfrm>
            <a:off x="16764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16" name="Rectangle 132"/>
          <p:cNvSpPr>
            <a:spLocks noChangeArrowheads="1"/>
          </p:cNvSpPr>
          <p:nvPr/>
        </p:nvSpPr>
        <p:spPr bwMode="auto">
          <a:xfrm>
            <a:off x="21336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17" name="Rectangle 133"/>
          <p:cNvSpPr>
            <a:spLocks noChangeArrowheads="1"/>
          </p:cNvSpPr>
          <p:nvPr/>
        </p:nvSpPr>
        <p:spPr bwMode="auto">
          <a:xfrm>
            <a:off x="25908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18" name="Rectangle 134"/>
          <p:cNvSpPr>
            <a:spLocks noChangeArrowheads="1"/>
          </p:cNvSpPr>
          <p:nvPr/>
        </p:nvSpPr>
        <p:spPr bwMode="auto">
          <a:xfrm>
            <a:off x="30480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19" name="Rectangle 135"/>
          <p:cNvSpPr>
            <a:spLocks noChangeArrowheads="1"/>
          </p:cNvSpPr>
          <p:nvPr/>
        </p:nvSpPr>
        <p:spPr bwMode="auto">
          <a:xfrm>
            <a:off x="35052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20" name="Rectangle 136"/>
          <p:cNvSpPr>
            <a:spLocks noChangeArrowheads="1"/>
          </p:cNvSpPr>
          <p:nvPr/>
        </p:nvSpPr>
        <p:spPr bwMode="auto">
          <a:xfrm>
            <a:off x="39624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21" name="Freeform 137"/>
          <p:cNvSpPr>
            <a:spLocks/>
          </p:cNvSpPr>
          <p:nvPr/>
        </p:nvSpPr>
        <p:spPr bwMode="auto">
          <a:xfrm>
            <a:off x="6324600" y="41148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922" name="Freeform 138"/>
          <p:cNvSpPr>
            <a:spLocks/>
          </p:cNvSpPr>
          <p:nvPr/>
        </p:nvSpPr>
        <p:spPr bwMode="auto">
          <a:xfrm>
            <a:off x="6324600" y="41910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923" name="Rectangle 139"/>
          <p:cNvSpPr>
            <a:spLocks noChangeArrowheads="1"/>
          </p:cNvSpPr>
          <p:nvPr/>
        </p:nvSpPr>
        <p:spPr bwMode="auto">
          <a:xfrm>
            <a:off x="6705600" y="4114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24" name="Rectangle 140"/>
          <p:cNvSpPr>
            <a:spLocks noChangeArrowheads="1"/>
          </p:cNvSpPr>
          <p:nvPr/>
        </p:nvSpPr>
        <p:spPr bwMode="auto">
          <a:xfrm>
            <a:off x="7086600" y="4114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25" name="Rectangle 141"/>
          <p:cNvSpPr>
            <a:spLocks noChangeArrowheads="1"/>
          </p:cNvSpPr>
          <p:nvPr/>
        </p:nvSpPr>
        <p:spPr bwMode="auto">
          <a:xfrm>
            <a:off x="7696200" y="4114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26" name="Rectangle 142"/>
          <p:cNvSpPr>
            <a:spLocks noChangeArrowheads="1"/>
          </p:cNvSpPr>
          <p:nvPr/>
        </p:nvSpPr>
        <p:spPr bwMode="auto">
          <a:xfrm>
            <a:off x="8077200" y="4114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27" name="Rectangle 143"/>
          <p:cNvSpPr>
            <a:spLocks noChangeArrowheads="1"/>
          </p:cNvSpPr>
          <p:nvPr/>
        </p:nvSpPr>
        <p:spPr bwMode="auto">
          <a:xfrm>
            <a:off x="8458200" y="4114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28" name="Rectangle 144"/>
          <p:cNvSpPr>
            <a:spLocks noChangeArrowheads="1"/>
          </p:cNvSpPr>
          <p:nvPr/>
        </p:nvSpPr>
        <p:spPr bwMode="auto">
          <a:xfrm>
            <a:off x="6324600" y="4495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29" name="Rectangle 145"/>
          <p:cNvSpPr>
            <a:spLocks noChangeArrowheads="1"/>
          </p:cNvSpPr>
          <p:nvPr/>
        </p:nvSpPr>
        <p:spPr bwMode="auto">
          <a:xfrm>
            <a:off x="6324600" y="4876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30" name="Rectangle 146"/>
          <p:cNvSpPr>
            <a:spLocks noChangeArrowheads="1"/>
          </p:cNvSpPr>
          <p:nvPr/>
        </p:nvSpPr>
        <p:spPr bwMode="auto">
          <a:xfrm>
            <a:off x="6324600" y="5257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31" name="Rectangle 147"/>
          <p:cNvSpPr>
            <a:spLocks noChangeArrowheads="1"/>
          </p:cNvSpPr>
          <p:nvPr/>
        </p:nvSpPr>
        <p:spPr bwMode="auto">
          <a:xfrm>
            <a:off x="6324600" y="2209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32" name="Rectangle 148"/>
          <p:cNvSpPr>
            <a:spLocks noChangeArrowheads="1"/>
          </p:cNvSpPr>
          <p:nvPr/>
        </p:nvSpPr>
        <p:spPr bwMode="auto">
          <a:xfrm>
            <a:off x="6324600" y="2590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33" name="Rectangle 149"/>
          <p:cNvSpPr>
            <a:spLocks noChangeArrowheads="1"/>
          </p:cNvSpPr>
          <p:nvPr/>
        </p:nvSpPr>
        <p:spPr bwMode="auto">
          <a:xfrm>
            <a:off x="6324600" y="2971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34" name="Rectangle 150"/>
          <p:cNvSpPr>
            <a:spLocks noChangeArrowheads="1"/>
          </p:cNvSpPr>
          <p:nvPr/>
        </p:nvSpPr>
        <p:spPr bwMode="auto">
          <a:xfrm>
            <a:off x="6324600" y="3352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35" name="Rectangle 151"/>
          <p:cNvSpPr>
            <a:spLocks noChangeArrowheads="1"/>
          </p:cNvSpPr>
          <p:nvPr/>
        </p:nvSpPr>
        <p:spPr bwMode="auto">
          <a:xfrm>
            <a:off x="5334000" y="4114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36" name="Rectangle 152"/>
          <p:cNvSpPr>
            <a:spLocks noChangeArrowheads="1"/>
          </p:cNvSpPr>
          <p:nvPr/>
        </p:nvSpPr>
        <p:spPr bwMode="auto">
          <a:xfrm>
            <a:off x="5715000" y="4114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37" name="Rectangle 153"/>
          <p:cNvSpPr>
            <a:spLocks noChangeArrowheads="1"/>
          </p:cNvSpPr>
          <p:nvPr/>
        </p:nvSpPr>
        <p:spPr bwMode="auto">
          <a:xfrm>
            <a:off x="1219200" y="3124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38" name="Rectangle 154"/>
          <p:cNvSpPr>
            <a:spLocks noChangeArrowheads="1"/>
          </p:cNvSpPr>
          <p:nvPr/>
        </p:nvSpPr>
        <p:spPr bwMode="auto">
          <a:xfrm>
            <a:off x="1219200" y="35814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39" name="Rectangle 155"/>
          <p:cNvSpPr>
            <a:spLocks noChangeArrowheads="1"/>
          </p:cNvSpPr>
          <p:nvPr/>
        </p:nvSpPr>
        <p:spPr bwMode="auto">
          <a:xfrm>
            <a:off x="1219200" y="40386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40" name="Rectangle 156"/>
          <p:cNvSpPr>
            <a:spLocks noChangeArrowheads="1"/>
          </p:cNvSpPr>
          <p:nvPr/>
        </p:nvSpPr>
        <p:spPr bwMode="auto">
          <a:xfrm>
            <a:off x="1219200" y="4495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41" name="Rectangle 157"/>
          <p:cNvSpPr>
            <a:spLocks noChangeArrowheads="1"/>
          </p:cNvSpPr>
          <p:nvPr/>
        </p:nvSpPr>
        <p:spPr bwMode="auto">
          <a:xfrm>
            <a:off x="1219200" y="49530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42" name="Rectangle 158"/>
          <p:cNvSpPr>
            <a:spLocks noChangeArrowheads="1"/>
          </p:cNvSpPr>
          <p:nvPr/>
        </p:nvSpPr>
        <p:spPr bwMode="auto">
          <a:xfrm>
            <a:off x="1219200" y="5410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43" name="Freeform 159"/>
          <p:cNvSpPr>
            <a:spLocks/>
          </p:cNvSpPr>
          <p:nvPr/>
        </p:nvSpPr>
        <p:spPr bwMode="auto">
          <a:xfrm>
            <a:off x="1219200" y="26670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944" name="Freeform 160"/>
          <p:cNvSpPr>
            <a:spLocks/>
          </p:cNvSpPr>
          <p:nvPr/>
        </p:nvSpPr>
        <p:spPr bwMode="auto">
          <a:xfrm>
            <a:off x="1219200" y="27432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945" name="Rectangle 161"/>
          <p:cNvSpPr>
            <a:spLocks noChangeArrowheads="1"/>
          </p:cNvSpPr>
          <p:nvPr/>
        </p:nvSpPr>
        <p:spPr bwMode="auto">
          <a:xfrm>
            <a:off x="1676400" y="26670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46" name="Rectangle 162"/>
          <p:cNvSpPr>
            <a:spLocks noChangeArrowheads="1"/>
          </p:cNvSpPr>
          <p:nvPr/>
        </p:nvSpPr>
        <p:spPr bwMode="auto">
          <a:xfrm>
            <a:off x="2133600" y="26670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47" name="Rectangle 163"/>
          <p:cNvSpPr>
            <a:spLocks noChangeArrowheads="1"/>
          </p:cNvSpPr>
          <p:nvPr/>
        </p:nvSpPr>
        <p:spPr bwMode="auto">
          <a:xfrm>
            <a:off x="2590800" y="26670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48" name="Rectangle 164"/>
          <p:cNvSpPr>
            <a:spLocks noChangeArrowheads="1"/>
          </p:cNvSpPr>
          <p:nvPr/>
        </p:nvSpPr>
        <p:spPr bwMode="auto">
          <a:xfrm>
            <a:off x="3048000" y="26670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49" name="Rectangle 165"/>
          <p:cNvSpPr>
            <a:spLocks noChangeArrowheads="1"/>
          </p:cNvSpPr>
          <p:nvPr/>
        </p:nvSpPr>
        <p:spPr bwMode="auto">
          <a:xfrm>
            <a:off x="3505200" y="26670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50" name="Rectangle 166"/>
          <p:cNvSpPr>
            <a:spLocks noChangeArrowheads="1"/>
          </p:cNvSpPr>
          <p:nvPr/>
        </p:nvSpPr>
        <p:spPr bwMode="auto">
          <a:xfrm>
            <a:off x="3962400" y="26670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51" name="Freeform 167"/>
          <p:cNvSpPr>
            <a:spLocks/>
          </p:cNvSpPr>
          <p:nvPr/>
        </p:nvSpPr>
        <p:spPr bwMode="auto">
          <a:xfrm>
            <a:off x="7696200" y="22098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952" name="Freeform 168"/>
          <p:cNvSpPr>
            <a:spLocks/>
          </p:cNvSpPr>
          <p:nvPr/>
        </p:nvSpPr>
        <p:spPr bwMode="auto">
          <a:xfrm>
            <a:off x="7696200" y="22860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953" name="Rectangle 169"/>
          <p:cNvSpPr>
            <a:spLocks noChangeArrowheads="1"/>
          </p:cNvSpPr>
          <p:nvPr/>
        </p:nvSpPr>
        <p:spPr bwMode="auto">
          <a:xfrm>
            <a:off x="80772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54" name="Rectangle 170"/>
          <p:cNvSpPr>
            <a:spLocks noChangeArrowheads="1"/>
          </p:cNvSpPr>
          <p:nvPr/>
        </p:nvSpPr>
        <p:spPr bwMode="auto">
          <a:xfrm>
            <a:off x="84582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55" name="Rectangle 171"/>
          <p:cNvSpPr>
            <a:spLocks noChangeArrowheads="1"/>
          </p:cNvSpPr>
          <p:nvPr/>
        </p:nvSpPr>
        <p:spPr bwMode="auto">
          <a:xfrm>
            <a:off x="67056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56" name="Rectangle 172"/>
          <p:cNvSpPr>
            <a:spLocks noChangeArrowheads="1"/>
          </p:cNvSpPr>
          <p:nvPr/>
        </p:nvSpPr>
        <p:spPr bwMode="auto">
          <a:xfrm>
            <a:off x="70866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57" name="Rectangle 173"/>
          <p:cNvSpPr>
            <a:spLocks noChangeArrowheads="1"/>
          </p:cNvSpPr>
          <p:nvPr/>
        </p:nvSpPr>
        <p:spPr bwMode="auto">
          <a:xfrm>
            <a:off x="53340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58" name="Rectangle 174"/>
          <p:cNvSpPr>
            <a:spLocks noChangeArrowheads="1"/>
          </p:cNvSpPr>
          <p:nvPr/>
        </p:nvSpPr>
        <p:spPr bwMode="auto">
          <a:xfrm>
            <a:off x="5715000" y="2209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59" name="Rectangle 175"/>
          <p:cNvSpPr>
            <a:spLocks noChangeArrowheads="1"/>
          </p:cNvSpPr>
          <p:nvPr/>
        </p:nvSpPr>
        <p:spPr bwMode="auto">
          <a:xfrm>
            <a:off x="7696200" y="4495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60" name="Rectangle 176"/>
          <p:cNvSpPr>
            <a:spLocks noChangeArrowheads="1"/>
          </p:cNvSpPr>
          <p:nvPr/>
        </p:nvSpPr>
        <p:spPr bwMode="auto">
          <a:xfrm>
            <a:off x="7696200" y="4876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61" name="Rectangle 177"/>
          <p:cNvSpPr>
            <a:spLocks noChangeArrowheads="1"/>
          </p:cNvSpPr>
          <p:nvPr/>
        </p:nvSpPr>
        <p:spPr bwMode="auto">
          <a:xfrm>
            <a:off x="7696200" y="5257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62" name="Rectangle 178"/>
          <p:cNvSpPr>
            <a:spLocks noChangeArrowheads="1"/>
          </p:cNvSpPr>
          <p:nvPr/>
        </p:nvSpPr>
        <p:spPr bwMode="auto">
          <a:xfrm>
            <a:off x="7696200" y="2590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63" name="Rectangle 179"/>
          <p:cNvSpPr>
            <a:spLocks noChangeArrowheads="1"/>
          </p:cNvSpPr>
          <p:nvPr/>
        </p:nvSpPr>
        <p:spPr bwMode="auto">
          <a:xfrm>
            <a:off x="7696200" y="2971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64" name="Rectangle 180"/>
          <p:cNvSpPr>
            <a:spLocks noChangeArrowheads="1"/>
          </p:cNvSpPr>
          <p:nvPr/>
        </p:nvSpPr>
        <p:spPr bwMode="auto">
          <a:xfrm>
            <a:off x="7696200" y="3352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65" name="Freeform 181"/>
          <p:cNvSpPr>
            <a:spLocks/>
          </p:cNvSpPr>
          <p:nvPr/>
        </p:nvSpPr>
        <p:spPr bwMode="auto">
          <a:xfrm>
            <a:off x="5334000" y="44958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966" name="Freeform 182"/>
          <p:cNvSpPr>
            <a:spLocks/>
          </p:cNvSpPr>
          <p:nvPr/>
        </p:nvSpPr>
        <p:spPr bwMode="auto">
          <a:xfrm>
            <a:off x="5334000" y="45720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967" name="Rectangle 183"/>
          <p:cNvSpPr>
            <a:spLocks noChangeArrowheads="1"/>
          </p:cNvSpPr>
          <p:nvPr/>
        </p:nvSpPr>
        <p:spPr bwMode="auto">
          <a:xfrm>
            <a:off x="5715000" y="4495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68" name="Rectangle 184"/>
          <p:cNvSpPr>
            <a:spLocks noChangeArrowheads="1"/>
          </p:cNvSpPr>
          <p:nvPr/>
        </p:nvSpPr>
        <p:spPr bwMode="auto">
          <a:xfrm>
            <a:off x="6705600" y="4495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69" name="Rectangle 185"/>
          <p:cNvSpPr>
            <a:spLocks noChangeArrowheads="1"/>
          </p:cNvSpPr>
          <p:nvPr/>
        </p:nvSpPr>
        <p:spPr bwMode="auto">
          <a:xfrm>
            <a:off x="7086600" y="4495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70" name="Rectangle 186"/>
          <p:cNvSpPr>
            <a:spLocks noChangeArrowheads="1"/>
          </p:cNvSpPr>
          <p:nvPr/>
        </p:nvSpPr>
        <p:spPr bwMode="auto">
          <a:xfrm>
            <a:off x="8077200" y="4495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71" name="Rectangle 187"/>
          <p:cNvSpPr>
            <a:spLocks noChangeArrowheads="1"/>
          </p:cNvSpPr>
          <p:nvPr/>
        </p:nvSpPr>
        <p:spPr bwMode="auto">
          <a:xfrm>
            <a:off x="8458200" y="4495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72" name="Rectangle 188"/>
          <p:cNvSpPr>
            <a:spLocks noChangeArrowheads="1"/>
          </p:cNvSpPr>
          <p:nvPr/>
        </p:nvSpPr>
        <p:spPr bwMode="auto">
          <a:xfrm>
            <a:off x="5334000" y="4876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73" name="Rectangle 189"/>
          <p:cNvSpPr>
            <a:spLocks noChangeArrowheads="1"/>
          </p:cNvSpPr>
          <p:nvPr/>
        </p:nvSpPr>
        <p:spPr bwMode="auto">
          <a:xfrm>
            <a:off x="5334000" y="5257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74" name="Rectangle 190"/>
          <p:cNvSpPr>
            <a:spLocks noChangeArrowheads="1"/>
          </p:cNvSpPr>
          <p:nvPr/>
        </p:nvSpPr>
        <p:spPr bwMode="auto">
          <a:xfrm>
            <a:off x="5334000" y="2590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75" name="Rectangle 191"/>
          <p:cNvSpPr>
            <a:spLocks noChangeArrowheads="1"/>
          </p:cNvSpPr>
          <p:nvPr/>
        </p:nvSpPr>
        <p:spPr bwMode="auto">
          <a:xfrm>
            <a:off x="5334000" y="2971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76" name="Rectangle 192"/>
          <p:cNvSpPr>
            <a:spLocks noChangeArrowheads="1"/>
          </p:cNvSpPr>
          <p:nvPr/>
        </p:nvSpPr>
        <p:spPr bwMode="auto">
          <a:xfrm>
            <a:off x="5334000" y="3352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77" name="Rectangle 193"/>
          <p:cNvSpPr>
            <a:spLocks noChangeArrowheads="1"/>
          </p:cNvSpPr>
          <p:nvPr/>
        </p:nvSpPr>
        <p:spPr bwMode="auto">
          <a:xfrm>
            <a:off x="1676400" y="35814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78" name="Rectangle 194"/>
          <p:cNvSpPr>
            <a:spLocks noChangeArrowheads="1"/>
          </p:cNvSpPr>
          <p:nvPr/>
        </p:nvSpPr>
        <p:spPr bwMode="auto">
          <a:xfrm>
            <a:off x="1676400" y="40386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79" name="Rectangle 195"/>
          <p:cNvSpPr>
            <a:spLocks noChangeArrowheads="1"/>
          </p:cNvSpPr>
          <p:nvPr/>
        </p:nvSpPr>
        <p:spPr bwMode="auto">
          <a:xfrm>
            <a:off x="1676400" y="4495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80" name="Rectangle 196"/>
          <p:cNvSpPr>
            <a:spLocks noChangeArrowheads="1"/>
          </p:cNvSpPr>
          <p:nvPr/>
        </p:nvSpPr>
        <p:spPr bwMode="auto">
          <a:xfrm>
            <a:off x="1676400" y="49530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81" name="Rectangle 197"/>
          <p:cNvSpPr>
            <a:spLocks noChangeArrowheads="1"/>
          </p:cNvSpPr>
          <p:nvPr/>
        </p:nvSpPr>
        <p:spPr bwMode="auto">
          <a:xfrm>
            <a:off x="1676400" y="5410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82" name="Freeform 198"/>
          <p:cNvSpPr>
            <a:spLocks/>
          </p:cNvSpPr>
          <p:nvPr/>
        </p:nvSpPr>
        <p:spPr bwMode="auto">
          <a:xfrm>
            <a:off x="1676400" y="31242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983" name="Freeform 199"/>
          <p:cNvSpPr>
            <a:spLocks/>
          </p:cNvSpPr>
          <p:nvPr/>
        </p:nvSpPr>
        <p:spPr bwMode="auto">
          <a:xfrm>
            <a:off x="1676400" y="32004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984" name="Rectangle 200"/>
          <p:cNvSpPr>
            <a:spLocks noChangeArrowheads="1"/>
          </p:cNvSpPr>
          <p:nvPr/>
        </p:nvSpPr>
        <p:spPr bwMode="auto">
          <a:xfrm>
            <a:off x="2133600" y="31242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85" name="Rectangle 201"/>
          <p:cNvSpPr>
            <a:spLocks noChangeArrowheads="1"/>
          </p:cNvSpPr>
          <p:nvPr/>
        </p:nvSpPr>
        <p:spPr bwMode="auto">
          <a:xfrm>
            <a:off x="2590800" y="31242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86" name="Rectangle 202"/>
          <p:cNvSpPr>
            <a:spLocks noChangeArrowheads="1"/>
          </p:cNvSpPr>
          <p:nvPr/>
        </p:nvSpPr>
        <p:spPr bwMode="auto">
          <a:xfrm>
            <a:off x="3048000" y="31242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87" name="Rectangle 203"/>
          <p:cNvSpPr>
            <a:spLocks noChangeArrowheads="1"/>
          </p:cNvSpPr>
          <p:nvPr/>
        </p:nvSpPr>
        <p:spPr bwMode="auto">
          <a:xfrm>
            <a:off x="3505200" y="31242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88" name="Rectangle 204"/>
          <p:cNvSpPr>
            <a:spLocks noChangeArrowheads="1"/>
          </p:cNvSpPr>
          <p:nvPr/>
        </p:nvSpPr>
        <p:spPr bwMode="auto">
          <a:xfrm>
            <a:off x="3962400" y="31242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89" name="Freeform 205"/>
          <p:cNvSpPr>
            <a:spLocks/>
          </p:cNvSpPr>
          <p:nvPr/>
        </p:nvSpPr>
        <p:spPr bwMode="auto">
          <a:xfrm>
            <a:off x="6705600" y="25908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990" name="Freeform 206"/>
          <p:cNvSpPr>
            <a:spLocks/>
          </p:cNvSpPr>
          <p:nvPr/>
        </p:nvSpPr>
        <p:spPr bwMode="auto">
          <a:xfrm>
            <a:off x="6705600" y="26670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6991" name="Rectangle 207"/>
          <p:cNvSpPr>
            <a:spLocks noChangeArrowheads="1"/>
          </p:cNvSpPr>
          <p:nvPr/>
        </p:nvSpPr>
        <p:spPr bwMode="auto">
          <a:xfrm>
            <a:off x="7086600" y="2590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92" name="Rectangle 208"/>
          <p:cNvSpPr>
            <a:spLocks noChangeArrowheads="1"/>
          </p:cNvSpPr>
          <p:nvPr/>
        </p:nvSpPr>
        <p:spPr bwMode="auto">
          <a:xfrm>
            <a:off x="6705600" y="4876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93" name="Rectangle 209"/>
          <p:cNvSpPr>
            <a:spLocks noChangeArrowheads="1"/>
          </p:cNvSpPr>
          <p:nvPr/>
        </p:nvSpPr>
        <p:spPr bwMode="auto">
          <a:xfrm>
            <a:off x="6705600" y="5257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94" name="Rectangle 210"/>
          <p:cNvSpPr>
            <a:spLocks noChangeArrowheads="1"/>
          </p:cNvSpPr>
          <p:nvPr/>
        </p:nvSpPr>
        <p:spPr bwMode="auto">
          <a:xfrm>
            <a:off x="6705600" y="2971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95" name="Rectangle 211"/>
          <p:cNvSpPr>
            <a:spLocks noChangeArrowheads="1"/>
          </p:cNvSpPr>
          <p:nvPr/>
        </p:nvSpPr>
        <p:spPr bwMode="auto">
          <a:xfrm>
            <a:off x="6705600" y="3352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96" name="Rectangle 212"/>
          <p:cNvSpPr>
            <a:spLocks noChangeArrowheads="1"/>
          </p:cNvSpPr>
          <p:nvPr/>
        </p:nvSpPr>
        <p:spPr bwMode="auto">
          <a:xfrm>
            <a:off x="5715000" y="2590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97" name="Rectangle 213"/>
          <p:cNvSpPr>
            <a:spLocks noChangeArrowheads="1"/>
          </p:cNvSpPr>
          <p:nvPr/>
        </p:nvSpPr>
        <p:spPr bwMode="auto">
          <a:xfrm>
            <a:off x="8077200" y="2590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98" name="Rectangle 214"/>
          <p:cNvSpPr>
            <a:spLocks noChangeArrowheads="1"/>
          </p:cNvSpPr>
          <p:nvPr/>
        </p:nvSpPr>
        <p:spPr bwMode="auto">
          <a:xfrm>
            <a:off x="8458200" y="2590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6999" name="Rectangle 215"/>
          <p:cNvSpPr>
            <a:spLocks noChangeArrowheads="1"/>
          </p:cNvSpPr>
          <p:nvPr/>
        </p:nvSpPr>
        <p:spPr bwMode="auto">
          <a:xfrm>
            <a:off x="2133600" y="40386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00" name="Rectangle 216"/>
          <p:cNvSpPr>
            <a:spLocks noChangeArrowheads="1"/>
          </p:cNvSpPr>
          <p:nvPr/>
        </p:nvSpPr>
        <p:spPr bwMode="auto">
          <a:xfrm>
            <a:off x="2133600" y="4495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01" name="Rectangle 217"/>
          <p:cNvSpPr>
            <a:spLocks noChangeArrowheads="1"/>
          </p:cNvSpPr>
          <p:nvPr/>
        </p:nvSpPr>
        <p:spPr bwMode="auto">
          <a:xfrm>
            <a:off x="2133600" y="49530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02" name="Rectangle 218"/>
          <p:cNvSpPr>
            <a:spLocks noChangeArrowheads="1"/>
          </p:cNvSpPr>
          <p:nvPr/>
        </p:nvSpPr>
        <p:spPr bwMode="auto">
          <a:xfrm>
            <a:off x="2133600" y="5410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03" name="Freeform 219"/>
          <p:cNvSpPr>
            <a:spLocks/>
          </p:cNvSpPr>
          <p:nvPr/>
        </p:nvSpPr>
        <p:spPr bwMode="auto">
          <a:xfrm>
            <a:off x="2133600" y="35814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7004" name="Freeform 220"/>
          <p:cNvSpPr>
            <a:spLocks/>
          </p:cNvSpPr>
          <p:nvPr/>
        </p:nvSpPr>
        <p:spPr bwMode="auto">
          <a:xfrm>
            <a:off x="2133600" y="36576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7005" name="Rectangle 221"/>
          <p:cNvSpPr>
            <a:spLocks noChangeArrowheads="1"/>
          </p:cNvSpPr>
          <p:nvPr/>
        </p:nvSpPr>
        <p:spPr bwMode="auto">
          <a:xfrm>
            <a:off x="2590800" y="35814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06" name="Rectangle 222"/>
          <p:cNvSpPr>
            <a:spLocks noChangeArrowheads="1"/>
          </p:cNvSpPr>
          <p:nvPr/>
        </p:nvSpPr>
        <p:spPr bwMode="auto">
          <a:xfrm>
            <a:off x="3048000" y="35814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07" name="Rectangle 223"/>
          <p:cNvSpPr>
            <a:spLocks noChangeArrowheads="1"/>
          </p:cNvSpPr>
          <p:nvPr/>
        </p:nvSpPr>
        <p:spPr bwMode="auto">
          <a:xfrm>
            <a:off x="3505200" y="35814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08" name="Rectangle 224"/>
          <p:cNvSpPr>
            <a:spLocks noChangeArrowheads="1"/>
          </p:cNvSpPr>
          <p:nvPr/>
        </p:nvSpPr>
        <p:spPr bwMode="auto">
          <a:xfrm>
            <a:off x="3962400" y="35814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10" name="Freeform 226"/>
          <p:cNvSpPr>
            <a:spLocks/>
          </p:cNvSpPr>
          <p:nvPr/>
        </p:nvSpPr>
        <p:spPr bwMode="auto">
          <a:xfrm>
            <a:off x="8077200" y="48768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7011" name="Freeform 227"/>
          <p:cNvSpPr>
            <a:spLocks/>
          </p:cNvSpPr>
          <p:nvPr/>
        </p:nvSpPr>
        <p:spPr bwMode="auto">
          <a:xfrm>
            <a:off x="8077200" y="49530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7012" name="Rectangle 228"/>
          <p:cNvSpPr>
            <a:spLocks noChangeArrowheads="1"/>
          </p:cNvSpPr>
          <p:nvPr/>
        </p:nvSpPr>
        <p:spPr bwMode="auto">
          <a:xfrm>
            <a:off x="8458200" y="4876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13" name="Rectangle 229"/>
          <p:cNvSpPr>
            <a:spLocks noChangeArrowheads="1"/>
          </p:cNvSpPr>
          <p:nvPr/>
        </p:nvSpPr>
        <p:spPr bwMode="auto">
          <a:xfrm>
            <a:off x="5715000" y="4876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14" name="Rectangle 230"/>
          <p:cNvSpPr>
            <a:spLocks noChangeArrowheads="1"/>
          </p:cNvSpPr>
          <p:nvPr/>
        </p:nvSpPr>
        <p:spPr bwMode="auto">
          <a:xfrm>
            <a:off x="7086600" y="4876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15" name="Rectangle 231"/>
          <p:cNvSpPr>
            <a:spLocks noChangeArrowheads="1"/>
          </p:cNvSpPr>
          <p:nvPr/>
        </p:nvSpPr>
        <p:spPr bwMode="auto">
          <a:xfrm>
            <a:off x="8077200" y="5257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16" name="Rectangle 232"/>
          <p:cNvSpPr>
            <a:spLocks noChangeArrowheads="1"/>
          </p:cNvSpPr>
          <p:nvPr/>
        </p:nvSpPr>
        <p:spPr bwMode="auto">
          <a:xfrm>
            <a:off x="8077200" y="2971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17" name="Rectangle 233"/>
          <p:cNvSpPr>
            <a:spLocks noChangeArrowheads="1"/>
          </p:cNvSpPr>
          <p:nvPr/>
        </p:nvSpPr>
        <p:spPr bwMode="auto">
          <a:xfrm>
            <a:off x="8077200" y="3352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18" name="Rectangle 234"/>
          <p:cNvSpPr>
            <a:spLocks noChangeArrowheads="1"/>
          </p:cNvSpPr>
          <p:nvPr/>
        </p:nvSpPr>
        <p:spPr bwMode="auto">
          <a:xfrm>
            <a:off x="2590800" y="4495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19" name="Rectangle 235"/>
          <p:cNvSpPr>
            <a:spLocks noChangeArrowheads="1"/>
          </p:cNvSpPr>
          <p:nvPr/>
        </p:nvSpPr>
        <p:spPr bwMode="auto">
          <a:xfrm>
            <a:off x="2590800" y="49530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20" name="Rectangle 236"/>
          <p:cNvSpPr>
            <a:spLocks noChangeArrowheads="1"/>
          </p:cNvSpPr>
          <p:nvPr/>
        </p:nvSpPr>
        <p:spPr bwMode="auto">
          <a:xfrm>
            <a:off x="2590800" y="5410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21" name="Freeform 237"/>
          <p:cNvSpPr>
            <a:spLocks/>
          </p:cNvSpPr>
          <p:nvPr/>
        </p:nvSpPr>
        <p:spPr bwMode="auto">
          <a:xfrm>
            <a:off x="2590800" y="40386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7022" name="Freeform 238"/>
          <p:cNvSpPr>
            <a:spLocks/>
          </p:cNvSpPr>
          <p:nvPr/>
        </p:nvSpPr>
        <p:spPr bwMode="auto">
          <a:xfrm>
            <a:off x="2590800" y="41148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7023" name="Rectangle 239"/>
          <p:cNvSpPr>
            <a:spLocks noChangeArrowheads="1"/>
          </p:cNvSpPr>
          <p:nvPr/>
        </p:nvSpPr>
        <p:spPr bwMode="auto">
          <a:xfrm>
            <a:off x="3048000" y="4038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24" name="Rectangle 240"/>
          <p:cNvSpPr>
            <a:spLocks noChangeArrowheads="1"/>
          </p:cNvSpPr>
          <p:nvPr/>
        </p:nvSpPr>
        <p:spPr bwMode="auto">
          <a:xfrm>
            <a:off x="3505200" y="4038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25" name="Rectangle 241"/>
          <p:cNvSpPr>
            <a:spLocks noChangeArrowheads="1"/>
          </p:cNvSpPr>
          <p:nvPr/>
        </p:nvSpPr>
        <p:spPr bwMode="auto">
          <a:xfrm>
            <a:off x="3962400" y="40386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26" name="Freeform 242"/>
          <p:cNvSpPr>
            <a:spLocks/>
          </p:cNvSpPr>
          <p:nvPr/>
        </p:nvSpPr>
        <p:spPr bwMode="auto">
          <a:xfrm>
            <a:off x="5715000" y="29718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7027" name="Freeform 243"/>
          <p:cNvSpPr>
            <a:spLocks/>
          </p:cNvSpPr>
          <p:nvPr/>
        </p:nvSpPr>
        <p:spPr bwMode="auto">
          <a:xfrm>
            <a:off x="5715000" y="30480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7028" name="Rectangle 244"/>
          <p:cNvSpPr>
            <a:spLocks noChangeArrowheads="1"/>
          </p:cNvSpPr>
          <p:nvPr/>
        </p:nvSpPr>
        <p:spPr bwMode="auto">
          <a:xfrm>
            <a:off x="7086600" y="2971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29" name="Rectangle 245"/>
          <p:cNvSpPr>
            <a:spLocks noChangeArrowheads="1"/>
          </p:cNvSpPr>
          <p:nvPr/>
        </p:nvSpPr>
        <p:spPr bwMode="auto">
          <a:xfrm>
            <a:off x="8458200" y="2971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30" name="Rectangle 246"/>
          <p:cNvSpPr>
            <a:spLocks noChangeArrowheads="1"/>
          </p:cNvSpPr>
          <p:nvPr/>
        </p:nvSpPr>
        <p:spPr bwMode="auto">
          <a:xfrm>
            <a:off x="5715000" y="5257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31" name="Rectangle 247"/>
          <p:cNvSpPr>
            <a:spLocks noChangeArrowheads="1"/>
          </p:cNvSpPr>
          <p:nvPr/>
        </p:nvSpPr>
        <p:spPr bwMode="auto">
          <a:xfrm>
            <a:off x="5715000" y="3352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32" name="Rectangle 248"/>
          <p:cNvSpPr>
            <a:spLocks noChangeArrowheads="1"/>
          </p:cNvSpPr>
          <p:nvPr/>
        </p:nvSpPr>
        <p:spPr bwMode="auto">
          <a:xfrm>
            <a:off x="3048000" y="49530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33" name="Rectangle 249"/>
          <p:cNvSpPr>
            <a:spLocks noChangeArrowheads="1"/>
          </p:cNvSpPr>
          <p:nvPr/>
        </p:nvSpPr>
        <p:spPr bwMode="auto">
          <a:xfrm>
            <a:off x="3048000" y="5410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34" name="Freeform 250"/>
          <p:cNvSpPr>
            <a:spLocks/>
          </p:cNvSpPr>
          <p:nvPr/>
        </p:nvSpPr>
        <p:spPr bwMode="auto">
          <a:xfrm>
            <a:off x="3048000" y="44958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7035" name="Freeform 251"/>
          <p:cNvSpPr>
            <a:spLocks/>
          </p:cNvSpPr>
          <p:nvPr/>
        </p:nvSpPr>
        <p:spPr bwMode="auto">
          <a:xfrm>
            <a:off x="3048000" y="45720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7036" name="Rectangle 252"/>
          <p:cNvSpPr>
            <a:spLocks noChangeArrowheads="1"/>
          </p:cNvSpPr>
          <p:nvPr/>
        </p:nvSpPr>
        <p:spPr bwMode="auto">
          <a:xfrm>
            <a:off x="3505200" y="4495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37" name="Rectangle 253"/>
          <p:cNvSpPr>
            <a:spLocks noChangeArrowheads="1"/>
          </p:cNvSpPr>
          <p:nvPr/>
        </p:nvSpPr>
        <p:spPr bwMode="auto">
          <a:xfrm>
            <a:off x="3962400" y="4495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38" name="Freeform 254"/>
          <p:cNvSpPr>
            <a:spLocks/>
          </p:cNvSpPr>
          <p:nvPr/>
        </p:nvSpPr>
        <p:spPr bwMode="auto">
          <a:xfrm>
            <a:off x="7086600" y="52578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7039" name="Freeform 255"/>
          <p:cNvSpPr>
            <a:spLocks/>
          </p:cNvSpPr>
          <p:nvPr/>
        </p:nvSpPr>
        <p:spPr bwMode="auto">
          <a:xfrm>
            <a:off x="7086600" y="53340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7042" name="Rectangle 258"/>
          <p:cNvSpPr>
            <a:spLocks noChangeArrowheads="1"/>
          </p:cNvSpPr>
          <p:nvPr/>
        </p:nvSpPr>
        <p:spPr bwMode="auto">
          <a:xfrm>
            <a:off x="7086600" y="33528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43" name="Rectangle 259"/>
          <p:cNvSpPr>
            <a:spLocks noChangeArrowheads="1"/>
          </p:cNvSpPr>
          <p:nvPr/>
        </p:nvSpPr>
        <p:spPr bwMode="auto">
          <a:xfrm>
            <a:off x="8458200" y="52578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44" name="Freeform 260"/>
          <p:cNvSpPr>
            <a:spLocks/>
          </p:cNvSpPr>
          <p:nvPr/>
        </p:nvSpPr>
        <p:spPr bwMode="auto">
          <a:xfrm>
            <a:off x="8458200" y="33528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7045" name="Freeform 261"/>
          <p:cNvSpPr>
            <a:spLocks/>
          </p:cNvSpPr>
          <p:nvPr/>
        </p:nvSpPr>
        <p:spPr bwMode="auto">
          <a:xfrm>
            <a:off x="8458200" y="34290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7046" name="Rectangle 262"/>
          <p:cNvSpPr>
            <a:spLocks noChangeArrowheads="1"/>
          </p:cNvSpPr>
          <p:nvPr/>
        </p:nvSpPr>
        <p:spPr bwMode="auto">
          <a:xfrm>
            <a:off x="3505200" y="5410200"/>
            <a:ext cx="381000" cy="381000"/>
          </a:xfrm>
          <a:prstGeom prst="rect">
            <a:avLst/>
          </a:prstGeom>
          <a:solidFill>
            <a:srgbClr val="FFCC00"/>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47" name="Freeform 263"/>
          <p:cNvSpPr>
            <a:spLocks/>
          </p:cNvSpPr>
          <p:nvPr/>
        </p:nvSpPr>
        <p:spPr bwMode="auto">
          <a:xfrm>
            <a:off x="3505200" y="49530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7048" name="Freeform 264"/>
          <p:cNvSpPr>
            <a:spLocks/>
          </p:cNvSpPr>
          <p:nvPr/>
        </p:nvSpPr>
        <p:spPr bwMode="auto">
          <a:xfrm>
            <a:off x="3505200" y="50292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7049" name="Rectangle 265"/>
          <p:cNvSpPr>
            <a:spLocks noChangeArrowheads="1"/>
          </p:cNvSpPr>
          <p:nvPr/>
        </p:nvSpPr>
        <p:spPr bwMode="auto">
          <a:xfrm>
            <a:off x="3962400" y="4953000"/>
            <a:ext cx="381000" cy="3810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1" fontAlgn="auto" hangingPunct="1">
              <a:spcBef>
                <a:spcPts val="0"/>
              </a:spcBef>
              <a:spcAft>
                <a:spcPts val="0"/>
              </a:spcAft>
            </a:pPr>
            <a:endParaRPr lang="es-ES_tradnl">
              <a:solidFill>
                <a:srgbClr val="292934"/>
              </a:solidFill>
              <a:latin typeface="Arial"/>
              <a:ea typeface="+mn-ea"/>
              <a:cs typeface="+mn-cs"/>
            </a:endParaRPr>
          </a:p>
        </p:txBody>
      </p:sp>
      <p:sp>
        <p:nvSpPr>
          <p:cNvPr id="247050" name="Freeform 266"/>
          <p:cNvSpPr>
            <a:spLocks/>
          </p:cNvSpPr>
          <p:nvPr/>
        </p:nvSpPr>
        <p:spPr bwMode="auto">
          <a:xfrm>
            <a:off x="3962400" y="5410200"/>
            <a:ext cx="381000" cy="381000"/>
          </a:xfrm>
          <a:custGeom>
            <a:avLst/>
            <a:gdLst/>
            <a:ahLst/>
            <a:cxnLst>
              <a:cxn ang="0">
                <a:pos x="0" y="0"/>
              </a:cxn>
              <a:cxn ang="0">
                <a:pos x="240" y="0"/>
              </a:cxn>
              <a:cxn ang="0">
                <a:pos x="240" y="240"/>
              </a:cxn>
              <a:cxn ang="0">
                <a:pos x="0" y="0"/>
              </a:cxn>
            </a:cxnLst>
            <a:rect l="0" t="0" r="r" b="b"/>
            <a:pathLst>
              <a:path w="240" h="240">
                <a:moveTo>
                  <a:pt x="0" y="0"/>
                </a:moveTo>
                <a:lnTo>
                  <a:pt x="240" y="0"/>
                </a:lnTo>
                <a:lnTo>
                  <a:pt x="240" y="240"/>
                </a:lnTo>
                <a:lnTo>
                  <a:pt x="0" y="0"/>
                </a:lnTo>
                <a:close/>
              </a:path>
            </a:pathLst>
          </a:custGeom>
          <a:solidFill>
            <a:schemeClr val="accent1"/>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
        <p:nvSpPr>
          <p:cNvPr id="247051" name="Freeform 267"/>
          <p:cNvSpPr>
            <a:spLocks/>
          </p:cNvSpPr>
          <p:nvPr/>
        </p:nvSpPr>
        <p:spPr bwMode="auto">
          <a:xfrm>
            <a:off x="3962400" y="5486400"/>
            <a:ext cx="304800" cy="304800"/>
          </a:xfrm>
          <a:custGeom>
            <a:avLst/>
            <a:gdLst/>
            <a:ahLst/>
            <a:cxnLst>
              <a:cxn ang="0">
                <a:pos x="0" y="0"/>
              </a:cxn>
              <a:cxn ang="0">
                <a:pos x="192" y="192"/>
              </a:cxn>
              <a:cxn ang="0">
                <a:pos x="0" y="192"/>
              </a:cxn>
              <a:cxn ang="0">
                <a:pos x="0" y="0"/>
              </a:cxn>
            </a:cxnLst>
            <a:rect l="0" t="0" r="r" b="b"/>
            <a:pathLst>
              <a:path w="192" h="192">
                <a:moveTo>
                  <a:pt x="0" y="0"/>
                </a:moveTo>
                <a:lnTo>
                  <a:pt x="192" y="192"/>
                </a:lnTo>
                <a:lnTo>
                  <a:pt x="0" y="192"/>
                </a:lnTo>
                <a:lnTo>
                  <a:pt x="0" y="0"/>
                </a:lnTo>
                <a:close/>
              </a:path>
            </a:pathLst>
          </a:custGeom>
          <a:solidFill>
            <a:srgbClr val="FFCC00"/>
          </a:solidFill>
          <a:ln w="9525">
            <a:solidFill>
              <a:schemeClr val="tx1"/>
            </a:solidFill>
            <a:round/>
            <a:headEnd/>
            <a:tailEnd/>
          </a:ln>
          <a:effectLst/>
        </p:spPr>
        <p:txBody>
          <a:bodyPr>
            <a:prstTxWarp prst="textNoShape">
              <a:avLst/>
            </a:prstTxWarp>
          </a:bodyPr>
          <a:lstStyle/>
          <a:p>
            <a:pPr eaLnBrk="1" fontAlgn="auto" hangingPunct="1">
              <a:spcBef>
                <a:spcPts val="0"/>
              </a:spcBef>
              <a:spcAft>
                <a:spcPts val="0"/>
              </a:spcAft>
            </a:pPr>
            <a:endParaRPr lang="en-US">
              <a:solidFill>
                <a:srgbClr val="292934"/>
              </a:solidFill>
              <a:latin typeface="Arial"/>
              <a:ea typeface="+mn-ea"/>
              <a:cs typeface="+mn-cs"/>
            </a:endParaRPr>
          </a:p>
        </p:txBody>
      </p:sp>
    </p:spTree>
    <p:extLst>
      <p:ext uri="{BB962C8B-B14F-4D97-AF65-F5344CB8AC3E}">
        <p14:creationId xmlns:p14="http://schemas.microsoft.com/office/powerpoint/2010/main" val="234131871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D9B7A39-9DA7-E84E-BC9C-98C5418B369A}" type="slidenum">
              <a:rPr lang="en-US"/>
              <a:pPr/>
              <a:t>54</a:t>
            </a:fld>
            <a:endParaRPr lang="en-US"/>
          </a:p>
        </p:txBody>
      </p:sp>
      <p:sp>
        <p:nvSpPr>
          <p:cNvPr id="256002" name="Rectangle 2"/>
          <p:cNvSpPr>
            <a:spLocks noGrp="1" noChangeArrowheads="1"/>
          </p:cNvSpPr>
          <p:nvPr>
            <p:ph type="title"/>
          </p:nvPr>
        </p:nvSpPr>
        <p:spPr>
          <a:noFill/>
          <a:ln/>
        </p:spPr>
        <p:txBody>
          <a:bodyPr/>
          <a:lstStyle/>
          <a:p>
            <a:r>
              <a:rPr lang="en-US"/>
              <a:t>Parallelism in ScaLAPACK</a:t>
            </a:r>
          </a:p>
        </p:txBody>
      </p:sp>
      <p:sp>
        <p:nvSpPr>
          <p:cNvPr id="256003" name="Rectangle 3"/>
          <p:cNvSpPr>
            <a:spLocks noGrp="1" noChangeArrowheads="1"/>
          </p:cNvSpPr>
          <p:nvPr>
            <p:ph type="body" sz="half" idx="1"/>
          </p:nvPr>
        </p:nvSpPr>
        <p:spPr>
          <a:xfrm>
            <a:off x="685800" y="1676400"/>
            <a:ext cx="3787775" cy="4114800"/>
          </a:xfrm>
          <a:noFill/>
          <a:ln/>
        </p:spPr>
        <p:txBody>
          <a:bodyPr/>
          <a:lstStyle/>
          <a:p>
            <a:pPr>
              <a:lnSpc>
                <a:spcPct val="90000"/>
              </a:lnSpc>
            </a:pPr>
            <a:r>
              <a:rPr lang="en-US" sz="2400"/>
              <a:t>Level 3 BLAS block operations</a:t>
            </a:r>
            <a:endParaRPr lang="en-US" sz="2000"/>
          </a:p>
          <a:p>
            <a:pPr lvl="1">
              <a:lnSpc>
                <a:spcPct val="90000"/>
              </a:lnSpc>
            </a:pPr>
            <a:r>
              <a:rPr lang="en-US" sz="1800"/>
              <a:t>All the reduction routines</a:t>
            </a:r>
          </a:p>
          <a:p>
            <a:pPr>
              <a:lnSpc>
                <a:spcPct val="90000"/>
              </a:lnSpc>
            </a:pPr>
            <a:r>
              <a:rPr lang="en-US" sz="2400"/>
              <a:t>Pipelining</a:t>
            </a:r>
            <a:endParaRPr lang="en-US" sz="2000"/>
          </a:p>
          <a:p>
            <a:pPr lvl="1">
              <a:lnSpc>
                <a:spcPct val="90000"/>
              </a:lnSpc>
            </a:pPr>
            <a:r>
              <a:rPr lang="en-US" sz="1800"/>
              <a:t>QR Algorithm, Triangular Solvers, classic factorizations</a:t>
            </a:r>
          </a:p>
          <a:p>
            <a:pPr>
              <a:lnSpc>
                <a:spcPct val="90000"/>
              </a:lnSpc>
            </a:pPr>
            <a:r>
              <a:rPr lang="en-US" sz="2400"/>
              <a:t>Redundant computations</a:t>
            </a:r>
          </a:p>
          <a:p>
            <a:pPr lvl="1">
              <a:lnSpc>
                <a:spcPct val="90000"/>
              </a:lnSpc>
            </a:pPr>
            <a:r>
              <a:rPr lang="en-US" sz="2000"/>
              <a:t>Condition estimators </a:t>
            </a:r>
          </a:p>
          <a:p>
            <a:pPr>
              <a:lnSpc>
                <a:spcPct val="90000"/>
              </a:lnSpc>
            </a:pPr>
            <a:r>
              <a:rPr lang="en-US" sz="2400"/>
              <a:t>Static work assignment</a:t>
            </a:r>
            <a:endParaRPr lang="en-US" sz="2000"/>
          </a:p>
          <a:p>
            <a:pPr lvl="1">
              <a:lnSpc>
                <a:spcPct val="90000"/>
              </a:lnSpc>
            </a:pPr>
            <a:r>
              <a:rPr lang="en-US" sz="1800"/>
              <a:t>Bisection</a:t>
            </a:r>
          </a:p>
        </p:txBody>
      </p:sp>
      <p:sp>
        <p:nvSpPr>
          <p:cNvPr id="256004" name="Rectangle 4"/>
          <p:cNvSpPr>
            <a:spLocks noGrp="1" noChangeArrowheads="1"/>
          </p:cNvSpPr>
          <p:nvPr>
            <p:ph type="body" sz="half" idx="2"/>
          </p:nvPr>
        </p:nvSpPr>
        <p:spPr/>
        <p:txBody>
          <a:bodyPr/>
          <a:lstStyle/>
          <a:p>
            <a:pPr>
              <a:lnSpc>
                <a:spcPct val="90000"/>
              </a:lnSpc>
            </a:pPr>
            <a:r>
              <a:rPr lang="en-US" sz="2400"/>
              <a:t>Task parallelism</a:t>
            </a:r>
          </a:p>
          <a:p>
            <a:pPr lvl="1">
              <a:lnSpc>
                <a:spcPct val="90000"/>
              </a:lnSpc>
            </a:pPr>
            <a:r>
              <a:rPr lang="en-US" sz="1800"/>
              <a:t>Sign function eigenvalue computations</a:t>
            </a:r>
          </a:p>
          <a:p>
            <a:pPr>
              <a:lnSpc>
                <a:spcPct val="90000"/>
              </a:lnSpc>
            </a:pPr>
            <a:r>
              <a:rPr lang="en-US" sz="2400"/>
              <a:t>Divide and Conquer</a:t>
            </a:r>
            <a:endParaRPr lang="en-US" sz="2000"/>
          </a:p>
          <a:p>
            <a:pPr lvl="1">
              <a:lnSpc>
                <a:spcPct val="90000"/>
              </a:lnSpc>
            </a:pPr>
            <a:r>
              <a:rPr lang="en-US" sz="1800"/>
              <a:t>Tridiagonal and band solvers, symmetric eigenvalue problem and Sign function </a:t>
            </a:r>
          </a:p>
          <a:p>
            <a:pPr>
              <a:lnSpc>
                <a:spcPct val="90000"/>
              </a:lnSpc>
            </a:pPr>
            <a:r>
              <a:rPr lang="en-US" sz="2400"/>
              <a:t>Cyclic reduction</a:t>
            </a:r>
          </a:p>
          <a:p>
            <a:pPr lvl="1">
              <a:lnSpc>
                <a:spcPct val="90000"/>
              </a:lnSpc>
            </a:pPr>
            <a:r>
              <a:rPr lang="en-US" sz="1800"/>
              <a:t>Reduced system in the band solver</a:t>
            </a:r>
            <a:r>
              <a:rPr lang="en-US"/>
              <a:t> </a:t>
            </a:r>
          </a:p>
          <a:p>
            <a:pPr>
              <a:lnSpc>
                <a:spcPct val="90000"/>
              </a:lnSpc>
            </a:pPr>
            <a:r>
              <a:rPr lang="en-US" sz="2400"/>
              <a:t>Data parallelism</a:t>
            </a:r>
          </a:p>
          <a:p>
            <a:pPr lvl="1">
              <a:lnSpc>
                <a:spcPct val="90000"/>
              </a:lnSpc>
            </a:pPr>
            <a:r>
              <a:rPr lang="en-US" sz="1800"/>
              <a:t>Sign function</a:t>
            </a:r>
            <a:endParaRPr lang="en-US" sz="2800"/>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smtClean="0"/>
              <a:t>Functionalities in LAPACK</a:t>
            </a:r>
          </a:p>
        </p:txBody>
      </p:sp>
      <p:graphicFrame>
        <p:nvGraphicFramePr>
          <p:cNvPr id="4" name="Table 3"/>
          <p:cNvGraphicFramePr>
            <a:graphicFrameLocks noGrp="1"/>
          </p:cNvGraphicFramePr>
          <p:nvPr/>
        </p:nvGraphicFramePr>
        <p:xfrm>
          <a:off x="685800" y="1711325"/>
          <a:ext cx="7696200" cy="4086225"/>
        </p:xfrm>
        <a:graphic>
          <a:graphicData uri="http://schemas.openxmlformats.org/drawingml/2006/table">
            <a:tbl>
              <a:tblPr/>
              <a:tblGrid>
                <a:gridCol w="5715000"/>
                <a:gridCol w="19812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charset="0"/>
                        </a:rPr>
                        <a:t>Type of Problem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charset="0"/>
                        </a:rPr>
                        <a:t>Acronyms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Linear system of equations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SV</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Linear least squares problems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LLS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Linear equality-constrained least squares problem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LSE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General linear model problem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GLM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Symmetric eigenproblems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SEP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Nonsymmetric eigenproblems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NEP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Singular value decomposition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SVD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Generalized symmetric definite eigenproblems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GSEP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Generalized nonsymmetric eigenproblems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GNEP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Generalized (or quotient) singular value decomposition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GSVD (QSVD)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p:txBody>
          <a:bodyPr/>
          <a:lstStyle/>
          <a:p>
            <a:pPr eaLnBrk="1" hangingPunct="1"/>
            <a:r>
              <a:rPr lang="en-US"/>
              <a:t>Functionnalities in ScaLAPACK</a:t>
            </a:r>
          </a:p>
        </p:txBody>
      </p:sp>
      <p:graphicFrame>
        <p:nvGraphicFramePr>
          <p:cNvPr id="4" name="Table 3"/>
          <p:cNvGraphicFramePr>
            <a:graphicFrameLocks noGrp="1"/>
          </p:cNvGraphicFramePr>
          <p:nvPr/>
        </p:nvGraphicFramePr>
        <p:xfrm>
          <a:off x="685800" y="1711325"/>
          <a:ext cx="7696200" cy="4086225"/>
        </p:xfrm>
        <a:graphic>
          <a:graphicData uri="http://schemas.openxmlformats.org/drawingml/2006/table">
            <a:tbl>
              <a:tblPr/>
              <a:tblGrid>
                <a:gridCol w="5715000"/>
                <a:gridCol w="19812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charset="0"/>
                        </a:rPr>
                        <a:t>Type of Problem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charset="0"/>
                        </a:rPr>
                        <a:t>Acronyms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Linear system of equations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SV</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Linear least squares problems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LLS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Linear equality-constrained least squares problem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LSE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General linear model problem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GLM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Symmetric eigenproblems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SEP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Nonsymmetric eigenproblems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NEP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Singular value decomposition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SVD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Generalized symmetric definite eigenproblems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GSEP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Generalized nonsymmetric eigenproblems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GNEP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Generalized (or quotient) singular value decomposition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charset="0"/>
                        </a:rPr>
                        <a:t>GSVD (QSVD)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60457" name="Line 41"/>
          <p:cNvSpPr>
            <a:spLocks noChangeShapeType="1"/>
          </p:cNvSpPr>
          <p:nvPr/>
        </p:nvSpPr>
        <p:spPr bwMode="auto">
          <a:xfrm>
            <a:off x="304800" y="3048000"/>
            <a:ext cx="84582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60458" name="Line 42"/>
          <p:cNvSpPr>
            <a:spLocks noChangeShapeType="1"/>
          </p:cNvSpPr>
          <p:nvPr/>
        </p:nvSpPr>
        <p:spPr bwMode="auto">
          <a:xfrm>
            <a:off x="304800" y="3429000"/>
            <a:ext cx="84582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60459" name="Line 43"/>
          <p:cNvSpPr>
            <a:spLocks noChangeShapeType="1"/>
          </p:cNvSpPr>
          <p:nvPr/>
        </p:nvSpPr>
        <p:spPr bwMode="auto">
          <a:xfrm>
            <a:off x="304800" y="4876800"/>
            <a:ext cx="84582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60460" name="Line 44"/>
          <p:cNvSpPr>
            <a:spLocks noChangeShapeType="1"/>
          </p:cNvSpPr>
          <p:nvPr/>
        </p:nvSpPr>
        <p:spPr bwMode="auto">
          <a:xfrm>
            <a:off x="304800" y="5257800"/>
            <a:ext cx="84582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60461" name="Line 45"/>
          <p:cNvSpPr>
            <a:spLocks noChangeShapeType="1"/>
          </p:cNvSpPr>
          <p:nvPr/>
        </p:nvSpPr>
        <p:spPr bwMode="auto">
          <a:xfrm>
            <a:off x="304800" y="5638800"/>
            <a:ext cx="8458200"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60462" name="Line 46"/>
          <p:cNvSpPr>
            <a:spLocks noChangeShapeType="1"/>
          </p:cNvSpPr>
          <p:nvPr/>
        </p:nvSpPr>
        <p:spPr bwMode="auto">
          <a:xfrm>
            <a:off x="381000" y="5943600"/>
            <a:ext cx="8458200" cy="0"/>
          </a:xfrm>
          <a:prstGeom prst="line">
            <a:avLst/>
          </a:prstGeom>
          <a:noFill/>
          <a:ln w="9525">
            <a:solidFill>
              <a:schemeClr val="tx1"/>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p:spPr>
        <p:txBody>
          <a:bodyPr/>
          <a:lstStyle/>
          <a:p>
            <a:fld id="{A594D419-ECFE-4450-836A-054CBB703A3D}" type="slidenum">
              <a:rPr lang="en-US" smtClean="0"/>
              <a:pPr/>
              <a:t>57</a:t>
            </a:fld>
            <a:endParaRPr lang="en-US" smtClean="0"/>
          </a:p>
        </p:txBody>
      </p:sp>
      <p:sp>
        <p:nvSpPr>
          <p:cNvPr id="1908738" name="Rectangle 2"/>
          <p:cNvSpPr>
            <a:spLocks noGrp="1" noChangeArrowheads="1"/>
          </p:cNvSpPr>
          <p:nvPr>
            <p:ph type="title"/>
          </p:nvPr>
        </p:nvSpPr>
        <p:spPr/>
        <p:txBody>
          <a:bodyPr/>
          <a:lstStyle/>
          <a:p>
            <a:pPr>
              <a:defRPr/>
            </a:pPr>
            <a:r>
              <a:rPr lang="en-US" dirty="0" smtClean="0"/>
              <a:t>Major Changes to Software</a:t>
            </a:r>
          </a:p>
        </p:txBody>
      </p:sp>
      <p:sp>
        <p:nvSpPr>
          <p:cNvPr id="83972" name="Rectangle 3"/>
          <p:cNvSpPr>
            <a:spLocks noGrp="1" noChangeArrowheads="1"/>
          </p:cNvSpPr>
          <p:nvPr>
            <p:ph type="body" idx="1"/>
          </p:nvPr>
        </p:nvSpPr>
        <p:spPr>
          <a:xfrm>
            <a:off x="685800" y="1143001"/>
            <a:ext cx="7727950" cy="5715000"/>
          </a:xfrm>
        </p:spPr>
        <p:txBody>
          <a:bodyPr/>
          <a:lstStyle/>
          <a:p>
            <a:pPr>
              <a:lnSpc>
                <a:spcPct val="90000"/>
              </a:lnSpc>
              <a:buFontTx/>
              <a:buChar char="•"/>
            </a:pPr>
            <a:r>
              <a:rPr lang="en-US" smtClean="0"/>
              <a:t>Must rethink the design of our software</a:t>
            </a:r>
          </a:p>
          <a:p>
            <a:pPr lvl="1">
              <a:lnSpc>
                <a:spcPct val="90000"/>
              </a:lnSpc>
            </a:pPr>
            <a:r>
              <a:rPr lang="en-US" smtClean="0"/>
              <a:t>Another disruptive technology</a:t>
            </a:r>
          </a:p>
          <a:p>
            <a:pPr lvl="2">
              <a:lnSpc>
                <a:spcPct val="90000"/>
              </a:lnSpc>
            </a:pPr>
            <a:r>
              <a:rPr lang="en-US" smtClean="0"/>
              <a:t>Similar to what happened with cluster computing and message passing</a:t>
            </a:r>
          </a:p>
          <a:p>
            <a:pPr lvl="1">
              <a:lnSpc>
                <a:spcPct val="90000"/>
              </a:lnSpc>
            </a:pPr>
            <a:r>
              <a:rPr lang="en-US" smtClean="0"/>
              <a:t>Rethink and rewrite the applications, algorithms, and software</a:t>
            </a:r>
          </a:p>
          <a:p>
            <a:pPr>
              <a:lnSpc>
                <a:spcPct val="90000"/>
              </a:lnSpc>
              <a:buFontTx/>
              <a:buChar char="•"/>
            </a:pPr>
            <a:r>
              <a:rPr lang="en-US" smtClean="0"/>
              <a:t>Numerical libraries for example will change</a:t>
            </a:r>
          </a:p>
          <a:p>
            <a:pPr lvl="1">
              <a:lnSpc>
                <a:spcPct val="90000"/>
              </a:lnSpc>
            </a:pPr>
            <a:r>
              <a:rPr lang="en-US" smtClean="0"/>
              <a:t>For example, both LAPACK and ScaLAPACK will undergo major changes to accommodate this</a:t>
            </a:r>
          </a:p>
          <a:p>
            <a:pPr lvl="1">
              <a:lnSpc>
                <a:spcPct val="90000"/>
              </a:lnSpc>
            </a:pPr>
            <a:endParaRPr lang="en-US"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000" dirty="0" smtClean="0"/>
              <a:t>A New Generation of Software:</a:t>
            </a:r>
            <a:br>
              <a:rPr lang="en-US" sz="4000" dirty="0" smtClean="0"/>
            </a:br>
            <a:r>
              <a:rPr lang="en-US" sz="2000" dirty="0" smtClean="0"/>
              <a:t>Parallel Linear Algebra Software for </a:t>
            </a:r>
            <a:r>
              <a:rPr lang="en-US" sz="2000" dirty="0" err="1" smtClean="0"/>
              <a:t>Multicore</a:t>
            </a:r>
            <a:r>
              <a:rPr lang="en-US" sz="2000" dirty="0" smtClean="0"/>
              <a:t> Architectures (PLASMA)</a:t>
            </a:r>
            <a:endParaRPr lang="en-US" sz="4000" dirty="0"/>
          </a:p>
        </p:txBody>
      </p:sp>
      <p:graphicFrame>
        <p:nvGraphicFramePr>
          <p:cNvPr id="5" name="Content Placeholder 4"/>
          <p:cNvGraphicFramePr>
            <a:graphicFrameLocks noGrp="1"/>
          </p:cNvGraphicFramePr>
          <p:nvPr>
            <p:ph idx="1"/>
          </p:nvPr>
        </p:nvGraphicFramePr>
        <p:xfrm>
          <a:off x="457200" y="1143004"/>
          <a:ext cx="8229600" cy="4590916"/>
        </p:xfrm>
        <a:graphic>
          <a:graphicData uri="http://schemas.openxmlformats.org/drawingml/2006/table">
            <a:tbl>
              <a:tblPr firstRow="1" bandRow="1">
                <a:tableStyleId>{5C22544A-7EE6-4342-B048-85BDC9FD1C3A}</a:tableStyleId>
              </a:tblPr>
              <a:tblGrid>
                <a:gridCol w="2743200"/>
                <a:gridCol w="2743200"/>
                <a:gridCol w="2743200"/>
              </a:tblGrid>
              <a:tr h="370840">
                <a:tc gridSpan="3">
                  <a:txBody>
                    <a:bodyPr/>
                    <a:lstStyle/>
                    <a:p>
                      <a:pPr algn="ctr"/>
                      <a:r>
                        <a:rPr lang="en-US" sz="1800" dirty="0" smtClean="0"/>
                        <a:t>Software/Algorithms follow hardware</a:t>
                      </a:r>
                      <a:r>
                        <a:rPr lang="en-US" sz="1800" baseline="0" dirty="0" smtClean="0"/>
                        <a:t> evolution in time</a:t>
                      </a:r>
                      <a:endParaRPr lang="en-US" sz="1800" dirty="0"/>
                    </a:p>
                  </a:txBody>
                  <a:tcPr/>
                </a:tc>
                <a:tc hMerge="1">
                  <a:txBody>
                    <a:bodyPr/>
                    <a:lstStyle/>
                    <a:p>
                      <a:endParaRPr lang="en-US" dirty="0"/>
                    </a:p>
                  </a:txBody>
                  <a:tcPr/>
                </a:tc>
                <a:tc hMerge="1">
                  <a:txBody>
                    <a:bodyPr/>
                    <a:lstStyle/>
                    <a:p>
                      <a:endParaRPr lang="en-US" dirty="0"/>
                    </a:p>
                  </a:txBody>
                  <a:tcPr/>
                </a:tc>
              </a:tr>
              <a:tr h="920967">
                <a:tc>
                  <a:txBody>
                    <a:bodyPr/>
                    <a:lstStyle/>
                    <a:p>
                      <a:r>
                        <a:rPr lang="en-US" sz="1800" dirty="0" smtClean="0"/>
                        <a:t>LINPACK (70’s)</a:t>
                      </a:r>
                    </a:p>
                    <a:p>
                      <a:r>
                        <a:rPr lang="en-US" sz="1800" dirty="0" smtClean="0"/>
                        <a:t>(Vector</a:t>
                      </a:r>
                      <a:r>
                        <a:rPr lang="en-US" sz="1800" baseline="0" dirty="0" smtClean="0"/>
                        <a:t> operations)</a:t>
                      </a:r>
                      <a:endParaRPr lang="en-US" sz="1800" dirty="0"/>
                    </a:p>
                  </a:txBody>
                  <a:tcPr/>
                </a:tc>
                <a:tc>
                  <a:txBody>
                    <a:bodyPr/>
                    <a:lstStyle/>
                    <a:p>
                      <a:endParaRPr lang="en-US" sz="1800" dirty="0" smtClean="0"/>
                    </a:p>
                    <a:p>
                      <a:endParaRPr lang="en-US" sz="1800" dirty="0" smtClean="0"/>
                    </a:p>
                    <a:p>
                      <a:endParaRPr lang="en-US" sz="1800" dirty="0" smtClean="0"/>
                    </a:p>
                    <a:p>
                      <a:endParaRPr lang="en-US" sz="1800" dirty="0" smtClean="0"/>
                    </a:p>
                  </a:txBody>
                  <a:tcPr/>
                </a:tc>
                <a:tc>
                  <a:txBody>
                    <a:bodyPr/>
                    <a:lstStyle/>
                    <a:p>
                      <a:r>
                        <a:rPr lang="en-US" sz="1800" dirty="0" smtClean="0"/>
                        <a:t>Rely on </a:t>
                      </a:r>
                    </a:p>
                    <a:p>
                      <a:r>
                        <a:rPr lang="en-US" sz="1800" dirty="0" smtClean="0"/>
                        <a:t>   - Level-1 BLAS</a:t>
                      </a:r>
                      <a:r>
                        <a:rPr lang="en-US" sz="1800" baseline="0" dirty="0" smtClean="0"/>
                        <a:t> operations</a:t>
                      </a:r>
                      <a:endParaRPr lang="en-US" sz="1800" dirty="0" smtClean="0"/>
                    </a:p>
                  </a:txBody>
                  <a:tcPr/>
                </a:tc>
              </a:tr>
              <a:tr h="920967">
                <a:tc>
                  <a:txBody>
                    <a:bodyPr/>
                    <a:lstStyle/>
                    <a:p>
                      <a:r>
                        <a:rPr lang="en-US" sz="1800" dirty="0" smtClean="0"/>
                        <a:t>LAPACK (80’s)</a:t>
                      </a:r>
                    </a:p>
                    <a:p>
                      <a:r>
                        <a:rPr lang="en-US" sz="1800" dirty="0" smtClean="0"/>
                        <a:t>(Blocking, cache friendly)</a:t>
                      </a:r>
                      <a:endParaRPr lang="en-US" sz="1800" dirty="0"/>
                    </a:p>
                  </a:txBody>
                  <a:tcPr/>
                </a:tc>
                <a:tc>
                  <a:txBody>
                    <a:bodyPr/>
                    <a:lstStyle/>
                    <a:p>
                      <a:endParaRPr lang="en-US" sz="1800" dirty="0" smtClean="0"/>
                    </a:p>
                    <a:p>
                      <a:endParaRPr lang="en-US" sz="1800" dirty="0" smtClean="0"/>
                    </a:p>
                    <a:p>
                      <a:endParaRPr lang="en-US" sz="1800" dirty="0" smtClean="0"/>
                    </a:p>
                    <a:p>
                      <a:endParaRPr lang="en-US" sz="1800" dirty="0" smtClean="0"/>
                    </a:p>
                  </a:txBody>
                  <a:tcPr/>
                </a:tc>
                <a:tc>
                  <a:txBody>
                    <a:bodyPr/>
                    <a:lstStyle/>
                    <a:p>
                      <a:r>
                        <a:rPr lang="en-US" sz="1800" dirty="0" smtClean="0"/>
                        <a:t>Rely</a:t>
                      </a:r>
                      <a:r>
                        <a:rPr lang="en-US" sz="1800" baseline="0" dirty="0" smtClean="0"/>
                        <a:t> on </a:t>
                      </a:r>
                    </a:p>
                    <a:p>
                      <a:r>
                        <a:rPr lang="en-US" sz="1800" baseline="0" dirty="0" smtClean="0"/>
                        <a:t>   - Level-3 BLAS operations</a:t>
                      </a:r>
                      <a:endParaRPr lang="en-US" sz="1800" dirty="0" smtClean="0"/>
                    </a:p>
                  </a:txBody>
                  <a:tcPr/>
                </a:tc>
              </a:tr>
              <a:tr h="645160">
                <a:tc>
                  <a:txBody>
                    <a:bodyPr/>
                    <a:lstStyle/>
                    <a:p>
                      <a:r>
                        <a:rPr lang="en-US" sz="1800" dirty="0" err="1" smtClean="0"/>
                        <a:t>ScaLAPACK</a:t>
                      </a:r>
                      <a:r>
                        <a:rPr lang="en-US" sz="1800" dirty="0" smtClean="0"/>
                        <a:t> (90’s)</a:t>
                      </a:r>
                    </a:p>
                    <a:p>
                      <a:r>
                        <a:rPr lang="en-US" sz="1800" dirty="0" smtClean="0"/>
                        <a:t>(Distributed</a:t>
                      </a:r>
                      <a:r>
                        <a:rPr lang="en-US" sz="1800" baseline="0" dirty="0" smtClean="0"/>
                        <a:t> Memory)</a:t>
                      </a:r>
                      <a:endParaRPr lang="en-US" sz="1800" dirty="0"/>
                    </a:p>
                  </a:txBody>
                  <a:tcPr/>
                </a:tc>
                <a:tc>
                  <a:txBody>
                    <a:bodyPr/>
                    <a:lstStyle/>
                    <a:p>
                      <a:endParaRPr lang="en-US" sz="1800" dirty="0" smtClean="0"/>
                    </a:p>
                  </a:txBody>
                  <a:tcPr/>
                </a:tc>
                <a:tc>
                  <a:txBody>
                    <a:bodyPr/>
                    <a:lstStyle/>
                    <a:p>
                      <a:r>
                        <a:rPr lang="en-US" sz="1800" dirty="0" smtClean="0"/>
                        <a:t>Rely on </a:t>
                      </a:r>
                    </a:p>
                    <a:p>
                      <a:r>
                        <a:rPr lang="en-US" sz="1800" dirty="0" smtClean="0"/>
                        <a:t>   - PBLAS Mess Passing</a:t>
                      </a:r>
                    </a:p>
                  </a:txBody>
                  <a:tcPr/>
                </a:tc>
              </a:tr>
              <a:tr h="1197476">
                <a:tc>
                  <a:txBody>
                    <a:bodyPr/>
                    <a:lstStyle/>
                    <a:p>
                      <a:r>
                        <a:rPr lang="en-US" sz="1800" dirty="0" smtClean="0"/>
                        <a:t>PLASMA (00’s)</a:t>
                      </a:r>
                    </a:p>
                    <a:p>
                      <a:r>
                        <a:rPr lang="en-US" sz="1800" dirty="0" smtClean="0"/>
                        <a:t>New Algorithms </a:t>
                      </a:r>
                    </a:p>
                    <a:p>
                      <a:r>
                        <a:rPr lang="en-US" sz="1800" dirty="0" smtClean="0"/>
                        <a:t>(many-core</a:t>
                      </a:r>
                      <a:r>
                        <a:rPr lang="en-US" sz="1800" baseline="0" dirty="0" smtClean="0"/>
                        <a:t> friendly)</a:t>
                      </a:r>
                      <a:endParaRPr lang="en-US" sz="1800" dirty="0"/>
                    </a:p>
                  </a:txBody>
                  <a:tcPr/>
                </a:tc>
                <a:tc>
                  <a:txBody>
                    <a:bodyPr/>
                    <a:lstStyle/>
                    <a:p>
                      <a:endParaRPr lang="en-US" sz="1800" dirty="0" smtClean="0"/>
                    </a:p>
                    <a:p>
                      <a:endParaRPr lang="en-US" sz="1800" dirty="0" smtClean="0"/>
                    </a:p>
                    <a:p>
                      <a:endParaRPr lang="en-US" sz="1800" dirty="0" smtClean="0"/>
                    </a:p>
                    <a:p>
                      <a:endParaRPr lang="en-US" sz="1800" dirty="0" smtClean="0"/>
                    </a:p>
                  </a:txBody>
                  <a:tcPr/>
                </a:tc>
                <a:tc>
                  <a:txBody>
                    <a:bodyPr/>
                    <a:lstStyle/>
                    <a:p>
                      <a:r>
                        <a:rPr lang="en-US" sz="1800" dirty="0" smtClean="0"/>
                        <a:t>Rely on </a:t>
                      </a:r>
                    </a:p>
                    <a:p>
                      <a:r>
                        <a:rPr lang="en-US" sz="1800" dirty="0" smtClean="0"/>
                        <a:t>   - a DAG/scheduler</a:t>
                      </a:r>
                    </a:p>
                    <a:p>
                      <a:r>
                        <a:rPr lang="en-US" sz="1800" dirty="0" smtClean="0"/>
                        <a:t>   - block</a:t>
                      </a:r>
                      <a:r>
                        <a:rPr lang="en-US" sz="1800" baseline="0" dirty="0" smtClean="0"/>
                        <a:t> data layout</a:t>
                      </a:r>
                    </a:p>
                    <a:p>
                      <a:r>
                        <a:rPr lang="en-US" sz="1800" baseline="0" dirty="0" smtClean="0"/>
                        <a:t>   - some extra kernels</a:t>
                      </a:r>
                      <a:endParaRPr lang="en-US" sz="1800" dirty="0" smtClean="0"/>
                    </a:p>
                  </a:txBody>
                  <a:tcPr/>
                </a:tc>
              </a:tr>
            </a:tbl>
          </a:graphicData>
        </a:graphic>
      </p:graphicFrame>
      <p:sp>
        <p:nvSpPr>
          <p:cNvPr id="20" name="Freeform 19"/>
          <p:cNvSpPr/>
          <p:nvPr/>
        </p:nvSpPr>
        <p:spPr>
          <a:xfrm>
            <a:off x="3278420" y="1525819"/>
            <a:ext cx="312241" cy="929461"/>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1" name="Rectangle 20"/>
          <p:cNvSpPr/>
          <p:nvPr/>
        </p:nvSpPr>
        <p:spPr>
          <a:xfrm>
            <a:off x="3621155" y="1835790"/>
            <a:ext cx="585216" cy="69213"/>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2" name="Rectangle 21"/>
          <p:cNvSpPr/>
          <p:nvPr/>
        </p:nvSpPr>
        <p:spPr>
          <a:xfrm>
            <a:off x="3632775" y="1905000"/>
            <a:ext cx="566928" cy="548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5" name="Rectangle 24"/>
          <p:cNvSpPr/>
          <p:nvPr/>
        </p:nvSpPr>
        <p:spPr>
          <a:xfrm>
            <a:off x="3581404" y="1828804"/>
            <a:ext cx="51545" cy="624207"/>
          </a:xfrm>
          <a:prstGeom prst="rect">
            <a:avLst/>
          </a:prstGeom>
          <a:solidFill>
            <a:schemeClr val="accent3"/>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6" name="Freeform 25"/>
          <p:cNvSpPr/>
          <p:nvPr/>
        </p:nvSpPr>
        <p:spPr>
          <a:xfrm>
            <a:off x="3276604" y="1524000"/>
            <a:ext cx="931277" cy="314057"/>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7" name="Freeform 26"/>
          <p:cNvSpPr/>
          <p:nvPr/>
        </p:nvSpPr>
        <p:spPr>
          <a:xfrm>
            <a:off x="3278420" y="2461204"/>
            <a:ext cx="312241" cy="929461"/>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8" name="Rectangle 27"/>
          <p:cNvSpPr/>
          <p:nvPr/>
        </p:nvSpPr>
        <p:spPr>
          <a:xfrm>
            <a:off x="3744963" y="2771176"/>
            <a:ext cx="462915" cy="154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9" name="Rectangle 28"/>
          <p:cNvSpPr/>
          <p:nvPr/>
        </p:nvSpPr>
        <p:spPr>
          <a:xfrm>
            <a:off x="3744963" y="2925477"/>
            <a:ext cx="462915" cy="462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0" name="Freeform 29"/>
          <p:cNvSpPr/>
          <p:nvPr/>
        </p:nvSpPr>
        <p:spPr>
          <a:xfrm>
            <a:off x="3587127" y="2775256"/>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1" name="Freeform 30"/>
          <p:cNvSpPr/>
          <p:nvPr/>
        </p:nvSpPr>
        <p:spPr>
          <a:xfrm>
            <a:off x="3589311" y="2771629"/>
            <a:ext cx="157936" cy="154305"/>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2" name="Rectangle 31"/>
          <p:cNvSpPr/>
          <p:nvPr/>
        </p:nvSpPr>
        <p:spPr>
          <a:xfrm>
            <a:off x="3587230" y="2925477"/>
            <a:ext cx="154305" cy="4629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3" name="Freeform 32"/>
          <p:cNvSpPr/>
          <p:nvPr/>
        </p:nvSpPr>
        <p:spPr>
          <a:xfrm>
            <a:off x="3276604" y="2459386"/>
            <a:ext cx="931277" cy="314057"/>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4" name="Freeform 33"/>
          <p:cNvSpPr/>
          <p:nvPr/>
        </p:nvSpPr>
        <p:spPr>
          <a:xfrm>
            <a:off x="3278420" y="4001029"/>
            <a:ext cx="312241" cy="929461"/>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7" name="Freeform 36"/>
          <p:cNvSpPr/>
          <p:nvPr/>
        </p:nvSpPr>
        <p:spPr>
          <a:xfrm>
            <a:off x="3587127" y="4323032"/>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8" name="Freeform 37"/>
          <p:cNvSpPr/>
          <p:nvPr/>
        </p:nvSpPr>
        <p:spPr>
          <a:xfrm>
            <a:off x="3597264" y="4319405"/>
            <a:ext cx="157936" cy="154305"/>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9" name="Rectangle 38"/>
          <p:cNvSpPr/>
          <p:nvPr/>
        </p:nvSpPr>
        <p:spPr>
          <a:xfrm>
            <a:off x="3587230" y="4473254"/>
            <a:ext cx="154305" cy="1554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40" name="Freeform 39"/>
          <p:cNvSpPr/>
          <p:nvPr/>
        </p:nvSpPr>
        <p:spPr>
          <a:xfrm>
            <a:off x="3276604" y="3999212"/>
            <a:ext cx="931277" cy="314057"/>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41" name="Rectangle 40"/>
          <p:cNvSpPr/>
          <p:nvPr/>
        </p:nvSpPr>
        <p:spPr>
          <a:xfrm>
            <a:off x="3589355" y="4625656"/>
            <a:ext cx="154305" cy="1554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42" name="Rectangle 41"/>
          <p:cNvSpPr/>
          <p:nvPr/>
        </p:nvSpPr>
        <p:spPr>
          <a:xfrm>
            <a:off x="3589355" y="4778053"/>
            <a:ext cx="154305" cy="1554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43" name="Rectangle 42"/>
          <p:cNvSpPr/>
          <p:nvPr/>
        </p:nvSpPr>
        <p:spPr>
          <a:xfrm>
            <a:off x="3733800" y="4625656"/>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44" name="Rectangle 43"/>
          <p:cNvSpPr/>
          <p:nvPr/>
        </p:nvSpPr>
        <p:spPr>
          <a:xfrm>
            <a:off x="3733800" y="4778053"/>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1" name="Rectangle 50"/>
          <p:cNvSpPr/>
          <p:nvPr/>
        </p:nvSpPr>
        <p:spPr>
          <a:xfrm>
            <a:off x="3894152" y="4473286"/>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2" name="Rectangle 51"/>
          <p:cNvSpPr/>
          <p:nvPr/>
        </p:nvSpPr>
        <p:spPr>
          <a:xfrm>
            <a:off x="3894152" y="4625686"/>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3" name="Rectangle 52"/>
          <p:cNvSpPr/>
          <p:nvPr/>
        </p:nvSpPr>
        <p:spPr>
          <a:xfrm>
            <a:off x="3894152" y="4778088"/>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4" name="Rectangle 53"/>
          <p:cNvSpPr/>
          <p:nvPr/>
        </p:nvSpPr>
        <p:spPr>
          <a:xfrm>
            <a:off x="4054505" y="4473286"/>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5" name="Rectangle 54"/>
          <p:cNvSpPr/>
          <p:nvPr/>
        </p:nvSpPr>
        <p:spPr>
          <a:xfrm>
            <a:off x="4054505" y="4625686"/>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6" name="Rectangle 55"/>
          <p:cNvSpPr/>
          <p:nvPr/>
        </p:nvSpPr>
        <p:spPr>
          <a:xfrm>
            <a:off x="4054505" y="4778088"/>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7" name="Rectangle 56"/>
          <p:cNvSpPr/>
          <p:nvPr/>
        </p:nvSpPr>
        <p:spPr>
          <a:xfrm>
            <a:off x="3733800" y="4328837"/>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8" name="Rectangle 57"/>
          <p:cNvSpPr/>
          <p:nvPr/>
        </p:nvSpPr>
        <p:spPr>
          <a:xfrm>
            <a:off x="3894152" y="4328870"/>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9" name="Rectangle 58"/>
          <p:cNvSpPr/>
          <p:nvPr/>
        </p:nvSpPr>
        <p:spPr>
          <a:xfrm>
            <a:off x="4054505" y="4328870"/>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60" name="TextBox 59"/>
          <p:cNvSpPr txBox="1"/>
          <p:nvPr/>
        </p:nvSpPr>
        <p:spPr>
          <a:xfrm>
            <a:off x="457200" y="5560875"/>
            <a:ext cx="8440516" cy="1384984"/>
          </a:xfrm>
          <a:prstGeom prst="rect">
            <a:avLst/>
          </a:prstGeom>
          <a:noFill/>
        </p:spPr>
        <p:txBody>
          <a:bodyPr wrap="square" lIns="91400" tIns="45702" rIns="91400" bIns="45702" rtlCol="0">
            <a:spAutoFit/>
          </a:bodyPr>
          <a:lstStyle/>
          <a:p>
            <a:r>
              <a:rPr lang="en-US" dirty="0" smtClean="0"/>
              <a:t>Those new algorithms </a:t>
            </a:r>
          </a:p>
          <a:p>
            <a:r>
              <a:rPr lang="en-US" dirty="0" smtClean="0"/>
              <a:t>    - have a very </a:t>
            </a:r>
            <a:r>
              <a:rPr lang="en-US" b="1" dirty="0" smtClean="0">
                <a:solidFill>
                  <a:schemeClr val="accent1"/>
                </a:solidFill>
              </a:rPr>
              <a:t>low granularity</a:t>
            </a:r>
            <a:r>
              <a:rPr lang="en-US" dirty="0" smtClean="0"/>
              <a:t>, they scale very well (</a:t>
            </a:r>
            <a:r>
              <a:rPr lang="en-US" dirty="0" err="1" smtClean="0"/>
              <a:t>multicore</a:t>
            </a:r>
            <a:r>
              <a:rPr lang="en-US" dirty="0" smtClean="0"/>
              <a:t>, petascale computing, … )</a:t>
            </a:r>
          </a:p>
          <a:p>
            <a:r>
              <a:rPr lang="en-US" dirty="0" smtClean="0"/>
              <a:t>    - </a:t>
            </a:r>
            <a:r>
              <a:rPr lang="en-US" b="1" dirty="0" smtClean="0">
                <a:solidFill>
                  <a:schemeClr val="accent1"/>
                </a:solidFill>
              </a:rPr>
              <a:t>removes a lots of dependencies </a:t>
            </a:r>
            <a:r>
              <a:rPr lang="en-US" dirty="0" smtClean="0"/>
              <a:t>among the tasks, (</a:t>
            </a:r>
            <a:r>
              <a:rPr lang="en-US" dirty="0" err="1" smtClean="0"/>
              <a:t>multicore</a:t>
            </a:r>
            <a:r>
              <a:rPr lang="en-US" dirty="0" smtClean="0"/>
              <a:t>, distributed computing)</a:t>
            </a:r>
          </a:p>
          <a:p>
            <a:r>
              <a:rPr lang="en-US" dirty="0" smtClean="0"/>
              <a:t>    - </a:t>
            </a:r>
            <a:r>
              <a:rPr lang="en-US" b="1" dirty="0" smtClean="0">
                <a:solidFill>
                  <a:schemeClr val="accent1"/>
                </a:solidFill>
              </a:rPr>
              <a:t>avoid latency </a:t>
            </a:r>
            <a:r>
              <a:rPr lang="en-US" dirty="0" smtClean="0"/>
              <a:t>(distributed computing, out-of-core)</a:t>
            </a:r>
          </a:p>
          <a:p>
            <a:r>
              <a:rPr lang="en-US" dirty="0" smtClean="0"/>
              <a:t>    - </a:t>
            </a:r>
            <a:r>
              <a:rPr lang="en-US" b="1" dirty="0" smtClean="0">
                <a:solidFill>
                  <a:schemeClr val="accent1"/>
                </a:solidFill>
              </a:rPr>
              <a:t>rely on fast kernels </a:t>
            </a:r>
          </a:p>
          <a:p>
            <a:r>
              <a:rPr lang="en-US" dirty="0" smtClean="0"/>
              <a:t> Those new algorithms need new kernels and rely on efficient scheduling algorithms.</a:t>
            </a:r>
          </a:p>
        </p:txBody>
      </p:sp>
      <p:sp>
        <p:nvSpPr>
          <p:cNvPr id="36" name="Rectangle 35"/>
          <p:cNvSpPr/>
          <p:nvPr/>
        </p:nvSpPr>
        <p:spPr>
          <a:xfrm>
            <a:off x="3733800" y="4473254"/>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pic>
        <p:nvPicPr>
          <p:cNvPr id="1601538" name="Picture 2"/>
          <p:cNvPicPr>
            <a:picLocks noChangeAspect="1" noChangeArrowheads="1"/>
          </p:cNvPicPr>
          <p:nvPr/>
        </p:nvPicPr>
        <p:blipFill>
          <a:blip r:embed="rId3"/>
          <a:srcRect/>
          <a:stretch>
            <a:fillRect/>
          </a:stretch>
        </p:blipFill>
        <p:spPr bwMode="auto">
          <a:xfrm>
            <a:off x="3276604" y="3352800"/>
            <a:ext cx="1152525" cy="628650"/>
          </a:xfrm>
          <a:prstGeom prst="rect">
            <a:avLst/>
          </a:prstGeom>
          <a:noFill/>
          <a:ln w="9525">
            <a:noFill/>
            <a:miter lim="800000"/>
            <a:headEnd/>
            <a:tailEnd/>
          </a:ln>
          <a:effectLst/>
        </p:spPr>
      </p:pic>
      <p:sp>
        <p:nvSpPr>
          <p:cNvPr id="45" name="Rectangle 44"/>
          <p:cNvSpPr/>
          <p:nvPr/>
        </p:nvSpPr>
        <p:spPr bwMode="auto">
          <a:xfrm>
            <a:off x="-533397" y="2438400"/>
            <a:ext cx="11049000" cy="5562600"/>
          </a:xfrm>
          <a:prstGeom prst="rect">
            <a:avLst/>
          </a:prstGeom>
          <a:solidFill>
            <a:schemeClr val="bg1"/>
          </a:solidFill>
          <a:ln w="9525" cap="flat" cmpd="sng" algn="ctr">
            <a:noFill/>
            <a:prstDash val="solid"/>
            <a:round/>
            <a:headEnd type="none" w="med" len="med"/>
            <a:tailEnd type="none" w="med" len="med"/>
          </a:ln>
          <a:effectLst/>
        </p:spPr>
        <p:txBody>
          <a:bodyPr vert="horz" wrap="none" lIns="91400" tIns="45702" rIns="91400" bIns="45702" numCol="1" rtlCol="0" anchor="ctr" anchorCtr="0" compatLnSpc="1">
            <a:prstTxWarp prst="textNoShape">
              <a:avLst/>
            </a:prstTxWarp>
          </a:bodyPr>
          <a:lstStyle/>
          <a:p>
            <a:pPr defTabSz="914021"/>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000" dirty="0" smtClean="0"/>
              <a:t>A New Generation of Software:</a:t>
            </a:r>
            <a:br>
              <a:rPr lang="en-US" sz="4000" dirty="0" smtClean="0"/>
            </a:br>
            <a:r>
              <a:rPr lang="en-US" sz="2000" dirty="0" smtClean="0"/>
              <a:t>Parallel Linear Algebra Software for </a:t>
            </a:r>
            <a:r>
              <a:rPr lang="en-US" sz="2000" dirty="0" err="1" smtClean="0"/>
              <a:t>Multicore</a:t>
            </a:r>
            <a:r>
              <a:rPr lang="en-US" sz="2000" dirty="0" smtClean="0"/>
              <a:t> Architectures (PLASMA)</a:t>
            </a:r>
            <a:endParaRPr lang="en-US" sz="4000" dirty="0"/>
          </a:p>
        </p:txBody>
      </p:sp>
      <p:graphicFrame>
        <p:nvGraphicFramePr>
          <p:cNvPr id="5" name="Content Placeholder 4"/>
          <p:cNvGraphicFramePr>
            <a:graphicFrameLocks noGrp="1"/>
          </p:cNvGraphicFramePr>
          <p:nvPr>
            <p:ph idx="1"/>
          </p:nvPr>
        </p:nvGraphicFramePr>
        <p:xfrm>
          <a:off x="457200" y="1143004"/>
          <a:ext cx="8229600" cy="4590916"/>
        </p:xfrm>
        <a:graphic>
          <a:graphicData uri="http://schemas.openxmlformats.org/drawingml/2006/table">
            <a:tbl>
              <a:tblPr firstRow="1" bandRow="1">
                <a:tableStyleId>{5C22544A-7EE6-4342-B048-85BDC9FD1C3A}</a:tableStyleId>
              </a:tblPr>
              <a:tblGrid>
                <a:gridCol w="2743200"/>
                <a:gridCol w="2743200"/>
                <a:gridCol w="2743200"/>
              </a:tblGrid>
              <a:tr h="370840">
                <a:tc gridSpan="3">
                  <a:txBody>
                    <a:bodyPr/>
                    <a:lstStyle/>
                    <a:p>
                      <a:pPr algn="ctr"/>
                      <a:r>
                        <a:rPr lang="en-US" sz="1800" dirty="0" smtClean="0"/>
                        <a:t>Software/Algorithms follow hardware</a:t>
                      </a:r>
                      <a:r>
                        <a:rPr lang="en-US" sz="1800" baseline="0" dirty="0" smtClean="0"/>
                        <a:t> evolution in time</a:t>
                      </a:r>
                      <a:endParaRPr lang="en-US" sz="1800" dirty="0"/>
                    </a:p>
                  </a:txBody>
                  <a:tcPr/>
                </a:tc>
                <a:tc hMerge="1">
                  <a:txBody>
                    <a:bodyPr/>
                    <a:lstStyle/>
                    <a:p>
                      <a:endParaRPr lang="en-US" dirty="0"/>
                    </a:p>
                  </a:txBody>
                  <a:tcPr/>
                </a:tc>
                <a:tc hMerge="1">
                  <a:txBody>
                    <a:bodyPr/>
                    <a:lstStyle/>
                    <a:p>
                      <a:endParaRPr lang="en-US" dirty="0"/>
                    </a:p>
                  </a:txBody>
                  <a:tcPr/>
                </a:tc>
              </a:tr>
              <a:tr h="920967">
                <a:tc>
                  <a:txBody>
                    <a:bodyPr/>
                    <a:lstStyle/>
                    <a:p>
                      <a:r>
                        <a:rPr lang="en-US" sz="1800" dirty="0" smtClean="0"/>
                        <a:t>LINPACK (70’s)</a:t>
                      </a:r>
                    </a:p>
                    <a:p>
                      <a:r>
                        <a:rPr lang="en-US" sz="1800" dirty="0" smtClean="0"/>
                        <a:t>(Vector</a:t>
                      </a:r>
                      <a:r>
                        <a:rPr lang="en-US" sz="1800" baseline="0" dirty="0" smtClean="0"/>
                        <a:t> operations)</a:t>
                      </a:r>
                      <a:endParaRPr lang="en-US" sz="1800" dirty="0"/>
                    </a:p>
                  </a:txBody>
                  <a:tcPr/>
                </a:tc>
                <a:tc>
                  <a:txBody>
                    <a:bodyPr/>
                    <a:lstStyle/>
                    <a:p>
                      <a:endParaRPr lang="en-US" sz="1800" dirty="0" smtClean="0"/>
                    </a:p>
                    <a:p>
                      <a:endParaRPr lang="en-US" sz="1800" dirty="0" smtClean="0"/>
                    </a:p>
                    <a:p>
                      <a:endParaRPr lang="en-US" sz="1800" dirty="0" smtClean="0"/>
                    </a:p>
                    <a:p>
                      <a:endParaRPr lang="en-US" sz="1800" dirty="0" smtClean="0"/>
                    </a:p>
                  </a:txBody>
                  <a:tcPr/>
                </a:tc>
                <a:tc>
                  <a:txBody>
                    <a:bodyPr/>
                    <a:lstStyle/>
                    <a:p>
                      <a:r>
                        <a:rPr lang="en-US" sz="1800" dirty="0" smtClean="0"/>
                        <a:t>Rely on </a:t>
                      </a:r>
                    </a:p>
                    <a:p>
                      <a:r>
                        <a:rPr lang="en-US" sz="1800" dirty="0" smtClean="0"/>
                        <a:t>   - Level-1 BLAS</a:t>
                      </a:r>
                      <a:r>
                        <a:rPr lang="en-US" sz="1800" baseline="0" dirty="0" smtClean="0"/>
                        <a:t> operations</a:t>
                      </a:r>
                      <a:endParaRPr lang="en-US" sz="1800" dirty="0" smtClean="0"/>
                    </a:p>
                  </a:txBody>
                  <a:tcPr/>
                </a:tc>
              </a:tr>
              <a:tr h="920967">
                <a:tc>
                  <a:txBody>
                    <a:bodyPr/>
                    <a:lstStyle/>
                    <a:p>
                      <a:r>
                        <a:rPr lang="en-US" sz="1800" dirty="0" smtClean="0"/>
                        <a:t>LAPACK (80’s)</a:t>
                      </a:r>
                    </a:p>
                    <a:p>
                      <a:r>
                        <a:rPr lang="en-US" sz="1800" dirty="0" smtClean="0"/>
                        <a:t>(Blocking, cache friendly)</a:t>
                      </a:r>
                      <a:endParaRPr lang="en-US" sz="1800" dirty="0"/>
                    </a:p>
                  </a:txBody>
                  <a:tcPr/>
                </a:tc>
                <a:tc>
                  <a:txBody>
                    <a:bodyPr/>
                    <a:lstStyle/>
                    <a:p>
                      <a:endParaRPr lang="en-US" sz="1800" dirty="0" smtClean="0"/>
                    </a:p>
                    <a:p>
                      <a:endParaRPr lang="en-US" sz="1800" dirty="0" smtClean="0"/>
                    </a:p>
                    <a:p>
                      <a:endParaRPr lang="en-US" sz="1800" dirty="0" smtClean="0"/>
                    </a:p>
                    <a:p>
                      <a:endParaRPr lang="en-US" sz="1800" dirty="0" smtClean="0"/>
                    </a:p>
                  </a:txBody>
                  <a:tcPr/>
                </a:tc>
                <a:tc>
                  <a:txBody>
                    <a:bodyPr/>
                    <a:lstStyle/>
                    <a:p>
                      <a:r>
                        <a:rPr lang="en-US" sz="1800" dirty="0" smtClean="0"/>
                        <a:t>Rely</a:t>
                      </a:r>
                      <a:r>
                        <a:rPr lang="en-US" sz="1800" baseline="0" dirty="0" smtClean="0"/>
                        <a:t> on </a:t>
                      </a:r>
                    </a:p>
                    <a:p>
                      <a:r>
                        <a:rPr lang="en-US" sz="1800" baseline="0" dirty="0" smtClean="0"/>
                        <a:t>   - Level-3 BLAS operations</a:t>
                      </a:r>
                      <a:endParaRPr lang="en-US" sz="1800" dirty="0" smtClean="0"/>
                    </a:p>
                  </a:txBody>
                  <a:tcPr/>
                </a:tc>
              </a:tr>
              <a:tr h="645160">
                <a:tc>
                  <a:txBody>
                    <a:bodyPr/>
                    <a:lstStyle/>
                    <a:p>
                      <a:r>
                        <a:rPr lang="en-US" sz="1800" dirty="0" err="1" smtClean="0"/>
                        <a:t>ScaLAPACK</a:t>
                      </a:r>
                      <a:r>
                        <a:rPr lang="en-US" sz="1800" dirty="0" smtClean="0"/>
                        <a:t> (90’s)</a:t>
                      </a:r>
                    </a:p>
                    <a:p>
                      <a:r>
                        <a:rPr lang="en-US" sz="1800" dirty="0" smtClean="0"/>
                        <a:t>(Distributed</a:t>
                      </a:r>
                      <a:r>
                        <a:rPr lang="en-US" sz="1800" baseline="0" dirty="0" smtClean="0"/>
                        <a:t> Memory)</a:t>
                      </a:r>
                      <a:endParaRPr lang="en-US" sz="1800" dirty="0"/>
                    </a:p>
                  </a:txBody>
                  <a:tcPr/>
                </a:tc>
                <a:tc>
                  <a:txBody>
                    <a:bodyPr/>
                    <a:lstStyle/>
                    <a:p>
                      <a:endParaRPr lang="en-US" sz="1800" dirty="0" smtClean="0"/>
                    </a:p>
                  </a:txBody>
                  <a:tcPr/>
                </a:tc>
                <a:tc>
                  <a:txBody>
                    <a:bodyPr/>
                    <a:lstStyle/>
                    <a:p>
                      <a:r>
                        <a:rPr lang="en-US" sz="1800" dirty="0" smtClean="0"/>
                        <a:t>Rely on </a:t>
                      </a:r>
                    </a:p>
                    <a:p>
                      <a:r>
                        <a:rPr lang="en-US" sz="1800" dirty="0" smtClean="0"/>
                        <a:t>   - PBLAS Mess Passing</a:t>
                      </a:r>
                    </a:p>
                  </a:txBody>
                  <a:tcPr/>
                </a:tc>
              </a:tr>
              <a:tr h="1197476">
                <a:tc>
                  <a:txBody>
                    <a:bodyPr/>
                    <a:lstStyle/>
                    <a:p>
                      <a:r>
                        <a:rPr lang="en-US" sz="1800" dirty="0" smtClean="0"/>
                        <a:t>PLASMA (00’s)</a:t>
                      </a:r>
                    </a:p>
                    <a:p>
                      <a:r>
                        <a:rPr lang="en-US" sz="1800" dirty="0" smtClean="0"/>
                        <a:t>New Algorithms </a:t>
                      </a:r>
                    </a:p>
                    <a:p>
                      <a:r>
                        <a:rPr lang="en-US" sz="1800" dirty="0" smtClean="0"/>
                        <a:t>(many-core</a:t>
                      </a:r>
                      <a:r>
                        <a:rPr lang="en-US" sz="1800" baseline="0" dirty="0" smtClean="0"/>
                        <a:t> friendly)</a:t>
                      </a:r>
                      <a:endParaRPr lang="en-US" sz="1800" dirty="0"/>
                    </a:p>
                  </a:txBody>
                  <a:tcPr/>
                </a:tc>
                <a:tc>
                  <a:txBody>
                    <a:bodyPr/>
                    <a:lstStyle/>
                    <a:p>
                      <a:endParaRPr lang="en-US" sz="1800" dirty="0" smtClean="0"/>
                    </a:p>
                    <a:p>
                      <a:endParaRPr lang="en-US" sz="1800" dirty="0" smtClean="0"/>
                    </a:p>
                    <a:p>
                      <a:endParaRPr lang="en-US" sz="1800" dirty="0" smtClean="0"/>
                    </a:p>
                    <a:p>
                      <a:endParaRPr lang="en-US" sz="1800" dirty="0" smtClean="0"/>
                    </a:p>
                  </a:txBody>
                  <a:tcPr/>
                </a:tc>
                <a:tc>
                  <a:txBody>
                    <a:bodyPr/>
                    <a:lstStyle/>
                    <a:p>
                      <a:r>
                        <a:rPr lang="en-US" sz="1800" dirty="0" smtClean="0"/>
                        <a:t>Rely on </a:t>
                      </a:r>
                    </a:p>
                    <a:p>
                      <a:r>
                        <a:rPr lang="en-US" sz="1800" dirty="0" smtClean="0"/>
                        <a:t>   - a DAG/scheduler</a:t>
                      </a:r>
                    </a:p>
                    <a:p>
                      <a:r>
                        <a:rPr lang="en-US" sz="1800" dirty="0" smtClean="0"/>
                        <a:t>   - block</a:t>
                      </a:r>
                      <a:r>
                        <a:rPr lang="en-US" sz="1800" baseline="0" dirty="0" smtClean="0"/>
                        <a:t> data layout</a:t>
                      </a:r>
                    </a:p>
                    <a:p>
                      <a:r>
                        <a:rPr lang="en-US" sz="1800" baseline="0" dirty="0" smtClean="0"/>
                        <a:t>   - some extra kernels</a:t>
                      </a:r>
                      <a:endParaRPr lang="en-US" sz="1800" dirty="0" smtClean="0"/>
                    </a:p>
                  </a:txBody>
                  <a:tcPr/>
                </a:tc>
              </a:tr>
            </a:tbl>
          </a:graphicData>
        </a:graphic>
      </p:graphicFrame>
      <p:sp>
        <p:nvSpPr>
          <p:cNvPr id="20" name="Freeform 19"/>
          <p:cNvSpPr/>
          <p:nvPr/>
        </p:nvSpPr>
        <p:spPr>
          <a:xfrm>
            <a:off x="3278420" y="1525819"/>
            <a:ext cx="312241" cy="929461"/>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1" name="Rectangle 20"/>
          <p:cNvSpPr/>
          <p:nvPr/>
        </p:nvSpPr>
        <p:spPr>
          <a:xfrm>
            <a:off x="3621155" y="1835790"/>
            <a:ext cx="585216" cy="69213"/>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2" name="Rectangle 21"/>
          <p:cNvSpPr/>
          <p:nvPr/>
        </p:nvSpPr>
        <p:spPr>
          <a:xfrm>
            <a:off x="3632775" y="1905000"/>
            <a:ext cx="566928" cy="548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5" name="Rectangle 24"/>
          <p:cNvSpPr/>
          <p:nvPr/>
        </p:nvSpPr>
        <p:spPr>
          <a:xfrm>
            <a:off x="3581404" y="1828804"/>
            <a:ext cx="51545" cy="624207"/>
          </a:xfrm>
          <a:prstGeom prst="rect">
            <a:avLst/>
          </a:prstGeom>
          <a:solidFill>
            <a:schemeClr val="accent3"/>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6" name="Freeform 25"/>
          <p:cNvSpPr/>
          <p:nvPr/>
        </p:nvSpPr>
        <p:spPr>
          <a:xfrm>
            <a:off x="3276604" y="1524000"/>
            <a:ext cx="931277" cy="314057"/>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7" name="Freeform 26"/>
          <p:cNvSpPr/>
          <p:nvPr/>
        </p:nvSpPr>
        <p:spPr>
          <a:xfrm>
            <a:off x="3278420" y="2745018"/>
            <a:ext cx="312241" cy="929461"/>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8" name="Rectangle 27"/>
          <p:cNvSpPr/>
          <p:nvPr/>
        </p:nvSpPr>
        <p:spPr>
          <a:xfrm>
            <a:off x="3744963" y="3054990"/>
            <a:ext cx="462915" cy="154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9" name="Rectangle 28"/>
          <p:cNvSpPr/>
          <p:nvPr/>
        </p:nvSpPr>
        <p:spPr>
          <a:xfrm>
            <a:off x="3744963" y="3209291"/>
            <a:ext cx="462915" cy="462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0" name="Freeform 29"/>
          <p:cNvSpPr/>
          <p:nvPr/>
        </p:nvSpPr>
        <p:spPr>
          <a:xfrm>
            <a:off x="3587127" y="3059070"/>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1" name="Freeform 30"/>
          <p:cNvSpPr/>
          <p:nvPr/>
        </p:nvSpPr>
        <p:spPr>
          <a:xfrm>
            <a:off x="3589311" y="3055443"/>
            <a:ext cx="157936" cy="154305"/>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2" name="Rectangle 31"/>
          <p:cNvSpPr/>
          <p:nvPr/>
        </p:nvSpPr>
        <p:spPr>
          <a:xfrm>
            <a:off x="3587230" y="3209291"/>
            <a:ext cx="154305" cy="4629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3" name="Freeform 32"/>
          <p:cNvSpPr/>
          <p:nvPr/>
        </p:nvSpPr>
        <p:spPr>
          <a:xfrm>
            <a:off x="3276604" y="2743200"/>
            <a:ext cx="931277" cy="314057"/>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4" name="Freeform 33"/>
          <p:cNvSpPr/>
          <p:nvPr/>
        </p:nvSpPr>
        <p:spPr>
          <a:xfrm>
            <a:off x="3278420" y="4284843"/>
            <a:ext cx="312241" cy="929461"/>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7" name="Freeform 36"/>
          <p:cNvSpPr/>
          <p:nvPr/>
        </p:nvSpPr>
        <p:spPr>
          <a:xfrm>
            <a:off x="3587127" y="4606846"/>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8" name="Freeform 37"/>
          <p:cNvSpPr/>
          <p:nvPr/>
        </p:nvSpPr>
        <p:spPr>
          <a:xfrm>
            <a:off x="3597264" y="4603219"/>
            <a:ext cx="157936" cy="154305"/>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9" name="Rectangle 38"/>
          <p:cNvSpPr/>
          <p:nvPr/>
        </p:nvSpPr>
        <p:spPr>
          <a:xfrm>
            <a:off x="3587230" y="4757068"/>
            <a:ext cx="154305" cy="1554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40" name="Freeform 39"/>
          <p:cNvSpPr/>
          <p:nvPr/>
        </p:nvSpPr>
        <p:spPr>
          <a:xfrm>
            <a:off x="3276604" y="4283026"/>
            <a:ext cx="931277" cy="314057"/>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41" name="Rectangle 40"/>
          <p:cNvSpPr/>
          <p:nvPr/>
        </p:nvSpPr>
        <p:spPr>
          <a:xfrm>
            <a:off x="3589355" y="4909470"/>
            <a:ext cx="154305" cy="1554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42" name="Rectangle 41"/>
          <p:cNvSpPr/>
          <p:nvPr/>
        </p:nvSpPr>
        <p:spPr>
          <a:xfrm>
            <a:off x="3589355" y="5061867"/>
            <a:ext cx="154305" cy="1554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43" name="Rectangle 42"/>
          <p:cNvSpPr/>
          <p:nvPr/>
        </p:nvSpPr>
        <p:spPr>
          <a:xfrm>
            <a:off x="3733800" y="4909470"/>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44" name="Rectangle 43"/>
          <p:cNvSpPr/>
          <p:nvPr/>
        </p:nvSpPr>
        <p:spPr>
          <a:xfrm>
            <a:off x="3733800" y="5061867"/>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1" name="Rectangle 50"/>
          <p:cNvSpPr/>
          <p:nvPr/>
        </p:nvSpPr>
        <p:spPr>
          <a:xfrm>
            <a:off x="3894152" y="4757100"/>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2" name="Rectangle 51"/>
          <p:cNvSpPr/>
          <p:nvPr/>
        </p:nvSpPr>
        <p:spPr>
          <a:xfrm>
            <a:off x="3894152" y="4909500"/>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3" name="Rectangle 52"/>
          <p:cNvSpPr/>
          <p:nvPr/>
        </p:nvSpPr>
        <p:spPr>
          <a:xfrm>
            <a:off x="3894152" y="5061902"/>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4" name="Rectangle 53"/>
          <p:cNvSpPr/>
          <p:nvPr/>
        </p:nvSpPr>
        <p:spPr>
          <a:xfrm>
            <a:off x="4054505" y="4757100"/>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5" name="Rectangle 54"/>
          <p:cNvSpPr/>
          <p:nvPr/>
        </p:nvSpPr>
        <p:spPr>
          <a:xfrm>
            <a:off x="4054505" y="4909500"/>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6" name="Rectangle 55"/>
          <p:cNvSpPr/>
          <p:nvPr/>
        </p:nvSpPr>
        <p:spPr>
          <a:xfrm>
            <a:off x="4054505" y="5061902"/>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7" name="Rectangle 56"/>
          <p:cNvSpPr/>
          <p:nvPr/>
        </p:nvSpPr>
        <p:spPr>
          <a:xfrm>
            <a:off x="3733800" y="4612651"/>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8" name="Rectangle 57"/>
          <p:cNvSpPr/>
          <p:nvPr/>
        </p:nvSpPr>
        <p:spPr>
          <a:xfrm>
            <a:off x="3894152" y="4612684"/>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9" name="Rectangle 58"/>
          <p:cNvSpPr/>
          <p:nvPr/>
        </p:nvSpPr>
        <p:spPr>
          <a:xfrm>
            <a:off x="4054505" y="4612684"/>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60" name="TextBox 59"/>
          <p:cNvSpPr txBox="1"/>
          <p:nvPr/>
        </p:nvSpPr>
        <p:spPr>
          <a:xfrm>
            <a:off x="457200" y="5560875"/>
            <a:ext cx="8440516" cy="1384984"/>
          </a:xfrm>
          <a:prstGeom prst="rect">
            <a:avLst/>
          </a:prstGeom>
          <a:noFill/>
        </p:spPr>
        <p:txBody>
          <a:bodyPr wrap="square" lIns="91400" tIns="45702" rIns="91400" bIns="45702" rtlCol="0">
            <a:spAutoFit/>
          </a:bodyPr>
          <a:lstStyle/>
          <a:p>
            <a:r>
              <a:rPr lang="en-US" dirty="0" smtClean="0"/>
              <a:t>Those new algorithms </a:t>
            </a:r>
          </a:p>
          <a:p>
            <a:r>
              <a:rPr lang="en-US" dirty="0" smtClean="0"/>
              <a:t>    - have a very </a:t>
            </a:r>
            <a:r>
              <a:rPr lang="en-US" b="1" dirty="0" smtClean="0">
                <a:solidFill>
                  <a:schemeClr val="accent1"/>
                </a:solidFill>
              </a:rPr>
              <a:t>low granularity</a:t>
            </a:r>
            <a:r>
              <a:rPr lang="en-US" dirty="0" smtClean="0"/>
              <a:t>, they scale very well (</a:t>
            </a:r>
            <a:r>
              <a:rPr lang="en-US" dirty="0" err="1" smtClean="0"/>
              <a:t>multicore</a:t>
            </a:r>
            <a:r>
              <a:rPr lang="en-US" dirty="0" smtClean="0"/>
              <a:t>, petascale computing, … )</a:t>
            </a:r>
          </a:p>
          <a:p>
            <a:r>
              <a:rPr lang="en-US" dirty="0" smtClean="0"/>
              <a:t>    - </a:t>
            </a:r>
            <a:r>
              <a:rPr lang="en-US" b="1" dirty="0" smtClean="0">
                <a:solidFill>
                  <a:schemeClr val="accent1"/>
                </a:solidFill>
              </a:rPr>
              <a:t>removes a lots of dependencies </a:t>
            </a:r>
            <a:r>
              <a:rPr lang="en-US" dirty="0" smtClean="0"/>
              <a:t>among the tasks, (</a:t>
            </a:r>
            <a:r>
              <a:rPr lang="en-US" dirty="0" err="1" smtClean="0"/>
              <a:t>multicore</a:t>
            </a:r>
            <a:r>
              <a:rPr lang="en-US" dirty="0" smtClean="0"/>
              <a:t>, distributed computing)</a:t>
            </a:r>
          </a:p>
          <a:p>
            <a:r>
              <a:rPr lang="en-US" dirty="0" smtClean="0"/>
              <a:t>    - </a:t>
            </a:r>
            <a:r>
              <a:rPr lang="en-US" b="1" dirty="0" smtClean="0">
                <a:solidFill>
                  <a:schemeClr val="accent1"/>
                </a:solidFill>
              </a:rPr>
              <a:t>avoid latency </a:t>
            </a:r>
            <a:r>
              <a:rPr lang="en-US" dirty="0" smtClean="0"/>
              <a:t>(distributed computing, out-of-core)</a:t>
            </a:r>
          </a:p>
          <a:p>
            <a:r>
              <a:rPr lang="en-US" dirty="0" smtClean="0"/>
              <a:t>    - </a:t>
            </a:r>
            <a:r>
              <a:rPr lang="en-US" b="1" dirty="0" smtClean="0">
                <a:solidFill>
                  <a:schemeClr val="accent1"/>
                </a:solidFill>
              </a:rPr>
              <a:t>rely on fast kernels </a:t>
            </a:r>
          </a:p>
          <a:p>
            <a:r>
              <a:rPr lang="en-US" dirty="0" smtClean="0"/>
              <a:t> Those new algorithms need new kernels and rely on efficient scheduling algorithms.</a:t>
            </a:r>
          </a:p>
        </p:txBody>
      </p:sp>
      <p:sp>
        <p:nvSpPr>
          <p:cNvPr id="36" name="Rectangle 35"/>
          <p:cNvSpPr/>
          <p:nvPr/>
        </p:nvSpPr>
        <p:spPr>
          <a:xfrm>
            <a:off x="3733800" y="4757068"/>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pic>
        <p:nvPicPr>
          <p:cNvPr id="1601538" name="Picture 2"/>
          <p:cNvPicPr>
            <a:picLocks noChangeAspect="1" noChangeArrowheads="1"/>
          </p:cNvPicPr>
          <p:nvPr/>
        </p:nvPicPr>
        <p:blipFill>
          <a:blip r:embed="rId3"/>
          <a:srcRect/>
          <a:stretch>
            <a:fillRect/>
          </a:stretch>
        </p:blipFill>
        <p:spPr bwMode="auto">
          <a:xfrm>
            <a:off x="3276604" y="3636614"/>
            <a:ext cx="1152525" cy="628650"/>
          </a:xfrm>
          <a:prstGeom prst="rect">
            <a:avLst/>
          </a:prstGeom>
          <a:noFill/>
          <a:ln w="9525">
            <a:noFill/>
            <a:miter lim="800000"/>
            <a:headEnd/>
            <a:tailEnd/>
          </a:ln>
          <a:effectLst/>
        </p:spPr>
      </p:pic>
      <p:sp>
        <p:nvSpPr>
          <p:cNvPr id="45" name="Rectangle 44"/>
          <p:cNvSpPr/>
          <p:nvPr/>
        </p:nvSpPr>
        <p:spPr bwMode="auto">
          <a:xfrm>
            <a:off x="-533397" y="3657600"/>
            <a:ext cx="11049000" cy="3733800"/>
          </a:xfrm>
          <a:prstGeom prst="rect">
            <a:avLst/>
          </a:prstGeom>
          <a:solidFill>
            <a:schemeClr val="bg1"/>
          </a:solidFill>
          <a:ln w="9525" cap="flat" cmpd="sng" algn="ctr">
            <a:noFill/>
            <a:prstDash val="solid"/>
            <a:round/>
            <a:headEnd type="none" w="med" len="med"/>
            <a:tailEnd type="none" w="med" len="med"/>
          </a:ln>
          <a:effectLst/>
        </p:spPr>
        <p:txBody>
          <a:bodyPr vert="horz" wrap="none" lIns="91400" tIns="45702" rIns="91400" bIns="45702" numCol="1" rtlCol="0" anchor="ctr" anchorCtr="0" compatLnSpc="1">
            <a:prstTxWarp prst="textNoShape">
              <a:avLst/>
            </a:prstTxWarp>
          </a:bodyPr>
          <a:lstStyle/>
          <a:p>
            <a:pPr defTabSz="914021"/>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932D57B-5222-624A-9B1D-46C5741AAEBF}" type="slidenum">
              <a:rPr lang="en-US"/>
              <a:pPr/>
              <a:t>6</a:t>
            </a:fld>
            <a:endParaRPr lang="en-US"/>
          </a:p>
        </p:txBody>
      </p:sp>
      <p:sp>
        <p:nvSpPr>
          <p:cNvPr id="215042" name="Rectangle 2"/>
          <p:cNvSpPr>
            <a:spLocks noGrp="1" noChangeArrowheads="1"/>
          </p:cNvSpPr>
          <p:nvPr>
            <p:ph type="title"/>
          </p:nvPr>
        </p:nvSpPr>
        <p:spPr/>
        <p:txBody>
          <a:bodyPr/>
          <a:lstStyle/>
          <a:p>
            <a:r>
              <a:rPr lang="en-US"/>
              <a:t>Computing in 1974</a:t>
            </a:r>
          </a:p>
        </p:txBody>
      </p:sp>
      <p:sp>
        <p:nvSpPr>
          <p:cNvPr id="215043" name="Rectangle 3"/>
          <p:cNvSpPr>
            <a:spLocks noGrp="1" noChangeArrowheads="1"/>
          </p:cNvSpPr>
          <p:nvPr>
            <p:ph type="body" idx="1"/>
          </p:nvPr>
        </p:nvSpPr>
        <p:spPr/>
        <p:txBody>
          <a:bodyPr/>
          <a:lstStyle/>
          <a:p>
            <a:r>
              <a:rPr lang="en-US"/>
              <a:t>High Performance Computers:</a:t>
            </a:r>
          </a:p>
          <a:p>
            <a:pPr lvl="1"/>
            <a:r>
              <a:rPr lang="en-US"/>
              <a:t>IBM 370/195, CDC 7600, Univac 1110, DEC PDP-10, Honeywell 6030</a:t>
            </a:r>
          </a:p>
          <a:p>
            <a:r>
              <a:rPr lang="en-US"/>
              <a:t>Fortran 66</a:t>
            </a:r>
          </a:p>
          <a:p>
            <a:r>
              <a:rPr lang="en-US"/>
              <a:t>Trying to achieve software portability </a:t>
            </a:r>
          </a:p>
          <a:p>
            <a:r>
              <a:rPr lang="en-US"/>
              <a:t>Run efficiently</a:t>
            </a:r>
          </a:p>
          <a:p>
            <a:r>
              <a:rPr lang="en-US"/>
              <a:t>BLAS (Level 1)</a:t>
            </a:r>
          </a:p>
          <a:p>
            <a:pPr lvl="1"/>
            <a:r>
              <a:rPr lang="en-US"/>
              <a:t>Vector operations</a:t>
            </a:r>
          </a:p>
          <a:p>
            <a:r>
              <a:rPr lang="en-US"/>
              <a:t>Software released in 1979</a:t>
            </a:r>
          </a:p>
          <a:p>
            <a:pPr lvl="1"/>
            <a:r>
              <a:rPr lang="en-US"/>
              <a:t>About the time of the Cray 1</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000" dirty="0" smtClean="0"/>
              <a:t>A New Generation of Software:</a:t>
            </a:r>
            <a:br>
              <a:rPr lang="en-US" sz="4000" dirty="0" smtClean="0"/>
            </a:br>
            <a:r>
              <a:rPr lang="en-US" sz="2000" dirty="0" smtClean="0"/>
              <a:t>Parallel Linear Algebra Software for </a:t>
            </a:r>
            <a:r>
              <a:rPr lang="en-US" sz="2000" dirty="0" err="1" smtClean="0"/>
              <a:t>Multicore</a:t>
            </a:r>
            <a:r>
              <a:rPr lang="en-US" sz="2000" dirty="0" smtClean="0"/>
              <a:t> Architectures (PLASMA)</a:t>
            </a:r>
            <a:endParaRPr lang="en-US" sz="4000" dirty="0"/>
          </a:p>
        </p:txBody>
      </p:sp>
      <p:graphicFrame>
        <p:nvGraphicFramePr>
          <p:cNvPr id="5" name="Content Placeholder 4"/>
          <p:cNvGraphicFramePr>
            <a:graphicFrameLocks noGrp="1"/>
          </p:cNvGraphicFramePr>
          <p:nvPr>
            <p:ph idx="1"/>
          </p:nvPr>
        </p:nvGraphicFramePr>
        <p:xfrm>
          <a:off x="457200" y="1143004"/>
          <a:ext cx="8229600" cy="4590916"/>
        </p:xfrm>
        <a:graphic>
          <a:graphicData uri="http://schemas.openxmlformats.org/drawingml/2006/table">
            <a:tbl>
              <a:tblPr firstRow="1" bandRow="1">
                <a:tableStyleId>{5C22544A-7EE6-4342-B048-85BDC9FD1C3A}</a:tableStyleId>
              </a:tblPr>
              <a:tblGrid>
                <a:gridCol w="2743200"/>
                <a:gridCol w="2743200"/>
                <a:gridCol w="2743200"/>
              </a:tblGrid>
              <a:tr h="370840">
                <a:tc gridSpan="3">
                  <a:txBody>
                    <a:bodyPr/>
                    <a:lstStyle/>
                    <a:p>
                      <a:pPr algn="ctr"/>
                      <a:r>
                        <a:rPr lang="en-US" sz="1800" dirty="0" smtClean="0"/>
                        <a:t>Software/Algorithms follow hardware</a:t>
                      </a:r>
                      <a:r>
                        <a:rPr lang="en-US" sz="1800" baseline="0" dirty="0" smtClean="0"/>
                        <a:t> evolution in time</a:t>
                      </a:r>
                      <a:endParaRPr lang="en-US" sz="1800" dirty="0"/>
                    </a:p>
                  </a:txBody>
                  <a:tcPr/>
                </a:tc>
                <a:tc hMerge="1">
                  <a:txBody>
                    <a:bodyPr/>
                    <a:lstStyle/>
                    <a:p>
                      <a:endParaRPr lang="en-US" dirty="0"/>
                    </a:p>
                  </a:txBody>
                  <a:tcPr/>
                </a:tc>
                <a:tc hMerge="1">
                  <a:txBody>
                    <a:bodyPr/>
                    <a:lstStyle/>
                    <a:p>
                      <a:endParaRPr lang="en-US" dirty="0"/>
                    </a:p>
                  </a:txBody>
                  <a:tcPr/>
                </a:tc>
              </a:tr>
              <a:tr h="920967">
                <a:tc>
                  <a:txBody>
                    <a:bodyPr/>
                    <a:lstStyle/>
                    <a:p>
                      <a:r>
                        <a:rPr lang="en-US" sz="1800" dirty="0" smtClean="0"/>
                        <a:t>LINPACK (70’s)</a:t>
                      </a:r>
                    </a:p>
                    <a:p>
                      <a:r>
                        <a:rPr lang="en-US" sz="1800" dirty="0" smtClean="0"/>
                        <a:t>(Vector</a:t>
                      </a:r>
                      <a:r>
                        <a:rPr lang="en-US" sz="1800" baseline="0" dirty="0" smtClean="0"/>
                        <a:t> operations)</a:t>
                      </a:r>
                      <a:endParaRPr lang="en-US" sz="1800" dirty="0"/>
                    </a:p>
                  </a:txBody>
                  <a:tcPr/>
                </a:tc>
                <a:tc>
                  <a:txBody>
                    <a:bodyPr/>
                    <a:lstStyle/>
                    <a:p>
                      <a:endParaRPr lang="en-US" sz="1800" dirty="0" smtClean="0"/>
                    </a:p>
                    <a:p>
                      <a:endParaRPr lang="en-US" sz="1800" dirty="0" smtClean="0"/>
                    </a:p>
                    <a:p>
                      <a:endParaRPr lang="en-US" sz="1800" dirty="0" smtClean="0"/>
                    </a:p>
                    <a:p>
                      <a:endParaRPr lang="en-US" sz="1800" dirty="0" smtClean="0"/>
                    </a:p>
                  </a:txBody>
                  <a:tcPr/>
                </a:tc>
                <a:tc>
                  <a:txBody>
                    <a:bodyPr/>
                    <a:lstStyle/>
                    <a:p>
                      <a:r>
                        <a:rPr lang="en-US" sz="1800" dirty="0" smtClean="0"/>
                        <a:t>Rely on </a:t>
                      </a:r>
                    </a:p>
                    <a:p>
                      <a:r>
                        <a:rPr lang="en-US" sz="1800" dirty="0" smtClean="0"/>
                        <a:t>   - Level-1 BLAS</a:t>
                      </a:r>
                      <a:r>
                        <a:rPr lang="en-US" sz="1800" baseline="0" dirty="0" smtClean="0"/>
                        <a:t> operations</a:t>
                      </a:r>
                      <a:endParaRPr lang="en-US" sz="1800" dirty="0" smtClean="0"/>
                    </a:p>
                  </a:txBody>
                  <a:tcPr/>
                </a:tc>
              </a:tr>
              <a:tr h="920967">
                <a:tc>
                  <a:txBody>
                    <a:bodyPr/>
                    <a:lstStyle/>
                    <a:p>
                      <a:r>
                        <a:rPr lang="en-US" sz="1800" dirty="0" smtClean="0"/>
                        <a:t>LAPACK (80’s)</a:t>
                      </a:r>
                    </a:p>
                    <a:p>
                      <a:r>
                        <a:rPr lang="en-US" sz="1800" dirty="0" smtClean="0"/>
                        <a:t>(Blocking, cache friendly)</a:t>
                      </a:r>
                      <a:endParaRPr lang="en-US" sz="1800" dirty="0"/>
                    </a:p>
                  </a:txBody>
                  <a:tcPr/>
                </a:tc>
                <a:tc>
                  <a:txBody>
                    <a:bodyPr/>
                    <a:lstStyle/>
                    <a:p>
                      <a:endParaRPr lang="en-US" sz="1800" dirty="0" smtClean="0"/>
                    </a:p>
                    <a:p>
                      <a:endParaRPr lang="en-US" sz="1800" dirty="0" smtClean="0"/>
                    </a:p>
                    <a:p>
                      <a:endParaRPr lang="en-US" sz="1800" dirty="0" smtClean="0"/>
                    </a:p>
                    <a:p>
                      <a:endParaRPr lang="en-US" sz="1800" dirty="0" smtClean="0"/>
                    </a:p>
                  </a:txBody>
                  <a:tcPr/>
                </a:tc>
                <a:tc>
                  <a:txBody>
                    <a:bodyPr/>
                    <a:lstStyle/>
                    <a:p>
                      <a:r>
                        <a:rPr lang="en-US" sz="1800" dirty="0" smtClean="0"/>
                        <a:t>Rely</a:t>
                      </a:r>
                      <a:r>
                        <a:rPr lang="en-US" sz="1800" baseline="0" dirty="0" smtClean="0"/>
                        <a:t> on </a:t>
                      </a:r>
                    </a:p>
                    <a:p>
                      <a:r>
                        <a:rPr lang="en-US" sz="1800" baseline="0" dirty="0" smtClean="0"/>
                        <a:t>   - Level-3 BLAS operations</a:t>
                      </a:r>
                      <a:endParaRPr lang="en-US" sz="1800" dirty="0" smtClean="0"/>
                    </a:p>
                  </a:txBody>
                  <a:tcPr/>
                </a:tc>
              </a:tr>
              <a:tr h="645160">
                <a:tc>
                  <a:txBody>
                    <a:bodyPr/>
                    <a:lstStyle/>
                    <a:p>
                      <a:r>
                        <a:rPr lang="en-US" sz="1800" dirty="0" err="1" smtClean="0"/>
                        <a:t>ScaLAPACK</a:t>
                      </a:r>
                      <a:r>
                        <a:rPr lang="en-US" sz="1800" dirty="0" smtClean="0"/>
                        <a:t> (90’s)</a:t>
                      </a:r>
                    </a:p>
                    <a:p>
                      <a:r>
                        <a:rPr lang="en-US" sz="1800" dirty="0" smtClean="0"/>
                        <a:t>(Distributed</a:t>
                      </a:r>
                      <a:r>
                        <a:rPr lang="en-US" sz="1800" baseline="0" dirty="0" smtClean="0"/>
                        <a:t> Memory)</a:t>
                      </a:r>
                      <a:endParaRPr lang="en-US" sz="1800" dirty="0"/>
                    </a:p>
                  </a:txBody>
                  <a:tcPr/>
                </a:tc>
                <a:tc>
                  <a:txBody>
                    <a:bodyPr/>
                    <a:lstStyle/>
                    <a:p>
                      <a:endParaRPr lang="en-US" sz="1800" dirty="0" smtClean="0"/>
                    </a:p>
                  </a:txBody>
                  <a:tcPr/>
                </a:tc>
                <a:tc>
                  <a:txBody>
                    <a:bodyPr/>
                    <a:lstStyle/>
                    <a:p>
                      <a:r>
                        <a:rPr lang="en-US" sz="1800" dirty="0" smtClean="0"/>
                        <a:t>Rely on </a:t>
                      </a:r>
                    </a:p>
                    <a:p>
                      <a:r>
                        <a:rPr lang="en-US" sz="1800" dirty="0" smtClean="0"/>
                        <a:t>   - PBLAS Mess Passing</a:t>
                      </a:r>
                    </a:p>
                  </a:txBody>
                  <a:tcPr/>
                </a:tc>
              </a:tr>
              <a:tr h="1197476">
                <a:tc>
                  <a:txBody>
                    <a:bodyPr/>
                    <a:lstStyle/>
                    <a:p>
                      <a:r>
                        <a:rPr lang="en-US" sz="1800" dirty="0" smtClean="0"/>
                        <a:t>PLASMA (00’s)</a:t>
                      </a:r>
                    </a:p>
                    <a:p>
                      <a:r>
                        <a:rPr lang="en-US" sz="1800" dirty="0" smtClean="0"/>
                        <a:t>New Algorithms </a:t>
                      </a:r>
                    </a:p>
                    <a:p>
                      <a:r>
                        <a:rPr lang="en-US" sz="1800" dirty="0" smtClean="0"/>
                        <a:t>(many-core</a:t>
                      </a:r>
                      <a:r>
                        <a:rPr lang="en-US" sz="1800" baseline="0" dirty="0" smtClean="0"/>
                        <a:t> friendly)</a:t>
                      </a:r>
                      <a:endParaRPr lang="en-US" sz="1800" dirty="0"/>
                    </a:p>
                  </a:txBody>
                  <a:tcPr/>
                </a:tc>
                <a:tc>
                  <a:txBody>
                    <a:bodyPr/>
                    <a:lstStyle/>
                    <a:p>
                      <a:endParaRPr lang="en-US" sz="1800" dirty="0" smtClean="0"/>
                    </a:p>
                    <a:p>
                      <a:endParaRPr lang="en-US" sz="1800" dirty="0" smtClean="0"/>
                    </a:p>
                    <a:p>
                      <a:endParaRPr lang="en-US" sz="1800" dirty="0" smtClean="0"/>
                    </a:p>
                    <a:p>
                      <a:endParaRPr lang="en-US" sz="1800" dirty="0" smtClean="0"/>
                    </a:p>
                  </a:txBody>
                  <a:tcPr/>
                </a:tc>
                <a:tc>
                  <a:txBody>
                    <a:bodyPr/>
                    <a:lstStyle/>
                    <a:p>
                      <a:r>
                        <a:rPr lang="en-US" sz="1800" dirty="0" smtClean="0"/>
                        <a:t>Rely on </a:t>
                      </a:r>
                    </a:p>
                    <a:p>
                      <a:r>
                        <a:rPr lang="en-US" sz="1800" dirty="0" smtClean="0"/>
                        <a:t>   - a DAG/scheduler</a:t>
                      </a:r>
                    </a:p>
                    <a:p>
                      <a:r>
                        <a:rPr lang="en-US" sz="1800" dirty="0" smtClean="0"/>
                        <a:t>   - block</a:t>
                      </a:r>
                      <a:r>
                        <a:rPr lang="en-US" sz="1800" baseline="0" dirty="0" smtClean="0"/>
                        <a:t> data layout</a:t>
                      </a:r>
                    </a:p>
                    <a:p>
                      <a:r>
                        <a:rPr lang="en-US" sz="1800" baseline="0" dirty="0" smtClean="0"/>
                        <a:t>   - some extra kernels</a:t>
                      </a:r>
                      <a:endParaRPr lang="en-US" sz="1800" dirty="0" smtClean="0"/>
                    </a:p>
                  </a:txBody>
                  <a:tcPr/>
                </a:tc>
              </a:tr>
            </a:tbl>
          </a:graphicData>
        </a:graphic>
      </p:graphicFrame>
      <p:sp>
        <p:nvSpPr>
          <p:cNvPr id="20" name="Freeform 19"/>
          <p:cNvSpPr/>
          <p:nvPr/>
        </p:nvSpPr>
        <p:spPr>
          <a:xfrm>
            <a:off x="3278420" y="1525819"/>
            <a:ext cx="312241" cy="929461"/>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1" name="Rectangle 20"/>
          <p:cNvSpPr/>
          <p:nvPr/>
        </p:nvSpPr>
        <p:spPr>
          <a:xfrm>
            <a:off x="3621155" y="1835790"/>
            <a:ext cx="585216" cy="69213"/>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2" name="Rectangle 21"/>
          <p:cNvSpPr/>
          <p:nvPr/>
        </p:nvSpPr>
        <p:spPr>
          <a:xfrm>
            <a:off x="3632775" y="1905000"/>
            <a:ext cx="566928" cy="548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5" name="Rectangle 24"/>
          <p:cNvSpPr/>
          <p:nvPr/>
        </p:nvSpPr>
        <p:spPr>
          <a:xfrm>
            <a:off x="3581404" y="1828804"/>
            <a:ext cx="51545" cy="624207"/>
          </a:xfrm>
          <a:prstGeom prst="rect">
            <a:avLst/>
          </a:prstGeom>
          <a:solidFill>
            <a:schemeClr val="accent3"/>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6" name="Freeform 25"/>
          <p:cNvSpPr/>
          <p:nvPr/>
        </p:nvSpPr>
        <p:spPr>
          <a:xfrm>
            <a:off x="3276604" y="1524000"/>
            <a:ext cx="931277" cy="314057"/>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7" name="Freeform 26"/>
          <p:cNvSpPr/>
          <p:nvPr/>
        </p:nvSpPr>
        <p:spPr>
          <a:xfrm>
            <a:off x="3278420" y="2745018"/>
            <a:ext cx="312241" cy="929461"/>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8" name="Rectangle 27"/>
          <p:cNvSpPr/>
          <p:nvPr/>
        </p:nvSpPr>
        <p:spPr>
          <a:xfrm>
            <a:off x="3744963" y="3054990"/>
            <a:ext cx="462915" cy="154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9" name="Rectangle 28"/>
          <p:cNvSpPr/>
          <p:nvPr/>
        </p:nvSpPr>
        <p:spPr>
          <a:xfrm>
            <a:off x="3744963" y="3209291"/>
            <a:ext cx="462915" cy="462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0" name="Freeform 29"/>
          <p:cNvSpPr/>
          <p:nvPr/>
        </p:nvSpPr>
        <p:spPr>
          <a:xfrm>
            <a:off x="3587127" y="3059070"/>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1" name="Freeform 30"/>
          <p:cNvSpPr/>
          <p:nvPr/>
        </p:nvSpPr>
        <p:spPr>
          <a:xfrm>
            <a:off x="3589311" y="3055443"/>
            <a:ext cx="157936" cy="154305"/>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2" name="Rectangle 31"/>
          <p:cNvSpPr/>
          <p:nvPr/>
        </p:nvSpPr>
        <p:spPr>
          <a:xfrm>
            <a:off x="3587230" y="3209291"/>
            <a:ext cx="154305" cy="4629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3" name="Freeform 32"/>
          <p:cNvSpPr/>
          <p:nvPr/>
        </p:nvSpPr>
        <p:spPr>
          <a:xfrm>
            <a:off x="3276604" y="2743200"/>
            <a:ext cx="931277" cy="314057"/>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4" name="Freeform 33"/>
          <p:cNvSpPr/>
          <p:nvPr/>
        </p:nvSpPr>
        <p:spPr>
          <a:xfrm>
            <a:off x="3278420" y="4553893"/>
            <a:ext cx="312241" cy="929461"/>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7" name="Freeform 36"/>
          <p:cNvSpPr/>
          <p:nvPr/>
        </p:nvSpPr>
        <p:spPr>
          <a:xfrm>
            <a:off x="3587127" y="4875896"/>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8" name="Freeform 37"/>
          <p:cNvSpPr/>
          <p:nvPr/>
        </p:nvSpPr>
        <p:spPr>
          <a:xfrm>
            <a:off x="3597264" y="4872269"/>
            <a:ext cx="157936" cy="154305"/>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9" name="Rectangle 38"/>
          <p:cNvSpPr/>
          <p:nvPr/>
        </p:nvSpPr>
        <p:spPr>
          <a:xfrm>
            <a:off x="3587230" y="5026118"/>
            <a:ext cx="154305" cy="1554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40" name="Freeform 39"/>
          <p:cNvSpPr/>
          <p:nvPr/>
        </p:nvSpPr>
        <p:spPr>
          <a:xfrm>
            <a:off x="3276604" y="4552076"/>
            <a:ext cx="931277" cy="314057"/>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41" name="Rectangle 40"/>
          <p:cNvSpPr/>
          <p:nvPr/>
        </p:nvSpPr>
        <p:spPr>
          <a:xfrm>
            <a:off x="3589355" y="5178520"/>
            <a:ext cx="154305" cy="1554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42" name="Rectangle 41"/>
          <p:cNvSpPr/>
          <p:nvPr/>
        </p:nvSpPr>
        <p:spPr>
          <a:xfrm>
            <a:off x="3589355" y="5330917"/>
            <a:ext cx="154305" cy="1554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43" name="Rectangle 42"/>
          <p:cNvSpPr/>
          <p:nvPr/>
        </p:nvSpPr>
        <p:spPr>
          <a:xfrm>
            <a:off x="3733800" y="5178520"/>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44" name="Rectangle 43"/>
          <p:cNvSpPr/>
          <p:nvPr/>
        </p:nvSpPr>
        <p:spPr>
          <a:xfrm>
            <a:off x="3733800" y="5330917"/>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1" name="Rectangle 50"/>
          <p:cNvSpPr/>
          <p:nvPr/>
        </p:nvSpPr>
        <p:spPr>
          <a:xfrm>
            <a:off x="3894152" y="5026150"/>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2" name="Rectangle 51"/>
          <p:cNvSpPr/>
          <p:nvPr/>
        </p:nvSpPr>
        <p:spPr>
          <a:xfrm>
            <a:off x="3894152" y="5178550"/>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3" name="Rectangle 52"/>
          <p:cNvSpPr/>
          <p:nvPr/>
        </p:nvSpPr>
        <p:spPr>
          <a:xfrm>
            <a:off x="3894152" y="5330952"/>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4" name="Rectangle 53"/>
          <p:cNvSpPr/>
          <p:nvPr/>
        </p:nvSpPr>
        <p:spPr>
          <a:xfrm>
            <a:off x="4054505" y="5026150"/>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5" name="Rectangle 54"/>
          <p:cNvSpPr/>
          <p:nvPr/>
        </p:nvSpPr>
        <p:spPr>
          <a:xfrm>
            <a:off x="4054505" y="5178550"/>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6" name="Rectangle 55"/>
          <p:cNvSpPr/>
          <p:nvPr/>
        </p:nvSpPr>
        <p:spPr>
          <a:xfrm>
            <a:off x="4054505" y="5330952"/>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7" name="Rectangle 56"/>
          <p:cNvSpPr/>
          <p:nvPr/>
        </p:nvSpPr>
        <p:spPr>
          <a:xfrm>
            <a:off x="3733800" y="4881701"/>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8" name="Rectangle 57"/>
          <p:cNvSpPr/>
          <p:nvPr/>
        </p:nvSpPr>
        <p:spPr>
          <a:xfrm>
            <a:off x="3894152" y="4881734"/>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9" name="Rectangle 58"/>
          <p:cNvSpPr/>
          <p:nvPr/>
        </p:nvSpPr>
        <p:spPr>
          <a:xfrm>
            <a:off x="4054505" y="4881734"/>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60" name="TextBox 59"/>
          <p:cNvSpPr txBox="1"/>
          <p:nvPr/>
        </p:nvSpPr>
        <p:spPr>
          <a:xfrm>
            <a:off x="457200" y="5560875"/>
            <a:ext cx="8440516" cy="1384984"/>
          </a:xfrm>
          <a:prstGeom prst="rect">
            <a:avLst/>
          </a:prstGeom>
          <a:noFill/>
        </p:spPr>
        <p:txBody>
          <a:bodyPr wrap="square" lIns="91400" tIns="45702" rIns="91400" bIns="45702" rtlCol="0">
            <a:spAutoFit/>
          </a:bodyPr>
          <a:lstStyle/>
          <a:p>
            <a:r>
              <a:rPr lang="en-US" dirty="0" smtClean="0"/>
              <a:t>Those new algorithms </a:t>
            </a:r>
          </a:p>
          <a:p>
            <a:r>
              <a:rPr lang="en-US" dirty="0" smtClean="0"/>
              <a:t>    - have a very </a:t>
            </a:r>
            <a:r>
              <a:rPr lang="en-US" b="1" dirty="0" smtClean="0">
                <a:solidFill>
                  <a:schemeClr val="accent1"/>
                </a:solidFill>
              </a:rPr>
              <a:t>low granularity</a:t>
            </a:r>
            <a:r>
              <a:rPr lang="en-US" dirty="0" smtClean="0"/>
              <a:t>, they scale very well (</a:t>
            </a:r>
            <a:r>
              <a:rPr lang="en-US" dirty="0" err="1" smtClean="0"/>
              <a:t>multicore</a:t>
            </a:r>
            <a:r>
              <a:rPr lang="en-US" dirty="0" smtClean="0"/>
              <a:t>, petascale computing, … )</a:t>
            </a:r>
          </a:p>
          <a:p>
            <a:r>
              <a:rPr lang="en-US" dirty="0" smtClean="0"/>
              <a:t>    - </a:t>
            </a:r>
            <a:r>
              <a:rPr lang="en-US" b="1" dirty="0" smtClean="0">
                <a:solidFill>
                  <a:schemeClr val="accent1"/>
                </a:solidFill>
              </a:rPr>
              <a:t>removes a lots of dependencies </a:t>
            </a:r>
            <a:r>
              <a:rPr lang="en-US" dirty="0" smtClean="0"/>
              <a:t>among the tasks, (</a:t>
            </a:r>
            <a:r>
              <a:rPr lang="en-US" dirty="0" err="1" smtClean="0"/>
              <a:t>multicore</a:t>
            </a:r>
            <a:r>
              <a:rPr lang="en-US" dirty="0" smtClean="0"/>
              <a:t>, distributed computing)</a:t>
            </a:r>
          </a:p>
          <a:p>
            <a:r>
              <a:rPr lang="en-US" dirty="0" smtClean="0"/>
              <a:t>    - </a:t>
            </a:r>
            <a:r>
              <a:rPr lang="en-US" b="1" dirty="0" smtClean="0">
                <a:solidFill>
                  <a:schemeClr val="accent1"/>
                </a:solidFill>
              </a:rPr>
              <a:t>avoid latency </a:t>
            </a:r>
            <a:r>
              <a:rPr lang="en-US" dirty="0" smtClean="0"/>
              <a:t>(distributed computing, out-of-core)</a:t>
            </a:r>
          </a:p>
          <a:p>
            <a:r>
              <a:rPr lang="en-US" dirty="0" smtClean="0"/>
              <a:t>    - </a:t>
            </a:r>
            <a:r>
              <a:rPr lang="en-US" b="1" dirty="0" smtClean="0">
                <a:solidFill>
                  <a:schemeClr val="accent1"/>
                </a:solidFill>
              </a:rPr>
              <a:t>rely on fast kernels </a:t>
            </a:r>
          </a:p>
          <a:p>
            <a:r>
              <a:rPr lang="en-US" dirty="0" smtClean="0"/>
              <a:t> Those new algorithms need new kernels and rely on efficient scheduling algorithms.</a:t>
            </a:r>
          </a:p>
        </p:txBody>
      </p:sp>
      <p:sp>
        <p:nvSpPr>
          <p:cNvPr id="36" name="Rectangle 35"/>
          <p:cNvSpPr/>
          <p:nvPr/>
        </p:nvSpPr>
        <p:spPr>
          <a:xfrm>
            <a:off x="3733800" y="5026118"/>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pic>
        <p:nvPicPr>
          <p:cNvPr id="1601538" name="Picture 2"/>
          <p:cNvPicPr>
            <a:picLocks noChangeAspect="1" noChangeArrowheads="1"/>
          </p:cNvPicPr>
          <p:nvPr/>
        </p:nvPicPr>
        <p:blipFill>
          <a:blip r:embed="rId3"/>
          <a:srcRect/>
          <a:stretch>
            <a:fillRect/>
          </a:stretch>
        </p:blipFill>
        <p:spPr bwMode="auto">
          <a:xfrm>
            <a:off x="3276604" y="3905664"/>
            <a:ext cx="1152525" cy="628650"/>
          </a:xfrm>
          <a:prstGeom prst="rect">
            <a:avLst/>
          </a:prstGeom>
          <a:noFill/>
          <a:ln w="9525">
            <a:noFill/>
            <a:miter lim="800000"/>
            <a:headEnd/>
            <a:tailEnd/>
          </a:ln>
          <a:effectLst/>
        </p:spPr>
      </p:pic>
      <p:sp>
        <p:nvSpPr>
          <p:cNvPr id="45" name="Rectangle 44"/>
          <p:cNvSpPr/>
          <p:nvPr/>
        </p:nvSpPr>
        <p:spPr bwMode="auto">
          <a:xfrm>
            <a:off x="-533397" y="4495800"/>
            <a:ext cx="11049000" cy="3733800"/>
          </a:xfrm>
          <a:prstGeom prst="rect">
            <a:avLst/>
          </a:prstGeom>
          <a:solidFill>
            <a:schemeClr val="bg1"/>
          </a:solidFill>
          <a:ln w="9525" cap="flat" cmpd="sng" algn="ctr">
            <a:noFill/>
            <a:prstDash val="solid"/>
            <a:round/>
            <a:headEnd type="none" w="med" len="med"/>
            <a:tailEnd type="none" w="med" len="med"/>
          </a:ln>
          <a:effectLst/>
        </p:spPr>
        <p:txBody>
          <a:bodyPr vert="horz" wrap="none" lIns="91400" tIns="45702" rIns="91400" bIns="45702" numCol="1" rtlCol="0" anchor="ctr" anchorCtr="0" compatLnSpc="1">
            <a:prstTxWarp prst="textNoShape">
              <a:avLst/>
            </a:prstTxWarp>
          </a:bodyPr>
          <a:lstStyle/>
          <a:p>
            <a:pPr defTabSz="914021"/>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000" dirty="0" smtClean="0"/>
              <a:t>A New Generation of Software:</a:t>
            </a:r>
            <a:br>
              <a:rPr lang="en-US" sz="4000" dirty="0" smtClean="0"/>
            </a:br>
            <a:r>
              <a:rPr lang="en-US" sz="2000" dirty="0" smtClean="0"/>
              <a:t>Parallel Linear Algebra Software for </a:t>
            </a:r>
            <a:r>
              <a:rPr lang="en-US" sz="2000" dirty="0" err="1" smtClean="0"/>
              <a:t>Multicore</a:t>
            </a:r>
            <a:r>
              <a:rPr lang="en-US" sz="2000" dirty="0" smtClean="0"/>
              <a:t> Architectures (PLASMA)</a:t>
            </a:r>
            <a:endParaRPr lang="en-US" sz="4000" dirty="0"/>
          </a:p>
        </p:txBody>
      </p:sp>
      <p:graphicFrame>
        <p:nvGraphicFramePr>
          <p:cNvPr id="5" name="Content Placeholder 4"/>
          <p:cNvGraphicFramePr>
            <a:graphicFrameLocks noGrp="1"/>
          </p:cNvGraphicFramePr>
          <p:nvPr>
            <p:ph idx="1"/>
          </p:nvPr>
        </p:nvGraphicFramePr>
        <p:xfrm>
          <a:off x="457200" y="1143004"/>
          <a:ext cx="8229600" cy="4590916"/>
        </p:xfrm>
        <a:graphic>
          <a:graphicData uri="http://schemas.openxmlformats.org/drawingml/2006/table">
            <a:tbl>
              <a:tblPr firstRow="1" bandRow="1">
                <a:tableStyleId>{5C22544A-7EE6-4342-B048-85BDC9FD1C3A}</a:tableStyleId>
              </a:tblPr>
              <a:tblGrid>
                <a:gridCol w="2743200"/>
                <a:gridCol w="2743200"/>
                <a:gridCol w="2743200"/>
              </a:tblGrid>
              <a:tr h="370840">
                <a:tc gridSpan="3">
                  <a:txBody>
                    <a:bodyPr/>
                    <a:lstStyle/>
                    <a:p>
                      <a:pPr algn="ctr"/>
                      <a:r>
                        <a:rPr lang="en-US" sz="1800" dirty="0" smtClean="0"/>
                        <a:t>Software/Algorithms follow hardware</a:t>
                      </a:r>
                      <a:r>
                        <a:rPr lang="en-US" sz="1800" baseline="0" dirty="0" smtClean="0"/>
                        <a:t> evolution in time</a:t>
                      </a:r>
                      <a:endParaRPr lang="en-US" sz="1800" dirty="0"/>
                    </a:p>
                  </a:txBody>
                  <a:tcPr/>
                </a:tc>
                <a:tc hMerge="1">
                  <a:txBody>
                    <a:bodyPr/>
                    <a:lstStyle/>
                    <a:p>
                      <a:endParaRPr lang="en-US" dirty="0"/>
                    </a:p>
                  </a:txBody>
                  <a:tcPr/>
                </a:tc>
                <a:tc hMerge="1">
                  <a:txBody>
                    <a:bodyPr/>
                    <a:lstStyle/>
                    <a:p>
                      <a:endParaRPr lang="en-US" dirty="0"/>
                    </a:p>
                  </a:txBody>
                  <a:tcPr/>
                </a:tc>
              </a:tr>
              <a:tr h="920967">
                <a:tc>
                  <a:txBody>
                    <a:bodyPr/>
                    <a:lstStyle/>
                    <a:p>
                      <a:r>
                        <a:rPr lang="en-US" sz="1800" dirty="0" smtClean="0"/>
                        <a:t>LINPACK (70’s)</a:t>
                      </a:r>
                    </a:p>
                    <a:p>
                      <a:r>
                        <a:rPr lang="en-US" sz="1800" dirty="0" smtClean="0"/>
                        <a:t>(Vector</a:t>
                      </a:r>
                      <a:r>
                        <a:rPr lang="en-US" sz="1800" baseline="0" dirty="0" smtClean="0"/>
                        <a:t> operations)</a:t>
                      </a:r>
                      <a:endParaRPr lang="en-US" sz="1800" dirty="0"/>
                    </a:p>
                  </a:txBody>
                  <a:tcPr/>
                </a:tc>
                <a:tc>
                  <a:txBody>
                    <a:bodyPr/>
                    <a:lstStyle/>
                    <a:p>
                      <a:endParaRPr lang="en-US" sz="1800" dirty="0" smtClean="0"/>
                    </a:p>
                    <a:p>
                      <a:endParaRPr lang="en-US" sz="1800" dirty="0" smtClean="0"/>
                    </a:p>
                    <a:p>
                      <a:endParaRPr lang="en-US" sz="1800" dirty="0" smtClean="0"/>
                    </a:p>
                    <a:p>
                      <a:endParaRPr lang="en-US" sz="1800" dirty="0" smtClean="0"/>
                    </a:p>
                  </a:txBody>
                  <a:tcPr/>
                </a:tc>
                <a:tc>
                  <a:txBody>
                    <a:bodyPr/>
                    <a:lstStyle/>
                    <a:p>
                      <a:r>
                        <a:rPr lang="en-US" sz="1800" dirty="0" smtClean="0"/>
                        <a:t>Rely on </a:t>
                      </a:r>
                    </a:p>
                    <a:p>
                      <a:r>
                        <a:rPr lang="en-US" sz="1800" dirty="0" smtClean="0"/>
                        <a:t>   - Level-1 BLAS</a:t>
                      </a:r>
                      <a:r>
                        <a:rPr lang="en-US" sz="1800" baseline="0" dirty="0" smtClean="0"/>
                        <a:t> operations</a:t>
                      </a:r>
                      <a:endParaRPr lang="en-US" sz="1800" dirty="0" smtClean="0"/>
                    </a:p>
                  </a:txBody>
                  <a:tcPr/>
                </a:tc>
              </a:tr>
              <a:tr h="920967">
                <a:tc>
                  <a:txBody>
                    <a:bodyPr/>
                    <a:lstStyle/>
                    <a:p>
                      <a:r>
                        <a:rPr lang="en-US" sz="1800" dirty="0" smtClean="0"/>
                        <a:t>LAPACK (80’s)</a:t>
                      </a:r>
                    </a:p>
                    <a:p>
                      <a:r>
                        <a:rPr lang="en-US" sz="1800" dirty="0" smtClean="0"/>
                        <a:t>(Blocking, cache friendly)</a:t>
                      </a:r>
                      <a:endParaRPr lang="en-US" sz="1800" dirty="0"/>
                    </a:p>
                  </a:txBody>
                  <a:tcPr/>
                </a:tc>
                <a:tc>
                  <a:txBody>
                    <a:bodyPr/>
                    <a:lstStyle/>
                    <a:p>
                      <a:endParaRPr lang="en-US" sz="1800" dirty="0" smtClean="0"/>
                    </a:p>
                    <a:p>
                      <a:endParaRPr lang="en-US" sz="1800" dirty="0" smtClean="0"/>
                    </a:p>
                    <a:p>
                      <a:endParaRPr lang="en-US" sz="1800" dirty="0" smtClean="0"/>
                    </a:p>
                    <a:p>
                      <a:endParaRPr lang="en-US" sz="1800" dirty="0" smtClean="0"/>
                    </a:p>
                  </a:txBody>
                  <a:tcPr/>
                </a:tc>
                <a:tc>
                  <a:txBody>
                    <a:bodyPr/>
                    <a:lstStyle/>
                    <a:p>
                      <a:r>
                        <a:rPr lang="en-US" sz="1800" dirty="0" smtClean="0"/>
                        <a:t>Rely</a:t>
                      </a:r>
                      <a:r>
                        <a:rPr lang="en-US" sz="1800" baseline="0" dirty="0" smtClean="0"/>
                        <a:t> on </a:t>
                      </a:r>
                    </a:p>
                    <a:p>
                      <a:r>
                        <a:rPr lang="en-US" sz="1800" baseline="0" dirty="0" smtClean="0"/>
                        <a:t>   - Level-3 BLAS operations</a:t>
                      </a:r>
                      <a:endParaRPr lang="en-US" sz="1800" dirty="0" smtClean="0"/>
                    </a:p>
                  </a:txBody>
                  <a:tcPr/>
                </a:tc>
              </a:tr>
              <a:tr h="645160">
                <a:tc>
                  <a:txBody>
                    <a:bodyPr/>
                    <a:lstStyle/>
                    <a:p>
                      <a:r>
                        <a:rPr lang="en-US" sz="1800" dirty="0" err="1" smtClean="0"/>
                        <a:t>ScaLAPACK</a:t>
                      </a:r>
                      <a:r>
                        <a:rPr lang="en-US" sz="1800" dirty="0" smtClean="0"/>
                        <a:t> (90’s)</a:t>
                      </a:r>
                    </a:p>
                    <a:p>
                      <a:r>
                        <a:rPr lang="en-US" sz="1800" dirty="0" smtClean="0"/>
                        <a:t>(Distributed</a:t>
                      </a:r>
                      <a:r>
                        <a:rPr lang="en-US" sz="1800" baseline="0" dirty="0" smtClean="0"/>
                        <a:t> Memory)</a:t>
                      </a:r>
                      <a:endParaRPr lang="en-US" sz="1800" dirty="0"/>
                    </a:p>
                  </a:txBody>
                  <a:tcPr/>
                </a:tc>
                <a:tc>
                  <a:txBody>
                    <a:bodyPr/>
                    <a:lstStyle/>
                    <a:p>
                      <a:endParaRPr lang="en-US" sz="1800" dirty="0" smtClean="0"/>
                    </a:p>
                  </a:txBody>
                  <a:tcPr/>
                </a:tc>
                <a:tc>
                  <a:txBody>
                    <a:bodyPr/>
                    <a:lstStyle/>
                    <a:p>
                      <a:r>
                        <a:rPr lang="en-US" sz="1800" dirty="0" smtClean="0"/>
                        <a:t>Rely on </a:t>
                      </a:r>
                    </a:p>
                    <a:p>
                      <a:r>
                        <a:rPr lang="en-US" sz="1800" dirty="0" smtClean="0"/>
                        <a:t>   - PBLAS Mess Passing</a:t>
                      </a:r>
                    </a:p>
                  </a:txBody>
                  <a:tcPr/>
                </a:tc>
              </a:tr>
              <a:tr h="1197476">
                <a:tc>
                  <a:txBody>
                    <a:bodyPr/>
                    <a:lstStyle/>
                    <a:p>
                      <a:r>
                        <a:rPr lang="en-US" sz="1800" dirty="0" smtClean="0"/>
                        <a:t>PLASMA (00’s)</a:t>
                      </a:r>
                    </a:p>
                    <a:p>
                      <a:r>
                        <a:rPr lang="en-US" sz="1800" dirty="0" smtClean="0"/>
                        <a:t>New Algorithms </a:t>
                      </a:r>
                    </a:p>
                    <a:p>
                      <a:r>
                        <a:rPr lang="en-US" sz="1800" dirty="0" smtClean="0"/>
                        <a:t>(many-core</a:t>
                      </a:r>
                      <a:r>
                        <a:rPr lang="en-US" sz="1800" baseline="0" dirty="0" smtClean="0"/>
                        <a:t> friendly)</a:t>
                      </a:r>
                      <a:endParaRPr lang="en-US" sz="1800" dirty="0"/>
                    </a:p>
                  </a:txBody>
                  <a:tcPr/>
                </a:tc>
                <a:tc>
                  <a:txBody>
                    <a:bodyPr/>
                    <a:lstStyle/>
                    <a:p>
                      <a:endParaRPr lang="en-US" sz="1800" dirty="0" smtClean="0"/>
                    </a:p>
                    <a:p>
                      <a:endParaRPr lang="en-US" sz="1800" dirty="0" smtClean="0"/>
                    </a:p>
                    <a:p>
                      <a:endParaRPr lang="en-US" sz="1800" dirty="0" smtClean="0"/>
                    </a:p>
                    <a:p>
                      <a:endParaRPr lang="en-US" sz="1800" dirty="0" smtClean="0"/>
                    </a:p>
                  </a:txBody>
                  <a:tcPr/>
                </a:tc>
                <a:tc>
                  <a:txBody>
                    <a:bodyPr/>
                    <a:lstStyle/>
                    <a:p>
                      <a:r>
                        <a:rPr lang="en-US" sz="1800" dirty="0" smtClean="0"/>
                        <a:t>Rely on </a:t>
                      </a:r>
                    </a:p>
                    <a:p>
                      <a:r>
                        <a:rPr lang="en-US" sz="1800" dirty="0" smtClean="0"/>
                        <a:t>   - a DAG/scheduler</a:t>
                      </a:r>
                    </a:p>
                    <a:p>
                      <a:r>
                        <a:rPr lang="en-US" sz="1800" dirty="0" smtClean="0"/>
                        <a:t>   - block</a:t>
                      </a:r>
                      <a:r>
                        <a:rPr lang="en-US" sz="1800" baseline="0" dirty="0" smtClean="0"/>
                        <a:t> data layout</a:t>
                      </a:r>
                    </a:p>
                    <a:p>
                      <a:r>
                        <a:rPr lang="en-US" sz="1800" baseline="0" dirty="0" smtClean="0"/>
                        <a:t>   - some extra kernels</a:t>
                      </a:r>
                      <a:endParaRPr lang="en-US" sz="1800" dirty="0" smtClean="0"/>
                    </a:p>
                  </a:txBody>
                  <a:tcPr/>
                </a:tc>
              </a:tr>
            </a:tbl>
          </a:graphicData>
        </a:graphic>
      </p:graphicFrame>
      <p:sp>
        <p:nvSpPr>
          <p:cNvPr id="20" name="Freeform 19"/>
          <p:cNvSpPr/>
          <p:nvPr/>
        </p:nvSpPr>
        <p:spPr>
          <a:xfrm>
            <a:off x="3278420" y="1525819"/>
            <a:ext cx="312241" cy="929461"/>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1" name="Rectangle 20"/>
          <p:cNvSpPr/>
          <p:nvPr/>
        </p:nvSpPr>
        <p:spPr>
          <a:xfrm>
            <a:off x="3621155" y="1835790"/>
            <a:ext cx="585216" cy="69213"/>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2" name="Rectangle 21"/>
          <p:cNvSpPr/>
          <p:nvPr/>
        </p:nvSpPr>
        <p:spPr>
          <a:xfrm>
            <a:off x="3632775" y="1905000"/>
            <a:ext cx="566928" cy="548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5" name="Rectangle 24"/>
          <p:cNvSpPr/>
          <p:nvPr/>
        </p:nvSpPr>
        <p:spPr>
          <a:xfrm>
            <a:off x="3581404" y="1828804"/>
            <a:ext cx="51545" cy="624207"/>
          </a:xfrm>
          <a:prstGeom prst="rect">
            <a:avLst/>
          </a:prstGeom>
          <a:solidFill>
            <a:schemeClr val="accent3"/>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6" name="Freeform 25"/>
          <p:cNvSpPr/>
          <p:nvPr/>
        </p:nvSpPr>
        <p:spPr>
          <a:xfrm>
            <a:off x="3276604" y="1524000"/>
            <a:ext cx="931277" cy="314057"/>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7" name="Freeform 26"/>
          <p:cNvSpPr/>
          <p:nvPr/>
        </p:nvSpPr>
        <p:spPr>
          <a:xfrm>
            <a:off x="3278420" y="2745018"/>
            <a:ext cx="312241" cy="929461"/>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8" name="Rectangle 27"/>
          <p:cNvSpPr/>
          <p:nvPr/>
        </p:nvSpPr>
        <p:spPr>
          <a:xfrm>
            <a:off x="3744963" y="3054990"/>
            <a:ext cx="462915" cy="154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29" name="Rectangle 28"/>
          <p:cNvSpPr/>
          <p:nvPr/>
        </p:nvSpPr>
        <p:spPr>
          <a:xfrm>
            <a:off x="3744963" y="3209291"/>
            <a:ext cx="462915" cy="462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0" name="Freeform 29"/>
          <p:cNvSpPr/>
          <p:nvPr/>
        </p:nvSpPr>
        <p:spPr>
          <a:xfrm>
            <a:off x="3587127" y="3059070"/>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1" name="Freeform 30"/>
          <p:cNvSpPr/>
          <p:nvPr/>
        </p:nvSpPr>
        <p:spPr>
          <a:xfrm>
            <a:off x="3589311" y="3055443"/>
            <a:ext cx="157936" cy="154305"/>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2" name="Rectangle 31"/>
          <p:cNvSpPr/>
          <p:nvPr/>
        </p:nvSpPr>
        <p:spPr>
          <a:xfrm>
            <a:off x="3587230" y="3209291"/>
            <a:ext cx="154305" cy="4629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3" name="Freeform 32"/>
          <p:cNvSpPr/>
          <p:nvPr/>
        </p:nvSpPr>
        <p:spPr>
          <a:xfrm>
            <a:off x="3276604" y="2743200"/>
            <a:ext cx="931277" cy="314057"/>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4" name="Freeform 33"/>
          <p:cNvSpPr/>
          <p:nvPr/>
        </p:nvSpPr>
        <p:spPr>
          <a:xfrm>
            <a:off x="3278420" y="4553893"/>
            <a:ext cx="312241" cy="929461"/>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7" name="Freeform 36"/>
          <p:cNvSpPr/>
          <p:nvPr/>
        </p:nvSpPr>
        <p:spPr>
          <a:xfrm>
            <a:off x="3587127" y="4875896"/>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8" name="Freeform 37"/>
          <p:cNvSpPr/>
          <p:nvPr/>
        </p:nvSpPr>
        <p:spPr>
          <a:xfrm>
            <a:off x="3597264" y="4872269"/>
            <a:ext cx="157936" cy="154305"/>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39" name="Rectangle 38"/>
          <p:cNvSpPr/>
          <p:nvPr/>
        </p:nvSpPr>
        <p:spPr>
          <a:xfrm>
            <a:off x="3587230" y="5026118"/>
            <a:ext cx="154305" cy="1554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40" name="Freeform 39"/>
          <p:cNvSpPr/>
          <p:nvPr/>
        </p:nvSpPr>
        <p:spPr>
          <a:xfrm>
            <a:off x="3276604" y="4552076"/>
            <a:ext cx="931277" cy="314057"/>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41" name="Rectangle 40"/>
          <p:cNvSpPr/>
          <p:nvPr/>
        </p:nvSpPr>
        <p:spPr>
          <a:xfrm>
            <a:off x="3589355" y="5178520"/>
            <a:ext cx="154305" cy="1554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42" name="Rectangle 41"/>
          <p:cNvSpPr/>
          <p:nvPr/>
        </p:nvSpPr>
        <p:spPr>
          <a:xfrm>
            <a:off x="3589355" y="5330917"/>
            <a:ext cx="154305" cy="1554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43" name="Rectangle 42"/>
          <p:cNvSpPr/>
          <p:nvPr/>
        </p:nvSpPr>
        <p:spPr>
          <a:xfrm>
            <a:off x="3733800" y="5178520"/>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44" name="Rectangle 43"/>
          <p:cNvSpPr/>
          <p:nvPr/>
        </p:nvSpPr>
        <p:spPr>
          <a:xfrm>
            <a:off x="3733800" y="5330917"/>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1" name="Rectangle 50"/>
          <p:cNvSpPr/>
          <p:nvPr/>
        </p:nvSpPr>
        <p:spPr>
          <a:xfrm>
            <a:off x="3894152" y="5026150"/>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2" name="Rectangle 51"/>
          <p:cNvSpPr/>
          <p:nvPr/>
        </p:nvSpPr>
        <p:spPr>
          <a:xfrm>
            <a:off x="3894152" y="5178550"/>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3" name="Rectangle 52"/>
          <p:cNvSpPr/>
          <p:nvPr/>
        </p:nvSpPr>
        <p:spPr>
          <a:xfrm>
            <a:off x="3894152" y="5330952"/>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4" name="Rectangle 53"/>
          <p:cNvSpPr/>
          <p:nvPr/>
        </p:nvSpPr>
        <p:spPr>
          <a:xfrm>
            <a:off x="4054505" y="5026150"/>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5" name="Rectangle 54"/>
          <p:cNvSpPr/>
          <p:nvPr/>
        </p:nvSpPr>
        <p:spPr>
          <a:xfrm>
            <a:off x="4054505" y="5178550"/>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6" name="Rectangle 55"/>
          <p:cNvSpPr/>
          <p:nvPr/>
        </p:nvSpPr>
        <p:spPr>
          <a:xfrm>
            <a:off x="4054505" y="5330952"/>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7" name="Rectangle 56"/>
          <p:cNvSpPr/>
          <p:nvPr/>
        </p:nvSpPr>
        <p:spPr>
          <a:xfrm>
            <a:off x="3733800" y="4881701"/>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8" name="Rectangle 57"/>
          <p:cNvSpPr/>
          <p:nvPr/>
        </p:nvSpPr>
        <p:spPr>
          <a:xfrm>
            <a:off x="3894152" y="4881734"/>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59" name="Rectangle 58"/>
          <p:cNvSpPr/>
          <p:nvPr/>
        </p:nvSpPr>
        <p:spPr>
          <a:xfrm>
            <a:off x="4054505" y="4881734"/>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sp>
        <p:nvSpPr>
          <p:cNvPr id="60" name="TextBox 59"/>
          <p:cNvSpPr txBox="1"/>
          <p:nvPr/>
        </p:nvSpPr>
        <p:spPr>
          <a:xfrm>
            <a:off x="457200" y="5560875"/>
            <a:ext cx="8440516" cy="1384958"/>
          </a:xfrm>
          <a:prstGeom prst="rect">
            <a:avLst/>
          </a:prstGeom>
          <a:noFill/>
        </p:spPr>
        <p:txBody>
          <a:bodyPr wrap="square" lIns="91400" tIns="45702" rIns="91400" bIns="45702" rtlCol="0">
            <a:spAutoFit/>
          </a:bodyPr>
          <a:lstStyle/>
          <a:p>
            <a:r>
              <a:rPr lang="en-US" sz="1400" dirty="0" smtClean="0"/>
              <a:t>Those new algorithms </a:t>
            </a:r>
          </a:p>
          <a:p>
            <a:r>
              <a:rPr lang="en-US" sz="1400" dirty="0" smtClean="0"/>
              <a:t>    - have a very </a:t>
            </a:r>
            <a:r>
              <a:rPr lang="en-US" sz="1400" b="1" dirty="0" smtClean="0">
                <a:solidFill>
                  <a:schemeClr val="accent1"/>
                </a:solidFill>
              </a:rPr>
              <a:t>low granularity</a:t>
            </a:r>
            <a:r>
              <a:rPr lang="en-US" sz="1400" dirty="0" smtClean="0"/>
              <a:t>, they scale very well (</a:t>
            </a:r>
            <a:r>
              <a:rPr lang="en-US" sz="1400" dirty="0" err="1" smtClean="0"/>
              <a:t>multicore</a:t>
            </a:r>
            <a:r>
              <a:rPr lang="en-US" sz="1400" dirty="0" smtClean="0"/>
              <a:t>, petascale computing, … )</a:t>
            </a:r>
          </a:p>
          <a:p>
            <a:r>
              <a:rPr lang="en-US" sz="1400" dirty="0" smtClean="0"/>
              <a:t>    - </a:t>
            </a:r>
            <a:r>
              <a:rPr lang="en-US" sz="1400" b="1" dirty="0" smtClean="0">
                <a:solidFill>
                  <a:schemeClr val="accent1"/>
                </a:solidFill>
              </a:rPr>
              <a:t>removes a lots of dependencies </a:t>
            </a:r>
            <a:r>
              <a:rPr lang="en-US" sz="1400" dirty="0" smtClean="0"/>
              <a:t>among the tasks, (</a:t>
            </a:r>
            <a:r>
              <a:rPr lang="en-US" sz="1400" dirty="0" err="1" smtClean="0"/>
              <a:t>multicore</a:t>
            </a:r>
            <a:r>
              <a:rPr lang="en-US" sz="1400" dirty="0" smtClean="0"/>
              <a:t>, distributed computing)</a:t>
            </a:r>
          </a:p>
          <a:p>
            <a:r>
              <a:rPr lang="en-US" sz="1400" dirty="0" smtClean="0"/>
              <a:t>    - </a:t>
            </a:r>
            <a:r>
              <a:rPr lang="en-US" sz="1400" b="1" dirty="0" smtClean="0">
                <a:solidFill>
                  <a:schemeClr val="accent1"/>
                </a:solidFill>
              </a:rPr>
              <a:t>avoid latency </a:t>
            </a:r>
            <a:r>
              <a:rPr lang="en-US" sz="1400" dirty="0" smtClean="0"/>
              <a:t>(distributed computing, out-of-core)</a:t>
            </a:r>
          </a:p>
          <a:p>
            <a:r>
              <a:rPr lang="en-US" sz="1400" dirty="0" smtClean="0"/>
              <a:t>    - </a:t>
            </a:r>
            <a:r>
              <a:rPr lang="en-US" sz="1400" b="1" dirty="0" smtClean="0">
                <a:solidFill>
                  <a:schemeClr val="accent1"/>
                </a:solidFill>
              </a:rPr>
              <a:t>rely on fast kernels </a:t>
            </a:r>
          </a:p>
          <a:p>
            <a:r>
              <a:rPr lang="en-US" sz="1400" dirty="0" smtClean="0"/>
              <a:t> Those new algorithms need new kernels and rely on efficient scheduling algorithms.</a:t>
            </a:r>
          </a:p>
        </p:txBody>
      </p:sp>
      <p:sp>
        <p:nvSpPr>
          <p:cNvPr id="36" name="Rectangle 35"/>
          <p:cNvSpPr/>
          <p:nvPr/>
        </p:nvSpPr>
        <p:spPr>
          <a:xfrm>
            <a:off x="3733800" y="5026118"/>
            <a:ext cx="155448" cy="155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rtlCol="0" anchor="ctr"/>
          <a:lstStyle/>
          <a:p>
            <a:pPr algn="ctr"/>
            <a:endParaRPr lang="en-US"/>
          </a:p>
        </p:txBody>
      </p:sp>
      <p:pic>
        <p:nvPicPr>
          <p:cNvPr id="1601538" name="Picture 2"/>
          <p:cNvPicPr>
            <a:picLocks noChangeAspect="1" noChangeArrowheads="1"/>
          </p:cNvPicPr>
          <p:nvPr/>
        </p:nvPicPr>
        <p:blipFill>
          <a:blip r:embed="rId3"/>
          <a:srcRect/>
          <a:stretch>
            <a:fillRect/>
          </a:stretch>
        </p:blipFill>
        <p:spPr bwMode="auto">
          <a:xfrm>
            <a:off x="3276604" y="3905664"/>
            <a:ext cx="1152525" cy="62865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ea typeface="ＭＳ Ｐゴシック" charset="-128"/>
                <a:cs typeface="ＭＳ Ｐゴシック" charset="-128"/>
              </a:rPr>
              <a:t>Moore’s Law is Alive and Well</a:t>
            </a:r>
          </a:p>
        </p:txBody>
      </p:sp>
      <p:sp>
        <p:nvSpPr>
          <p:cNvPr id="4" name="Slide Number Placeholder 3"/>
          <p:cNvSpPr>
            <a:spLocks noGrp="1"/>
          </p:cNvSpPr>
          <p:nvPr>
            <p:ph type="sldNum" sz="quarter" idx="10"/>
          </p:nvPr>
        </p:nvSpPr>
        <p:spPr/>
        <p:txBody>
          <a:bodyPr/>
          <a:lstStyle/>
          <a:p>
            <a:pPr>
              <a:defRPr/>
            </a:pPr>
            <a:fld id="{309397D8-FD09-E943-8794-042758BD2D14}" type="slidenum">
              <a:rPr lang="en-US" smtClean="0"/>
              <a:pPr>
                <a:defRPr/>
              </a:pPr>
              <a:t>62</a:t>
            </a:fld>
            <a:endParaRPr lang="en-US" dirty="0"/>
          </a:p>
        </p:txBody>
      </p:sp>
      <p:graphicFrame>
        <p:nvGraphicFramePr>
          <p:cNvPr id="6" name="Content Placeholder 5"/>
          <p:cNvGraphicFramePr>
            <a:graphicFrameLocks noGrp="1"/>
          </p:cNvGraphicFramePr>
          <p:nvPr>
            <p:ph idx="1"/>
          </p:nvPr>
        </p:nvGraphicFramePr>
        <p:xfrm>
          <a:off x="612648" y="128016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15365" name="TextBox 7"/>
          <p:cNvSpPr txBox="1">
            <a:spLocks noChangeArrowheads="1"/>
          </p:cNvSpPr>
          <p:nvPr/>
        </p:nvSpPr>
        <p:spPr bwMode="auto">
          <a:xfrm>
            <a:off x="2065338" y="5926138"/>
            <a:ext cx="5064125" cy="484187"/>
          </a:xfrm>
          <a:prstGeom prst="rect">
            <a:avLst/>
          </a:prstGeom>
          <a:noFill/>
          <a:ln w="9525">
            <a:noFill/>
            <a:miter lim="800000"/>
            <a:headEnd/>
            <a:tailEnd/>
          </a:ln>
        </p:spPr>
        <p:txBody>
          <a:bodyPr>
            <a:prstTxWarp prst="textNoShape">
              <a:avLst/>
            </a:prstTxWarp>
            <a:spAutoFit/>
          </a:bodyPr>
          <a:lstStyle/>
          <a:p>
            <a:r>
              <a:rPr lang="en-US" sz="1400">
                <a:solidFill>
                  <a:schemeClr val="accent2"/>
                </a:solidFill>
              </a:rPr>
              <a:t>Data from Kunle Olukotun, Lance Hammond, Herb Sutter, Burton Smith, Chris Batten, and Krste Asanoviç</a:t>
            </a:r>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Transistors into Cores</a:t>
            </a:r>
            <a:endParaRPr lang="en-US" dirty="0"/>
          </a:p>
        </p:txBody>
      </p:sp>
      <p:sp>
        <p:nvSpPr>
          <p:cNvPr id="4" name="Slide Number Placeholder 3"/>
          <p:cNvSpPr>
            <a:spLocks noGrp="1"/>
          </p:cNvSpPr>
          <p:nvPr>
            <p:ph type="sldNum" sz="quarter" idx="11"/>
          </p:nvPr>
        </p:nvSpPr>
        <p:spPr/>
        <p:txBody>
          <a:bodyPr/>
          <a:lstStyle/>
          <a:p>
            <a:pPr>
              <a:defRPr/>
            </a:pPr>
            <a:fld id="{A5B400A9-8CFE-45B5-946E-5E00C31EAFF9}" type="slidenum">
              <a:rPr lang="en-US" smtClean="0">
                <a:solidFill>
                  <a:srgbClr val="FFFFFF"/>
                </a:solidFill>
              </a:rPr>
              <a:pPr>
                <a:defRPr/>
              </a:pPr>
              <a:t>63</a:t>
            </a:fld>
            <a:endParaRPr lang="en-US">
              <a:solidFill>
                <a:srgbClr val="FFFFFF"/>
              </a:solidFill>
            </a:endParaRPr>
          </a:p>
        </p:txBody>
      </p:sp>
      <p:pic>
        <p:nvPicPr>
          <p:cNvPr id="6" name="Picture 5"/>
          <p:cNvPicPr>
            <a:picLocks noChangeAspect="1"/>
          </p:cNvPicPr>
          <p:nvPr/>
        </p:nvPicPr>
        <p:blipFill>
          <a:blip r:embed="rId2"/>
          <a:stretch>
            <a:fillRect/>
          </a:stretch>
        </p:blipFill>
        <p:spPr>
          <a:xfrm>
            <a:off x="539750" y="4076700"/>
            <a:ext cx="2921000" cy="2781300"/>
          </a:xfrm>
          <a:prstGeom prst="rect">
            <a:avLst/>
          </a:prstGeom>
        </p:spPr>
      </p:pic>
      <p:pic>
        <p:nvPicPr>
          <p:cNvPr id="7" name="Picture 6"/>
          <p:cNvPicPr>
            <a:picLocks noChangeAspect="1"/>
          </p:cNvPicPr>
          <p:nvPr/>
        </p:nvPicPr>
        <p:blipFill>
          <a:blip r:embed="rId3"/>
          <a:stretch>
            <a:fillRect/>
          </a:stretch>
        </p:blipFill>
        <p:spPr>
          <a:xfrm>
            <a:off x="828675" y="1200150"/>
            <a:ext cx="3441700" cy="2362200"/>
          </a:xfrm>
          <a:prstGeom prst="rect">
            <a:avLst/>
          </a:prstGeom>
        </p:spPr>
      </p:pic>
      <p:pic>
        <p:nvPicPr>
          <p:cNvPr id="8" name="Picture 7"/>
          <p:cNvPicPr>
            <a:picLocks noChangeAspect="1"/>
          </p:cNvPicPr>
          <p:nvPr/>
        </p:nvPicPr>
        <p:blipFill>
          <a:blip r:embed="rId4"/>
          <a:stretch>
            <a:fillRect/>
          </a:stretch>
        </p:blipFill>
        <p:spPr>
          <a:xfrm>
            <a:off x="4435475" y="850900"/>
            <a:ext cx="2705100" cy="2997200"/>
          </a:xfrm>
          <a:prstGeom prst="rect">
            <a:avLst/>
          </a:prstGeom>
        </p:spPr>
      </p:pic>
      <p:pic>
        <p:nvPicPr>
          <p:cNvPr id="9" name="Picture 8"/>
          <p:cNvPicPr>
            <a:picLocks noChangeAspect="1"/>
          </p:cNvPicPr>
          <p:nvPr/>
        </p:nvPicPr>
        <p:blipFill>
          <a:blip r:embed="rId5"/>
          <a:stretch>
            <a:fillRect/>
          </a:stretch>
        </p:blipFill>
        <p:spPr>
          <a:xfrm>
            <a:off x="5035550" y="3984625"/>
            <a:ext cx="2565400" cy="3162300"/>
          </a:xfrm>
          <a:prstGeom prst="rect">
            <a:avLst/>
          </a:prstGeom>
        </p:spPr>
      </p:pic>
    </p:spTree>
    <p:extLst>
      <p:ext uri="{BB962C8B-B14F-4D97-AF65-F5344CB8AC3E}">
        <p14:creationId xmlns:p14="http://schemas.microsoft.com/office/powerpoint/2010/main" val="198417795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33400" y="304800"/>
            <a:ext cx="8153400" cy="762000"/>
          </a:xfrm>
        </p:spPr>
        <p:txBody>
          <a:bodyPr/>
          <a:lstStyle/>
          <a:p>
            <a:r>
              <a:rPr lang="en-US" sz="3600" dirty="0" smtClean="0">
                <a:ea typeface="ＭＳ Ｐゴシック" charset="-128"/>
                <a:cs typeface="ＭＳ Ｐゴシック" charset="-128"/>
              </a:rPr>
              <a:t>But Clock Frequency Scaling  Replaced by Scaling Cores / Chip</a:t>
            </a:r>
          </a:p>
        </p:txBody>
      </p:sp>
      <p:sp>
        <p:nvSpPr>
          <p:cNvPr id="4" name="Slide Number Placeholder 3"/>
          <p:cNvSpPr>
            <a:spLocks noGrp="1"/>
          </p:cNvSpPr>
          <p:nvPr>
            <p:ph type="sldNum" sz="quarter" idx="10"/>
          </p:nvPr>
        </p:nvSpPr>
        <p:spPr/>
        <p:txBody>
          <a:bodyPr/>
          <a:lstStyle/>
          <a:p>
            <a:pPr>
              <a:defRPr/>
            </a:pPr>
            <a:fld id="{AD05D571-09ED-764B-BD50-2F810E8ACD31}" type="slidenum">
              <a:rPr lang="en-US" smtClean="0"/>
              <a:pPr>
                <a:defRPr/>
              </a:pPr>
              <a:t>64</a:t>
            </a:fld>
            <a:endParaRPr lang="en-US" dirty="0"/>
          </a:p>
        </p:txBody>
      </p:sp>
      <p:graphicFrame>
        <p:nvGraphicFramePr>
          <p:cNvPr id="7" name="Content Placeholder 6"/>
          <p:cNvGraphicFramePr>
            <a:graphicFrameLocks noGrp="1"/>
          </p:cNvGraphicFramePr>
          <p:nvPr>
            <p:ph idx="1"/>
          </p:nvPr>
        </p:nvGraphicFramePr>
        <p:xfrm>
          <a:off x="609600" y="1278467"/>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16389" name="TextBox 8"/>
          <p:cNvSpPr txBox="1">
            <a:spLocks noChangeArrowheads="1"/>
          </p:cNvSpPr>
          <p:nvPr/>
        </p:nvSpPr>
        <p:spPr bwMode="auto">
          <a:xfrm>
            <a:off x="2065338" y="5926138"/>
            <a:ext cx="5064125" cy="484187"/>
          </a:xfrm>
          <a:prstGeom prst="rect">
            <a:avLst/>
          </a:prstGeom>
          <a:noFill/>
          <a:ln w="9525">
            <a:noFill/>
            <a:miter lim="800000"/>
            <a:headEnd/>
            <a:tailEnd/>
          </a:ln>
        </p:spPr>
        <p:txBody>
          <a:bodyPr>
            <a:prstTxWarp prst="textNoShape">
              <a:avLst/>
            </a:prstTxWarp>
            <a:spAutoFit/>
          </a:bodyPr>
          <a:lstStyle/>
          <a:p>
            <a:r>
              <a:rPr lang="en-US" sz="1400">
                <a:solidFill>
                  <a:schemeClr val="accent2"/>
                </a:solidFill>
              </a:rPr>
              <a:t>Data from Kunle Olukotun, Lance Hammond, Herb Sutter, Burton Smith, Chris Batten, and Krste Asanoviç</a:t>
            </a:r>
          </a:p>
        </p:txBody>
      </p:sp>
      <p:sp>
        <p:nvSpPr>
          <p:cNvPr id="16390" name="TextBox 5"/>
          <p:cNvSpPr txBox="1">
            <a:spLocks noChangeArrowheads="1"/>
          </p:cNvSpPr>
          <p:nvPr/>
        </p:nvSpPr>
        <p:spPr bwMode="auto">
          <a:xfrm>
            <a:off x="1727200" y="1549400"/>
            <a:ext cx="6299200" cy="400050"/>
          </a:xfrm>
          <a:prstGeom prst="rect">
            <a:avLst/>
          </a:prstGeom>
          <a:solidFill>
            <a:srgbClr val="C0D9ED"/>
          </a:solidFill>
          <a:ln w="9525">
            <a:noFill/>
            <a:miter lim="800000"/>
            <a:headEnd/>
            <a:tailEnd/>
          </a:ln>
        </p:spPr>
        <p:txBody>
          <a:bodyPr>
            <a:prstTxWarp prst="textNoShape">
              <a:avLst/>
            </a:prstTxWarp>
            <a:spAutoFit/>
          </a:bodyPr>
          <a:lstStyle/>
          <a:p>
            <a:r>
              <a:rPr lang="en-US" sz="2000"/>
              <a:t>15 Years of exponential growth ~2x year has ended</a:t>
            </a:r>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219200" y="304800"/>
            <a:ext cx="6959600" cy="762000"/>
          </a:xfrm>
        </p:spPr>
        <p:txBody>
          <a:bodyPr/>
          <a:lstStyle/>
          <a:p>
            <a:r>
              <a:rPr lang="en-US" sz="3600" dirty="0" smtClean="0">
                <a:ea typeface="ＭＳ Ｐゴシック" charset="-128"/>
                <a:cs typeface="ＭＳ Ｐゴシック" charset="-128"/>
              </a:rPr>
              <a:t>Performance Has Also Slowed, Along with Power</a:t>
            </a:r>
          </a:p>
        </p:txBody>
      </p:sp>
      <p:sp>
        <p:nvSpPr>
          <p:cNvPr id="4" name="Slide Number Placeholder 3"/>
          <p:cNvSpPr>
            <a:spLocks noGrp="1"/>
          </p:cNvSpPr>
          <p:nvPr>
            <p:ph type="sldNum" sz="quarter" idx="10"/>
          </p:nvPr>
        </p:nvSpPr>
        <p:spPr/>
        <p:txBody>
          <a:bodyPr/>
          <a:lstStyle/>
          <a:p>
            <a:pPr>
              <a:defRPr/>
            </a:pPr>
            <a:fld id="{BDB70E61-AF2B-494A-A3AC-42E067F78D7D}" type="slidenum">
              <a:rPr lang="en-US" smtClean="0"/>
              <a:pPr>
                <a:defRPr/>
              </a:pPr>
              <a:t>65</a:t>
            </a:fld>
            <a:endParaRPr lang="en-US" dirty="0"/>
          </a:p>
        </p:txBody>
      </p:sp>
      <p:graphicFrame>
        <p:nvGraphicFramePr>
          <p:cNvPr id="6" name="Content Placeholder 5"/>
          <p:cNvGraphicFramePr>
            <a:graphicFrameLocks noGrp="1"/>
          </p:cNvGraphicFramePr>
          <p:nvPr>
            <p:ph idx="1"/>
          </p:nvPr>
        </p:nvGraphicFramePr>
        <p:xfrm>
          <a:off x="609600" y="12954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17413" name="TextBox 7"/>
          <p:cNvSpPr txBox="1">
            <a:spLocks noChangeArrowheads="1"/>
          </p:cNvSpPr>
          <p:nvPr/>
        </p:nvSpPr>
        <p:spPr bwMode="auto">
          <a:xfrm>
            <a:off x="2065338" y="5926138"/>
            <a:ext cx="5064125" cy="484187"/>
          </a:xfrm>
          <a:prstGeom prst="rect">
            <a:avLst/>
          </a:prstGeom>
          <a:noFill/>
          <a:ln w="9525">
            <a:noFill/>
            <a:miter lim="800000"/>
            <a:headEnd/>
            <a:tailEnd/>
          </a:ln>
        </p:spPr>
        <p:txBody>
          <a:bodyPr>
            <a:prstTxWarp prst="textNoShape">
              <a:avLst/>
            </a:prstTxWarp>
            <a:spAutoFit/>
          </a:bodyPr>
          <a:lstStyle/>
          <a:p>
            <a:r>
              <a:rPr lang="en-US" sz="1400">
                <a:solidFill>
                  <a:schemeClr val="accent2"/>
                </a:solidFill>
              </a:rPr>
              <a:t>Data from Kunle Olukotun, Lance Hammond, Herb Sutter, Burton Smith, Chris Batten, and Krste Asanoviç</a:t>
            </a:r>
          </a:p>
        </p:txBody>
      </p:sp>
      <p:sp>
        <p:nvSpPr>
          <p:cNvPr id="17414" name="TextBox 6"/>
          <p:cNvSpPr txBox="1">
            <a:spLocks noChangeArrowheads="1"/>
          </p:cNvSpPr>
          <p:nvPr/>
        </p:nvSpPr>
        <p:spPr bwMode="auto">
          <a:xfrm>
            <a:off x="2463800" y="1511300"/>
            <a:ext cx="4797425" cy="461963"/>
          </a:xfrm>
          <a:prstGeom prst="rect">
            <a:avLst/>
          </a:prstGeom>
          <a:solidFill>
            <a:srgbClr val="C0D9ED"/>
          </a:solidFill>
          <a:ln w="9525">
            <a:noFill/>
            <a:miter lim="800000"/>
            <a:headEnd/>
            <a:tailEnd/>
          </a:ln>
        </p:spPr>
        <p:txBody>
          <a:bodyPr wrap="none">
            <a:prstTxWarp prst="textNoShape">
              <a:avLst/>
            </a:prstTxWarp>
            <a:spAutoFit/>
          </a:bodyPr>
          <a:lstStyle/>
          <a:p>
            <a:r>
              <a:rPr lang="en-US"/>
              <a:t>Power is the root cause of all this</a:t>
            </a:r>
          </a:p>
        </p:txBody>
      </p:sp>
      <p:sp>
        <p:nvSpPr>
          <p:cNvPr id="7" name="TextBox 6"/>
          <p:cNvSpPr txBox="1"/>
          <p:nvPr/>
        </p:nvSpPr>
        <p:spPr>
          <a:xfrm>
            <a:off x="838200" y="3330714"/>
            <a:ext cx="3913251" cy="707886"/>
          </a:xfrm>
          <a:prstGeom prst="rect">
            <a:avLst/>
          </a:prstGeom>
          <a:solidFill>
            <a:schemeClr val="bg1"/>
          </a:solidFill>
          <a:effectLst>
            <a:glow rad="139700">
              <a:schemeClr val="accent4">
                <a:satMod val="175000"/>
                <a:alpha val="40000"/>
              </a:schemeClr>
            </a:glow>
          </a:effectLst>
          <a:scene3d>
            <a:camera prst="orthographicFront"/>
            <a:lightRig rig="threePt" dir="t"/>
          </a:scene3d>
          <a:sp3d>
            <a:bevelT/>
          </a:sp3d>
        </p:spPr>
        <p:txBody>
          <a:bodyPr wrap="none" rtlCol="0">
            <a:spAutoFit/>
          </a:bodyPr>
          <a:lstStyle/>
          <a:p>
            <a:r>
              <a:rPr lang="en-US" sz="2000" b="1" dirty="0" smtClean="0">
                <a:solidFill>
                  <a:schemeClr val="accent6"/>
                </a:solidFill>
              </a:rPr>
              <a:t>A hardware issue just became a </a:t>
            </a:r>
          </a:p>
          <a:p>
            <a:r>
              <a:rPr lang="en-US" sz="2000" b="1" dirty="0" smtClean="0">
                <a:solidFill>
                  <a:schemeClr val="accent6"/>
                </a:solidFill>
              </a:rPr>
              <a:t>software problem</a:t>
            </a:r>
            <a:endParaRPr lang="en-US" sz="2000" b="1" dirty="0">
              <a:solidFill>
                <a:schemeClr val="accent6"/>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Number Placeholder 4"/>
          <p:cNvSpPr>
            <a:spLocks noGrp="1"/>
          </p:cNvSpPr>
          <p:nvPr>
            <p:ph type="sldNum" sz="quarter" idx="11"/>
          </p:nvPr>
        </p:nvSpPr>
        <p:spPr>
          <a:noFill/>
        </p:spPr>
        <p:txBody>
          <a:bodyPr/>
          <a:lstStyle/>
          <a:p>
            <a:fld id="{DB3553DC-DB1C-4180-BC0C-F71CD8653835}" type="slidenum">
              <a:rPr lang="en-US" smtClean="0"/>
              <a:pPr/>
              <a:t>66</a:t>
            </a:fld>
            <a:endParaRPr lang="en-US" smtClean="0"/>
          </a:p>
        </p:txBody>
      </p:sp>
      <p:sp>
        <p:nvSpPr>
          <p:cNvPr id="1958914" name="Rectangle 2"/>
          <p:cNvSpPr>
            <a:spLocks noGrp="1" noChangeArrowheads="1"/>
          </p:cNvSpPr>
          <p:nvPr>
            <p:ph type="title"/>
          </p:nvPr>
        </p:nvSpPr>
        <p:spPr/>
        <p:txBody>
          <a:bodyPr/>
          <a:lstStyle/>
          <a:p>
            <a:pPr>
              <a:defRPr/>
            </a:pPr>
            <a:r>
              <a:rPr lang="en-US" smtClean="0"/>
              <a:t>Power Cost of Frequency</a:t>
            </a:r>
          </a:p>
        </p:txBody>
      </p:sp>
      <p:sp>
        <p:nvSpPr>
          <p:cNvPr id="1958915" name="Rectangle 3"/>
          <p:cNvSpPr>
            <a:spLocks noGrp="1" noChangeArrowheads="1"/>
          </p:cNvSpPr>
          <p:nvPr>
            <p:ph type="body" idx="1"/>
          </p:nvPr>
        </p:nvSpPr>
        <p:spPr>
          <a:xfrm>
            <a:off x="800100" y="1196975"/>
            <a:ext cx="7772400" cy="4114800"/>
          </a:xfrm>
        </p:spPr>
        <p:txBody>
          <a:bodyPr/>
          <a:lstStyle/>
          <a:p>
            <a:pPr>
              <a:buFontTx/>
              <a:buChar char="•"/>
            </a:pPr>
            <a:r>
              <a:rPr lang="en-US" smtClean="0">
                <a:latin typeface="Arial Unicode MS" pitchFamily="34" charset="-128"/>
                <a:ea typeface="Arial Unicode MS" pitchFamily="34" charset="-128"/>
                <a:cs typeface="Arial Unicode MS" pitchFamily="34" charset="-128"/>
              </a:rPr>
              <a:t>Power </a:t>
            </a:r>
            <a:r>
              <a:rPr lang="en-US" sz="4000" smtClean="0">
                <a:latin typeface="Arial Unicode MS" pitchFamily="34" charset="-128"/>
                <a:ea typeface="Arial Unicode MS" pitchFamily="34" charset="-128"/>
                <a:cs typeface="Arial Unicode MS" pitchFamily="34" charset="-128"/>
              </a:rPr>
              <a:t>∝ </a:t>
            </a:r>
            <a:r>
              <a:rPr lang="en-US" smtClean="0">
                <a:latin typeface="Arial Unicode MS" pitchFamily="34" charset="-128"/>
                <a:ea typeface="Arial Unicode MS" pitchFamily="34" charset="-128"/>
                <a:cs typeface="Arial Unicode MS" pitchFamily="34" charset="-128"/>
              </a:rPr>
              <a:t>Voltage</a:t>
            </a:r>
            <a:r>
              <a:rPr lang="en-US" baseline="30000" smtClean="0">
                <a:latin typeface="Arial Unicode MS" pitchFamily="34" charset="-128"/>
                <a:ea typeface="Arial Unicode MS" pitchFamily="34" charset="-128"/>
                <a:cs typeface="Arial Unicode MS" pitchFamily="34" charset="-128"/>
              </a:rPr>
              <a:t>2</a:t>
            </a:r>
            <a:r>
              <a:rPr lang="en-US" smtClean="0">
                <a:latin typeface="Arial Unicode MS" pitchFamily="34" charset="-128"/>
                <a:ea typeface="Arial Unicode MS" pitchFamily="34" charset="-128"/>
                <a:cs typeface="Arial Unicode MS" pitchFamily="34" charset="-128"/>
              </a:rPr>
              <a:t> x Frequency</a:t>
            </a:r>
            <a:r>
              <a:rPr lang="en-US" baseline="30000" smtClean="0">
                <a:latin typeface="Arial Unicode MS" pitchFamily="34" charset="-128"/>
                <a:ea typeface="Arial Unicode MS" pitchFamily="34" charset="-128"/>
                <a:cs typeface="Arial Unicode MS" pitchFamily="34" charset="-128"/>
              </a:rPr>
              <a:t>    </a:t>
            </a:r>
            <a:r>
              <a:rPr lang="en-US" smtClean="0">
                <a:latin typeface="Arial Unicode MS" pitchFamily="34" charset="-128"/>
                <a:ea typeface="Arial Unicode MS" pitchFamily="34" charset="-128"/>
                <a:cs typeface="Arial Unicode MS" pitchFamily="34" charset="-128"/>
              </a:rPr>
              <a:t>(V</a:t>
            </a:r>
            <a:r>
              <a:rPr lang="en-US" baseline="30000" smtClean="0">
                <a:latin typeface="Arial Unicode MS" pitchFamily="34" charset="-128"/>
                <a:ea typeface="Arial Unicode MS" pitchFamily="34" charset="-128"/>
                <a:cs typeface="Arial Unicode MS" pitchFamily="34" charset="-128"/>
              </a:rPr>
              <a:t>2</a:t>
            </a:r>
            <a:r>
              <a:rPr lang="en-US" smtClean="0">
                <a:latin typeface="Arial Unicode MS" pitchFamily="34" charset="-128"/>
                <a:ea typeface="Arial Unicode MS" pitchFamily="34" charset="-128"/>
                <a:cs typeface="Arial Unicode MS" pitchFamily="34" charset="-128"/>
              </a:rPr>
              <a:t>F)</a:t>
            </a:r>
            <a:endParaRPr lang="en-US" baseline="30000" smtClean="0">
              <a:latin typeface="Arial Unicode MS" pitchFamily="34" charset="-128"/>
              <a:ea typeface="Arial Unicode MS" pitchFamily="34" charset="-128"/>
              <a:cs typeface="Arial Unicode MS" pitchFamily="34" charset="-128"/>
            </a:endParaRPr>
          </a:p>
          <a:p>
            <a:pPr>
              <a:buFontTx/>
              <a:buChar char="•"/>
            </a:pPr>
            <a:r>
              <a:rPr lang="en-US" smtClean="0"/>
              <a:t>Frequency </a:t>
            </a:r>
            <a:r>
              <a:rPr lang="en-US" sz="4000" smtClean="0">
                <a:latin typeface="Arial Unicode MS" pitchFamily="34" charset="-128"/>
                <a:ea typeface="Arial Unicode MS" pitchFamily="34" charset="-128"/>
                <a:cs typeface="Arial Unicode MS" pitchFamily="34" charset="-128"/>
              </a:rPr>
              <a:t>∝</a:t>
            </a:r>
            <a:r>
              <a:rPr lang="en-US" smtClean="0">
                <a:latin typeface="Arial Unicode MS" pitchFamily="34" charset="-128"/>
                <a:ea typeface="Arial Unicode MS" pitchFamily="34" charset="-128"/>
                <a:cs typeface="Arial Unicode MS" pitchFamily="34" charset="-128"/>
              </a:rPr>
              <a:t> Voltage</a:t>
            </a:r>
          </a:p>
          <a:p>
            <a:pPr>
              <a:buFontTx/>
              <a:buChar char="•"/>
            </a:pPr>
            <a:r>
              <a:rPr lang="en-US" smtClean="0">
                <a:latin typeface="Arial Unicode MS" pitchFamily="34" charset="-128"/>
                <a:ea typeface="Arial Unicode MS" pitchFamily="34" charset="-128"/>
                <a:cs typeface="Arial Unicode MS" pitchFamily="34" charset="-128"/>
              </a:rPr>
              <a:t>Power </a:t>
            </a:r>
            <a:r>
              <a:rPr lang="en-US" sz="4000" smtClean="0">
                <a:latin typeface="Arial Unicode MS" pitchFamily="34" charset="-128"/>
                <a:ea typeface="Arial Unicode MS" pitchFamily="34" charset="-128"/>
                <a:cs typeface="Arial Unicode MS" pitchFamily="34" charset="-128"/>
              </a:rPr>
              <a:t>∝</a:t>
            </a:r>
            <a:r>
              <a:rPr lang="en-US" smtClean="0">
                <a:latin typeface="Arial Unicode MS" pitchFamily="34" charset="-128"/>
                <a:ea typeface="Arial Unicode MS" pitchFamily="34" charset="-128"/>
                <a:cs typeface="Arial Unicode MS" pitchFamily="34" charset="-128"/>
              </a:rPr>
              <a:t>Frequency</a:t>
            </a:r>
            <a:r>
              <a:rPr lang="en-US" baseline="30000" smtClean="0">
                <a:latin typeface="Arial Unicode MS" pitchFamily="34" charset="-128"/>
                <a:ea typeface="Arial Unicode MS" pitchFamily="34" charset="-128"/>
                <a:cs typeface="Arial Unicode MS" pitchFamily="34" charset="-128"/>
              </a:rPr>
              <a:t>3</a:t>
            </a:r>
            <a:endParaRPr lang="en-US" smtClean="0">
              <a:latin typeface="Arial Unicode MS" pitchFamily="34" charset="-128"/>
              <a:ea typeface="Arial Unicode MS" pitchFamily="34" charset="-128"/>
              <a:cs typeface="Arial Unicode MS" pitchFamily="34" charset="-128"/>
            </a:endParaRPr>
          </a:p>
        </p:txBody>
      </p:sp>
      <p:pic>
        <p:nvPicPr>
          <p:cNvPr id="1958916" name="Picture 4"/>
          <p:cNvPicPr>
            <a:picLocks noChangeAspect="1" noChangeArrowheads="1"/>
          </p:cNvPicPr>
          <p:nvPr/>
        </p:nvPicPr>
        <p:blipFill>
          <a:blip r:embed="rId3"/>
          <a:srcRect/>
          <a:stretch>
            <a:fillRect/>
          </a:stretch>
        </p:blipFill>
        <p:spPr bwMode="auto">
          <a:xfrm>
            <a:off x="971550" y="3225800"/>
            <a:ext cx="7000875" cy="3632200"/>
          </a:xfrm>
          <a:prstGeom prst="rect">
            <a:avLst/>
          </a:prstGeom>
          <a:noFill/>
          <a:ln w="9525">
            <a:noFill/>
            <a:miter lim="800000"/>
            <a:headEnd/>
            <a:tailEnd/>
          </a:ln>
        </p:spPr>
      </p:pic>
      <p:sp>
        <p:nvSpPr>
          <p:cNvPr id="157702" name="Rectangle 5"/>
          <p:cNvSpPr>
            <a:spLocks noChangeArrowheads="1"/>
          </p:cNvSpPr>
          <p:nvPr/>
        </p:nvSpPr>
        <p:spPr bwMode="auto">
          <a:xfrm>
            <a:off x="431800" y="4749800"/>
            <a:ext cx="8470900" cy="2273300"/>
          </a:xfrm>
          <a:prstGeom prst="rect">
            <a:avLst/>
          </a:prstGeom>
          <a:solidFill>
            <a:schemeClr val="bg1"/>
          </a:solidFill>
          <a:ln w="9525">
            <a:noFill/>
            <a:miter lim="800000"/>
            <a:headEnd/>
            <a:tailEnd/>
          </a:ln>
        </p:spPr>
        <p:txBody>
          <a:bodyPr wrap="none" anchor="ctr"/>
          <a:lstStyle/>
          <a:p>
            <a:endParaRPr lang="en-US"/>
          </a:p>
        </p:txBody>
      </p:sp>
      <p:sp>
        <p:nvSpPr>
          <p:cNvPr id="7" name="Oval 6"/>
          <p:cNvSpPr/>
          <p:nvPr/>
        </p:nvSpPr>
        <p:spPr bwMode="auto">
          <a:xfrm>
            <a:off x="4038600" y="2971800"/>
            <a:ext cx="990600" cy="2514600"/>
          </a:xfrm>
          <a:prstGeom prst="ellipse">
            <a:avLst/>
          </a:prstGeom>
          <a:noFill/>
          <a:ln w="9525" cap="flat" cmpd="sng" algn="ctr">
            <a:solidFill>
              <a:schemeClr val="accent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Unicode MS" pitchFamily="34" charset="-128"/>
              <a:cs typeface="Arial" pitchFamily="34" charset="0"/>
            </a:endParaRPr>
          </a:p>
        </p:txBody>
      </p:sp>
      <p:sp>
        <p:nvSpPr>
          <p:cNvPr id="8" name="Oval 7"/>
          <p:cNvSpPr/>
          <p:nvPr/>
        </p:nvSpPr>
        <p:spPr bwMode="auto">
          <a:xfrm>
            <a:off x="6477000" y="3048000"/>
            <a:ext cx="990600" cy="2514600"/>
          </a:xfrm>
          <a:prstGeom prst="ellipse">
            <a:avLst/>
          </a:prstGeom>
          <a:noFill/>
          <a:ln w="9525" cap="flat" cmpd="sng" algn="ctr">
            <a:solidFill>
              <a:schemeClr val="accent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Unicode MS" pitchFamily="34" charset="-128"/>
              <a:cs typeface="Arial"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58915">
                                            <p:txEl>
                                              <p:pRg st="1" end="1"/>
                                            </p:txEl>
                                          </p:spTgt>
                                        </p:tgtEl>
                                        <p:attrNameLst>
                                          <p:attrName>style.visibility</p:attrName>
                                        </p:attrNameLst>
                                      </p:cBhvr>
                                      <p:to>
                                        <p:strVal val="visible"/>
                                      </p:to>
                                    </p:set>
                                    <p:animEffect transition="in" filter="fade">
                                      <p:cBhvr>
                                        <p:cTn id="7" dur="2000"/>
                                        <p:tgtEl>
                                          <p:spTgt spid="19589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58915">
                                            <p:txEl>
                                              <p:pRg st="2" end="2"/>
                                            </p:txEl>
                                          </p:spTgt>
                                        </p:tgtEl>
                                        <p:attrNameLst>
                                          <p:attrName>style.visibility</p:attrName>
                                        </p:attrNameLst>
                                      </p:cBhvr>
                                      <p:to>
                                        <p:strVal val="visible"/>
                                      </p:to>
                                    </p:set>
                                    <p:animEffect transition="in" filter="fade">
                                      <p:cBhvr>
                                        <p:cTn id="12" dur="2000"/>
                                        <p:tgtEl>
                                          <p:spTgt spid="19589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58916"/>
                                        </p:tgtEl>
                                        <p:attrNameLst>
                                          <p:attrName>style.visibility</p:attrName>
                                        </p:attrNameLst>
                                      </p:cBhvr>
                                      <p:to>
                                        <p:strVal val="visible"/>
                                      </p:to>
                                    </p:set>
                                    <p:animEffect transition="in" filter="fade">
                                      <p:cBhvr>
                                        <p:cTn id="17" dur="2000"/>
                                        <p:tgtEl>
                                          <p:spTgt spid="1958916"/>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2000"/>
                                        <p:tgtEl>
                                          <p:spTgt spid="7"/>
                                        </p:tgtEl>
                                      </p:cBhvr>
                                    </p:animEffect>
                                  </p:childTnLst>
                                </p:cTn>
                              </p:par>
                            </p:childTnLst>
                          </p:cTn>
                        </p:par>
                        <p:par>
                          <p:cTn id="22" fill="hold">
                            <p:stCondLst>
                              <p:cond delay="40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8915" grpId="0" build="p"/>
      <p:bldP spid="7" grpId="0" animBg="1"/>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Number Placeholder 4"/>
          <p:cNvSpPr>
            <a:spLocks noGrp="1"/>
          </p:cNvSpPr>
          <p:nvPr>
            <p:ph type="sldNum" sz="quarter" idx="11"/>
          </p:nvPr>
        </p:nvSpPr>
        <p:spPr>
          <a:noFill/>
        </p:spPr>
        <p:txBody>
          <a:bodyPr/>
          <a:lstStyle/>
          <a:p>
            <a:fld id="{8C21396B-C247-470A-9408-D146115D0C03}" type="slidenum">
              <a:rPr lang="en-US" smtClean="0"/>
              <a:pPr/>
              <a:t>67</a:t>
            </a:fld>
            <a:endParaRPr lang="en-US" smtClean="0"/>
          </a:p>
        </p:txBody>
      </p:sp>
      <p:sp>
        <p:nvSpPr>
          <p:cNvPr id="1960962" name="Rectangle 2"/>
          <p:cNvSpPr>
            <a:spLocks noGrp="1" noChangeArrowheads="1"/>
          </p:cNvSpPr>
          <p:nvPr>
            <p:ph type="title"/>
          </p:nvPr>
        </p:nvSpPr>
        <p:spPr/>
        <p:txBody>
          <a:bodyPr/>
          <a:lstStyle/>
          <a:p>
            <a:pPr>
              <a:defRPr/>
            </a:pPr>
            <a:r>
              <a:rPr lang="en-US" smtClean="0"/>
              <a:t>Power Cost of Frequency</a:t>
            </a:r>
          </a:p>
        </p:txBody>
      </p:sp>
      <p:sp>
        <p:nvSpPr>
          <p:cNvPr id="158724" name="Rectangle 3"/>
          <p:cNvSpPr>
            <a:spLocks noGrp="1" noChangeArrowheads="1"/>
          </p:cNvSpPr>
          <p:nvPr>
            <p:ph type="body" idx="1"/>
          </p:nvPr>
        </p:nvSpPr>
        <p:spPr>
          <a:xfrm>
            <a:off x="800100" y="1196975"/>
            <a:ext cx="7772400" cy="4114800"/>
          </a:xfrm>
        </p:spPr>
        <p:txBody>
          <a:bodyPr/>
          <a:lstStyle/>
          <a:p>
            <a:pPr>
              <a:buFontTx/>
              <a:buChar char="•"/>
            </a:pPr>
            <a:r>
              <a:rPr lang="en-US" smtClean="0">
                <a:latin typeface="Arial Unicode MS" pitchFamily="34" charset="-128"/>
                <a:ea typeface="Arial Unicode MS" pitchFamily="34" charset="-128"/>
                <a:cs typeface="Arial Unicode MS" pitchFamily="34" charset="-128"/>
              </a:rPr>
              <a:t>Power </a:t>
            </a:r>
            <a:r>
              <a:rPr lang="en-US" sz="4000" smtClean="0">
                <a:latin typeface="Arial Unicode MS" pitchFamily="34" charset="-128"/>
                <a:ea typeface="Arial Unicode MS" pitchFamily="34" charset="-128"/>
                <a:cs typeface="Arial Unicode MS" pitchFamily="34" charset="-128"/>
              </a:rPr>
              <a:t>∝ </a:t>
            </a:r>
            <a:r>
              <a:rPr lang="en-US" smtClean="0">
                <a:latin typeface="Arial Unicode MS" pitchFamily="34" charset="-128"/>
                <a:ea typeface="Arial Unicode MS" pitchFamily="34" charset="-128"/>
                <a:cs typeface="Arial Unicode MS" pitchFamily="34" charset="-128"/>
              </a:rPr>
              <a:t>Voltage</a:t>
            </a:r>
            <a:r>
              <a:rPr lang="en-US" baseline="30000" smtClean="0">
                <a:latin typeface="Arial Unicode MS" pitchFamily="34" charset="-128"/>
                <a:ea typeface="Arial Unicode MS" pitchFamily="34" charset="-128"/>
                <a:cs typeface="Arial Unicode MS" pitchFamily="34" charset="-128"/>
              </a:rPr>
              <a:t>2</a:t>
            </a:r>
            <a:r>
              <a:rPr lang="en-US" smtClean="0">
                <a:latin typeface="Arial Unicode MS" pitchFamily="34" charset="-128"/>
                <a:ea typeface="Arial Unicode MS" pitchFamily="34" charset="-128"/>
                <a:cs typeface="Arial Unicode MS" pitchFamily="34" charset="-128"/>
              </a:rPr>
              <a:t> x Frequency</a:t>
            </a:r>
            <a:r>
              <a:rPr lang="en-US" baseline="30000" smtClean="0">
                <a:latin typeface="Arial Unicode MS" pitchFamily="34" charset="-128"/>
                <a:ea typeface="Arial Unicode MS" pitchFamily="34" charset="-128"/>
                <a:cs typeface="Arial Unicode MS" pitchFamily="34" charset="-128"/>
              </a:rPr>
              <a:t>    </a:t>
            </a:r>
            <a:r>
              <a:rPr lang="en-US" smtClean="0">
                <a:latin typeface="Arial Unicode MS" pitchFamily="34" charset="-128"/>
                <a:ea typeface="Arial Unicode MS" pitchFamily="34" charset="-128"/>
                <a:cs typeface="Arial Unicode MS" pitchFamily="34" charset="-128"/>
              </a:rPr>
              <a:t>(V</a:t>
            </a:r>
            <a:r>
              <a:rPr lang="en-US" baseline="30000" smtClean="0">
                <a:latin typeface="Arial Unicode MS" pitchFamily="34" charset="-128"/>
                <a:ea typeface="Arial Unicode MS" pitchFamily="34" charset="-128"/>
                <a:cs typeface="Arial Unicode MS" pitchFamily="34" charset="-128"/>
              </a:rPr>
              <a:t>2</a:t>
            </a:r>
            <a:r>
              <a:rPr lang="en-US" smtClean="0">
                <a:latin typeface="Arial Unicode MS" pitchFamily="34" charset="-128"/>
                <a:ea typeface="Arial Unicode MS" pitchFamily="34" charset="-128"/>
                <a:cs typeface="Arial Unicode MS" pitchFamily="34" charset="-128"/>
              </a:rPr>
              <a:t>F)</a:t>
            </a:r>
            <a:endParaRPr lang="en-US" baseline="30000" smtClean="0">
              <a:latin typeface="Arial Unicode MS" pitchFamily="34" charset="-128"/>
              <a:ea typeface="Arial Unicode MS" pitchFamily="34" charset="-128"/>
              <a:cs typeface="Arial Unicode MS" pitchFamily="34" charset="-128"/>
            </a:endParaRPr>
          </a:p>
          <a:p>
            <a:pPr>
              <a:buFontTx/>
              <a:buChar char="•"/>
            </a:pPr>
            <a:r>
              <a:rPr lang="en-US" smtClean="0"/>
              <a:t>Frequency </a:t>
            </a:r>
            <a:r>
              <a:rPr lang="en-US" sz="4000" smtClean="0">
                <a:latin typeface="Arial Unicode MS" pitchFamily="34" charset="-128"/>
                <a:ea typeface="Arial Unicode MS" pitchFamily="34" charset="-128"/>
                <a:cs typeface="Arial Unicode MS" pitchFamily="34" charset="-128"/>
              </a:rPr>
              <a:t>∝</a:t>
            </a:r>
            <a:r>
              <a:rPr lang="en-US" smtClean="0">
                <a:latin typeface="Arial Unicode MS" pitchFamily="34" charset="-128"/>
                <a:ea typeface="Arial Unicode MS" pitchFamily="34" charset="-128"/>
                <a:cs typeface="Arial Unicode MS" pitchFamily="34" charset="-128"/>
              </a:rPr>
              <a:t> Voltage</a:t>
            </a:r>
          </a:p>
          <a:p>
            <a:pPr>
              <a:buFontTx/>
              <a:buChar char="•"/>
            </a:pPr>
            <a:r>
              <a:rPr lang="en-US" smtClean="0">
                <a:latin typeface="Arial Unicode MS" pitchFamily="34" charset="-128"/>
                <a:ea typeface="Arial Unicode MS" pitchFamily="34" charset="-128"/>
                <a:cs typeface="Arial Unicode MS" pitchFamily="34" charset="-128"/>
              </a:rPr>
              <a:t>Power </a:t>
            </a:r>
            <a:r>
              <a:rPr lang="en-US" sz="4000" smtClean="0">
                <a:latin typeface="Arial Unicode MS" pitchFamily="34" charset="-128"/>
                <a:ea typeface="Arial Unicode MS" pitchFamily="34" charset="-128"/>
                <a:cs typeface="Arial Unicode MS" pitchFamily="34" charset="-128"/>
              </a:rPr>
              <a:t>∝</a:t>
            </a:r>
            <a:r>
              <a:rPr lang="en-US" smtClean="0">
                <a:latin typeface="Arial Unicode MS" pitchFamily="34" charset="-128"/>
                <a:ea typeface="Arial Unicode MS" pitchFamily="34" charset="-128"/>
                <a:cs typeface="Arial Unicode MS" pitchFamily="34" charset="-128"/>
              </a:rPr>
              <a:t>Frequency</a:t>
            </a:r>
            <a:r>
              <a:rPr lang="en-US" baseline="30000" smtClean="0">
                <a:latin typeface="Arial Unicode MS" pitchFamily="34" charset="-128"/>
                <a:ea typeface="Arial Unicode MS" pitchFamily="34" charset="-128"/>
                <a:cs typeface="Arial Unicode MS" pitchFamily="34" charset="-128"/>
              </a:rPr>
              <a:t>3</a:t>
            </a:r>
            <a:endParaRPr lang="en-US" smtClean="0">
              <a:latin typeface="Arial Unicode MS" pitchFamily="34" charset="-128"/>
              <a:ea typeface="Arial Unicode MS" pitchFamily="34" charset="-128"/>
              <a:cs typeface="Arial Unicode MS" pitchFamily="34" charset="-128"/>
            </a:endParaRPr>
          </a:p>
        </p:txBody>
      </p:sp>
      <p:pic>
        <p:nvPicPr>
          <p:cNvPr id="158725" name="Picture 4"/>
          <p:cNvPicPr>
            <a:picLocks noChangeAspect="1" noChangeArrowheads="1"/>
          </p:cNvPicPr>
          <p:nvPr/>
        </p:nvPicPr>
        <p:blipFill>
          <a:blip r:embed="rId3"/>
          <a:srcRect/>
          <a:stretch>
            <a:fillRect/>
          </a:stretch>
        </p:blipFill>
        <p:spPr bwMode="auto">
          <a:xfrm>
            <a:off x="971550" y="3225800"/>
            <a:ext cx="7000875" cy="3632200"/>
          </a:xfrm>
          <a:prstGeom prst="rect">
            <a:avLst/>
          </a:prstGeom>
          <a:noFill/>
          <a:ln w="9525">
            <a:noFill/>
            <a:miter lim="800000"/>
            <a:headEnd/>
            <a:tailEnd/>
          </a:ln>
        </p:spPr>
      </p:pic>
      <p:sp>
        <p:nvSpPr>
          <p:cNvPr id="6" name="Oval 5"/>
          <p:cNvSpPr/>
          <p:nvPr/>
        </p:nvSpPr>
        <p:spPr bwMode="auto">
          <a:xfrm>
            <a:off x="4038600" y="2971800"/>
            <a:ext cx="990600" cy="2514600"/>
          </a:xfrm>
          <a:prstGeom prst="ellipse">
            <a:avLst/>
          </a:prstGeom>
          <a:noFill/>
          <a:ln w="9525" cap="flat" cmpd="sng" algn="ctr">
            <a:solidFill>
              <a:schemeClr val="accent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Unicode MS" pitchFamily="34" charset="-128"/>
              <a:cs typeface="Arial" pitchFamily="34" charset="0"/>
            </a:endParaRPr>
          </a:p>
        </p:txBody>
      </p:sp>
      <p:sp>
        <p:nvSpPr>
          <p:cNvPr id="7" name="Oval 6"/>
          <p:cNvSpPr/>
          <p:nvPr/>
        </p:nvSpPr>
        <p:spPr bwMode="auto">
          <a:xfrm>
            <a:off x="6477000" y="3048000"/>
            <a:ext cx="990600" cy="2514600"/>
          </a:xfrm>
          <a:prstGeom prst="ellipse">
            <a:avLst/>
          </a:prstGeom>
          <a:noFill/>
          <a:ln w="9525" cap="flat" cmpd="sng" algn="ctr">
            <a:solidFill>
              <a:schemeClr val="accent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Unicode MS" pitchFamily="34" charset="-128"/>
              <a:cs typeface="Arial"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Moore’s Law Reinterpreted</a:t>
            </a:r>
            <a:endParaRPr lang="en-US" dirty="0"/>
          </a:p>
        </p:txBody>
      </p:sp>
      <p:sp>
        <p:nvSpPr>
          <p:cNvPr id="3" name="Content Placeholder 2"/>
          <p:cNvSpPr>
            <a:spLocks noGrp="1"/>
          </p:cNvSpPr>
          <p:nvPr>
            <p:ph sz="half" idx="1"/>
          </p:nvPr>
        </p:nvSpPr>
        <p:spPr>
          <a:xfrm>
            <a:off x="76200" y="1143000"/>
            <a:ext cx="4876800" cy="4114800"/>
          </a:xfrm>
        </p:spPr>
        <p:txBody>
          <a:bodyPr/>
          <a:lstStyle/>
          <a:p>
            <a:r>
              <a:rPr lang="en-US" sz="2400" dirty="0" smtClean="0"/>
              <a:t>Number of cores per chip doubles every 2 year, while clock speed decreases (not increases).</a:t>
            </a:r>
          </a:p>
          <a:p>
            <a:pPr lvl="1"/>
            <a:r>
              <a:rPr lang="en-US" sz="2000" dirty="0" smtClean="0"/>
              <a:t>Need to deal with systems with millions of concurrent threads</a:t>
            </a:r>
          </a:p>
          <a:p>
            <a:pPr lvl="2"/>
            <a:r>
              <a:rPr lang="en-US" sz="1800" dirty="0" smtClean="0"/>
              <a:t>Future generation will have billions of threads!</a:t>
            </a:r>
          </a:p>
          <a:p>
            <a:pPr lvl="1"/>
            <a:r>
              <a:rPr lang="en-US" sz="2000" dirty="0" smtClean="0"/>
              <a:t>Need to be able to easily replace inter-chip parallelism with intro-chip parallelism</a:t>
            </a:r>
          </a:p>
          <a:p>
            <a:r>
              <a:rPr lang="en-US" sz="2400" dirty="0" smtClean="0"/>
              <a:t>Number of threads of execution doubles every 2 year</a:t>
            </a:r>
            <a:endParaRPr lang="en-US" sz="2400" dirty="0"/>
          </a:p>
        </p:txBody>
      </p:sp>
      <p:graphicFrame>
        <p:nvGraphicFramePr>
          <p:cNvPr id="7" name="Chart 6"/>
          <p:cNvGraphicFramePr>
            <a:graphicFrameLocks/>
          </p:cNvGraphicFramePr>
          <p:nvPr>
            <p:extLst>
              <p:ext uri="{D42A27DB-BD31-4B8C-83A1-F6EECF244321}">
                <p14:modId xmlns:p14="http://schemas.microsoft.com/office/powerpoint/2010/main" val="2410641549"/>
              </p:ext>
            </p:extLst>
          </p:nvPr>
        </p:nvGraphicFramePr>
        <p:xfrm>
          <a:off x="5105400" y="1219200"/>
          <a:ext cx="3556000" cy="454025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5867400" y="1002268"/>
            <a:ext cx="3067253" cy="369332"/>
          </a:xfrm>
          <a:prstGeom prst="rect">
            <a:avLst/>
          </a:prstGeom>
          <a:noFill/>
        </p:spPr>
        <p:txBody>
          <a:bodyPr wrap="none" rtlCol="0">
            <a:spAutoFit/>
          </a:bodyPr>
          <a:lstStyle/>
          <a:p>
            <a:r>
              <a:rPr lang="en-US" dirty="0"/>
              <a:t>Cores </a:t>
            </a:r>
            <a:r>
              <a:rPr lang="en-US" dirty="0" smtClean="0"/>
              <a:t>in the Top20 Systems</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1316207844"/>
              </p:ext>
            </p:extLst>
          </p:nvPr>
        </p:nvGraphicFramePr>
        <p:xfrm>
          <a:off x="4724400" y="914400"/>
          <a:ext cx="4165600" cy="57277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3600" dirty="0"/>
              <a:t>Example of typical parallel machine</a:t>
            </a:r>
          </a:p>
        </p:txBody>
      </p:sp>
      <p:sp>
        <p:nvSpPr>
          <p:cNvPr id="29708" name="Rectangle 16"/>
          <p:cNvSpPr>
            <a:spLocks noChangeArrowheads="1"/>
          </p:cNvSpPr>
          <p:nvPr/>
        </p:nvSpPr>
        <p:spPr bwMode="auto">
          <a:xfrm>
            <a:off x="2843213" y="5276850"/>
            <a:ext cx="1295400" cy="503238"/>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Chip/Socket</a:t>
            </a:r>
          </a:p>
        </p:txBody>
      </p:sp>
      <p:sp>
        <p:nvSpPr>
          <p:cNvPr id="29709" name="Rectangle 17"/>
          <p:cNvSpPr>
            <a:spLocks noChangeArrowheads="1"/>
          </p:cNvSpPr>
          <p:nvPr/>
        </p:nvSpPr>
        <p:spPr bwMode="auto">
          <a:xfrm>
            <a:off x="1476375" y="6213475"/>
            <a:ext cx="1295400" cy="503238"/>
          </a:xfrm>
          <a:prstGeom prst="rect">
            <a:avLst/>
          </a:prstGeom>
          <a:solidFill>
            <a:srgbClr val="FF99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Core</a:t>
            </a:r>
          </a:p>
        </p:txBody>
      </p:sp>
      <p:sp>
        <p:nvSpPr>
          <p:cNvPr id="29710" name="Rectangle 19"/>
          <p:cNvSpPr>
            <a:spLocks noChangeArrowheads="1"/>
          </p:cNvSpPr>
          <p:nvPr/>
        </p:nvSpPr>
        <p:spPr bwMode="auto">
          <a:xfrm>
            <a:off x="3132138" y="6213475"/>
            <a:ext cx="1295400" cy="503238"/>
          </a:xfrm>
          <a:prstGeom prst="rect">
            <a:avLst/>
          </a:prstGeom>
          <a:solidFill>
            <a:srgbClr val="FF99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Core</a:t>
            </a:r>
          </a:p>
        </p:txBody>
      </p:sp>
      <p:sp>
        <p:nvSpPr>
          <p:cNvPr id="29711" name="Rectangle 20"/>
          <p:cNvSpPr>
            <a:spLocks noChangeArrowheads="1"/>
          </p:cNvSpPr>
          <p:nvPr/>
        </p:nvSpPr>
        <p:spPr bwMode="auto">
          <a:xfrm>
            <a:off x="4716463" y="6213475"/>
            <a:ext cx="1295400" cy="503238"/>
          </a:xfrm>
          <a:prstGeom prst="rect">
            <a:avLst/>
          </a:prstGeom>
          <a:solidFill>
            <a:srgbClr val="FF99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Core</a:t>
            </a:r>
          </a:p>
        </p:txBody>
      </p:sp>
      <p:sp>
        <p:nvSpPr>
          <p:cNvPr id="29712" name="Rectangle 21"/>
          <p:cNvSpPr>
            <a:spLocks noChangeArrowheads="1"/>
          </p:cNvSpPr>
          <p:nvPr/>
        </p:nvSpPr>
        <p:spPr bwMode="auto">
          <a:xfrm>
            <a:off x="6229350" y="6213475"/>
            <a:ext cx="1295400" cy="503238"/>
          </a:xfrm>
          <a:prstGeom prst="rect">
            <a:avLst/>
          </a:prstGeom>
          <a:solidFill>
            <a:srgbClr val="FF99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Core</a:t>
            </a:r>
          </a:p>
        </p:txBody>
      </p:sp>
      <p:sp>
        <p:nvSpPr>
          <p:cNvPr id="29725" name="Line 35"/>
          <p:cNvSpPr>
            <a:spLocks noChangeShapeType="1"/>
          </p:cNvSpPr>
          <p:nvPr/>
        </p:nvSpPr>
        <p:spPr bwMode="auto">
          <a:xfrm flipH="1">
            <a:off x="2124075" y="5781675"/>
            <a:ext cx="1295400"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6" name="Line 36"/>
          <p:cNvSpPr>
            <a:spLocks noChangeShapeType="1"/>
          </p:cNvSpPr>
          <p:nvPr/>
        </p:nvSpPr>
        <p:spPr bwMode="auto">
          <a:xfrm>
            <a:off x="3419475" y="5781675"/>
            <a:ext cx="360363"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7" name="Line 37"/>
          <p:cNvSpPr>
            <a:spLocks noChangeShapeType="1"/>
          </p:cNvSpPr>
          <p:nvPr/>
        </p:nvSpPr>
        <p:spPr bwMode="auto">
          <a:xfrm>
            <a:off x="3419475" y="5781675"/>
            <a:ext cx="2016125"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8" name="Line 38"/>
          <p:cNvSpPr>
            <a:spLocks noChangeShapeType="1"/>
          </p:cNvSpPr>
          <p:nvPr/>
        </p:nvSpPr>
        <p:spPr bwMode="auto">
          <a:xfrm>
            <a:off x="3419475" y="5781675"/>
            <a:ext cx="3529013"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14377" name="Freeform 41"/>
          <p:cNvSpPr>
            <a:spLocks/>
          </p:cNvSpPr>
          <p:nvPr/>
        </p:nvSpPr>
        <p:spPr bwMode="auto">
          <a:xfrm>
            <a:off x="2051050" y="5565775"/>
            <a:ext cx="4897438" cy="647700"/>
          </a:xfrm>
          <a:custGeom>
            <a:avLst/>
            <a:gdLst>
              <a:gd name="T0" fmla="*/ 2147483647 w 3085"/>
              <a:gd name="T1" fmla="*/ 2147483647 h 408"/>
              <a:gd name="T2" fmla="*/ 2147483647 w 3085"/>
              <a:gd name="T3" fmla="*/ 0 h 408"/>
              <a:gd name="T4" fmla="*/ 0 w 3085"/>
              <a:gd name="T5" fmla="*/ 2147483647 h 408"/>
              <a:gd name="T6" fmla="*/ 0 60000 65536"/>
              <a:gd name="T7" fmla="*/ 0 60000 65536"/>
              <a:gd name="T8" fmla="*/ 0 60000 65536"/>
              <a:gd name="T9" fmla="*/ 0 w 3085"/>
              <a:gd name="T10" fmla="*/ 0 h 408"/>
              <a:gd name="T11" fmla="*/ 3085 w 3085"/>
              <a:gd name="T12" fmla="*/ 408 h 408"/>
            </a:gdLst>
            <a:ahLst/>
            <a:cxnLst>
              <a:cxn ang="T6">
                <a:pos x="T0" y="T1"/>
              </a:cxn>
              <a:cxn ang="T7">
                <a:pos x="T2" y="T3"/>
              </a:cxn>
              <a:cxn ang="T8">
                <a:pos x="T4" y="T5"/>
              </a:cxn>
            </a:cxnLst>
            <a:rect l="T9" t="T10" r="T11" b="T12"/>
            <a:pathLst>
              <a:path w="3085" h="408">
                <a:moveTo>
                  <a:pt x="3085" y="408"/>
                </a:moveTo>
                <a:cubicBezTo>
                  <a:pt x="2348" y="204"/>
                  <a:pt x="1603" y="0"/>
                  <a:pt x="1089" y="0"/>
                </a:cubicBezTo>
                <a:cubicBezTo>
                  <a:pt x="575" y="0"/>
                  <a:pt x="181" y="340"/>
                  <a:pt x="0" y="408"/>
                </a:cubicBezTo>
              </a:path>
            </a:pathLst>
          </a:custGeom>
          <a:noFill/>
          <a:ln w="25400">
            <a:solidFill>
              <a:schemeClr val="tx1"/>
            </a:solidFill>
            <a:prstDash val="dash"/>
            <a:round/>
            <a:headEnd/>
            <a:tailEnd type="arrow" w="lg" len="lg"/>
          </a:ln>
        </p:spPr>
        <p:txBody>
          <a:bodyPr wrap="none" anchor="ctr">
            <a:prstTxWarp prst="textNoShape">
              <a:avLst/>
            </a:prstTxWarp>
          </a:bodyPr>
          <a:lstStyle/>
          <a:p>
            <a:pPr algn="ctr"/>
            <a:endParaRPr lang="en-US" sz="1400">
              <a:solidFill>
                <a:srgbClr val="000000"/>
              </a:solidFill>
              <a:latin typeface="Arial Unicode MS" pitchFamily="34" charset="-128"/>
              <a:ea typeface="+mn-ea"/>
              <a:cs typeface="Arial" pitchFamily="34" charset="0"/>
            </a:endParaRPr>
          </a:p>
        </p:txBody>
      </p:sp>
      <p:pic>
        <p:nvPicPr>
          <p:cNvPr id="5" name="Picture 4" descr="Screen Shot 2011-10-26 at 1.54.0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752600"/>
            <a:ext cx="3791125" cy="2590800"/>
          </a:xfrm>
          <a:prstGeom prst="rect">
            <a:avLst/>
          </a:prstGeom>
        </p:spPr>
      </p:pic>
      <p:sp>
        <p:nvSpPr>
          <p:cNvPr id="3" name="Slide Number Placeholder 2"/>
          <p:cNvSpPr>
            <a:spLocks noGrp="1"/>
          </p:cNvSpPr>
          <p:nvPr>
            <p:ph type="sldNum" sz="quarter" idx="11"/>
          </p:nvPr>
        </p:nvSpPr>
        <p:spPr/>
        <p:txBody>
          <a:bodyPr/>
          <a:lstStyle/>
          <a:p>
            <a:pPr>
              <a:defRPr/>
            </a:pPr>
            <a:fld id="{A5B400A9-8CFE-45B5-946E-5E00C31EAFF9}" type="slidenum">
              <a:rPr lang="en-US" smtClean="0">
                <a:solidFill>
                  <a:srgbClr val="000000"/>
                </a:solidFill>
              </a:rPr>
              <a:pPr>
                <a:defRPr/>
              </a:pPr>
              <a:t>69</a:t>
            </a:fld>
            <a:endParaRPr lang="en-US">
              <a:solidFill>
                <a:srgbClr val="00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4408EDB-B6D6-F14B-AC75-D403693516F8}" type="slidenum">
              <a:rPr lang="en-US"/>
              <a:pPr/>
              <a:t>7</a:t>
            </a:fld>
            <a:endParaRPr lang="en-US"/>
          </a:p>
        </p:txBody>
      </p:sp>
      <p:sp>
        <p:nvSpPr>
          <p:cNvPr id="209922" name="Rectangle 2"/>
          <p:cNvSpPr>
            <a:spLocks noGrp="1" noChangeArrowheads="1"/>
          </p:cNvSpPr>
          <p:nvPr>
            <p:ph type="title"/>
          </p:nvPr>
        </p:nvSpPr>
        <p:spPr/>
        <p:txBody>
          <a:bodyPr/>
          <a:lstStyle/>
          <a:p>
            <a:r>
              <a:rPr lang="en-US"/>
              <a:t>LINPACK Benchmark?</a:t>
            </a:r>
          </a:p>
        </p:txBody>
      </p:sp>
      <p:sp>
        <p:nvSpPr>
          <p:cNvPr id="209923" name="Rectangle 3"/>
          <p:cNvSpPr>
            <a:spLocks noGrp="1" noChangeArrowheads="1"/>
          </p:cNvSpPr>
          <p:nvPr>
            <p:ph type="body" idx="1"/>
          </p:nvPr>
        </p:nvSpPr>
        <p:spPr>
          <a:xfrm>
            <a:off x="722313" y="1447800"/>
            <a:ext cx="8193087" cy="4876800"/>
          </a:xfrm>
        </p:spPr>
        <p:txBody>
          <a:bodyPr/>
          <a:lstStyle/>
          <a:p>
            <a:r>
              <a:rPr lang="en-US"/>
              <a:t>The Linpack Benchmark is a measure of a computer’s floating-point rate of execution. </a:t>
            </a:r>
          </a:p>
          <a:p>
            <a:pPr lvl="1"/>
            <a:r>
              <a:rPr lang="en-US"/>
              <a:t>It is determined by running a computer program that solves a dense system of linear equations. </a:t>
            </a:r>
          </a:p>
          <a:p>
            <a:r>
              <a:rPr lang="en-US"/>
              <a:t>Over the years the characteristics of the benchmark has changed a bit. </a:t>
            </a:r>
          </a:p>
          <a:p>
            <a:pPr lvl="1"/>
            <a:r>
              <a:rPr lang="en-US"/>
              <a:t>In fact, there are three benchmarks included in the Linpack Benchmark report.</a:t>
            </a:r>
          </a:p>
          <a:p>
            <a:pPr>
              <a:lnSpc>
                <a:spcPct val="90000"/>
              </a:lnSpc>
            </a:pPr>
            <a:r>
              <a:rPr lang="en-US"/>
              <a:t>LINPACK Benchmark</a:t>
            </a:r>
          </a:p>
          <a:p>
            <a:pPr lvl="1">
              <a:lnSpc>
                <a:spcPct val="90000"/>
              </a:lnSpc>
            </a:pPr>
            <a:r>
              <a:rPr lang="en-US"/>
              <a:t>Dense linear system solve with LU factorization using partial pivoting</a:t>
            </a:r>
          </a:p>
          <a:p>
            <a:pPr lvl="1">
              <a:lnSpc>
                <a:spcPct val="90000"/>
              </a:lnSpc>
            </a:pPr>
            <a:r>
              <a:rPr lang="en-US">
                <a:latin typeface="TrebuchetMS" charset="0"/>
              </a:rPr>
              <a:t>Operation count is: 2/3 n</a:t>
            </a:r>
            <a:r>
              <a:rPr lang="en-US" baseline="30000">
                <a:latin typeface="TrebuchetMS" charset="0"/>
              </a:rPr>
              <a:t>3</a:t>
            </a:r>
            <a:r>
              <a:rPr lang="en-US">
                <a:latin typeface="TrebuchetMS" charset="0"/>
              </a:rPr>
              <a:t> + O(n</a:t>
            </a:r>
            <a:r>
              <a:rPr lang="en-US" baseline="30000">
                <a:latin typeface="TrebuchetMS" charset="0"/>
              </a:rPr>
              <a:t>2</a:t>
            </a:r>
            <a:r>
              <a:rPr lang="en-US">
                <a:latin typeface="TrebuchetMS" charset="0"/>
              </a:rPr>
              <a:t>)</a:t>
            </a:r>
            <a:endParaRPr lang="en-US">
              <a:solidFill>
                <a:srgbClr val="666666"/>
              </a:solidFill>
              <a:latin typeface="TrebuchetMS" charset="0"/>
            </a:endParaRPr>
          </a:p>
          <a:p>
            <a:pPr lvl="1">
              <a:lnSpc>
                <a:spcPct val="90000"/>
              </a:lnSpc>
            </a:pPr>
            <a:r>
              <a:rPr lang="en-US"/>
              <a:t>Benchmark Measure: MFlop/s</a:t>
            </a:r>
          </a:p>
          <a:p>
            <a:pPr lvl="1">
              <a:lnSpc>
                <a:spcPct val="90000"/>
              </a:lnSpc>
            </a:pPr>
            <a:r>
              <a:rPr lang="en-US"/>
              <a:t>Original benchmark measures the execution rate for a Fortran program on a matrix of size 100x100.</a:t>
            </a:r>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3600" dirty="0"/>
              <a:t>Example of typical parallel machine</a:t>
            </a:r>
          </a:p>
        </p:txBody>
      </p:sp>
      <p:sp>
        <p:nvSpPr>
          <p:cNvPr id="29703" name="Rectangle 9"/>
          <p:cNvSpPr>
            <a:spLocks noChangeArrowheads="1"/>
          </p:cNvSpPr>
          <p:nvPr/>
        </p:nvSpPr>
        <p:spPr bwMode="auto">
          <a:xfrm>
            <a:off x="684213" y="4341813"/>
            <a:ext cx="1295400" cy="503237"/>
          </a:xfrm>
          <a:prstGeom prst="rect">
            <a:avLst/>
          </a:prstGeom>
          <a:solidFill>
            <a:srgbClr val="00FFFF"/>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Node/Board</a:t>
            </a:r>
            <a:endParaRPr lang="en-US" sz="1400" dirty="0">
              <a:solidFill>
                <a:srgbClr val="000000"/>
              </a:solidFill>
              <a:latin typeface="Arial Unicode MS" pitchFamily="34" charset="-128"/>
              <a:ea typeface="+mn-ea"/>
              <a:cs typeface="Arial" pitchFamily="34" charset="0"/>
            </a:endParaRPr>
          </a:p>
        </p:txBody>
      </p:sp>
      <p:sp>
        <p:nvSpPr>
          <p:cNvPr id="29706" name="Rectangle 13"/>
          <p:cNvSpPr>
            <a:spLocks noChangeArrowheads="1"/>
          </p:cNvSpPr>
          <p:nvPr/>
        </p:nvSpPr>
        <p:spPr bwMode="auto">
          <a:xfrm>
            <a:off x="179388" y="5276850"/>
            <a:ext cx="1295400" cy="503238"/>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Chip/Socket</a:t>
            </a:r>
          </a:p>
        </p:txBody>
      </p:sp>
      <p:sp>
        <p:nvSpPr>
          <p:cNvPr id="29707" name="Rectangle 15"/>
          <p:cNvSpPr>
            <a:spLocks noChangeArrowheads="1"/>
          </p:cNvSpPr>
          <p:nvPr/>
        </p:nvSpPr>
        <p:spPr bwMode="auto">
          <a:xfrm>
            <a:off x="5219700" y="5276850"/>
            <a:ext cx="1295400" cy="503238"/>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Chip/Socket</a:t>
            </a:r>
            <a:endParaRPr lang="en-US" sz="1400" dirty="0">
              <a:solidFill>
                <a:srgbClr val="000000"/>
              </a:solidFill>
              <a:latin typeface="Arial Unicode MS" pitchFamily="34" charset="-128"/>
              <a:ea typeface="+mn-ea"/>
              <a:cs typeface="Arial" pitchFamily="34" charset="0"/>
            </a:endParaRPr>
          </a:p>
        </p:txBody>
      </p:sp>
      <p:sp>
        <p:nvSpPr>
          <p:cNvPr id="29708" name="Rectangle 16"/>
          <p:cNvSpPr>
            <a:spLocks noChangeArrowheads="1"/>
          </p:cNvSpPr>
          <p:nvPr/>
        </p:nvSpPr>
        <p:spPr bwMode="auto">
          <a:xfrm>
            <a:off x="2843213" y="5276850"/>
            <a:ext cx="1295400" cy="503238"/>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Chip/Socket</a:t>
            </a:r>
          </a:p>
        </p:txBody>
      </p:sp>
      <p:sp>
        <p:nvSpPr>
          <p:cNvPr id="29709" name="Rectangle 17"/>
          <p:cNvSpPr>
            <a:spLocks noChangeArrowheads="1"/>
          </p:cNvSpPr>
          <p:nvPr/>
        </p:nvSpPr>
        <p:spPr bwMode="auto">
          <a:xfrm>
            <a:off x="1476375" y="6213475"/>
            <a:ext cx="1295400" cy="503238"/>
          </a:xfrm>
          <a:prstGeom prst="rect">
            <a:avLst/>
          </a:prstGeom>
          <a:solidFill>
            <a:srgbClr val="FF99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Core</a:t>
            </a:r>
          </a:p>
        </p:txBody>
      </p:sp>
      <p:sp>
        <p:nvSpPr>
          <p:cNvPr id="29710" name="Rectangle 19"/>
          <p:cNvSpPr>
            <a:spLocks noChangeArrowheads="1"/>
          </p:cNvSpPr>
          <p:nvPr/>
        </p:nvSpPr>
        <p:spPr bwMode="auto">
          <a:xfrm>
            <a:off x="3132138" y="6213475"/>
            <a:ext cx="1295400" cy="503238"/>
          </a:xfrm>
          <a:prstGeom prst="rect">
            <a:avLst/>
          </a:prstGeom>
          <a:solidFill>
            <a:srgbClr val="FF99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Core</a:t>
            </a:r>
          </a:p>
        </p:txBody>
      </p:sp>
      <p:sp>
        <p:nvSpPr>
          <p:cNvPr id="29711" name="Rectangle 20"/>
          <p:cNvSpPr>
            <a:spLocks noChangeArrowheads="1"/>
          </p:cNvSpPr>
          <p:nvPr/>
        </p:nvSpPr>
        <p:spPr bwMode="auto">
          <a:xfrm>
            <a:off x="4716463" y="6213475"/>
            <a:ext cx="1295400" cy="503238"/>
          </a:xfrm>
          <a:prstGeom prst="rect">
            <a:avLst/>
          </a:prstGeom>
          <a:solidFill>
            <a:srgbClr val="FF99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Core</a:t>
            </a:r>
          </a:p>
        </p:txBody>
      </p:sp>
      <p:sp>
        <p:nvSpPr>
          <p:cNvPr id="29712" name="Rectangle 21"/>
          <p:cNvSpPr>
            <a:spLocks noChangeArrowheads="1"/>
          </p:cNvSpPr>
          <p:nvPr/>
        </p:nvSpPr>
        <p:spPr bwMode="auto">
          <a:xfrm>
            <a:off x="6229350" y="6213475"/>
            <a:ext cx="1295400" cy="503238"/>
          </a:xfrm>
          <a:prstGeom prst="rect">
            <a:avLst/>
          </a:prstGeom>
          <a:solidFill>
            <a:srgbClr val="FF99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Core</a:t>
            </a:r>
          </a:p>
        </p:txBody>
      </p:sp>
      <p:sp>
        <p:nvSpPr>
          <p:cNvPr id="29715" name="Text Box 25"/>
          <p:cNvSpPr txBox="1">
            <a:spLocks noChangeArrowheads="1"/>
          </p:cNvSpPr>
          <p:nvPr/>
        </p:nvSpPr>
        <p:spPr bwMode="auto">
          <a:xfrm>
            <a:off x="2406650" y="5349875"/>
            <a:ext cx="412750" cy="366713"/>
          </a:xfrm>
          <a:prstGeom prst="rect">
            <a:avLst/>
          </a:prstGeom>
          <a:noFill/>
          <a:ln w="9525">
            <a:noFill/>
            <a:miter lim="800000"/>
            <a:headEnd/>
            <a:tailEnd/>
          </a:ln>
        </p:spPr>
        <p:txBody>
          <a:bodyPr wrap="none" anchor="ctr">
            <a:prstTxWarp prst="textNoShape">
              <a:avLst/>
            </a:prstTxWarp>
            <a:spAutoFit/>
          </a:bodyPr>
          <a:lstStyle/>
          <a:p>
            <a:pPr algn="ctr"/>
            <a:r>
              <a:rPr lang="en-US" sz="1400" dirty="0">
                <a:solidFill>
                  <a:srgbClr val="000000"/>
                </a:solidFill>
                <a:latin typeface="Arial Unicode MS" pitchFamily="34" charset="-128"/>
                <a:ea typeface="+mn-ea"/>
                <a:cs typeface="Arial" pitchFamily="34" charset="0"/>
              </a:rPr>
              <a:t>…</a:t>
            </a:r>
          </a:p>
        </p:txBody>
      </p:sp>
      <p:sp>
        <p:nvSpPr>
          <p:cNvPr id="29722" name="Line 32"/>
          <p:cNvSpPr>
            <a:spLocks noChangeShapeType="1"/>
          </p:cNvSpPr>
          <p:nvPr/>
        </p:nvSpPr>
        <p:spPr bwMode="auto">
          <a:xfrm flipH="1">
            <a:off x="827088" y="4845050"/>
            <a:ext cx="431800"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3" name="Line 33"/>
          <p:cNvSpPr>
            <a:spLocks noChangeShapeType="1"/>
          </p:cNvSpPr>
          <p:nvPr/>
        </p:nvSpPr>
        <p:spPr bwMode="auto">
          <a:xfrm>
            <a:off x="1258888" y="4845050"/>
            <a:ext cx="2233612"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4" name="Line 34"/>
          <p:cNvSpPr>
            <a:spLocks noChangeShapeType="1"/>
          </p:cNvSpPr>
          <p:nvPr/>
        </p:nvSpPr>
        <p:spPr bwMode="auto">
          <a:xfrm>
            <a:off x="1258888" y="4845050"/>
            <a:ext cx="4608512"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5" name="Line 35"/>
          <p:cNvSpPr>
            <a:spLocks noChangeShapeType="1"/>
          </p:cNvSpPr>
          <p:nvPr/>
        </p:nvSpPr>
        <p:spPr bwMode="auto">
          <a:xfrm flipH="1">
            <a:off x="2124075" y="5781675"/>
            <a:ext cx="1295400"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6" name="Line 36"/>
          <p:cNvSpPr>
            <a:spLocks noChangeShapeType="1"/>
          </p:cNvSpPr>
          <p:nvPr/>
        </p:nvSpPr>
        <p:spPr bwMode="auto">
          <a:xfrm>
            <a:off x="3419475" y="5781675"/>
            <a:ext cx="360363"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7" name="Line 37"/>
          <p:cNvSpPr>
            <a:spLocks noChangeShapeType="1"/>
          </p:cNvSpPr>
          <p:nvPr/>
        </p:nvSpPr>
        <p:spPr bwMode="auto">
          <a:xfrm>
            <a:off x="3419475" y="5781675"/>
            <a:ext cx="2016125"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8" name="Line 38"/>
          <p:cNvSpPr>
            <a:spLocks noChangeShapeType="1"/>
          </p:cNvSpPr>
          <p:nvPr/>
        </p:nvSpPr>
        <p:spPr bwMode="auto">
          <a:xfrm>
            <a:off x="3419475" y="5781675"/>
            <a:ext cx="3529013"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32" name="Rectangle 42"/>
          <p:cNvSpPr>
            <a:spLocks noChangeArrowheads="1"/>
          </p:cNvSpPr>
          <p:nvPr/>
        </p:nvSpPr>
        <p:spPr bwMode="auto">
          <a:xfrm>
            <a:off x="36513" y="6213475"/>
            <a:ext cx="1295400" cy="503238"/>
          </a:xfrm>
          <a:prstGeom prst="rect">
            <a:avLst/>
          </a:prstGeom>
          <a:solidFill>
            <a:srgbClr val="FF99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Core</a:t>
            </a:r>
          </a:p>
        </p:txBody>
      </p:sp>
      <p:sp>
        <p:nvSpPr>
          <p:cNvPr id="29733" name="Line 43"/>
          <p:cNvSpPr>
            <a:spLocks noChangeShapeType="1"/>
          </p:cNvSpPr>
          <p:nvPr/>
        </p:nvSpPr>
        <p:spPr bwMode="auto">
          <a:xfrm flipH="1">
            <a:off x="684213" y="5781675"/>
            <a:ext cx="71437" cy="431800"/>
          </a:xfrm>
          <a:prstGeom prst="line">
            <a:avLst/>
          </a:prstGeom>
          <a:noFill/>
          <a:ln w="9525">
            <a:solidFill>
              <a:schemeClr val="tx1"/>
            </a:solidFill>
            <a:round/>
            <a:headEnd/>
            <a:tailEnd/>
          </a:ln>
        </p:spPr>
        <p:txBody>
          <a:bodyPr wrap="none"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grpSp>
        <p:nvGrpSpPr>
          <p:cNvPr id="2" name="Group 27"/>
          <p:cNvGrpSpPr/>
          <p:nvPr/>
        </p:nvGrpSpPr>
        <p:grpSpPr>
          <a:xfrm>
            <a:off x="1485900" y="5257800"/>
            <a:ext cx="5905500" cy="533400"/>
            <a:chOff x="1485900" y="5257800"/>
            <a:chExt cx="5905500" cy="533400"/>
          </a:xfrm>
        </p:grpSpPr>
        <p:sp>
          <p:nvSpPr>
            <p:cNvPr id="21" name="Rectangle 42"/>
            <p:cNvSpPr>
              <a:spLocks noChangeArrowheads="1"/>
            </p:cNvSpPr>
            <p:nvPr/>
          </p:nvSpPr>
          <p:spPr bwMode="auto">
            <a:xfrm>
              <a:off x="6705600" y="5257800"/>
              <a:ext cx="685800" cy="533400"/>
            </a:xfrm>
            <a:prstGeom prst="rect">
              <a:avLst/>
            </a:prstGeom>
            <a:solidFill>
              <a:schemeClr val="accent3">
                <a:lumMod val="75000"/>
              </a:schemeClr>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GPU</a:t>
              </a:r>
              <a:endParaRPr lang="en-US" sz="1400" dirty="0">
                <a:solidFill>
                  <a:srgbClr val="000000"/>
                </a:solidFill>
                <a:latin typeface="Arial Unicode MS" pitchFamily="34" charset="-128"/>
                <a:ea typeface="+mn-ea"/>
                <a:cs typeface="Arial" pitchFamily="34" charset="0"/>
              </a:endParaRPr>
            </a:p>
          </p:txBody>
        </p:sp>
        <p:cxnSp>
          <p:nvCxnSpPr>
            <p:cNvPr id="23" name="Straight Connector 22"/>
            <p:cNvCxnSpPr>
              <a:stCxn id="29707" idx="3"/>
              <a:endCxn id="21" idx="1"/>
            </p:cNvCxnSpPr>
            <p:nvPr/>
          </p:nvCxnSpPr>
          <p:spPr>
            <a:xfrm flipV="1">
              <a:off x="6515100" y="5524500"/>
              <a:ext cx="190500" cy="39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42"/>
            <p:cNvSpPr>
              <a:spLocks noChangeArrowheads="1"/>
            </p:cNvSpPr>
            <p:nvPr/>
          </p:nvSpPr>
          <p:spPr bwMode="auto">
            <a:xfrm>
              <a:off x="4305300" y="5257800"/>
              <a:ext cx="685800" cy="533400"/>
            </a:xfrm>
            <a:prstGeom prst="rect">
              <a:avLst/>
            </a:prstGeom>
            <a:solidFill>
              <a:schemeClr val="accent3">
                <a:lumMod val="75000"/>
              </a:schemeClr>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GPU</a:t>
              </a:r>
              <a:endParaRPr lang="en-US" sz="1400" dirty="0">
                <a:solidFill>
                  <a:srgbClr val="000000"/>
                </a:solidFill>
                <a:latin typeface="Arial Unicode MS" pitchFamily="34" charset="-128"/>
                <a:ea typeface="+mn-ea"/>
                <a:cs typeface="Arial" pitchFamily="34" charset="0"/>
              </a:endParaRPr>
            </a:p>
          </p:txBody>
        </p:sp>
        <p:cxnSp>
          <p:nvCxnSpPr>
            <p:cNvPr id="25" name="Straight Connector 24"/>
            <p:cNvCxnSpPr>
              <a:endCxn id="24" idx="1"/>
            </p:cNvCxnSpPr>
            <p:nvPr/>
          </p:nvCxnSpPr>
          <p:spPr>
            <a:xfrm flipV="1">
              <a:off x="4114800" y="5524500"/>
              <a:ext cx="190500" cy="39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Rectangle 42"/>
            <p:cNvSpPr>
              <a:spLocks noChangeArrowheads="1"/>
            </p:cNvSpPr>
            <p:nvPr/>
          </p:nvSpPr>
          <p:spPr bwMode="auto">
            <a:xfrm>
              <a:off x="1676400" y="5257800"/>
              <a:ext cx="685800" cy="533400"/>
            </a:xfrm>
            <a:prstGeom prst="rect">
              <a:avLst/>
            </a:prstGeom>
            <a:solidFill>
              <a:schemeClr val="accent3">
                <a:lumMod val="75000"/>
              </a:schemeClr>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GPU</a:t>
              </a:r>
              <a:endParaRPr lang="en-US" sz="1400" dirty="0">
                <a:solidFill>
                  <a:srgbClr val="000000"/>
                </a:solidFill>
                <a:latin typeface="Arial Unicode MS" pitchFamily="34" charset="-128"/>
                <a:ea typeface="+mn-ea"/>
                <a:cs typeface="Arial" pitchFamily="34" charset="0"/>
              </a:endParaRPr>
            </a:p>
          </p:txBody>
        </p:sp>
        <p:cxnSp>
          <p:nvCxnSpPr>
            <p:cNvPr id="27" name="Straight Connector 26"/>
            <p:cNvCxnSpPr>
              <a:endCxn id="26" idx="1"/>
            </p:cNvCxnSpPr>
            <p:nvPr/>
          </p:nvCxnSpPr>
          <p:spPr>
            <a:xfrm flipV="1">
              <a:off x="1485900" y="5524500"/>
              <a:ext cx="190500" cy="39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31" name="Picture 30"/>
          <p:cNvPicPr>
            <a:picLocks noChangeAspect="1"/>
          </p:cNvPicPr>
          <p:nvPr/>
        </p:nvPicPr>
        <p:blipFill>
          <a:blip r:embed="rId2"/>
          <a:stretch>
            <a:fillRect/>
          </a:stretch>
        </p:blipFill>
        <p:spPr>
          <a:xfrm>
            <a:off x="3200400" y="2480982"/>
            <a:ext cx="2235200" cy="1544918"/>
          </a:xfrm>
          <a:prstGeom prst="rect">
            <a:avLst/>
          </a:prstGeom>
        </p:spPr>
      </p:pic>
      <p:pic>
        <p:nvPicPr>
          <p:cNvPr id="30" name="Picture 29"/>
          <p:cNvPicPr>
            <a:picLocks noChangeAspect="1"/>
          </p:cNvPicPr>
          <p:nvPr/>
        </p:nvPicPr>
        <p:blipFill>
          <a:blip r:embed="rId3"/>
          <a:stretch>
            <a:fillRect/>
          </a:stretch>
        </p:blipFill>
        <p:spPr>
          <a:xfrm>
            <a:off x="3124200" y="1905000"/>
            <a:ext cx="2641600" cy="2247900"/>
          </a:xfrm>
          <a:prstGeom prst="rect">
            <a:avLst/>
          </a:prstGeom>
        </p:spPr>
      </p:pic>
      <p:sp>
        <p:nvSpPr>
          <p:cNvPr id="32" name="Freeform 40"/>
          <p:cNvSpPr>
            <a:spLocks/>
          </p:cNvSpPr>
          <p:nvPr/>
        </p:nvSpPr>
        <p:spPr bwMode="auto">
          <a:xfrm>
            <a:off x="395288" y="4629150"/>
            <a:ext cx="4897437" cy="1558925"/>
          </a:xfrm>
          <a:custGeom>
            <a:avLst/>
            <a:gdLst>
              <a:gd name="T0" fmla="*/ 2147483647 w 3085"/>
              <a:gd name="T1" fmla="*/ 2147483647 h 982"/>
              <a:gd name="T2" fmla="*/ 2147483647 w 3085"/>
              <a:gd name="T3" fmla="*/ 0 h 982"/>
              <a:gd name="T4" fmla="*/ 0 w 3085"/>
              <a:gd name="T5" fmla="*/ 2147483647 h 982"/>
              <a:gd name="T6" fmla="*/ 0 60000 65536"/>
              <a:gd name="T7" fmla="*/ 0 60000 65536"/>
              <a:gd name="T8" fmla="*/ 0 60000 65536"/>
              <a:gd name="T9" fmla="*/ 0 w 3085"/>
              <a:gd name="T10" fmla="*/ 0 h 982"/>
              <a:gd name="T11" fmla="*/ 3085 w 3085"/>
              <a:gd name="T12" fmla="*/ 982 h 982"/>
            </a:gdLst>
            <a:ahLst/>
            <a:cxnLst>
              <a:cxn ang="T6">
                <a:pos x="T0" y="T1"/>
              </a:cxn>
              <a:cxn ang="T7">
                <a:pos x="T2" y="T3"/>
              </a:cxn>
              <a:cxn ang="T8">
                <a:pos x="T4" y="T5"/>
              </a:cxn>
            </a:cxnLst>
            <a:rect l="T9" t="T10" r="T11" b="T12"/>
            <a:pathLst>
              <a:path w="3085" h="982">
                <a:moveTo>
                  <a:pt x="3085" y="982"/>
                </a:moveTo>
                <a:cubicBezTo>
                  <a:pt x="2702" y="818"/>
                  <a:pt x="1303" y="0"/>
                  <a:pt x="789" y="0"/>
                </a:cubicBezTo>
                <a:cubicBezTo>
                  <a:pt x="275" y="0"/>
                  <a:pt x="164" y="778"/>
                  <a:pt x="0" y="982"/>
                </a:cubicBezTo>
              </a:path>
            </a:pathLst>
          </a:custGeom>
          <a:noFill/>
          <a:ln w="25400">
            <a:solidFill>
              <a:schemeClr val="tx1"/>
            </a:solidFill>
            <a:prstDash val="dash"/>
            <a:round/>
            <a:headEnd/>
            <a:tailEnd type="arrow" w="lg" len="lg"/>
          </a:ln>
        </p:spPr>
        <p:txBody>
          <a:bodyPr wrap="none" anchor="ctr">
            <a:prstTxWarp prst="textNoShape">
              <a:avLst/>
            </a:prstTxWarp>
          </a:bodyPr>
          <a:lstStyle/>
          <a:p>
            <a:pPr algn="ctr"/>
            <a:endParaRPr lang="en-US" sz="1400">
              <a:solidFill>
                <a:srgbClr val="000000"/>
              </a:solidFill>
              <a:latin typeface="Arial Unicode MS" pitchFamily="34" charset="-128"/>
              <a:ea typeface="+mn-ea"/>
              <a:cs typeface="Arial" pitchFamily="34" charset="0"/>
            </a:endParaRPr>
          </a:p>
        </p:txBody>
      </p:sp>
      <p:sp>
        <p:nvSpPr>
          <p:cNvPr id="4" name="Slide Number Placeholder 3"/>
          <p:cNvSpPr>
            <a:spLocks noGrp="1"/>
          </p:cNvSpPr>
          <p:nvPr>
            <p:ph type="sldNum" sz="quarter" idx="11"/>
          </p:nvPr>
        </p:nvSpPr>
        <p:spPr/>
        <p:txBody>
          <a:bodyPr/>
          <a:lstStyle/>
          <a:p>
            <a:pPr>
              <a:defRPr/>
            </a:pPr>
            <a:fld id="{A5B400A9-8CFE-45B5-946E-5E00C31EAFF9}" type="slidenum">
              <a:rPr lang="en-US" smtClean="0">
                <a:solidFill>
                  <a:srgbClr val="000000"/>
                </a:solidFill>
              </a:rPr>
              <a:pPr>
                <a:defRPr/>
              </a:pPr>
              <a:t>70</a:t>
            </a:fld>
            <a:endParaRPr lang="en-US">
              <a:solidFill>
                <a:srgbClr val="00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animEffect transition="in" filter="fade">
                                      <p:cBhvr>
                                        <p:cTn id="9" dur="2000"/>
                                        <p:tgtEl>
                                          <p:spTgt spid="3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3600" dirty="0"/>
              <a:t>Example of typical parallel machine</a:t>
            </a:r>
          </a:p>
        </p:txBody>
      </p:sp>
      <p:sp>
        <p:nvSpPr>
          <p:cNvPr id="29700" name="Rectangle 5"/>
          <p:cNvSpPr>
            <a:spLocks noChangeArrowheads="1"/>
          </p:cNvSpPr>
          <p:nvPr/>
        </p:nvSpPr>
        <p:spPr bwMode="auto">
          <a:xfrm>
            <a:off x="2268538" y="2684463"/>
            <a:ext cx="1079500" cy="1368425"/>
          </a:xfrm>
          <a:prstGeom prst="rect">
            <a:avLst/>
          </a:prstGeom>
          <a:solidFill>
            <a:srgbClr val="00FF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Cabinet</a:t>
            </a:r>
          </a:p>
        </p:txBody>
      </p:sp>
      <p:sp>
        <p:nvSpPr>
          <p:cNvPr id="29703" name="Rectangle 9"/>
          <p:cNvSpPr>
            <a:spLocks noChangeArrowheads="1"/>
          </p:cNvSpPr>
          <p:nvPr/>
        </p:nvSpPr>
        <p:spPr bwMode="auto">
          <a:xfrm>
            <a:off x="684213" y="4341813"/>
            <a:ext cx="1295400" cy="503237"/>
          </a:xfrm>
          <a:prstGeom prst="rect">
            <a:avLst/>
          </a:prstGeom>
          <a:solidFill>
            <a:srgbClr val="00FFFF"/>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Node/Board</a:t>
            </a:r>
            <a:endParaRPr lang="en-US" sz="1400" dirty="0">
              <a:solidFill>
                <a:srgbClr val="000000"/>
              </a:solidFill>
              <a:latin typeface="Arial Unicode MS" pitchFamily="34" charset="-128"/>
              <a:ea typeface="+mn-ea"/>
              <a:cs typeface="Arial" pitchFamily="34" charset="0"/>
            </a:endParaRPr>
          </a:p>
        </p:txBody>
      </p:sp>
      <p:sp>
        <p:nvSpPr>
          <p:cNvPr id="29704" name="Rectangle 10"/>
          <p:cNvSpPr>
            <a:spLocks noChangeArrowheads="1"/>
          </p:cNvSpPr>
          <p:nvPr/>
        </p:nvSpPr>
        <p:spPr bwMode="auto">
          <a:xfrm>
            <a:off x="5219700" y="4341813"/>
            <a:ext cx="1295400" cy="503237"/>
          </a:xfrm>
          <a:prstGeom prst="rect">
            <a:avLst/>
          </a:prstGeom>
          <a:solidFill>
            <a:srgbClr val="00FFFF"/>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Node/Board</a:t>
            </a:r>
            <a:endParaRPr lang="en-US" sz="1400" dirty="0">
              <a:solidFill>
                <a:srgbClr val="000000"/>
              </a:solidFill>
              <a:latin typeface="Arial Unicode MS" pitchFamily="34" charset="-128"/>
              <a:ea typeface="+mn-ea"/>
              <a:cs typeface="Arial" pitchFamily="34" charset="0"/>
            </a:endParaRPr>
          </a:p>
        </p:txBody>
      </p:sp>
      <p:sp>
        <p:nvSpPr>
          <p:cNvPr id="29705" name="Rectangle 12"/>
          <p:cNvSpPr>
            <a:spLocks noChangeArrowheads="1"/>
          </p:cNvSpPr>
          <p:nvPr/>
        </p:nvSpPr>
        <p:spPr bwMode="auto">
          <a:xfrm>
            <a:off x="3708400" y="4341813"/>
            <a:ext cx="1295400" cy="503237"/>
          </a:xfrm>
          <a:prstGeom prst="rect">
            <a:avLst/>
          </a:prstGeom>
          <a:solidFill>
            <a:srgbClr val="00FFFF"/>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Node/Board</a:t>
            </a:r>
            <a:endParaRPr lang="en-US" sz="1400" dirty="0">
              <a:solidFill>
                <a:srgbClr val="000000"/>
              </a:solidFill>
              <a:latin typeface="Arial Unicode MS" pitchFamily="34" charset="-128"/>
              <a:ea typeface="+mn-ea"/>
              <a:cs typeface="Arial" pitchFamily="34" charset="0"/>
            </a:endParaRPr>
          </a:p>
        </p:txBody>
      </p:sp>
      <p:sp>
        <p:nvSpPr>
          <p:cNvPr id="29706" name="Rectangle 13"/>
          <p:cNvSpPr>
            <a:spLocks noChangeArrowheads="1"/>
          </p:cNvSpPr>
          <p:nvPr/>
        </p:nvSpPr>
        <p:spPr bwMode="auto">
          <a:xfrm>
            <a:off x="179388" y="5276850"/>
            <a:ext cx="1295400" cy="503238"/>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Chip/Socket</a:t>
            </a:r>
          </a:p>
        </p:txBody>
      </p:sp>
      <p:sp>
        <p:nvSpPr>
          <p:cNvPr id="29707" name="Rectangle 15"/>
          <p:cNvSpPr>
            <a:spLocks noChangeArrowheads="1"/>
          </p:cNvSpPr>
          <p:nvPr/>
        </p:nvSpPr>
        <p:spPr bwMode="auto">
          <a:xfrm>
            <a:off x="5219700" y="5276850"/>
            <a:ext cx="1295400" cy="503238"/>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Chip/Socket</a:t>
            </a:r>
            <a:endParaRPr lang="en-US" sz="1400" dirty="0">
              <a:solidFill>
                <a:srgbClr val="000000"/>
              </a:solidFill>
              <a:latin typeface="Arial Unicode MS" pitchFamily="34" charset="-128"/>
              <a:ea typeface="+mn-ea"/>
              <a:cs typeface="Arial" pitchFamily="34" charset="0"/>
            </a:endParaRPr>
          </a:p>
        </p:txBody>
      </p:sp>
      <p:sp>
        <p:nvSpPr>
          <p:cNvPr id="29708" name="Rectangle 16"/>
          <p:cNvSpPr>
            <a:spLocks noChangeArrowheads="1"/>
          </p:cNvSpPr>
          <p:nvPr/>
        </p:nvSpPr>
        <p:spPr bwMode="auto">
          <a:xfrm>
            <a:off x="2843213" y="5276850"/>
            <a:ext cx="1295400" cy="503238"/>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Chip/Socket</a:t>
            </a:r>
          </a:p>
        </p:txBody>
      </p:sp>
      <p:sp>
        <p:nvSpPr>
          <p:cNvPr id="29709" name="Rectangle 17"/>
          <p:cNvSpPr>
            <a:spLocks noChangeArrowheads="1"/>
          </p:cNvSpPr>
          <p:nvPr/>
        </p:nvSpPr>
        <p:spPr bwMode="auto">
          <a:xfrm>
            <a:off x="1476375" y="6213475"/>
            <a:ext cx="1295400" cy="503238"/>
          </a:xfrm>
          <a:prstGeom prst="rect">
            <a:avLst/>
          </a:prstGeom>
          <a:solidFill>
            <a:srgbClr val="FF99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Core</a:t>
            </a:r>
          </a:p>
        </p:txBody>
      </p:sp>
      <p:sp>
        <p:nvSpPr>
          <p:cNvPr id="29710" name="Rectangle 19"/>
          <p:cNvSpPr>
            <a:spLocks noChangeArrowheads="1"/>
          </p:cNvSpPr>
          <p:nvPr/>
        </p:nvSpPr>
        <p:spPr bwMode="auto">
          <a:xfrm>
            <a:off x="3132138" y="6213475"/>
            <a:ext cx="1295400" cy="503238"/>
          </a:xfrm>
          <a:prstGeom prst="rect">
            <a:avLst/>
          </a:prstGeom>
          <a:solidFill>
            <a:srgbClr val="FF99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Core</a:t>
            </a:r>
          </a:p>
        </p:txBody>
      </p:sp>
      <p:sp>
        <p:nvSpPr>
          <p:cNvPr id="29711" name="Rectangle 20"/>
          <p:cNvSpPr>
            <a:spLocks noChangeArrowheads="1"/>
          </p:cNvSpPr>
          <p:nvPr/>
        </p:nvSpPr>
        <p:spPr bwMode="auto">
          <a:xfrm>
            <a:off x="4716463" y="6213475"/>
            <a:ext cx="1295400" cy="503238"/>
          </a:xfrm>
          <a:prstGeom prst="rect">
            <a:avLst/>
          </a:prstGeom>
          <a:solidFill>
            <a:srgbClr val="FF99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Core</a:t>
            </a:r>
          </a:p>
        </p:txBody>
      </p:sp>
      <p:sp>
        <p:nvSpPr>
          <p:cNvPr id="29712" name="Rectangle 21"/>
          <p:cNvSpPr>
            <a:spLocks noChangeArrowheads="1"/>
          </p:cNvSpPr>
          <p:nvPr/>
        </p:nvSpPr>
        <p:spPr bwMode="auto">
          <a:xfrm>
            <a:off x="6229350" y="6213475"/>
            <a:ext cx="1295400" cy="503238"/>
          </a:xfrm>
          <a:prstGeom prst="rect">
            <a:avLst/>
          </a:prstGeom>
          <a:solidFill>
            <a:srgbClr val="FF99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Core</a:t>
            </a:r>
          </a:p>
        </p:txBody>
      </p:sp>
      <p:sp>
        <p:nvSpPr>
          <p:cNvPr id="29714" name="Text Box 23"/>
          <p:cNvSpPr txBox="1">
            <a:spLocks noChangeArrowheads="1"/>
          </p:cNvSpPr>
          <p:nvPr/>
        </p:nvSpPr>
        <p:spPr bwMode="auto">
          <a:xfrm>
            <a:off x="2555875" y="4333875"/>
            <a:ext cx="412750" cy="366713"/>
          </a:xfrm>
          <a:prstGeom prst="rect">
            <a:avLst/>
          </a:prstGeom>
          <a:noFill/>
          <a:ln w="9525">
            <a:noFill/>
            <a:miter lim="800000"/>
            <a:headEnd/>
            <a:tailEnd/>
          </a:ln>
        </p:spPr>
        <p:txBody>
          <a:bodyPr wrap="none" anchor="ctr">
            <a:prstTxWarp prst="textNoShape">
              <a:avLst/>
            </a:prstTxWarp>
            <a:spAutoFit/>
          </a:bodyPr>
          <a:lstStyle/>
          <a:p>
            <a:pPr algn="ctr"/>
            <a:r>
              <a:rPr lang="en-US" sz="1400">
                <a:solidFill>
                  <a:srgbClr val="000000"/>
                </a:solidFill>
                <a:latin typeface="Arial Unicode MS" pitchFamily="34" charset="-128"/>
                <a:ea typeface="+mn-ea"/>
                <a:cs typeface="Arial" pitchFamily="34" charset="0"/>
              </a:rPr>
              <a:t>…</a:t>
            </a:r>
          </a:p>
        </p:txBody>
      </p:sp>
      <p:sp>
        <p:nvSpPr>
          <p:cNvPr id="29719" name="Line 29"/>
          <p:cNvSpPr>
            <a:spLocks noChangeShapeType="1"/>
          </p:cNvSpPr>
          <p:nvPr/>
        </p:nvSpPr>
        <p:spPr bwMode="auto">
          <a:xfrm flipH="1">
            <a:off x="1331913" y="4052888"/>
            <a:ext cx="1439862" cy="288925"/>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0" name="Line 30"/>
          <p:cNvSpPr>
            <a:spLocks noChangeShapeType="1"/>
          </p:cNvSpPr>
          <p:nvPr/>
        </p:nvSpPr>
        <p:spPr bwMode="auto">
          <a:xfrm>
            <a:off x="2771775" y="4052888"/>
            <a:ext cx="1584325" cy="288925"/>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1" name="Line 31"/>
          <p:cNvSpPr>
            <a:spLocks noChangeShapeType="1"/>
          </p:cNvSpPr>
          <p:nvPr/>
        </p:nvSpPr>
        <p:spPr bwMode="auto">
          <a:xfrm>
            <a:off x="2771775" y="4052888"/>
            <a:ext cx="3095625" cy="288925"/>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2" name="Line 32"/>
          <p:cNvSpPr>
            <a:spLocks noChangeShapeType="1"/>
          </p:cNvSpPr>
          <p:nvPr/>
        </p:nvSpPr>
        <p:spPr bwMode="auto">
          <a:xfrm flipH="1">
            <a:off x="827088" y="4845050"/>
            <a:ext cx="431800"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3" name="Line 33"/>
          <p:cNvSpPr>
            <a:spLocks noChangeShapeType="1"/>
          </p:cNvSpPr>
          <p:nvPr/>
        </p:nvSpPr>
        <p:spPr bwMode="auto">
          <a:xfrm>
            <a:off x="1258888" y="4845050"/>
            <a:ext cx="2233612"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4" name="Line 34"/>
          <p:cNvSpPr>
            <a:spLocks noChangeShapeType="1"/>
          </p:cNvSpPr>
          <p:nvPr/>
        </p:nvSpPr>
        <p:spPr bwMode="auto">
          <a:xfrm>
            <a:off x="1258888" y="4845050"/>
            <a:ext cx="4608512"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5" name="Line 35"/>
          <p:cNvSpPr>
            <a:spLocks noChangeShapeType="1"/>
          </p:cNvSpPr>
          <p:nvPr/>
        </p:nvSpPr>
        <p:spPr bwMode="auto">
          <a:xfrm flipH="1">
            <a:off x="2124075" y="5781675"/>
            <a:ext cx="1295400"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6" name="Line 36"/>
          <p:cNvSpPr>
            <a:spLocks noChangeShapeType="1"/>
          </p:cNvSpPr>
          <p:nvPr/>
        </p:nvSpPr>
        <p:spPr bwMode="auto">
          <a:xfrm>
            <a:off x="3419475" y="5781675"/>
            <a:ext cx="360363"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7" name="Line 37"/>
          <p:cNvSpPr>
            <a:spLocks noChangeShapeType="1"/>
          </p:cNvSpPr>
          <p:nvPr/>
        </p:nvSpPr>
        <p:spPr bwMode="auto">
          <a:xfrm>
            <a:off x="3419475" y="5781675"/>
            <a:ext cx="2016125"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8" name="Line 38"/>
          <p:cNvSpPr>
            <a:spLocks noChangeShapeType="1"/>
          </p:cNvSpPr>
          <p:nvPr/>
        </p:nvSpPr>
        <p:spPr bwMode="auto">
          <a:xfrm>
            <a:off x="3419475" y="5781675"/>
            <a:ext cx="3529013"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14376" name="Freeform 40"/>
          <p:cNvSpPr>
            <a:spLocks/>
          </p:cNvSpPr>
          <p:nvPr/>
        </p:nvSpPr>
        <p:spPr bwMode="auto">
          <a:xfrm>
            <a:off x="395288" y="4629150"/>
            <a:ext cx="4897437" cy="1558925"/>
          </a:xfrm>
          <a:custGeom>
            <a:avLst/>
            <a:gdLst>
              <a:gd name="T0" fmla="*/ 2147483647 w 3085"/>
              <a:gd name="T1" fmla="*/ 2147483647 h 982"/>
              <a:gd name="T2" fmla="*/ 2147483647 w 3085"/>
              <a:gd name="T3" fmla="*/ 0 h 982"/>
              <a:gd name="T4" fmla="*/ 0 w 3085"/>
              <a:gd name="T5" fmla="*/ 2147483647 h 982"/>
              <a:gd name="T6" fmla="*/ 0 60000 65536"/>
              <a:gd name="T7" fmla="*/ 0 60000 65536"/>
              <a:gd name="T8" fmla="*/ 0 60000 65536"/>
              <a:gd name="T9" fmla="*/ 0 w 3085"/>
              <a:gd name="T10" fmla="*/ 0 h 982"/>
              <a:gd name="T11" fmla="*/ 3085 w 3085"/>
              <a:gd name="T12" fmla="*/ 982 h 982"/>
            </a:gdLst>
            <a:ahLst/>
            <a:cxnLst>
              <a:cxn ang="T6">
                <a:pos x="T0" y="T1"/>
              </a:cxn>
              <a:cxn ang="T7">
                <a:pos x="T2" y="T3"/>
              </a:cxn>
              <a:cxn ang="T8">
                <a:pos x="T4" y="T5"/>
              </a:cxn>
            </a:cxnLst>
            <a:rect l="T9" t="T10" r="T11" b="T12"/>
            <a:pathLst>
              <a:path w="3085" h="982">
                <a:moveTo>
                  <a:pt x="3085" y="982"/>
                </a:moveTo>
                <a:cubicBezTo>
                  <a:pt x="2702" y="818"/>
                  <a:pt x="1303" y="0"/>
                  <a:pt x="789" y="0"/>
                </a:cubicBezTo>
                <a:cubicBezTo>
                  <a:pt x="275" y="0"/>
                  <a:pt x="164" y="778"/>
                  <a:pt x="0" y="982"/>
                </a:cubicBezTo>
              </a:path>
            </a:pathLst>
          </a:custGeom>
          <a:noFill/>
          <a:ln w="25400">
            <a:solidFill>
              <a:schemeClr val="tx1"/>
            </a:solidFill>
            <a:prstDash val="dash"/>
            <a:round/>
            <a:headEnd/>
            <a:tailEnd type="arrow" w="lg" len="lg"/>
          </a:ln>
        </p:spPr>
        <p:txBody>
          <a:bodyPr wrap="none" anchor="ctr">
            <a:prstTxWarp prst="textNoShape">
              <a:avLst/>
            </a:prstTxWarp>
          </a:bodyPr>
          <a:lstStyle/>
          <a:p>
            <a:pPr algn="ctr"/>
            <a:endParaRPr lang="en-US" sz="1400">
              <a:solidFill>
                <a:srgbClr val="000000"/>
              </a:solidFill>
              <a:latin typeface="Arial Unicode MS" pitchFamily="34" charset="-128"/>
              <a:ea typeface="+mn-ea"/>
              <a:cs typeface="Arial" pitchFamily="34" charset="0"/>
            </a:endParaRPr>
          </a:p>
        </p:txBody>
      </p:sp>
      <p:sp>
        <p:nvSpPr>
          <p:cNvPr id="14377" name="Freeform 41"/>
          <p:cNvSpPr>
            <a:spLocks/>
          </p:cNvSpPr>
          <p:nvPr/>
        </p:nvSpPr>
        <p:spPr bwMode="auto">
          <a:xfrm>
            <a:off x="2051050" y="5565775"/>
            <a:ext cx="4897438" cy="647700"/>
          </a:xfrm>
          <a:custGeom>
            <a:avLst/>
            <a:gdLst>
              <a:gd name="T0" fmla="*/ 2147483647 w 3085"/>
              <a:gd name="T1" fmla="*/ 2147483647 h 408"/>
              <a:gd name="T2" fmla="*/ 2147483647 w 3085"/>
              <a:gd name="T3" fmla="*/ 0 h 408"/>
              <a:gd name="T4" fmla="*/ 0 w 3085"/>
              <a:gd name="T5" fmla="*/ 2147483647 h 408"/>
              <a:gd name="T6" fmla="*/ 0 60000 65536"/>
              <a:gd name="T7" fmla="*/ 0 60000 65536"/>
              <a:gd name="T8" fmla="*/ 0 60000 65536"/>
              <a:gd name="T9" fmla="*/ 0 w 3085"/>
              <a:gd name="T10" fmla="*/ 0 h 408"/>
              <a:gd name="T11" fmla="*/ 3085 w 3085"/>
              <a:gd name="T12" fmla="*/ 408 h 408"/>
            </a:gdLst>
            <a:ahLst/>
            <a:cxnLst>
              <a:cxn ang="T6">
                <a:pos x="T0" y="T1"/>
              </a:cxn>
              <a:cxn ang="T7">
                <a:pos x="T2" y="T3"/>
              </a:cxn>
              <a:cxn ang="T8">
                <a:pos x="T4" y="T5"/>
              </a:cxn>
            </a:cxnLst>
            <a:rect l="T9" t="T10" r="T11" b="T12"/>
            <a:pathLst>
              <a:path w="3085" h="408">
                <a:moveTo>
                  <a:pt x="3085" y="408"/>
                </a:moveTo>
                <a:cubicBezTo>
                  <a:pt x="2348" y="204"/>
                  <a:pt x="1603" y="0"/>
                  <a:pt x="1089" y="0"/>
                </a:cubicBezTo>
                <a:cubicBezTo>
                  <a:pt x="575" y="0"/>
                  <a:pt x="181" y="340"/>
                  <a:pt x="0" y="408"/>
                </a:cubicBezTo>
              </a:path>
            </a:pathLst>
          </a:custGeom>
          <a:noFill/>
          <a:ln w="25400">
            <a:solidFill>
              <a:schemeClr val="tx1"/>
            </a:solidFill>
            <a:prstDash val="dash"/>
            <a:round/>
            <a:headEnd/>
            <a:tailEnd type="arrow" w="lg" len="lg"/>
          </a:ln>
        </p:spPr>
        <p:txBody>
          <a:bodyPr wrap="none" anchor="ctr">
            <a:prstTxWarp prst="textNoShape">
              <a:avLst/>
            </a:prstTxWarp>
          </a:bodyPr>
          <a:lstStyle/>
          <a:p>
            <a:pPr algn="ctr"/>
            <a:endParaRPr lang="en-US" sz="1400">
              <a:solidFill>
                <a:srgbClr val="000000"/>
              </a:solidFill>
              <a:latin typeface="Arial Unicode MS" pitchFamily="34" charset="-128"/>
              <a:ea typeface="+mn-ea"/>
              <a:cs typeface="Arial" pitchFamily="34" charset="0"/>
            </a:endParaRPr>
          </a:p>
        </p:txBody>
      </p:sp>
      <p:sp>
        <p:nvSpPr>
          <p:cNvPr id="29732" name="Rectangle 42"/>
          <p:cNvSpPr>
            <a:spLocks noChangeArrowheads="1"/>
          </p:cNvSpPr>
          <p:nvPr/>
        </p:nvSpPr>
        <p:spPr bwMode="auto">
          <a:xfrm>
            <a:off x="36513" y="6213475"/>
            <a:ext cx="1295400" cy="503238"/>
          </a:xfrm>
          <a:prstGeom prst="rect">
            <a:avLst/>
          </a:prstGeom>
          <a:solidFill>
            <a:srgbClr val="FF99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Core</a:t>
            </a:r>
          </a:p>
        </p:txBody>
      </p:sp>
      <p:sp>
        <p:nvSpPr>
          <p:cNvPr id="29733" name="Line 43"/>
          <p:cNvSpPr>
            <a:spLocks noChangeShapeType="1"/>
          </p:cNvSpPr>
          <p:nvPr/>
        </p:nvSpPr>
        <p:spPr bwMode="auto">
          <a:xfrm flipH="1">
            <a:off x="684213" y="5781675"/>
            <a:ext cx="71437" cy="431800"/>
          </a:xfrm>
          <a:prstGeom prst="line">
            <a:avLst/>
          </a:prstGeom>
          <a:noFill/>
          <a:ln w="9525">
            <a:solidFill>
              <a:schemeClr val="tx1"/>
            </a:solidFill>
            <a:round/>
            <a:headEnd/>
            <a:tailEnd/>
          </a:ln>
        </p:spPr>
        <p:txBody>
          <a:bodyPr wrap="none"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34" name="Freeform 33"/>
          <p:cNvSpPr/>
          <p:nvPr/>
        </p:nvSpPr>
        <p:spPr>
          <a:xfrm>
            <a:off x="508000" y="3577167"/>
            <a:ext cx="5283200" cy="2798233"/>
          </a:xfrm>
          <a:custGeom>
            <a:avLst/>
            <a:gdLst>
              <a:gd name="connsiteX0" fmla="*/ 0 w 5283200"/>
              <a:gd name="connsiteY0" fmla="*/ 2798233 h 2798233"/>
              <a:gd name="connsiteX1" fmla="*/ 990600 w 5283200"/>
              <a:gd name="connsiteY1" fmla="*/ 1020233 h 2798233"/>
              <a:gd name="connsiteX2" fmla="*/ 2209800 w 5283200"/>
              <a:gd name="connsiteY2" fmla="*/ 16933 h 2798233"/>
              <a:gd name="connsiteX3" fmla="*/ 4965700 w 5283200"/>
              <a:gd name="connsiteY3" fmla="*/ 918633 h 2798233"/>
              <a:gd name="connsiteX4" fmla="*/ 5283200 w 5283200"/>
              <a:gd name="connsiteY4" fmla="*/ 1020233 h 2798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3200" h="2798233">
                <a:moveTo>
                  <a:pt x="0" y="2798233"/>
                </a:moveTo>
                <a:cubicBezTo>
                  <a:pt x="311150" y="2141008"/>
                  <a:pt x="622300" y="1483783"/>
                  <a:pt x="990600" y="1020233"/>
                </a:cubicBezTo>
                <a:cubicBezTo>
                  <a:pt x="1358900" y="556683"/>
                  <a:pt x="1547283" y="33866"/>
                  <a:pt x="2209800" y="16933"/>
                </a:cubicBezTo>
                <a:cubicBezTo>
                  <a:pt x="2872317" y="0"/>
                  <a:pt x="4965700" y="918633"/>
                  <a:pt x="4965700" y="918633"/>
                </a:cubicBezTo>
                <a:lnTo>
                  <a:pt x="5283200" y="1020233"/>
                </a:lnTo>
              </a:path>
            </a:pathLst>
          </a:cu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solidFill>
                <a:srgbClr val="000000"/>
              </a:solidFill>
              <a:latin typeface="Trebuchet MS"/>
            </a:endParaRPr>
          </a:p>
        </p:txBody>
      </p:sp>
      <p:sp>
        <p:nvSpPr>
          <p:cNvPr id="31" name="TextBox 30"/>
          <p:cNvSpPr txBox="1"/>
          <p:nvPr/>
        </p:nvSpPr>
        <p:spPr>
          <a:xfrm>
            <a:off x="838200" y="1219200"/>
            <a:ext cx="7446307" cy="923330"/>
          </a:xfrm>
          <a:prstGeom prst="rect">
            <a:avLst/>
          </a:prstGeom>
          <a:noFill/>
        </p:spPr>
        <p:txBody>
          <a:bodyPr wrap="none" rtlCol="0">
            <a:spAutoFit/>
          </a:bodyPr>
          <a:lstStyle/>
          <a:p>
            <a:pPr algn="ctr"/>
            <a:r>
              <a:rPr lang="en-US" sz="1400" dirty="0" smtClean="0">
                <a:solidFill>
                  <a:srgbClr val="000000"/>
                </a:solidFill>
                <a:latin typeface="Arial Unicode MS" pitchFamily="34" charset="-128"/>
                <a:ea typeface="+mn-ea"/>
                <a:cs typeface="Arial" pitchFamily="34" charset="0"/>
              </a:rPr>
              <a:t>Shared memory programming between processes on a board and</a:t>
            </a:r>
          </a:p>
          <a:p>
            <a:pPr algn="ctr"/>
            <a:r>
              <a:rPr lang="en-US" sz="1400" dirty="0" smtClean="0">
                <a:solidFill>
                  <a:srgbClr val="000000"/>
                </a:solidFill>
                <a:latin typeface="Arial Unicode MS" pitchFamily="34" charset="-128"/>
                <a:ea typeface="+mn-ea"/>
                <a:cs typeface="Arial" pitchFamily="34" charset="0"/>
              </a:rPr>
              <a:t>a combination of shared memory and distributed memory programming</a:t>
            </a:r>
          </a:p>
          <a:p>
            <a:pPr algn="ctr"/>
            <a:r>
              <a:rPr lang="en-US" sz="1400" dirty="0" smtClean="0">
                <a:solidFill>
                  <a:srgbClr val="000000"/>
                </a:solidFill>
                <a:latin typeface="Arial Unicode MS" pitchFamily="34" charset="-128"/>
                <a:ea typeface="+mn-ea"/>
                <a:cs typeface="Arial" pitchFamily="34" charset="0"/>
              </a:rPr>
              <a:t>between nodes and cabinets</a:t>
            </a:r>
            <a:endParaRPr lang="en-US" sz="1400" dirty="0">
              <a:solidFill>
                <a:srgbClr val="000000"/>
              </a:solidFill>
              <a:latin typeface="Arial Unicode MS" pitchFamily="34" charset="-128"/>
              <a:ea typeface="+mn-ea"/>
              <a:cs typeface="Arial" pitchFamily="34" charset="0"/>
            </a:endParaRPr>
          </a:p>
        </p:txBody>
      </p:sp>
      <p:sp>
        <p:nvSpPr>
          <p:cNvPr id="32" name="Text Box 25"/>
          <p:cNvSpPr txBox="1">
            <a:spLocks noChangeArrowheads="1"/>
          </p:cNvSpPr>
          <p:nvPr/>
        </p:nvSpPr>
        <p:spPr bwMode="auto">
          <a:xfrm>
            <a:off x="2406650" y="5349875"/>
            <a:ext cx="412750" cy="366713"/>
          </a:xfrm>
          <a:prstGeom prst="rect">
            <a:avLst/>
          </a:prstGeom>
          <a:noFill/>
          <a:ln w="9525">
            <a:noFill/>
            <a:miter lim="800000"/>
            <a:headEnd/>
            <a:tailEnd/>
          </a:ln>
        </p:spPr>
        <p:txBody>
          <a:bodyPr wrap="none" anchor="ctr">
            <a:prstTxWarp prst="textNoShape">
              <a:avLst/>
            </a:prstTxWarp>
            <a:spAutoFit/>
          </a:bodyPr>
          <a:lstStyle/>
          <a:p>
            <a:pPr algn="ctr"/>
            <a:r>
              <a:rPr lang="en-US" sz="1400" dirty="0">
                <a:solidFill>
                  <a:srgbClr val="000000"/>
                </a:solidFill>
                <a:latin typeface="Arial Unicode MS" pitchFamily="34" charset="-128"/>
                <a:ea typeface="+mn-ea"/>
                <a:cs typeface="Arial" pitchFamily="34" charset="0"/>
              </a:rPr>
              <a:t>…</a:t>
            </a:r>
          </a:p>
        </p:txBody>
      </p:sp>
      <p:sp>
        <p:nvSpPr>
          <p:cNvPr id="33" name="Rectangle 42"/>
          <p:cNvSpPr>
            <a:spLocks noChangeArrowheads="1"/>
          </p:cNvSpPr>
          <p:nvPr/>
        </p:nvSpPr>
        <p:spPr bwMode="auto">
          <a:xfrm>
            <a:off x="6705600" y="5257800"/>
            <a:ext cx="685800" cy="533400"/>
          </a:xfrm>
          <a:prstGeom prst="rect">
            <a:avLst/>
          </a:prstGeom>
          <a:solidFill>
            <a:schemeClr val="accent3">
              <a:lumMod val="75000"/>
            </a:schemeClr>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GPU</a:t>
            </a:r>
            <a:endParaRPr lang="en-US" sz="1400" dirty="0">
              <a:solidFill>
                <a:srgbClr val="000000"/>
              </a:solidFill>
              <a:latin typeface="Arial Unicode MS" pitchFamily="34" charset="-128"/>
              <a:ea typeface="+mn-ea"/>
              <a:cs typeface="Arial" pitchFamily="34" charset="0"/>
            </a:endParaRPr>
          </a:p>
        </p:txBody>
      </p:sp>
      <p:cxnSp>
        <p:nvCxnSpPr>
          <p:cNvPr id="35" name="Straight Connector 34"/>
          <p:cNvCxnSpPr>
            <a:endCxn id="33" idx="1"/>
          </p:cNvCxnSpPr>
          <p:nvPr/>
        </p:nvCxnSpPr>
        <p:spPr>
          <a:xfrm flipV="1">
            <a:off x="6515100" y="5524500"/>
            <a:ext cx="190500" cy="39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6" name="Rectangle 42"/>
          <p:cNvSpPr>
            <a:spLocks noChangeArrowheads="1"/>
          </p:cNvSpPr>
          <p:nvPr/>
        </p:nvSpPr>
        <p:spPr bwMode="auto">
          <a:xfrm>
            <a:off x="4305300" y="5257800"/>
            <a:ext cx="685800" cy="533400"/>
          </a:xfrm>
          <a:prstGeom prst="rect">
            <a:avLst/>
          </a:prstGeom>
          <a:solidFill>
            <a:schemeClr val="accent3">
              <a:lumMod val="75000"/>
            </a:schemeClr>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GPU</a:t>
            </a:r>
            <a:endParaRPr lang="en-US" sz="1400" dirty="0">
              <a:solidFill>
                <a:srgbClr val="000000"/>
              </a:solidFill>
              <a:latin typeface="Arial Unicode MS" pitchFamily="34" charset="-128"/>
              <a:ea typeface="+mn-ea"/>
              <a:cs typeface="Arial" pitchFamily="34" charset="0"/>
            </a:endParaRPr>
          </a:p>
        </p:txBody>
      </p:sp>
      <p:cxnSp>
        <p:nvCxnSpPr>
          <p:cNvPr id="37" name="Straight Connector 36"/>
          <p:cNvCxnSpPr>
            <a:endCxn id="36" idx="1"/>
          </p:cNvCxnSpPr>
          <p:nvPr/>
        </p:nvCxnSpPr>
        <p:spPr>
          <a:xfrm flipV="1">
            <a:off x="4114800" y="5524500"/>
            <a:ext cx="190500" cy="39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8" name="Rectangle 42"/>
          <p:cNvSpPr>
            <a:spLocks noChangeArrowheads="1"/>
          </p:cNvSpPr>
          <p:nvPr/>
        </p:nvSpPr>
        <p:spPr bwMode="auto">
          <a:xfrm>
            <a:off x="1676400" y="5257800"/>
            <a:ext cx="685800" cy="533400"/>
          </a:xfrm>
          <a:prstGeom prst="rect">
            <a:avLst/>
          </a:prstGeom>
          <a:solidFill>
            <a:schemeClr val="accent3">
              <a:lumMod val="75000"/>
            </a:schemeClr>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GPU</a:t>
            </a:r>
            <a:endParaRPr lang="en-US" sz="1400" dirty="0">
              <a:solidFill>
                <a:srgbClr val="000000"/>
              </a:solidFill>
              <a:latin typeface="Arial Unicode MS" pitchFamily="34" charset="-128"/>
              <a:ea typeface="+mn-ea"/>
              <a:cs typeface="Arial" pitchFamily="34" charset="0"/>
            </a:endParaRPr>
          </a:p>
        </p:txBody>
      </p:sp>
      <p:cxnSp>
        <p:nvCxnSpPr>
          <p:cNvPr id="39" name="Straight Connector 38"/>
          <p:cNvCxnSpPr>
            <a:endCxn id="38" idx="1"/>
          </p:cNvCxnSpPr>
          <p:nvPr/>
        </p:nvCxnSpPr>
        <p:spPr>
          <a:xfrm flipV="1">
            <a:off x="1485900" y="5524500"/>
            <a:ext cx="190500" cy="39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40" name="Picture 39"/>
          <p:cNvPicPr>
            <a:picLocks noChangeAspect="1"/>
          </p:cNvPicPr>
          <p:nvPr/>
        </p:nvPicPr>
        <p:blipFill>
          <a:blip r:embed="rId2"/>
          <a:stretch>
            <a:fillRect/>
          </a:stretch>
        </p:blipFill>
        <p:spPr>
          <a:xfrm>
            <a:off x="6667500" y="1828800"/>
            <a:ext cx="2476500" cy="3289300"/>
          </a:xfrm>
          <a:prstGeom prst="rect">
            <a:avLst/>
          </a:prstGeom>
        </p:spPr>
      </p:pic>
      <p:sp>
        <p:nvSpPr>
          <p:cNvPr id="3" name="Slide Number Placeholder 2"/>
          <p:cNvSpPr>
            <a:spLocks noGrp="1"/>
          </p:cNvSpPr>
          <p:nvPr>
            <p:ph type="sldNum" sz="quarter" idx="11"/>
          </p:nvPr>
        </p:nvSpPr>
        <p:spPr/>
        <p:txBody>
          <a:bodyPr/>
          <a:lstStyle/>
          <a:p>
            <a:pPr>
              <a:defRPr/>
            </a:pPr>
            <a:fld id="{A5B400A9-8CFE-45B5-946E-5E00C31EAFF9}" type="slidenum">
              <a:rPr lang="en-US" smtClean="0">
                <a:solidFill>
                  <a:srgbClr val="000000"/>
                </a:solidFill>
              </a:rPr>
              <a:pPr>
                <a:defRPr/>
              </a:pPr>
              <a:t>71</a:t>
            </a:fld>
            <a:endParaRPr lang="en-US">
              <a:solidFill>
                <a:srgbClr val="00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6" grpId="0" animBg="1"/>
      <p:bldP spid="14377" grpId="0" animBg="1"/>
      <p:bldP spid="3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en-US" sz="3600" dirty="0"/>
              <a:t>Example of typical parallel </a:t>
            </a:r>
            <a:r>
              <a:rPr lang="en-US" sz="3600" dirty="0" smtClean="0"/>
              <a:t>machine</a:t>
            </a:r>
            <a:endParaRPr lang="en-US" sz="3600" dirty="0"/>
          </a:p>
        </p:txBody>
      </p:sp>
      <p:sp>
        <p:nvSpPr>
          <p:cNvPr id="29699" name="Rectangle 4"/>
          <p:cNvSpPr>
            <a:spLocks noChangeArrowheads="1"/>
          </p:cNvSpPr>
          <p:nvPr/>
        </p:nvSpPr>
        <p:spPr bwMode="auto">
          <a:xfrm>
            <a:off x="3492500" y="1676400"/>
            <a:ext cx="2087563" cy="719138"/>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Switch</a:t>
            </a:r>
          </a:p>
        </p:txBody>
      </p:sp>
      <p:sp>
        <p:nvSpPr>
          <p:cNvPr id="29700" name="Rectangle 5"/>
          <p:cNvSpPr>
            <a:spLocks noChangeArrowheads="1"/>
          </p:cNvSpPr>
          <p:nvPr/>
        </p:nvSpPr>
        <p:spPr bwMode="auto">
          <a:xfrm>
            <a:off x="2268538" y="2684463"/>
            <a:ext cx="1079500" cy="1368425"/>
          </a:xfrm>
          <a:prstGeom prst="rect">
            <a:avLst/>
          </a:prstGeom>
          <a:solidFill>
            <a:srgbClr val="00FF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Cabinet</a:t>
            </a:r>
          </a:p>
        </p:txBody>
      </p:sp>
      <p:sp>
        <p:nvSpPr>
          <p:cNvPr id="29701" name="Rectangle 7"/>
          <p:cNvSpPr>
            <a:spLocks noChangeArrowheads="1"/>
          </p:cNvSpPr>
          <p:nvPr/>
        </p:nvSpPr>
        <p:spPr bwMode="auto">
          <a:xfrm>
            <a:off x="5651500" y="2613025"/>
            <a:ext cx="1079500" cy="1368425"/>
          </a:xfrm>
          <a:prstGeom prst="rect">
            <a:avLst/>
          </a:prstGeom>
          <a:solidFill>
            <a:srgbClr val="00FF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Cabinet</a:t>
            </a:r>
          </a:p>
        </p:txBody>
      </p:sp>
      <p:sp>
        <p:nvSpPr>
          <p:cNvPr id="29702" name="Rectangle 8"/>
          <p:cNvSpPr>
            <a:spLocks noChangeArrowheads="1"/>
          </p:cNvSpPr>
          <p:nvPr/>
        </p:nvSpPr>
        <p:spPr bwMode="auto">
          <a:xfrm>
            <a:off x="7380288" y="2613025"/>
            <a:ext cx="1079500" cy="1368425"/>
          </a:xfrm>
          <a:prstGeom prst="rect">
            <a:avLst/>
          </a:prstGeom>
          <a:solidFill>
            <a:srgbClr val="00FF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Cabinet</a:t>
            </a:r>
          </a:p>
        </p:txBody>
      </p:sp>
      <p:sp>
        <p:nvSpPr>
          <p:cNvPr id="29703" name="Rectangle 9"/>
          <p:cNvSpPr>
            <a:spLocks noChangeArrowheads="1"/>
          </p:cNvSpPr>
          <p:nvPr/>
        </p:nvSpPr>
        <p:spPr bwMode="auto">
          <a:xfrm>
            <a:off x="684213" y="4341813"/>
            <a:ext cx="1295400" cy="503237"/>
          </a:xfrm>
          <a:prstGeom prst="rect">
            <a:avLst/>
          </a:prstGeom>
          <a:solidFill>
            <a:srgbClr val="00FFFF"/>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Node/Board</a:t>
            </a:r>
            <a:endParaRPr lang="en-US" sz="1400" dirty="0">
              <a:solidFill>
                <a:srgbClr val="000000"/>
              </a:solidFill>
              <a:latin typeface="Arial Unicode MS" pitchFamily="34" charset="-128"/>
              <a:ea typeface="+mn-ea"/>
              <a:cs typeface="Arial" pitchFamily="34" charset="0"/>
            </a:endParaRPr>
          </a:p>
        </p:txBody>
      </p:sp>
      <p:sp>
        <p:nvSpPr>
          <p:cNvPr id="29704" name="Rectangle 10"/>
          <p:cNvSpPr>
            <a:spLocks noChangeArrowheads="1"/>
          </p:cNvSpPr>
          <p:nvPr/>
        </p:nvSpPr>
        <p:spPr bwMode="auto">
          <a:xfrm>
            <a:off x="5219700" y="4341813"/>
            <a:ext cx="1295400" cy="503237"/>
          </a:xfrm>
          <a:prstGeom prst="rect">
            <a:avLst/>
          </a:prstGeom>
          <a:solidFill>
            <a:srgbClr val="00FFFF"/>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Node/Board</a:t>
            </a:r>
            <a:endParaRPr lang="en-US" sz="1400" dirty="0">
              <a:solidFill>
                <a:srgbClr val="000000"/>
              </a:solidFill>
              <a:latin typeface="Arial Unicode MS" pitchFamily="34" charset="-128"/>
              <a:ea typeface="+mn-ea"/>
              <a:cs typeface="Arial" pitchFamily="34" charset="0"/>
            </a:endParaRPr>
          </a:p>
        </p:txBody>
      </p:sp>
      <p:sp>
        <p:nvSpPr>
          <p:cNvPr id="29705" name="Rectangle 12"/>
          <p:cNvSpPr>
            <a:spLocks noChangeArrowheads="1"/>
          </p:cNvSpPr>
          <p:nvPr/>
        </p:nvSpPr>
        <p:spPr bwMode="auto">
          <a:xfrm>
            <a:off x="3708400" y="4341813"/>
            <a:ext cx="1295400" cy="503237"/>
          </a:xfrm>
          <a:prstGeom prst="rect">
            <a:avLst/>
          </a:prstGeom>
          <a:solidFill>
            <a:srgbClr val="00FFFF"/>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Node/Board</a:t>
            </a:r>
            <a:endParaRPr lang="en-US" sz="1400" dirty="0">
              <a:solidFill>
                <a:srgbClr val="000000"/>
              </a:solidFill>
              <a:latin typeface="Arial Unicode MS" pitchFamily="34" charset="-128"/>
              <a:ea typeface="+mn-ea"/>
              <a:cs typeface="Arial" pitchFamily="34" charset="0"/>
            </a:endParaRPr>
          </a:p>
        </p:txBody>
      </p:sp>
      <p:sp>
        <p:nvSpPr>
          <p:cNvPr id="29706" name="Rectangle 13"/>
          <p:cNvSpPr>
            <a:spLocks noChangeArrowheads="1"/>
          </p:cNvSpPr>
          <p:nvPr/>
        </p:nvSpPr>
        <p:spPr bwMode="auto">
          <a:xfrm>
            <a:off x="179388" y="5276850"/>
            <a:ext cx="1295400" cy="503238"/>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Chip/Socket</a:t>
            </a:r>
          </a:p>
        </p:txBody>
      </p:sp>
      <p:sp>
        <p:nvSpPr>
          <p:cNvPr id="29707" name="Rectangle 15"/>
          <p:cNvSpPr>
            <a:spLocks noChangeArrowheads="1"/>
          </p:cNvSpPr>
          <p:nvPr/>
        </p:nvSpPr>
        <p:spPr bwMode="auto">
          <a:xfrm>
            <a:off x="5219700" y="5276850"/>
            <a:ext cx="1295400" cy="503238"/>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Chip/Socket</a:t>
            </a:r>
            <a:endParaRPr lang="en-US" sz="1400" dirty="0">
              <a:solidFill>
                <a:srgbClr val="000000"/>
              </a:solidFill>
              <a:latin typeface="Arial Unicode MS" pitchFamily="34" charset="-128"/>
              <a:ea typeface="+mn-ea"/>
              <a:cs typeface="Arial" pitchFamily="34" charset="0"/>
            </a:endParaRPr>
          </a:p>
        </p:txBody>
      </p:sp>
      <p:sp>
        <p:nvSpPr>
          <p:cNvPr id="29708" name="Rectangle 16"/>
          <p:cNvSpPr>
            <a:spLocks noChangeArrowheads="1"/>
          </p:cNvSpPr>
          <p:nvPr/>
        </p:nvSpPr>
        <p:spPr bwMode="auto">
          <a:xfrm>
            <a:off x="2843213" y="5276850"/>
            <a:ext cx="1295400" cy="503238"/>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Chip/Socket</a:t>
            </a:r>
          </a:p>
        </p:txBody>
      </p:sp>
      <p:sp>
        <p:nvSpPr>
          <p:cNvPr id="29709" name="Rectangle 17"/>
          <p:cNvSpPr>
            <a:spLocks noChangeArrowheads="1"/>
          </p:cNvSpPr>
          <p:nvPr/>
        </p:nvSpPr>
        <p:spPr bwMode="auto">
          <a:xfrm>
            <a:off x="1476375" y="6213475"/>
            <a:ext cx="1295400" cy="503238"/>
          </a:xfrm>
          <a:prstGeom prst="rect">
            <a:avLst/>
          </a:prstGeom>
          <a:solidFill>
            <a:srgbClr val="FF99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Core</a:t>
            </a:r>
          </a:p>
        </p:txBody>
      </p:sp>
      <p:sp>
        <p:nvSpPr>
          <p:cNvPr id="29710" name="Rectangle 19"/>
          <p:cNvSpPr>
            <a:spLocks noChangeArrowheads="1"/>
          </p:cNvSpPr>
          <p:nvPr/>
        </p:nvSpPr>
        <p:spPr bwMode="auto">
          <a:xfrm>
            <a:off x="3132138" y="6213475"/>
            <a:ext cx="1295400" cy="503238"/>
          </a:xfrm>
          <a:prstGeom prst="rect">
            <a:avLst/>
          </a:prstGeom>
          <a:solidFill>
            <a:srgbClr val="FF99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Core</a:t>
            </a:r>
          </a:p>
        </p:txBody>
      </p:sp>
      <p:sp>
        <p:nvSpPr>
          <p:cNvPr id="29711" name="Rectangle 20"/>
          <p:cNvSpPr>
            <a:spLocks noChangeArrowheads="1"/>
          </p:cNvSpPr>
          <p:nvPr/>
        </p:nvSpPr>
        <p:spPr bwMode="auto">
          <a:xfrm>
            <a:off x="4716463" y="6213475"/>
            <a:ext cx="1295400" cy="503238"/>
          </a:xfrm>
          <a:prstGeom prst="rect">
            <a:avLst/>
          </a:prstGeom>
          <a:solidFill>
            <a:srgbClr val="FF99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Core</a:t>
            </a:r>
          </a:p>
        </p:txBody>
      </p:sp>
      <p:sp>
        <p:nvSpPr>
          <p:cNvPr id="29712" name="Rectangle 21"/>
          <p:cNvSpPr>
            <a:spLocks noChangeArrowheads="1"/>
          </p:cNvSpPr>
          <p:nvPr/>
        </p:nvSpPr>
        <p:spPr bwMode="auto">
          <a:xfrm>
            <a:off x="6229350" y="6213475"/>
            <a:ext cx="1295400" cy="503238"/>
          </a:xfrm>
          <a:prstGeom prst="rect">
            <a:avLst/>
          </a:prstGeom>
          <a:solidFill>
            <a:srgbClr val="FF99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Core</a:t>
            </a:r>
          </a:p>
        </p:txBody>
      </p:sp>
      <p:sp>
        <p:nvSpPr>
          <p:cNvPr id="29713" name="Text Box 22"/>
          <p:cNvSpPr txBox="1">
            <a:spLocks noChangeArrowheads="1"/>
          </p:cNvSpPr>
          <p:nvPr/>
        </p:nvSpPr>
        <p:spPr bwMode="auto">
          <a:xfrm>
            <a:off x="4048125" y="2992438"/>
            <a:ext cx="412750" cy="366712"/>
          </a:xfrm>
          <a:prstGeom prst="rect">
            <a:avLst/>
          </a:prstGeom>
          <a:noFill/>
          <a:ln w="9525">
            <a:noFill/>
            <a:miter lim="800000"/>
            <a:headEnd/>
            <a:tailEnd/>
          </a:ln>
        </p:spPr>
        <p:txBody>
          <a:bodyPr wrap="none" anchor="ctr">
            <a:prstTxWarp prst="textNoShape">
              <a:avLst/>
            </a:prstTxWarp>
            <a:spAutoFit/>
          </a:bodyPr>
          <a:lstStyle/>
          <a:p>
            <a:pPr algn="ctr"/>
            <a:r>
              <a:rPr lang="en-US" sz="1400">
                <a:solidFill>
                  <a:srgbClr val="000000"/>
                </a:solidFill>
                <a:latin typeface="Arial Unicode MS" pitchFamily="34" charset="-128"/>
                <a:ea typeface="+mn-ea"/>
                <a:cs typeface="Arial" pitchFamily="34" charset="0"/>
              </a:rPr>
              <a:t>…</a:t>
            </a:r>
          </a:p>
        </p:txBody>
      </p:sp>
      <p:sp>
        <p:nvSpPr>
          <p:cNvPr id="29714" name="Text Box 23"/>
          <p:cNvSpPr txBox="1">
            <a:spLocks noChangeArrowheads="1"/>
          </p:cNvSpPr>
          <p:nvPr/>
        </p:nvSpPr>
        <p:spPr bwMode="auto">
          <a:xfrm>
            <a:off x="2555875" y="4333875"/>
            <a:ext cx="412750" cy="366713"/>
          </a:xfrm>
          <a:prstGeom prst="rect">
            <a:avLst/>
          </a:prstGeom>
          <a:noFill/>
          <a:ln w="9525">
            <a:noFill/>
            <a:miter lim="800000"/>
            <a:headEnd/>
            <a:tailEnd/>
          </a:ln>
        </p:spPr>
        <p:txBody>
          <a:bodyPr wrap="none" anchor="ctr">
            <a:prstTxWarp prst="textNoShape">
              <a:avLst/>
            </a:prstTxWarp>
            <a:spAutoFit/>
          </a:bodyPr>
          <a:lstStyle/>
          <a:p>
            <a:pPr algn="ctr"/>
            <a:r>
              <a:rPr lang="en-US" sz="1400">
                <a:solidFill>
                  <a:srgbClr val="000000"/>
                </a:solidFill>
                <a:latin typeface="Arial Unicode MS" pitchFamily="34" charset="-128"/>
                <a:ea typeface="+mn-ea"/>
                <a:cs typeface="Arial" pitchFamily="34" charset="0"/>
              </a:rPr>
              <a:t>…</a:t>
            </a:r>
          </a:p>
        </p:txBody>
      </p:sp>
      <p:sp>
        <p:nvSpPr>
          <p:cNvPr id="29716" name="Line 26"/>
          <p:cNvSpPr>
            <a:spLocks noChangeShapeType="1"/>
          </p:cNvSpPr>
          <p:nvPr/>
        </p:nvSpPr>
        <p:spPr bwMode="auto">
          <a:xfrm flipH="1">
            <a:off x="2843213" y="2397125"/>
            <a:ext cx="1657350" cy="287338"/>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17" name="Line 27"/>
          <p:cNvSpPr>
            <a:spLocks noChangeShapeType="1"/>
          </p:cNvSpPr>
          <p:nvPr/>
        </p:nvSpPr>
        <p:spPr bwMode="auto">
          <a:xfrm flipH="1" flipV="1">
            <a:off x="4427538" y="2397125"/>
            <a:ext cx="1728787" cy="2159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18" name="Line 28"/>
          <p:cNvSpPr>
            <a:spLocks noChangeShapeType="1"/>
          </p:cNvSpPr>
          <p:nvPr/>
        </p:nvSpPr>
        <p:spPr bwMode="auto">
          <a:xfrm>
            <a:off x="4500563" y="2397125"/>
            <a:ext cx="3384550" cy="2159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19" name="Line 29"/>
          <p:cNvSpPr>
            <a:spLocks noChangeShapeType="1"/>
          </p:cNvSpPr>
          <p:nvPr/>
        </p:nvSpPr>
        <p:spPr bwMode="auto">
          <a:xfrm flipH="1">
            <a:off x="1331913" y="4052888"/>
            <a:ext cx="1439862" cy="288925"/>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0" name="Line 30"/>
          <p:cNvSpPr>
            <a:spLocks noChangeShapeType="1"/>
          </p:cNvSpPr>
          <p:nvPr/>
        </p:nvSpPr>
        <p:spPr bwMode="auto">
          <a:xfrm>
            <a:off x="2771775" y="4052888"/>
            <a:ext cx="1584325" cy="288925"/>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1" name="Line 31"/>
          <p:cNvSpPr>
            <a:spLocks noChangeShapeType="1"/>
          </p:cNvSpPr>
          <p:nvPr/>
        </p:nvSpPr>
        <p:spPr bwMode="auto">
          <a:xfrm>
            <a:off x="2771775" y="4052888"/>
            <a:ext cx="3095625" cy="288925"/>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2" name="Line 32"/>
          <p:cNvSpPr>
            <a:spLocks noChangeShapeType="1"/>
          </p:cNvSpPr>
          <p:nvPr/>
        </p:nvSpPr>
        <p:spPr bwMode="auto">
          <a:xfrm flipH="1">
            <a:off x="827088" y="4845050"/>
            <a:ext cx="431800"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3" name="Line 33"/>
          <p:cNvSpPr>
            <a:spLocks noChangeShapeType="1"/>
          </p:cNvSpPr>
          <p:nvPr/>
        </p:nvSpPr>
        <p:spPr bwMode="auto">
          <a:xfrm>
            <a:off x="1258888" y="4845050"/>
            <a:ext cx="2233612"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4" name="Line 34"/>
          <p:cNvSpPr>
            <a:spLocks noChangeShapeType="1"/>
          </p:cNvSpPr>
          <p:nvPr/>
        </p:nvSpPr>
        <p:spPr bwMode="auto">
          <a:xfrm>
            <a:off x="1258888" y="4845050"/>
            <a:ext cx="4608512"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5" name="Line 35"/>
          <p:cNvSpPr>
            <a:spLocks noChangeShapeType="1"/>
          </p:cNvSpPr>
          <p:nvPr/>
        </p:nvSpPr>
        <p:spPr bwMode="auto">
          <a:xfrm flipH="1">
            <a:off x="2124075" y="5781675"/>
            <a:ext cx="1295400"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6" name="Line 36"/>
          <p:cNvSpPr>
            <a:spLocks noChangeShapeType="1"/>
          </p:cNvSpPr>
          <p:nvPr/>
        </p:nvSpPr>
        <p:spPr bwMode="auto">
          <a:xfrm>
            <a:off x="3419475" y="5781675"/>
            <a:ext cx="360363"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7" name="Line 37"/>
          <p:cNvSpPr>
            <a:spLocks noChangeShapeType="1"/>
          </p:cNvSpPr>
          <p:nvPr/>
        </p:nvSpPr>
        <p:spPr bwMode="auto">
          <a:xfrm>
            <a:off x="3419475" y="5781675"/>
            <a:ext cx="2016125"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28" name="Line 38"/>
          <p:cNvSpPr>
            <a:spLocks noChangeShapeType="1"/>
          </p:cNvSpPr>
          <p:nvPr/>
        </p:nvSpPr>
        <p:spPr bwMode="auto">
          <a:xfrm>
            <a:off x="3419475" y="5781675"/>
            <a:ext cx="3529013" cy="431800"/>
          </a:xfrm>
          <a:prstGeom prst="line">
            <a:avLst/>
          </a:prstGeom>
          <a:noFill/>
          <a:ln w="9525">
            <a:solidFill>
              <a:schemeClr val="tx1"/>
            </a:solidFill>
            <a:round/>
            <a:headEnd/>
            <a:tailEnd/>
          </a:ln>
        </p:spPr>
        <p:txBody>
          <a:bodyPr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29732" name="Rectangle 42"/>
          <p:cNvSpPr>
            <a:spLocks noChangeArrowheads="1"/>
          </p:cNvSpPr>
          <p:nvPr/>
        </p:nvSpPr>
        <p:spPr bwMode="auto">
          <a:xfrm>
            <a:off x="36513" y="6213475"/>
            <a:ext cx="1295400" cy="503238"/>
          </a:xfrm>
          <a:prstGeom prst="rect">
            <a:avLst/>
          </a:prstGeom>
          <a:solidFill>
            <a:srgbClr val="FF9900"/>
          </a:solidFill>
          <a:ln w="9525">
            <a:solidFill>
              <a:schemeClr val="tx1"/>
            </a:solidFill>
            <a:miter lim="800000"/>
            <a:headEnd/>
            <a:tailEnd/>
          </a:ln>
        </p:spPr>
        <p:txBody>
          <a:bodyPr wrap="none" anchor="ctr">
            <a:prstTxWarp prst="textNoShape">
              <a:avLst/>
            </a:prstTxWarp>
          </a:bodyPr>
          <a:lstStyle/>
          <a:p>
            <a:pPr algn="ctr"/>
            <a:r>
              <a:rPr lang="en-US" sz="1400">
                <a:solidFill>
                  <a:srgbClr val="000000"/>
                </a:solidFill>
                <a:latin typeface="Arial Unicode MS" pitchFamily="34" charset="-128"/>
                <a:ea typeface="+mn-ea"/>
                <a:cs typeface="Arial" pitchFamily="34" charset="0"/>
              </a:rPr>
              <a:t>Core</a:t>
            </a:r>
          </a:p>
        </p:txBody>
      </p:sp>
      <p:sp>
        <p:nvSpPr>
          <p:cNvPr id="29733" name="Line 43"/>
          <p:cNvSpPr>
            <a:spLocks noChangeShapeType="1"/>
          </p:cNvSpPr>
          <p:nvPr/>
        </p:nvSpPr>
        <p:spPr bwMode="auto">
          <a:xfrm flipH="1">
            <a:off x="684213" y="5781675"/>
            <a:ext cx="71437" cy="431800"/>
          </a:xfrm>
          <a:prstGeom prst="line">
            <a:avLst/>
          </a:prstGeom>
          <a:noFill/>
          <a:ln w="9525">
            <a:solidFill>
              <a:schemeClr val="tx1"/>
            </a:solidFill>
            <a:round/>
            <a:headEnd/>
            <a:tailEnd/>
          </a:ln>
        </p:spPr>
        <p:txBody>
          <a:bodyPr wrap="none" anchor="ctr">
            <a:prstTxWarp prst="textNoShape">
              <a:avLst/>
            </a:prstTxWarp>
          </a:bodyPr>
          <a:lstStyle/>
          <a:p>
            <a:endParaRPr lang="en-US" sz="1400">
              <a:solidFill>
                <a:srgbClr val="000000"/>
              </a:solidFill>
              <a:latin typeface="Arial Unicode MS" pitchFamily="34" charset="-128"/>
              <a:ea typeface="+mn-ea"/>
              <a:cs typeface="Arial" pitchFamily="34" charset="0"/>
            </a:endParaRPr>
          </a:p>
        </p:txBody>
      </p:sp>
      <p:sp>
        <p:nvSpPr>
          <p:cNvPr id="37" name="Freeform 36"/>
          <p:cNvSpPr/>
          <p:nvPr/>
        </p:nvSpPr>
        <p:spPr>
          <a:xfrm>
            <a:off x="660400" y="1714500"/>
            <a:ext cx="8077200" cy="4457700"/>
          </a:xfrm>
          <a:custGeom>
            <a:avLst/>
            <a:gdLst>
              <a:gd name="connsiteX0" fmla="*/ 0 w 8077200"/>
              <a:gd name="connsiteY0" fmla="*/ 4457700 h 4457700"/>
              <a:gd name="connsiteX1" fmla="*/ 863600 w 8077200"/>
              <a:gd name="connsiteY1" fmla="*/ 2641600 h 4457700"/>
              <a:gd name="connsiteX2" fmla="*/ 2387600 w 8077200"/>
              <a:gd name="connsiteY2" fmla="*/ 1257300 h 4457700"/>
              <a:gd name="connsiteX3" fmla="*/ 3644900 w 8077200"/>
              <a:gd name="connsiteY3" fmla="*/ 25400 h 4457700"/>
              <a:gd name="connsiteX4" fmla="*/ 7315200 w 8077200"/>
              <a:gd name="connsiteY4" fmla="*/ 1409700 h 4457700"/>
              <a:gd name="connsiteX5" fmla="*/ 8077200 w 8077200"/>
              <a:gd name="connsiteY5" fmla="*/ 3251200 h 4457700"/>
              <a:gd name="connsiteX6" fmla="*/ 8077200 w 8077200"/>
              <a:gd name="connsiteY6" fmla="*/ 32512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77200" h="4457700">
                <a:moveTo>
                  <a:pt x="0" y="4457700"/>
                </a:moveTo>
                <a:cubicBezTo>
                  <a:pt x="232833" y="3816350"/>
                  <a:pt x="465667" y="3175000"/>
                  <a:pt x="863600" y="2641600"/>
                </a:cubicBezTo>
                <a:cubicBezTo>
                  <a:pt x="1261533" y="2108200"/>
                  <a:pt x="1924050" y="1693333"/>
                  <a:pt x="2387600" y="1257300"/>
                </a:cubicBezTo>
                <a:cubicBezTo>
                  <a:pt x="2851150" y="821267"/>
                  <a:pt x="2823633" y="0"/>
                  <a:pt x="3644900" y="25400"/>
                </a:cubicBezTo>
                <a:cubicBezTo>
                  <a:pt x="4466167" y="50800"/>
                  <a:pt x="6576483" y="872067"/>
                  <a:pt x="7315200" y="1409700"/>
                </a:cubicBezTo>
                <a:cubicBezTo>
                  <a:pt x="8053917" y="1947333"/>
                  <a:pt x="8077200" y="3251200"/>
                  <a:pt x="8077200" y="3251200"/>
                </a:cubicBezTo>
                <a:lnTo>
                  <a:pt x="8077200" y="3251200"/>
                </a:lnTo>
              </a:path>
            </a:pathLst>
          </a:custGeom>
          <a:ln>
            <a:solidFill>
              <a:schemeClr val="tx1"/>
            </a:solidFill>
            <a:prstDash val="dash"/>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solidFill>
                <a:srgbClr val="000000"/>
              </a:solidFill>
              <a:latin typeface="Trebuchet MS"/>
            </a:endParaRPr>
          </a:p>
        </p:txBody>
      </p:sp>
      <p:sp>
        <p:nvSpPr>
          <p:cNvPr id="36" name="TextBox 35"/>
          <p:cNvSpPr txBox="1"/>
          <p:nvPr/>
        </p:nvSpPr>
        <p:spPr>
          <a:xfrm>
            <a:off x="3048000" y="1066800"/>
            <a:ext cx="7305080" cy="369332"/>
          </a:xfrm>
          <a:prstGeom prst="rect">
            <a:avLst/>
          </a:prstGeom>
          <a:noFill/>
        </p:spPr>
        <p:txBody>
          <a:bodyPr wrap="none" rtlCol="0">
            <a:spAutoFit/>
          </a:bodyPr>
          <a:lstStyle/>
          <a:p>
            <a:r>
              <a:rPr lang="en-US" sz="1400" dirty="0" smtClean="0">
                <a:solidFill>
                  <a:srgbClr val="000000"/>
                </a:solidFill>
                <a:latin typeface="Arial Unicode MS" pitchFamily="34" charset="-128"/>
                <a:ea typeface="+mn-ea"/>
                <a:cs typeface="Arial" pitchFamily="34" charset="0"/>
              </a:rPr>
              <a:t>Combination of shared memory and distributed memory programming</a:t>
            </a:r>
            <a:endParaRPr lang="en-US" sz="1400" dirty="0">
              <a:solidFill>
                <a:srgbClr val="000000"/>
              </a:solidFill>
              <a:latin typeface="Arial Unicode MS" pitchFamily="34" charset="-128"/>
              <a:ea typeface="+mn-ea"/>
              <a:cs typeface="Arial" pitchFamily="34" charset="0"/>
            </a:endParaRPr>
          </a:p>
        </p:txBody>
      </p:sp>
      <p:sp>
        <p:nvSpPr>
          <p:cNvPr id="38" name="Text Box 25"/>
          <p:cNvSpPr txBox="1">
            <a:spLocks noChangeArrowheads="1"/>
          </p:cNvSpPr>
          <p:nvPr/>
        </p:nvSpPr>
        <p:spPr bwMode="auto">
          <a:xfrm>
            <a:off x="2406650" y="5349875"/>
            <a:ext cx="412750" cy="366713"/>
          </a:xfrm>
          <a:prstGeom prst="rect">
            <a:avLst/>
          </a:prstGeom>
          <a:noFill/>
          <a:ln w="9525">
            <a:noFill/>
            <a:miter lim="800000"/>
            <a:headEnd/>
            <a:tailEnd/>
          </a:ln>
        </p:spPr>
        <p:txBody>
          <a:bodyPr wrap="none" anchor="ctr">
            <a:prstTxWarp prst="textNoShape">
              <a:avLst/>
            </a:prstTxWarp>
            <a:spAutoFit/>
          </a:bodyPr>
          <a:lstStyle/>
          <a:p>
            <a:pPr algn="ctr"/>
            <a:r>
              <a:rPr lang="en-US" sz="1400" dirty="0">
                <a:solidFill>
                  <a:srgbClr val="000000"/>
                </a:solidFill>
                <a:latin typeface="Arial Unicode MS" pitchFamily="34" charset="-128"/>
                <a:ea typeface="+mn-ea"/>
                <a:cs typeface="Arial" pitchFamily="34" charset="0"/>
              </a:rPr>
              <a:t>…</a:t>
            </a:r>
          </a:p>
        </p:txBody>
      </p:sp>
      <p:sp>
        <p:nvSpPr>
          <p:cNvPr id="3" name="Slide Number Placeholder 2"/>
          <p:cNvSpPr>
            <a:spLocks noGrp="1"/>
          </p:cNvSpPr>
          <p:nvPr>
            <p:ph type="sldNum" sz="quarter" idx="11"/>
          </p:nvPr>
        </p:nvSpPr>
        <p:spPr/>
        <p:txBody>
          <a:bodyPr/>
          <a:lstStyle/>
          <a:p>
            <a:pPr>
              <a:defRPr/>
            </a:pPr>
            <a:fld id="{A5B400A9-8CFE-45B5-946E-5E00C31EAFF9}" type="slidenum">
              <a:rPr lang="en-US" smtClean="0">
                <a:solidFill>
                  <a:srgbClr val="000000"/>
                </a:solidFill>
              </a:rPr>
              <a:pPr>
                <a:defRPr/>
              </a:pPr>
              <a:t>72</a:t>
            </a:fld>
            <a:endParaRPr lang="en-US">
              <a:solidFill>
                <a:srgbClr val="000000"/>
              </a:solidFill>
            </a:endParaRPr>
          </a:p>
        </p:txBody>
      </p:sp>
      <p:pic>
        <p:nvPicPr>
          <p:cNvPr id="2" name="Picture 1"/>
          <p:cNvPicPr>
            <a:picLocks noChangeAspect="1"/>
          </p:cNvPicPr>
          <p:nvPr/>
        </p:nvPicPr>
        <p:blipFill>
          <a:blip r:embed="rId2"/>
          <a:stretch>
            <a:fillRect/>
          </a:stretch>
        </p:blipFill>
        <p:spPr>
          <a:xfrm>
            <a:off x="-1" y="1025889"/>
            <a:ext cx="2279591" cy="1707492"/>
          </a:xfrm>
          <a:prstGeom prst="rect">
            <a:avLst/>
          </a:prstGeom>
        </p:spPr>
      </p:pic>
      <p:sp>
        <p:nvSpPr>
          <p:cNvPr id="40" name="Rectangle 42"/>
          <p:cNvSpPr>
            <a:spLocks noChangeArrowheads="1"/>
          </p:cNvSpPr>
          <p:nvPr/>
        </p:nvSpPr>
        <p:spPr bwMode="auto">
          <a:xfrm>
            <a:off x="6705600" y="5257800"/>
            <a:ext cx="685800" cy="533400"/>
          </a:xfrm>
          <a:prstGeom prst="rect">
            <a:avLst/>
          </a:prstGeom>
          <a:solidFill>
            <a:schemeClr val="accent3">
              <a:lumMod val="75000"/>
            </a:schemeClr>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GPU</a:t>
            </a:r>
            <a:endParaRPr lang="en-US" sz="1400" dirty="0">
              <a:solidFill>
                <a:srgbClr val="000000"/>
              </a:solidFill>
              <a:latin typeface="Arial Unicode MS" pitchFamily="34" charset="-128"/>
              <a:ea typeface="+mn-ea"/>
              <a:cs typeface="Arial" pitchFamily="34" charset="0"/>
            </a:endParaRPr>
          </a:p>
        </p:txBody>
      </p:sp>
      <p:cxnSp>
        <p:nvCxnSpPr>
          <p:cNvPr id="41" name="Straight Connector 40"/>
          <p:cNvCxnSpPr>
            <a:endCxn id="40" idx="1"/>
          </p:cNvCxnSpPr>
          <p:nvPr/>
        </p:nvCxnSpPr>
        <p:spPr>
          <a:xfrm flipV="1">
            <a:off x="6515100" y="5524500"/>
            <a:ext cx="190500" cy="39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2" name="Rectangle 42"/>
          <p:cNvSpPr>
            <a:spLocks noChangeArrowheads="1"/>
          </p:cNvSpPr>
          <p:nvPr/>
        </p:nvSpPr>
        <p:spPr bwMode="auto">
          <a:xfrm>
            <a:off x="4305300" y="5257800"/>
            <a:ext cx="685800" cy="533400"/>
          </a:xfrm>
          <a:prstGeom prst="rect">
            <a:avLst/>
          </a:prstGeom>
          <a:solidFill>
            <a:schemeClr val="accent3">
              <a:lumMod val="75000"/>
            </a:schemeClr>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GPU</a:t>
            </a:r>
            <a:endParaRPr lang="en-US" sz="1400" dirty="0">
              <a:solidFill>
                <a:srgbClr val="000000"/>
              </a:solidFill>
              <a:latin typeface="Arial Unicode MS" pitchFamily="34" charset="-128"/>
              <a:ea typeface="+mn-ea"/>
              <a:cs typeface="Arial" pitchFamily="34" charset="0"/>
            </a:endParaRPr>
          </a:p>
        </p:txBody>
      </p:sp>
      <p:cxnSp>
        <p:nvCxnSpPr>
          <p:cNvPr id="43" name="Straight Connector 42"/>
          <p:cNvCxnSpPr>
            <a:endCxn id="42" idx="1"/>
          </p:cNvCxnSpPr>
          <p:nvPr/>
        </p:nvCxnSpPr>
        <p:spPr>
          <a:xfrm flipV="1">
            <a:off x="4114800" y="5524500"/>
            <a:ext cx="190500" cy="39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4" name="Rectangle 42"/>
          <p:cNvSpPr>
            <a:spLocks noChangeArrowheads="1"/>
          </p:cNvSpPr>
          <p:nvPr/>
        </p:nvSpPr>
        <p:spPr bwMode="auto">
          <a:xfrm>
            <a:off x="1676400" y="5257800"/>
            <a:ext cx="685800" cy="533400"/>
          </a:xfrm>
          <a:prstGeom prst="rect">
            <a:avLst/>
          </a:prstGeom>
          <a:solidFill>
            <a:schemeClr val="accent3">
              <a:lumMod val="75000"/>
            </a:schemeClr>
          </a:solidFill>
          <a:ln w="9525">
            <a:solidFill>
              <a:schemeClr val="tx1"/>
            </a:solidFill>
            <a:miter lim="800000"/>
            <a:headEnd/>
            <a:tailEnd/>
          </a:ln>
        </p:spPr>
        <p:txBody>
          <a:bodyPr wrap="none" anchor="ctr">
            <a:prstTxWarp prst="textNoShape">
              <a:avLst/>
            </a:prstTxWarp>
          </a:bodyPr>
          <a:lstStyle/>
          <a:p>
            <a:pPr algn="ctr"/>
            <a:r>
              <a:rPr lang="en-US" sz="1400" dirty="0" smtClean="0">
                <a:solidFill>
                  <a:srgbClr val="000000"/>
                </a:solidFill>
                <a:latin typeface="Arial Unicode MS" pitchFamily="34" charset="-128"/>
                <a:ea typeface="+mn-ea"/>
                <a:cs typeface="Arial" pitchFamily="34" charset="0"/>
              </a:rPr>
              <a:t>GPU</a:t>
            </a:r>
            <a:endParaRPr lang="en-US" sz="1400" dirty="0">
              <a:solidFill>
                <a:srgbClr val="000000"/>
              </a:solidFill>
              <a:latin typeface="Arial Unicode MS" pitchFamily="34" charset="-128"/>
              <a:ea typeface="+mn-ea"/>
              <a:cs typeface="Arial" pitchFamily="34" charset="0"/>
            </a:endParaRPr>
          </a:p>
        </p:txBody>
      </p:sp>
      <p:cxnSp>
        <p:nvCxnSpPr>
          <p:cNvPr id="46" name="Straight Connector 45"/>
          <p:cNvCxnSpPr>
            <a:endCxn id="44" idx="1"/>
          </p:cNvCxnSpPr>
          <p:nvPr/>
        </p:nvCxnSpPr>
        <p:spPr>
          <a:xfrm flipV="1">
            <a:off x="1485900" y="5524500"/>
            <a:ext cx="190500" cy="39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04799"/>
            <a:ext cx="7772400" cy="1104900"/>
          </a:xfrm>
        </p:spPr>
        <p:txBody>
          <a:bodyPr/>
          <a:lstStyle/>
          <a:p>
            <a:r>
              <a:rPr lang="en-US" dirty="0" smtClean="0"/>
              <a:t>November 2012: The TOP10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2316277"/>
              </p:ext>
            </p:extLst>
          </p:nvPr>
        </p:nvGraphicFramePr>
        <p:xfrm>
          <a:off x="76200" y="1012712"/>
          <a:ext cx="8915400" cy="5464288"/>
        </p:xfrm>
        <a:graphic>
          <a:graphicData uri="http://schemas.openxmlformats.org/drawingml/2006/table">
            <a:tbl>
              <a:tblPr lastCol="1">
                <a:tableStyleId>{3C2FFA5D-87B4-456A-9821-1D502468CF0F}</a:tableStyleId>
              </a:tblPr>
              <a:tblGrid>
                <a:gridCol w="499982"/>
                <a:gridCol w="1633618"/>
                <a:gridCol w="2531937"/>
                <a:gridCol w="897063"/>
                <a:gridCol w="838200"/>
                <a:gridCol w="764661"/>
                <a:gridCol w="583313"/>
                <a:gridCol w="583313"/>
                <a:gridCol w="583313"/>
              </a:tblGrid>
              <a:tr h="621159">
                <a:tc>
                  <a:txBody>
                    <a:bodyPr/>
                    <a:lstStyle/>
                    <a:p>
                      <a:pPr marL="18288" algn="ctr" fontAlgn="b"/>
                      <a:r>
                        <a:rPr lang="en-US" sz="1200" b="1" i="1" u="none" strike="noStrike" dirty="0" smtClean="0">
                          <a:solidFill>
                            <a:srgbClr val="000000"/>
                          </a:solidFill>
                          <a:latin typeface="+mn-lt"/>
                        </a:rPr>
                        <a:t>Rank     </a:t>
                      </a:r>
                      <a:endParaRPr lang="en-US" sz="1200" b="1" i="1" u="none" strike="noStrike" dirty="0">
                        <a:solidFill>
                          <a:srgbClr val="000000"/>
                        </a:solidFill>
                        <a:latin typeface="+mn-lt"/>
                      </a:endParaRPr>
                    </a:p>
                  </a:txBody>
                  <a:tcPr marL="6030" marR="6030" marT="6031" marB="0" anchor="ctr">
                    <a:solidFill>
                      <a:srgbClr val="EDEDED"/>
                    </a:solidFill>
                  </a:tcPr>
                </a:tc>
                <a:tc>
                  <a:txBody>
                    <a:bodyPr/>
                    <a:lstStyle/>
                    <a:p>
                      <a:pPr marL="18288" algn="ctr" fontAlgn="b"/>
                      <a:r>
                        <a:rPr lang="en-US" sz="1200" b="1" i="1" u="none" strike="noStrike" dirty="0">
                          <a:solidFill>
                            <a:srgbClr val="000000"/>
                          </a:solidFill>
                          <a:latin typeface="+mn-lt"/>
                        </a:rPr>
                        <a:t>Site</a:t>
                      </a:r>
                    </a:p>
                  </a:txBody>
                  <a:tcPr marL="6030" marR="6030" marT="6031" marB="0" anchor="ctr"/>
                </a:tc>
                <a:tc>
                  <a:txBody>
                    <a:bodyPr/>
                    <a:lstStyle/>
                    <a:p>
                      <a:pPr marL="18288" algn="ctr" fontAlgn="b"/>
                      <a:r>
                        <a:rPr lang="en-US" sz="1200" b="1" i="1" u="none" strike="noStrike" dirty="0">
                          <a:solidFill>
                            <a:srgbClr val="000000"/>
                          </a:solidFill>
                          <a:latin typeface="+mn-lt"/>
                        </a:rPr>
                        <a:t>Computer</a:t>
                      </a:r>
                    </a:p>
                  </a:txBody>
                  <a:tcPr marL="6030" marR="6030" marT="6031" marB="0" anchor="ctr"/>
                </a:tc>
                <a:tc>
                  <a:txBody>
                    <a:bodyPr/>
                    <a:lstStyle/>
                    <a:p>
                      <a:pPr marL="18288" algn="ctr" fontAlgn="b"/>
                      <a:r>
                        <a:rPr lang="en-US" sz="1200" b="1" i="1" u="none" strike="noStrike" dirty="0">
                          <a:solidFill>
                            <a:srgbClr val="000000"/>
                          </a:solidFill>
                          <a:latin typeface="+mn-lt"/>
                        </a:rPr>
                        <a:t>Country</a:t>
                      </a:r>
                    </a:p>
                  </a:txBody>
                  <a:tcPr marL="6030" marR="6030" marT="6031" marB="0" anchor="ctr"/>
                </a:tc>
                <a:tc>
                  <a:txBody>
                    <a:bodyPr/>
                    <a:lstStyle/>
                    <a:p>
                      <a:pPr marL="18288" algn="ctr" fontAlgn="b"/>
                      <a:r>
                        <a:rPr lang="en-US" sz="1200" b="1" i="1" u="none" strike="noStrike">
                          <a:solidFill>
                            <a:srgbClr val="000000"/>
                          </a:solidFill>
                          <a:latin typeface="+mn-lt"/>
                        </a:rPr>
                        <a:t>Cores</a:t>
                      </a:r>
                    </a:p>
                  </a:txBody>
                  <a:tcPr marL="6030" marR="6030" marT="6031" marB="0" anchor="ctr"/>
                </a:tc>
                <a:tc>
                  <a:txBody>
                    <a:bodyPr/>
                    <a:lstStyle/>
                    <a:p>
                      <a:pPr marL="18288" algn="ctr" fontAlgn="b"/>
                      <a:r>
                        <a:rPr lang="en-US" sz="1200" b="1" i="1" u="none" strike="noStrike" dirty="0" err="1" smtClean="0">
                          <a:solidFill>
                            <a:srgbClr val="000000"/>
                          </a:solidFill>
                          <a:latin typeface="+mn-lt"/>
                        </a:rPr>
                        <a:t>Rmax</a:t>
                      </a:r>
                      <a:endParaRPr lang="en-US" sz="1200" b="1" i="1" u="none" strike="noStrike" dirty="0" smtClean="0">
                        <a:solidFill>
                          <a:srgbClr val="000000"/>
                        </a:solidFill>
                        <a:latin typeface="+mn-lt"/>
                      </a:endParaRPr>
                    </a:p>
                    <a:p>
                      <a:pPr marL="18288" algn="ctr" fontAlgn="b"/>
                      <a:r>
                        <a:rPr lang="en-US" sz="1200" b="1" i="1" u="none" strike="noStrike" dirty="0" smtClean="0">
                          <a:solidFill>
                            <a:srgbClr val="000000"/>
                          </a:solidFill>
                          <a:latin typeface="+mn-lt"/>
                        </a:rPr>
                        <a:t>[</a:t>
                      </a:r>
                      <a:r>
                        <a:rPr lang="en-US" sz="1200" b="1" i="1" u="none" strike="noStrike" dirty="0" err="1" smtClean="0">
                          <a:solidFill>
                            <a:srgbClr val="000000"/>
                          </a:solidFill>
                          <a:latin typeface="+mn-lt"/>
                        </a:rPr>
                        <a:t>Pflops</a:t>
                      </a:r>
                      <a:r>
                        <a:rPr lang="en-US" sz="1200" b="1" i="1" u="none" strike="noStrike" dirty="0" smtClean="0">
                          <a:solidFill>
                            <a:srgbClr val="000000"/>
                          </a:solidFill>
                          <a:latin typeface="+mn-lt"/>
                        </a:rPr>
                        <a:t>]</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smtClean="0">
                          <a:solidFill>
                            <a:srgbClr val="000000"/>
                          </a:solidFill>
                          <a:latin typeface="+mn-lt"/>
                        </a:rPr>
                        <a:t>% of Peak</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smtClean="0">
                          <a:solidFill>
                            <a:srgbClr val="000000"/>
                          </a:solidFill>
                          <a:latin typeface="+mn-lt"/>
                        </a:rPr>
                        <a:t>Power</a:t>
                      </a:r>
                    </a:p>
                    <a:p>
                      <a:pPr marL="18288" algn="ctr" fontAlgn="b"/>
                      <a:r>
                        <a:rPr lang="en-US" sz="1200" b="1" i="1" u="none" strike="noStrike" dirty="0" smtClean="0">
                          <a:solidFill>
                            <a:srgbClr val="000000"/>
                          </a:solidFill>
                          <a:latin typeface="+mn-lt"/>
                        </a:rPr>
                        <a:t>[MW]</a:t>
                      </a:r>
                      <a:endParaRPr lang="en-US" sz="1200" b="1" i="1" u="none" strike="noStrike" dirty="0">
                        <a:solidFill>
                          <a:srgbClr val="000000"/>
                        </a:solidFill>
                        <a:latin typeface="+mn-lt"/>
                      </a:endParaRPr>
                    </a:p>
                  </a:txBody>
                  <a:tcPr marL="6030" marR="6030" marT="6031" marB="0" anchor="ctr">
                    <a:solidFill>
                      <a:schemeClr val="accent3">
                        <a:lumMod val="60000"/>
                        <a:lumOff val="40000"/>
                      </a:schemeClr>
                    </a:solidFill>
                  </a:tcPr>
                </a:tc>
                <a:tc>
                  <a:txBody>
                    <a:bodyPr/>
                    <a:lstStyle/>
                    <a:p>
                      <a:pPr marL="18288" algn="ctr" fontAlgn="b"/>
                      <a:r>
                        <a:rPr lang="en-US" sz="1200" b="1" i="1" u="none" strike="noStrike" dirty="0" err="1" smtClean="0">
                          <a:solidFill>
                            <a:srgbClr val="000000"/>
                          </a:solidFill>
                          <a:latin typeface="+mn-lt"/>
                        </a:rPr>
                        <a:t>M</a:t>
                      </a:r>
                      <a:r>
                        <a:rPr lang="en-US" sz="1200" b="1" i="1" u="none" strike="noStrike" smtClean="0">
                          <a:solidFill>
                            <a:srgbClr val="000000"/>
                          </a:solidFill>
                          <a:latin typeface="+mn-lt"/>
                        </a:rPr>
                        <a:t>Flops</a:t>
                      </a:r>
                      <a:r>
                        <a:rPr lang="en-US" sz="1200" b="1" i="1" u="none" strike="noStrike" dirty="0" smtClean="0">
                          <a:solidFill>
                            <a:srgbClr val="000000"/>
                          </a:solidFill>
                          <a:latin typeface="+mn-lt"/>
                        </a:rPr>
                        <a:t>/Watt</a:t>
                      </a:r>
                      <a:endParaRPr lang="en-US" sz="1200" b="1" i="1" u="none" strike="noStrike" dirty="0">
                        <a:solidFill>
                          <a:srgbClr val="000000"/>
                        </a:solidFill>
                        <a:latin typeface="+mn-lt"/>
                      </a:endParaRPr>
                    </a:p>
                  </a:txBody>
                  <a:tcPr marL="6030" marR="6030" marT="6031" marB="0" anchor="ctr">
                    <a:solidFill>
                      <a:schemeClr val="accent3">
                        <a:lumMod val="60000"/>
                        <a:lumOff val="40000"/>
                      </a:schemeClr>
                    </a:solidFill>
                  </a:tcPr>
                </a:tc>
              </a:tr>
              <a:tr h="456933">
                <a:tc>
                  <a:txBody>
                    <a:bodyPr/>
                    <a:lstStyle/>
                    <a:p>
                      <a:pPr marL="18288" algn="ctr" fontAlgn="b"/>
                      <a:r>
                        <a:rPr lang="en-US" sz="1200" b="1" i="1" u="none" strike="noStrike" dirty="0">
                          <a:solidFill>
                            <a:srgbClr val="000000"/>
                          </a:solidFill>
                          <a:latin typeface="+mn-lt"/>
                        </a:rPr>
                        <a:t>1</a:t>
                      </a:r>
                    </a:p>
                  </a:txBody>
                  <a:tcPr marL="6030" marR="6030" marT="6031"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1" u="none" strike="noStrike" dirty="0" smtClean="0">
                          <a:solidFill>
                            <a:srgbClr val="000000"/>
                          </a:solidFill>
                          <a:latin typeface="+mn-lt"/>
                        </a:rPr>
                        <a:t>DOE / OS                 Oak Ridge Nat Lab</a:t>
                      </a:r>
                    </a:p>
                  </a:txBody>
                  <a:tcPr marL="6030" marR="6030" marT="6031"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1" u="none" strike="noStrike" dirty="0" smtClean="0">
                          <a:solidFill>
                            <a:srgbClr val="000000"/>
                          </a:solidFill>
                          <a:latin typeface="+mn-lt"/>
                        </a:rPr>
                        <a:t>Titan, </a:t>
                      </a:r>
                      <a:r>
                        <a:rPr lang="en-US" sz="1200" b="1" i="1" dirty="0" smtClean="0">
                          <a:solidFill>
                            <a:srgbClr val="000000"/>
                          </a:solidFill>
                          <a:latin typeface="+mn-lt"/>
                        </a:rPr>
                        <a:t>Cray XK7 (16C) + </a:t>
                      </a:r>
                      <a:r>
                        <a:rPr lang="en-US" sz="1200" b="1" i="1" dirty="0" err="1" smtClean="0">
                          <a:solidFill>
                            <a:srgbClr val="FF0000"/>
                          </a:solidFill>
                          <a:latin typeface="+mn-lt"/>
                        </a:rPr>
                        <a:t>Nvidia</a:t>
                      </a:r>
                      <a:r>
                        <a:rPr lang="en-US" sz="1200" b="1" i="1" dirty="0" smtClean="0">
                          <a:solidFill>
                            <a:srgbClr val="FF0000"/>
                          </a:solidFill>
                          <a:latin typeface="+mn-lt"/>
                        </a:rPr>
                        <a:t> </a:t>
                      </a:r>
                      <a:r>
                        <a:rPr lang="en-US" sz="1200" b="1" i="1" dirty="0" err="1" smtClean="0">
                          <a:solidFill>
                            <a:srgbClr val="FF0000"/>
                          </a:solidFill>
                          <a:latin typeface="+mn-lt"/>
                        </a:rPr>
                        <a:t>Kepler</a:t>
                      </a:r>
                      <a:r>
                        <a:rPr lang="en-US" sz="1200" b="1" i="1" dirty="0" smtClean="0">
                          <a:solidFill>
                            <a:srgbClr val="FF0000"/>
                          </a:solidFill>
                          <a:latin typeface="+mn-lt"/>
                        </a:rPr>
                        <a:t> GPU (14c) </a:t>
                      </a:r>
                      <a:r>
                        <a:rPr lang="en-US" sz="1200" b="1" i="1" dirty="0" smtClean="0">
                          <a:solidFill>
                            <a:schemeClr val="accent2"/>
                          </a:solidFill>
                          <a:latin typeface="+mn-lt"/>
                        </a:rPr>
                        <a:t>+ </a:t>
                      </a:r>
                      <a:r>
                        <a:rPr lang="en-US" sz="1200" b="1" i="1" dirty="0" smtClean="0">
                          <a:solidFill>
                            <a:srgbClr val="000000"/>
                          </a:solidFill>
                          <a:latin typeface="+mn-lt"/>
                        </a:rPr>
                        <a:t>custom</a:t>
                      </a:r>
                      <a:r>
                        <a:rPr lang="en-US" sz="1200" b="1" i="1" baseline="0" dirty="0" smtClean="0">
                          <a:solidFill>
                            <a:srgbClr val="000000"/>
                          </a:solidFill>
                          <a:latin typeface="+mn-lt"/>
                        </a:rPr>
                        <a:t> </a:t>
                      </a:r>
                      <a:endParaRPr lang="en-US" sz="1200" b="1" i="1" u="none" strike="noStrike" dirty="0" smtClean="0">
                        <a:solidFill>
                          <a:srgbClr val="000000"/>
                        </a:solidFill>
                        <a:latin typeface="+mn-lt"/>
                      </a:endParaRPr>
                    </a:p>
                  </a:txBody>
                  <a:tcPr marL="6030" marR="6030" marT="6031" marB="0" anchor="ctr"/>
                </a:tc>
                <a:tc>
                  <a:txBody>
                    <a:bodyPr/>
                    <a:lstStyle/>
                    <a:p>
                      <a:pPr algn="ctr"/>
                      <a:r>
                        <a:rPr lang="en-US" sz="1200" b="1" i="1" dirty="0" smtClean="0">
                          <a:latin typeface="+mn-lt"/>
                        </a:rPr>
                        <a:t>USA</a:t>
                      </a:r>
                      <a:endParaRPr lang="en-US" sz="1200" b="1" i="1" dirty="0">
                        <a:latin typeface="+mn-lt"/>
                      </a:endParaRPr>
                    </a:p>
                  </a:txBody>
                  <a:tcPr marL="6030" marR="6030" marT="6031" marB="0" anchor="ctr">
                    <a:blipFill rotWithShape="1">
                      <a:blip r:embed="rId3">
                        <a:alphaModFix amt="50000"/>
                      </a:blip>
                      <a:stretch>
                        <a:fillRect/>
                      </a:stretch>
                    </a:blipFill>
                  </a:tcPr>
                </a:tc>
                <a:tc>
                  <a:txBody>
                    <a:bodyPr/>
                    <a:lstStyle/>
                    <a:p>
                      <a:pPr algn="ctr"/>
                      <a:r>
                        <a:rPr lang="en-US" sz="1200" b="1" i="1" dirty="0" smtClean="0">
                          <a:latin typeface="+mn-lt"/>
                        </a:rPr>
                        <a:t>560,640</a:t>
                      </a:r>
                      <a:endParaRPr lang="en-US" sz="1200" b="1" i="1" dirty="0">
                        <a:latin typeface="+mn-lt"/>
                      </a:endParaRPr>
                    </a:p>
                  </a:txBody>
                  <a:tcPr marL="6030" marR="6030" marT="6031" marB="0" anchor="ctr"/>
                </a:tc>
                <a:tc>
                  <a:txBody>
                    <a:bodyPr/>
                    <a:lstStyle/>
                    <a:p>
                      <a:pPr algn="ctr"/>
                      <a:r>
                        <a:rPr lang="en-US" sz="1200" b="1" i="1" dirty="0" smtClean="0">
                          <a:latin typeface="+mn-lt"/>
                        </a:rPr>
                        <a:t>17.6</a:t>
                      </a:r>
                      <a:endParaRPr lang="en-US" sz="1200" b="1" i="1" dirty="0">
                        <a:latin typeface="+mn-lt"/>
                      </a:endParaRPr>
                    </a:p>
                  </a:txBody>
                  <a:tcPr marL="12700" marR="12700" marT="12700" marB="0" anchor="ctr"/>
                </a:tc>
                <a:tc>
                  <a:txBody>
                    <a:bodyPr/>
                    <a:lstStyle/>
                    <a:p>
                      <a:pPr algn="ctr"/>
                      <a:r>
                        <a:rPr lang="en-US" sz="1200" b="1" i="1" dirty="0" smtClean="0">
                          <a:latin typeface="+mn-lt"/>
                        </a:rPr>
                        <a:t>66</a:t>
                      </a:r>
                      <a:endParaRPr lang="en-US" sz="1200" b="1" i="1" dirty="0">
                        <a:latin typeface="+mn-lt"/>
                      </a:endParaRPr>
                    </a:p>
                  </a:txBody>
                  <a:tcPr marL="6030" marR="6030" marT="6031" marB="0" anchor="ctr"/>
                </a:tc>
                <a:tc>
                  <a:txBody>
                    <a:bodyPr/>
                    <a:lstStyle/>
                    <a:p>
                      <a:pPr algn="ctr"/>
                      <a:r>
                        <a:rPr lang="en-US" sz="1200" b="1" i="1" dirty="0" smtClean="0">
                          <a:latin typeface="+mn-lt"/>
                        </a:rPr>
                        <a:t>8.3</a:t>
                      </a:r>
                      <a:endParaRPr lang="en-US" sz="1200" b="1" i="1" dirty="0">
                        <a:latin typeface="+mn-lt"/>
                      </a:endParaRPr>
                    </a:p>
                  </a:txBody>
                  <a:tcPr marL="6030" marR="6030" marT="6031" marB="0" anchor="ctr">
                    <a:solidFill>
                      <a:schemeClr val="accent3">
                        <a:lumMod val="60000"/>
                        <a:lumOff val="40000"/>
                      </a:schemeClr>
                    </a:solidFill>
                  </a:tcPr>
                </a:tc>
                <a:tc>
                  <a:txBody>
                    <a:bodyPr/>
                    <a:lstStyle/>
                    <a:p>
                      <a:pPr algn="ctr"/>
                      <a:r>
                        <a:rPr lang="en-US" sz="1200" b="1" i="1" dirty="0" smtClean="0">
                          <a:latin typeface="+mn-lt"/>
                        </a:rPr>
                        <a:t>2120</a:t>
                      </a:r>
                      <a:endParaRPr lang="en-US" sz="1200" b="1" i="1" dirty="0">
                        <a:latin typeface="+mn-lt"/>
                      </a:endParaRPr>
                    </a:p>
                  </a:txBody>
                  <a:tcPr marL="6030" marR="6030" marT="6031" marB="0" anchor="ctr">
                    <a:solidFill>
                      <a:schemeClr val="accent3">
                        <a:lumMod val="60000"/>
                        <a:lumOff val="40000"/>
                      </a:schemeClr>
                    </a:solidFill>
                  </a:tcPr>
                </a:tc>
              </a:tr>
              <a:tr h="423796">
                <a:tc>
                  <a:txBody>
                    <a:bodyPr/>
                    <a:lstStyle/>
                    <a:p>
                      <a:pPr marL="18288" algn="ctr" fontAlgn="b"/>
                      <a:r>
                        <a:rPr lang="en-US" sz="1200" b="1" i="1" u="none" strike="noStrike">
                          <a:solidFill>
                            <a:srgbClr val="000000"/>
                          </a:solidFill>
                          <a:latin typeface="+mn-lt"/>
                        </a:rPr>
                        <a:t>2</a:t>
                      </a:r>
                    </a:p>
                  </a:txBody>
                  <a:tcPr marL="6030" marR="6030" marT="6031"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1" u="none" strike="noStrike" dirty="0" smtClean="0">
                          <a:solidFill>
                            <a:srgbClr val="000000"/>
                          </a:solidFill>
                          <a:latin typeface="+mn-lt"/>
                        </a:rPr>
                        <a:t>DOE / NNSA                 L Livermore</a:t>
                      </a:r>
                      <a:r>
                        <a:rPr lang="en-US" sz="1200" b="1" i="1" u="none" strike="noStrike" baseline="0" dirty="0" smtClean="0">
                          <a:solidFill>
                            <a:srgbClr val="000000"/>
                          </a:solidFill>
                          <a:latin typeface="+mn-lt"/>
                        </a:rPr>
                        <a:t> </a:t>
                      </a:r>
                      <a:r>
                        <a:rPr lang="en-US" sz="1200" b="1" i="1" u="none" strike="noStrike" dirty="0" smtClean="0">
                          <a:solidFill>
                            <a:srgbClr val="000000"/>
                          </a:solidFill>
                          <a:latin typeface="+mn-lt"/>
                        </a:rPr>
                        <a:t>Nat Lab</a:t>
                      </a:r>
                    </a:p>
                  </a:txBody>
                  <a:tcPr marL="6030" marR="6030" marT="6031"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1" u="none" strike="noStrike" dirty="0" smtClean="0">
                          <a:solidFill>
                            <a:srgbClr val="000000"/>
                          </a:solidFill>
                          <a:latin typeface="+mn-lt"/>
                        </a:rPr>
                        <a:t>Sequoia, </a:t>
                      </a:r>
                      <a:r>
                        <a:rPr lang="en-US" sz="1200" b="1" i="1" dirty="0" err="1" smtClean="0">
                          <a:solidFill>
                            <a:srgbClr val="000000"/>
                          </a:solidFill>
                          <a:latin typeface="+mn-lt"/>
                        </a:rPr>
                        <a:t>BlueGene</a:t>
                      </a:r>
                      <a:r>
                        <a:rPr lang="en-US" sz="1200" b="1" i="1" dirty="0" smtClean="0">
                          <a:solidFill>
                            <a:srgbClr val="000000"/>
                          </a:solidFill>
                          <a:latin typeface="+mn-lt"/>
                        </a:rPr>
                        <a:t>/Q (16c)       + custom</a:t>
                      </a:r>
                      <a:r>
                        <a:rPr lang="en-US" sz="1200" b="1" i="1" baseline="0" dirty="0" smtClean="0">
                          <a:solidFill>
                            <a:srgbClr val="000000"/>
                          </a:solidFill>
                          <a:latin typeface="+mn-lt"/>
                        </a:rPr>
                        <a:t> </a:t>
                      </a:r>
                      <a:endParaRPr lang="en-US" sz="1200" b="1" i="1" u="none" strike="noStrike" dirty="0" smtClean="0">
                        <a:solidFill>
                          <a:srgbClr val="000000"/>
                        </a:solidFill>
                        <a:latin typeface="+mn-lt"/>
                      </a:endParaRPr>
                    </a:p>
                  </a:txBody>
                  <a:tcPr marL="6030" marR="6030" marT="6031" marB="0" anchor="ctr"/>
                </a:tc>
                <a:tc>
                  <a:txBody>
                    <a:bodyPr/>
                    <a:lstStyle/>
                    <a:p>
                      <a:pPr algn="ctr"/>
                      <a:r>
                        <a:rPr lang="en-US" sz="1200" b="1" i="1" dirty="0" smtClean="0">
                          <a:latin typeface="+mn-lt"/>
                        </a:rPr>
                        <a:t>USA</a:t>
                      </a:r>
                      <a:endParaRPr lang="en-US" sz="1200" b="1" i="1" dirty="0">
                        <a:latin typeface="+mn-lt"/>
                      </a:endParaRPr>
                    </a:p>
                  </a:txBody>
                  <a:tcPr marL="6030" marR="6030" marT="6031" marB="0" anchor="ctr">
                    <a:blipFill rotWithShape="1">
                      <a:blip r:embed="rId3">
                        <a:alphaModFix amt="50000"/>
                      </a:blip>
                      <a:stretch>
                        <a:fillRect/>
                      </a:stretch>
                    </a:blipFill>
                  </a:tcPr>
                </a:tc>
                <a:tc>
                  <a:txBody>
                    <a:bodyPr/>
                    <a:lstStyle/>
                    <a:p>
                      <a:pPr algn="ctr"/>
                      <a:r>
                        <a:rPr lang="en-US" sz="1200" b="1" i="1" dirty="0" smtClean="0">
                          <a:latin typeface="+mn-lt"/>
                        </a:rPr>
                        <a:t>1,572,864</a:t>
                      </a:r>
                      <a:endParaRPr lang="en-US" sz="1200" b="1" i="1" dirty="0">
                        <a:latin typeface="+mn-lt"/>
                      </a:endParaRPr>
                    </a:p>
                  </a:txBody>
                  <a:tcPr marL="6030" marR="6030" marT="6031" marB="0" anchor="ctr"/>
                </a:tc>
                <a:tc>
                  <a:txBody>
                    <a:bodyPr/>
                    <a:lstStyle/>
                    <a:p>
                      <a:pPr algn="ctr"/>
                      <a:r>
                        <a:rPr lang="en-US" sz="1200" b="1" i="1" dirty="0" smtClean="0">
                          <a:latin typeface="+mn-lt"/>
                        </a:rPr>
                        <a:t>16.3</a:t>
                      </a:r>
                      <a:endParaRPr lang="en-US" sz="1200" b="1" i="1" dirty="0">
                        <a:latin typeface="+mn-lt"/>
                      </a:endParaRPr>
                    </a:p>
                  </a:txBody>
                  <a:tcPr marL="12700" marR="12700" marT="12700" marB="0" anchor="ctr"/>
                </a:tc>
                <a:tc>
                  <a:txBody>
                    <a:bodyPr/>
                    <a:lstStyle/>
                    <a:p>
                      <a:pPr algn="ctr"/>
                      <a:r>
                        <a:rPr lang="en-US" sz="1200" b="1" i="1" dirty="0" smtClean="0">
                          <a:latin typeface="+mn-lt"/>
                        </a:rPr>
                        <a:t>81</a:t>
                      </a:r>
                      <a:endParaRPr lang="en-US" sz="1200" b="1" i="1" dirty="0">
                        <a:latin typeface="+mn-lt"/>
                      </a:endParaRPr>
                    </a:p>
                  </a:txBody>
                  <a:tcPr marL="6030" marR="6030" marT="6031" marB="0" anchor="ctr"/>
                </a:tc>
                <a:tc>
                  <a:txBody>
                    <a:bodyPr/>
                    <a:lstStyle/>
                    <a:p>
                      <a:pPr algn="ctr"/>
                      <a:r>
                        <a:rPr lang="en-US" sz="1200" b="1" i="1" dirty="0" smtClean="0">
                          <a:latin typeface="+mn-lt"/>
                        </a:rPr>
                        <a:t>7.9</a:t>
                      </a:r>
                      <a:endParaRPr lang="en-US" sz="1200" b="1" i="1" dirty="0">
                        <a:latin typeface="+mn-lt"/>
                      </a:endParaRPr>
                    </a:p>
                  </a:txBody>
                  <a:tcPr marL="6030" marR="6030" marT="6031" marB="0" anchor="ctr">
                    <a:solidFill>
                      <a:schemeClr val="accent3">
                        <a:lumMod val="60000"/>
                        <a:lumOff val="40000"/>
                      </a:schemeClr>
                    </a:solidFill>
                  </a:tcPr>
                </a:tc>
                <a:tc>
                  <a:txBody>
                    <a:bodyPr/>
                    <a:lstStyle/>
                    <a:p>
                      <a:pPr algn="ctr"/>
                      <a:r>
                        <a:rPr lang="en-US" sz="1200" b="1" i="1" dirty="0" smtClean="0">
                          <a:latin typeface="+mn-lt"/>
                        </a:rPr>
                        <a:t>2063</a:t>
                      </a:r>
                      <a:endParaRPr lang="en-US" sz="1200" b="1" i="1" dirty="0">
                        <a:latin typeface="+mn-lt"/>
                      </a:endParaRPr>
                    </a:p>
                  </a:txBody>
                  <a:tcPr marL="6030" marR="6030" marT="6031" marB="0" anchor="ctr">
                    <a:solidFill>
                      <a:schemeClr val="accent3">
                        <a:lumMod val="60000"/>
                        <a:lumOff val="40000"/>
                      </a:schemeClr>
                    </a:solidFill>
                  </a:tcPr>
                </a:tc>
              </a:tr>
              <a:tr h="423796">
                <a:tc>
                  <a:txBody>
                    <a:bodyPr/>
                    <a:lstStyle/>
                    <a:p>
                      <a:pPr marL="18288" algn="ctr" fontAlgn="b"/>
                      <a:r>
                        <a:rPr lang="en-US" sz="1200" b="1" i="1" u="none" strike="noStrike" dirty="0">
                          <a:solidFill>
                            <a:srgbClr val="604A7B"/>
                          </a:solidFill>
                          <a:latin typeface="+mn-lt"/>
                        </a:rPr>
                        <a:t>3</a:t>
                      </a:r>
                    </a:p>
                  </a:txBody>
                  <a:tcPr marL="6030" marR="6030" marT="6031" marB="0" anchor="ctr"/>
                </a:tc>
                <a:tc>
                  <a:txBody>
                    <a:bodyPr/>
                    <a:lstStyle/>
                    <a:p>
                      <a:pPr algn="ctr"/>
                      <a:r>
                        <a:rPr lang="en-US" sz="1200" b="1" i="1" dirty="0" smtClean="0">
                          <a:latin typeface="+mn-lt"/>
                        </a:rPr>
                        <a:t>RIKEN Advanced</a:t>
                      </a:r>
                      <a:r>
                        <a:rPr lang="en-US" sz="1200" b="1" i="1" baseline="0" dirty="0" smtClean="0">
                          <a:latin typeface="+mn-lt"/>
                        </a:rPr>
                        <a:t> Inst for Comp </a:t>
                      </a:r>
                      <a:r>
                        <a:rPr lang="en-US" sz="1200" b="1" i="1" baseline="0" dirty="0" err="1" smtClean="0">
                          <a:latin typeface="+mn-lt"/>
                        </a:rPr>
                        <a:t>Sci</a:t>
                      </a:r>
                      <a:endParaRPr lang="en-US" sz="1200" b="1" i="1" dirty="0">
                        <a:latin typeface="+mn-lt"/>
                      </a:endParaRPr>
                    </a:p>
                  </a:txBody>
                  <a:tcPr marL="6030" marR="6030" marT="6031" marB="0" anchor="ctr"/>
                </a:tc>
                <a:tc>
                  <a:txBody>
                    <a:bodyPr/>
                    <a:lstStyle/>
                    <a:p>
                      <a:pPr algn="ctr"/>
                      <a:r>
                        <a:rPr lang="en-US" sz="1200" b="1" i="1" dirty="0" smtClean="0">
                          <a:solidFill>
                            <a:schemeClr val="dk1"/>
                          </a:solidFill>
                          <a:latin typeface="+mn-lt"/>
                        </a:rPr>
                        <a:t>K</a:t>
                      </a:r>
                      <a:r>
                        <a:rPr lang="en-US" sz="1200" b="1" i="1" baseline="0" dirty="0" smtClean="0">
                          <a:solidFill>
                            <a:schemeClr val="dk1"/>
                          </a:solidFill>
                          <a:latin typeface="+mn-lt"/>
                        </a:rPr>
                        <a:t> computer Fujitsu SPARC64 </a:t>
                      </a:r>
                      <a:r>
                        <a:rPr lang="en-US" sz="1200" b="1" i="1" baseline="0" dirty="0" err="1" smtClean="0">
                          <a:solidFill>
                            <a:schemeClr val="dk1"/>
                          </a:solidFill>
                          <a:latin typeface="+mn-lt"/>
                        </a:rPr>
                        <a:t>VIIIfx</a:t>
                      </a:r>
                      <a:r>
                        <a:rPr lang="en-US" sz="1200" b="1" i="1" baseline="0" dirty="0" smtClean="0">
                          <a:solidFill>
                            <a:schemeClr val="dk1"/>
                          </a:solidFill>
                          <a:latin typeface="+mn-lt"/>
                        </a:rPr>
                        <a:t> (8c) + custom</a:t>
                      </a:r>
                      <a:endParaRPr lang="en-US" sz="1200" b="1" i="1" dirty="0">
                        <a:solidFill>
                          <a:srgbClr val="000000"/>
                        </a:solidFill>
                        <a:latin typeface="+mn-lt"/>
                      </a:endParaRPr>
                    </a:p>
                  </a:txBody>
                  <a:tcPr marL="6030" marR="6030" marT="6031" marB="0" anchor="ctr"/>
                </a:tc>
                <a:tc>
                  <a:txBody>
                    <a:bodyPr/>
                    <a:lstStyle/>
                    <a:p>
                      <a:pPr algn="ctr"/>
                      <a:r>
                        <a:rPr lang="en-US" sz="1200" b="1" i="1" dirty="0" smtClean="0">
                          <a:latin typeface="+mn-lt"/>
                        </a:rPr>
                        <a:t>Japan</a:t>
                      </a:r>
                      <a:endParaRPr lang="en-US" sz="1200" b="1" i="1" dirty="0">
                        <a:latin typeface="+mn-lt"/>
                      </a:endParaRPr>
                    </a:p>
                  </a:txBody>
                  <a:tcPr marL="6030" marR="6030" marT="6031" marB="0" anchor="ctr">
                    <a:gradFill flip="none" rotWithShape="1">
                      <a:gsLst>
                        <a:gs pos="10000">
                          <a:srgbClr val="F1082D"/>
                        </a:gs>
                        <a:gs pos="79000">
                          <a:srgbClr val="FFFFFF"/>
                        </a:gs>
                      </a:gsLst>
                      <a:path path="shape">
                        <a:fillToRect l="50000" t="50000" r="50000" b="50000"/>
                      </a:path>
                      <a:tileRect/>
                    </a:gradFill>
                  </a:tcPr>
                </a:tc>
                <a:tc>
                  <a:txBody>
                    <a:bodyPr/>
                    <a:lstStyle/>
                    <a:p>
                      <a:pPr algn="ctr"/>
                      <a:r>
                        <a:rPr lang="en-US" sz="1200" b="1" i="1" dirty="0" smtClean="0">
                          <a:latin typeface="+mn-lt"/>
                        </a:rPr>
                        <a:t>705,024</a:t>
                      </a:r>
                      <a:endParaRPr lang="en-US" sz="1200" b="1" i="1" dirty="0">
                        <a:latin typeface="+mn-lt"/>
                      </a:endParaRPr>
                    </a:p>
                  </a:txBody>
                  <a:tcPr marL="6030" marR="6030" marT="6031" marB="0" anchor="ctr"/>
                </a:tc>
                <a:tc>
                  <a:txBody>
                    <a:bodyPr/>
                    <a:lstStyle/>
                    <a:p>
                      <a:pPr algn="ctr"/>
                      <a:r>
                        <a:rPr lang="en-US" sz="1200" b="1" i="1" dirty="0" smtClean="0">
                          <a:latin typeface="+mn-lt"/>
                        </a:rPr>
                        <a:t>10.5</a:t>
                      </a:r>
                      <a:endParaRPr lang="en-US" sz="1200" b="1" i="1" dirty="0">
                        <a:latin typeface="+mn-lt"/>
                      </a:endParaRPr>
                    </a:p>
                  </a:txBody>
                  <a:tcPr marL="12700" marR="12700" marT="12700" marB="0" anchor="ctr"/>
                </a:tc>
                <a:tc>
                  <a:txBody>
                    <a:bodyPr/>
                    <a:lstStyle/>
                    <a:p>
                      <a:pPr algn="ctr"/>
                      <a:r>
                        <a:rPr lang="en-US" sz="1200" b="1" i="1" dirty="0" smtClean="0">
                          <a:latin typeface="+mn-lt"/>
                        </a:rPr>
                        <a:t>93</a:t>
                      </a:r>
                      <a:endParaRPr lang="en-US" sz="1200" b="1" i="1" dirty="0">
                        <a:latin typeface="+mn-lt"/>
                      </a:endParaRPr>
                    </a:p>
                  </a:txBody>
                  <a:tcPr marL="6030" marR="6030" marT="6031" marB="0" anchor="ctr"/>
                </a:tc>
                <a:tc>
                  <a:txBody>
                    <a:bodyPr/>
                    <a:lstStyle/>
                    <a:p>
                      <a:pPr algn="ctr"/>
                      <a:r>
                        <a:rPr lang="en-US" sz="1200" b="1" i="1" dirty="0" smtClean="0">
                          <a:latin typeface="+mn-lt"/>
                        </a:rPr>
                        <a:t>12.7</a:t>
                      </a:r>
                      <a:endParaRPr lang="en-US" sz="1200" b="1" i="1" dirty="0">
                        <a:latin typeface="+mn-lt"/>
                      </a:endParaRPr>
                    </a:p>
                  </a:txBody>
                  <a:tcPr marL="6030" marR="6030" marT="6031" marB="0" anchor="ctr">
                    <a:solidFill>
                      <a:schemeClr val="accent3">
                        <a:lumMod val="60000"/>
                        <a:lumOff val="40000"/>
                      </a:schemeClr>
                    </a:solidFill>
                  </a:tcPr>
                </a:tc>
                <a:tc>
                  <a:txBody>
                    <a:bodyPr/>
                    <a:lstStyle/>
                    <a:p>
                      <a:pPr algn="ctr"/>
                      <a:r>
                        <a:rPr lang="en-US" sz="1200" b="1" i="1" dirty="0" smtClean="0">
                          <a:latin typeface="+mn-lt"/>
                        </a:rPr>
                        <a:t>827</a:t>
                      </a:r>
                      <a:endParaRPr lang="en-US" sz="1200" b="1" i="1" dirty="0">
                        <a:latin typeface="+mn-lt"/>
                      </a:endParaRPr>
                    </a:p>
                  </a:txBody>
                  <a:tcPr marL="6030" marR="6030" marT="6031" marB="0" anchor="ctr">
                    <a:solidFill>
                      <a:schemeClr val="accent3">
                        <a:lumMod val="60000"/>
                        <a:lumOff val="40000"/>
                      </a:schemeClr>
                    </a:solidFill>
                  </a:tcPr>
                </a:tc>
              </a:tr>
              <a:tr h="502470">
                <a:tc>
                  <a:txBody>
                    <a:bodyPr/>
                    <a:lstStyle/>
                    <a:p>
                      <a:pPr marL="18288" algn="ctr" fontAlgn="b"/>
                      <a:r>
                        <a:rPr lang="en-US" sz="1200" b="1" i="1" u="none" strike="noStrike" dirty="0" smtClean="0">
                          <a:solidFill>
                            <a:srgbClr val="000000"/>
                          </a:solidFill>
                          <a:latin typeface="+mn-lt"/>
                        </a:rPr>
                        <a:t>4</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smtClean="0">
                          <a:solidFill>
                            <a:srgbClr val="000000"/>
                          </a:solidFill>
                          <a:latin typeface="+mn-lt"/>
                        </a:rPr>
                        <a:t>DOE / OS                 Argonne</a:t>
                      </a:r>
                      <a:r>
                        <a:rPr lang="en-US" sz="1200" b="1" i="1" u="none" strike="noStrike" baseline="0" dirty="0" smtClean="0">
                          <a:solidFill>
                            <a:srgbClr val="000000"/>
                          </a:solidFill>
                          <a:latin typeface="+mn-lt"/>
                        </a:rPr>
                        <a:t> </a:t>
                      </a:r>
                      <a:r>
                        <a:rPr lang="en-US" sz="1200" b="1" i="1" u="none" strike="noStrike" dirty="0" smtClean="0">
                          <a:solidFill>
                            <a:srgbClr val="000000"/>
                          </a:solidFill>
                          <a:latin typeface="+mn-lt"/>
                        </a:rPr>
                        <a:t>Nat Lab</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smtClean="0">
                          <a:solidFill>
                            <a:srgbClr val="000000"/>
                          </a:solidFill>
                          <a:latin typeface="+mn-lt"/>
                        </a:rPr>
                        <a:t>Mira, </a:t>
                      </a:r>
                      <a:r>
                        <a:rPr lang="en-US" sz="1200" b="1" i="1" dirty="0" err="1" smtClean="0">
                          <a:latin typeface="+mn-lt"/>
                        </a:rPr>
                        <a:t>BlueGene</a:t>
                      </a:r>
                      <a:r>
                        <a:rPr lang="en-US" sz="1200" b="1" i="1" dirty="0" smtClean="0">
                          <a:latin typeface="+mn-lt"/>
                        </a:rPr>
                        <a:t>/Q (16c)          +</a:t>
                      </a:r>
                      <a:r>
                        <a:rPr lang="en-US" sz="1200" b="1" i="1" baseline="0" dirty="0" smtClean="0">
                          <a:latin typeface="+mn-lt"/>
                        </a:rPr>
                        <a:t> </a:t>
                      </a:r>
                      <a:r>
                        <a:rPr lang="en-US" sz="1200" b="1" i="1" dirty="0" smtClean="0">
                          <a:latin typeface="+mn-lt"/>
                        </a:rPr>
                        <a:t>custom</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a:solidFill>
                            <a:srgbClr val="000000"/>
                          </a:solidFill>
                          <a:latin typeface="+mn-lt"/>
                        </a:rPr>
                        <a:t>USA</a:t>
                      </a:r>
                    </a:p>
                  </a:txBody>
                  <a:tcPr marL="6030" marR="6030" marT="6031" marB="0" anchor="ctr">
                    <a:blipFill rotWithShape="1">
                      <a:blip r:embed="rId3">
                        <a:alphaModFix amt="50000"/>
                      </a:blip>
                      <a:stretch>
                        <a:fillRect/>
                      </a:stretch>
                    </a:blipFill>
                  </a:tcPr>
                </a:tc>
                <a:tc>
                  <a:txBody>
                    <a:bodyPr/>
                    <a:lstStyle/>
                    <a:p>
                      <a:pPr marL="18288" algn="ctr" fontAlgn="b"/>
                      <a:r>
                        <a:rPr lang="en-US" sz="1200" b="1" i="1" u="none" strike="noStrike" dirty="0" smtClean="0">
                          <a:solidFill>
                            <a:srgbClr val="000000"/>
                          </a:solidFill>
                          <a:latin typeface="+mn-lt"/>
                        </a:rPr>
                        <a:t>786,432</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smtClean="0">
                          <a:latin typeface="+mn-lt"/>
                        </a:rPr>
                        <a:t>8.16</a:t>
                      </a:r>
                      <a:endParaRPr lang="en-US" sz="1200" b="1" i="1" u="none" strike="noStrike" dirty="0">
                        <a:latin typeface="+mn-lt"/>
                      </a:endParaRPr>
                    </a:p>
                  </a:txBody>
                  <a:tcPr marL="12700" marR="12700" marT="12700" marB="0" anchor="ctr"/>
                </a:tc>
                <a:tc>
                  <a:txBody>
                    <a:bodyPr/>
                    <a:lstStyle/>
                    <a:p>
                      <a:pPr marL="18288" algn="ctr" fontAlgn="b"/>
                      <a:r>
                        <a:rPr lang="en-US" sz="1200" b="1" i="1" u="none" strike="noStrike" dirty="0" smtClean="0">
                          <a:solidFill>
                            <a:srgbClr val="000000"/>
                          </a:solidFill>
                          <a:latin typeface="+mn-lt"/>
                        </a:rPr>
                        <a:t>81</a:t>
                      </a:r>
                      <a:endParaRPr lang="en-US" sz="1200" b="1" i="1" u="none" strike="noStrike" dirty="0">
                        <a:solidFill>
                          <a:srgbClr val="000000"/>
                        </a:solidFill>
                        <a:latin typeface="+mn-lt"/>
                      </a:endParaRPr>
                    </a:p>
                  </a:txBody>
                  <a:tcPr marL="6030" marR="6030" marT="6031" marB="0" anchor="ctr">
                    <a:noFill/>
                  </a:tcPr>
                </a:tc>
                <a:tc>
                  <a:txBody>
                    <a:bodyPr/>
                    <a:lstStyle/>
                    <a:p>
                      <a:pPr marL="18288" algn="ctr" fontAlgn="b"/>
                      <a:r>
                        <a:rPr lang="en-US" sz="1200" b="1" i="1" u="none" strike="noStrike" dirty="0" smtClean="0">
                          <a:solidFill>
                            <a:srgbClr val="000000"/>
                          </a:solidFill>
                          <a:latin typeface="+mn-lt"/>
                        </a:rPr>
                        <a:t>3.95</a:t>
                      </a:r>
                      <a:endParaRPr lang="en-US" sz="1200" b="1" i="1" u="none" strike="noStrike" dirty="0">
                        <a:solidFill>
                          <a:srgbClr val="000000"/>
                        </a:solidFill>
                        <a:latin typeface="+mn-lt"/>
                      </a:endParaRPr>
                    </a:p>
                  </a:txBody>
                  <a:tcPr marL="6030" marR="6030" marT="6031" marB="0" anchor="ctr">
                    <a:solidFill>
                      <a:schemeClr val="accent3">
                        <a:lumMod val="60000"/>
                        <a:lumOff val="40000"/>
                      </a:schemeClr>
                    </a:solidFill>
                  </a:tcPr>
                </a:tc>
                <a:tc>
                  <a:txBody>
                    <a:bodyPr/>
                    <a:lstStyle/>
                    <a:p>
                      <a:pPr marL="18288" algn="ctr" fontAlgn="b"/>
                      <a:r>
                        <a:rPr lang="en-US" sz="1200" b="1" i="1" u="none" strike="noStrike" dirty="0" smtClean="0">
                          <a:solidFill>
                            <a:srgbClr val="000000"/>
                          </a:solidFill>
                          <a:latin typeface="+mn-lt"/>
                        </a:rPr>
                        <a:t>2066</a:t>
                      </a:r>
                      <a:endParaRPr lang="en-US" sz="1200" b="1" i="1" u="none" strike="noStrike" dirty="0">
                        <a:solidFill>
                          <a:srgbClr val="000000"/>
                        </a:solidFill>
                        <a:latin typeface="+mn-lt"/>
                      </a:endParaRPr>
                    </a:p>
                  </a:txBody>
                  <a:tcPr marL="6030" marR="6030" marT="6031" marB="0" anchor="ctr">
                    <a:solidFill>
                      <a:schemeClr val="accent3">
                        <a:lumMod val="60000"/>
                        <a:lumOff val="40000"/>
                      </a:schemeClr>
                    </a:solidFill>
                  </a:tcPr>
                </a:tc>
              </a:tr>
              <a:tr h="621159">
                <a:tc>
                  <a:txBody>
                    <a:bodyPr/>
                    <a:lstStyle/>
                    <a:p>
                      <a:pPr marL="18288" algn="ctr" fontAlgn="b"/>
                      <a:r>
                        <a:rPr lang="en-US" sz="1200" b="1" i="1" u="none" strike="noStrike" dirty="0" smtClean="0">
                          <a:solidFill>
                            <a:srgbClr val="000000"/>
                          </a:solidFill>
                          <a:latin typeface="+mn-lt"/>
                        </a:rPr>
                        <a:t>5</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err="1" smtClean="0">
                          <a:solidFill>
                            <a:srgbClr val="000000"/>
                          </a:solidFill>
                          <a:latin typeface="+mn-lt"/>
                        </a:rPr>
                        <a:t>Forschungszentrum</a:t>
                      </a:r>
                      <a:r>
                        <a:rPr lang="en-US" sz="1200" b="1" i="1" u="none" strike="noStrike" dirty="0" smtClean="0">
                          <a:solidFill>
                            <a:srgbClr val="000000"/>
                          </a:solidFill>
                          <a:latin typeface="+mn-lt"/>
                        </a:rPr>
                        <a:t> </a:t>
                      </a:r>
                      <a:r>
                        <a:rPr lang="en-US" sz="1200" b="1" i="1" u="none" strike="noStrike" dirty="0" err="1" smtClean="0">
                          <a:solidFill>
                            <a:srgbClr val="000000"/>
                          </a:solidFill>
                          <a:latin typeface="+mn-lt"/>
                        </a:rPr>
                        <a:t>Juelich</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smtClean="0">
                          <a:solidFill>
                            <a:srgbClr val="000000"/>
                          </a:solidFill>
                          <a:latin typeface="+mn-lt"/>
                        </a:rPr>
                        <a:t>JuQUEEN</a:t>
                      </a:r>
                      <a:r>
                        <a:rPr lang="en-US" sz="1200" b="1" i="1" u="none" strike="noStrike" dirty="0" smtClean="0">
                          <a:solidFill>
                            <a:srgbClr val="000000"/>
                          </a:solidFill>
                          <a:latin typeface="+mn-lt"/>
                        </a:rPr>
                        <a:t>, </a:t>
                      </a:r>
                      <a:r>
                        <a:rPr lang="en-US" sz="1200" b="1" i="1" dirty="0" err="1" smtClean="0">
                          <a:solidFill>
                            <a:srgbClr val="000000"/>
                          </a:solidFill>
                          <a:latin typeface="+mn-lt"/>
                        </a:rPr>
                        <a:t>BlueGene</a:t>
                      </a:r>
                      <a:r>
                        <a:rPr lang="en-US" sz="1200" b="1" i="1" dirty="0" smtClean="0">
                          <a:solidFill>
                            <a:srgbClr val="000000"/>
                          </a:solidFill>
                          <a:latin typeface="+mn-lt"/>
                        </a:rPr>
                        <a:t>/Q (16c)       + custom</a:t>
                      </a:r>
                      <a:r>
                        <a:rPr lang="en-US" sz="1200" b="1" i="1" baseline="0" dirty="0" smtClean="0">
                          <a:solidFill>
                            <a:srgbClr val="000000"/>
                          </a:solidFill>
                          <a:latin typeface="+mn-lt"/>
                        </a:rPr>
                        <a:t> </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smtClean="0">
                          <a:solidFill>
                            <a:srgbClr val="000000"/>
                          </a:solidFill>
                          <a:latin typeface="+mn-lt"/>
                        </a:rPr>
                        <a:t>Germany</a:t>
                      </a:r>
                      <a:endParaRPr lang="en-US" sz="1200" b="1" i="1" u="none" strike="noStrike" dirty="0">
                        <a:solidFill>
                          <a:srgbClr val="000000"/>
                        </a:solidFill>
                        <a:latin typeface="+mn-lt"/>
                      </a:endParaRPr>
                    </a:p>
                  </a:txBody>
                  <a:tcPr marL="6030" marR="6030" marT="6031" marB="0" anchor="ctr">
                    <a:gradFill flip="none" rotWithShape="1">
                      <a:gsLst>
                        <a:gs pos="0">
                          <a:schemeClr val="tx1"/>
                        </a:gs>
                        <a:gs pos="40000">
                          <a:srgbClr val="FFFFFF"/>
                        </a:gs>
                        <a:gs pos="71000">
                          <a:srgbClr val="F1082D"/>
                        </a:gs>
                        <a:gs pos="85000">
                          <a:srgbClr val="FFFF00"/>
                        </a:gs>
                      </a:gsLst>
                      <a:lin ang="4500000" scaled="0"/>
                      <a:tileRect/>
                    </a:gradFill>
                  </a:tcPr>
                </a:tc>
                <a:tc>
                  <a:txBody>
                    <a:bodyPr/>
                    <a:lstStyle/>
                    <a:p>
                      <a:pPr marL="18288" algn="ctr" fontAlgn="b"/>
                      <a:r>
                        <a:rPr lang="en-US" sz="1200" b="1" i="1" u="none" strike="noStrike" dirty="0" smtClean="0">
                          <a:solidFill>
                            <a:srgbClr val="000000"/>
                          </a:solidFill>
                          <a:latin typeface="+mn-lt"/>
                        </a:rPr>
                        <a:t>393,216</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smtClean="0">
                          <a:latin typeface="+mn-lt"/>
                        </a:rPr>
                        <a:t>4.14</a:t>
                      </a:r>
                      <a:endParaRPr lang="en-US" sz="1200" b="1" i="1" u="none" strike="noStrike" dirty="0">
                        <a:latin typeface="+mn-lt"/>
                      </a:endParaRPr>
                    </a:p>
                  </a:txBody>
                  <a:tcPr marL="12700" marR="12700" marT="12700" marB="0" anchor="ctr"/>
                </a:tc>
                <a:tc>
                  <a:txBody>
                    <a:bodyPr/>
                    <a:lstStyle/>
                    <a:p>
                      <a:pPr marL="18288" algn="ctr" fontAlgn="b"/>
                      <a:r>
                        <a:rPr lang="en-US" sz="1200" b="1" i="1" u="none" strike="noStrike" dirty="0" smtClean="0">
                          <a:solidFill>
                            <a:srgbClr val="000000"/>
                          </a:solidFill>
                          <a:latin typeface="+mn-lt"/>
                        </a:rPr>
                        <a:t>82</a:t>
                      </a:r>
                    </a:p>
                  </a:txBody>
                  <a:tcPr marL="6030" marR="6030" marT="6031" marB="0" anchor="ctr"/>
                </a:tc>
                <a:tc>
                  <a:txBody>
                    <a:bodyPr/>
                    <a:lstStyle/>
                    <a:p>
                      <a:pPr marL="18288" algn="ctr" fontAlgn="b"/>
                      <a:r>
                        <a:rPr lang="en-US" sz="1200" b="1" i="1" u="none" strike="noStrike" dirty="0" smtClean="0">
                          <a:solidFill>
                            <a:srgbClr val="000000"/>
                          </a:solidFill>
                          <a:latin typeface="+mn-lt"/>
                        </a:rPr>
                        <a:t>1.97</a:t>
                      </a:r>
                    </a:p>
                  </a:txBody>
                  <a:tcPr marL="6030" marR="6030" marT="6031" marB="0" anchor="ctr">
                    <a:solidFill>
                      <a:schemeClr val="accent3">
                        <a:lumMod val="60000"/>
                        <a:lumOff val="40000"/>
                      </a:schemeClr>
                    </a:solidFill>
                  </a:tcPr>
                </a:tc>
                <a:tc>
                  <a:txBody>
                    <a:bodyPr/>
                    <a:lstStyle/>
                    <a:p>
                      <a:pPr marL="18288" algn="ctr" fontAlgn="b"/>
                      <a:r>
                        <a:rPr lang="en-US" sz="1200" b="1" i="1" u="none" strike="noStrike" dirty="0" smtClean="0">
                          <a:solidFill>
                            <a:srgbClr val="000000"/>
                          </a:solidFill>
                          <a:latin typeface="+mn-lt"/>
                        </a:rPr>
                        <a:t>2102</a:t>
                      </a:r>
                    </a:p>
                  </a:txBody>
                  <a:tcPr marL="6030" marR="6030" marT="6031" marB="0" anchor="ctr">
                    <a:solidFill>
                      <a:schemeClr val="accent3">
                        <a:lumMod val="60000"/>
                        <a:lumOff val="40000"/>
                      </a:schemeClr>
                    </a:solidFill>
                  </a:tcPr>
                </a:tc>
              </a:tr>
              <a:tr h="513337">
                <a:tc>
                  <a:txBody>
                    <a:bodyPr/>
                    <a:lstStyle/>
                    <a:p>
                      <a:pPr marL="18288" algn="ctr" fontAlgn="b"/>
                      <a:r>
                        <a:rPr lang="en-US" sz="1200" b="1" i="1" u="none" strike="noStrike" dirty="0" smtClean="0">
                          <a:solidFill>
                            <a:srgbClr val="604A7B"/>
                          </a:solidFill>
                          <a:latin typeface="+mn-lt"/>
                        </a:rPr>
                        <a:t>6</a:t>
                      </a:r>
                      <a:endParaRPr lang="en-US" sz="1200" b="1" i="1" u="none" strike="noStrike" dirty="0">
                        <a:solidFill>
                          <a:srgbClr val="604A7B"/>
                        </a:solidFill>
                        <a:latin typeface="+mn-lt"/>
                      </a:endParaRPr>
                    </a:p>
                  </a:txBody>
                  <a:tcPr marL="6030" marR="6030" marT="6031" marB="0" anchor="ctr"/>
                </a:tc>
                <a:tc>
                  <a:txBody>
                    <a:bodyPr/>
                    <a:lstStyle/>
                    <a:p>
                      <a:pPr marL="18288" algn="ctr" fontAlgn="b"/>
                      <a:r>
                        <a:rPr lang="en-US" sz="1200" b="1" i="1" u="none" strike="noStrike" dirty="0" smtClean="0">
                          <a:solidFill>
                            <a:srgbClr val="000000"/>
                          </a:solidFill>
                          <a:latin typeface="+mn-lt"/>
                        </a:rPr>
                        <a:t>Leibniz </a:t>
                      </a:r>
                      <a:r>
                        <a:rPr lang="en-US" sz="1200" b="1" i="1" u="none" strike="noStrike" dirty="0" err="1" smtClean="0">
                          <a:solidFill>
                            <a:srgbClr val="000000"/>
                          </a:solidFill>
                          <a:latin typeface="+mn-lt"/>
                        </a:rPr>
                        <a:t>Rechenzentrum</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err="1" smtClean="0">
                          <a:solidFill>
                            <a:srgbClr val="000000"/>
                          </a:solidFill>
                          <a:latin typeface="+mn-lt"/>
                        </a:rPr>
                        <a:t>SuperMUC</a:t>
                      </a:r>
                      <a:r>
                        <a:rPr lang="en-US" sz="1200" b="1" i="1" u="none" strike="noStrike" dirty="0" smtClean="0">
                          <a:solidFill>
                            <a:srgbClr val="000000"/>
                          </a:solidFill>
                          <a:latin typeface="+mn-lt"/>
                        </a:rPr>
                        <a:t>, Intel (8c) + IB</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smtClean="0">
                          <a:solidFill>
                            <a:srgbClr val="000000"/>
                          </a:solidFill>
                          <a:latin typeface="+mn-lt"/>
                        </a:rPr>
                        <a:t>Germany</a:t>
                      </a:r>
                      <a:endParaRPr lang="en-US" sz="1200" b="1" i="1" u="none" strike="noStrike" dirty="0">
                        <a:solidFill>
                          <a:srgbClr val="000000"/>
                        </a:solidFill>
                        <a:latin typeface="+mn-lt"/>
                      </a:endParaRPr>
                    </a:p>
                  </a:txBody>
                  <a:tcPr marL="6030" marR="6030" marT="6031" marB="0" anchor="ctr">
                    <a:gradFill flip="none" rotWithShape="1">
                      <a:gsLst>
                        <a:gs pos="0">
                          <a:schemeClr val="tx1"/>
                        </a:gs>
                        <a:gs pos="38000">
                          <a:srgbClr val="FFFFFF"/>
                        </a:gs>
                        <a:gs pos="58000">
                          <a:srgbClr val="F1082D"/>
                        </a:gs>
                        <a:gs pos="87000">
                          <a:srgbClr val="FFFF00"/>
                        </a:gs>
                      </a:gsLst>
                      <a:lin ang="4080000" scaled="0"/>
                      <a:tileRect/>
                    </a:gradFill>
                  </a:tcPr>
                </a:tc>
                <a:tc>
                  <a:txBody>
                    <a:bodyPr/>
                    <a:lstStyle/>
                    <a:p>
                      <a:pPr marL="18288" algn="ctr" fontAlgn="b"/>
                      <a:r>
                        <a:rPr lang="en-US" sz="1200" b="1" i="1" u="none" strike="noStrike" dirty="0" smtClean="0">
                          <a:solidFill>
                            <a:srgbClr val="000000"/>
                          </a:solidFill>
                          <a:latin typeface="+mn-lt"/>
                        </a:rPr>
                        <a:t>147,456</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smtClean="0">
                          <a:latin typeface="+mn-lt"/>
                        </a:rPr>
                        <a:t>2.90</a:t>
                      </a:r>
                      <a:endParaRPr lang="en-US" sz="1200" b="1" i="1" u="none" strike="noStrike" dirty="0">
                        <a:latin typeface="+mn-lt"/>
                      </a:endParaRPr>
                    </a:p>
                  </a:txBody>
                  <a:tcPr marL="12700" marR="12700" marT="12700" marB="0" anchor="ctr"/>
                </a:tc>
                <a:tc>
                  <a:txBody>
                    <a:bodyPr/>
                    <a:lstStyle/>
                    <a:p>
                      <a:pPr marL="18288" algn="ctr" fontAlgn="b"/>
                      <a:r>
                        <a:rPr lang="en-US" sz="1200" b="1" i="1" u="none" strike="noStrike" dirty="0" smtClean="0">
                          <a:solidFill>
                            <a:srgbClr val="000000"/>
                          </a:solidFill>
                          <a:latin typeface="+mn-lt"/>
                        </a:rPr>
                        <a:t>90*</a:t>
                      </a:r>
                    </a:p>
                  </a:txBody>
                  <a:tcPr marL="6030" marR="6030" marT="6031" marB="0" anchor="ctr"/>
                </a:tc>
                <a:tc>
                  <a:txBody>
                    <a:bodyPr/>
                    <a:lstStyle/>
                    <a:p>
                      <a:pPr marL="18288" algn="ctr" fontAlgn="b"/>
                      <a:r>
                        <a:rPr lang="en-US" sz="1200" b="1" i="1" u="none" strike="noStrike" dirty="0" smtClean="0">
                          <a:solidFill>
                            <a:srgbClr val="000000"/>
                          </a:solidFill>
                          <a:latin typeface="+mn-lt"/>
                        </a:rPr>
                        <a:t>3.42</a:t>
                      </a:r>
                    </a:p>
                  </a:txBody>
                  <a:tcPr marL="6030" marR="6030" marT="6031" marB="0" anchor="ctr">
                    <a:solidFill>
                      <a:schemeClr val="accent3">
                        <a:lumMod val="60000"/>
                        <a:lumOff val="40000"/>
                      </a:schemeClr>
                    </a:solidFill>
                  </a:tcPr>
                </a:tc>
                <a:tc>
                  <a:txBody>
                    <a:bodyPr/>
                    <a:lstStyle/>
                    <a:p>
                      <a:pPr marL="18288" algn="ctr" fontAlgn="b"/>
                      <a:r>
                        <a:rPr lang="en-US" sz="1200" b="1" i="1" u="none" strike="noStrike" dirty="0" smtClean="0">
                          <a:solidFill>
                            <a:srgbClr val="000000"/>
                          </a:solidFill>
                          <a:latin typeface="+mn-lt"/>
                        </a:rPr>
                        <a:t>848</a:t>
                      </a:r>
                    </a:p>
                  </a:txBody>
                  <a:tcPr marL="6030" marR="6030" marT="6031" marB="0" anchor="ctr">
                    <a:solidFill>
                      <a:schemeClr val="accent3">
                        <a:lumMod val="60000"/>
                        <a:lumOff val="40000"/>
                      </a:schemeClr>
                    </a:solidFill>
                  </a:tcPr>
                </a:tc>
              </a:tr>
              <a:tr h="423796">
                <a:tc>
                  <a:txBody>
                    <a:bodyPr/>
                    <a:lstStyle/>
                    <a:p>
                      <a:pPr marL="18288" algn="ctr" fontAlgn="b"/>
                      <a:r>
                        <a:rPr lang="en-US" sz="1200" b="1" i="1" u="none" strike="noStrike" dirty="0" smtClean="0">
                          <a:solidFill>
                            <a:srgbClr val="000000"/>
                          </a:solidFill>
                          <a:latin typeface="+mn-lt"/>
                        </a:rPr>
                        <a:t>7</a:t>
                      </a:r>
                      <a:endParaRPr lang="en-US" sz="1200" b="1" i="1" u="none" strike="noStrike" dirty="0">
                        <a:solidFill>
                          <a:srgbClr val="000000"/>
                        </a:solidFill>
                        <a:latin typeface="+mn-lt"/>
                      </a:endParaRPr>
                    </a:p>
                  </a:txBody>
                  <a:tcPr marL="6030" marR="6030" marT="6031" marB="0" anchor="ctr"/>
                </a:tc>
                <a:tc>
                  <a:txBody>
                    <a:bodyPr/>
                    <a:lstStyle/>
                    <a:p>
                      <a:pPr algn="ctr"/>
                      <a:r>
                        <a:rPr lang="en-US" sz="1200" b="1" i="1" dirty="0" smtClean="0">
                          <a:latin typeface="+mn-lt"/>
                        </a:rPr>
                        <a:t>Texas Advanced Computing Center</a:t>
                      </a:r>
                      <a:endParaRPr lang="en-US" sz="1200" b="1" i="1" dirty="0">
                        <a:latin typeface="+mn-lt"/>
                      </a:endParaRPr>
                    </a:p>
                  </a:txBody>
                  <a:tcPr marL="6030" marR="6030" marT="6031" marB="0" anchor="ctr"/>
                </a:tc>
                <a:tc>
                  <a:txBody>
                    <a:bodyPr/>
                    <a:lstStyle/>
                    <a:p>
                      <a:pPr algn="ctr"/>
                      <a:r>
                        <a:rPr lang="en-US" sz="1200" b="1" i="1" dirty="0" smtClean="0">
                          <a:latin typeface="+mn-lt"/>
                        </a:rPr>
                        <a:t>Stampede, Dell Intel (8) + </a:t>
                      </a:r>
                      <a:r>
                        <a:rPr lang="en-US" sz="1200" b="1" i="1" dirty="0" smtClean="0">
                          <a:solidFill>
                            <a:srgbClr val="FF0000"/>
                          </a:solidFill>
                          <a:latin typeface="+mn-lt"/>
                        </a:rPr>
                        <a:t>Intel</a:t>
                      </a:r>
                      <a:r>
                        <a:rPr lang="en-US" sz="1200" b="1" i="1" baseline="0" dirty="0" smtClean="0">
                          <a:solidFill>
                            <a:srgbClr val="FF0000"/>
                          </a:solidFill>
                          <a:latin typeface="+mn-lt"/>
                        </a:rPr>
                        <a:t> Xeon Phi (61) </a:t>
                      </a:r>
                      <a:r>
                        <a:rPr lang="en-US" sz="1200" b="1" i="1" baseline="0" dirty="0" smtClean="0">
                          <a:latin typeface="+mn-lt"/>
                        </a:rPr>
                        <a:t>+ IB</a:t>
                      </a:r>
                      <a:endParaRPr lang="en-US" sz="1200" b="1" i="1" dirty="0">
                        <a:latin typeface="+mn-lt"/>
                      </a:endParaRPr>
                    </a:p>
                  </a:txBody>
                  <a:tcPr marL="6030" marR="6030" marT="6031" marB="0" anchor="ctr"/>
                </a:tc>
                <a:tc>
                  <a:txBody>
                    <a:bodyPr/>
                    <a:lstStyle/>
                    <a:p>
                      <a:pPr algn="ctr"/>
                      <a:r>
                        <a:rPr lang="en-US" sz="1200" b="1" i="1" dirty="0" smtClean="0">
                          <a:latin typeface="+mn-lt"/>
                        </a:rPr>
                        <a:t>USA</a:t>
                      </a:r>
                      <a:endParaRPr lang="en-US" sz="1200" b="1" i="1" dirty="0">
                        <a:latin typeface="+mn-lt"/>
                      </a:endParaRPr>
                    </a:p>
                  </a:txBody>
                  <a:tcPr marL="6030" marR="6030" marT="6031" marB="0" anchor="ctr">
                    <a:blipFill rotWithShape="1">
                      <a:blip r:embed="rId3">
                        <a:alphaModFix amt="50000"/>
                      </a:blip>
                      <a:stretch>
                        <a:fillRect/>
                      </a:stretch>
                    </a:blipFill>
                  </a:tcPr>
                </a:tc>
                <a:tc>
                  <a:txBody>
                    <a:bodyPr/>
                    <a:lstStyle/>
                    <a:p>
                      <a:pPr algn="ctr"/>
                      <a:r>
                        <a:rPr lang="en-US" sz="1200" b="1" i="1" dirty="0" smtClean="0">
                          <a:latin typeface="+mn-lt"/>
                        </a:rPr>
                        <a:t>204,900</a:t>
                      </a:r>
                      <a:endParaRPr lang="en-US" sz="1200" b="1" i="1" dirty="0">
                        <a:latin typeface="+mn-lt"/>
                      </a:endParaRPr>
                    </a:p>
                  </a:txBody>
                  <a:tcPr marL="6030" marR="6030" marT="6031" marB="0" anchor="ctr"/>
                </a:tc>
                <a:tc>
                  <a:txBody>
                    <a:bodyPr/>
                    <a:lstStyle/>
                    <a:p>
                      <a:pPr algn="ctr"/>
                      <a:r>
                        <a:rPr lang="en-US" sz="1200" b="1" i="1" dirty="0" smtClean="0">
                          <a:latin typeface="+mn-lt"/>
                        </a:rPr>
                        <a:t>2.66</a:t>
                      </a:r>
                      <a:endParaRPr lang="en-US" sz="1200" b="1" i="1" dirty="0">
                        <a:latin typeface="+mn-lt"/>
                      </a:endParaRPr>
                    </a:p>
                  </a:txBody>
                  <a:tcPr marL="12700" marR="12700" marT="12700" marB="0" anchor="ctr"/>
                </a:tc>
                <a:tc>
                  <a:txBody>
                    <a:bodyPr/>
                    <a:lstStyle/>
                    <a:p>
                      <a:pPr algn="ctr"/>
                      <a:r>
                        <a:rPr lang="en-US" sz="1200" b="1" i="1" dirty="0" smtClean="0">
                          <a:latin typeface="+mn-lt"/>
                        </a:rPr>
                        <a:t>67</a:t>
                      </a:r>
                      <a:endParaRPr lang="en-US" sz="1200" b="1" i="1" dirty="0">
                        <a:latin typeface="+mn-lt"/>
                      </a:endParaRPr>
                    </a:p>
                  </a:txBody>
                  <a:tcPr marL="6030" marR="6030" marT="6031" marB="0" anchor="ctr"/>
                </a:tc>
                <a:tc>
                  <a:txBody>
                    <a:bodyPr/>
                    <a:lstStyle/>
                    <a:p>
                      <a:pPr algn="ctr"/>
                      <a:r>
                        <a:rPr lang="en-US" sz="1200" b="1" i="1" dirty="0" smtClean="0">
                          <a:latin typeface="+mn-lt"/>
                        </a:rPr>
                        <a:t>3.3</a:t>
                      </a:r>
                      <a:endParaRPr lang="en-US" sz="1200" b="1" i="1" dirty="0">
                        <a:latin typeface="+mn-lt"/>
                      </a:endParaRPr>
                    </a:p>
                  </a:txBody>
                  <a:tcPr marL="6030" marR="6030" marT="6031" marB="0" anchor="ctr">
                    <a:solidFill>
                      <a:schemeClr val="accent3">
                        <a:lumMod val="60000"/>
                        <a:lumOff val="40000"/>
                      </a:schemeClr>
                    </a:solidFill>
                  </a:tcPr>
                </a:tc>
                <a:tc>
                  <a:txBody>
                    <a:bodyPr/>
                    <a:lstStyle/>
                    <a:p>
                      <a:pPr algn="ctr"/>
                      <a:r>
                        <a:rPr lang="en-US" sz="1200" b="1" i="1" dirty="0" smtClean="0">
                          <a:latin typeface="+mn-lt"/>
                        </a:rPr>
                        <a:t>806</a:t>
                      </a:r>
                      <a:endParaRPr lang="en-US" sz="1200" b="1" i="1" dirty="0">
                        <a:latin typeface="+mn-lt"/>
                      </a:endParaRPr>
                    </a:p>
                  </a:txBody>
                  <a:tcPr marL="6030" marR="6030" marT="6031" marB="0" anchor="ctr">
                    <a:solidFill>
                      <a:schemeClr val="accent3">
                        <a:lumMod val="60000"/>
                        <a:lumOff val="40000"/>
                      </a:schemeClr>
                    </a:solidFill>
                  </a:tcPr>
                </a:tc>
              </a:tr>
              <a:tr h="532819">
                <a:tc>
                  <a:txBody>
                    <a:bodyPr/>
                    <a:lstStyle/>
                    <a:p>
                      <a:pPr marL="18288" algn="ctr" fontAlgn="b"/>
                      <a:r>
                        <a:rPr lang="en-US" sz="1200" b="1" i="1" u="none" strike="noStrike" dirty="0" smtClean="0">
                          <a:solidFill>
                            <a:srgbClr val="000000"/>
                          </a:solidFill>
                          <a:latin typeface="+mn-lt"/>
                        </a:rPr>
                        <a:t>8</a:t>
                      </a:r>
                      <a:endParaRPr lang="en-US" sz="1200" b="1" i="1" u="none" strike="noStrike" dirty="0">
                        <a:solidFill>
                          <a:srgbClr val="000000"/>
                        </a:solidFill>
                        <a:latin typeface="+mn-lt"/>
                      </a:endParaRPr>
                    </a:p>
                  </a:txBody>
                  <a:tcPr marL="6030" marR="6030" marT="6031" marB="0" anchor="ctr"/>
                </a:tc>
                <a:tc>
                  <a:txBody>
                    <a:bodyPr/>
                    <a:lstStyle/>
                    <a:p>
                      <a:pPr algn="ctr"/>
                      <a:r>
                        <a:rPr lang="en-US" sz="1200" b="1" i="1" dirty="0" smtClean="0">
                          <a:latin typeface="+mn-lt"/>
                        </a:rPr>
                        <a:t>Nat. </a:t>
                      </a:r>
                      <a:r>
                        <a:rPr lang="en-US" sz="1200" b="1" i="1" dirty="0" err="1" smtClean="0">
                          <a:latin typeface="+mn-lt"/>
                        </a:rPr>
                        <a:t>SuperComputer</a:t>
                      </a:r>
                      <a:r>
                        <a:rPr lang="en-US" sz="1200" b="1" i="1" dirty="0" smtClean="0">
                          <a:latin typeface="+mn-lt"/>
                        </a:rPr>
                        <a:t> Center in Tianjin</a:t>
                      </a:r>
                      <a:endParaRPr lang="en-US" sz="1200" b="1" i="1" dirty="0">
                        <a:latin typeface="+mn-lt"/>
                      </a:endParaRPr>
                    </a:p>
                  </a:txBody>
                  <a:tcPr marL="6030" marR="6030" marT="6031" marB="0" anchor="ctr"/>
                </a:tc>
                <a:tc>
                  <a:txBody>
                    <a:bodyPr/>
                    <a:lstStyle/>
                    <a:p>
                      <a:pPr algn="ctr"/>
                      <a:r>
                        <a:rPr lang="en-US" sz="1200" b="1" i="1" dirty="0" smtClean="0">
                          <a:latin typeface="+mn-lt"/>
                        </a:rPr>
                        <a:t>Tianhe-1A, NUDT </a:t>
                      </a:r>
                    </a:p>
                    <a:p>
                      <a:pPr algn="ctr"/>
                      <a:r>
                        <a:rPr lang="en-US" sz="1200" b="1" i="1" dirty="0" smtClean="0">
                          <a:latin typeface="+mn-lt"/>
                        </a:rPr>
                        <a:t>Intel (6c) + </a:t>
                      </a:r>
                      <a:r>
                        <a:rPr lang="en-US" sz="1200" b="1" i="1" dirty="0" err="1" smtClean="0">
                          <a:solidFill>
                            <a:srgbClr val="FF0000"/>
                          </a:solidFill>
                          <a:latin typeface="+mn-lt"/>
                        </a:rPr>
                        <a:t>Nvidia</a:t>
                      </a:r>
                      <a:r>
                        <a:rPr lang="en-US" sz="1200" b="1" i="1" dirty="0" smtClean="0">
                          <a:solidFill>
                            <a:srgbClr val="FF0000"/>
                          </a:solidFill>
                          <a:latin typeface="+mn-lt"/>
                        </a:rPr>
                        <a:t> Fermi GPU (14c</a:t>
                      </a:r>
                      <a:r>
                        <a:rPr lang="en-US" sz="1200" b="1" i="1" dirty="0" smtClean="0">
                          <a:solidFill>
                            <a:schemeClr val="accent2"/>
                          </a:solidFill>
                          <a:latin typeface="+mn-lt"/>
                        </a:rPr>
                        <a:t>) </a:t>
                      </a:r>
                      <a:r>
                        <a:rPr lang="en-US" sz="1200" b="1" i="1" dirty="0" smtClean="0">
                          <a:solidFill>
                            <a:srgbClr val="000000"/>
                          </a:solidFill>
                          <a:latin typeface="+mn-lt"/>
                        </a:rPr>
                        <a:t>+ </a:t>
                      </a:r>
                      <a:r>
                        <a:rPr lang="en-US" sz="1200" b="1" i="1" baseline="0" dirty="0" smtClean="0">
                          <a:solidFill>
                            <a:srgbClr val="000000"/>
                          </a:solidFill>
                          <a:latin typeface="+mn-lt"/>
                        </a:rPr>
                        <a:t>custom</a:t>
                      </a:r>
                      <a:endParaRPr lang="en-US" sz="1200" b="1" i="1" dirty="0">
                        <a:solidFill>
                          <a:srgbClr val="000000"/>
                        </a:solidFill>
                        <a:latin typeface="+mn-lt"/>
                      </a:endParaRPr>
                    </a:p>
                  </a:txBody>
                  <a:tcPr marL="6030" marR="6030" marT="6031" marB="0" anchor="ctr"/>
                </a:tc>
                <a:tc>
                  <a:txBody>
                    <a:bodyPr/>
                    <a:lstStyle/>
                    <a:p>
                      <a:pPr algn="ctr"/>
                      <a:r>
                        <a:rPr lang="en-US" sz="1200" b="1" i="1" dirty="0" smtClean="0">
                          <a:latin typeface="+mn-lt"/>
                        </a:rPr>
                        <a:t>China</a:t>
                      </a:r>
                      <a:endParaRPr lang="en-US" sz="1200" b="1" i="1" dirty="0">
                        <a:latin typeface="+mn-lt"/>
                      </a:endParaRPr>
                    </a:p>
                  </a:txBody>
                  <a:tcPr marL="6030" marR="6030" marT="6031" marB="0" anchor="ctr">
                    <a:solidFill>
                      <a:srgbClr val="FF0000"/>
                    </a:solidFill>
                  </a:tcPr>
                </a:tc>
                <a:tc>
                  <a:txBody>
                    <a:bodyPr/>
                    <a:lstStyle/>
                    <a:p>
                      <a:pPr algn="ctr"/>
                      <a:r>
                        <a:rPr lang="en-US" sz="1200" b="1" i="1" dirty="0" smtClean="0">
                          <a:latin typeface="+mn-lt"/>
                        </a:rPr>
                        <a:t>186,368</a:t>
                      </a:r>
                      <a:endParaRPr lang="en-US" sz="1200" b="1" i="1" dirty="0">
                        <a:latin typeface="+mn-lt"/>
                      </a:endParaRPr>
                    </a:p>
                  </a:txBody>
                  <a:tcPr marL="6030" marR="6030" marT="6031" marB="0" anchor="ctr"/>
                </a:tc>
                <a:tc>
                  <a:txBody>
                    <a:bodyPr/>
                    <a:lstStyle/>
                    <a:p>
                      <a:pPr algn="ctr"/>
                      <a:r>
                        <a:rPr lang="en-US" sz="1200" b="1" i="1" dirty="0" smtClean="0">
                          <a:latin typeface="+mn-lt"/>
                        </a:rPr>
                        <a:t>2.57</a:t>
                      </a:r>
                      <a:endParaRPr lang="en-US" sz="1200" b="1" i="1" dirty="0">
                        <a:latin typeface="+mn-lt"/>
                      </a:endParaRPr>
                    </a:p>
                  </a:txBody>
                  <a:tcPr marL="12700" marR="12700" marT="12700" marB="0" anchor="ctr"/>
                </a:tc>
                <a:tc>
                  <a:txBody>
                    <a:bodyPr/>
                    <a:lstStyle/>
                    <a:p>
                      <a:pPr algn="ctr"/>
                      <a:r>
                        <a:rPr lang="en-US" sz="1200" b="1" i="1" dirty="0" smtClean="0">
                          <a:latin typeface="+mn-lt"/>
                        </a:rPr>
                        <a:t>55</a:t>
                      </a:r>
                      <a:endParaRPr lang="en-US" sz="1200" b="1" i="1" dirty="0">
                        <a:latin typeface="+mn-lt"/>
                      </a:endParaRPr>
                    </a:p>
                  </a:txBody>
                  <a:tcPr marL="6030" marR="6030" marT="6031" marB="0" anchor="ctr"/>
                </a:tc>
                <a:tc>
                  <a:txBody>
                    <a:bodyPr/>
                    <a:lstStyle/>
                    <a:p>
                      <a:pPr algn="ctr"/>
                      <a:r>
                        <a:rPr lang="en-US" sz="1200" b="1" i="1" dirty="0" smtClean="0">
                          <a:latin typeface="+mn-lt"/>
                        </a:rPr>
                        <a:t>4.04</a:t>
                      </a:r>
                      <a:endParaRPr lang="en-US" sz="1200" b="1" i="1" dirty="0">
                        <a:latin typeface="+mn-lt"/>
                      </a:endParaRPr>
                    </a:p>
                  </a:txBody>
                  <a:tcPr marL="6030" marR="6030" marT="6031" marB="0" anchor="ctr">
                    <a:solidFill>
                      <a:schemeClr val="accent3">
                        <a:lumMod val="60000"/>
                        <a:lumOff val="40000"/>
                      </a:schemeClr>
                    </a:solidFill>
                  </a:tcPr>
                </a:tc>
                <a:tc>
                  <a:txBody>
                    <a:bodyPr/>
                    <a:lstStyle/>
                    <a:p>
                      <a:pPr algn="ctr"/>
                      <a:r>
                        <a:rPr lang="en-US" sz="1200" b="1" i="1" dirty="0" smtClean="0">
                          <a:latin typeface="+mn-lt"/>
                        </a:rPr>
                        <a:t>636</a:t>
                      </a:r>
                      <a:endParaRPr lang="en-US" sz="1200" b="1" i="1" dirty="0">
                        <a:latin typeface="+mn-lt"/>
                      </a:endParaRPr>
                    </a:p>
                  </a:txBody>
                  <a:tcPr marL="6030" marR="6030" marT="6031" marB="0" anchor="ctr">
                    <a:solidFill>
                      <a:schemeClr val="accent3">
                        <a:lumMod val="60000"/>
                        <a:lumOff val="40000"/>
                      </a:schemeClr>
                    </a:solidFill>
                  </a:tcPr>
                </a:tc>
              </a:tr>
              <a:tr h="499375">
                <a:tc>
                  <a:txBody>
                    <a:bodyPr/>
                    <a:lstStyle/>
                    <a:p>
                      <a:pPr marL="18288" algn="ctr" fontAlgn="b"/>
                      <a:r>
                        <a:rPr lang="en-US" sz="1200" b="1" i="1" u="none" strike="noStrike" dirty="0" smtClean="0">
                          <a:solidFill>
                            <a:schemeClr val="accent4">
                              <a:lumMod val="75000"/>
                            </a:schemeClr>
                          </a:solidFill>
                          <a:latin typeface="+mn-lt"/>
                        </a:rPr>
                        <a:t>9</a:t>
                      </a:r>
                      <a:endParaRPr lang="en-US" sz="1200" b="1" i="1" u="none" strike="noStrike" dirty="0">
                        <a:solidFill>
                          <a:schemeClr val="accent4">
                            <a:lumMod val="75000"/>
                          </a:schemeClr>
                        </a:solidFill>
                        <a:latin typeface="+mn-lt"/>
                      </a:endParaRPr>
                    </a:p>
                  </a:txBody>
                  <a:tcPr marL="6030" marR="6030" marT="6031" marB="0" anchor="ctr"/>
                </a:tc>
                <a:tc>
                  <a:txBody>
                    <a:bodyPr/>
                    <a:lstStyle/>
                    <a:p>
                      <a:pPr algn="ctr"/>
                      <a:r>
                        <a:rPr lang="en-US" sz="1200" b="1" i="1" dirty="0" smtClean="0">
                          <a:latin typeface="+mn-lt"/>
                        </a:rPr>
                        <a:t>CINECA</a:t>
                      </a:r>
                      <a:endParaRPr lang="en-US" sz="1200" b="1" i="1" dirty="0">
                        <a:latin typeface="+mn-lt"/>
                      </a:endParaRPr>
                    </a:p>
                  </a:txBody>
                  <a:tcPr marL="6030" marR="6030" marT="6031" marB="0" anchor="ctr"/>
                </a:tc>
                <a:tc>
                  <a:txBody>
                    <a:bodyPr/>
                    <a:lstStyle/>
                    <a:p>
                      <a:pPr algn="ctr"/>
                      <a:r>
                        <a:rPr lang="en-US" sz="1200" b="1" i="1" dirty="0" smtClean="0">
                          <a:latin typeface="+mn-lt"/>
                        </a:rPr>
                        <a:t>Fermi, </a:t>
                      </a:r>
                      <a:r>
                        <a:rPr lang="en-US" sz="1200" b="1" i="1" dirty="0" err="1" smtClean="0">
                          <a:latin typeface="+mn-lt"/>
                        </a:rPr>
                        <a:t>BlueGene</a:t>
                      </a:r>
                      <a:r>
                        <a:rPr lang="en-US" sz="1200" b="1" i="1" dirty="0" smtClean="0">
                          <a:latin typeface="+mn-lt"/>
                        </a:rPr>
                        <a:t>/Q (16c)         + custom</a:t>
                      </a:r>
                      <a:endParaRPr lang="en-US" sz="1200" b="1" i="1" dirty="0">
                        <a:latin typeface="+mn-lt"/>
                      </a:endParaRPr>
                    </a:p>
                  </a:txBody>
                  <a:tcPr marL="6030" marR="6030" marT="6031" marB="0" anchor="ctr"/>
                </a:tc>
                <a:tc>
                  <a:txBody>
                    <a:bodyPr/>
                    <a:lstStyle/>
                    <a:p>
                      <a:pPr algn="ctr"/>
                      <a:r>
                        <a:rPr lang="en-US" sz="1200" b="1" i="1" dirty="0" smtClean="0">
                          <a:latin typeface="+mn-lt"/>
                        </a:rPr>
                        <a:t>Italy</a:t>
                      </a:r>
                      <a:endParaRPr lang="en-US" sz="1200" b="1" i="1" dirty="0">
                        <a:latin typeface="+mn-lt"/>
                      </a:endParaRPr>
                    </a:p>
                  </a:txBody>
                  <a:tcPr marL="6030" marR="6030" marT="6031" marB="0" anchor="ctr">
                    <a:gradFill flip="none" rotWithShape="1">
                      <a:gsLst>
                        <a:gs pos="17000">
                          <a:schemeClr val="accent3">
                            <a:lumMod val="75000"/>
                          </a:schemeClr>
                        </a:gs>
                        <a:gs pos="61000">
                          <a:srgbClr val="FFFFFF"/>
                        </a:gs>
                        <a:gs pos="82000">
                          <a:srgbClr val="FF0000"/>
                        </a:gs>
                        <a:gs pos="40000">
                          <a:srgbClr val="FFFFFF"/>
                        </a:gs>
                      </a:gsLst>
                      <a:path path="circle">
                        <a:fillToRect r="100000" b="100000"/>
                      </a:path>
                      <a:tileRect l="-100000" t="-100000"/>
                    </a:gradFill>
                  </a:tcPr>
                </a:tc>
                <a:tc>
                  <a:txBody>
                    <a:bodyPr/>
                    <a:lstStyle/>
                    <a:p>
                      <a:pPr algn="ctr"/>
                      <a:r>
                        <a:rPr lang="en-US" sz="1200" b="1" i="1" dirty="0" smtClean="0">
                          <a:latin typeface="+mn-lt"/>
                        </a:rPr>
                        <a:t>163,840</a:t>
                      </a:r>
                      <a:endParaRPr lang="en-US" sz="1200" b="1" i="1" dirty="0">
                        <a:latin typeface="+mn-lt"/>
                      </a:endParaRPr>
                    </a:p>
                  </a:txBody>
                  <a:tcPr marL="6030" marR="6030" marT="6031" marB="0" anchor="ctr"/>
                </a:tc>
                <a:tc>
                  <a:txBody>
                    <a:bodyPr/>
                    <a:lstStyle/>
                    <a:p>
                      <a:pPr algn="ctr"/>
                      <a:r>
                        <a:rPr lang="en-US" sz="1200" b="1" i="1" dirty="0" smtClean="0">
                          <a:latin typeface="+mn-lt"/>
                        </a:rPr>
                        <a:t>1.73</a:t>
                      </a:r>
                      <a:endParaRPr lang="en-US" sz="1200" b="1" i="1" dirty="0">
                        <a:latin typeface="+mn-lt"/>
                      </a:endParaRPr>
                    </a:p>
                  </a:txBody>
                  <a:tcPr marL="12700" marR="12700" marT="12700" marB="0" anchor="ctr"/>
                </a:tc>
                <a:tc>
                  <a:txBody>
                    <a:bodyPr/>
                    <a:lstStyle/>
                    <a:p>
                      <a:pPr algn="ctr"/>
                      <a:r>
                        <a:rPr lang="en-US" sz="1200" b="1" i="1" dirty="0" smtClean="0">
                          <a:latin typeface="+mn-lt"/>
                        </a:rPr>
                        <a:t>82</a:t>
                      </a:r>
                      <a:endParaRPr lang="en-US" sz="1200" b="1" i="1" dirty="0">
                        <a:latin typeface="+mn-lt"/>
                      </a:endParaRPr>
                    </a:p>
                  </a:txBody>
                  <a:tcPr marL="6030" marR="6030" marT="6031" marB="0" anchor="ctr"/>
                </a:tc>
                <a:tc>
                  <a:txBody>
                    <a:bodyPr/>
                    <a:lstStyle/>
                    <a:p>
                      <a:pPr algn="ctr"/>
                      <a:r>
                        <a:rPr lang="en-US" sz="1200" b="1" i="1" dirty="0" smtClean="0">
                          <a:latin typeface="+mn-lt"/>
                        </a:rPr>
                        <a:t>.822</a:t>
                      </a:r>
                      <a:endParaRPr lang="en-US" sz="1200" b="1" i="1" dirty="0">
                        <a:latin typeface="+mn-lt"/>
                      </a:endParaRPr>
                    </a:p>
                  </a:txBody>
                  <a:tcPr marL="6030" marR="6030" marT="6031" marB="0" anchor="ctr">
                    <a:solidFill>
                      <a:schemeClr val="accent3">
                        <a:lumMod val="60000"/>
                        <a:lumOff val="40000"/>
                      </a:schemeClr>
                    </a:solidFill>
                  </a:tcPr>
                </a:tc>
                <a:tc>
                  <a:txBody>
                    <a:bodyPr/>
                    <a:lstStyle/>
                    <a:p>
                      <a:pPr algn="ctr"/>
                      <a:r>
                        <a:rPr lang="en-US" sz="1200" b="1" i="1" dirty="0" smtClean="0">
                          <a:latin typeface="+mn-lt"/>
                        </a:rPr>
                        <a:t>2105</a:t>
                      </a:r>
                      <a:endParaRPr lang="en-US" sz="1200" b="1" i="1" dirty="0">
                        <a:latin typeface="+mn-lt"/>
                      </a:endParaRPr>
                    </a:p>
                  </a:txBody>
                  <a:tcPr marL="6030" marR="6030" marT="6031" marB="0" anchor="ctr">
                    <a:solidFill>
                      <a:schemeClr val="accent3">
                        <a:lumMod val="60000"/>
                        <a:lumOff val="40000"/>
                      </a:schemeClr>
                    </a:solidFill>
                  </a:tcPr>
                </a:tc>
              </a:tr>
              <a:tr h="423796">
                <a:tc>
                  <a:txBody>
                    <a:bodyPr/>
                    <a:lstStyle/>
                    <a:p>
                      <a:pPr marL="18288" algn="ctr" fontAlgn="b"/>
                      <a:r>
                        <a:rPr lang="en-US" sz="1200" b="1" i="1" u="none" strike="noStrike" dirty="0" smtClean="0">
                          <a:solidFill>
                            <a:srgbClr val="000000"/>
                          </a:solidFill>
                          <a:latin typeface="+mn-lt"/>
                        </a:rPr>
                        <a:t>10</a:t>
                      </a:r>
                      <a:endParaRPr lang="en-US" sz="1200" b="1" i="1" u="none" strike="noStrike" dirty="0">
                        <a:solidFill>
                          <a:srgbClr val="000000"/>
                        </a:solidFill>
                        <a:latin typeface="+mn-lt"/>
                      </a:endParaRPr>
                    </a:p>
                  </a:txBody>
                  <a:tcPr marL="6030" marR="6030" marT="6031" marB="0" anchor="ctr"/>
                </a:tc>
                <a:tc>
                  <a:txBody>
                    <a:bodyPr/>
                    <a:lstStyle/>
                    <a:p>
                      <a:pPr algn="ctr"/>
                      <a:r>
                        <a:rPr lang="en-US" sz="1200" b="1" i="1" dirty="0" smtClean="0">
                          <a:latin typeface="+mn-lt"/>
                        </a:rPr>
                        <a:t>IBM</a:t>
                      </a:r>
                      <a:endParaRPr lang="en-US" sz="1200" b="1" i="1" dirty="0">
                        <a:latin typeface="+mn-lt"/>
                      </a:endParaRPr>
                    </a:p>
                  </a:txBody>
                  <a:tcPr marL="6030" marR="6030" marT="6031" marB="0" anchor="ctr"/>
                </a:tc>
                <a:tc>
                  <a:txBody>
                    <a:bodyPr/>
                    <a:lstStyle/>
                    <a:p>
                      <a:pPr algn="ctr"/>
                      <a:r>
                        <a:rPr lang="en-US" sz="1200" b="1" i="1" dirty="0" smtClean="0">
                          <a:latin typeface="+mn-lt"/>
                        </a:rPr>
                        <a:t>DARPA Trial</a:t>
                      </a:r>
                      <a:r>
                        <a:rPr lang="en-US" sz="1200" b="1" i="1" baseline="0" dirty="0" smtClean="0">
                          <a:latin typeface="+mn-lt"/>
                        </a:rPr>
                        <a:t> System, Power7 (8C) + custom</a:t>
                      </a:r>
                      <a:endParaRPr lang="en-US" sz="1200" b="1" i="1" dirty="0">
                        <a:latin typeface="+mn-lt"/>
                      </a:endParaRPr>
                    </a:p>
                  </a:txBody>
                  <a:tcPr marL="6030" marR="6030" marT="6031" marB="0" anchor="ctr"/>
                </a:tc>
                <a:tc>
                  <a:txBody>
                    <a:bodyPr/>
                    <a:lstStyle/>
                    <a:p>
                      <a:pPr algn="ctr"/>
                      <a:r>
                        <a:rPr lang="en-US" sz="1200" b="1" i="1" dirty="0" smtClean="0">
                          <a:latin typeface="+mn-lt"/>
                        </a:rPr>
                        <a:t>USA</a:t>
                      </a:r>
                      <a:endParaRPr lang="en-US" sz="1200" b="1" i="1" dirty="0">
                        <a:latin typeface="+mn-lt"/>
                      </a:endParaRPr>
                    </a:p>
                  </a:txBody>
                  <a:tcPr marL="6030" marR="6030" marT="6031" marB="0" anchor="ctr">
                    <a:blipFill rotWithShape="1">
                      <a:blip r:embed="rId3">
                        <a:alphaModFix amt="50000"/>
                      </a:blip>
                      <a:stretch>
                        <a:fillRect/>
                      </a:stretch>
                    </a:blipFill>
                  </a:tcPr>
                </a:tc>
                <a:tc>
                  <a:txBody>
                    <a:bodyPr/>
                    <a:lstStyle/>
                    <a:p>
                      <a:pPr algn="ctr"/>
                      <a:r>
                        <a:rPr lang="en-US" sz="1200" b="1" i="1" dirty="0" smtClean="0">
                          <a:latin typeface="+mn-lt"/>
                        </a:rPr>
                        <a:t>63,360</a:t>
                      </a:r>
                      <a:endParaRPr lang="en-US" sz="1200" b="1" i="1" dirty="0">
                        <a:latin typeface="+mn-lt"/>
                      </a:endParaRPr>
                    </a:p>
                  </a:txBody>
                  <a:tcPr marL="6030" marR="6030" marT="6031" marB="0" anchor="ctr"/>
                </a:tc>
                <a:tc>
                  <a:txBody>
                    <a:bodyPr/>
                    <a:lstStyle/>
                    <a:p>
                      <a:pPr algn="ctr"/>
                      <a:r>
                        <a:rPr lang="en-US" sz="1200" b="1" i="1" dirty="0" smtClean="0">
                          <a:latin typeface="+mn-lt"/>
                        </a:rPr>
                        <a:t>1.51</a:t>
                      </a:r>
                      <a:endParaRPr lang="en-US" sz="1200" b="1" i="1" dirty="0">
                        <a:latin typeface="+mn-lt"/>
                      </a:endParaRPr>
                    </a:p>
                  </a:txBody>
                  <a:tcPr marL="12700" marR="12700" marT="12700" marB="0" anchor="ctr"/>
                </a:tc>
                <a:tc>
                  <a:txBody>
                    <a:bodyPr/>
                    <a:lstStyle/>
                    <a:p>
                      <a:pPr algn="ctr"/>
                      <a:r>
                        <a:rPr lang="en-US" sz="1200" b="1" i="1" dirty="0" smtClean="0">
                          <a:latin typeface="+mn-lt"/>
                        </a:rPr>
                        <a:t>78</a:t>
                      </a:r>
                      <a:endParaRPr lang="en-US" sz="1200" b="1" i="1" dirty="0">
                        <a:latin typeface="+mn-lt"/>
                      </a:endParaRPr>
                    </a:p>
                  </a:txBody>
                  <a:tcPr marL="6030" marR="6030" marT="6031" marB="0" anchor="ctr"/>
                </a:tc>
                <a:tc>
                  <a:txBody>
                    <a:bodyPr/>
                    <a:lstStyle/>
                    <a:p>
                      <a:pPr algn="ctr"/>
                      <a:r>
                        <a:rPr lang="en-US" sz="1200" b="1" i="1" dirty="0" smtClean="0">
                          <a:latin typeface="+mn-lt"/>
                        </a:rPr>
                        <a:t>.358</a:t>
                      </a:r>
                      <a:endParaRPr lang="en-US" sz="1200" b="1" i="1" dirty="0">
                        <a:latin typeface="+mn-lt"/>
                      </a:endParaRPr>
                    </a:p>
                  </a:txBody>
                  <a:tcPr marL="6030" marR="6030" marT="6031" marB="0" anchor="ctr">
                    <a:solidFill>
                      <a:schemeClr val="accent3">
                        <a:lumMod val="60000"/>
                        <a:lumOff val="40000"/>
                      </a:schemeClr>
                    </a:solidFill>
                  </a:tcPr>
                </a:tc>
                <a:tc>
                  <a:txBody>
                    <a:bodyPr/>
                    <a:lstStyle/>
                    <a:p>
                      <a:pPr algn="ctr"/>
                      <a:r>
                        <a:rPr lang="en-US" sz="1200" b="1" i="1" dirty="0" smtClean="0">
                          <a:latin typeface="+mn-lt"/>
                        </a:rPr>
                        <a:t>422</a:t>
                      </a:r>
                      <a:endParaRPr lang="en-US" sz="1200" b="1" i="1" dirty="0">
                        <a:latin typeface="+mn-lt"/>
                      </a:endParaRPr>
                    </a:p>
                  </a:txBody>
                  <a:tcPr marL="6030" marR="6030" marT="6031" marB="0" anchor="ctr">
                    <a:solidFill>
                      <a:schemeClr val="accent3">
                        <a:lumMod val="60000"/>
                        <a:lumOff val="40000"/>
                      </a:schemeClr>
                    </a:solidFill>
                  </a:tcPr>
                </a:tc>
              </a:tr>
            </a:tbl>
          </a:graphicData>
        </a:graphic>
      </p:graphicFrame>
      <p:sp>
        <p:nvSpPr>
          <p:cNvPr id="5" name="Rectangle 4"/>
          <p:cNvSpPr/>
          <p:nvPr/>
        </p:nvSpPr>
        <p:spPr>
          <a:xfrm>
            <a:off x="76200" y="6553201"/>
            <a:ext cx="8534400" cy="307777"/>
          </a:xfrm>
          <a:prstGeom prst="rect">
            <a:avLst/>
          </a:prstGeom>
        </p:spPr>
        <p:txBody>
          <a:bodyPr wrap="square">
            <a:spAutoFit/>
          </a:bodyPr>
          <a:lstStyle/>
          <a:p>
            <a:r>
              <a:rPr lang="en-US" sz="1400" b="1" i="1" dirty="0" smtClean="0">
                <a:solidFill>
                  <a:prstClr val="black"/>
                </a:solidFill>
                <a:latin typeface="Arial Unicode MS" pitchFamily="34" charset="-128"/>
                <a:ea typeface="ＭＳ Ｐゴシック" charset="-128"/>
                <a:cs typeface="Arial" pitchFamily="34" charset="0"/>
              </a:rPr>
              <a:t>500  </a:t>
            </a:r>
            <a:r>
              <a:rPr lang="en-US" sz="1400" i="1" dirty="0" smtClean="0">
                <a:solidFill>
                  <a:srgbClr val="000000"/>
                </a:solidFill>
                <a:latin typeface="Lucida Grande"/>
                <a:ea typeface="Lucida Grande"/>
                <a:cs typeface="Lucida Grande"/>
              </a:rPr>
              <a:t>Slovak </a:t>
            </a:r>
            <a:r>
              <a:rPr lang="en-US" sz="1400" i="1" dirty="0">
                <a:solidFill>
                  <a:srgbClr val="000000"/>
                </a:solidFill>
                <a:latin typeface="Lucida Grande"/>
                <a:ea typeface="Lucida Grande"/>
                <a:cs typeface="Lucida Grande"/>
              </a:rPr>
              <a:t>Academy </a:t>
            </a:r>
            <a:r>
              <a:rPr lang="en-US" sz="1400" i="1" dirty="0" err="1" smtClean="0">
                <a:solidFill>
                  <a:srgbClr val="000000"/>
                </a:solidFill>
                <a:latin typeface="Lucida Grande"/>
                <a:ea typeface="Lucida Grande"/>
                <a:cs typeface="Lucida Grande"/>
              </a:rPr>
              <a:t>Sci</a:t>
            </a:r>
            <a:r>
              <a:rPr lang="en-US" sz="1400" i="1" dirty="0" smtClean="0">
                <a:solidFill>
                  <a:srgbClr val="000000"/>
                </a:solidFill>
                <a:latin typeface="Lucida Grande"/>
                <a:ea typeface="Lucida Grande"/>
                <a:cs typeface="Lucida Grande"/>
              </a:rPr>
              <a:t>          IBM Power 7</a:t>
            </a:r>
            <a:r>
              <a:rPr lang="en-US" sz="1400" b="1" i="1" dirty="0" smtClean="0">
                <a:solidFill>
                  <a:srgbClr val="000000"/>
                </a:solidFill>
                <a:latin typeface="Arial Unicode MS" pitchFamily="34" charset="-128"/>
                <a:ea typeface="Arial"/>
                <a:cs typeface="Arial"/>
              </a:rPr>
              <a:t>                 </a:t>
            </a:r>
            <a:r>
              <a:rPr lang="en-US" sz="1400" i="1" dirty="0" smtClean="0">
                <a:solidFill>
                  <a:srgbClr val="000000"/>
                </a:solidFill>
                <a:latin typeface="Lucida Grande"/>
                <a:ea typeface="Lucida Grande"/>
                <a:cs typeface="Lucida Grande"/>
              </a:rPr>
              <a:t>Slovak Rep</a:t>
            </a:r>
            <a:r>
              <a:rPr lang="en-US" sz="1400" b="1" i="1" dirty="0" smtClean="0">
                <a:solidFill>
                  <a:srgbClr val="000000"/>
                </a:solidFill>
                <a:latin typeface="Arial Unicode MS" pitchFamily="34" charset="-128"/>
                <a:ea typeface="Arial"/>
                <a:cs typeface="Arial"/>
              </a:rPr>
              <a:t>     3,074        .077       81 </a:t>
            </a:r>
            <a:r>
              <a:rPr lang="en-US" sz="1400" b="1" i="1" dirty="0" smtClean="0">
                <a:solidFill>
                  <a:prstClr val="black"/>
                </a:solidFill>
                <a:latin typeface="Arial Unicode MS" pitchFamily="34" charset="-128"/>
                <a:ea typeface="ＭＳ Ｐゴシック" charset="-128"/>
                <a:cs typeface="Arial" pitchFamily="34" charset="0"/>
              </a:rPr>
              <a:t>                     </a:t>
            </a:r>
            <a:endParaRPr lang="en-US" sz="1400" b="1" i="1" dirty="0">
              <a:solidFill>
                <a:prstClr val="black"/>
              </a:solidFill>
              <a:latin typeface="Arial Unicode MS" pitchFamily="34" charset="-128"/>
              <a:ea typeface="ＭＳ Ｐゴシック" charset="-128"/>
              <a:cs typeface="Arial" pitchFamily="34" charset="0"/>
            </a:endParaRPr>
          </a:p>
        </p:txBody>
      </p:sp>
      <p:sp>
        <p:nvSpPr>
          <p:cNvPr id="7" name="Slide Number Placeholder 6"/>
          <p:cNvSpPr>
            <a:spLocks noGrp="1"/>
          </p:cNvSpPr>
          <p:nvPr>
            <p:ph type="sldNum" sz="quarter" idx="12"/>
          </p:nvPr>
        </p:nvSpPr>
        <p:spPr/>
        <p:txBody>
          <a:bodyPr/>
          <a:lstStyle/>
          <a:p>
            <a:pPr>
              <a:defRPr/>
            </a:pPr>
            <a:fld id="{4DB6076F-52BC-B441-BD71-2A1ED794FE08}" type="slidenum">
              <a:rPr lang="en-US" smtClean="0">
                <a:solidFill>
                  <a:prstClr val="black"/>
                </a:solidFill>
              </a:rPr>
              <a:pPr>
                <a:defRPr/>
              </a:pPr>
              <a:t>73</a:t>
            </a:fld>
            <a:endParaRPr lang="en-US" dirty="0">
              <a:solidFill>
                <a:prstClr val="black"/>
              </a:solidFill>
            </a:endParaRPr>
          </a:p>
        </p:txBody>
      </p:sp>
    </p:spTree>
    <p:extLst>
      <p:ext uri="{BB962C8B-B14F-4D97-AF65-F5344CB8AC3E}">
        <p14:creationId xmlns:p14="http://schemas.microsoft.com/office/powerpoint/2010/main" val="591398146"/>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04799"/>
            <a:ext cx="7772400" cy="1104900"/>
          </a:xfrm>
        </p:spPr>
        <p:txBody>
          <a:bodyPr/>
          <a:lstStyle/>
          <a:p>
            <a:r>
              <a:rPr lang="en-US" dirty="0" smtClean="0"/>
              <a:t>November 2012: The TOP10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64111366"/>
              </p:ext>
            </p:extLst>
          </p:nvPr>
        </p:nvGraphicFramePr>
        <p:xfrm>
          <a:off x="76200" y="1012712"/>
          <a:ext cx="8915400" cy="5464288"/>
        </p:xfrm>
        <a:graphic>
          <a:graphicData uri="http://schemas.openxmlformats.org/drawingml/2006/table">
            <a:tbl>
              <a:tblPr lastCol="1">
                <a:tableStyleId>{3C2FFA5D-87B4-456A-9821-1D502468CF0F}</a:tableStyleId>
              </a:tblPr>
              <a:tblGrid>
                <a:gridCol w="499982"/>
                <a:gridCol w="1633618"/>
                <a:gridCol w="2531937"/>
                <a:gridCol w="897063"/>
                <a:gridCol w="838200"/>
                <a:gridCol w="764661"/>
                <a:gridCol w="583313"/>
                <a:gridCol w="583313"/>
                <a:gridCol w="583313"/>
              </a:tblGrid>
              <a:tr h="621159">
                <a:tc>
                  <a:txBody>
                    <a:bodyPr/>
                    <a:lstStyle/>
                    <a:p>
                      <a:pPr marL="18288" algn="ctr" fontAlgn="b"/>
                      <a:r>
                        <a:rPr lang="en-US" sz="1200" b="1" i="1" u="none" strike="noStrike" dirty="0" smtClean="0">
                          <a:solidFill>
                            <a:srgbClr val="000000"/>
                          </a:solidFill>
                          <a:latin typeface="+mn-lt"/>
                        </a:rPr>
                        <a:t>Rank     </a:t>
                      </a:r>
                      <a:endParaRPr lang="en-US" sz="1200" b="1" i="1" u="none" strike="noStrike" dirty="0">
                        <a:solidFill>
                          <a:srgbClr val="000000"/>
                        </a:solidFill>
                        <a:latin typeface="+mn-lt"/>
                      </a:endParaRPr>
                    </a:p>
                  </a:txBody>
                  <a:tcPr marL="6030" marR="6030" marT="6031" marB="0" anchor="ctr">
                    <a:solidFill>
                      <a:srgbClr val="EDEDED"/>
                    </a:solidFill>
                  </a:tcPr>
                </a:tc>
                <a:tc>
                  <a:txBody>
                    <a:bodyPr/>
                    <a:lstStyle/>
                    <a:p>
                      <a:pPr marL="18288" algn="ctr" fontAlgn="b"/>
                      <a:r>
                        <a:rPr lang="en-US" sz="1200" b="1" i="1" u="none" strike="noStrike" dirty="0">
                          <a:solidFill>
                            <a:srgbClr val="000000"/>
                          </a:solidFill>
                          <a:latin typeface="+mn-lt"/>
                        </a:rPr>
                        <a:t>Site</a:t>
                      </a:r>
                    </a:p>
                  </a:txBody>
                  <a:tcPr marL="6030" marR="6030" marT="6031" marB="0" anchor="ctr"/>
                </a:tc>
                <a:tc>
                  <a:txBody>
                    <a:bodyPr/>
                    <a:lstStyle/>
                    <a:p>
                      <a:pPr marL="18288" algn="ctr" fontAlgn="b"/>
                      <a:r>
                        <a:rPr lang="en-US" sz="1200" b="1" i="1" u="none" strike="noStrike" dirty="0">
                          <a:solidFill>
                            <a:srgbClr val="000000"/>
                          </a:solidFill>
                          <a:latin typeface="+mn-lt"/>
                        </a:rPr>
                        <a:t>Computer</a:t>
                      </a:r>
                    </a:p>
                  </a:txBody>
                  <a:tcPr marL="6030" marR="6030" marT="6031" marB="0" anchor="ctr"/>
                </a:tc>
                <a:tc>
                  <a:txBody>
                    <a:bodyPr/>
                    <a:lstStyle/>
                    <a:p>
                      <a:pPr marL="18288" algn="ctr" fontAlgn="b"/>
                      <a:r>
                        <a:rPr lang="en-US" sz="1200" b="1" i="1" u="none" strike="noStrike" dirty="0">
                          <a:solidFill>
                            <a:srgbClr val="000000"/>
                          </a:solidFill>
                          <a:latin typeface="+mn-lt"/>
                        </a:rPr>
                        <a:t>Country</a:t>
                      </a:r>
                    </a:p>
                  </a:txBody>
                  <a:tcPr marL="6030" marR="6030" marT="6031" marB="0" anchor="ctr"/>
                </a:tc>
                <a:tc>
                  <a:txBody>
                    <a:bodyPr/>
                    <a:lstStyle/>
                    <a:p>
                      <a:pPr marL="18288" algn="ctr" fontAlgn="b"/>
                      <a:r>
                        <a:rPr lang="en-US" sz="1200" b="1" i="1" u="none" strike="noStrike">
                          <a:solidFill>
                            <a:srgbClr val="000000"/>
                          </a:solidFill>
                          <a:latin typeface="+mn-lt"/>
                        </a:rPr>
                        <a:t>Cores</a:t>
                      </a:r>
                    </a:p>
                  </a:txBody>
                  <a:tcPr marL="6030" marR="6030" marT="6031" marB="0" anchor="ctr"/>
                </a:tc>
                <a:tc>
                  <a:txBody>
                    <a:bodyPr/>
                    <a:lstStyle/>
                    <a:p>
                      <a:pPr marL="18288" algn="ctr" fontAlgn="b"/>
                      <a:r>
                        <a:rPr lang="en-US" sz="1200" b="1" i="1" u="none" strike="noStrike" dirty="0" err="1" smtClean="0">
                          <a:solidFill>
                            <a:srgbClr val="000000"/>
                          </a:solidFill>
                          <a:latin typeface="+mn-lt"/>
                        </a:rPr>
                        <a:t>Rmax</a:t>
                      </a:r>
                      <a:endParaRPr lang="en-US" sz="1200" b="1" i="1" u="none" strike="noStrike" dirty="0" smtClean="0">
                        <a:solidFill>
                          <a:srgbClr val="000000"/>
                        </a:solidFill>
                        <a:latin typeface="+mn-lt"/>
                      </a:endParaRPr>
                    </a:p>
                    <a:p>
                      <a:pPr marL="18288" algn="ctr" fontAlgn="b"/>
                      <a:r>
                        <a:rPr lang="en-US" sz="1200" b="1" i="1" u="none" strike="noStrike" dirty="0" smtClean="0">
                          <a:solidFill>
                            <a:srgbClr val="000000"/>
                          </a:solidFill>
                          <a:latin typeface="+mn-lt"/>
                        </a:rPr>
                        <a:t>[</a:t>
                      </a:r>
                      <a:r>
                        <a:rPr lang="en-US" sz="1200" b="1" i="1" u="none" strike="noStrike" dirty="0" err="1" smtClean="0">
                          <a:solidFill>
                            <a:srgbClr val="000000"/>
                          </a:solidFill>
                          <a:latin typeface="+mn-lt"/>
                        </a:rPr>
                        <a:t>Pflops</a:t>
                      </a:r>
                      <a:r>
                        <a:rPr lang="en-US" sz="1200" b="1" i="1" u="none" strike="noStrike" dirty="0" smtClean="0">
                          <a:solidFill>
                            <a:srgbClr val="000000"/>
                          </a:solidFill>
                          <a:latin typeface="+mn-lt"/>
                        </a:rPr>
                        <a:t>]</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smtClean="0">
                          <a:solidFill>
                            <a:srgbClr val="000000"/>
                          </a:solidFill>
                          <a:latin typeface="+mn-lt"/>
                        </a:rPr>
                        <a:t>% of Peak</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smtClean="0">
                          <a:solidFill>
                            <a:srgbClr val="000000"/>
                          </a:solidFill>
                          <a:latin typeface="+mn-lt"/>
                        </a:rPr>
                        <a:t>Power</a:t>
                      </a:r>
                    </a:p>
                    <a:p>
                      <a:pPr marL="18288" algn="ctr" fontAlgn="b"/>
                      <a:r>
                        <a:rPr lang="en-US" sz="1200" b="1" i="1" u="none" strike="noStrike" dirty="0" smtClean="0">
                          <a:solidFill>
                            <a:srgbClr val="000000"/>
                          </a:solidFill>
                          <a:latin typeface="+mn-lt"/>
                        </a:rPr>
                        <a:t>[MW]</a:t>
                      </a:r>
                      <a:endParaRPr lang="en-US" sz="1200" b="1" i="1" u="none" strike="noStrike" dirty="0">
                        <a:solidFill>
                          <a:srgbClr val="000000"/>
                        </a:solidFill>
                        <a:latin typeface="+mn-lt"/>
                      </a:endParaRPr>
                    </a:p>
                  </a:txBody>
                  <a:tcPr marL="6030" marR="6030" marT="6031" marB="0" anchor="ctr">
                    <a:solidFill>
                      <a:schemeClr val="accent3">
                        <a:lumMod val="60000"/>
                        <a:lumOff val="40000"/>
                      </a:schemeClr>
                    </a:solidFill>
                  </a:tcPr>
                </a:tc>
                <a:tc>
                  <a:txBody>
                    <a:bodyPr/>
                    <a:lstStyle/>
                    <a:p>
                      <a:pPr marL="18288" algn="ctr" fontAlgn="b"/>
                      <a:r>
                        <a:rPr lang="en-US" sz="1200" b="1" i="1" u="none" strike="noStrike" dirty="0" err="1" smtClean="0">
                          <a:solidFill>
                            <a:srgbClr val="000000"/>
                          </a:solidFill>
                          <a:latin typeface="+mn-lt"/>
                        </a:rPr>
                        <a:t>M</a:t>
                      </a:r>
                      <a:r>
                        <a:rPr lang="en-US" sz="1200" b="1" i="1" u="none" strike="noStrike" smtClean="0">
                          <a:solidFill>
                            <a:srgbClr val="000000"/>
                          </a:solidFill>
                          <a:latin typeface="+mn-lt"/>
                        </a:rPr>
                        <a:t>Flops</a:t>
                      </a:r>
                      <a:r>
                        <a:rPr lang="en-US" sz="1200" b="1" i="1" u="none" strike="noStrike" dirty="0" smtClean="0">
                          <a:solidFill>
                            <a:srgbClr val="000000"/>
                          </a:solidFill>
                          <a:latin typeface="+mn-lt"/>
                        </a:rPr>
                        <a:t>/Watt</a:t>
                      </a:r>
                      <a:endParaRPr lang="en-US" sz="1200" b="1" i="1" u="none" strike="noStrike" dirty="0">
                        <a:solidFill>
                          <a:srgbClr val="000000"/>
                        </a:solidFill>
                        <a:latin typeface="+mn-lt"/>
                      </a:endParaRPr>
                    </a:p>
                  </a:txBody>
                  <a:tcPr marL="6030" marR="6030" marT="6031" marB="0" anchor="ctr">
                    <a:solidFill>
                      <a:schemeClr val="accent3">
                        <a:lumMod val="60000"/>
                        <a:lumOff val="40000"/>
                      </a:schemeClr>
                    </a:solidFill>
                  </a:tcPr>
                </a:tc>
              </a:tr>
              <a:tr h="456933">
                <a:tc>
                  <a:txBody>
                    <a:bodyPr/>
                    <a:lstStyle/>
                    <a:p>
                      <a:pPr marL="18288" algn="ctr" fontAlgn="b"/>
                      <a:r>
                        <a:rPr lang="en-US" sz="1200" b="1" i="1" u="none" strike="noStrike" dirty="0">
                          <a:solidFill>
                            <a:srgbClr val="000000"/>
                          </a:solidFill>
                          <a:latin typeface="+mn-lt"/>
                        </a:rPr>
                        <a:t>1</a:t>
                      </a:r>
                    </a:p>
                  </a:txBody>
                  <a:tcPr marL="6030" marR="6030" marT="6031"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1" u="none" strike="noStrike" dirty="0" smtClean="0">
                          <a:solidFill>
                            <a:srgbClr val="000000"/>
                          </a:solidFill>
                          <a:latin typeface="+mn-lt"/>
                        </a:rPr>
                        <a:t>DOE / OS                 Oak Ridge Nat Lab</a:t>
                      </a:r>
                    </a:p>
                  </a:txBody>
                  <a:tcPr marL="6030" marR="6030" marT="6031"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1" u="none" strike="noStrike" dirty="0" smtClean="0">
                          <a:solidFill>
                            <a:srgbClr val="000000"/>
                          </a:solidFill>
                          <a:latin typeface="+mn-lt"/>
                        </a:rPr>
                        <a:t>Titan, </a:t>
                      </a:r>
                      <a:r>
                        <a:rPr lang="en-US" sz="1200" b="1" i="1" dirty="0" smtClean="0">
                          <a:solidFill>
                            <a:srgbClr val="000000"/>
                          </a:solidFill>
                          <a:latin typeface="+mn-lt"/>
                        </a:rPr>
                        <a:t>Cray XK7 (16C) + </a:t>
                      </a:r>
                      <a:r>
                        <a:rPr lang="en-US" sz="1200" b="1" i="1" dirty="0" err="1" smtClean="0">
                          <a:solidFill>
                            <a:srgbClr val="FF0000"/>
                          </a:solidFill>
                          <a:latin typeface="+mn-lt"/>
                        </a:rPr>
                        <a:t>Nvidia</a:t>
                      </a:r>
                      <a:r>
                        <a:rPr lang="en-US" sz="1200" b="1" i="1" dirty="0" smtClean="0">
                          <a:solidFill>
                            <a:srgbClr val="FF0000"/>
                          </a:solidFill>
                          <a:latin typeface="+mn-lt"/>
                        </a:rPr>
                        <a:t> </a:t>
                      </a:r>
                      <a:r>
                        <a:rPr lang="en-US" sz="1200" b="1" i="1" dirty="0" err="1" smtClean="0">
                          <a:solidFill>
                            <a:srgbClr val="FF0000"/>
                          </a:solidFill>
                          <a:latin typeface="+mn-lt"/>
                        </a:rPr>
                        <a:t>Kepler</a:t>
                      </a:r>
                      <a:r>
                        <a:rPr lang="en-US" sz="1200" b="1" i="1" dirty="0" smtClean="0">
                          <a:solidFill>
                            <a:srgbClr val="FF0000"/>
                          </a:solidFill>
                          <a:latin typeface="+mn-lt"/>
                        </a:rPr>
                        <a:t> GPU (14c) </a:t>
                      </a:r>
                      <a:r>
                        <a:rPr lang="en-US" sz="1200" b="1" i="1" dirty="0" smtClean="0">
                          <a:solidFill>
                            <a:schemeClr val="accent2"/>
                          </a:solidFill>
                          <a:latin typeface="+mn-lt"/>
                        </a:rPr>
                        <a:t>+ </a:t>
                      </a:r>
                      <a:r>
                        <a:rPr lang="en-US" sz="1200" b="1" i="1" dirty="0" smtClean="0">
                          <a:solidFill>
                            <a:srgbClr val="000000"/>
                          </a:solidFill>
                          <a:latin typeface="+mn-lt"/>
                        </a:rPr>
                        <a:t>custom</a:t>
                      </a:r>
                      <a:r>
                        <a:rPr lang="en-US" sz="1200" b="1" i="1" baseline="0" dirty="0" smtClean="0">
                          <a:solidFill>
                            <a:srgbClr val="000000"/>
                          </a:solidFill>
                          <a:latin typeface="+mn-lt"/>
                        </a:rPr>
                        <a:t> </a:t>
                      </a:r>
                      <a:endParaRPr lang="en-US" sz="1200" b="1" i="1" u="none" strike="noStrike" dirty="0" smtClean="0">
                        <a:solidFill>
                          <a:srgbClr val="000000"/>
                        </a:solidFill>
                        <a:latin typeface="+mn-lt"/>
                      </a:endParaRPr>
                    </a:p>
                  </a:txBody>
                  <a:tcPr marL="6030" marR="6030" marT="6031" marB="0" anchor="ctr"/>
                </a:tc>
                <a:tc>
                  <a:txBody>
                    <a:bodyPr/>
                    <a:lstStyle/>
                    <a:p>
                      <a:pPr algn="ctr"/>
                      <a:r>
                        <a:rPr lang="en-US" sz="1200" b="1" i="1" dirty="0" smtClean="0">
                          <a:latin typeface="+mn-lt"/>
                        </a:rPr>
                        <a:t>USA</a:t>
                      </a:r>
                      <a:endParaRPr lang="en-US" sz="1200" b="1" i="1" dirty="0">
                        <a:latin typeface="+mn-lt"/>
                      </a:endParaRPr>
                    </a:p>
                  </a:txBody>
                  <a:tcPr marL="6030" marR="6030" marT="6031" marB="0" anchor="ctr">
                    <a:blipFill rotWithShape="1">
                      <a:blip r:embed="rId3">
                        <a:alphaModFix amt="50000"/>
                      </a:blip>
                      <a:stretch>
                        <a:fillRect/>
                      </a:stretch>
                    </a:blipFill>
                  </a:tcPr>
                </a:tc>
                <a:tc>
                  <a:txBody>
                    <a:bodyPr/>
                    <a:lstStyle/>
                    <a:p>
                      <a:pPr algn="ctr"/>
                      <a:r>
                        <a:rPr lang="en-US" sz="1200" b="1" i="1" dirty="0" smtClean="0">
                          <a:latin typeface="+mn-lt"/>
                        </a:rPr>
                        <a:t>560,640</a:t>
                      </a:r>
                      <a:endParaRPr lang="en-US" sz="1200" b="1" i="1" dirty="0">
                        <a:latin typeface="+mn-lt"/>
                      </a:endParaRPr>
                    </a:p>
                  </a:txBody>
                  <a:tcPr marL="6030" marR="6030" marT="6031" marB="0" anchor="ctr"/>
                </a:tc>
                <a:tc>
                  <a:txBody>
                    <a:bodyPr/>
                    <a:lstStyle/>
                    <a:p>
                      <a:pPr algn="ctr"/>
                      <a:r>
                        <a:rPr lang="en-US" sz="1200" b="1" i="1" dirty="0" smtClean="0">
                          <a:latin typeface="+mn-lt"/>
                        </a:rPr>
                        <a:t>17.6</a:t>
                      </a:r>
                      <a:endParaRPr lang="en-US" sz="1200" b="1" i="1" dirty="0">
                        <a:latin typeface="+mn-lt"/>
                      </a:endParaRPr>
                    </a:p>
                  </a:txBody>
                  <a:tcPr marL="12700" marR="12700" marT="12700" marB="0" anchor="ctr"/>
                </a:tc>
                <a:tc>
                  <a:txBody>
                    <a:bodyPr/>
                    <a:lstStyle/>
                    <a:p>
                      <a:pPr algn="ctr"/>
                      <a:r>
                        <a:rPr lang="en-US" sz="1200" b="1" i="1" dirty="0" smtClean="0">
                          <a:latin typeface="+mn-lt"/>
                        </a:rPr>
                        <a:t>66</a:t>
                      </a:r>
                      <a:endParaRPr lang="en-US" sz="1200" b="1" i="1" dirty="0">
                        <a:latin typeface="+mn-lt"/>
                      </a:endParaRPr>
                    </a:p>
                  </a:txBody>
                  <a:tcPr marL="6030" marR="6030" marT="6031" marB="0" anchor="ctr"/>
                </a:tc>
                <a:tc>
                  <a:txBody>
                    <a:bodyPr/>
                    <a:lstStyle/>
                    <a:p>
                      <a:pPr algn="ctr"/>
                      <a:r>
                        <a:rPr lang="en-US" sz="1200" b="1" i="1" dirty="0" smtClean="0">
                          <a:latin typeface="+mn-lt"/>
                        </a:rPr>
                        <a:t>8.3</a:t>
                      </a:r>
                      <a:endParaRPr lang="en-US" sz="1200" b="1" i="1" dirty="0">
                        <a:latin typeface="+mn-lt"/>
                      </a:endParaRPr>
                    </a:p>
                  </a:txBody>
                  <a:tcPr marL="6030" marR="6030" marT="6031" marB="0" anchor="ctr">
                    <a:solidFill>
                      <a:schemeClr val="accent3">
                        <a:lumMod val="60000"/>
                        <a:lumOff val="40000"/>
                      </a:schemeClr>
                    </a:solidFill>
                  </a:tcPr>
                </a:tc>
                <a:tc>
                  <a:txBody>
                    <a:bodyPr/>
                    <a:lstStyle/>
                    <a:p>
                      <a:pPr algn="ctr"/>
                      <a:r>
                        <a:rPr lang="en-US" sz="1200" b="1" i="1" dirty="0" smtClean="0">
                          <a:latin typeface="+mn-lt"/>
                        </a:rPr>
                        <a:t>2120</a:t>
                      </a:r>
                      <a:endParaRPr lang="en-US" sz="1200" b="1" i="1" dirty="0">
                        <a:latin typeface="+mn-lt"/>
                      </a:endParaRPr>
                    </a:p>
                  </a:txBody>
                  <a:tcPr marL="6030" marR="6030" marT="6031" marB="0" anchor="ctr">
                    <a:solidFill>
                      <a:schemeClr val="accent3">
                        <a:lumMod val="60000"/>
                        <a:lumOff val="40000"/>
                      </a:schemeClr>
                    </a:solidFill>
                  </a:tcPr>
                </a:tc>
              </a:tr>
              <a:tr h="423796">
                <a:tc>
                  <a:txBody>
                    <a:bodyPr/>
                    <a:lstStyle/>
                    <a:p>
                      <a:pPr marL="18288" algn="ctr" fontAlgn="b"/>
                      <a:r>
                        <a:rPr lang="en-US" sz="1200" b="1" i="1" u="none" strike="noStrike">
                          <a:solidFill>
                            <a:srgbClr val="000000"/>
                          </a:solidFill>
                          <a:latin typeface="+mn-lt"/>
                        </a:rPr>
                        <a:t>2</a:t>
                      </a:r>
                    </a:p>
                  </a:txBody>
                  <a:tcPr marL="6030" marR="6030" marT="6031"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1" u="none" strike="noStrike" dirty="0" smtClean="0">
                          <a:solidFill>
                            <a:srgbClr val="000000"/>
                          </a:solidFill>
                          <a:latin typeface="+mn-lt"/>
                        </a:rPr>
                        <a:t>DOE / NNSA                 L Livermore</a:t>
                      </a:r>
                      <a:r>
                        <a:rPr lang="en-US" sz="1200" b="1" i="1" u="none" strike="noStrike" baseline="0" dirty="0" smtClean="0">
                          <a:solidFill>
                            <a:srgbClr val="000000"/>
                          </a:solidFill>
                          <a:latin typeface="+mn-lt"/>
                        </a:rPr>
                        <a:t> </a:t>
                      </a:r>
                      <a:r>
                        <a:rPr lang="en-US" sz="1200" b="1" i="1" u="none" strike="noStrike" dirty="0" smtClean="0">
                          <a:solidFill>
                            <a:srgbClr val="000000"/>
                          </a:solidFill>
                          <a:latin typeface="+mn-lt"/>
                        </a:rPr>
                        <a:t>Nat Lab</a:t>
                      </a:r>
                    </a:p>
                  </a:txBody>
                  <a:tcPr marL="6030" marR="6030" marT="6031"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1" u="none" strike="noStrike" dirty="0" smtClean="0">
                          <a:solidFill>
                            <a:srgbClr val="000000"/>
                          </a:solidFill>
                          <a:latin typeface="+mn-lt"/>
                        </a:rPr>
                        <a:t>Sequoia, </a:t>
                      </a:r>
                      <a:r>
                        <a:rPr lang="en-US" sz="1200" b="1" i="1" dirty="0" err="1" smtClean="0">
                          <a:solidFill>
                            <a:srgbClr val="000000"/>
                          </a:solidFill>
                          <a:latin typeface="+mn-lt"/>
                        </a:rPr>
                        <a:t>BlueGene</a:t>
                      </a:r>
                      <a:r>
                        <a:rPr lang="en-US" sz="1200" b="1" i="1" dirty="0" smtClean="0">
                          <a:solidFill>
                            <a:srgbClr val="000000"/>
                          </a:solidFill>
                          <a:latin typeface="+mn-lt"/>
                        </a:rPr>
                        <a:t>/Q (16c)       + custom</a:t>
                      </a:r>
                      <a:r>
                        <a:rPr lang="en-US" sz="1200" b="1" i="1" baseline="0" dirty="0" smtClean="0">
                          <a:solidFill>
                            <a:srgbClr val="000000"/>
                          </a:solidFill>
                          <a:latin typeface="+mn-lt"/>
                        </a:rPr>
                        <a:t> </a:t>
                      </a:r>
                      <a:endParaRPr lang="en-US" sz="1200" b="1" i="1" u="none" strike="noStrike" dirty="0" smtClean="0">
                        <a:solidFill>
                          <a:srgbClr val="000000"/>
                        </a:solidFill>
                        <a:latin typeface="+mn-lt"/>
                      </a:endParaRPr>
                    </a:p>
                  </a:txBody>
                  <a:tcPr marL="6030" marR="6030" marT="6031" marB="0" anchor="ctr"/>
                </a:tc>
                <a:tc>
                  <a:txBody>
                    <a:bodyPr/>
                    <a:lstStyle/>
                    <a:p>
                      <a:pPr algn="ctr"/>
                      <a:r>
                        <a:rPr lang="en-US" sz="1200" b="1" i="1" dirty="0" smtClean="0">
                          <a:latin typeface="+mn-lt"/>
                        </a:rPr>
                        <a:t>USA</a:t>
                      </a:r>
                      <a:endParaRPr lang="en-US" sz="1200" b="1" i="1" dirty="0">
                        <a:latin typeface="+mn-lt"/>
                      </a:endParaRPr>
                    </a:p>
                  </a:txBody>
                  <a:tcPr marL="6030" marR="6030" marT="6031" marB="0" anchor="ctr">
                    <a:blipFill rotWithShape="1">
                      <a:blip r:embed="rId3">
                        <a:alphaModFix amt="50000"/>
                      </a:blip>
                      <a:stretch>
                        <a:fillRect/>
                      </a:stretch>
                    </a:blipFill>
                  </a:tcPr>
                </a:tc>
                <a:tc>
                  <a:txBody>
                    <a:bodyPr/>
                    <a:lstStyle/>
                    <a:p>
                      <a:pPr algn="ctr"/>
                      <a:r>
                        <a:rPr lang="en-US" sz="1200" b="1" i="1" dirty="0" smtClean="0">
                          <a:latin typeface="+mn-lt"/>
                        </a:rPr>
                        <a:t>1,572,864</a:t>
                      </a:r>
                      <a:endParaRPr lang="en-US" sz="1200" b="1" i="1" dirty="0">
                        <a:latin typeface="+mn-lt"/>
                      </a:endParaRPr>
                    </a:p>
                  </a:txBody>
                  <a:tcPr marL="6030" marR="6030" marT="6031" marB="0" anchor="ctr"/>
                </a:tc>
                <a:tc>
                  <a:txBody>
                    <a:bodyPr/>
                    <a:lstStyle/>
                    <a:p>
                      <a:pPr algn="ctr"/>
                      <a:r>
                        <a:rPr lang="en-US" sz="1200" b="1" i="1" dirty="0" smtClean="0">
                          <a:latin typeface="+mn-lt"/>
                        </a:rPr>
                        <a:t>16.3</a:t>
                      </a:r>
                      <a:endParaRPr lang="en-US" sz="1200" b="1" i="1" dirty="0">
                        <a:latin typeface="+mn-lt"/>
                      </a:endParaRPr>
                    </a:p>
                  </a:txBody>
                  <a:tcPr marL="12700" marR="12700" marT="12700" marB="0" anchor="ctr"/>
                </a:tc>
                <a:tc>
                  <a:txBody>
                    <a:bodyPr/>
                    <a:lstStyle/>
                    <a:p>
                      <a:pPr algn="ctr"/>
                      <a:r>
                        <a:rPr lang="en-US" sz="1200" b="1" i="1" dirty="0" smtClean="0">
                          <a:latin typeface="+mn-lt"/>
                        </a:rPr>
                        <a:t>81</a:t>
                      </a:r>
                      <a:endParaRPr lang="en-US" sz="1200" b="1" i="1" dirty="0">
                        <a:latin typeface="+mn-lt"/>
                      </a:endParaRPr>
                    </a:p>
                  </a:txBody>
                  <a:tcPr marL="6030" marR="6030" marT="6031" marB="0" anchor="ctr"/>
                </a:tc>
                <a:tc>
                  <a:txBody>
                    <a:bodyPr/>
                    <a:lstStyle/>
                    <a:p>
                      <a:pPr algn="ctr"/>
                      <a:r>
                        <a:rPr lang="en-US" sz="1200" b="1" i="1" dirty="0" smtClean="0">
                          <a:latin typeface="+mn-lt"/>
                        </a:rPr>
                        <a:t>7.9</a:t>
                      </a:r>
                      <a:endParaRPr lang="en-US" sz="1200" b="1" i="1" dirty="0">
                        <a:latin typeface="+mn-lt"/>
                      </a:endParaRPr>
                    </a:p>
                  </a:txBody>
                  <a:tcPr marL="6030" marR="6030" marT="6031" marB="0" anchor="ctr">
                    <a:solidFill>
                      <a:schemeClr val="accent3">
                        <a:lumMod val="60000"/>
                        <a:lumOff val="40000"/>
                      </a:schemeClr>
                    </a:solidFill>
                  </a:tcPr>
                </a:tc>
                <a:tc>
                  <a:txBody>
                    <a:bodyPr/>
                    <a:lstStyle/>
                    <a:p>
                      <a:pPr algn="ctr"/>
                      <a:r>
                        <a:rPr lang="en-US" sz="1200" b="1" i="1" dirty="0" smtClean="0">
                          <a:latin typeface="+mn-lt"/>
                        </a:rPr>
                        <a:t>2063</a:t>
                      </a:r>
                      <a:endParaRPr lang="en-US" sz="1200" b="1" i="1" dirty="0">
                        <a:latin typeface="+mn-lt"/>
                      </a:endParaRPr>
                    </a:p>
                  </a:txBody>
                  <a:tcPr marL="6030" marR="6030" marT="6031" marB="0" anchor="ctr">
                    <a:solidFill>
                      <a:schemeClr val="accent3">
                        <a:lumMod val="60000"/>
                        <a:lumOff val="40000"/>
                      </a:schemeClr>
                    </a:solidFill>
                  </a:tcPr>
                </a:tc>
              </a:tr>
              <a:tr h="423796">
                <a:tc>
                  <a:txBody>
                    <a:bodyPr/>
                    <a:lstStyle/>
                    <a:p>
                      <a:pPr marL="18288" algn="ctr" fontAlgn="b"/>
                      <a:r>
                        <a:rPr lang="en-US" sz="1200" b="1" i="1" u="none" strike="noStrike" dirty="0">
                          <a:solidFill>
                            <a:srgbClr val="604A7B"/>
                          </a:solidFill>
                          <a:latin typeface="+mn-lt"/>
                        </a:rPr>
                        <a:t>3</a:t>
                      </a:r>
                    </a:p>
                  </a:txBody>
                  <a:tcPr marL="6030" marR="6030" marT="6031" marB="0" anchor="ctr"/>
                </a:tc>
                <a:tc>
                  <a:txBody>
                    <a:bodyPr/>
                    <a:lstStyle/>
                    <a:p>
                      <a:pPr algn="ctr"/>
                      <a:r>
                        <a:rPr lang="en-US" sz="1200" b="1" i="1" dirty="0" smtClean="0">
                          <a:latin typeface="+mn-lt"/>
                        </a:rPr>
                        <a:t>RIKEN Advanced</a:t>
                      </a:r>
                      <a:r>
                        <a:rPr lang="en-US" sz="1200" b="1" i="1" baseline="0" dirty="0" smtClean="0">
                          <a:latin typeface="+mn-lt"/>
                        </a:rPr>
                        <a:t> Inst for Comp </a:t>
                      </a:r>
                      <a:r>
                        <a:rPr lang="en-US" sz="1200" b="1" i="1" baseline="0" dirty="0" err="1" smtClean="0">
                          <a:latin typeface="+mn-lt"/>
                        </a:rPr>
                        <a:t>Sci</a:t>
                      </a:r>
                      <a:endParaRPr lang="en-US" sz="1200" b="1" i="1" dirty="0">
                        <a:latin typeface="+mn-lt"/>
                      </a:endParaRPr>
                    </a:p>
                  </a:txBody>
                  <a:tcPr marL="6030" marR="6030" marT="6031" marB="0" anchor="ctr"/>
                </a:tc>
                <a:tc>
                  <a:txBody>
                    <a:bodyPr/>
                    <a:lstStyle/>
                    <a:p>
                      <a:pPr algn="ctr"/>
                      <a:r>
                        <a:rPr lang="en-US" sz="1200" b="1" i="1" dirty="0" smtClean="0">
                          <a:solidFill>
                            <a:schemeClr val="dk1"/>
                          </a:solidFill>
                          <a:latin typeface="+mn-lt"/>
                        </a:rPr>
                        <a:t>K</a:t>
                      </a:r>
                      <a:r>
                        <a:rPr lang="en-US" sz="1200" b="1" i="1" baseline="0" dirty="0" smtClean="0">
                          <a:solidFill>
                            <a:schemeClr val="dk1"/>
                          </a:solidFill>
                          <a:latin typeface="+mn-lt"/>
                        </a:rPr>
                        <a:t> computer Fujitsu SPARC64 </a:t>
                      </a:r>
                      <a:r>
                        <a:rPr lang="en-US" sz="1200" b="1" i="1" baseline="0" dirty="0" err="1" smtClean="0">
                          <a:solidFill>
                            <a:schemeClr val="dk1"/>
                          </a:solidFill>
                          <a:latin typeface="+mn-lt"/>
                        </a:rPr>
                        <a:t>VIIIfx</a:t>
                      </a:r>
                      <a:r>
                        <a:rPr lang="en-US" sz="1200" b="1" i="1" baseline="0" dirty="0" smtClean="0">
                          <a:solidFill>
                            <a:schemeClr val="dk1"/>
                          </a:solidFill>
                          <a:latin typeface="+mn-lt"/>
                        </a:rPr>
                        <a:t> (8c) + custom</a:t>
                      </a:r>
                      <a:endParaRPr lang="en-US" sz="1200" b="1" i="1" dirty="0">
                        <a:solidFill>
                          <a:srgbClr val="000000"/>
                        </a:solidFill>
                        <a:latin typeface="+mn-lt"/>
                      </a:endParaRPr>
                    </a:p>
                  </a:txBody>
                  <a:tcPr marL="6030" marR="6030" marT="6031" marB="0" anchor="ctr"/>
                </a:tc>
                <a:tc>
                  <a:txBody>
                    <a:bodyPr/>
                    <a:lstStyle/>
                    <a:p>
                      <a:pPr algn="ctr"/>
                      <a:r>
                        <a:rPr lang="en-US" sz="1200" b="1" i="1" dirty="0" smtClean="0">
                          <a:latin typeface="+mn-lt"/>
                        </a:rPr>
                        <a:t>Japan</a:t>
                      </a:r>
                      <a:endParaRPr lang="en-US" sz="1200" b="1" i="1" dirty="0">
                        <a:latin typeface="+mn-lt"/>
                      </a:endParaRPr>
                    </a:p>
                  </a:txBody>
                  <a:tcPr marL="6030" marR="6030" marT="6031" marB="0" anchor="ctr">
                    <a:gradFill flip="none" rotWithShape="1">
                      <a:gsLst>
                        <a:gs pos="10000">
                          <a:srgbClr val="F1082D"/>
                        </a:gs>
                        <a:gs pos="79000">
                          <a:srgbClr val="FFFFFF"/>
                        </a:gs>
                      </a:gsLst>
                      <a:path path="shape">
                        <a:fillToRect l="50000" t="50000" r="50000" b="50000"/>
                      </a:path>
                      <a:tileRect/>
                    </a:gradFill>
                  </a:tcPr>
                </a:tc>
                <a:tc>
                  <a:txBody>
                    <a:bodyPr/>
                    <a:lstStyle/>
                    <a:p>
                      <a:pPr algn="ctr"/>
                      <a:r>
                        <a:rPr lang="en-US" sz="1200" b="1" i="1" dirty="0" smtClean="0">
                          <a:latin typeface="+mn-lt"/>
                        </a:rPr>
                        <a:t>705,024</a:t>
                      </a:r>
                      <a:endParaRPr lang="en-US" sz="1200" b="1" i="1" dirty="0">
                        <a:latin typeface="+mn-lt"/>
                      </a:endParaRPr>
                    </a:p>
                  </a:txBody>
                  <a:tcPr marL="6030" marR="6030" marT="6031" marB="0" anchor="ctr"/>
                </a:tc>
                <a:tc>
                  <a:txBody>
                    <a:bodyPr/>
                    <a:lstStyle/>
                    <a:p>
                      <a:pPr algn="ctr"/>
                      <a:r>
                        <a:rPr lang="en-US" sz="1200" b="1" i="1" dirty="0" smtClean="0">
                          <a:latin typeface="+mn-lt"/>
                        </a:rPr>
                        <a:t>10.5</a:t>
                      </a:r>
                      <a:endParaRPr lang="en-US" sz="1200" b="1" i="1" dirty="0">
                        <a:latin typeface="+mn-lt"/>
                      </a:endParaRPr>
                    </a:p>
                  </a:txBody>
                  <a:tcPr marL="12700" marR="12700" marT="12700" marB="0" anchor="ctr"/>
                </a:tc>
                <a:tc>
                  <a:txBody>
                    <a:bodyPr/>
                    <a:lstStyle/>
                    <a:p>
                      <a:pPr algn="ctr"/>
                      <a:r>
                        <a:rPr lang="en-US" sz="1200" b="1" i="1" dirty="0" smtClean="0">
                          <a:latin typeface="+mn-lt"/>
                        </a:rPr>
                        <a:t>93</a:t>
                      </a:r>
                      <a:endParaRPr lang="en-US" sz="1200" b="1" i="1" dirty="0">
                        <a:latin typeface="+mn-lt"/>
                      </a:endParaRPr>
                    </a:p>
                  </a:txBody>
                  <a:tcPr marL="6030" marR="6030" marT="6031" marB="0" anchor="ctr"/>
                </a:tc>
                <a:tc>
                  <a:txBody>
                    <a:bodyPr/>
                    <a:lstStyle/>
                    <a:p>
                      <a:pPr algn="ctr"/>
                      <a:r>
                        <a:rPr lang="en-US" sz="1200" b="1" i="1" dirty="0" smtClean="0">
                          <a:latin typeface="+mn-lt"/>
                        </a:rPr>
                        <a:t>12.7</a:t>
                      </a:r>
                      <a:endParaRPr lang="en-US" sz="1200" b="1" i="1" dirty="0">
                        <a:latin typeface="+mn-lt"/>
                      </a:endParaRPr>
                    </a:p>
                  </a:txBody>
                  <a:tcPr marL="6030" marR="6030" marT="6031" marB="0" anchor="ctr">
                    <a:solidFill>
                      <a:schemeClr val="accent3">
                        <a:lumMod val="60000"/>
                        <a:lumOff val="40000"/>
                      </a:schemeClr>
                    </a:solidFill>
                  </a:tcPr>
                </a:tc>
                <a:tc>
                  <a:txBody>
                    <a:bodyPr/>
                    <a:lstStyle/>
                    <a:p>
                      <a:pPr algn="ctr"/>
                      <a:r>
                        <a:rPr lang="en-US" sz="1200" b="1" i="1" dirty="0" smtClean="0">
                          <a:latin typeface="+mn-lt"/>
                        </a:rPr>
                        <a:t>827</a:t>
                      </a:r>
                      <a:endParaRPr lang="en-US" sz="1200" b="1" i="1" dirty="0">
                        <a:latin typeface="+mn-lt"/>
                      </a:endParaRPr>
                    </a:p>
                  </a:txBody>
                  <a:tcPr marL="6030" marR="6030" marT="6031" marB="0" anchor="ctr">
                    <a:solidFill>
                      <a:schemeClr val="accent3">
                        <a:lumMod val="60000"/>
                        <a:lumOff val="40000"/>
                      </a:schemeClr>
                    </a:solidFill>
                  </a:tcPr>
                </a:tc>
              </a:tr>
              <a:tr h="502470">
                <a:tc>
                  <a:txBody>
                    <a:bodyPr/>
                    <a:lstStyle/>
                    <a:p>
                      <a:pPr marL="18288" algn="ctr" fontAlgn="b"/>
                      <a:r>
                        <a:rPr lang="en-US" sz="1200" b="1" i="1" u="none" strike="noStrike" dirty="0" smtClean="0">
                          <a:solidFill>
                            <a:srgbClr val="000000"/>
                          </a:solidFill>
                          <a:latin typeface="+mn-lt"/>
                        </a:rPr>
                        <a:t>4</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smtClean="0">
                          <a:solidFill>
                            <a:srgbClr val="000000"/>
                          </a:solidFill>
                          <a:latin typeface="+mn-lt"/>
                        </a:rPr>
                        <a:t>DOE / OS                 Argonne</a:t>
                      </a:r>
                      <a:r>
                        <a:rPr lang="en-US" sz="1200" b="1" i="1" u="none" strike="noStrike" baseline="0" dirty="0" smtClean="0">
                          <a:solidFill>
                            <a:srgbClr val="000000"/>
                          </a:solidFill>
                          <a:latin typeface="+mn-lt"/>
                        </a:rPr>
                        <a:t> </a:t>
                      </a:r>
                      <a:r>
                        <a:rPr lang="en-US" sz="1200" b="1" i="1" u="none" strike="noStrike" dirty="0" smtClean="0">
                          <a:solidFill>
                            <a:srgbClr val="000000"/>
                          </a:solidFill>
                          <a:latin typeface="+mn-lt"/>
                        </a:rPr>
                        <a:t>Nat Lab</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smtClean="0">
                          <a:solidFill>
                            <a:srgbClr val="000000"/>
                          </a:solidFill>
                          <a:latin typeface="+mn-lt"/>
                        </a:rPr>
                        <a:t>Mira, </a:t>
                      </a:r>
                      <a:r>
                        <a:rPr lang="en-US" sz="1200" b="1" i="1" dirty="0" err="1" smtClean="0">
                          <a:latin typeface="+mn-lt"/>
                        </a:rPr>
                        <a:t>BlueGene</a:t>
                      </a:r>
                      <a:r>
                        <a:rPr lang="en-US" sz="1200" b="1" i="1" dirty="0" smtClean="0">
                          <a:latin typeface="+mn-lt"/>
                        </a:rPr>
                        <a:t>/Q (16c)          +</a:t>
                      </a:r>
                      <a:r>
                        <a:rPr lang="en-US" sz="1200" b="1" i="1" baseline="0" dirty="0" smtClean="0">
                          <a:latin typeface="+mn-lt"/>
                        </a:rPr>
                        <a:t> </a:t>
                      </a:r>
                      <a:r>
                        <a:rPr lang="en-US" sz="1200" b="1" i="1" dirty="0" smtClean="0">
                          <a:latin typeface="+mn-lt"/>
                        </a:rPr>
                        <a:t>custom</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a:solidFill>
                            <a:srgbClr val="000000"/>
                          </a:solidFill>
                          <a:latin typeface="+mn-lt"/>
                        </a:rPr>
                        <a:t>USA</a:t>
                      </a:r>
                    </a:p>
                  </a:txBody>
                  <a:tcPr marL="6030" marR="6030" marT="6031" marB="0" anchor="ctr">
                    <a:blipFill rotWithShape="1">
                      <a:blip r:embed="rId3">
                        <a:alphaModFix amt="50000"/>
                      </a:blip>
                      <a:stretch>
                        <a:fillRect/>
                      </a:stretch>
                    </a:blipFill>
                  </a:tcPr>
                </a:tc>
                <a:tc>
                  <a:txBody>
                    <a:bodyPr/>
                    <a:lstStyle/>
                    <a:p>
                      <a:pPr marL="18288" algn="ctr" fontAlgn="b"/>
                      <a:r>
                        <a:rPr lang="en-US" sz="1200" b="1" i="1" u="none" strike="noStrike" dirty="0" smtClean="0">
                          <a:solidFill>
                            <a:srgbClr val="000000"/>
                          </a:solidFill>
                          <a:latin typeface="+mn-lt"/>
                        </a:rPr>
                        <a:t>786,432</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smtClean="0">
                          <a:latin typeface="+mn-lt"/>
                        </a:rPr>
                        <a:t>8.16</a:t>
                      </a:r>
                      <a:endParaRPr lang="en-US" sz="1200" b="1" i="1" u="none" strike="noStrike" dirty="0">
                        <a:latin typeface="+mn-lt"/>
                      </a:endParaRPr>
                    </a:p>
                  </a:txBody>
                  <a:tcPr marL="12700" marR="12700" marT="12700" marB="0" anchor="ctr"/>
                </a:tc>
                <a:tc>
                  <a:txBody>
                    <a:bodyPr/>
                    <a:lstStyle/>
                    <a:p>
                      <a:pPr marL="18288" algn="ctr" fontAlgn="b"/>
                      <a:r>
                        <a:rPr lang="en-US" sz="1200" b="1" i="1" u="none" strike="noStrike" dirty="0" smtClean="0">
                          <a:solidFill>
                            <a:srgbClr val="000000"/>
                          </a:solidFill>
                          <a:latin typeface="+mn-lt"/>
                        </a:rPr>
                        <a:t>81</a:t>
                      </a:r>
                      <a:endParaRPr lang="en-US" sz="1200" b="1" i="1" u="none" strike="noStrike" dirty="0">
                        <a:solidFill>
                          <a:srgbClr val="000000"/>
                        </a:solidFill>
                        <a:latin typeface="+mn-lt"/>
                      </a:endParaRPr>
                    </a:p>
                  </a:txBody>
                  <a:tcPr marL="6030" marR="6030" marT="6031" marB="0" anchor="ctr">
                    <a:noFill/>
                  </a:tcPr>
                </a:tc>
                <a:tc>
                  <a:txBody>
                    <a:bodyPr/>
                    <a:lstStyle/>
                    <a:p>
                      <a:pPr marL="18288" algn="ctr" fontAlgn="b"/>
                      <a:r>
                        <a:rPr lang="en-US" sz="1200" b="1" i="1" u="none" strike="noStrike" dirty="0" smtClean="0">
                          <a:solidFill>
                            <a:srgbClr val="000000"/>
                          </a:solidFill>
                          <a:latin typeface="+mn-lt"/>
                        </a:rPr>
                        <a:t>3.95</a:t>
                      </a:r>
                      <a:endParaRPr lang="en-US" sz="1200" b="1" i="1" u="none" strike="noStrike" dirty="0">
                        <a:solidFill>
                          <a:srgbClr val="000000"/>
                        </a:solidFill>
                        <a:latin typeface="+mn-lt"/>
                      </a:endParaRPr>
                    </a:p>
                  </a:txBody>
                  <a:tcPr marL="6030" marR="6030" marT="6031" marB="0" anchor="ctr">
                    <a:solidFill>
                      <a:schemeClr val="accent3">
                        <a:lumMod val="60000"/>
                        <a:lumOff val="40000"/>
                      </a:schemeClr>
                    </a:solidFill>
                  </a:tcPr>
                </a:tc>
                <a:tc>
                  <a:txBody>
                    <a:bodyPr/>
                    <a:lstStyle/>
                    <a:p>
                      <a:pPr marL="18288" algn="ctr" fontAlgn="b"/>
                      <a:r>
                        <a:rPr lang="en-US" sz="1200" b="1" i="1" u="none" strike="noStrike" dirty="0" smtClean="0">
                          <a:solidFill>
                            <a:srgbClr val="000000"/>
                          </a:solidFill>
                          <a:latin typeface="+mn-lt"/>
                        </a:rPr>
                        <a:t>2066</a:t>
                      </a:r>
                      <a:endParaRPr lang="en-US" sz="1200" b="1" i="1" u="none" strike="noStrike" dirty="0">
                        <a:solidFill>
                          <a:srgbClr val="000000"/>
                        </a:solidFill>
                        <a:latin typeface="+mn-lt"/>
                      </a:endParaRPr>
                    </a:p>
                  </a:txBody>
                  <a:tcPr marL="6030" marR="6030" marT="6031" marB="0" anchor="ctr">
                    <a:solidFill>
                      <a:schemeClr val="accent3">
                        <a:lumMod val="60000"/>
                        <a:lumOff val="40000"/>
                      </a:schemeClr>
                    </a:solidFill>
                  </a:tcPr>
                </a:tc>
              </a:tr>
              <a:tr h="621159">
                <a:tc>
                  <a:txBody>
                    <a:bodyPr/>
                    <a:lstStyle/>
                    <a:p>
                      <a:pPr marL="18288" algn="ctr" fontAlgn="b"/>
                      <a:r>
                        <a:rPr lang="en-US" sz="1200" b="1" i="1" u="none" strike="noStrike" dirty="0" smtClean="0">
                          <a:solidFill>
                            <a:srgbClr val="000000"/>
                          </a:solidFill>
                          <a:latin typeface="+mn-lt"/>
                        </a:rPr>
                        <a:t>5</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err="1" smtClean="0">
                          <a:solidFill>
                            <a:srgbClr val="000000"/>
                          </a:solidFill>
                          <a:latin typeface="+mn-lt"/>
                        </a:rPr>
                        <a:t>Forschungszentrum</a:t>
                      </a:r>
                      <a:r>
                        <a:rPr lang="en-US" sz="1200" b="1" i="1" u="none" strike="noStrike" dirty="0" smtClean="0">
                          <a:solidFill>
                            <a:srgbClr val="000000"/>
                          </a:solidFill>
                          <a:latin typeface="+mn-lt"/>
                        </a:rPr>
                        <a:t> </a:t>
                      </a:r>
                      <a:r>
                        <a:rPr lang="en-US" sz="1200" b="1" i="1" u="none" strike="noStrike" dirty="0" err="1" smtClean="0">
                          <a:solidFill>
                            <a:srgbClr val="000000"/>
                          </a:solidFill>
                          <a:latin typeface="+mn-lt"/>
                        </a:rPr>
                        <a:t>Juelich</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smtClean="0">
                          <a:solidFill>
                            <a:srgbClr val="000000"/>
                          </a:solidFill>
                          <a:latin typeface="+mn-lt"/>
                        </a:rPr>
                        <a:t>JuQUEEN</a:t>
                      </a:r>
                      <a:r>
                        <a:rPr lang="en-US" sz="1200" b="1" i="1" u="none" strike="noStrike" dirty="0" smtClean="0">
                          <a:solidFill>
                            <a:srgbClr val="000000"/>
                          </a:solidFill>
                          <a:latin typeface="+mn-lt"/>
                        </a:rPr>
                        <a:t>, </a:t>
                      </a:r>
                      <a:r>
                        <a:rPr lang="en-US" sz="1200" b="1" i="1" dirty="0" err="1" smtClean="0">
                          <a:solidFill>
                            <a:srgbClr val="000000"/>
                          </a:solidFill>
                          <a:latin typeface="+mn-lt"/>
                        </a:rPr>
                        <a:t>BlueGene</a:t>
                      </a:r>
                      <a:r>
                        <a:rPr lang="en-US" sz="1200" b="1" i="1" dirty="0" smtClean="0">
                          <a:solidFill>
                            <a:srgbClr val="000000"/>
                          </a:solidFill>
                          <a:latin typeface="+mn-lt"/>
                        </a:rPr>
                        <a:t>/Q (16c)       + custom</a:t>
                      </a:r>
                      <a:r>
                        <a:rPr lang="en-US" sz="1200" b="1" i="1" baseline="0" dirty="0" smtClean="0">
                          <a:solidFill>
                            <a:srgbClr val="000000"/>
                          </a:solidFill>
                          <a:latin typeface="+mn-lt"/>
                        </a:rPr>
                        <a:t> </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smtClean="0">
                          <a:solidFill>
                            <a:srgbClr val="000000"/>
                          </a:solidFill>
                          <a:latin typeface="+mn-lt"/>
                        </a:rPr>
                        <a:t>Germany</a:t>
                      </a:r>
                      <a:endParaRPr lang="en-US" sz="1200" b="1" i="1" u="none" strike="noStrike" dirty="0">
                        <a:solidFill>
                          <a:srgbClr val="000000"/>
                        </a:solidFill>
                        <a:latin typeface="+mn-lt"/>
                      </a:endParaRPr>
                    </a:p>
                  </a:txBody>
                  <a:tcPr marL="6030" marR="6030" marT="6031" marB="0" anchor="ctr">
                    <a:gradFill flip="none" rotWithShape="1">
                      <a:gsLst>
                        <a:gs pos="0">
                          <a:schemeClr val="tx1"/>
                        </a:gs>
                        <a:gs pos="40000">
                          <a:srgbClr val="FFFFFF"/>
                        </a:gs>
                        <a:gs pos="71000">
                          <a:srgbClr val="F1082D"/>
                        </a:gs>
                        <a:gs pos="85000">
                          <a:srgbClr val="FFFF00"/>
                        </a:gs>
                      </a:gsLst>
                      <a:lin ang="4500000" scaled="0"/>
                      <a:tileRect/>
                    </a:gradFill>
                  </a:tcPr>
                </a:tc>
                <a:tc>
                  <a:txBody>
                    <a:bodyPr/>
                    <a:lstStyle/>
                    <a:p>
                      <a:pPr marL="18288" algn="ctr" fontAlgn="b"/>
                      <a:r>
                        <a:rPr lang="en-US" sz="1200" b="1" i="1" u="none" strike="noStrike" dirty="0" smtClean="0">
                          <a:solidFill>
                            <a:srgbClr val="000000"/>
                          </a:solidFill>
                          <a:latin typeface="+mn-lt"/>
                        </a:rPr>
                        <a:t>393,216</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smtClean="0">
                          <a:latin typeface="+mn-lt"/>
                        </a:rPr>
                        <a:t>4.14</a:t>
                      </a:r>
                      <a:endParaRPr lang="en-US" sz="1200" b="1" i="1" u="none" strike="noStrike" dirty="0">
                        <a:latin typeface="+mn-lt"/>
                      </a:endParaRPr>
                    </a:p>
                  </a:txBody>
                  <a:tcPr marL="12700" marR="12700" marT="12700" marB="0" anchor="ctr"/>
                </a:tc>
                <a:tc>
                  <a:txBody>
                    <a:bodyPr/>
                    <a:lstStyle/>
                    <a:p>
                      <a:pPr marL="18288" algn="ctr" fontAlgn="b"/>
                      <a:r>
                        <a:rPr lang="en-US" sz="1200" b="1" i="1" u="none" strike="noStrike" dirty="0" smtClean="0">
                          <a:solidFill>
                            <a:srgbClr val="000000"/>
                          </a:solidFill>
                          <a:latin typeface="+mn-lt"/>
                        </a:rPr>
                        <a:t>82</a:t>
                      </a:r>
                    </a:p>
                  </a:txBody>
                  <a:tcPr marL="6030" marR="6030" marT="6031" marB="0" anchor="ctr"/>
                </a:tc>
                <a:tc>
                  <a:txBody>
                    <a:bodyPr/>
                    <a:lstStyle/>
                    <a:p>
                      <a:pPr marL="18288" algn="ctr" fontAlgn="b"/>
                      <a:r>
                        <a:rPr lang="en-US" sz="1200" b="1" i="1" u="none" strike="noStrike" dirty="0" smtClean="0">
                          <a:solidFill>
                            <a:srgbClr val="000000"/>
                          </a:solidFill>
                          <a:latin typeface="+mn-lt"/>
                        </a:rPr>
                        <a:t>1.97</a:t>
                      </a:r>
                    </a:p>
                  </a:txBody>
                  <a:tcPr marL="6030" marR="6030" marT="6031" marB="0" anchor="ctr">
                    <a:solidFill>
                      <a:schemeClr val="accent3">
                        <a:lumMod val="60000"/>
                        <a:lumOff val="40000"/>
                      </a:schemeClr>
                    </a:solidFill>
                  </a:tcPr>
                </a:tc>
                <a:tc>
                  <a:txBody>
                    <a:bodyPr/>
                    <a:lstStyle/>
                    <a:p>
                      <a:pPr marL="18288" algn="ctr" fontAlgn="b"/>
                      <a:r>
                        <a:rPr lang="en-US" sz="1200" b="1" i="1" u="none" strike="noStrike" dirty="0" smtClean="0">
                          <a:solidFill>
                            <a:srgbClr val="000000"/>
                          </a:solidFill>
                          <a:latin typeface="+mn-lt"/>
                        </a:rPr>
                        <a:t>2102</a:t>
                      </a:r>
                    </a:p>
                  </a:txBody>
                  <a:tcPr marL="6030" marR="6030" marT="6031" marB="0" anchor="ctr">
                    <a:solidFill>
                      <a:schemeClr val="accent3">
                        <a:lumMod val="60000"/>
                        <a:lumOff val="40000"/>
                      </a:schemeClr>
                    </a:solidFill>
                  </a:tcPr>
                </a:tc>
              </a:tr>
              <a:tr h="513337">
                <a:tc>
                  <a:txBody>
                    <a:bodyPr/>
                    <a:lstStyle/>
                    <a:p>
                      <a:pPr marL="18288" algn="ctr" fontAlgn="b"/>
                      <a:r>
                        <a:rPr lang="en-US" sz="1200" b="1" i="1" u="none" strike="noStrike" dirty="0" smtClean="0">
                          <a:solidFill>
                            <a:srgbClr val="604A7B"/>
                          </a:solidFill>
                          <a:latin typeface="+mn-lt"/>
                        </a:rPr>
                        <a:t>6</a:t>
                      </a:r>
                      <a:endParaRPr lang="en-US" sz="1200" b="1" i="1" u="none" strike="noStrike" dirty="0">
                        <a:solidFill>
                          <a:srgbClr val="604A7B"/>
                        </a:solidFill>
                        <a:latin typeface="+mn-lt"/>
                      </a:endParaRPr>
                    </a:p>
                  </a:txBody>
                  <a:tcPr marL="6030" marR="6030" marT="6031" marB="0" anchor="ctr"/>
                </a:tc>
                <a:tc>
                  <a:txBody>
                    <a:bodyPr/>
                    <a:lstStyle/>
                    <a:p>
                      <a:pPr marL="18288" algn="ctr" fontAlgn="b"/>
                      <a:r>
                        <a:rPr lang="en-US" sz="1200" b="1" i="1" u="none" strike="noStrike" dirty="0" smtClean="0">
                          <a:solidFill>
                            <a:srgbClr val="000000"/>
                          </a:solidFill>
                          <a:latin typeface="+mn-lt"/>
                        </a:rPr>
                        <a:t>Leibniz </a:t>
                      </a:r>
                      <a:r>
                        <a:rPr lang="en-US" sz="1200" b="1" i="1" u="none" strike="noStrike" dirty="0" err="1" smtClean="0">
                          <a:solidFill>
                            <a:srgbClr val="000000"/>
                          </a:solidFill>
                          <a:latin typeface="+mn-lt"/>
                        </a:rPr>
                        <a:t>Rechenzentrum</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err="1" smtClean="0">
                          <a:solidFill>
                            <a:srgbClr val="000000"/>
                          </a:solidFill>
                          <a:latin typeface="+mn-lt"/>
                        </a:rPr>
                        <a:t>SuperMUC</a:t>
                      </a:r>
                      <a:r>
                        <a:rPr lang="en-US" sz="1200" b="1" i="1" u="none" strike="noStrike" dirty="0" smtClean="0">
                          <a:solidFill>
                            <a:srgbClr val="000000"/>
                          </a:solidFill>
                          <a:latin typeface="+mn-lt"/>
                        </a:rPr>
                        <a:t>, Intel (8c) + IB</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smtClean="0">
                          <a:solidFill>
                            <a:srgbClr val="000000"/>
                          </a:solidFill>
                          <a:latin typeface="+mn-lt"/>
                        </a:rPr>
                        <a:t>Germany</a:t>
                      </a:r>
                      <a:endParaRPr lang="en-US" sz="1200" b="1" i="1" u="none" strike="noStrike" dirty="0">
                        <a:solidFill>
                          <a:srgbClr val="000000"/>
                        </a:solidFill>
                        <a:latin typeface="+mn-lt"/>
                      </a:endParaRPr>
                    </a:p>
                  </a:txBody>
                  <a:tcPr marL="6030" marR="6030" marT="6031" marB="0" anchor="ctr">
                    <a:gradFill flip="none" rotWithShape="1">
                      <a:gsLst>
                        <a:gs pos="0">
                          <a:schemeClr val="tx1"/>
                        </a:gs>
                        <a:gs pos="38000">
                          <a:srgbClr val="FFFFFF"/>
                        </a:gs>
                        <a:gs pos="58000">
                          <a:srgbClr val="F1082D"/>
                        </a:gs>
                        <a:gs pos="87000">
                          <a:srgbClr val="FFFF00"/>
                        </a:gs>
                      </a:gsLst>
                      <a:lin ang="4080000" scaled="0"/>
                      <a:tileRect/>
                    </a:gradFill>
                  </a:tcPr>
                </a:tc>
                <a:tc>
                  <a:txBody>
                    <a:bodyPr/>
                    <a:lstStyle/>
                    <a:p>
                      <a:pPr marL="18288" algn="ctr" fontAlgn="b"/>
                      <a:r>
                        <a:rPr lang="en-US" sz="1200" b="1" i="1" u="none" strike="noStrike" dirty="0" smtClean="0">
                          <a:solidFill>
                            <a:srgbClr val="000000"/>
                          </a:solidFill>
                          <a:latin typeface="+mn-lt"/>
                        </a:rPr>
                        <a:t>147,456</a:t>
                      </a:r>
                      <a:endParaRPr lang="en-US" sz="1200" b="1" i="1" u="none" strike="noStrike" dirty="0">
                        <a:solidFill>
                          <a:srgbClr val="000000"/>
                        </a:solidFill>
                        <a:latin typeface="+mn-lt"/>
                      </a:endParaRPr>
                    </a:p>
                  </a:txBody>
                  <a:tcPr marL="6030" marR="6030" marT="6031" marB="0" anchor="ctr"/>
                </a:tc>
                <a:tc>
                  <a:txBody>
                    <a:bodyPr/>
                    <a:lstStyle/>
                    <a:p>
                      <a:pPr marL="18288" algn="ctr" fontAlgn="b"/>
                      <a:r>
                        <a:rPr lang="en-US" sz="1200" b="1" i="1" u="none" strike="noStrike" dirty="0" smtClean="0">
                          <a:latin typeface="+mn-lt"/>
                        </a:rPr>
                        <a:t>2.90</a:t>
                      </a:r>
                      <a:endParaRPr lang="en-US" sz="1200" b="1" i="1" u="none" strike="noStrike" dirty="0">
                        <a:latin typeface="+mn-lt"/>
                      </a:endParaRPr>
                    </a:p>
                  </a:txBody>
                  <a:tcPr marL="12700" marR="12700" marT="12700" marB="0" anchor="ctr"/>
                </a:tc>
                <a:tc>
                  <a:txBody>
                    <a:bodyPr/>
                    <a:lstStyle/>
                    <a:p>
                      <a:pPr marL="18288" algn="ctr" fontAlgn="b"/>
                      <a:r>
                        <a:rPr lang="en-US" sz="1200" b="1" i="1" u="none" strike="noStrike" dirty="0" smtClean="0">
                          <a:solidFill>
                            <a:srgbClr val="000000"/>
                          </a:solidFill>
                          <a:latin typeface="+mn-lt"/>
                        </a:rPr>
                        <a:t>90*</a:t>
                      </a:r>
                    </a:p>
                  </a:txBody>
                  <a:tcPr marL="6030" marR="6030" marT="6031" marB="0" anchor="ctr"/>
                </a:tc>
                <a:tc>
                  <a:txBody>
                    <a:bodyPr/>
                    <a:lstStyle/>
                    <a:p>
                      <a:pPr marL="18288" algn="ctr" fontAlgn="b"/>
                      <a:r>
                        <a:rPr lang="en-US" sz="1200" b="1" i="1" u="none" strike="noStrike" dirty="0" smtClean="0">
                          <a:solidFill>
                            <a:srgbClr val="000000"/>
                          </a:solidFill>
                          <a:latin typeface="+mn-lt"/>
                        </a:rPr>
                        <a:t>3.42</a:t>
                      </a:r>
                    </a:p>
                  </a:txBody>
                  <a:tcPr marL="6030" marR="6030" marT="6031" marB="0" anchor="ctr">
                    <a:solidFill>
                      <a:schemeClr val="accent3">
                        <a:lumMod val="60000"/>
                        <a:lumOff val="40000"/>
                      </a:schemeClr>
                    </a:solidFill>
                  </a:tcPr>
                </a:tc>
                <a:tc>
                  <a:txBody>
                    <a:bodyPr/>
                    <a:lstStyle/>
                    <a:p>
                      <a:pPr marL="18288" algn="ctr" fontAlgn="b"/>
                      <a:r>
                        <a:rPr lang="en-US" sz="1200" b="1" i="1" u="none" strike="noStrike" dirty="0" smtClean="0">
                          <a:solidFill>
                            <a:srgbClr val="000000"/>
                          </a:solidFill>
                          <a:latin typeface="+mn-lt"/>
                        </a:rPr>
                        <a:t>848</a:t>
                      </a:r>
                    </a:p>
                  </a:txBody>
                  <a:tcPr marL="6030" marR="6030" marT="6031" marB="0" anchor="ctr">
                    <a:solidFill>
                      <a:schemeClr val="accent3">
                        <a:lumMod val="60000"/>
                        <a:lumOff val="40000"/>
                      </a:schemeClr>
                    </a:solidFill>
                  </a:tcPr>
                </a:tc>
              </a:tr>
              <a:tr h="423796">
                <a:tc>
                  <a:txBody>
                    <a:bodyPr/>
                    <a:lstStyle/>
                    <a:p>
                      <a:pPr marL="18288" algn="ctr" fontAlgn="b"/>
                      <a:r>
                        <a:rPr lang="en-US" sz="1200" b="1" i="1" u="none" strike="noStrike" dirty="0" smtClean="0">
                          <a:solidFill>
                            <a:srgbClr val="000000"/>
                          </a:solidFill>
                          <a:latin typeface="+mn-lt"/>
                        </a:rPr>
                        <a:t>7</a:t>
                      </a:r>
                      <a:endParaRPr lang="en-US" sz="1200" b="1" i="1" u="none" strike="noStrike" dirty="0">
                        <a:solidFill>
                          <a:srgbClr val="000000"/>
                        </a:solidFill>
                        <a:latin typeface="+mn-lt"/>
                      </a:endParaRPr>
                    </a:p>
                  </a:txBody>
                  <a:tcPr marL="6030" marR="6030" marT="6031" marB="0" anchor="ctr"/>
                </a:tc>
                <a:tc>
                  <a:txBody>
                    <a:bodyPr/>
                    <a:lstStyle/>
                    <a:p>
                      <a:pPr algn="ctr"/>
                      <a:r>
                        <a:rPr lang="en-US" sz="1200" b="1" i="1" dirty="0" smtClean="0">
                          <a:latin typeface="+mn-lt"/>
                        </a:rPr>
                        <a:t>Texas Advanced Computing Center</a:t>
                      </a:r>
                      <a:endParaRPr lang="en-US" sz="1200" b="1" i="1" dirty="0">
                        <a:latin typeface="+mn-lt"/>
                      </a:endParaRPr>
                    </a:p>
                  </a:txBody>
                  <a:tcPr marL="6030" marR="6030" marT="6031" marB="0" anchor="ctr"/>
                </a:tc>
                <a:tc>
                  <a:txBody>
                    <a:bodyPr/>
                    <a:lstStyle/>
                    <a:p>
                      <a:pPr algn="ctr"/>
                      <a:r>
                        <a:rPr lang="en-US" sz="1200" b="1" i="1" dirty="0" smtClean="0">
                          <a:latin typeface="+mn-lt"/>
                        </a:rPr>
                        <a:t>Stampede, Dell Intel (8) + </a:t>
                      </a:r>
                      <a:r>
                        <a:rPr lang="en-US" sz="1200" b="1" i="1" dirty="0" smtClean="0">
                          <a:solidFill>
                            <a:srgbClr val="FF0000"/>
                          </a:solidFill>
                          <a:latin typeface="+mn-lt"/>
                        </a:rPr>
                        <a:t>Intel</a:t>
                      </a:r>
                      <a:r>
                        <a:rPr lang="en-US" sz="1200" b="1" i="1" baseline="0" dirty="0" smtClean="0">
                          <a:solidFill>
                            <a:srgbClr val="FF0000"/>
                          </a:solidFill>
                          <a:latin typeface="+mn-lt"/>
                        </a:rPr>
                        <a:t> Xeon Phi (61) </a:t>
                      </a:r>
                      <a:r>
                        <a:rPr lang="en-US" sz="1200" b="1" i="1" baseline="0" dirty="0" smtClean="0">
                          <a:latin typeface="+mn-lt"/>
                        </a:rPr>
                        <a:t>+ IB</a:t>
                      </a:r>
                      <a:endParaRPr lang="en-US" sz="1200" b="1" i="1" dirty="0">
                        <a:latin typeface="+mn-lt"/>
                      </a:endParaRPr>
                    </a:p>
                  </a:txBody>
                  <a:tcPr marL="6030" marR="6030" marT="6031" marB="0" anchor="ctr"/>
                </a:tc>
                <a:tc>
                  <a:txBody>
                    <a:bodyPr/>
                    <a:lstStyle/>
                    <a:p>
                      <a:pPr algn="ctr"/>
                      <a:r>
                        <a:rPr lang="en-US" sz="1200" b="1" i="1" dirty="0" smtClean="0">
                          <a:latin typeface="+mn-lt"/>
                        </a:rPr>
                        <a:t>USA</a:t>
                      </a:r>
                      <a:endParaRPr lang="en-US" sz="1200" b="1" i="1" dirty="0">
                        <a:latin typeface="+mn-lt"/>
                      </a:endParaRPr>
                    </a:p>
                  </a:txBody>
                  <a:tcPr marL="6030" marR="6030" marT="6031" marB="0" anchor="ctr">
                    <a:blipFill rotWithShape="1">
                      <a:blip r:embed="rId3">
                        <a:alphaModFix amt="50000"/>
                      </a:blip>
                      <a:stretch>
                        <a:fillRect/>
                      </a:stretch>
                    </a:blipFill>
                  </a:tcPr>
                </a:tc>
                <a:tc>
                  <a:txBody>
                    <a:bodyPr/>
                    <a:lstStyle/>
                    <a:p>
                      <a:pPr algn="ctr"/>
                      <a:r>
                        <a:rPr lang="en-US" sz="1200" b="1" i="1" dirty="0" smtClean="0">
                          <a:latin typeface="+mn-lt"/>
                        </a:rPr>
                        <a:t>204,900</a:t>
                      </a:r>
                      <a:endParaRPr lang="en-US" sz="1200" b="1" i="1" dirty="0">
                        <a:latin typeface="+mn-lt"/>
                      </a:endParaRPr>
                    </a:p>
                  </a:txBody>
                  <a:tcPr marL="6030" marR="6030" marT="6031" marB="0" anchor="ctr"/>
                </a:tc>
                <a:tc>
                  <a:txBody>
                    <a:bodyPr/>
                    <a:lstStyle/>
                    <a:p>
                      <a:pPr algn="ctr"/>
                      <a:r>
                        <a:rPr lang="en-US" sz="1200" b="1" i="1" dirty="0" smtClean="0">
                          <a:latin typeface="+mn-lt"/>
                        </a:rPr>
                        <a:t>2.66</a:t>
                      </a:r>
                      <a:endParaRPr lang="en-US" sz="1200" b="1" i="1" dirty="0">
                        <a:latin typeface="+mn-lt"/>
                      </a:endParaRPr>
                    </a:p>
                  </a:txBody>
                  <a:tcPr marL="12700" marR="12700" marT="12700" marB="0" anchor="ctr"/>
                </a:tc>
                <a:tc>
                  <a:txBody>
                    <a:bodyPr/>
                    <a:lstStyle/>
                    <a:p>
                      <a:pPr algn="ctr"/>
                      <a:r>
                        <a:rPr lang="en-US" sz="1200" b="1" i="1" dirty="0" smtClean="0">
                          <a:latin typeface="+mn-lt"/>
                        </a:rPr>
                        <a:t>67</a:t>
                      </a:r>
                      <a:endParaRPr lang="en-US" sz="1200" b="1" i="1" dirty="0">
                        <a:latin typeface="+mn-lt"/>
                      </a:endParaRPr>
                    </a:p>
                  </a:txBody>
                  <a:tcPr marL="6030" marR="6030" marT="6031" marB="0" anchor="ctr"/>
                </a:tc>
                <a:tc>
                  <a:txBody>
                    <a:bodyPr/>
                    <a:lstStyle/>
                    <a:p>
                      <a:pPr algn="ctr"/>
                      <a:r>
                        <a:rPr lang="en-US" sz="1200" b="1" i="1" dirty="0" smtClean="0">
                          <a:latin typeface="+mn-lt"/>
                        </a:rPr>
                        <a:t>3.3</a:t>
                      </a:r>
                      <a:endParaRPr lang="en-US" sz="1200" b="1" i="1" dirty="0">
                        <a:latin typeface="+mn-lt"/>
                      </a:endParaRPr>
                    </a:p>
                  </a:txBody>
                  <a:tcPr marL="6030" marR="6030" marT="6031" marB="0" anchor="ctr">
                    <a:solidFill>
                      <a:schemeClr val="accent3">
                        <a:lumMod val="60000"/>
                        <a:lumOff val="40000"/>
                      </a:schemeClr>
                    </a:solidFill>
                  </a:tcPr>
                </a:tc>
                <a:tc>
                  <a:txBody>
                    <a:bodyPr/>
                    <a:lstStyle/>
                    <a:p>
                      <a:pPr algn="ctr"/>
                      <a:r>
                        <a:rPr lang="en-US" sz="1200" b="1" i="1" dirty="0" smtClean="0">
                          <a:latin typeface="+mn-lt"/>
                        </a:rPr>
                        <a:t>806</a:t>
                      </a:r>
                      <a:endParaRPr lang="en-US" sz="1200" b="1" i="1" dirty="0">
                        <a:latin typeface="+mn-lt"/>
                      </a:endParaRPr>
                    </a:p>
                  </a:txBody>
                  <a:tcPr marL="6030" marR="6030" marT="6031" marB="0" anchor="ctr">
                    <a:solidFill>
                      <a:schemeClr val="accent3">
                        <a:lumMod val="60000"/>
                        <a:lumOff val="40000"/>
                      </a:schemeClr>
                    </a:solidFill>
                  </a:tcPr>
                </a:tc>
              </a:tr>
              <a:tr h="532819">
                <a:tc>
                  <a:txBody>
                    <a:bodyPr/>
                    <a:lstStyle/>
                    <a:p>
                      <a:pPr marL="18288" algn="ctr" fontAlgn="b"/>
                      <a:r>
                        <a:rPr lang="en-US" sz="1200" b="1" i="1" u="none" strike="noStrike" dirty="0" smtClean="0">
                          <a:solidFill>
                            <a:srgbClr val="000000"/>
                          </a:solidFill>
                          <a:latin typeface="+mn-lt"/>
                        </a:rPr>
                        <a:t>8</a:t>
                      </a:r>
                      <a:endParaRPr lang="en-US" sz="1200" b="1" i="1" u="none" strike="noStrike" dirty="0">
                        <a:solidFill>
                          <a:srgbClr val="000000"/>
                        </a:solidFill>
                        <a:latin typeface="+mn-lt"/>
                      </a:endParaRPr>
                    </a:p>
                  </a:txBody>
                  <a:tcPr marL="6030" marR="6030" marT="6031" marB="0" anchor="ctr"/>
                </a:tc>
                <a:tc>
                  <a:txBody>
                    <a:bodyPr/>
                    <a:lstStyle/>
                    <a:p>
                      <a:pPr algn="ctr"/>
                      <a:r>
                        <a:rPr lang="en-US" sz="1200" b="1" i="1" dirty="0" smtClean="0">
                          <a:latin typeface="+mn-lt"/>
                        </a:rPr>
                        <a:t>Nat. </a:t>
                      </a:r>
                      <a:r>
                        <a:rPr lang="en-US" sz="1200" b="1" i="1" dirty="0" err="1" smtClean="0">
                          <a:latin typeface="+mn-lt"/>
                        </a:rPr>
                        <a:t>SuperComputer</a:t>
                      </a:r>
                      <a:r>
                        <a:rPr lang="en-US" sz="1200" b="1" i="1" dirty="0" smtClean="0">
                          <a:latin typeface="+mn-lt"/>
                        </a:rPr>
                        <a:t> Center in Tianjin</a:t>
                      </a:r>
                      <a:endParaRPr lang="en-US" sz="1200" b="1" i="1" dirty="0">
                        <a:latin typeface="+mn-lt"/>
                      </a:endParaRPr>
                    </a:p>
                  </a:txBody>
                  <a:tcPr marL="6030" marR="6030" marT="6031" marB="0" anchor="ctr"/>
                </a:tc>
                <a:tc>
                  <a:txBody>
                    <a:bodyPr/>
                    <a:lstStyle/>
                    <a:p>
                      <a:pPr algn="ctr"/>
                      <a:r>
                        <a:rPr lang="en-US" sz="1200" b="1" i="1" dirty="0" smtClean="0">
                          <a:latin typeface="+mn-lt"/>
                        </a:rPr>
                        <a:t>Tianhe-1A, NUDT </a:t>
                      </a:r>
                    </a:p>
                    <a:p>
                      <a:pPr algn="ctr"/>
                      <a:r>
                        <a:rPr lang="en-US" sz="1200" b="1" i="1" dirty="0" smtClean="0">
                          <a:latin typeface="+mn-lt"/>
                        </a:rPr>
                        <a:t>Intel (6c) + </a:t>
                      </a:r>
                      <a:r>
                        <a:rPr lang="en-US" sz="1200" b="1" i="1" dirty="0" err="1" smtClean="0">
                          <a:solidFill>
                            <a:srgbClr val="FF0000"/>
                          </a:solidFill>
                          <a:latin typeface="+mn-lt"/>
                        </a:rPr>
                        <a:t>Nvidia</a:t>
                      </a:r>
                      <a:r>
                        <a:rPr lang="en-US" sz="1200" b="1" i="1" dirty="0" smtClean="0">
                          <a:solidFill>
                            <a:srgbClr val="FF0000"/>
                          </a:solidFill>
                          <a:latin typeface="+mn-lt"/>
                        </a:rPr>
                        <a:t> Fermi GPU (14c</a:t>
                      </a:r>
                      <a:r>
                        <a:rPr lang="en-US" sz="1200" b="1" i="1" dirty="0" smtClean="0">
                          <a:solidFill>
                            <a:schemeClr val="accent2"/>
                          </a:solidFill>
                          <a:latin typeface="+mn-lt"/>
                        </a:rPr>
                        <a:t>) </a:t>
                      </a:r>
                      <a:r>
                        <a:rPr lang="en-US" sz="1200" b="1" i="1" dirty="0" smtClean="0">
                          <a:solidFill>
                            <a:srgbClr val="000000"/>
                          </a:solidFill>
                          <a:latin typeface="+mn-lt"/>
                        </a:rPr>
                        <a:t>+ </a:t>
                      </a:r>
                      <a:r>
                        <a:rPr lang="en-US" sz="1200" b="1" i="1" baseline="0" dirty="0" smtClean="0">
                          <a:solidFill>
                            <a:srgbClr val="000000"/>
                          </a:solidFill>
                          <a:latin typeface="+mn-lt"/>
                        </a:rPr>
                        <a:t>custom</a:t>
                      </a:r>
                      <a:endParaRPr lang="en-US" sz="1200" b="1" i="1" dirty="0">
                        <a:solidFill>
                          <a:srgbClr val="000000"/>
                        </a:solidFill>
                        <a:latin typeface="+mn-lt"/>
                      </a:endParaRPr>
                    </a:p>
                  </a:txBody>
                  <a:tcPr marL="6030" marR="6030" marT="6031" marB="0" anchor="ctr"/>
                </a:tc>
                <a:tc>
                  <a:txBody>
                    <a:bodyPr/>
                    <a:lstStyle/>
                    <a:p>
                      <a:pPr algn="ctr"/>
                      <a:r>
                        <a:rPr lang="en-US" sz="1200" b="1" i="1" dirty="0" smtClean="0">
                          <a:latin typeface="+mn-lt"/>
                        </a:rPr>
                        <a:t>China</a:t>
                      </a:r>
                      <a:endParaRPr lang="en-US" sz="1200" b="1" i="1" dirty="0">
                        <a:latin typeface="+mn-lt"/>
                      </a:endParaRPr>
                    </a:p>
                  </a:txBody>
                  <a:tcPr marL="6030" marR="6030" marT="6031" marB="0" anchor="ctr">
                    <a:solidFill>
                      <a:srgbClr val="FF0000"/>
                    </a:solidFill>
                  </a:tcPr>
                </a:tc>
                <a:tc>
                  <a:txBody>
                    <a:bodyPr/>
                    <a:lstStyle/>
                    <a:p>
                      <a:pPr algn="ctr"/>
                      <a:r>
                        <a:rPr lang="en-US" sz="1200" b="1" i="1" dirty="0" smtClean="0">
                          <a:latin typeface="+mn-lt"/>
                        </a:rPr>
                        <a:t>186,368</a:t>
                      </a:r>
                      <a:endParaRPr lang="en-US" sz="1200" b="1" i="1" dirty="0">
                        <a:latin typeface="+mn-lt"/>
                      </a:endParaRPr>
                    </a:p>
                  </a:txBody>
                  <a:tcPr marL="6030" marR="6030" marT="6031" marB="0" anchor="ctr"/>
                </a:tc>
                <a:tc>
                  <a:txBody>
                    <a:bodyPr/>
                    <a:lstStyle/>
                    <a:p>
                      <a:pPr algn="ctr"/>
                      <a:r>
                        <a:rPr lang="en-US" sz="1200" b="1" i="1" dirty="0" smtClean="0">
                          <a:latin typeface="+mn-lt"/>
                        </a:rPr>
                        <a:t>2.57</a:t>
                      </a:r>
                      <a:endParaRPr lang="en-US" sz="1200" b="1" i="1" dirty="0">
                        <a:latin typeface="+mn-lt"/>
                      </a:endParaRPr>
                    </a:p>
                  </a:txBody>
                  <a:tcPr marL="12700" marR="12700" marT="12700" marB="0" anchor="ctr"/>
                </a:tc>
                <a:tc>
                  <a:txBody>
                    <a:bodyPr/>
                    <a:lstStyle/>
                    <a:p>
                      <a:pPr algn="ctr"/>
                      <a:r>
                        <a:rPr lang="en-US" sz="1200" b="1" i="1" dirty="0" smtClean="0">
                          <a:latin typeface="+mn-lt"/>
                        </a:rPr>
                        <a:t>55</a:t>
                      </a:r>
                      <a:endParaRPr lang="en-US" sz="1200" b="1" i="1" dirty="0">
                        <a:latin typeface="+mn-lt"/>
                      </a:endParaRPr>
                    </a:p>
                  </a:txBody>
                  <a:tcPr marL="6030" marR="6030" marT="6031" marB="0" anchor="ctr"/>
                </a:tc>
                <a:tc>
                  <a:txBody>
                    <a:bodyPr/>
                    <a:lstStyle/>
                    <a:p>
                      <a:pPr algn="ctr"/>
                      <a:r>
                        <a:rPr lang="en-US" sz="1200" b="1" i="1" dirty="0" smtClean="0">
                          <a:latin typeface="+mn-lt"/>
                        </a:rPr>
                        <a:t>4.04</a:t>
                      </a:r>
                      <a:endParaRPr lang="en-US" sz="1200" b="1" i="1" dirty="0">
                        <a:latin typeface="+mn-lt"/>
                      </a:endParaRPr>
                    </a:p>
                  </a:txBody>
                  <a:tcPr marL="6030" marR="6030" marT="6031" marB="0" anchor="ctr">
                    <a:solidFill>
                      <a:schemeClr val="accent3">
                        <a:lumMod val="60000"/>
                        <a:lumOff val="40000"/>
                      </a:schemeClr>
                    </a:solidFill>
                  </a:tcPr>
                </a:tc>
                <a:tc>
                  <a:txBody>
                    <a:bodyPr/>
                    <a:lstStyle/>
                    <a:p>
                      <a:pPr algn="ctr"/>
                      <a:r>
                        <a:rPr lang="en-US" sz="1200" b="1" i="1" dirty="0" smtClean="0">
                          <a:latin typeface="+mn-lt"/>
                        </a:rPr>
                        <a:t>636</a:t>
                      </a:r>
                      <a:endParaRPr lang="en-US" sz="1200" b="1" i="1" dirty="0">
                        <a:latin typeface="+mn-lt"/>
                      </a:endParaRPr>
                    </a:p>
                  </a:txBody>
                  <a:tcPr marL="6030" marR="6030" marT="6031" marB="0" anchor="ctr">
                    <a:solidFill>
                      <a:schemeClr val="accent3">
                        <a:lumMod val="60000"/>
                        <a:lumOff val="40000"/>
                      </a:schemeClr>
                    </a:solidFill>
                  </a:tcPr>
                </a:tc>
              </a:tr>
              <a:tr h="499375">
                <a:tc>
                  <a:txBody>
                    <a:bodyPr/>
                    <a:lstStyle/>
                    <a:p>
                      <a:pPr marL="18288" algn="ctr" fontAlgn="b"/>
                      <a:r>
                        <a:rPr lang="en-US" sz="1200" b="1" i="1" u="none" strike="noStrike" dirty="0" smtClean="0">
                          <a:solidFill>
                            <a:schemeClr val="accent4">
                              <a:lumMod val="75000"/>
                            </a:schemeClr>
                          </a:solidFill>
                          <a:latin typeface="+mn-lt"/>
                        </a:rPr>
                        <a:t>9</a:t>
                      </a:r>
                      <a:endParaRPr lang="en-US" sz="1200" b="1" i="1" u="none" strike="noStrike" dirty="0">
                        <a:solidFill>
                          <a:schemeClr val="accent4">
                            <a:lumMod val="75000"/>
                          </a:schemeClr>
                        </a:solidFill>
                        <a:latin typeface="+mn-lt"/>
                      </a:endParaRPr>
                    </a:p>
                  </a:txBody>
                  <a:tcPr marL="6030" marR="6030" marT="6031" marB="0" anchor="ctr"/>
                </a:tc>
                <a:tc>
                  <a:txBody>
                    <a:bodyPr/>
                    <a:lstStyle/>
                    <a:p>
                      <a:pPr algn="ctr"/>
                      <a:r>
                        <a:rPr lang="en-US" sz="1200" b="1" i="1" dirty="0" smtClean="0">
                          <a:latin typeface="+mn-lt"/>
                        </a:rPr>
                        <a:t>CINECA</a:t>
                      </a:r>
                      <a:endParaRPr lang="en-US" sz="1200" b="1" i="1" dirty="0">
                        <a:latin typeface="+mn-lt"/>
                      </a:endParaRPr>
                    </a:p>
                  </a:txBody>
                  <a:tcPr marL="6030" marR="6030" marT="6031" marB="0" anchor="ctr"/>
                </a:tc>
                <a:tc>
                  <a:txBody>
                    <a:bodyPr/>
                    <a:lstStyle/>
                    <a:p>
                      <a:pPr algn="ctr"/>
                      <a:r>
                        <a:rPr lang="en-US" sz="1200" b="1" i="1" dirty="0" smtClean="0">
                          <a:latin typeface="+mn-lt"/>
                        </a:rPr>
                        <a:t>Fermi, </a:t>
                      </a:r>
                      <a:r>
                        <a:rPr lang="en-US" sz="1200" b="1" i="1" dirty="0" err="1" smtClean="0">
                          <a:latin typeface="+mn-lt"/>
                        </a:rPr>
                        <a:t>BlueGene</a:t>
                      </a:r>
                      <a:r>
                        <a:rPr lang="en-US" sz="1200" b="1" i="1" dirty="0" smtClean="0">
                          <a:latin typeface="+mn-lt"/>
                        </a:rPr>
                        <a:t>/Q (16c)         + custom</a:t>
                      </a:r>
                      <a:endParaRPr lang="en-US" sz="1200" b="1" i="1" dirty="0">
                        <a:latin typeface="+mn-lt"/>
                      </a:endParaRPr>
                    </a:p>
                  </a:txBody>
                  <a:tcPr marL="6030" marR="6030" marT="6031" marB="0" anchor="ctr"/>
                </a:tc>
                <a:tc>
                  <a:txBody>
                    <a:bodyPr/>
                    <a:lstStyle/>
                    <a:p>
                      <a:pPr algn="ctr"/>
                      <a:r>
                        <a:rPr lang="en-US" sz="1200" b="1" i="1" dirty="0" smtClean="0">
                          <a:latin typeface="+mn-lt"/>
                        </a:rPr>
                        <a:t>Italy</a:t>
                      </a:r>
                      <a:endParaRPr lang="en-US" sz="1200" b="1" i="1" dirty="0">
                        <a:latin typeface="+mn-lt"/>
                      </a:endParaRPr>
                    </a:p>
                  </a:txBody>
                  <a:tcPr marL="6030" marR="6030" marT="6031" marB="0" anchor="ctr">
                    <a:gradFill flip="none" rotWithShape="1">
                      <a:gsLst>
                        <a:gs pos="17000">
                          <a:schemeClr val="accent3">
                            <a:lumMod val="75000"/>
                          </a:schemeClr>
                        </a:gs>
                        <a:gs pos="61000">
                          <a:srgbClr val="FFFFFF"/>
                        </a:gs>
                        <a:gs pos="82000">
                          <a:srgbClr val="FF0000"/>
                        </a:gs>
                        <a:gs pos="40000">
                          <a:srgbClr val="FFFFFF"/>
                        </a:gs>
                      </a:gsLst>
                      <a:path path="circle">
                        <a:fillToRect r="100000" b="100000"/>
                      </a:path>
                      <a:tileRect l="-100000" t="-100000"/>
                    </a:gradFill>
                  </a:tcPr>
                </a:tc>
                <a:tc>
                  <a:txBody>
                    <a:bodyPr/>
                    <a:lstStyle/>
                    <a:p>
                      <a:pPr algn="ctr"/>
                      <a:r>
                        <a:rPr lang="en-US" sz="1200" b="1" i="1" dirty="0" smtClean="0">
                          <a:latin typeface="+mn-lt"/>
                        </a:rPr>
                        <a:t>163,840</a:t>
                      </a:r>
                      <a:endParaRPr lang="en-US" sz="1200" b="1" i="1" dirty="0">
                        <a:latin typeface="+mn-lt"/>
                      </a:endParaRPr>
                    </a:p>
                  </a:txBody>
                  <a:tcPr marL="6030" marR="6030" marT="6031" marB="0" anchor="ctr"/>
                </a:tc>
                <a:tc>
                  <a:txBody>
                    <a:bodyPr/>
                    <a:lstStyle/>
                    <a:p>
                      <a:pPr algn="ctr"/>
                      <a:r>
                        <a:rPr lang="en-US" sz="1200" b="1" i="1" dirty="0" smtClean="0">
                          <a:latin typeface="+mn-lt"/>
                        </a:rPr>
                        <a:t>1.73</a:t>
                      </a:r>
                      <a:endParaRPr lang="en-US" sz="1200" b="1" i="1" dirty="0">
                        <a:latin typeface="+mn-lt"/>
                      </a:endParaRPr>
                    </a:p>
                  </a:txBody>
                  <a:tcPr marL="12700" marR="12700" marT="12700" marB="0" anchor="ctr"/>
                </a:tc>
                <a:tc>
                  <a:txBody>
                    <a:bodyPr/>
                    <a:lstStyle/>
                    <a:p>
                      <a:pPr algn="ctr"/>
                      <a:r>
                        <a:rPr lang="en-US" sz="1200" b="1" i="1" dirty="0" smtClean="0">
                          <a:latin typeface="+mn-lt"/>
                        </a:rPr>
                        <a:t>82</a:t>
                      </a:r>
                      <a:endParaRPr lang="en-US" sz="1200" b="1" i="1" dirty="0">
                        <a:latin typeface="+mn-lt"/>
                      </a:endParaRPr>
                    </a:p>
                  </a:txBody>
                  <a:tcPr marL="6030" marR="6030" marT="6031" marB="0" anchor="ctr"/>
                </a:tc>
                <a:tc>
                  <a:txBody>
                    <a:bodyPr/>
                    <a:lstStyle/>
                    <a:p>
                      <a:pPr algn="ctr"/>
                      <a:r>
                        <a:rPr lang="en-US" sz="1200" b="1" i="1" dirty="0" smtClean="0">
                          <a:latin typeface="+mn-lt"/>
                        </a:rPr>
                        <a:t>.822</a:t>
                      </a:r>
                      <a:endParaRPr lang="en-US" sz="1200" b="1" i="1" dirty="0">
                        <a:latin typeface="+mn-lt"/>
                      </a:endParaRPr>
                    </a:p>
                  </a:txBody>
                  <a:tcPr marL="6030" marR="6030" marT="6031" marB="0" anchor="ctr">
                    <a:solidFill>
                      <a:schemeClr val="accent3">
                        <a:lumMod val="60000"/>
                        <a:lumOff val="40000"/>
                      </a:schemeClr>
                    </a:solidFill>
                  </a:tcPr>
                </a:tc>
                <a:tc>
                  <a:txBody>
                    <a:bodyPr/>
                    <a:lstStyle/>
                    <a:p>
                      <a:pPr algn="ctr"/>
                      <a:r>
                        <a:rPr lang="en-US" sz="1200" b="1" i="1" dirty="0" smtClean="0">
                          <a:latin typeface="+mn-lt"/>
                        </a:rPr>
                        <a:t>2105</a:t>
                      </a:r>
                      <a:endParaRPr lang="en-US" sz="1200" b="1" i="1" dirty="0">
                        <a:latin typeface="+mn-lt"/>
                      </a:endParaRPr>
                    </a:p>
                  </a:txBody>
                  <a:tcPr marL="6030" marR="6030" marT="6031" marB="0" anchor="ctr">
                    <a:solidFill>
                      <a:schemeClr val="accent3">
                        <a:lumMod val="60000"/>
                        <a:lumOff val="40000"/>
                      </a:schemeClr>
                    </a:solidFill>
                  </a:tcPr>
                </a:tc>
              </a:tr>
              <a:tr h="423796">
                <a:tc>
                  <a:txBody>
                    <a:bodyPr/>
                    <a:lstStyle/>
                    <a:p>
                      <a:pPr marL="18288" algn="ctr" fontAlgn="b"/>
                      <a:r>
                        <a:rPr lang="en-US" sz="1200" b="1" i="1" u="none" strike="noStrike" dirty="0" smtClean="0">
                          <a:solidFill>
                            <a:srgbClr val="000000"/>
                          </a:solidFill>
                          <a:latin typeface="+mn-lt"/>
                        </a:rPr>
                        <a:t>10</a:t>
                      </a:r>
                      <a:endParaRPr lang="en-US" sz="1200" b="1" i="1" u="none" strike="noStrike" dirty="0">
                        <a:solidFill>
                          <a:srgbClr val="000000"/>
                        </a:solidFill>
                        <a:latin typeface="+mn-lt"/>
                      </a:endParaRPr>
                    </a:p>
                  </a:txBody>
                  <a:tcPr marL="6030" marR="6030" marT="6031" marB="0" anchor="ctr"/>
                </a:tc>
                <a:tc>
                  <a:txBody>
                    <a:bodyPr/>
                    <a:lstStyle/>
                    <a:p>
                      <a:pPr algn="ctr"/>
                      <a:r>
                        <a:rPr lang="en-US" sz="1200" b="1" i="1" dirty="0" smtClean="0">
                          <a:latin typeface="+mn-lt"/>
                        </a:rPr>
                        <a:t>IBM</a:t>
                      </a:r>
                      <a:endParaRPr lang="en-US" sz="1200" b="1" i="1" dirty="0">
                        <a:latin typeface="+mn-lt"/>
                      </a:endParaRPr>
                    </a:p>
                  </a:txBody>
                  <a:tcPr marL="6030" marR="6030" marT="6031" marB="0" anchor="ctr"/>
                </a:tc>
                <a:tc>
                  <a:txBody>
                    <a:bodyPr/>
                    <a:lstStyle/>
                    <a:p>
                      <a:pPr algn="ctr"/>
                      <a:r>
                        <a:rPr lang="en-US" sz="1200" b="1" i="1" dirty="0" smtClean="0">
                          <a:latin typeface="+mn-lt"/>
                        </a:rPr>
                        <a:t>DARPA Trial</a:t>
                      </a:r>
                      <a:r>
                        <a:rPr lang="en-US" sz="1200" b="1" i="1" baseline="0" dirty="0" smtClean="0">
                          <a:latin typeface="+mn-lt"/>
                        </a:rPr>
                        <a:t> System, Power7 (8C) + custom</a:t>
                      </a:r>
                      <a:endParaRPr lang="en-US" sz="1200" b="1" i="1" dirty="0">
                        <a:latin typeface="+mn-lt"/>
                      </a:endParaRPr>
                    </a:p>
                  </a:txBody>
                  <a:tcPr marL="6030" marR="6030" marT="6031" marB="0" anchor="ctr"/>
                </a:tc>
                <a:tc>
                  <a:txBody>
                    <a:bodyPr/>
                    <a:lstStyle/>
                    <a:p>
                      <a:pPr algn="ctr"/>
                      <a:r>
                        <a:rPr lang="en-US" sz="1200" b="1" i="1" dirty="0" smtClean="0">
                          <a:latin typeface="+mn-lt"/>
                        </a:rPr>
                        <a:t>USA</a:t>
                      </a:r>
                      <a:endParaRPr lang="en-US" sz="1200" b="1" i="1" dirty="0">
                        <a:latin typeface="+mn-lt"/>
                      </a:endParaRPr>
                    </a:p>
                  </a:txBody>
                  <a:tcPr marL="6030" marR="6030" marT="6031" marB="0" anchor="ctr">
                    <a:blipFill rotWithShape="1">
                      <a:blip r:embed="rId3">
                        <a:alphaModFix amt="50000"/>
                      </a:blip>
                      <a:stretch>
                        <a:fillRect/>
                      </a:stretch>
                    </a:blipFill>
                  </a:tcPr>
                </a:tc>
                <a:tc>
                  <a:txBody>
                    <a:bodyPr/>
                    <a:lstStyle/>
                    <a:p>
                      <a:pPr algn="ctr"/>
                      <a:r>
                        <a:rPr lang="en-US" sz="1200" b="1" i="1" dirty="0" smtClean="0">
                          <a:latin typeface="+mn-lt"/>
                        </a:rPr>
                        <a:t>63,360</a:t>
                      </a:r>
                      <a:endParaRPr lang="en-US" sz="1200" b="1" i="1" dirty="0">
                        <a:latin typeface="+mn-lt"/>
                      </a:endParaRPr>
                    </a:p>
                  </a:txBody>
                  <a:tcPr marL="6030" marR="6030" marT="6031" marB="0" anchor="ctr"/>
                </a:tc>
                <a:tc>
                  <a:txBody>
                    <a:bodyPr/>
                    <a:lstStyle/>
                    <a:p>
                      <a:pPr algn="ctr"/>
                      <a:r>
                        <a:rPr lang="en-US" sz="1200" b="1" i="1" dirty="0" smtClean="0">
                          <a:latin typeface="+mn-lt"/>
                        </a:rPr>
                        <a:t>1.51</a:t>
                      </a:r>
                      <a:endParaRPr lang="en-US" sz="1200" b="1" i="1" dirty="0">
                        <a:latin typeface="+mn-lt"/>
                      </a:endParaRPr>
                    </a:p>
                  </a:txBody>
                  <a:tcPr marL="12700" marR="12700" marT="12700" marB="0" anchor="ctr"/>
                </a:tc>
                <a:tc>
                  <a:txBody>
                    <a:bodyPr/>
                    <a:lstStyle/>
                    <a:p>
                      <a:pPr algn="ctr"/>
                      <a:r>
                        <a:rPr lang="en-US" sz="1200" b="1" i="1" dirty="0" smtClean="0">
                          <a:latin typeface="+mn-lt"/>
                        </a:rPr>
                        <a:t>78</a:t>
                      </a:r>
                      <a:endParaRPr lang="en-US" sz="1200" b="1" i="1" dirty="0">
                        <a:latin typeface="+mn-lt"/>
                      </a:endParaRPr>
                    </a:p>
                  </a:txBody>
                  <a:tcPr marL="6030" marR="6030" marT="6031" marB="0" anchor="ctr"/>
                </a:tc>
                <a:tc>
                  <a:txBody>
                    <a:bodyPr/>
                    <a:lstStyle/>
                    <a:p>
                      <a:pPr algn="ctr"/>
                      <a:r>
                        <a:rPr lang="en-US" sz="1200" b="1" i="1" dirty="0" smtClean="0">
                          <a:latin typeface="+mn-lt"/>
                        </a:rPr>
                        <a:t>.358</a:t>
                      </a:r>
                      <a:endParaRPr lang="en-US" sz="1200" b="1" i="1" dirty="0">
                        <a:latin typeface="+mn-lt"/>
                      </a:endParaRPr>
                    </a:p>
                  </a:txBody>
                  <a:tcPr marL="6030" marR="6030" marT="6031" marB="0" anchor="ctr">
                    <a:solidFill>
                      <a:schemeClr val="accent3">
                        <a:lumMod val="60000"/>
                        <a:lumOff val="40000"/>
                      </a:schemeClr>
                    </a:solidFill>
                  </a:tcPr>
                </a:tc>
                <a:tc>
                  <a:txBody>
                    <a:bodyPr/>
                    <a:lstStyle/>
                    <a:p>
                      <a:pPr algn="ctr"/>
                      <a:r>
                        <a:rPr lang="en-US" sz="1200" b="1" i="1" dirty="0" smtClean="0">
                          <a:latin typeface="+mn-lt"/>
                        </a:rPr>
                        <a:t>422</a:t>
                      </a:r>
                      <a:endParaRPr lang="en-US" sz="1200" b="1" i="1" dirty="0">
                        <a:latin typeface="+mn-lt"/>
                      </a:endParaRPr>
                    </a:p>
                  </a:txBody>
                  <a:tcPr marL="6030" marR="6030" marT="6031" marB="0" anchor="ctr">
                    <a:solidFill>
                      <a:schemeClr val="accent3">
                        <a:lumMod val="60000"/>
                        <a:lumOff val="40000"/>
                      </a:schemeClr>
                    </a:solidFill>
                  </a:tcPr>
                </a:tc>
              </a:tr>
            </a:tbl>
          </a:graphicData>
        </a:graphic>
      </p:graphicFrame>
      <p:sp>
        <p:nvSpPr>
          <p:cNvPr id="7" name="Slide Number Placeholder 6"/>
          <p:cNvSpPr>
            <a:spLocks noGrp="1"/>
          </p:cNvSpPr>
          <p:nvPr>
            <p:ph type="sldNum" sz="quarter" idx="12"/>
          </p:nvPr>
        </p:nvSpPr>
        <p:spPr/>
        <p:txBody>
          <a:bodyPr/>
          <a:lstStyle/>
          <a:p>
            <a:pPr>
              <a:defRPr/>
            </a:pPr>
            <a:fld id="{4DB6076F-52BC-B441-BD71-2A1ED794FE08}" type="slidenum">
              <a:rPr lang="en-US" smtClean="0">
                <a:solidFill>
                  <a:prstClr val="black"/>
                </a:solidFill>
              </a:rPr>
              <a:pPr>
                <a:defRPr/>
              </a:pPr>
              <a:t>74</a:t>
            </a:fld>
            <a:endParaRPr lang="en-US" dirty="0">
              <a:solidFill>
                <a:prstClr val="black"/>
              </a:solidFill>
            </a:endParaRPr>
          </a:p>
        </p:txBody>
      </p:sp>
      <p:sp>
        <p:nvSpPr>
          <p:cNvPr id="6" name="Rounded Rectangle 5"/>
          <p:cNvSpPr/>
          <p:nvPr/>
        </p:nvSpPr>
        <p:spPr bwMode="auto">
          <a:xfrm>
            <a:off x="5638800" y="685800"/>
            <a:ext cx="838200" cy="5791200"/>
          </a:xfrm>
          <a:prstGeom prst="round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mtClean="0">
              <a:solidFill>
                <a:prstClr val="black"/>
              </a:solidFill>
              <a:latin typeface="Arial Unicode MS" pitchFamily="34" charset="-128"/>
              <a:ea typeface="Arial Unicode MS" pitchFamily="34" charset="-128"/>
            </a:endParaRPr>
          </a:p>
        </p:txBody>
      </p:sp>
      <p:sp>
        <p:nvSpPr>
          <p:cNvPr id="8" name="Rounded Rectangle 7"/>
          <p:cNvSpPr/>
          <p:nvPr/>
        </p:nvSpPr>
        <p:spPr bwMode="auto">
          <a:xfrm>
            <a:off x="7772400" y="685800"/>
            <a:ext cx="685800" cy="5791200"/>
          </a:xfrm>
          <a:prstGeom prst="round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mtClean="0">
              <a:solidFill>
                <a:prstClr val="black"/>
              </a:solidFill>
              <a:latin typeface="Arial Unicode MS" pitchFamily="34" charset="-128"/>
              <a:ea typeface="Arial Unicode MS" pitchFamily="34" charset="-128"/>
            </a:endParaRPr>
          </a:p>
        </p:txBody>
      </p:sp>
      <p:sp>
        <p:nvSpPr>
          <p:cNvPr id="9" name="Rounded Rectangle 8"/>
          <p:cNvSpPr/>
          <p:nvPr/>
        </p:nvSpPr>
        <p:spPr bwMode="auto">
          <a:xfrm rot="16200000">
            <a:off x="4743451" y="-933449"/>
            <a:ext cx="533399" cy="5600699"/>
          </a:xfrm>
          <a:prstGeom prst="round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mtClean="0">
              <a:solidFill>
                <a:prstClr val="black"/>
              </a:solidFill>
              <a:latin typeface="Arial Unicode MS" pitchFamily="34" charset="-128"/>
              <a:ea typeface="Arial Unicode MS" pitchFamily="34" charset="-128"/>
            </a:endParaRPr>
          </a:p>
        </p:txBody>
      </p:sp>
      <p:sp>
        <p:nvSpPr>
          <p:cNvPr id="10" name="Rounded Rectangle 9"/>
          <p:cNvSpPr/>
          <p:nvPr/>
        </p:nvSpPr>
        <p:spPr bwMode="auto">
          <a:xfrm rot="16200000">
            <a:off x="4533901" y="2247900"/>
            <a:ext cx="990602" cy="5638801"/>
          </a:xfrm>
          <a:prstGeom prst="round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mtClean="0">
              <a:solidFill>
                <a:prstClr val="black"/>
              </a:solidFill>
              <a:latin typeface="Arial Unicode MS" pitchFamily="34" charset="-128"/>
              <a:ea typeface="Arial Unicode MS" pitchFamily="34" charset="-128"/>
            </a:endParaRPr>
          </a:p>
        </p:txBody>
      </p:sp>
      <p:sp>
        <p:nvSpPr>
          <p:cNvPr id="11" name="Rectangle 10"/>
          <p:cNvSpPr/>
          <p:nvPr/>
        </p:nvSpPr>
        <p:spPr>
          <a:xfrm>
            <a:off x="76200" y="6553201"/>
            <a:ext cx="8534400" cy="307777"/>
          </a:xfrm>
          <a:prstGeom prst="rect">
            <a:avLst/>
          </a:prstGeom>
        </p:spPr>
        <p:txBody>
          <a:bodyPr wrap="square">
            <a:spAutoFit/>
          </a:bodyPr>
          <a:lstStyle/>
          <a:p>
            <a:r>
              <a:rPr lang="en-US" sz="1400" b="1" i="1" dirty="0" smtClean="0">
                <a:solidFill>
                  <a:prstClr val="black"/>
                </a:solidFill>
                <a:latin typeface="Arial Unicode MS" pitchFamily="34" charset="-128"/>
                <a:ea typeface="ＭＳ Ｐゴシック" charset="-128"/>
                <a:cs typeface="Arial" pitchFamily="34" charset="0"/>
              </a:rPr>
              <a:t>500  </a:t>
            </a:r>
            <a:r>
              <a:rPr lang="en-US" sz="1400" i="1" dirty="0" smtClean="0">
                <a:solidFill>
                  <a:srgbClr val="000000"/>
                </a:solidFill>
                <a:latin typeface="Lucida Grande"/>
                <a:ea typeface="Lucida Grande"/>
                <a:cs typeface="Lucida Grande"/>
              </a:rPr>
              <a:t>Slovak </a:t>
            </a:r>
            <a:r>
              <a:rPr lang="en-US" sz="1400" i="1" dirty="0">
                <a:solidFill>
                  <a:srgbClr val="000000"/>
                </a:solidFill>
                <a:latin typeface="Lucida Grande"/>
                <a:ea typeface="Lucida Grande"/>
                <a:cs typeface="Lucida Grande"/>
              </a:rPr>
              <a:t>Academy </a:t>
            </a:r>
            <a:r>
              <a:rPr lang="en-US" sz="1400" i="1" dirty="0" err="1" smtClean="0">
                <a:solidFill>
                  <a:srgbClr val="000000"/>
                </a:solidFill>
                <a:latin typeface="Lucida Grande"/>
                <a:ea typeface="Lucida Grande"/>
                <a:cs typeface="Lucida Grande"/>
              </a:rPr>
              <a:t>Sci</a:t>
            </a:r>
            <a:r>
              <a:rPr lang="en-US" sz="1400" i="1" dirty="0" smtClean="0">
                <a:solidFill>
                  <a:srgbClr val="000000"/>
                </a:solidFill>
                <a:latin typeface="Lucida Grande"/>
                <a:ea typeface="Lucida Grande"/>
                <a:cs typeface="Lucida Grande"/>
              </a:rPr>
              <a:t>          IBM Power 7</a:t>
            </a:r>
            <a:r>
              <a:rPr lang="en-US" sz="1400" b="1" i="1" dirty="0" smtClean="0">
                <a:solidFill>
                  <a:srgbClr val="000000"/>
                </a:solidFill>
                <a:latin typeface="Arial Unicode MS" pitchFamily="34" charset="-128"/>
                <a:ea typeface="Arial"/>
                <a:cs typeface="Arial"/>
              </a:rPr>
              <a:t>                 </a:t>
            </a:r>
            <a:r>
              <a:rPr lang="en-US" sz="1400" i="1" dirty="0" smtClean="0">
                <a:solidFill>
                  <a:srgbClr val="000000"/>
                </a:solidFill>
                <a:latin typeface="Lucida Grande"/>
                <a:ea typeface="Lucida Grande"/>
                <a:cs typeface="Lucida Grande"/>
              </a:rPr>
              <a:t>Slovak Rep</a:t>
            </a:r>
            <a:r>
              <a:rPr lang="en-US" sz="1400" b="1" i="1" dirty="0" smtClean="0">
                <a:solidFill>
                  <a:srgbClr val="000000"/>
                </a:solidFill>
                <a:latin typeface="Arial Unicode MS" pitchFamily="34" charset="-128"/>
                <a:ea typeface="Arial"/>
                <a:cs typeface="Arial"/>
              </a:rPr>
              <a:t>     3,074        .077       81 </a:t>
            </a:r>
            <a:r>
              <a:rPr lang="en-US" sz="1400" b="1" i="1" dirty="0" smtClean="0">
                <a:solidFill>
                  <a:prstClr val="black"/>
                </a:solidFill>
                <a:latin typeface="Arial Unicode MS" pitchFamily="34" charset="-128"/>
                <a:ea typeface="ＭＳ Ｐゴシック" charset="-128"/>
                <a:cs typeface="Arial" pitchFamily="34" charset="0"/>
              </a:rPr>
              <a:t>                     </a:t>
            </a:r>
            <a:endParaRPr lang="en-US" sz="1400" b="1" i="1" dirty="0">
              <a:solidFill>
                <a:prstClr val="black"/>
              </a:solidFill>
              <a:latin typeface="Arial Unicode MS" pitchFamily="34" charset="-128"/>
              <a:ea typeface="ＭＳ Ｐゴシック" charset="-128"/>
              <a:cs typeface="Arial" pitchFamily="34" charset="0"/>
            </a:endParaRPr>
          </a:p>
        </p:txBody>
      </p:sp>
      <p:sp>
        <p:nvSpPr>
          <p:cNvPr id="12" name="Rounded Rectangle 11"/>
          <p:cNvSpPr/>
          <p:nvPr/>
        </p:nvSpPr>
        <p:spPr bwMode="auto">
          <a:xfrm>
            <a:off x="4760064" y="685800"/>
            <a:ext cx="838200" cy="5791200"/>
          </a:xfrm>
          <a:prstGeom prst="round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dirty="0" smtClean="0">
                <a:solidFill>
                  <a:prstClr val="black"/>
                </a:solidFill>
                <a:latin typeface="Arial Unicode MS" pitchFamily="34" charset="-128"/>
                <a:ea typeface="Arial Unicode MS" pitchFamily="34" charset="-128"/>
              </a:rPr>
              <a:t>`</a:t>
            </a:r>
          </a:p>
        </p:txBody>
      </p:sp>
    </p:spTree>
    <p:extLst>
      <p:ext uri="{BB962C8B-B14F-4D97-AF65-F5344CB8AC3E}">
        <p14:creationId xmlns:p14="http://schemas.microsoft.com/office/powerpoint/2010/main" val="7737477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2800" dirty="0" smtClean="0"/>
              <a:t>Critical Issues for </a:t>
            </a:r>
            <a:r>
              <a:rPr lang="en-US" sz="2800" dirty="0" err="1" smtClean="0"/>
              <a:t>Peta</a:t>
            </a:r>
            <a:r>
              <a:rPr lang="en-US" sz="2800" dirty="0" smtClean="0"/>
              <a:t> and </a:t>
            </a:r>
            <a:r>
              <a:rPr lang="en-US" sz="2800" dirty="0" err="1" smtClean="0"/>
              <a:t>Exascale</a:t>
            </a:r>
            <a:r>
              <a:rPr lang="en-US" sz="2800" dirty="0" smtClean="0"/>
              <a:t> Algorithms</a:t>
            </a:r>
            <a:endParaRPr lang="en-US" sz="2800" dirty="0"/>
          </a:p>
        </p:txBody>
      </p:sp>
      <p:sp>
        <p:nvSpPr>
          <p:cNvPr id="15" name="Content Placeholder 14"/>
          <p:cNvSpPr>
            <a:spLocks noGrp="1"/>
          </p:cNvSpPr>
          <p:nvPr>
            <p:ph idx="1"/>
          </p:nvPr>
        </p:nvSpPr>
        <p:spPr>
          <a:xfrm>
            <a:off x="609600" y="990600"/>
            <a:ext cx="8229600" cy="5257800"/>
          </a:xfrm>
        </p:spPr>
        <p:txBody>
          <a:bodyPr/>
          <a:lstStyle/>
          <a:p>
            <a:r>
              <a:rPr lang="en-US" dirty="0" smtClean="0"/>
              <a:t>Synchronization-reducing algorithms</a:t>
            </a:r>
          </a:p>
          <a:p>
            <a:pPr lvl="1"/>
            <a:r>
              <a:rPr lang="en-US" dirty="0" smtClean="0"/>
              <a:t>Break Fork-Join model</a:t>
            </a:r>
          </a:p>
          <a:p>
            <a:r>
              <a:rPr lang="en-US" dirty="0" smtClean="0"/>
              <a:t>Communication-reducing algorithms</a:t>
            </a:r>
          </a:p>
          <a:p>
            <a:pPr lvl="1"/>
            <a:r>
              <a:rPr lang="en-US" dirty="0" smtClean="0"/>
              <a:t>Use methods which have lower bound on communication</a:t>
            </a:r>
          </a:p>
          <a:p>
            <a:r>
              <a:rPr lang="en-US" dirty="0" smtClean="0"/>
              <a:t>Mixed precision methods</a:t>
            </a:r>
          </a:p>
          <a:p>
            <a:pPr lvl="1"/>
            <a:r>
              <a:rPr lang="en-US" dirty="0" smtClean="0"/>
              <a:t>2x speed of ops and 2x speed for data movement</a:t>
            </a:r>
          </a:p>
          <a:p>
            <a:r>
              <a:rPr lang="en-US" dirty="0" err="1" smtClean="0"/>
              <a:t>Autotuning</a:t>
            </a:r>
            <a:endParaRPr lang="en-US" dirty="0" smtClean="0"/>
          </a:p>
          <a:p>
            <a:pPr lvl="1"/>
            <a:r>
              <a:rPr lang="en-US" sz="1800" dirty="0" smtClean="0"/>
              <a:t>Today’s machines are too complicated, build “smarts” into software have experiment to optimize.</a:t>
            </a:r>
          </a:p>
          <a:p>
            <a:r>
              <a:rPr lang="en-US" dirty="0" smtClean="0"/>
              <a:t>Fault resilient algorithms</a:t>
            </a:r>
          </a:p>
          <a:p>
            <a:pPr lvl="1"/>
            <a:r>
              <a:rPr lang="en-US" dirty="0" smtClean="0"/>
              <a:t>Implement algorithms that can recover from failures/bit flips</a:t>
            </a:r>
          </a:p>
          <a:p>
            <a:r>
              <a:rPr lang="en-US" sz="2000" dirty="0" smtClean="0"/>
              <a:t>Reproducibility of results</a:t>
            </a:r>
          </a:p>
          <a:p>
            <a:pPr lvl="1"/>
            <a:r>
              <a:rPr lang="en-US" dirty="0" smtClean="0"/>
              <a:t>Today we can’t guarantee this. We understand the issues, but some of our “colleagues” have a hard time with this.</a:t>
            </a:r>
          </a:p>
          <a:p>
            <a:endParaRPr lang="en-US" dirty="0" smtClean="0"/>
          </a:p>
          <a:p>
            <a:endParaRPr lang="en-US" dirty="0" smtClean="0"/>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p:spPr>
        <p:txBody>
          <a:bodyPr/>
          <a:lstStyle/>
          <a:p>
            <a:fld id="{A594D419-ECFE-4450-836A-054CBB703A3D}" type="slidenum">
              <a:rPr lang="en-US" smtClean="0"/>
              <a:pPr/>
              <a:t>76</a:t>
            </a:fld>
            <a:endParaRPr lang="en-US" smtClean="0"/>
          </a:p>
        </p:txBody>
      </p:sp>
      <p:sp>
        <p:nvSpPr>
          <p:cNvPr id="1908738" name="Rectangle 2"/>
          <p:cNvSpPr>
            <a:spLocks noGrp="1" noChangeArrowheads="1"/>
          </p:cNvSpPr>
          <p:nvPr>
            <p:ph type="title"/>
          </p:nvPr>
        </p:nvSpPr>
        <p:spPr/>
        <p:txBody>
          <a:bodyPr/>
          <a:lstStyle/>
          <a:p>
            <a:pPr>
              <a:defRPr/>
            </a:pPr>
            <a:r>
              <a:rPr lang="en-US" dirty="0" smtClean="0"/>
              <a:t>Major Changes to Software</a:t>
            </a:r>
          </a:p>
        </p:txBody>
      </p:sp>
      <p:sp>
        <p:nvSpPr>
          <p:cNvPr id="83972" name="Rectangle 3"/>
          <p:cNvSpPr>
            <a:spLocks noGrp="1" noChangeArrowheads="1"/>
          </p:cNvSpPr>
          <p:nvPr>
            <p:ph type="body" idx="1"/>
          </p:nvPr>
        </p:nvSpPr>
        <p:spPr>
          <a:xfrm>
            <a:off x="685800" y="1143001"/>
            <a:ext cx="7727950" cy="5715000"/>
          </a:xfrm>
        </p:spPr>
        <p:txBody>
          <a:bodyPr/>
          <a:lstStyle/>
          <a:p>
            <a:pPr>
              <a:lnSpc>
                <a:spcPct val="90000"/>
              </a:lnSpc>
              <a:buFontTx/>
              <a:buChar char="•"/>
            </a:pPr>
            <a:r>
              <a:rPr lang="en-US" smtClean="0"/>
              <a:t>Must rethink the design of our software</a:t>
            </a:r>
          </a:p>
          <a:p>
            <a:pPr lvl="1">
              <a:lnSpc>
                <a:spcPct val="90000"/>
              </a:lnSpc>
            </a:pPr>
            <a:r>
              <a:rPr lang="en-US" smtClean="0"/>
              <a:t>Another disruptive technology</a:t>
            </a:r>
          </a:p>
          <a:p>
            <a:pPr lvl="2">
              <a:lnSpc>
                <a:spcPct val="90000"/>
              </a:lnSpc>
            </a:pPr>
            <a:r>
              <a:rPr lang="en-US" smtClean="0"/>
              <a:t>Similar to what happened with cluster computing and message passing</a:t>
            </a:r>
          </a:p>
          <a:p>
            <a:pPr lvl="1">
              <a:lnSpc>
                <a:spcPct val="90000"/>
              </a:lnSpc>
            </a:pPr>
            <a:r>
              <a:rPr lang="en-US" smtClean="0"/>
              <a:t>Rethink and rewrite the applications, algorithms, and software</a:t>
            </a:r>
          </a:p>
          <a:p>
            <a:pPr>
              <a:lnSpc>
                <a:spcPct val="90000"/>
              </a:lnSpc>
              <a:buFontTx/>
              <a:buChar char="•"/>
            </a:pPr>
            <a:r>
              <a:rPr lang="en-US" smtClean="0"/>
              <a:t>Numerical libraries for example will change</a:t>
            </a:r>
          </a:p>
          <a:p>
            <a:pPr lvl="1">
              <a:lnSpc>
                <a:spcPct val="90000"/>
              </a:lnSpc>
            </a:pPr>
            <a:r>
              <a:rPr lang="en-US" smtClean="0"/>
              <a:t>For example, both LAPACK and ScaLAPACK will undergo major changes to accommodate this</a:t>
            </a:r>
          </a:p>
          <a:p>
            <a:pPr lvl="1">
              <a:lnSpc>
                <a:spcPct val="90000"/>
              </a:lnSpc>
            </a:pPr>
            <a:endParaRPr lang="en-US"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idx="4294967295"/>
          </p:nvPr>
        </p:nvSpPr>
        <p:spPr>
          <a:xfrm>
            <a:off x="687240" y="-304800"/>
            <a:ext cx="8228160" cy="1144920"/>
          </a:xfrm>
          <a:ln/>
        </p:spPr>
        <p:txBody>
          <a:bodyPr tIns="8229"/>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fi-FI" dirty="0" smtClean="0"/>
              <a:t>LAPACK LU - </a:t>
            </a:r>
            <a:r>
              <a:rPr lang="fi-FI" dirty="0"/>
              <a:t>Intel64 - 16 </a:t>
            </a:r>
            <a:r>
              <a:rPr lang="fi-FI" dirty="0" err="1"/>
              <a:t>cores</a:t>
            </a:r>
            <a:endParaRPr lang="fi-FI" dirty="0"/>
          </a:p>
        </p:txBody>
      </p:sp>
      <p:graphicFrame>
        <p:nvGraphicFramePr>
          <p:cNvPr id="4" name="Chart 3"/>
          <p:cNvGraphicFramePr>
            <a:graphicFrameLocks/>
          </p:cNvGraphicFramePr>
          <p:nvPr/>
        </p:nvGraphicFramePr>
        <p:xfrm>
          <a:off x="736600" y="1149350"/>
          <a:ext cx="8102600" cy="50990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9" name="Straight Connector 238"/>
          <p:cNvCxnSpPr/>
          <p:nvPr/>
        </p:nvCxnSpPr>
        <p:spPr>
          <a:xfrm>
            <a:off x="5257799" y="1524001"/>
            <a:ext cx="609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16200000" flipH="1">
            <a:off x="5486399" y="1600201"/>
            <a:ext cx="457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5400000">
            <a:off x="5638799" y="1752601"/>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5400000">
            <a:off x="5791199" y="1600201"/>
            <a:ext cx="457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10800000" flipV="1">
            <a:off x="5867399" y="1524001"/>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5562599" y="1920903"/>
            <a:ext cx="685800" cy="841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55657" y="3733800"/>
            <a:ext cx="4821143" cy="2057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55657" y="2667000"/>
            <a:ext cx="4821143" cy="106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able 20"/>
          <p:cNvGraphicFramePr>
            <a:graphicFrameLocks noGrp="1"/>
          </p:cNvGraphicFramePr>
          <p:nvPr/>
        </p:nvGraphicFramePr>
        <p:xfrm>
          <a:off x="228600" y="76200"/>
          <a:ext cx="8610600" cy="1559560"/>
        </p:xfrm>
        <a:graphic>
          <a:graphicData uri="http://schemas.openxmlformats.org/drawingml/2006/table">
            <a:tbl>
              <a:tblPr firstRow="1" bandRow="1">
                <a:tableStyleId>{5C22544A-7EE6-4342-B048-85BDC9FD1C3A}</a:tableStyleId>
              </a:tblPr>
              <a:tblGrid>
                <a:gridCol w="8610600"/>
              </a:tblGrid>
              <a:tr h="370840">
                <a:tc>
                  <a:txBody>
                    <a:bodyPr/>
                    <a:lstStyle/>
                    <a:p>
                      <a:pPr algn="ctr"/>
                      <a:r>
                        <a:rPr lang="en-US" dirty="0" smtClean="0"/>
                        <a:t>Parallelization of QR</a:t>
                      </a:r>
                      <a:r>
                        <a:rPr lang="en-US" baseline="0" dirty="0" smtClean="0"/>
                        <a:t> Factorization</a:t>
                      </a:r>
                      <a:endParaRPr lang="en-US" dirty="0"/>
                    </a:p>
                  </a:txBody>
                  <a:tcPr/>
                </a:tc>
              </a:tr>
              <a:tr h="370840">
                <a:tc>
                  <a:txBody>
                    <a:bodyPr/>
                    <a:lstStyle/>
                    <a:p>
                      <a:r>
                        <a:rPr lang="en-US" b="1" dirty="0" smtClean="0"/>
                        <a:t>Parallelize the update:</a:t>
                      </a:r>
                    </a:p>
                    <a:p>
                      <a:pPr lvl="1">
                        <a:buFont typeface="Arial" pitchFamily="34" charset="0"/>
                        <a:buChar char="•"/>
                      </a:pPr>
                      <a:r>
                        <a:rPr lang="en-US" dirty="0" smtClean="0"/>
                        <a:t> Easy and done</a:t>
                      </a:r>
                      <a:r>
                        <a:rPr lang="en-US" baseline="0" dirty="0" smtClean="0"/>
                        <a:t> in any reasonable software.</a:t>
                      </a:r>
                    </a:p>
                    <a:p>
                      <a:pPr lvl="1">
                        <a:buFont typeface="Arial" pitchFamily="34" charset="0"/>
                        <a:buChar char="•"/>
                      </a:pPr>
                      <a:r>
                        <a:rPr lang="en-US" baseline="0" dirty="0" smtClean="0"/>
                        <a:t> This is the 2/3n</a:t>
                      </a:r>
                      <a:r>
                        <a:rPr lang="en-US" baseline="30000" dirty="0" smtClean="0"/>
                        <a:t>3</a:t>
                      </a:r>
                      <a:r>
                        <a:rPr lang="en-US" baseline="0" dirty="0" smtClean="0"/>
                        <a:t> term in the FLOPs count.</a:t>
                      </a:r>
                      <a:endParaRPr lang="en-US" dirty="0" smtClean="0"/>
                    </a:p>
                    <a:p>
                      <a:pPr lvl="1">
                        <a:buFont typeface="Arial" pitchFamily="34" charset="0"/>
                        <a:buChar char="•"/>
                      </a:pPr>
                      <a:r>
                        <a:rPr lang="en-US" dirty="0" smtClean="0"/>
                        <a:t> Can be done efficiently with </a:t>
                      </a:r>
                      <a:r>
                        <a:rPr lang="en-US" dirty="0" err="1" smtClean="0"/>
                        <a:t>LAPACK+multithreaded</a:t>
                      </a:r>
                      <a:r>
                        <a:rPr lang="en-US" dirty="0" smtClean="0"/>
                        <a:t> BLAS</a:t>
                      </a:r>
                    </a:p>
                  </a:txBody>
                  <a:tcPr/>
                </a:tc>
              </a:tr>
            </a:tbl>
          </a:graphicData>
        </a:graphic>
      </p:graphicFrame>
      <p:sp>
        <p:nvSpPr>
          <p:cNvPr id="14" name="Rectangle 13"/>
          <p:cNvSpPr/>
          <p:nvPr/>
        </p:nvSpPr>
        <p:spPr>
          <a:xfrm>
            <a:off x="8300085" y="889000"/>
            <a:ext cx="462915" cy="15430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277100" y="883285"/>
            <a:ext cx="462915" cy="4629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037195" y="883285"/>
            <a:ext cx="154305" cy="4629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414135" y="875217"/>
            <a:ext cx="462915" cy="4629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rot="10800000">
            <a:off x="6934200" y="1270000"/>
            <a:ext cx="228600" cy="11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791450" y="922627"/>
            <a:ext cx="209433" cy="346249"/>
          </a:xfrm>
          <a:prstGeom prst="rect">
            <a:avLst/>
          </a:prstGeom>
          <a:noFill/>
        </p:spPr>
        <p:txBody>
          <a:bodyPr wrap="none" rtlCol="0">
            <a:spAutoFit/>
          </a:bodyPr>
          <a:lstStyle/>
          <a:p>
            <a:r>
              <a:rPr lang="en-US" sz="2400" b="1" dirty="0" smtClean="0"/>
              <a:t>-</a:t>
            </a:r>
            <a:endParaRPr lang="en-US" sz="2400" b="1" dirty="0"/>
          </a:p>
        </p:txBody>
      </p:sp>
      <p:sp>
        <p:nvSpPr>
          <p:cNvPr id="20" name="TextBox 19"/>
          <p:cNvSpPr txBox="1"/>
          <p:nvPr/>
        </p:nvSpPr>
        <p:spPr>
          <a:xfrm>
            <a:off x="6347215" y="505885"/>
            <a:ext cx="905120" cy="369332"/>
          </a:xfrm>
          <a:prstGeom prst="rect">
            <a:avLst/>
          </a:prstGeom>
          <a:noFill/>
        </p:spPr>
        <p:txBody>
          <a:bodyPr wrap="none" rtlCol="0">
            <a:spAutoFit/>
          </a:bodyPr>
          <a:lstStyle/>
          <a:p>
            <a:r>
              <a:rPr lang="en-US" b="1" dirty="0" err="1" smtClean="0"/>
              <a:t>dgemm</a:t>
            </a:r>
            <a:endParaRPr lang="en-US" b="1" dirty="0"/>
          </a:p>
        </p:txBody>
      </p:sp>
      <p:cxnSp>
        <p:nvCxnSpPr>
          <p:cNvPr id="151" name="Straight Arrow Connector 150"/>
          <p:cNvCxnSpPr/>
          <p:nvPr/>
        </p:nvCxnSpPr>
        <p:spPr>
          <a:xfrm rot="5400000">
            <a:off x="5562599" y="3429001"/>
            <a:ext cx="608806" cy="79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rot="5400000">
            <a:off x="5257005" y="4419601"/>
            <a:ext cx="608806" cy="79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rot="5400000">
            <a:off x="5562599" y="4418808"/>
            <a:ext cx="608806" cy="79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rot="5400000">
            <a:off x="5867399" y="4418808"/>
            <a:ext cx="608806" cy="79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rot="5400000">
            <a:off x="6172199" y="4418808"/>
            <a:ext cx="608806" cy="79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rot="5400000">
            <a:off x="4952999" y="4418808"/>
            <a:ext cx="608806" cy="79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rot="5400000">
            <a:off x="5257005" y="5486400"/>
            <a:ext cx="608806" cy="79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5562599" y="5485607"/>
            <a:ext cx="608806" cy="79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rot="5400000">
            <a:off x="5867399" y="5485607"/>
            <a:ext cx="608806" cy="79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6172199" y="5485607"/>
            <a:ext cx="608806" cy="79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rot="5400000">
            <a:off x="4952999" y="5485607"/>
            <a:ext cx="608806" cy="79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2286000" y="4419600"/>
            <a:ext cx="51815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4267200" y="4419600"/>
            <a:ext cx="51815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68249" y="7001258"/>
            <a:ext cx="6111902"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rot="10800000" flipV="1">
            <a:off x="5257799" y="3733800"/>
            <a:ext cx="609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rot="5400000">
            <a:off x="5524499" y="37719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rot="5400000">
            <a:off x="5676899" y="39243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rot="16200000" flipH="1">
            <a:off x="5829299" y="37719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5867399" y="3733800"/>
            <a:ext cx="609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rot="5400000">
            <a:off x="5120639" y="4949021"/>
            <a:ext cx="27432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5400000">
            <a:off x="5424645" y="4948227"/>
            <a:ext cx="27432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5400000">
            <a:off x="5729445" y="4948227"/>
            <a:ext cx="27432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6034245" y="4948227"/>
            <a:ext cx="27432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6339045" y="4948227"/>
            <a:ext cx="27432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18" name="Rectangle 217"/>
          <p:cNvSpPr/>
          <p:nvPr/>
        </p:nvSpPr>
        <p:spPr>
          <a:xfrm>
            <a:off x="5105399" y="4043241"/>
            <a:ext cx="152400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5562599" y="3733800"/>
            <a:ext cx="685800" cy="76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5257799" y="5791200"/>
            <a:ext cx="609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16200000" flipH="1">
            <a:off x="5486399" y="5867400"/>
            <a:ext cx="457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5400000">
            <a:off x="5638799" y="60198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rot="5400000">
            <a:off x="5791199" y="5867400"/>
            <a:ext cx="457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rot="10800000" flipV="1">
            <a:off x="5867399" y="5791200"/>
            <a:ext cx="609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5562599" y="6172200"/>
            <a:ext cx="685800" cy="841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p:cNvSpPr/>
          <p:nvPr/>
        </p:nvSpPr>
        <p:spPr>
          <a:xfrm>
            <a:off x="5105399" y="5791200"/>
            <a:ext cx="152400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5105399" y="2659049"/>
            <a:ext cx="15240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rot="5400000">
            <a:off x="5410199" y="25146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5400000">
            <a:off x="5601493" y="6590506"/>
            <a:ext cx="533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57" name="Rectangle 256"/>
          <p:cNvSpPr/>
          <p:nvPr/>
        </p:nvSpPr>
        <p:spPr>
          <a:xfrm>
            <a:off x="5562599" y="1784404"/>
            <a:ext cx="6858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Slide Number Placeholder 4"/>
          <p:cNvSpPr>
            <a:spLocks noGrp="1"/>
          </p:cNvSpPr>
          <p:nvPr>
            <p:ph type="sldNum" sz="quarter" idx="12"/>
          </p:nvPr>
        </p:nvSpPr>
        <p:spPr>
          <a:xfrm>
            <a:off x="2438400" y="6508750"/>
            <a:ext cx="2133600" cy="365125"/>
          </a:xfrm>
          <a:noFill/>
        </p:spPr>
        <p:txBody>
          <a:bodyPr/>
          <a:lstStyle/>
          <a:p>
            <a:fld id="{E0936C81-EFEB-48DB-8FC6-91263F14B159}" type="slidenum">
              <a:rPr lang="en-US" smtClean="0">
                <a:latin typeface="Verdana" pitchFamily="34" charset="0"/>
              </a:rPr>
              <a:pPr/>
              <a:t>78</a:t>
            </a:fld>
            <a:endParaRPr lang="en-US" smtClean="0">
              <a:latin typeface="Verdana" pitchFamily="34" charset="0"/>
            </a:endParaRPr>
          </a:p>
        </p:txBody>
      </p:sp>
      <p:cxnSp>
        <p:nvCxnSpPr>
          <p:cNvPr id="149" name="Straight Connector 148"/>
          <p:cNvCxnSpPr/>
          <p:nvPr/>
        </p:nvCxnSpPr>
        <p:spPr>
          <a:xfrm rot="5400000">
            <a:off x="-2163152" y="4211740"/>
            <a:ext cx="5239512" cy="1191"/>
          </a:xfrm>
          <a:prstGeom prst="line">
            <a:avLst/>
          </a:prstGeom>
        </p:spPr>
        <p:style>
          <a:lnRef idx="1">
            <a:schemeClr val="accent1"/>
          </a:lnRef>
          <a:fillRef idx="0">
            <a:schemeClr val="accent1"/>
          </a:fillRef>
          <a:effectRef idx="0">
            <a:schemeClr val="accent1"/>
          </a:effectRef>
          <a:fontRef idx="minor">
            <a:schemeClr val="tx1"/>
          </a:fontRef>
        </p:style>
      </p:cxnSp>
      <p:sp>
        <p:nvSpPr>
          <p:cNvPr id="150" name="Freeform 149"/>
          <p:cNvSpPr/>
          <p:nvPr/>
        </p:nvSpPr>
        <p:spPr>
          <a:xfrm>
            <a:off x="573316" y="1711689"/>
            <a:ext cx="312241" cy="929461"/>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1039862" y="2021661"/>
            <a:ext cx="462915" cy="154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1039862" y="2175966"/>
            <a:ext cx="462915" cy="462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165"/>
          <p:cNvSpPr/>
          <p:nvPr/>
        </p:nvSpPr>
        <p:spPr>
          <a:xfrm>
            <a:off x="883741" y="2025745"/>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166"/>
          <p:cNvSpPr/>
          <p:nvPr/>
        </p:nvSpPr>
        <p:spPr>
          <a:xfrm>
            <a:off x="881926" y="2022114"/>
            <a:ext cx="157936" cy="154305"/>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885557" y="2175966"/>
            <a:ext cx="154305" cy="462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168"/>
          <p:cNvSpPr/>
          <p:nvPr/>
        </p:nvSpPr>
        <p:spPr>
          <a:xfrm>
            <a:off x="571500" y="1709874"/>
            <a:ext cx="931277" cy="314057"/>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169"/>
          <p:cNvSpPr/>
          <p:nvPr/>
        </p:nvSpPr>
        <p:spPr>
          <a:xfrm>
            <a:off x="573316" y="2749128"/>
            <a:ext cx="312241" cy="929461"/>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39862" y="3059100"/>
            <a:ext cx="462915" cy="154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1039862" y="3222549"/>
            <a:ext cx="462915" cy="462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173"/>
          <p:cNvSpPr/>
          <p:nvPr/>
        </p:nvSpPr>
        <p:spPr>
          <a:xfrm>
            <a:off x="883403" y="3063184"/>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174"/>
          <p:cNvSpPr/>
          <p:nvPr/>
        </p:nvSpPr>
        <p:spPr>
          <a:xfrm>
            <a:off x="884211" y="3059553"/>
            <a:ext cx="157936" cy="154305"/>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891270" y="3222549"/>
            <a:ext cx="154305" cy="4629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177"/>
          <p:cNvSpPr/>
          <p:nvPr/>
        </p:nvSpPr>
        <p:spPr>
          <a:xfrm>
            <a:off x="571500" y="2747313"/>
            <a:ext cx="931277" cy="314057"/>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178"/>
          <p:cNvSpPr/>
          <p:nvPr/>
        </p:nvSpPr>
        <p:spPr>
          <a:xfrm>
            <a:off x="573316" y="4830665"/>
            <a:ext cx="312241" cy="929461"/>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039862" y="5140636"/>
            <a:ext cx="462915" cy="1543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1039862" y="5294941"/>
            <a:ext cx="462915" cy="4629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reeform 184"/>
          <p:cNvSpPr/>
          <p:nvPr/>
        </p:nvSpPr>
        <p:spPr>
          <a:xfrm>
            <a:off x="883741" y="5144721"/>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reeform 185"/>
          <p:cNvSpPr/>
          <p:nvPr/>
        </p:nvSpPr>
        <p:spPr>
          <a:xfrm>
            <a:off x="881926" y="5141090"/>
            <a:ext cx="157936" cy="154305"/>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885557" y="5294941"/>
            <a:ext cx="154305" cy="4629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reeform 187"/>
          <p:cNvSpPr/>
          <p:nvPr/>
        </p:nvSpPr>
        <p:spPr>
          <a:xfrm>
            <a:off x="571500" y="4828849"/>
            <a:ext cx="931277" cy="314057"/>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reeform 188"/>
          <p:cNvSpPr>
            <a:spLocks noChangeAspect="1"/>
          </p:cNvSpPr>
          <p:nvPr/>
        </p:nvSpPr>
        <p:spPr>
          <a:xfrm>
            <a:off x="573319" y="5847114"/>
            <a:ext cx="312714" cy="930869"/>
          </a:xfrm>
          <a:custGeom>
            <a:avLst/>
            <a:gdLst>
              <a:gd name="connsiteX0" fmla="*/ 0 w 1850315"/>
              <a:gd name="connsiteY0" fmla="*/ 0 h 5507915"/>
              <a:gd name="connsiteX1" fmla="*/ 1839557 w 1850315"/>
              <a:gd name="connsiteY1" fmla="*/ 1861073 h 5507915"/>
              <a:gd name="connsiteX2" fmla="*/ 1850315 w 1850315"/>
              <a:gd name="connsiteY2" fmla="*/ 5497157 h 5507915"/>
              <a:gd name="connsiteX3" fmla="*/ 0 w 1850315"/>
              <a:gd name="connsiteY3" fmla="*/ 5507915 h 5507915"/>
              <a:gd name="connsiteX4" fmla="*/ 0 w 1850315"/>
              <a:gd name="connsiteY4" fmla="*/ 0 h 550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315" h="5507915">
                <a:moveTo>
                  <a:pt x="0" y="0"/>
                </a:moveTo>
                <a:lnTo>
                  <a:pt x="1839557" y="1861073"/>
                </a:lnTo>
                <a:lnTo>
                  <a:pt x="1850315" y="5497157"/>
                </a:lnTo>
                <a:lnTo>
                  <a:pt x="0" y="5507915"/>
                </a:lnTo>
                <a:cubicBezTo>
                  <a:pt x="3586" y="3682701"/>
                  <a:pt x="7171" y="1857487"/>
                  <a:pt x="0" y="0"/>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a:spLocks noChangeAspect="1"/>
          </p:cNvSpPr>
          <p:nvPr/>
        </p:nvSpPr>
        <p:spPr>
          <a:xfrm>
            <a:off x="1040571" y="6148223"/>
            <a:ext cx="463617" cy="154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a:spLocks noChangeAspect="1"/>
          </p:cNvSpPr>
          <p:nvPr/>
        </p:nvSpPr>
        <p:spPr>
          <a:xfrm>
            <a:off x="1040571" y="6311906"/>
            <a:ext cx="463617" cy="463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192"/>
          <p:cNvSpPr>
            <a:spLocks noChangeAspect="1"/>
          </p:cNvSpPr>
          <p:nvPr/>
        </p:nvSpPr>
        <p:spPr>
          <a:xfrm>
            <a:off x="884214" y="6152314"/>
            <a:ext cx="156358" cy="150903"/>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193"/>
          <p:cNvSpPr>
            <a:spLocks noChangeAspect="1"/>
          </p:cNvSpPr>
          <p:nvPr/>
        </p:nvSpPr>
        <p:spPr>
          <a:xfrm>
            <a:off x="882396" y="6148678"/>
            <a:ext cx="158175" cy="154539"/>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a:spLocks noChangeAspect="1"/>
          </p:cNvSpPr>
          <p:nvPr/>
        </p:nvSpPr>
        <p:spPr>
          <a:xfrm>
            <a:off x="886033" y="6311906"/>
            <a:ext cx="154539" cy="4636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reeform 196"/>
          <p:cNvSpPr>
            <a:spLocks noChangeAspect="1"/>
          </p:cNvSpPr>
          <p:nvPr/>
        </p:nvSpPr>
        <p:spPr>
          <a:xfrm>
            <a:off x="571500" y="5835964"/>
            <a:ext cx="932688" cy="314532"/>
          </a:xfrm>
          <a:custGeom>
            <a:avLst/>
            <a:gdLst>
              <a:gd name="connsiteX0" fmla="*/ 0 w 5518673"/>
              <a:gd name="connsiteY0" fmla="*/ 0 h 1861073"/>
              <a:gd name="connsiteX1" fmla="*/ 5518673 w 5518673"/>
              <a:gd name="connsiteY1" fmla="*/ 32273 h 1861073"/>
              <a:gd name="connsiteX2" fmla="*/ 5507915 w 5518673"/>
              <a:gd name="connsiteY2" fmla="*/ 1839558 h 1861073"/>
              <a:gd name="connsiteX3" fmla="*/ 1839558 w 5518673"/>
              <a:gd name="connsiteY3" fmla="*/ 1861073 h 1861073"/>
              <a:gd name="connsiteX4" fmla="*/ 0 w 5518673"/>
              <a:gd name="connsiteY4" fmla="*/ 0 h 1861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673" h="1861073">
                <a:moveTo>
                  <a:pt x="0" y="0"/>
                </a:moveTo>
                <a:lnTo>
                  <a:pt x="5518673" y="32273"/>
                </a:lnTo>
                <a:lnTo>
                  <a:pt x="5507915" y="1839558"/>
                </a:lnTo>
                <a:lnTo>
                  <a:pt x="1839558" y="1861073"/>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a:spLocks noChangeAspect="1"/>
          </p:cNvSpPr>
          <p:nvPr/>
        </p:nvSpPr>
        <p:spPr>
          <a:xfrm>
            <a:off x="1039090" y="6303554"/>
            <a:ext cx="154539" cy="4636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Freeform 199"/>
          <p:cNvSpPr>
            <a:spLocks noChangeAspect="1"/>
          </p:cNvSpPr>
          <p:nvPr/>
        </p:nvSpPr>
        <p:spPr>
          <a:xfrm>
            <a:off x="1037945" y="6299580"/>
            <a:ext cx="158175" cy="154539"/>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reeform 201"/>
          <p:cNvSpPr>
            <a:spLocks noChangeAspect="1"/>
          </p:cNvSpPr>
          <p:nvPr/>
        </p:nvSpPr>
        <p:spPr>
          <a:xfrm>
            <a:off x="1039763" y="6303217"/>
            <a:ext cx="156358" cy="150903"/>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a:spLocks/>
          </p:cNvSpPr>
          <p:nvPr/>
        </p:nvSpPr>
        <p:spPr>
          <a:xfrm>
            <a:off x="1192888" y="6302813"/>
            <a:ext cx="310451" cy="15453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204"/>
          <p:cNvSpPr/>
          <p:nvPr/>
        </p:nvSpPr>
        <p:spPr>
          <a:xfrm>
            <a:off x="2708238" y="3074076"/>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2703195" y="3224296"/>
            <a:ext cx="154305" cy="462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Freeform 206"/>
          <p:cNvSpPr/>
          <p:nvPr/>
        </p:nvSpPr>
        <p:spPr>
          <a:xfrm>
            <a:off x="2699565" y="3056931"/>
            <a:ext cx="157936" cy="154305"/>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reeform 208"/>
          <p:cNvSpPr/>
          <p:nvPr/>
        </p:nvSpPr>
        <p:spPr>
          <a:xfrm>
            <a:off x="1830077" y="3077706"/>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Freeform 213"/>
          <p:cNvSpPr/>
          <p:nvPr/>
        </p:nvSpPr>
        <p:spPr>
          <a:xfrm>
            <a:off x="1829675" y="3074076"/>
            <a:ext cx="157936" cy="154305"/>
          </a:xfrm>
          <a:custGeom>
            <a:avLst/>
            <a:gdLst>
              <a:gd name="connsiteX0" fmla="*/ 0 w 935915"/>
              <a:gd name="connsiteY0" fmla="*/ 0 h 914400"/>
              <a:gd name="connsiteX1" fmla="*/ 935915 w 935915"/>
              <a:gd name="connsiteY1" fmla="*/ 10758 h 914400"/>
              <a:gd name="connsiteX2" fmla="*/ 925157 w 935915"/>
              <a:gd name="connsiteY2" fmla="*/ 914400 h 914400"/>
              <a:gd name="connsiteX3" fmla="*/ 0 w 935915"/>
              <a:gd name="connsiteY3" fmla="*/ 0 h 914400"/>
            </a:gdLst>
            <a:ahLst/>
            <a:cxnLst>
              <a:cxn ang="0">
                <a:pos x="connsiteX0" y="connsiteY0"/>
              </a:cxn>
              <a:cxn ang="0">
                <a:pos x="connsiteX1" y="connsiteY1"/>
              </a:cxn>
              <a:cxn ang="0">
                <a:pos x="connsiteX2" y="connsiteY2"/>
              </a:cxn>
              <a:cxn ang="0">
                <a:pos x="connsiteX3" y="connsiteY3"/>
              </a:cxn>
            </a:cxnLst>
            <a:rect l="l" t="t" r="r" b="b"/>
            <a:pathLst>
              <a:path w="935915" h="914400">
                <a:moveTo>
                  <a:pt x="0" y="0"/>
                </a:moveTo>
                <a:lnTo>
                  <a:pt x="935915" y="10758"/>
                </a:lnTo>
                <a:lnTo>
                  <a:pt x="925157" y="914400"/>
                </a:lnTo>
                <a:lnTo>
                  <a:pt x="0" y="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1828800" y="3227927"/>
            <a:ext cx="154305" cy="4629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p:cNvSpPr/>
          <p:nvPr/>
        </p:nvSpPr>
        <p:spPr>
          <a:xfrm>
            <a:off x="3827624" y="5099352"/>
            <a:ext cx="462915" cy="15430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2466594" y="5264512"/>
            <a:ext cx="462915" cy="4629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p:cNvSpPr/>
          <p:nvPr/>
        </p:nvSpPr>
        <p:spPr>
          <a:xfrm>
            <a:off x="3226689" y="5264512"/>
            <a:ext cx="154305" cy="4629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1603629" y="5256444"/>
            <a:ext cx="462915" cy="4629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4" name="Straight Arrow Connector 223"/>
          <p:cNvCxnSpPr/>
          <p:nvPr/>
        </p:nvCxnSpPr>
        <p:spPr>
          <a:xfrm rot="10800000">
            <a:off x="2123694" y="5498827"/>
            <a:ext cx="228600" cy="11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5" name="TextBox 224"/>
          <p:cNvSpPr txBox="1"/>
          <p:nvPr/>
        </p:nvSpPr>
        <p:spPr>
          <a:xfrm>
            <a:off x="2980944" y="5303854"/>
            <a:ext cx="209433" cy="346249"/>
          </a:xfrm>
          <a:prstGeom prst="rect">
            <a:avLst/>
          </a:prstGeom>
          <a:noFill/>
        </p:spPr>
        <p:txBody>
          <a:bodyPr wrap="none" rtlCol="0">
            <a:spAutoFit/>
          </a:bodyPr>
          <a:lstStyle/>
          <a:p>
            <a:r>
              <a:rPr lang="en-US" sz="2400" b="1" dirty="0" smtClean="0"/>
              <a:t>-</a:t>
            </a:r>
            <a:endParaRPr lang="en-US" sz="2400" b="1" dirty="0"/>
          </a:p>
        </p:txBody>
      </p:sp>
      <p:cxnSp>
        <p:nvCxnSpPr>
          <p:cNvPr id="227" name="Straight Connector 226"/>
          <p:cNvCxnSpPr/>
          <p:nvPr/>
        </p:nvCxnSpPr>
        <p:spPr>
          <a:xfrm>
            <a:off x="457200" y="5791879"/>
            <a:ext cx="4407408"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457200" y="3726339"/>
            <a:ext cx="4407408"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57200" y="2672763"/>
            <a:ext cx="4407408"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p:nvPr/>
        </p:nvCxnSpPr>
        <p:spPr>
          <a:xfrm rot="10800000">
            <a:off x="2057401" y="3359826"/>
            <a:ext cx="228600" cy="11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2304288" y="3188376"/>
            <a:ext cx="461986" cy="369332"/>
          </a:xfrm>
          <a:prstGeom prst="rect">
            <a:avLst/>
          </a:prstGeom>
          <a:noFill/>
        </p:spPr>
        <p:txBody>
          <a:bodyPr wrap="none" rtlCol="0">
            <a:spAutoFit/>
          </a:bodyPr>
          <a:lstStyle/>
          <a:p>
            <a:r>
              <a:rPr lang="en-US" b="1" dirty="0" err="1" smtClean="0"/>
              <a:t>qr</a:t>
            </a:r>
            <a:r>
              <a:rPr lang="en-US" b="1" dirty="0" smtClean="0"/>
              <a:t>(</a:t>
            </a:r>
            <a:endParaRPr lang="en-US" b="1" dirty="0"/>
          </a:p>
        </p:txBody>
      </p:sp>
      <p:sp>
        <p:nvSpPr>
          <p:cNvPr id="234" name="TextBox 233"/>
          <p:cNvSpPr txBox="1"/>
          <p:nvPr/>
        </p:nvSpPr>
        <p:spPr>
          <a:xfrm>
            <a:off x="2834453" y="3188376"/>
            <a:ext cx="256802" cy="369332"/>
          </a:xfrm>
          <a:prstGeom prst="rect">
            <a:avLst/>
          </a:prstGeom>
          <a:noFill/>
        </p:spPr>
        <p:txBody>
          <a:bodyPr wrap="none" rtlCol="0">
            <a:spAutoFit/>
          </a:bodyPr>
          <a:lstStyle/>
          <a:p>
            <a:r>
              <a:rPr lang="en-US" b="1" dirty="0" smtClean="0"/>
              <a:t>)</a:t>
            </a:r>
            <a:endParaRPr lang="en-US" b="1" dirty="0"/>
          </a:p>
        </p:txBody>
      </p:sp>
      <p:sp>
        <p:nvSpPr>
          <p:cNvPr id="236" name="TextBox 235"/>
          <p:cNvSpPr txBox="1"/>
          <p:nvPr/>
        </p:nvSpPr>
        <p:spPr>
          <a:xfrm>
            <a:off x="1714500" y="2674026"/>
            <a:ext cx="1594411" cy="369332"/>
          </a:xfrm>
          <a:prstGeom prst="rect">
            <a:avLst/>
          </a:prstGeom>
          <a:noFill/>
        </p:spPr>
        <p:txBody>
          <a:bodyPr wrap="none" rtlCol="0">
            <a:spAutoFit/>
          </a:bodyPr>
          <a:lstStyle/>
          <a:p>
            <a:r>
              <a:rPr lang="en-US" b="1" dirty="0" smtClean="0"/>
              <a:t>dgeqf2 + </a:t>
            </a:r>
            <a:r>
              <a:rPr lang="en-US" b="1" dirty="0" err="1" smtClean="0"/>
              <a:t>dlarft</a:t>
            </a:r>
            <a:endParaRPr lang="en-US" b="1" dirty="0"/>
          </a:p>
        </p:txBody>
      </p:sp>
      <p:sp>
        <p:nvSpPr>
          <p:cNvPr id="238" name="TextBox 237"/>
          <p:cNvSpPr txBox="1"/>
          <p:nvPr/>
        </p:nvSpPr>
        <p:spPr>
          <a:xfrm>
            <a:off x="1714500" y="4731426"/>
            <a:ext cx="756938" cy="369332"/>
          </a:xfrm>
          <a:prstGeom prst="rect">
            <a:avLst/>
          </a:prstGeom>
          <a:noFill/>
        </p:spPr>
        <p:txBody>
          <a:bodyPr wrap="none" rtlCol="0">
            <a:spAutoFit/>
          </a:bodyPr>
          <a:lstStyle/>
          <a:p>
            <a:r>
              <a:rPr lang="en-US" b="1" dirty="0" err="1" smtClean="0"/>
              <a:t>dlarfb</a:t>
            </a:r>
            <a:endParaRPr lang="en-US" b="1" dirty="0"/>
          </a:p>
        </p:txBody>
      </p:sp>
      <p:sp>
        <p:nvSpPr>
          <p:cNvPr id="248" name="TextBox 247"/>
          <p:cNvSpPr txBox="1"/>
          <p:nvPr/>
        </p:nvSpPr>
        <p:spPr>
          <a:xfrm>
            <a:off x="645413" y="2159676"/>
            <a:ext cx="320922" cy="369332"/>
          </a:xfrm>
          <a:prstGeom prst="rect">
            <a:avLst/>
          </a:prstGeom>
          <a:noFill/>
        </p:spPr>
        <p:txBody>
          <a:bodyPr wrap="none" rtlCol="0">
            <a:spAutoFit/>
          </a:bodyPr>
          <a:lstStyle/>
          <a:p>
            <a:r>
              <a:rPr lang="en-US" b="1" dirty="0" smtClean="0"/>
              <a:t>V</a:t>
            </a:r>
            <a:endParaRPr lang="en-US" b="1" dirty="0"/>
          </a:p>
        </p:txBody>
      </p:sp>
      <p:sp>
        <p:nvSpPr>
          <p:cNvPr id="249" name="TextBox 248"/>
          <p:cNvSpPr txBox="1"/>
          <p:nvPr/>
        </p:nvSpPr>
        <p:spPr>
          <a:xfrm>
            <a:off x="1005789" y="1711227"/>
            <a:ext cx="314510" cy="369332"/>
          </a:xfrm>
          <a:prstGeom prst="rect">
            <a:avLst/>
          </a:prstGeom>
          <a:noFill/>
        </p:spPr>
        <p:txBody>
          <a:bodyPr wrap="none" rtlCol="0">
            <a:spAutoFit/>
          </a:bodyPr>
          <a:lstStyle/>
          <a:p>
            <a:r>
              <a:rPr lang="en-US" b="1" dirty="0" smtClean="0"/>
              <a:t>R</a:t>
            </a:r>
            <a:endParaRPr lang="en-US" b="1" dirty="0"/>
          </a:p>
        </p:txBody>
      </p:sp>
      <p:sp>
        <p:nvSpPr>
          <p:cNvPr id="250" name="TextBox 249"/>
          <p:cNvSpPr txBox="1"/>
          <p:nvPr/>
        </p:nvSpPr>
        <p:spPr>
          <a:xfrm>
            <a:off x="1085850" y="2168427"/>
            <a:ext cx="374141" cy="276999"/>
          </a:xfrm>
          <a:prstGeom prst="rect">
            <a:avLst/>
          </a:prstGeom>
          <a:noFill/>
        </p:spPr>
        <p:txBody>
          <a:bodyPr wrap="none" rtlCol="0">
            <a:spAutoFit/>
          </a:bodyPr>
          <a:lstStyle/>
          <a:p>
            <a:r>
              <a:rPr lang="en-US" b="1" dirty="0" smtClean="0"/>
              <a:t>A</a:t>
            </a:r>
            <a:r>
              <a:rPr lang="en-US" b="1" baseline="30000" dirty="0" smtClean="0"/>
              <a:t>(1)</a:t>
            </a:r>
            <a:endParaRPr lang="en-US" b="1" dirty="0"/>
          </a:p>
        </p:txBody>
      </p:sp>
      <p:sp>
        <p:nvSpPr>
          <p:cNvPr id="251" name="TextBox 250"/>
          <p:cNvSpPr txBox="1"/>
          <p:nvPr/>
        </p:nvSpPr>
        <p:spPr>
          <a:xfrm>
            <a:off x="1085850" y="6397527"/>
            <a:ext cx="374141" cy="276999"/>
          </a:xfrm>
          <a:prstGeom prst="rect">
            <a:avLst/>
          </a:prstGeom>
          <a:noFill/>
        </p:spPr>
        <p:txBody>
          <a:bodyPr wrap="none" rtlCol="0">
            <a:spAutoFit/>
          </a:bodyPr>
          <a:lstStyle/>
          <a:p>
            <a:r>
              <a:rPr lang="en-US" b="1" dirty="0" smtClean="0"/>
              <a:t>A</a:t>
            </a:r>
            <a:r>
              <a:rPr lang="en-US" b="1" baseline="30000" dirty="0" smtClean="0"/>
              <a:t>(2)</a:t>
            </a:r>
            <a:endParaRPr lang="en-US" b="1" dirty="0"/>
          </a:p>
        </p:txBody>
      </p:sp>
      <p:sp>
        <p:nvSpPr>
          <p:cNvPr id="252" name="TextBox 251"/>
          <p:cNvSpPr txBox="1"/>
          <p:nvPr/>
        </p:nvSpPr>
        <p:spPr>
          <a:xfrm>
            <a:off x="645413" y="6226077"/>
            <a:ext cx="320922" cy="369332"/>
          </a:xfrm>
          <a:prstGeom prst="rect">
            <a:avLst/>
          </a:prstGeom>
          <a:noFill/>
        </p:spPr>
        <p:txBody>
          <a:bodyPr wrap="none" rtlCol="0">
            <a:spAutoFit/>
          </a:bodyPr>
          <a:lstStyle/>
          <a:p>
            <a:r>
              <a:rPr lang="en-US" b="1" dirty="0" smtClean="0"/>
              <a:t>V</a:t>
            </a:r>
            <a:endParaRPr lang="en-US" b="1" dirty="0"/>
          </a:p>
        </p:txBody>
      </p:sp>
      <p:sp>
        <p:nvSpPr>
          <p:cNvPr id="253" name="TextBox 252"/>
          <p:cNvSpPr txBox="1"/>
          <p:nvPr/>
        </p:nvSpPr>
        <p:spPr>
          <a:xfrm>
            <a:off x="1005789" y="5874426"/>
            <a:ext cx="314510" cy="369332"/>
          </a:xfrm>
          <a:prstGeom prst="rect">
            <a:avLst/>
          </a:prstGeom>
          <a:noFill/>
        </p:spPr>
        <p:txBody>
          <a:bodyPr wrap="none" rtlCol="0">
            <a:spAutoFit/>
          </a:bodyPr>
          <a:lstStyle/>
          <a:p>
            <a:r>
              <a:rPr lang="en-US" b="1" dirty="0" smtClean="0"/>
              <a:t>R</a:t>
            </a:r>
            <a:endParaRPr lang="en-US" b="1" dirty="0"/>
          </a:p>
        </p:txBody>
      </p:sp>
      <p:cxnSp>
        <p:nvCxnSpPr>
          <p:cNvPr id="254" name="Straight Connector 253"/>
          <p:cNvCxnSpPr/>
          <p:nvPr/>
        </p:nvCxnSpPr>
        <p:spPr>
          <a:xfrm>
            <a:off x="457796" y="1598490"/>
            <a:ext cx="4407408"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457796" y="6846142"/>
            <a:ext cx="4407408"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2161365" y="4226981"/>
            <a:ext cx="5239512" cy="1191"/>
          </a:xfrm>
          <a:prstGeom prst="line">
            <a:avLst/>
          </a:prstGeom>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4346829" y="5252085"/>
            <a:ext cx="462915" cy="46291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Freeform 259"/>
          <p:cNvSpPr/>
          <p:nvPr/>
        </p:nvSpPr>
        <p:spPr>
          <a:xfrm>
            <a:off x="3227159" y="5128462"/>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p:cNvSpPr/>
          <p:nvPr/>
        </p:nvSpPr>
        <p:spPr>
          <a:xfrm>
            <a:off x="1600200" y="5135880"/>
            <a:ext cx="462915" cy="1543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p:cNvSpPr/>
          <p:nvPr/>
        </p:nvSpPr>
        <p:spPr>
          <a:xfrm>
            <a:off x="2462978" y="5105400"/>
            <a:ext cx="462915" cy="1543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p:cNvSpPr/>
          <p:nvPr/>
        </p:nvSpPr>
        <p:spPr>
          <a:xfrm>
            <a:off x="4343400" y="5093208"/>
            <a:ext cx="462915" cy="1543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Freeform 263"/>
          <p:cNvSpPr/>
          <p:nvPr/>
        </p:nvSpPr>
        <p:spPr>
          <a:xfrm rot="10800000">
            <a:off x="3657601" y="5096256"/>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264"/>
          <p:cNvSpPr/>
          <p:nvPr/>
        </p:nvSpPr>
        <p:spPr>
          <a:xfrm rot="10800000">
            <a:off x="3425279" y="5105400"/>
            <a:ext cx="156121" cy="150674"/>
          </a:xfrm>
          <a:custGeom>
            <a:avLst/>
            <a:gdLst>
              <a:gd name="connsiteX0" fmla="*/ 0 w 925158"/>
              <a:gd name="connsiteY0" fmla="*/ 0 h 892884"/>
              <a:gd name="connsiteX1" fmla="*/ 925158 w 925158"/>
              <a:gd name="connsiteY1" fmla="*/ 892884 h 892884"/>
              <a:gd name="connsiteX2" fmla="*/ 0 w 925158"/>
              <a:gd name="connsiteY2" fmla="*/ 882127 h 892884"/>
              <a:gd name="connsiteX3" fmla="*/ 0 w 925158"/>
              <a:gd name="connsiteY3" fmla="*/ 0 h 892884"/>
            </a:gdLst>
            <a:ahLst/>
            <a:cxnLst>
              <a:cxn ang="0">
                <a:pos x="connsiteX0" y="connsiteY0"/>
              </a:cxn>
              <a:cxn ang="0">
                <a:pos x="connsiteX1" y="connsiteY1"/>
              </a:cxn>
              <a:cxn ang="0">
                <a:pos x="connsiteX2" y="connsiteY2"/>
              </a:cxn>
              <a:cxn ang="0">
                <a:pos x="connsiteX3" y="connsiteY3"/>
              </a:cxn>
            </a:cxnLst>
            <a:rect l="l" t="t" r="r" b="b"/>
            <a:pathLst>
              <a:path w="925158" h="892884">
                <a:moveTo>
                  <a:pt x="0" y="0"/>
                </a:moveTo>
                <a:lnTo>
                  <a:pt x="925158" y="892884"/>
                </a:lnTo>
                <a:lnTo>
                  <a:pt x="0" y="882127"/>
                </a:lnTo>
                <a:lnTo>
                  <a:pt x="0" y="0"/>
                </a:lnTo>
                <a:close/>
              </a:path>
            </a:pathLst>
          </a:cu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TextBox 269"/>
          <p:cNvSpPr txBox="1"/>
          <p:nvPr/>
        </p:nvSpPr>
        <p:spPr>
          <a:xfrm rot="16200000">
            <a:off x="-914878" y="4414124"/>
            <a:ext cx="2250225" cy="584776"/>
          </a:xfrm>
          <a:prstGeom prst="rect">
            <a:avLst/>
          </a:prstGeom>
          <a:noFill/>
        </p:spPr>
        <p:txBody>
          <a:bodyPr wrap="square" rtlCol="0">
            <a:spAutoFit/>
          </a:bodyPr>
          <a:lstStyle/>
          <a:p>
            <a:r>
              <a:rPr lang="en-US" sz="1600" dirty="0" smtClean="0"/>
              <a:t>Update of the remaining </a:t>
            </a:r>
            <a:r>
              <a:rPr lang="en-US" sz="1600" dirty="0" err="1" smtClean="0"/>
              <a:t>submatrix</a:t>
            </a:r>
            <a:endParaRPr lang="en-US" sz="1600" dirty="0"/>
          </a:p>
        </p:txBody>
      </p:sp>
      <p:sp>
        <p:nvSpPr>
          <p:cNvPr id="271" name="TextBox 270"/>
          <p:cNvSpPr txBox="1"/>
          <p:nvPr/>
        </p:nvSpPr>
        <p:spPr>
          <a:xfrm rot="16200000">
            <a:off x="-516838" y="2835217"/>
            <a:ext cx="1426344" cy="523220"/>
          </a:xfrm>
          <a:prstGeom prst="rect">
            <a:avLst/>
          </a:prstGeom>
          <a:noFill/>
        </p:spPr>
        <p:txBody>
          <a:bodyPr wrap="square" rtlCol="0">
            <a:spAutoFit/>
          </a:bodyPr>
          <a:lstStyle/>
          <a:p>
            <a:r>
              <a:rPr lang="en-US" sz="1400" dirty="0" smtClean="0"/>
              <a:t>Panel factorization</a:t>
            </a:r>
            <a:endParaRPr lang="en-US" sz="1400" dirty="0"/>
          </a:p>
        </p:txBody>
      </p:sp>
      <p:cxnSp>
        <p:nvCxnSpPr>
          <p:cNvPr id="272" name="Straight Connector 271"/>
          <p:cNvCxnSpPr/>
          <p:nvPr/>
        </p:nvCxnSpPr>
        <p:spPr>
          <a:xfrm>
            <a:off x="0" y="26670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0" y="3722881"/>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0" y="5789612"/>
            <a:ext cx="45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6781800" y="4191000"/>
            <a:ext cx="2442270" cy="646331"/>
          </a:xfrm>
          <a:prstGeom prst="rect">
            <a:avLst/>
          </a:prstGeom>
          <a:noFill/>
        </p:spPr>
        <p:txBody>
          <a:bodyPr wrap="none" rtlCol="0">
            <a:spAutoFit/>
          </a:bodyPr>
          <a:lstStyle/>
          <a:p>
            <a:r>
              <a:rPr lang="en-US" dirty="0" smtClean="0"/>
              <a:t>Fork - Join parallelism</a:t>
            </a:r>
          </a:p>
          <a:p>
            <a:r>
              <a:rPr lang="en-US" dirty="0" smtClean="0"/>
              <a:t>Bulk Sync Processing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9"/>
          <p:cNvSpPr>
            <a:spLocks noGrp="1" noChangeArrowheads="1"/>
          </p:cNvSpPr>
          <p:nvPr>
            <p:ph type="body" idx="1"/>
          </p:nvPr>
        </p:nvSpPr>
        <p:spPr>
          <a:xfrm>
            <a:off x="152400" y="1066800"/>
            <a:ext cx="8829675" cy="5867400"/>
          </a:xfrm>
        </p:spPr>
        <p:txBody>
          <a:bodyPr rIns="130174"/>
          <a:lstStyle/>
          <a:p>
            <a:pPr marL="0" indent="0" eaLnBrk="1" hangingPunct="1"/>
            <a:r>
              <a:rPr lang="en-US" sz="2400" dirty="0" smtClean="0"/>
              <a:t>Objectives</a:t>
            </a:r>
          </a:p>
          <a:p>
            <a:pPr marL="781050" lvl="1" eaLnBrk="1" hangingPunct="1"/>
            <a:r>
              <a:rPr lang="en-US" sz="2000" dirty="0"/>
              <a:t>H</a:t>
            </a:r>
            <a:r>
              <a:rPr lang="en-US" sz="2000" dirty="0" smtClean="0"/>
              <a:t>igh </a:t>
            </a:r>
            <a:r>
              <a:rPr lang="en-US" sz="2000" dirty="0"/>
              <a:t>utilization of each core</a:t>
            </a:r>
            <a:endParaRPr lang="en-US" sz="2000" dirty="0" smtClean="0"/>
          </a:p>
          <a:p>
            <a:pPr marL="781050" lvl="1" eaLnBrk="1" hangingPunct="1"/>
            <a:r>
              <a:rPr lang="en-US" sz="2000" dirty="0"/>
              <a:t>S</a:t>
            </a:r>
            <a:r>
              <a:rPr lang="en-US" sz="2000" dirty="0" smtClean="0"/>
              <a:t>caling </a:t>
            </a:r>
            <a:r>
              <a:rPr lang="en-US" sz="2000" dirty="0"/>
              <a:t>to large number of cores</a:t>
            </a:r>
            <a:endParaRPr lang="en-US" sz="2000" dirty="0" smtClean="0"/>
          </a:p>
          <a:p>
            <a:pPr marL="781050" lvl="1" eaLnBrk="1" hangingPunct="1"/>
            <a:r>
              <a:rPr lang="en-US" sz="2000" dirty="0"/>
              <a:t>S</a:t>
            </a:r>
            <a:r>
              <a:rPr lang="en-US" sz="2000" dirty="0" smtClean="0"/>
              <a:t>hared or distributed memory</a:t>
            </a:r>
          </a:p>
          <a:p>
            <a:pPr marL="0" indent="0" eaLnBrk="1" hangingPunct="1"/>
            <a:r>
              <a:rPr lang="en-US" sz="2400" dirty="0"/>
              <a:t>Methodology</a:t>
            </a:r>
            <a:endParaRPr lang="en-US" sz="2400" dirty="0" smtClean="0"/>
          </a:p>
          <a:p>
            <a:pPr marL="781050" lvl="1" eaLnBrk="1" hangingPunct="1"/>
            <a:r>
              <a:rPr lang="en-US" sz="2000" dirty="0" smtClean="0"/>
              <a:t>Dynamic DAG scheduling</a:t>
            </a:r>
          </a:p>
          <a:p>
            <a:pPr marL="781050" lvl="1" eaLnBrk="1" hangingPunct="1"/>
            <a:r>
              <a:rPr lang="en-US" dirty="0" smtClean="0"/>
              <a:t>Split phases task generation and execution</a:t>
            </a:r>
            <a:endParaRPr lang="en-US" sz="2000" dirty="0" smtClean="0"/>
          </a:p>
          <a:p>
            <a:pPr marL="781050" lvl="1" eaLnBrk="1" hangingPunct="1"/>
            <a:r>
              <a:rPr lang="en-US" sz="2000" dirty="0"/>
              <a:t>E</a:t>
            </a:r>
            <a:r>
              <a:rPr lang="en-US" sz="2000" dirty="0" smtClean="0"/>
              <a:t>xplicit parallelism</a:t>
            </a:r>
            <a:r>
              <a:rPr lang="en-US" dirty="0" smtClean="0"/>
              <a:t>/</a:t>
            </a:r>
            <a:r>
              <a:rPr lang="en-US" sz="2000" dirty="0" smtClean="0"/>
              <a:t>Implicit communication</a:t>
            </a:r>
          </a:p>
          <a:p>
            <a:pPr marL="781050" lvl="1" eaLnBrk="1" hangingPunct="1"/>
            <a:r>
              <a:rPr lang="en-US" sz="2000" dirty="0" smtClean="0"/>
              <a:t>Fine granularity / block data layout</a:t>
            </a:r>
          </a:p>
          <a:p>
            <a:pPr marL="0" indent="0" eaLnBrk="1" hangingPunct="1"/>
            <a:r>
              <a:rPr lang="en-US" sz="2400" dirty="0"/>
              <a:t>Arbitrary DAG with</a:t>
            </a:r>
            <a:r>
              <a:rPr lang="en-US" sz="2400" dirty="0" smtClean="0"/>
              <a:t> dynamic </a:t>
            </a:r>
            <a:r>
              <a:rPr lang="en-US" sz="2400" dirty="0"/>
              <a:t>scheduling</a:t>
            </a:r>
          </a:p>
        </p:txBody>
      </p:sp>
      <p:sp>
        <p:nvSpPr>
          <p:cNvPr id="20488" name="Text Box 10"/>
          <p:cNvSpPr txBox="1">
            <a:spLocks noChangeArrowheads="1"/>
          </p:cNvSpPr>
          <p:nvPr/>
        </p:nvSpPr>
        <p:spPr bwMode="auto">
          <a:xfrm>
            <a:off x="8362950" y="6502400"/>
            <a:ext cx="312738" cy="304800"/>
          </a:xfrm>
          <a:prstGeom prst="rect">
            <a:avLst/>
          </a:prstGeom>
          <a:noFill/>
          <a:ln w="12700">
            <a:noFill/>
            <a:miter lim="800000"/>
            <a:headEnd/>
            <a:tailEnd/>
          </a:ln>
        </p:spPr>
        <p:txBody>
          <a:bodyPr wrap="none">
            <a:prstTxWarp prst="textNoShape">
              <a:avLst/>
            </a:prstTxWarp>
          </a:bodyPr>
          <a:lstStyle/>
          <a:p>
            <a:pPr algn="ctr"/>
            <a:fld id="{7EB44421-5149-7B4E-AC19-09721C7810F0}" type="slidenum">
              <a:rPr lang="en-US" sz="1400">
                <a:solidFill>
                  <a:srgbClr val="13346B"/>
                </a:solidFill>
                <a:ea typeface="Arial" pitchFamily="-65" charset="0"/>
                <a:cs typeface="Arial" pitchFamily="-65" charset="0"/>
              </a:rPr>
              <a:pPr algn="ctr"/>
              <a:t>79</a:t>
            </a:fld>
            <a:endParaRPr lang="en-US" sz="1400">
              <a:solidFill>
                <a:srgbClr val="13346B"/>
              </a:solidFill>
              <a:ea typeface="Arial" pitchFamily="-65" charset="0"/>
              <a:cs typeface="Arial" pitchFamily="-65" charset="0"/>
            </a:endParaRPr>
          </a:p>
        </p:txBody>
      </p:sp>
      <p:grpSp>
        <p:nvGrpSpPr>
          <p:cNvPr id="2" name="Group 11"/>
          <p:cNvGrpSpPr>
            <a:grpSpLocks/>
          </p:cNvGrpSpPr>
          <p:nvPr/>
        </p:nvGrpSpPr>
        <p:grpSpPr bwMode="auto">
          <a:xfrm>
            <a:off x="6386512" y="1431925"/>
            <a:ext cx="2833688" cy="4983163"/>
            <a:chOff x="0" y="0"/>
            <a:chExt cx="1785" cy="3138"/>
          </a:xfrm>
        </p:grpSpPr>
        <p:grpSp>
          <p:nvGrpSpPr>
            <p:cNvPr id="3" name="Group 12"/>
            <p:cNvGrpSpPr>
              <a:grpSpLocks/>
            </p:cNvGrpSpPr>
            <p:nvPr/>
          </p:nvGrpSpPr>
          <p:grpSpPr bwMode="auto">
            <a:xfrm>
              <a:off x="616" y="0"/>
              <a:ext cx="307" cy="228"/>
              <a:chOff x="0" y="0"/>
              <a:chExt cx="307" cy="228"/>
            </a:xfrm>
          </p:grpSpPr>
          <p:grpSp>
            <p:nvGrpSpPr>
              <p:cNvPr id="4" name="Group 13"/>
              <p:cNvGrpSpPr>
                <a:grpSpLocks/>
              </p:cNvGrpSpPr>
              <p:nvPr/>
            </p:nvGrpSpPr>
            <p:grpSpPr bwMode="auto">
              <a:xfrm>
                <a:off x="0" y="0"/>
                <a:ext cx="307" cy="224"/>
                <a:chOff x="0" y="0"/>
                <a:chExt cx="307" cy="224"/>
              </a:xfrm>
            </p:grpSpPr>
            <p:sp>
              <p:nvSpPr>
                <p:cNvPr id="20845" name="AutoShape 14"/>
                <p:cNvSpPr>
                  <a:spLocks/>
                </p:cNvSpPr>
                <p:nvPr/>
              </p:nvSpPr>
              <p:spPr bwMode="auto">
                <a:xfrm>
                  <a:off x="0" y="31"/>
                  <a:ext cx="307" cy="161"/>
                </a:xfrm>
                <a:custGeom>
                  <a:avLst/>
                  <a:gdLst>
                    <a:gd name="T0" fmla="*/ 0 w 21600"/>
                    <a:gd name="T1" fmla="*/ 0 h 21600"/>
                    <a:gd name="T2" fmla="*/ 21600 w 21600"/>
                    <a:gd name="T3" fmla="*/ 21600 h 21600"/>
                  </a:gdLst>
                  <a:ahLst/>
                  <a:cxnLst/>
                  <a:rect l="T0" t="T1" r="T2" b="T3"/>
                  <a:pathLst>
                    <a:path w="21600" h="21600">
                      <a:moveTo>
                        <a:pt x="21600" y="10800"/>
                      </a:moveTo>
                      <a:cubicBezTo>
                        <a:pt x="21600" y="16754"/>
                        <a:pt x="16750" y="21600"/>
                        <a:pt x="10789" y="21600"/>
                      </a:cubicBezTo>
                      <a:cubicBezTo>
                        <a:pt x="4838" y="21600"/>
                        <a:pt x="0" y="16754"/>
                        <a:pt x="0" y="10800"/>
                      </a:cubicBezTo>
                      <a:cubicBezTo>
                        <a:pt x="0" y="4823"/>
                        <a:pt x="4838" y="0"/>
                        <a:pt x="10789" y="0"/>
                      </a:cubicBezTo>
                      <a:cubicBezTo>
                        <a:pt x="16750" y="0"/>
                        <a:pt x="21600" y="4823"/>
                        <a:pt x="21600" y="10800"/>
                      </a:cubicBezTo>
                    </a:path>
                  </a:pathLst>
                </a:custGeom>
                <a:solidFill>
                  <a:srgbClr val="4488AA"/>
                </a:solidFill>
                <a:ln w="12700">
                  <a:solidFill>
                    <a:schemeClr val="tx1"/>
                  </a:solidFill>
                  <a:miter lim="800000"/>
                  <a:headEnd/>
                  <a:tailEnd/>
                </a:ln>
              </p:spPr>
              <p:txBody>
                <a:bodyPr lIns="0" tIns="0" rIns="0" bIns="0">
                  <a:prstTxWarp prst="textNoShape">
                    <a:avLst/>
                  </a:prstTxWarp>
                </a:bodyPr>
                <a:lstStyle/>
                <a:p>
                  <a:endParaRPr lang="en-US"/>
                </a:p>
              </p:txBody>
            </p:sp>
            <p:sp>
              <p:nvSpPr>
                <p:cNvPr id="20846" name="Rectangle 15"/>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5" name="Group 16"/>
              <p:cNvGrpSpPr>
                <a:grpSpLocks/>
              </p:cNvGrpSpPr>
              <p:nvPr/>
            </p:nvGrpSpPr>
            <p:grpSpPr bwMode="auto">
              <a:xfrm>
                <a:off x="64" y="4"/>
                <a:ext cx="181" cy="224"/>
                <a:chOff x="0" y="0"/>
                <a:chExt cx="181" cy="224"/>
              </a:xfrm>
            </p:grpSpPr>
            <p:sp>
              <p:nvSpPr>
                <p:cNvPr id="20843" name="AutoShape 17"/>
                <p:cNvSpPr>
                  <a:spLocks/>
                </p:cNvSpPr>
                <p:nvPr/>
              </p:nvSpPr>
              <p:spPr bwMode="auto">
                <a:xfrm>
                  <a:off x="0" y="90"/>
                  <a:ext cx="181" cy="43"/>
                </a:xfrm>
                <a:custGeom>
                  <a:avLst/>
                  <a:gdLst>
                    <a:gd name="T0" fmla="*/ 0 w 21600"/>
                    <a:gd name="T1" fmla="*/ 0 h 21600"/>
                    <a:gd name="T2" fmla="*/ 21600 w 21600"/>
                    <a:gd name="T3" fmla="*/ 21600 h 21600"/>
                  </a:gdLst>
                  <a:ahLst/>
                  <a:cxnLst/>
                  <a:rect l="T0" t="T1" r="T2" b="T3"/>
                  <a:pathLst>
                    <a:path w="21600" h="21600">
                      <a:moveTo>
                        <a:pt x="2758" y="6524"/>
                      </a:moveTo>
                      <a:cubicBezTo>
                        <a:pt x="2758" y="5642"/>
                        <a:pt x="2739" y="4937"/>
                        <a:pt x="2700" y="4320"/>
                      </a:cubicBezTo>
                      <a:cubicBezTo>
                        <a:pt x="2661" y="3703"/>
                        <a:pt x="2583" y="3262"/>
                        <a:pt x="2506" y="2821"/>
                      </a:cubicBezTo>
                      <a:cubicBezTo>
                        <a:pt x="2409" y="2380"/>
                        <a:pt x="2292" y="2204"/>
                        <a:pt x="2137" y="2028"/>
                      </a:cubicBezTo>
                      <a:cubicBezTo>
                        <a:pt x="2001" y="1763"/>
                        <a:pt x="1826" y="1675"/>
                        <a:pt x="1593" y="1675"/>
                      </a:cubicBezTo>
                      <a:lnTo>
                        <a:pt x="1263" y="1675"/>
                      </a:lnTo>
                      <a:lnTo>
                        <a:pt x="1263" y="11638"/>
                      </a:lnTo>
                      <a:lnTo>
                        <a:pt x="1612" y="11638"/>
                      </a:lnTo>
                      <a:cubicBezTo>
                        <a:pt x="1826" y="11638"/>
                        <a:pt x="2020" y="11549"/>
                        <a:pt x="2156" y="11285"/>
                      </a:cubicBezTo>
                      <a:cubicBezTo>
                        <a:pt x="2312" y="11020"/>
                        <a:pt x="2428" y="10756"/>
                        <a:pt x="2525" y="10227"/>
                      </a:cubicBezTo>
                      <a:cubicBezTo>
                        <a:pt x="2603" y="9786"/>
                        <a:pt x="2661" y="9257"/>
                        <a:pt x="2700" y="8640"/>
                      </a:cubicBezTo>
                      <a:cubicBezTo>
                        <a:pt x="2739" y="8023"/>
                        <a:pt x="2758" y="7318"/>
                        <a:pt x="2758" y="6524"/>
                      </a:cubicBezTo>
                      <a:close/>
                      <a:moveTo>
                        <a:pt x="1263" y="13048"/>
                      </a:moveTo>
                      <a:lnTo>
                        <a:pt x="1263" y="20013"/>
                      </a:lnTo>
                      <a:lnTo>
                        <a:pt x="2001" y="20454"/>
                      </a:lnTo>
                      <a:lnTo>
                        <a:pt x="2001" y="21336"/>
                      </a:lnTo>
                      <a:lnTo>
                        <a:pt x="39" y="21336"/>
                      </a:lnTo>
                      <a:lnTo>
                        <a:pt x="39" y="20454"/>
                      </a:lnTo>
                      <a:lnTo>
                        <a:pt x="583" y="20013"/>
                      </a:lnTo>
                      <a:lnTo>
                        <a:pt x="583" y="1499"/>
                      </a:lnTo>
                      <a:lnTo>
                        <a:pt x="0" y="1058"/>
                      </a:lnTo>
                      <a:lnTo>
                        <a:pt x="0" y="264"/>
                      </a:lnTo>
                      <a:lnTo>
                        <a:pt x="1748" y="264"/>
                      </a:lnTo>
                      <a:cubicBezTo>
                        <a:pt x="2078" y="264"/>
                        <a:pt x="2350" y="441"/>
                        <a:pt x="2564" y="793"/>
                      </a:cubicBezTo>
                      <a:cubicBezTo>
                        <a:pt x="2778" y="1058"/>
                        <a:pt x="2953" y="1499"/>
                        <a:pt x="3088" y="2028"/>
                      </a:cubicBezTo>
                      <a:cubicBezTo>
                        <a:pt x="3224" y="2645"/>
                        <a:pt x="3322" y="3262"/>
                        <a:pt x="3360" y="4056"/>
                      </a:cubicBezTo>
                      <a:cubicBezTo>
                        <a:pt x="3419" y="4849"/>
                        <a:pt x="3458" y="5642"/>
                        <a:pt x="3458" y="6436"/>
                      </a:cubicBezTo>
                      <a:cubicBezTo>
                        <a:pt x="3458" y="7318"/>
                        <a:pt x="3419" y="8199"/>
                        <a:pt x="3360" y="8993"/>
                      </a:cubicBezTo>
                      <a:cubicBezTo>
                        <a:pt x="3322" y="9786"/>
                        <a:pt x="3224" y="10403"/>
                        <a:pt x="3088" y="11020"/>
                      </a:cubicBezTo>
                      <a:cubicBezTo>
                        <a:pt x="2972" y="11638"/>
                        <a:pt x="2797" y="12167"/>
                        <a:pt x="2564" y="12519"/>
                      </a:cubicBezTo>
                      <a:cubicBezTo>
                        <a:pt x="2370" y="12872"/>
                        <a:pt x="2098" y="13048"/>
                        <a:pt x="1768" y="13048"/>
                      </a:cubicBezTo>
                      <a:lnTo>
                        <a:pt x="1263" y="13048"/>
                      </a:lnTo>
                      <a:close/>
                      <a:moveTo>
                        <a:pt x="4740" y="10756"/>
                      </a:moveTo>
                      <a:cubicBezTo>
                        <a:pt x="4740" y="12167"/>
                        <a:pt x="4778" y="13577"/>
                        <a:pt x="4817" y="14723"/>
                      </a:cubicBezTo>
                      <a:cubicBezTo>
                        <a:pt x="4856" y="15958"/>
                        <a:pt x="4953" y="16927"/>
                        <a:pt x="5070" y="17721"/>
                      </a:cubicBezTo>
                      <a:cubicBezTo>
                        <a:pt x="5186" y="18514"/>
                        <a:pt x="5342" y="19220"/>
                        <a:pt x="5536" y="19660"/>
                      </a:cubicBezTo>
                      <a:cubicBezTo>
                        <a:pt x="5750" y="20189"/>
                        <a:pt x="5983" y="20366"/>
                        <a:pt x="6294" y="20366"/>
                      </a:cubicBezTo>
                      <a:cubicBezTo>
                        <a:pt x="6585" y="20366"/>
                        <a:pt x="6837" y="20189"/>
                        <a:pt x="7032" y="19660"/>
                      </a:cubicBezTo>
                      <a:cubicBezTo>
                        <a:pt x="7245" y="19220"/>
                        <a:pt x="7381" y="18514"/>
                        <a:pt x="7517" y="17721"/>
                      </a:cubicBezTo>
                      <a:cubicBezTo>
                        <a:pt x="7634" y="16927"/>
                        <a:pt x="7712" y="15958"/>
                        <a:pt x="7770" y="14723"/>
                      </a:cubicBezTo>
                      <a:cubicBezTo>
                        <a:pt x="7809" y="13577"/>
                        <a:pt x="7828" y="12167"/>
                        <a:pt x="7828" y="10756"/>
                      </a:cubicBezTo>
                      <a:cubicBezTo>
                        <a:pt x="7828" y="9345"/>
                        <a:pt x="7809" y="8023"/>
                        <a:pt x="7770" y="6789"/>
                      </a:cubicBezTo>
                      <a:cubicBezTo>
                        <a:pt x="7712" y="5642"/>
                        <a:pt x="7634" y="4673"/>
                        <a:pt x="7517" y="3791"/>
                      </a:cubicBezTo>
                      <a:cubicBezTo>
                        <a:pt x="7381" y="2998"/>
                        <a:pt x="7245" y="2380"/>
                        <a:pt x="7032" y="1940"/>
                      </a:cubicBezTo>
                      <a:cubicBezTo>
                        <a:pt x="6837" y="1499"/>
                        <a:pt x="6585" y="1322"/>
                        <a:pt x="6294" y="1322"/>
                      </a:cubicBezTo>
                      <a:cubicBezTo>
                        <a:pt x="5983" y="1322"/>
                        <a:pt x="5750" y="1499"/>
                        <a:pt x="5536" y="1940"/>
                      </a:cubicBezTo>
                      <a:cubicBezTo>
                        <a:pt x="5342" y="2380"/>
                        <a:pt x="5186" y="2998"/>
                        <a:pt x="5070" y="3791"/>
                      </a:cubicBezTo>
                      <a:cubicBezTo>
                        <a:pt x="4953" y="4673"/>
                        <a:pt x="4856" y="5642"/>
                        <a:pt x="4817" y="6789"/>
                      </a:cubicBezTo>
                      <a:cubicBezTo>
                        <a:pt x="4778" y="8023"/>
                        <a:pt x="4740" y="9345"/>
                        <a:pt x="4740" y="10756"/>
                      </a:cubicBezTo>
                      <a:close/>
                      <a:moveTo>
                        <a:pt x="4021" y="10756"/>
                      </a:moveTo>
                      <a:cubicBezTo>
                        <a:pt x="4021" y="8904"/>
                        <a:pt x="4079" y="7318"/>
                        <a:pt x="4176" y="5995"/>
                      </a:cubicBezTo>
                      <a:cubicBezTo>
                        <a:pt x="4273" y="4584"/>
                        <a:pt x="4429" y="3438"/>
                        <a:pt x="4604" y="2645"/>
                      </a:cubicBezTo>
                      <a:cubicBezTo>
                        <a:pt x="4798" y="1763"/>
                        <a:pt x="5050" y="1058"/>
                        <a:pt x="5322" y="617"/>
                      </a:cubicBezTo>
                      <a:cubicBezTo>
                        <a:pt x="5614" y="264"/>
                        <a:pt x="5924" y="0"/>
                        <a:pt x="6294" y="0"/>
                      </a:cubicBezTo>
                      <a:cubicBezTo>
                        <a:pt x="6643" y="0"/>
                        <a:pt x="6954" y="264"/>
                        <a:pt x="7245" y="617"/>
                      </a:cubicBezTo>
                      <a:cubicBezTo>
                        <a:pt x="7517" y="1058"/>
                        <a:pt x="7750" y="1763"/>
                        <a:pt x="7964" y="2645"/>
                      </a:cubicBezTo>
                      <a:cubicBezTo>
                        <a:pt x="8139" y="3438"/>
                        <a:pt x="8294" y="4584"/>
                        <a:pt x="8391" y="5995"/>
                      </a:cubicBezTo>
                      <a:cubicBezTo>
                        <a:pt x="8508" y="7318"/>
                        <a:pt x="8566" y="8904"/>
                        <a:pt x="8566" y="10756"/>
                      </a:cubicBezTo>
                      <a:cubicBezTo>
                        <a:pt x="8566" y="12607"/>
                        <a:pt x="8508" y="14194"/>
                        <a:pt x="8391" y="15605"/>
                      </a:cubicBezTo>
                      <a:cubicBezTo>
                        <a:pt x="8294" y="16927"/>
                        <a:pt x="8139" y="18073"/>
                        <a:pt x="7964" y="18955"/>
                      </a:cubicBezTo>
                      <a:cubicBezTo>
                        <a:pt x="7750" y="19837"/>
                        <a:pt x="7517" y="20542"/>
                        <a:pt x="7245" y="20983"/>
                      </a:cubicBezTo>
                      <a:cubicBezTo>
                        <a:pt x="6954" y="21336"/>
                        <a:pt x="6643" y="21600"/>
                        <a:pt x="6294" y="21600"/>
                      </a:cubicBezTo>
                      <a:cubicBezTo>
                        <a:pt x="5924" y="21600"/>
                        <a:pt x="5614" y="21336"/>
                        <a:pt x="5342" y="20983"/>
                      </a:cubicBezTo>
                      <a:cubicBezTo>
                        <a:pt x="5070" y="20542"/>
                        <a:pt x="4817" y="19837"/>
                        <a:pt x="4642" y="18955"/>
                      </a:cubicBezTo>
                      <a:cubicBezTo>
                        <a:pt x="4429" y="18073"/>
                        <a:pt x="4293" y="16927"/>
                        <a:pt x="4176" y="15605"/>
                      </a:cubicBezTo>
                      <a:cubicBezTo>
                        <a:pt x="4079" y="14194"/>
                        <a:pt x="4021" y="12607"/>
                        <a:pt x="4021" y="10756"/>
                      </a:cubicBezTo>
                      <a:close/>
                      <a:moveTo>
                        <a:pt x="9945" y="21336"/>
                      </a:moveTo>
                      <a:lnTo>
                        <a:pt x="9945" y="20454"/>
                      </a:lnTo>
                      <a:lnTo>
                        <a:pt x="10683" y="20013"/>
                      </a:lnTo>
                      <a:lnTo>
                        <a:pt x="10683" y="1587"/>
                      </a:lnTo>
                      <a:lnTo>
                        <a:pt x="10509" y="1587"/>
                      </a:lnTo>
                      <a:cubicBezTo>
                        <a:pt x="10198" y="1587"/>
                        <a:pt x="9945" y="1587"/>
                        <a:pt x="9732" y="1675"/>
                      </a:cubicBezTo>
                      <a:cubicBezTo>
                        <a:pt x="9537" y="1763"/>
                        <a:pt x="9382" y="1851"/>
                        <a:pt x="9304" y="1940"/>
                      </a:cubicBezTo>
                      <a:lnTo>
                        <a:pt x="9207" y="5202"/>
                      </a:lnTo>
                      <a:lnTo>
                        <a:pt x="8974" y="5202"/>
                      </a:lnTo>
                      <a:lnTo>
                        <a:pt x="8974" y="264"/>
                      </a:lnTo>
                      <a:lnTo>
                        <a:pt x="13053" y="264"/>
                      </a:lnTo>
                      <a:lnTo>
                        <a:pt x="13053" y="5202"/>
                      </a:lnTo>
                      <a:lnTo>
                        <a:pt x="12820" y="5202"/>
                      </a:lnTo>
                      <a:lnTo>
                        <a:pt x="12723" y="1940"/>
                      </a:lnTo>
                      <a:cubicBezTo>
                        <a:pt x="12684" y="1851"/>
                        <a:pt x="12626" y="1851"/>
                        <a:pt x="12548" y="1851"/>
                      </a:cubicBezTo>
                      <a:cubicBezTo>
                        <a:pt x="12451" y="1851"/>
                        <a:pt x="12373" y="1763"/>
                        <a:pt x="12257" y="1763"/>
                      </a:cubicBezTo>
                      <a:cubicBezTo>
                        <a:pt x="12160" y="1675"/>
                        <a:pt x="12024" y="1675"/>
                        <a:pt x="11907" y="1675"/>
                      </a:cubicBezTo>
                      <a:cubicBezTo>
                        <a:pt x="11771" y="1675"/>
                        <a:pt x="11655" y="1587"/>
                        <a:pt x="11519" y="1587"/>
                      </a:cubicBezTo>
                      <a:lnTo>
                        <a:pt x="11344" y="1587"/>
                      </a:lnTo>
                      <a:lnTo>
                        <a:pt x="11344" y="20013"/>
                      </a:lnTo>
                      <a:lnTo>
                        <a:pt x="12082" y="20454"/>
                      </a:lnTo>
                      <a:lnTo>
                        <a:pt x="12082" y="21336"/>
                      </a:lnTo>
                      <a:lnTo>
                        <a:pt x="9945" y="21336"/>
                      </a:lnTo>
                      <a:close/>
                      <a:moveTo>
                        <a:pt x="14646" y="12078"/>
                      </a:moveTo>
                      <a:lnTo>
                        <a:pt x="14646" y="20013"/>
                      </a:lnTo>
                      <a:lnTo>
                        <a:pt x="15345" y="20454"/>
                      </a:lnTo>
                      <a:lnTo>
                        <a:pt x="15345" y="21336"/>
                      </a:lnTo>
                      <a:lnTo>
                        <a:pt x="13422" y="21336"/>
                      </a:lnTo>
                      <a:lnTo>
                        <a:pt x="13422" y="20454"/>
                      </a:lnTo>
                      <a:lnTo>
                        <a:pt x="13986" y="20013"/>
                      </a:lnTo>
                      <a:lnTo>
                        <a:pt x="13986" y="1499"/>
                      </a:lnTo>
                      <a:lnTo>
                        <a:pt x="13383" y="1058"/>
                      </a:lnTo>
                      <a:lnTo>
                        <a:pt x="13383" y="264"/>
                      </a:lnTo>
                      <a:lnTo>
                        <a:pt x="15384" y="264"/>
                      </a:lnTo>
                      <a:cubicBezTo>
                        <a:pt x="15714" y="264"/>
                        <a:pt x="15986" y="441"/>
                        <a:pt x="16200" y="617"/>
                      </a:cubicBezTo>
                      <a:cubicBezTo>
                        <a:pt x="16414" y="970"/>
                        <a:pt x="16588" y="1322"/>
                        <a:pt x="16724" y="1851"/>
                      </a:cubicBezTo>
                      <a:cubicBezTo>
                        <a:pt x="16860" y="2292"/>
                        <a:pt x="16958" y="2821"/>
                        <a:pt x="17016" y="3527"/>
                      </a:cubicBezTo>
                      <a:cubicBezTo>
                        <a:pt x="17055" y="4232"/>
                        <a:pt x="17094" y="5025"/>
                        <a:pt x="17094" y="5907"/>
                      </a:cubicBezTo>
                      <a:cubicBezTo>
                        <a:pt x="17094" y="6700"/>
                        <a:pt x="17055" y="7406"/>
                        <a:pt x="17016" y="8023"/>
                      </a:cubicBezTo>
                      <a:cubicBezTo>
                        <a:pt x="16958" y="8640"/>
                        <a:pt x="16880" y="9169"/>
                        <a:pt x="16802" y="9698"/>
                      </a:cubicBezTo>
                      <a:cubicBezTo>
                        <a:pt x="16705" y="10227"/>
                        <a:pt x="16608" y="10580"/>
                        <a:pt x="16491" y="10932"/>
                      </a:cubicBezTo>
                      <a:cubicBezTo>
                        <a:pt x="16394" y="11197"/>
                        <a:pt x="16258" y="11461"/>
                        <a:pt x="16142" y="11638"/>
                      </a:cubicBezTo>
                      <a:lnTo>
                        <a:pt x="17404" y="20013"/>
                      </a:lnTo>
                      <a:lnTo>
                        <a:pt x="17890" y="20454"/>
                      </a:lnTo>
                      <a:lnTo>
                        <a:pt x="17890" y="21336"/>
                      </a:lnTo>
                      <a:lnTo>
                        <a:pt x="16783" y="21336"/>
                      </a:lnTo>
                      <a:lnTo>
                        <a:pt x="15481" y="12078"/>
                      </a:lnTo>
                      <a:lnTo>
                        <a:pt x="14646" y="12078"/>
                      </a:lnTo>
                      <a:close/>
                      <a:moveTo>
                        <a:pt x="16394" y="6083"/>
                      </a:moveTo>
                      <a:cubicBezTo>
                        <a:pt x="16394" y="5290"/>
                        <a:pt x="16375" y="4584"/>
                        <a:pt x="16336" y="4056"/>
                      </a:cubicBezTo>
                      <a:cubicBezTo>
                        <a:pt x="16297" y="3438"/>
                        <a:pt x="16219" y="2998"/>
                        <a:pt x="16122" y="2645"/>
                      </a:cubicBezTo>
                      <a:cubicBezTo>
                        <a:pt x="16045" y="2292"/>
                        <a:pt x="15909" y="2028"/>
                        <a:pt x="15773" y="1940"/>
                      </a:cubicBezTo>
                      <a:cubicBezTo>
                        <a:pt x="15617" y="1763"/>
                        <a:pt x="15442" y="1675"/>
                        <a:pt x="15248" y="1675"/>
                      </a:cubicBezTo>
                      <a:lnTo>
                        <a:pt x="14646" y="1675"/>
                      </a:lnTo>
                      <a:lnTo>
                        <a:pt x="14646" y="10668"/>
                      </a:lnTo>
                      <a:lnTo>
                        <a:pt x="15268" y="10668"/>
                      </a:lnTo>
                      <a:cubicBezTo>
                        <a:pt x="15462" y="10668"/>
                        <a:pt x="15637" y="10580"/>
                        <a:pt x="15792" y="10403"/>
                      </a:cubicBezTo>
                      <a:cubicBezTo>
                        <a:pt x="15947" y="10227"/>
                        <a:pt x="16064" y="9962"/>
                        <a:pt x="16142" y="9610"/>
                      </a:cubicBezTo>
                      <a:cubicBezTo>
                        <a:pt x="16239" y="9169"/>
                        <a:pt x="16297" y="8728"/>
                        <a:pt x="16336" y="8199"/>
                      </a:cubicBezTo>
                      <a:cubicBezTo>
                        <a:pt x="16394" y="7582"/>
                        <a:pt x="16394" y="6877"/>
                        <a:pt x="16394" y="6083"/>
                      </a:cubicBezTo>
                      <a:close/>
                      <a:moveTo>
                        <a:pt x="19386" y="11814"/>
                      </a:moveTo>
                      <a:lnTo>
                        <a:pt x="19386" y="20013"/>
                      </a:lnTo>
                      <a:lnTo>
                        <a:pt x="20143" y="20454"/>
                      </a:lnTo>
                      <a:lnTo>
                        <a:pt x="20143" y="21336"/>
                      </a:lnTo>
                      <a:lnTo>
                        <a:pt x="18162" y="21336"/>
                      </a:lnTo>
                      <a:lnTo>
                        <a:pt x="18162" y="20454"/>
                      </a:lnTo>
                      <a:lnTo>
                        <a:pt x="18706" y="20013"/>
                      </a:lnTo>
                      <a:lnTo>
                        <a:pt x="18706" y="1499"/>
                      </a:lnTo>
                      <a:lnTo>
                        <a:pt x="18104" y="1058"/>
                      </a:lnTo>
                      <a:lnTo>
                        <a:pt x="18104" y="264"/>
                      </a:lnTo>
                      <a:lnTo>
                        <a:pt x="21600" y="264"/>
                      </a:lnTo>
                      <a:lnTo>
                        <a:pt x="21600" y="5290"/>
                      </a:lnTo>
                      <a:lnTo>
                        <a:pt x="21367" y="5290"/>
                      </a:lnTo>
                      <a:lnTo>
                        <a:pt x="21250" y="1940"/>
                      </a:lnTo>
                      <a:cubicBezTo>
                        <a:pt x="21192" y="1851"/>
                        <a:pt x="21095" y="1851"/>
                        <a:pt x="20978" y="1851"/>
                      </a:cubicBezTo>
                      <a:cubicBezTo>
                        <a:pt x="20881" y="1763"/>
                        <a:pt x="20765" y="1763"/>
                        <a:pt x="20668" y="1763"/>
                      </a:cubicBezTo>
                      <a:cubicBezTo>
                        <a:pt x="20551" y="1675"/>
                        <a:pt x="20454" y="1675"/>
                        <a:pt x="20357" y="1675"/>
                      </a:cubicBezTo>
                      <a:cubicBezTo>
                        <a:pt x="20260" y="1675"/>
                        <a:pt x="20182" y="1675"/>
                        <a:pt x="20143" y="1675"/>
                      </a:cubicBezTo>
                      <a:lnTo>
                        <a:pt x="19386" y="1675"/>
                      </a:lnTo>
                      <a:lnTo>
                        <a:pt x="19386" y="10403"/>
                      </a:lnTo>
                      <a:lnTo>
                        <a:pt x="20745" y="10403"/>
                      </a:lnTo>
                      <a:lnTo>
                        <a:pt x="20842" y="7935"/>
                      </a:lnTo>
                      <a:lnTo>
                        <a:pt x="21076" y="7935"/>
                      </a:lnTo>
                      <a:lnTo>
                        <a:pt x="21076" y="14371"/>
                      </a:lnTo>
                      <a:lnTo>
                        <a:pt x="20842" y="14371"/>
                      </a:lnTo>
                      <a:lnTo>
                        <a:pt x="20745" y="11814"/>
                      </a:lnTo>
                      <a:lnTo>
                        <a:pt x="19386" y="11814"/>
                      </a:lnTo>
                      <a:close/>
                      <a:moveTo>
                        <a:pt x="19386" y="11814"/>
                      </a:move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844" name="Rectangle 18"/>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6" name="Group 19"/>
            <p:cNvGrpSpPr>
              <a:grpSpLocks/>
            </p:cNvGrpSpPr>
            <p:nvPr/>
          </p:nvGrpSpPr>
          <p:grpSpPr bwMode="auto">
            <a:xfrm>
              <a:off x="629" y="323"/>
              <a:ext cx="282" cy="228"/>
              <a:chOff x="0" y="0"/>
              <a:chExt cx="282" cy="227"/>
            </a:xfrm>
          </p:grpSpPr>
          <p:grpSp>
            <p:nvGrpSpPr>
              <p:cNvPr id="7" name="Group 20"/>
              <p:cNvGrpSpPr>
                <a:grpSpLocks/>
              </p:cNvGrpSpPr>
              <p:nvPr/>
            </p:nvGrpSpPr>
            <p:grpSpPr bwMode="auto">
              <a:xfrm>
                <a:off x="0" y="0"/>
                <a:ext cx="282" cy="224"/>
                <a:chOff x="0" y="0"/>
                <a:chExt cx="282" cy="224"/>
              </a:xfrm>
            </p:grpSpPr>
            <p:sp>
              <p:nvSpPr>
                <p:cNvPr id="20839" name="AutoShape 21"/>
                <p:cNvSpPr>
                  <a:spLocks/>
                </p:cNvSpPr>
                <p:nvPr/>
              </p:nvSpPr>
              <p:spPr bwMode="auto">
                <a:xfrm>
                  <a:off x="0" y="31"/>
                  <a:ext cx="282" cy="161"/>
                </a:xfrm>
                <a:custGeom>
                  <a:avLst/>
                  <a:gdLst>
                    <a:gd name="T0" fmla="*/ 0 w 21600"/>
                    <a:gd name="T1" fmla="*/ 0 h 21600"/>
                    <a:gd name="T2" fmla="*/ 21600 w 21600"/>
                    <a:gd name="T3" fmla="*/ 21600 h 21600"/>
                  </a:gdLst>
                  <a:ahLst/>
                  <a:cxnLst/>
                  <a:rect l="T0" t="T1" r="T2" b="T3"/>
                  <a:pathLst>
                    <a:path w="21600" h="21600">
                      <a:moveTo>
                        <a:pt x="21600" y="10788"/>
                      </a:moveTo>
                      <a:cubicBezTo>
                        <a:pt x="21600" y="16749"/>
                        <a:pt x="16763" y="21600"/>
                        <a:pt x="10800" y="21600"/>
                      </a:cubicBezTo>
                      <a:cubicBezTo>
                        <a:pt x="4838" y="21600"/>
                        <a:pt x="0" y="16749"/>
                        <a:pt x="0" y="10788"/>
                      </a:cubicBezTo>
                      <a:cubicBezTo>
                        <a:pt x="0" y="4828"/>
                        <a:pt x="4838" y="0"/>
                        <a:pt x="10800" y="0"/>
                      </a:cubicBezTo>
                      <a:cubicBezTo>
                        <a:pt x="16763" y="0"/>
                        <a:pt x="21600" y="4828"/>
                        <a:pt x="21600" y="10788"/>
                      </a:cubicBezTo>
                    </a:path>
                  </a:pathLst>
                </a:custGeom>
                <a:solidFill>
                  <a:srgbClr val="CC99EE"/>
                </a:solidFill>
                <a:ln w="12700">
                  <a:solidFill>
                    <a:schemeClr val="tx1"/>
                  </a:solidFill>
                  <a:miter lim="800000"/>
                  <a:headEnd/>
                  <a:tailEnd/>
                </a:ln>
              </p:spPr>
              <p:txBody>
                <a:bodyPr lIns="0" tIns="0" rIns="0" bIns="0">
                  <a:prstTxWarp prst="textNoShape">
                    <a:avLst/>
                  </a:prstTxWarp>
                </a:bodyPr>
                <a:lstStyle/>
                <a:p>
                  <a:endParaRPr lang="en-US"/>
                </a:p>
              </p:txBody>
            </p:sp>
            <p:sp>
              <p:nvSpPr>
                <p:cNvPr id="20840" name="Rectangle 22"/>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8" name="Group 23"/>
              <p:cNvGrpSpPr>
                <a:grpSpLocks/>
              </p:cNvGrpSpPr>
              <p:nvPr/>
            </p:nvGrpSpPr>
            <p:grpSpPr bwMode="auto">
              <a:xfrm>
                <a:off x="62" y="3"/>
                <a:ext cx="159" cy="224"/>
                <a:chOff x="0" y="0"/>
                <a:chExt cx="159" cy="224"/>
              </a:xfrm>
            </p:grpSpPr>
            <p:sp>
              <p:nvSpPr>
                <p:cNvPr id="20837" name="AutoShape 24"/>
                <p:cNvSpPr>
                  <a:spLocks/>
                </p:cNvSpPr>
                <p:nvPr/>
              </p:nvSpPr>
              <p:spPr bwMode="auto">
                <a:xfrm>
                  <a:off x="0" y="90"/>
                  <a:ext cx="159" cy="43"/>
                </a:xfrm>
                <a:custGeom>
                  <a:avLst/>
                  <a:gdLst>
                    <a:gd name="T0" fmla="*/ 0 w 21600"/>
                    <a:gd name="T1" fmla="*/ 0 h 21600"/>
                    <a:gd name="T2" fmla="*/ 21600 w 21600"/>
                    <a:gd name="T3" fmla="*/ 21600 h 21600"/>
                  </a:gdLst>
                  <a:ahLst/>
                  <a:cxnLst/>
                  <a:rect l="T0" t="T1" r="T2" b="T3"/>
                  <a:pathLst>
                    <a:path w="21600" h="21600">
                      <a:moveTo>
                        <a:pt x="1083" y="21247"/>
                      </a:moveTo>
                      <a:lnTo>
                        <a:pt x="1083" y="20454"/>
                      </a:lnTo>
                      <a:lnTo>
                        <a:pt x="1946" y="20013"/>
                      </a:lnTo>
                      <a:lnTo>
                        <a:pt x="1946" y="1587"/>
                      </a:lnTo>
                      <a:lnTo>
                        <a:pt x="1747" y="1587"/>
                      </a:lnTo>
                      <a:cubicBezTo>
                        <a:pt x="1393" y="1587"/>
                        <a:pt x="1105" y="1587"/>
                        <a:pt x="862" y="1675"/>
                      </a:cubicBezTo>
                      <a:cubicBezTo>
                        <a:pt x="641" y="1675"/>
                        <a:pt x="464" y="1851"/>
                        <a:pt x="376" y="1940"/>
                      </a:cubicBezTo>
                      <a:lnTo>
                        <a:pt x="265" y="5202"/>
                      </a:lnTo>
                      <a:lnTo>
                        <a:pt x="0" y="5202"/>
                      </a:lnTo>
                      <a:lnTo>
                        <a:pt x="0" y="264"/>
                      </a:lnTo>
                      <a:lnTo>
                        <a:pt x="4643" y="264"/>
                      </a:lnTo>
                      <a:lnTo>
                        <a:pt x="4643" y="5202"/>
                      </a:lnTo>
                      <a:lnTo>
                        <a:pt x="4377" y="5202"/>
                      </a:lnTo>
                      <a:lnTo>
                        <a:pt x="4267" y="1940"/>
                      </a:lnTo>
                      <a:cubicBezTo>
                        <a:pt x="4223" y="1851"/>
                        <a:pt x="4156" y="1851"/>
                        <a:pt x="4046" y="1763"/>
                      </a:cubicBezTo>
                      <a:cubicBezTo>
                        <a:pt x="3957" y="1763"/>
                        <a:pt x="3847" y="1675"/>
                        <a:pt x="3736" y="1675"/>
                      </a:cubicBezTo>
                      <a:cubicBezTo>
                        <a:pt x="3604" y="1675"/>
                        <a:pt x="3471" y="1675"/>
                        <a:pt x="3338" y="1675"/>
                      </a:cubicBezTo>
                      <a:cubicBezTo>
                        <a:pt x="3184" y="1675"/>
                        <a:pt x="3051" y="1587"/>
                        <a:pt x="2896" y="1587"/>
                      </a:cubicBezTo>
                      <a:lnTo>
                        <a:pt x="2697" y="1587"/>
                      </a:lnTo>
                      <a:lnTo>
                        <a:pt x="2697" y="20013"/>
                      </a:lnTo>
                      <a:lnTo>
                        <a:pt x="3537" y="20454"/>
                      </a:lnTo>
                      <a:lnTo>
                        <a:pt x="3537" y="21247"/>
                      </a:lnTo>
                      <a:lnTo>
                        <a:pt x="1083" y="21247"/>
                      </a:lnTo>
                      <a:close/>
                      <a:moveTo>
                        <a:pt x="6456" y="12078"/>
                      </a:moveTo>
                      <a:lnTo>
                        <a:pt x="6456" y="20013"/>
                      </a:lnTo>
                      <a:lnTo>
                        <a:pt x="7252" y="20454"/>
                      </a:lnTo>
                      <a:lnTo>
                        <a:pt x="7252" y="21247"/>
                      </a:lnTo>
                      <a:lnTo>
                        <a:pt x="5063" y="21247"/>
                      </a:lnTo>
                      <a:lnTo>
                        <a:pt x="5063" y="20454"/>
                      </a:lnTo>
                      <a:lnTo>
                        <a:pt x="5704" y="20013"/>
                      </a:lnTo>
                      <a:lnTo>
                        <a:pt x="5704" y="1499"/>
                      </a:lnTo>
                      <a:lnTo>
                        <a:pt x="5019" y="1058"/>
                      </a:lnTo>
                      <a:lnTo>
                        <a:pt x="5019" y="264"/>
                      </a:lnTo>
                      <a:lnTo>
                        <a:pt x="7296" y="264"/>
                      </a:lnTo>
                      <a:cubicBezTo>
                        <a:pt x="7672" y="264"/>
                        <a:pt x="7981" y="353"/>
                        <a:pt x="8224" y="617"/>
                      </a:cubicBezTo>
                      <a:cubicBezTo>
                        <a:pt x="8468" y="882"/>
                        <a:pt x="8667" y="1322"/>
                        <a:pt x="8821" y="1763"/>
                      </a:cubicBezTo>
                      <a:cubicBezTo>
                        <a:pt x="8976" y="2292"/>
                        <a:pt x="9087" y="2821"/>
                        <a:pt x="9131" y="3527"/>
                      </a:cubicBezTo>
                      <a:cubicBezTo>
                        <a:pt x="9197" y="4232"/>
                        <a:pt x="9241" y="4937"/>
                        <a:pt x="9241" y="5907"/>
                      </a:cubicBezTo>
                      <a:cubicBezTo>
                        <a:pt x="9241" y="6700"/>
                        <a:pt x="9197" y="7406"/>
                        <a:pt x="9131" y="8023"/>
                      </a:cubicBezTo>
                      <a:cubicBezTo>
                        <a:pt x="9087" y="8640"/>
                        <a:pt x="8998" y="9169"/>
                        <a:pt x="8910" y="9698"/>
                      </a:cubicBezTo>
                      <a:cubicBezTo>
                        <a:pt x="8799" y="10139"/>
                        <a:pt x="8689" y="10580"/>
                        <a:pt x="8556" y="10844"/>
                      </a:cubicBezTo>
                      <a:cubicBezTo>
                        <a:pt x="8423" y="11197"/>
                        <a:pt x="8291" y="11461"/>
                        <a:pt x="8158" y="11638"/>
                      </a:cubicBezTo>
                      <a:lnTo>
                        <a:pt x="9595" y="20013"/>
                      </a:lnTo>
                      <a:lnTo>
                        <a:pt x="10148" y="20454"/>
                      </a:lnTo>
                      <a:lnTo>
                        <a:pt x="10148" y="21247"/>
                      </a:lnTo>
                      <a:lnTo>
                        <a:pt x="8888" y="21247"/>
                      </a:lnTo>
                      <a:lnTo>
                        <a:pt x="7406" y="12078"/>
                      </a:lnTo>
                      <a:lnTo>
                        <a:pt x="6456" y="12078"/>
                      </a:lnTo>
                      <a:close/>
                      <a:moveTo>
                        <a:pt x="8445" y="6083"/>
                      </a:moveTo>
                      <a:cubicBezTo>
                        <a:pt x="8445" y="5290"/>
                        <a:pt x="8423" y="4496"/>
                        <a:pt x="8379" y="3967"/>
                      </a:cubicBezTo>
                      <a:cubicBezTo>
                        <a:pt x="8335" y="3438"/>
                        <a:pt x="8246" y="2909"/>
                        <a:pt x="8136" y="2645"/>
                      </a:cubicBezTo>
                      <a:cubicBezTo>
                        <a:pt x="8025" y="2292"/>
                        <a:pt x="7893" y="2028"/>
                        <a:pt x="7716" y="1940"/>
                      </a:cubicBezTo>
                      <a:cubicBezTo>
                        <a:pt x="7561" y="1675"/>
                        <a:pt x="7362" y="1675"/>
                        <a:pt x="7119" y="1675"/>
                      </a:cubicBezTo>
                      <a:lnTo>
                        <a:pt x="6456" y="1675"/>
                      </a:lnTo>
                      <a:lnTo>
                        <a:pt x="6456" y="10668"/>
                      </a:lnTo>
                      <a:lnTo>
                        <a:pt x="7163" y="10668"/>
                      </a:lnTo>
                      <a:cubicBezTo>
                        <a:pt x="7384" y="10668"/>
                        <a:pt x="7583" y="10491"/>
                        <a:pt x="7760" y="10403"/>
                      </a:cubicBezTo>
                      <a:cubicBezTo>
                        <a:pt x="7937" y="10227"/>
                        <a:pt x="8070" y="9874"/>
                        <a:pt x="8158" y="9522"/>
                      </a:cubicBezTo>
                      <a:cubicBezTo>
                        <a:pt x="8269" y="9169"/>
                        <a:pt x="8335" y="8640"/>
                        <a:pt x="8379" y="8111"/>
                      </a:cubicBezTo>
                      <a:cubicBezTo>
                        <a:pt x="8423" y="7582"/>
                        <a:pt x="8445" y="6877"/>
                        <a:pt x="8445" y="6083"/>
                      </a:cubicBezTo>
                      <a:close/>
                      <a:moveTo>
                        <a:pt x="10723" y="15605"/>
                      </a:moveTo>
                      <a:lnTo>
                        <a:pt x="10966" y="15605"/>
                      </a:lnTo>
                      <a:lnTo>
                        <a:pt x="11098" y="18426"/>
                      </a:lnTo>
                      <a:cubicBezTo>
                        <a:pt x="11165" y="18691"/>
                        <a:pt x="11231" y="18867"/>
                        <a:pt x="11320" y="19131"/>
                      </a:cubicBezTo>
                      <a:cubicBezTo>
                        <a:pt x="11408" y="19396"/>
                        <a:pt x="11496" y="19572"/>
                        <a:pt x="11607" y="19749"/>
                      </a:cubicBezTo>
                      <a:cubicBezTo>
                        <a:pt x="11718" y="19925"/>
                        <a:pt x="11850" y="20013"/>
                        <a:pt x="11961" y="20189"/>
                      </a:cubicBezTo>
                      <a:cubicBezTo>
                        <a:pt x="12093" y="20189"/>
                        <a:pt x="12204" y="20278"/>
                        <a:pt x="12314" y="20278"/>
                      </a:cubicBezTo>
                      <a:cubicBezTo>
                        <a:pt x="12513" y="20278"/>
                        <a:pt x="12690" y="20189"/>
                        <a:pt x="12845" y="20013"/>
                      </a:cubicBezTo>
                      <a:cubicBezTo>
                        <a:pt x="12978" y="19749"/>
                        <a:pt x="13110" y="19396"/>
                        <a:pt x="13199" y="19043"/>
                      </a:cubicBezTo>
                      <a:cubicBezTo>
                        <a:pt x="13309" y="18691"/>
                        <a:pt x="13354" y="18250"/>
                        <a:pt x="13398" y="17721"/>
                      </a:cubicBezTo>
                      <a:cubicBezTo>
                        <a:pt x="13464" y="17280"/>
                        <a:pt x="13486" y="16663"/>
                        <a:pt x="13486" y="16046"/>
                      </a:cubicBezTo>
                      <a:cubicBezTo>
                        <a:pt x="13486" y="15340"/>
                        <a:pt x="13442" y="14723"/>
                        <a:pt x="13354" y="14282"/>
                      </a:cubicBezTo>
                      <a:cubicBezTo>
                        <a:pt x="13287" y="13665"/>
                        <a:pt x="13177" y="13313"/>
                        <a:pt x="13044" y="12960"/>
                      </a:cubicBezTo>
                      <a:cubicBezTo>
                        <a:pt x="12911" y="12696"/>
                        <a:pt x="12779" y="12343"/>
                        <a:pt x="12602" y="12078"/>
                      </a:cubicBezTo>
                      <a:cubicBezTo>
                        <a:pt x="12447" y="11902"/>
                        <a:pt x="12270" y="11638"/>
                        <a:pt x="12093" y="11373"/>
                      </a:cubicBezTo>
                      <a:cubicBezTo>
                        <a:pt x="11916" y="11109"/>
                        <a:pt x="11740" y="10844"/>
                        <a:pt x="11585" y="10580"/>
                      </a:cubicBezTo>
                      <a:cubicBezTo>
                        <a:pt x="11430" y="10315"/>
                        <a:pt x="11275" y="9874"/>
                        <a:pt x="11143" y="9433"/>
                      </a:cubicBezTo>
                      <a:cubicBezTo>
                        <a:pt x="11010" y="9081"/>
                        <a:pt x="10899" y="8464"/>
                        <a:pt x="10833" y="7847"/>
                      </a:cubicBezTo>
                      <a:cubicBezTo>
                        <a:pt x="10745" y="7141"/>
                        <a:pt x="10701" y="6348"/>
                        <a:pt x="10701" y="5378"/>
                      </a:cubicBezTo>
                      <a:cubicBezTo>
                        <a:pt x="10701" y="4496"/>
                        <a:pt x="10745" y="3791"/>
                        <a:pt x="10833" y="3174"/>
                      </a:cubicBezTo>
                      <a:cubicBezTo>
                        <a:pt x="10899" y="2469"/>
                        <a:pt x="11032" y="1940"/>
                        <a:pt x="11187" y="1499"/>
                      </a:cubicBezTo>
                      <a:cubicBezTo>
                        <a:pt x="11320" y="970"/>
                        <a:pt x="11519" y="617"/>
                        <a:pt x="11740" y="353"/>
                      </a:cubicBezTo>
                      <a:cubicBezTo>
                        <a:pt x="11939" y="88"/>
                        <a:pt x="12204" y="0"/>
                        <a:pt x="12491" y="0"/>
                      </a:cubicBezTo>
                      <a:cubicBezTo>
                        <a:pt x="12757" y="0"/>
                        <a:pt x="13000" y="88"/>
                        <a:pt x="13243" y="176"/>
                      </a:cubicBezTo>
                      <a:cubicBezTo>
                        <a:pt x="13464" y="353"/>
                        <a:pt x="13685" y="529"/>
                        <a:pt x="13884" y="705"/>
                      </a:cubicBezTo>
                      <a:lnTo>
                        <a:pt x="13884" y="5113"/>
                      </a:lnTo>
                      <a:lnTo>
                        <a:pt x="13619" y="5113"/>
                      </a:lnTo>
                      <a:lnTo>
                        <a:pt x="13486" y="2469"/>
                      </a:lnTo>
                      <a:cubicBezTo>
                        <a:pt x="13354" y="2116"/>
                        <a:pt x="13221" y="1940"/>
                        <a:pt x="13044" y="1675"/>
                      </a:cubicBezTo>
                      <a:cubicBezTo>
                        <a:pt x="12889" y="1411"/>
                        <a:pt x="12690" y="1322"/>
                        <a:pt x="12491" y="1322"/>
                      </a:cubicBezTo>
                      <a:cubicBezTo>
                        <a:pt x="12292" y="1322"/>
                        <a:pt x="12138" y="1411"/>
                        <a:pt x="12005" y="1587"/>
                      </a:cubicBezTo>
                      <a:cubicBezTo>
                        <a:pt x="11850" y="1675"/>
                        <a:pt x="11740" y="1940"/>
                        <a:pt x="11651" y="2292"/>
                      </a:cubicBezTo>
                      <a:cubicBezTo>
                        <a:pt x="11541" y="2557"/>
                        <a:pt x="11496" y="2909"/>
                        <a:pt x="11452" y="3262"/>
                      </a:cubicBezTo>
                      <a:cubicBezTo>
                        <a:pt x="11386" y="3703"/>
                        <a:pt x="11364" y="4056"/>
                        <a:pt x="11364" y="4496"/>
                      </a:cubicBezTo>
                      <a:cubicBezTo>
                        <a:pt x="11364" y="5202"/>
                        <a:pt x="11408" y="5731"/>
                        <a:pt x="11496" y="6260"/>
                      </a:cubicBezTo>
                      <a:cubicBezTo>
                        <a:pt x="11563" y="6700"/>
                        <a:pt x="11673" y="7053"/>
                        <a:pt x="11806" y="7406"/>
                      </a:cubicBezTo>
                      <a:cubicBezTo>
                        <a:pt x="11939" y="7670"/>
                        <a:pt x="12093" y="7935"/>
                        <a:pt x="12248" y="8199"/>
                      </a:cubicBezTo>
                      <a:cubicBezTo>
                        <a:pt x="12403" y="8464"/>
                        <a:pt x="12602" y="8640"/>
                        <a:pt x="12757" y="8904"/>
                      </a:cubicBezTo>
                      <a:cubicBezTo>
                        <a:pt x="12933" y="9169"/>
                        <a:pt x="13110" y="9433"/>
                        <a:pt x="13265" y="9698"/>
                      </a:cubicBezTo>
                      <a:cubicBezTo>
                        <a:pt x="13442" y="10051"/>
                        <a:pt x="13597" y="10491"/>
                        <a:pt x="13707" y="10932"/>
                      </a:cubicBezTo>
                      <a:cubicBezTo>
                        <a:pt x="13862" y="11373"/>
                        <a:pt x="13950" y="11990"/>
                        <a:pt x="14039" y="12696"/>
                      </a:cubicBezTo>
                      <a:cubicBezTo>
                        <a:pt x="14105" y="13313"/>
                        <a:pt x="14149" y="14194"/>
                        <a:pt x="14149" y="15164"/>
                      </a:cubicBezTo>
                      <a:cubicBezTo>
                        <a:pt x="14149" y="16134"/>
                        <a:pt x="14105" y="17016"/>
                        <a:pt x="14039" y="17809"/>
                      </a:cubicBezTo>
                      <a:cubicBezTo>
                        <a:pt x="13950" y="18602"/>
                        <a:pt x="13862" y="19220"/>
                        <a:pt x="13707" y="19837"/>
                      </a:cubicBezTo>
                      <a:cubicBezTo>
                        <a:pt x="13553" y="20454"/>
                        <a:pt x="13354" y="20807"/>
                        <a:pt x="13132" y="21159"/>
                      </a:cubicBezTo>
                      <a:cubicBezTo>
                        <a:pt x="12911" y="21424"/>
                        <a:pt x="12646" y="21600"/>
                        <a:pt x="12337" y="21600"/>
                      </a:cubicBezTo>
                      <a:cubicBezTo>
                        <a:pt x="12182" y="21600"/>
                        <a:pt x="12005" y="21512"/>
                        <a:pt x="11850" y="21424"/>
                      </a:cubicBezTo>
                      <a:cubicBezTo>
                        <a:pt x="11695" y="21424"/>
                        <a:pt x="11541" y="21336"/>
                        <a:pt x="11408" y="21247"/>
                      </a:cubicBezTo>
                      <a:cubicBezTo>
                        <a:pt x="11275" y="21071"/>
                        <a:pt x="11143" y="20983"/>
                        <a:pt x="11032" y="20807"/>
                      </a:cubicBezTo>
                      <a:cubicBezTo>
                        <a:pt x="10899" y="20718"/>
                        <a:pt x="10789" y="20630"/>
                        <a:pt x="10723" y="20454"/>
                      </a:cubicBezTo>
                      <a:lnTo>
                        <a:pt x="10723" y="15605"/>
                      </a:lnTo>
                      <a:close/>
                      <a:moveTo>
                        <a:pt x="18041" y="21247"/>
                      </a:moveTo>
                      <a:lnTo>
                        <a:pt x="17908" y="21247"/>
                      </a:lnTo>
                      <a:lnTo>
                        <a:pt x="15984" y="3174"/>
                      </a:lnTo>
                      <a:lnTo>
                        <a:pt x="15984" y="20013"/>
                      </a:lnTo>
                      <a:lnTo>
                        <a:pt x="16692" y="20454"/>
                      </a:lnTo>
                      <a:lnTo>
                        <a:pt x="16692" y="21247"/>
                      </a:lnTo>
                      <a:lnTo>
                        <a:pt x="14901" y="21247"/>
                      </a:lnTo>
                      <a:lnTo>
                        <a:pt x="14901" y="20454"/>
                      </a:lnTo>
                      <a:lnTo>
                        <a:pt x="15564" y="20013"/>
                      </a:lnTo>
                      <a:lnTo>
                        <a:pt x="15564" y="1499"/>
                      </a:lnTo>
                      <a:lnTo>
                        <a:pt x="14901" y="1058"/>
                      </a:lnTo>
                      <a:lnTo>
                        <a:pt x="14901" y="264"/>
                      </a:lnTo>
                      <a:lnTo>
                        <a:pt x="16493" y="264"/>
                      </a:lnTo>
                      <a:lnTo>
                        <a:pt x="18195" y="16222"/>
                      </a:lnTo>
                      <a:lnTo>
                        <a:pt x="20075" y="264"/>
                      </a:lnTo>
                      <a:lnTo>
                        <a:pt x="21600" y="264"/>
                      </a:lnTo>
                      <a:lnTo>
                        <a:pt x="21600" y="1058"/>
                      </a:lnTo>
                      <a:lnTo>
                        <a:pt x="20915" y="1499"/>
                      </a:lnTo>
                      <a:lnTo>
                        <a:pt x="20915" y="20013"/>
                      </a:lnTo>
                      <a:lnTo>
                        <a:pt x="21600" y="20454"/>
                      </a:lnTo>
                      <a:lnTo>
                        <a:pt x="21600" y="21247"/>
                      </a:lnTo>
                      <a:lnTo>
                        <a:pt x="19433" y="21247"/>
                      </a:lnTo>
                      <a:lnTo>
                        <a:pt x="19433" y="20454"/>
                      </a:lnTo>
                      <a:lnTo>
                        <a:pt x="20163" y="20013"/>
                      </a:lnTo>
                      <a:lnTo>
                        <a:pt x="20163" y="3174"/>
                      </a:lnTo>
                      <a:lnTo>
                        <a:pt x="18041" y="21247"/>
                      </a:lnTo>
                      <a:close/>
                      <a:moveTo>
                        <a:pt x="18041" y="21247"/>
                      </a:move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838" name="Rectangle 25"/>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9" name="Group 26"/>
            <p:cNvGrpSpPr>
              <a:grpSpLocks/>
            </p:cNvGrpSpPr>
            <p:nvPr/>
          </p:nvGrpSpPr>
          <p:grpSpPr bwMode="auto">
            <a:xfrm>
              <a:off x="755" y="138"/>
              <a:ext cx="86" cy="305"/>
              <a:chOff x="0" y="0"/>
              <a:chExt cx="86" cy="305"/>
            </a:xfrm>
          </p:grpSpPr>
          <p:grpSp>
            <p:nvGrpSpPr>
              <p:cNvPr id="10" name="Group 27"/>
              <p:cNvGrpSpPr>
                <a:grpSpLocks/>
              </p:cNvGrpSpPr>
              <p:nvPr/>
            </p:nvGrpSpPr>
            <p:grpSpPr bwMode="auto">
              <a:xfrm>
                <a:off x="14" y="0"/>
                <a:ext cx="72" cy="224"/>
                <a:chOff x="0" y="0"/>
                <a:chExt cx="72" cy="224"/>
              </a:xfrm>
            </p:grpSpPr>
            <p:sp>
              <p:nvSpPr>
                <p:cNvPr id="20833" name="Line 28"/>
                <p:cNvSpPr>
                  <a:spLocks noChangeShapeType="1"/>
                </p:cNvSpPr>
                <p:nvPr/>
              </p:nvSpPr>
              <p:spPr bwMode="auto">
                <a:xfrm>
                  <a:off x="0" y="53"/>
                  <a:ext cx="0" cy="117"/>
                </a:xfrm>
                <a:prstGeom prst="line">
                  <a:avLst/>
                </a:prstGeom>
                <a:noFill/>
                <a:ln w="12700">
                  <a:solidFill>
                    <a:schemeClr val="tx1"/>
                  </a:solidFill>
                  <a:round/>
                  <a:headEnd/>
                  <a:tailEnd/>
                </a:ln>
              </p:spPr>
              <p:txBody>
                <a:bodyPr>
                  <a:prstTxWarp prst="textNoShape">
                    <a:avLst/>
                  </a:prstTxWarp>
                </a:bodyPr>
                <a:lstStyle/>
                <a:p>
                  <a:endParaRPr lang="en-US"/>
                </a:p>
              </p:txBody>
            </p:sp>
            <p:sp>
              <p:nvSpPr>
                <p:cNvPr id="20834" name="Rectangle 29"/>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11" name="Group 30"/>
              <p:cNvGrpSpPr>
                <a:grpSpLocks/>
              </p:cNvGrpSpPr>
              <p:nvPr/>
            </p:nvGrpSpPr>
            <p:grpSpPr bwMode="auto">
              <a:xfrm>
                <a:off x="0" y="81"/>
                <a:ext cx="72" cy="224"/>
                <a:chOff x="0" y="0"/>
                <a:chExt cx="72" cy="224"/>
              </a:xfrm>
            </p:grpSpPr>
            <p:sp>
              <p:nvSpPr>
                <p:cNvPr id="20831" name="AutoShape 31"/>
                <p:cNvSpPr>
                  <a:spLocks/>
                </p:cNvSpPr>
                <p:nvPr/>
              </p:nvSpPr>
              <p:spPr bwMode="auto">
                <a:xfrm>
                  <a:off x="0" y="89"/>
                  <a:ext cx="29" cy="45"/>
                </a:xfrm>
                <a:custGeom>
                  <a:avLst/>
                  <a:gdLst>
                    <a:gd name="T0" fmla="*/ 0 w 21600"/>
                    <a:gd name="T1" fmla="*/ 0 h 21600"/>
                    <a:gd name="T2" fmla="*/ 21600 w 21600"/>
                    <a:gd name="T3" fmla="*/ 21600 h 21600"/>
                  </a:gdLst>
                  <a:ahLst/>
                  <a:cxnLst/>
                  <a:rect l="T0" t="T1" r="T2" b="T3"/>
                  <a:pathLst>
                    <a:path w="21600" h="21600">
                      <a:moveTo>
                        <a:pt x="21600" y="0"/>
                      </a:moveTo>
                      <a:lnTo>
                        <a:pt x="10800" y="21600"/>
                      </a:lnTo>
                      <a:lnTo>
                        <a:pt x="0" y="0"/>
                      </a:lnTo>
                      <a:lnTo>
                        <a:pt x="21600" y="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832" name="Rectangle 32"/>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12" name="Group 33"/>
            <p:cNvGrpSpPr>
              <a:grpSpLocks/>
            </p:cNvGrpSpPr>
            <p:nvPr/>
          </p:nvGrpSpPr>
          <p:grpSpPr bwMode="auto">
            <a:xfrm>
              <a:off x="114" y="647"/>
              <a:ext cx="282" cy="227"/>
              <a:chOff x="0" y="0"/>
              <a:chExt cx="282" cy="227"/>
            </a:xfrm>
          </p:grpSpPr>
          <p:grpSp>
            <p:nvGrpSpPr>
              <p:cNvPr id="13" name="Group 34"/>
              <p:cNvGrpSpPr>
                <a:grpSpLocks/>
              </p:cNvGrpSpPr>
              <p:nvPr/>
            </p:nvGrpSpPr>
            <p:grpSpPr bwMode="auto">
              <a:xfrm>
                <a:off x="0" y="0"/>
                <a:ext cx="282" cy="224"/>
                <a:chOff x="0" y="0"/>
                <a:chExt cx="282" cy="224"/>
              </a:xfrm>
            </p:grpSpPr>
            <p:sp>
              <p:nvSpPr>
                <p:cNvPr id="20827" name="AutoShape 35"/>
                <p:cNvSpPr>
                  <a:spLocks/>
                </p:cNvSpPr>
                <p:nvPr/>
              </p:nvSpPr>
              <p:spPr bwMode="auto">
                <a:xfrm>
                  <a:off x="0" y="31"/>
                  <a:ext cx="282" cy="161"/>
                </a:xfrm>
                <a:custGeom>
                  <a:avLst/>
                  <a:gdLst>
                    <a:gd name="T0" fmla="*/ 0 w 21600"/>
                    <a:gd name="T1" fmla="*/ 0 h 21600"/>
                    <a:gd name="T2" fmla="*/ 21600 w 21600"/>
                    <a:gd name="T3" fmla="*/ 21600 h 21600"/>
                  </a:gdLst>
                  <a:ahLst/>
                  <a:cxnLst/>
                  <a:rect l="T0" t="T1" r="T2" b="T3"/>
                  <a:pathLst>
                    <a:path w="21600" h="21600">
                      <a:moveTo>
                        <a:pt x="21600" y="10800"/>
                      </a:moveTo>
                      <a:cubicBezTo>
                        <a:pt x="21600" y="16754"/>
                        <a:pt x="16772" y="21600"/>
                        <a:pt x="10794" y="21600"/>
                      </a:cubicBezTo>
                      <a:cubicBezTo>
                        <a:pt x="4828" y="21600"/>
                        <a:pt x="0" y="16754"/>
                        <a:pt x="0" y="10800"/>
                      </a:cubicBezTo>
                      <a:cubicBezTo>
                        <a:pt x="0" y="4823"/>
                        <a:pt x="4828" y="0"/>
                        <a:pt x="10794" y="0"/>
                      </a:cubicBezTo>
                      <a:cubicBezTo>
                        <a:pt x="16772" y="0"/>
                        <a:pt x="21600" y="4823"/>
                        <a:pt x="21600" y="10800"/>
                      </a:cubicBezTo>
                    </a:path>
                  </a:pathLst>
                </a:custGeom>
                <a:solidFill>
                  <a:srgbClr val="CC99EE"/>
                </a:solidFill>
                <a:ln w="12700">
                  <a:solidFill>
                    <a:schemeClr val="tx1"/>
                  </a:solidFill>
                  <a:miter lim="800000"/>
                  <a:headEnd/>
                  <a:tailEnd/>
                </a:ln>
              </p:spPr>
              <p:txBody>
                <a:bodyPr lIns="0" tIns="0" rIns="0" bIns="0">
                  <a:prstTxWarp prst="textNoShape">
                    <a:avLst/>
                  </a:prstTxWarp>
                </a:bodyPr>
                <a:lstStyle/>
                <a:p>
                  <a:endParaRPr lang="en-US"/>
                </a:p>
              </p:txBody>
            </p:sp>
            <p:sp>
              <p:nvSpPr>
                <p:cNvPr id="20828" name="Rectangle 36"/>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14" name="Group 37"/>
              <p:cNvGrpSpPr>
                <a:grpSpLocks/>
              </p:cNvGrpSpPr>
              <p:nvPr/>
            </p:nvGrpSpPr>
            <p:grpSpPr bwMode="auto">
              <a:xfrm>
                <a:off x="63" y="3"/>
                <a:ext cx="160" cy="224"/>
                <a:chOff x="0" y="0"/>
                <a:chExt cx="159" cy="224"/>
              </a:xfrm>
            </p:grpSpPr>
            <p:sp>
              <p:nvSpPr>
                <p:cNvPr id="20825" name="AutoShape 38"/>
                <p:cNvSpPr>
                  <a:spLocks/>
                </p:cNvSpPr>
                <p:nvPr/>
              </p:nvSpPr>
              <p:spPr bwMode="auto">
                <a:xfrm>
                  <a:off x="0" y="90"/>
                  <a:ext cx="159" cy="43"/>
                </a:xfrm>
                <a:custGeom>
                  <a:avLst/>
                  <a:gdLst>
                    <a:gd name="T0" fmla="*/ 0 w 21600"/>
                    <a:gd name="T1" fmla="*/ 0 h 21600"/>
                    <a:gd name="T2" fmla="*/ 21600 w 21600"/>
                    <a:gd name="T3" fmla="*/ 21600 h 21600"/>
                  </a:gdLst>
                  <a:ahLst/>
                  <a:cxnLst/>
                  <a:rect l="T0" t="T1" r="T2" b="T3"/>
                  <a:pathLst>
                    <a:path w="21600" h="21600">
                      <a:moveTo>
                        <a:pt x="1105" y="21334"/>
                      </a:moveTo>
                      <a:lnTo>
                        <a:pt x="1105" y="20449"/>
                      </a:lnTo>
                      <a:lnTo>
                        <a:pt x="1946" y="20007"/>
                      </a:lnTo>
                      <a:lnTo>
                        <a:pt x="1946" y="1593"/>
                      </a:lnTo>
                      <a:lnTo>
                        <a:pt x="1747" y="1593"/>
                      </a:lnTo>
                      <a:cubicBezTo>
                        <a:pt x="1393" y="1593"/>
                        <a:pt x="1105" y="1593"/>
                        <a:pt x="862" y="1593"/>
                      </a:cubicBezTo>
                      <a:cubicBezTo>
                        <a:pt x="641" y="1682"/>
                        <a:pt x="464" y="1770"/>
                        <a:pt x="376" y="1859"/>
                      </a:cubicBezTo>
                      <a:lnTo>
                        <a:pt x="265" y="5223"/>
                      </a:lnTo>
                      <a:lnTo>
                        <a:pt x="0" y="5223"/>
                      </a:lnTo>
                      <a:lnTo>
                        <a:pt x="0" y="177"/>
                      </a:lnTo>
                      <a:lnTo>
                        <a:pt x="4643" y="177"/>
                      </a:lnTo>
                      <a:lnTo>
                        <a:pt x="4643" y="5223"/>
                      </a:lnTo>
                      <a:lnTo>
                        <a:pt x="4377" y="5223"/>
                      </a:lnTo>
                      <a:lnTo>
                        <a:pt x="4267" y="1859"/>
                      </a:lnTo>
                      <a:cubicBezTo>
                        <a:pt x="4223" y="1770"/>
                        <a:pt x="4156" y="1770"/>
                        <a:pt x="4068" y="1770"/>
                      </a:cubicBezTo>
                      <a:cubicBezTo>
                        <a:pt x="3957" y="1770"/>
                        <a:pt x="3869" y="1682"/>
                        <a:pt x="3736" y="1682"/>
                      </a:cubicBezTo>
                      <a:cubicBezTo>
                        <a:pt x="3626" y="1593"/>
                        <a:pt x="3471" y="1593"/>
                        <a:pt x="3338" y="1593"/>
                      </a:cubicBezTo>
                      <a:cubicBezTo>
                        <a:pt x="3184" y="1593"/>
                        <a:pt x="3051" y="1593"/>
                        <a:pt x="2896" y="1593"/>
                      </a:cubicBezTo>
                      <a:lnTo>
                        <a:pt x="2697" y="1593"/>
                      </a:lnTo>
                      <a:lnTo>
                        <a:pt x="2697" y="20007"/>
                      </a:lnTo>
                      <a:lnTo>
                        <a:pt x="3537" y="20449"/>
                      </a:lnTo>
                      <a:lnTo>
                        <a:pt x="3537" y="21334"/>
                      </a:lnTo>
                      <a:lnTo>
                        <a:pt x="1105" y="21334"/>
                      </a:lnTo>
                      <a:close/>
                      <a:moveTo>
                        <a:pt x="6456" y="12039"/>
                      </a:moveTo>
                      <a:lnTo>
                        <a:pt x="6456" y="20007"/>
                      </a:lnTo>
                      <a:lnTo>
                        <a:pt x="7252" y="20449"/>
                      </a:lnTo>
                      <a:lnTo>
                        <a:pt x="7252" y="21334"/>
                      </a:lnTo>
                      <a:lnTo>
                        <a:pt x="5085" y="21334"/>
                      </a:lnTo>
                      <a:lnTo>
                        <a:pt x="5085" y="20449"/>
                      </a:lnTo>
                      <a:lnTo>
                        <a:pt x="5704" y="20007"/>
                      </a:lnTo>
                      <a:lnTo>
                        <a:pt x="5704" y="1416"/>
                      </a:lnTo>
                      <a:lnTo>
                        <a:pt x="5019" y="974"/>
                      </a:lnTo>
                      <a:lnTo>
                        <a:pt x="5019" y="177"/>
                      </a:lnTo>
                      <a:lnTo>
                        <a:pt x="7296" y="177"/>
                      </a:lnTo>
                      <a:cubicBezTo>
                        <a:pt x="7672" y="177"/>
                        <a:pt x="7981" y="354"/>
                        <a:pt x="8224" y="620"/>
                      </a:cubicBezTo>
                      <a:cubicBezTo>
                        <a:pt x="8468" y="885"/>
                        <a:pt x="8667" y="1239"/>
                        <a:pt x="8821" y="1770"/>
                      </a:cubicBezTo>
                      <a:cubicBezTo>
                        <a:pt x="8976" y="2213"/>
                        <a:pt x="9087" y="2833"/>
                        <a:pt x="9153" y="3452"/>
                      </a:cubicBezTo>
                      <a:cubicBezTo>
                        <a:pt x="9197" y="4161"/>
                        <a:pt x="9241" y="4957"/>
                        <a:pt x="9241" y="5843"/>
                      </a:cubicBezTo>
                      <a:cubicBezTo>
                        <a:pt x="9241" y="6639"/>
                        <a:pt x="9197" y="7348"/>
                        <a:pt x="9153" y="7967"/>
                      </a:cubicBezTo>
                      <a:cubicBezTo>
                        <a:pt x="9087" y="8587"/>
                        <a:pt x="8998" y="9207"/>
                        <a:pt x="8910" y="9649"/>
                      </a:cubicBezTo>
                      <a:cubicBezTo>
                        <a:pt x="8799" y="10180"/>
                        <a:pt x="8689" y="10623"/>
                        <a:pt x="8556" y="10889"/>
                      </a:cubicBezTo>
                      <a:cubicBezTo>
                        <a:pt x="8445" y="11154"/>
                        <a:pt x="8291" y="11420"/>
                        <a:pt x="8158" y="11597"/>
                      </a:cubicBezTo>
                      <a:lnTo>
                        <a:pt x="9595" y="20007"/>
                      </a:lnTo>
                      <a:lnTo>
                        <a:pt x="10148" y="20449"/>
                      </a:lnTo>
                      <a:lnTo>
                        <a:pt x="10148" y="21334"/>
                      </a:lnTo>
                      <a:lnTo>
                        <a:pt x="8888" y="21334"/>
                      </a:lnTo>
                      <a:lnTo>
                        <a:pt x="7406" y="12039"/>
                      </a:lnTo>
                      <a:lnTo>
                        <a:pt x="6456" y="12039"/>
                      </a:lnTo>
                      <a:close/>
                      <a:moveTo>
                        <a:pt x="8445" y="6020"/>
                      </a:moveTo>
                      <a:cubicBezTo>
                        <a:pt x="8445" y="5223"/>
                        <a:pt x="8423" y="4515"/>
                        <a:pt x="8379" y="3984"/>
                      </a:cubicBezTo>
                      <a:cubicBezTo>
                        <a:pt x="8335" y="3364"/>
                        <a:pt x="8246" y="2921"/>
                        <a:pt x="8136" y="2567"/>
                      </a:cubicBezTo>
                      <a:cubicBezTo>
                        <a:pt x="8047" y="2213"/>
                        <a:pt x="7893" y="1948"/>
                        <a:pt x="7738" y="1859"/>
                      </a:cubicBezTo>
                      <a:cubicBezTo>
                        <a:pt x="7561" y="1682"/>
                        <a:pt x="7362" y="1593"/>
                        <a:pt x="7141" y="1593"/>
                      </a:cubicBezTo>
                      <a:lnTo>
                        <a:pt x="6456" y="1593"/>
                      </a:lnTo>
                      <a:lnTo>
                        <a:pt x="6456" y="10623"/>
                      </a:lnTo>
                      <a:lnTo>
                        <a:pt x="7163" y="10623"/>
                      </a:lnTo>
                      <a:cubicBezTo>
                        <a:pt x="7384" y="10623"/>
                        <a:pt x="7583" y="10534"/>
                        <a:pt x="7760" y="10357"/>
                      </a:cubicBezTo>
                      <a:cubicBezTo>
                        <a:pt x="7937" y="10180"/>
                        <a:pt x="8070" y="9915"/>
                        <a:pt x="8158" y="9561"/>
                      </a:cubicBezTo>
                      <a:cubicBezTo>
                        <a:pt x="8269" y="9207"/>
                        <a:pt x="8335" y="8675"/>
                        <a:pt x="8401" y="8144"/>
                      </a:cubicBezTo>
                      <a:cubicBezTo>
                        <a:pt x="8445" y="7613"/>
                        <a:pt x="8445" y="6816"/>
                        <a:pt x="8445" y="6020"/>
                      </a:cubicBezTo>
                      <a:close/>
                      <a:moveTo>
                        <a:pt x="10723" y="15580"/>
                      </a:moveTo>
                      <a:lnTo>
                        <a:pt x="10966" y="15580"/>
                      </a:lnTo>
                      <a:lnTo>
                        <a:pt x="11098" y="18413"/>
                      </a:lnTo>
                      <a:cubicBezTo>
                        <a:pt x="11165" y="18767"/>
                        <a:pt x="11231" y="18944"/>
                        <a:pt x="11320" y="19210"/>
                      </a:cubicBezTo>
                      <a:cubicBezTo>
                        <a:pt x="11408" y="19387"/>
                        <a:pt x="11496" y="19564"/>
                        <a:pt x="11607" y="19830"/>
                      </a:cubicBezTo>
                      <a:cubicBezTo>
                        <a:pt x="11718" y="20007"/>
                        <a:pt x="11850" y="20095"/>
                        <a:pt x="11961" y="20184"/>
                      </a:cubicBezTo>
                      <a:cubicBezTo>
                        <a:pt x="12093" y="20272"/>
                        <a:pt x="12204" y="20361"/>
                        <a:pt x="12314" y="20361"/>
                      </a:cubicBezTo>
                      <a:cubicBezTo>
                        <a:pt x="12513" y="20361"/>
                        <a:pt x="12690" y="20184"/>
                        <a:pt x="12845" y="20007"/>
                      </a:cubicBezTo>
                      <a:cubicBezTo>
                        <a:pt x="12978" y="19830"/>
                        <a:pt x="13110" y="19475"/>
                        <a:pt x="13199" y="19121"/>
                      </a:cubicBezTo>
                      <a:cubicBezTo>
                        <a:pt x="13309" y="18767"/>
                        <a:pt x="13376" y="18325"/>
                        <a:pt x="13420" y="17793"/>
                      </a:cubicBezTo>
                      <a:cubicBezTo>
                        <a:pt x="13464" y="17262"/>
                        <a:pt x="13486" y="16731"/>
                        <a:pt x="13486" y="16111"/>
                      </a:cubicBezTo>
                      <a:cubicBezTo>
                        <a:pt x="13486" y="15403"/>
                        <a:pt x="13442" y="14784"/>
                        <a:pt x="13376" y="14252"/>
                      </a:cubicBezTo>
                      <a:cubicBezTo>
                        <a:pt x="13287" y="13721"/>
                        <a:pt x="13177" y="13367"/>
                        <a:pt x="13066" y="13013"/>
                      </a:cubicBezTo>
                      <a:cubicBezTo>
                        <a:pt x="12911" y="12659"/>
                        <a:pt x="12779" y="12393"/>
                        <a:pt x="12602" y="12128"/>
                      </a:cubicBezTo>
                      <a:cubicBezTo>
                        <a:pt x="12447" y="11862"/>
                        <a:pt x="12270" y="11597"/>
                        <a:pt x="12115" y="11420"/>
                      </a:cubicBezTo>
                      <a:cubicBezTo>
                        <a:pt x="11916" y="11154"/>
                        <a:pt x="11762" y="10889"/>
                        <a:pt x="11585" y="10623"/>
                      </a:cubicBezTo>
                      <a:cubicBezTo>
                        <a:pt x="11430" y="10357"/>
                        <a:pt x="11275" y="9915"/>
                        <a:pt x="11143" y="9472"/>
                      </a:cubicBezTo>
                      <a:cubicBezTo>
                        <a:pt x="11010" y="9030"/>
                        <a:pt x="10899" y="8498"/>
                        <a:pt x="10833" y="7790"/>
                      </a:cubicBezTo>
                      <a:cubicBezTo>
                        <a:pt x="10745" y="7170"/>
                        <a:pt x="10701" y="6374"/>
                        <a:pt x="10701" y="5400"/>
                      </a:cubicBezTo>
                      <a:cubicBezTo>
                        <a:pt x="10701" y="4515"/>
                        <a:pt x="10745" y="3807"/>
                        <a:pt x="10833" y="3187"/>
                      </a:cubicBezTo>
                      <a:cubicBezTo>
                        <a:pt x="10899" y="2479"/>
                        <a:pt x="11032" y="1859"/>
                        <a:pt x="11187" y="1416"/>
                      </a:cubicBezTo>
                      <a:cubicBezTo>
                        <a:pt x="11320" y="974"/>
                        <a:pt x="11519" y="620"/>
                        <a:pt x="11740" y="354"/>
                      </a:cubicBezTo>
                      <a:cubicBezTo>
                        <a:pt x="11961" y="89"/>
                        <a:pt x="12204" y="0"/>
                        <a:pt x="12491" y="0"/>
                      </a:cubicBezTo>
                      <a:cubicBezTo>
                        <a:pt x="12757" y="0"/>
                        <a:pt x="13000" y="0"/>
                        <a:pt x="13243" y="177"/>
                      </a:cubicBezTo>
                      <a:cubicBezTo>
                        <a:pt x="13464" y="354"/>
                        <a:pt x="13685" y="443"/>
                        <a:pt x="13884" y="620"/>
                      </a:cubicBezTo>
                      <a:lnTo>
                        <a:pt x="13884" y="5046"/>
                      </a:lnTo>
                      <a:lnTo>
                        <a:pt x="13619" y="5046"/>
                      </a:lnTo>
                      <a:lnTo>
                        <a:pt x="13486" y="2479"/>
                      </a:lnTo>
                      <a:cubicBezTo>
                        <a:pt x="13376" y="2125"/>
                        <a:pt x="13221" y="1859"/>
                        <a:pt x="13066" y="1593"/>
                      </a:cubicBezTo>
                      <a:cubicBezTo>
                        <a:pt x="12889" y="1416"/>
                        <a:pt x="12712" y="1328"/>
                        <a:pt x="12491" y="1328"/>
                      </a:cubicBezTo>
                      <a:cubicBezTo>
                        <a:pt x="12314" y="1328"/>
                        <a:pt x="12138" y="1416"/>
                        <a:pt x="12005" y="1593"/>
                      </a:cubicBezTo>
                      <a:cubicBezTo>
                        <a:pt x="11850" y="1682"/>
                        <a:pt x="11740" y="1948"/>
                        <a:pt x="11651" y="2213"/>
                      </a:cubicBezTo>
                      <a:cubicBezTo>
                        <a:pt x="11563" y="2567"/>
                        <a:pt x="11496" y="2833"/>
                        <a:pt x="11452" y="3275"/>
                      </a:cubicBezTo>
                      <a:cubicBezTo>
                        <a:pt x="11408" y="3630"/>
                        <a:pt x="11364" y="4072"/>
                        <a:pt x="11364" y="4515"/>
                      </a:cubicBezTo>
                      <a:cubicBezTo>
                        <a:pt x="11364" y="5223"/>
                        <a:pt x="11408" y="5754"/>
                        <a:pt x="11496" y="6197"/>
                      </a:cubicBezTo>
                      <a:cubicBezTo>
                        <a:pt x="11563" y="6639"/>
                        <a:pt x="11673" y="6993"/>
                        <a:pt x="11806" y="7348"/>
                      </a:cubicBezTo>
                      <a:cubicBezTo>
                        <a:pt x="11939" y="7702"/>
                        <a:pt x="12093" y="7967"/>
                        <a:pt x="12248" y="8233"/>
                      </a:cubicBezTo>
                      <a:cubicBezTo>
                        <a:pt x="12403" y="8410"/>
                        <a:pt x="12602" y="8675"/>
                        <a:pt x="12757" y="8941"/>
                      </a:cubicBezTo>
                      <a:cubicBezTo>
                        <a:pt x="12933" y="9207"/>
                        <a:pt x="13110" y="9384"/>
                        <a:pt x="13265" y="9738"/>
                      </a:cubicBezTo>
                      <a:cubicBezTo>
                        <a:pt x="13442" y="10003"/>
                        <a:pt x="13597" y="10446"/>
                        <a:pt x="13707" y="10977"/>
                      </a:cubicBezTo>
                      <a:cubicBezTo>
                        <a:pt x="13862" y="11420"/>
                        <a:pt x="13950" y="11951"/>
                        <a:pt x="14039" y="12659"/>
                      </a:cubicBezTo>
                      <a:cubicBezTo>
                        <a:pt x="14127" y="13367"/>
                        <a:pt x="14172" y="14164"/>
                        <a:pt x="14172" y="15226"/>
                      </a:cubicBezTo>
                      <a:cubicBezTo>
                        <a:pt x="14172" y="16200"/>
                        <a:pt x="14127" y="17085"/>
                        <a:pt x="14039" y="17793"/>
                      </a:cubicBezTo>
                      <a:cubicBezTo>
                        <a:pt x="13973" y="18590"/>
                        <a:pt x="13862" y="19298"/>
                        <a:pt x="13707" y="19918"/>
                      </a:cubicBezTo>
                      <a:cubicBezTo>
                        <a:pt x="13553" y="20449"/>
                        <a:pt x="13376" y="20892"/>
                        <a:pt x="13132" y="21157"/>
                      </a:cubicBezTo>
                      <a:cubicBezTo>
                        <a:pt x="12911" y="21423"/>
                        <a:pt x="12646" y="21600"/>
                        <a:pt x="12337" y="21600"/>
                      </a:cubicBezTo>
                      <a:cubicBezTo>
                        <a:pt x="12182" y="21600"/>
                        <a:pt x="12005" y="21600"/>
                        <a:pt x="11850" y="21511"/>
                      </a:cubicBezTo>
                      <a:cubicBezTo>
                        <a:pt x="11718" y="21423"/>
                        <a:pt x="11563" y="21423"/>
                        <a:pt x="11408" y="21246"/>
                      </a:cubicBezTo>
                      <a:cubicBezTo>
                        <a:pt x="11275" y="21157"/>
                        <a:pt x="11143" y="20980"/>
                        <a:pt x="11032" y="20892"/>
                      </a:cubicBezTo>
                      <a:cubicBezTo>
                        <a:pt x="10899" y="20803"/>
                        <a:pt x="10811" y="20626"/>
                        <a:pt x="10723" y="20538"/>
                      </a:cubicBezTo>
                      <a:lnTo>
                        <a:pt x="10723" y="15580"/>
                      </a:lnTo>
                      <a:close/>
                      <a:moveTo>
                        <a:pt x="18041" y="21334"/>
                      </a:moveTo>
                      <a:lnTo>
                        <a:pt x="17908" y="21334"/>
                      </a:lnTo>
                      <a:lnTo>
                        <a:pt x="15984" y="3187"/>
                      </a:lnTo>
                      <a:lnTo>
                        <a:pt x="15984" y="20007"/>
                      </a:lnTo>
                      <a:lnTo>
                        <a:pt x="16692" y="20449"/>
                      </a:lnTo>
                      <a:lnTo>
                        <a:pt x="16692" y="21334"/>
                      </a:lnTo>
                      <a:lnTo>
                        <a:pt x="14901" y="21334"/>
                      </a:lnTo>
                      <a:lnTo>
                        <a:pt x="14901" y="20449"/>
                      </a:lnTo>
                      <a:lnTo>
                        <a:pt x="15586" y="20007"/>
                      </a:lnTo>
                      <a:lnTo>
                        <a:pt x="15586" y="1416"/>
                      </a:lnTo>
                      <a:lnTo>
                        <a:pt x="14901" y="974"/>
                      </a:lnTo>
                      <a:lnTo>
                        <a:pt x="14901" y="177"/>
                      </a:lnTo>
                      <a:lnTo>
                        <a:pt x="16493" y="177"/>
                      </a:lnTo>
                      <a:lnTo>
                        <a:pt x="18195" y="16200"/>
                      </a:lnTo>
                      <a:lnTo>
                        <a:pt x="20075" y="177"/>
                      </a:lnTo>
                      <a:lnTo>
                        <a:pt x="21600" y="177"/>
                      </a:lnTo>
                      <a:lnTo>
                        <a:pt x="21600" y="974"/>
                      </a:lnTo>
                      <a:lnTo>
                        <a:pt x="20915" y="1416"/>
                      </a:lnTo>
                      <a:lnTo>
                        <a:pt x="20915" y="20007"/>
                      </a:lnTo>
                      <a:lnTo>
                        <a:pt x="21600" y="20449"/>
                      </a:lnTo>
                      <a:lnTo>
                        <a:pt x="21600" y="21334"/>
                      </a:lnTo>
                      <a:lnTo>
                        <a:pt x="19455" y="21334"/>
                      </a:lnTo>
                      <a:lnTo>
                        <a:pt x="19455" y="20449"/>
                      </a:lnTo>
                      <a:lnTo>
                        <a:pt x="20163" y="20007"/>
                      </a:lnTo>
                      <a:lnTo>
                        <a:pt x="20163" y="3187"/>
                      </a:lnTo>
                      <a:lnTo>
                        <a:pt x="18041" y="21334"/>
                      </a:lnTo>
                      <a:close/>
                      <a:moveTo>
                        <a:pt x="18041" y="21334"/>
                      </a:move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826" name="Rectangle 39"/>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15" name="Group 40"/>
            <p:cNvGrpSpPr>
              <a:grpSpLocks/>
            </p:cNvGrpSpPr>
            <p:nvPr/>
          </p:nvGrpSpPr>
          <p:grpSpPr bwMode="auto">
            <a:xfrm>
              <a:off x="315" y="187"/>
              <a:ext cx="395" cy="584"/>
              <a:chOff x="0" y="0"/>
              <a:chExt cx="394" cy="584"/>
            </a:xfrm>
          </p:grpSpPr>
          <p:grpSp>
            <p:nvGrpSpPr>
              <p:cNvPr id="16" name="Group 41"/>
              <p:cNvGrpSpPr>
                <a:grpSpLocks/>
              </p:cNvGrpSpPr>
              <p:nvPr/>
            </p:nvGrpSpPr>
            <p:grpSpPr bwMode="auto">
              <a:xfrm>
                <a:off x="29" y="0"/>
                <a:ext cx="365" cy="458"/>
                <a:chOff x="0" y="0"/>
                <a:chExt cx="365" cy="458"/>
              </a:xfrm>
            </p:grpSpPr>
            <p:sp>
              <p:nvSpPr>
                <p:cNvPr id="20821" name="AutoShape 42"/>
                <p:cNvSpPr>
                  <a:spLocks/>
                </p:cNvSpPr>
                <p:nvPr/>
              </p:nvSpPr>
              <p:spPr bwMode="auto">
                <a:xfrm>
                  <a:off x="0" y="0"/>
                  <a:ext cx="365" cy="458"/>
                </a:xfrm>
                <a:custGeom>
                  <a:avLst/>
                  <a:gdLst>
                    <a:gd name="T0" fmla="*/ 0 w 21600"/>
                    <a:gd name="T1" fmla="*/ 0 h 21600"/>
                    <a:gd name="T2" fmla="*/ 21600 w 21600"/>
                    <a:gd name="T3" fmla="*/ 21600 h 21600"/>
                  </a:gdLst>
                  <a:ahLst/>
                  <a:cxnLst/>
                  <a:rect l="T0" t="T1" r="T2" b="T3"/>
                  <a:pathLst>
                    <a:path w="21600" h="21600">
                      <a:moveTo>
                        <a:pt x="21600" y="0"/>
                      </a:moveTo>
                      <a:cubicBezTo>
                        <a:pt x="16316" y="5294"/>
                        <a:pt x="6027" y="15459"/>
                        <a:pt x="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822" name="Rectangle 43"/>
                <p:cNvSpPr>
                  <a:spLocks/>
                </p:cNvSpPr>
                <p:nvPr/>
              </p:nvSpPr>
              <p:spPr bwMode="auto">
                <a:xfrm>
                  <a:off x="0" y="117"/>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17" name="Group 44"/>
              <p:cNvGrpSpPr>
                <a:grpSpLocks/>
              </p:cNvGrpSpPr>
              <p:nvPr/>
            </p:nvGrpSpPr>
            <p:grpSpPr bwMode="auto">
              <a:xfrm>
                <a:off x="0" y="360"/>
                <a:ext cx="72" cy="224"/>
                <a:chOff x="0" y="0"/>
                <a:chExt cx="72" cy="224"/>
              </a:xfrm>
            </p:grpSpPr>
            <p:sp>
              <p:nvSpPr>
                <p:cNvPr id="20819" name="AutoShape 45"/>
                <p:cNvSpPr>
                  <a:spLocks/>
                </p:cNvSpPr>
                <p:nvPr/>
              </p:nvSpPr>
              <p:spPr bwMode="auto">
                <a:xfrm>
                  <a:off x="0" y="90"/>
                  <a:ext cx="39" cy="43"/>
                </a:xfrm>
                <a:custGeom>
                  <a:avLst/>
                  <a:gdLst>
                    <a:gd name="T0" fmla="*/ 0 w 21600"/>
                    <a:gd name="T1" fmla="*/ 0 h 21600"/>
                    <a:gd name="T2" fmla="*/ 21600 w 21600"/>
                    <a:gd name="T3" fmla="*/ 21600 h 21600"/>
                  </a:gdLst>
                  <a:ahLst/>
                  <a:cxnLst/>
                  <a:rect l="T0" t="T1" r="T2" b="T3"/>
                  <a:pathLst>
                    <a:path w="21600" h="21600">
                      <a:moveTo>
                        <a:pt x="21600" y="10165"/>
                      </a:moveTo>
                      <a:lnTo>
                        <a:pt x="0" y="21600"/>
                      </a:lnTo>
                      <a:lnTo>
                        <a:pt x="9270" y="0"/>
                      </a:lnTo>
                      <a:lnTo>
                        <a:pt x="21600" y="10165"/>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820" name="Rectangle 46"/>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18" name="Group 47"/>
            <p:cNvGrpSpPr>
              <a:grpSpLocks/>
            </p:cNvGrpSpPr>
            <p:nvPr/>
          </p:nvGrpSpPr>
          <p:grpSpPr bwMode="auto">
            <a:xfrm>
              <a:off x="1232" y="647"/>
              <a:ext cx="281" cy="227"/>
              <a:chOff x="0" y="0"/>
              <a:chExt cx="281" cy="227"/>
            </a:xfrm>
          </p:grpSpPr>
          <p:grpSp>
            <p:nvGrpSpPr>
              <p:cNvPr id="19" name="Group 48"/>
              <p:cNvGrpSpPr>
                <a:grpSpLocks/>
              </p:cNvGrpSpPr>
              <p:nvPr/>
            </p:nvGrpSpPr>
            <p:grpSpPr bwMode="auto">
              <a:xfrm>
                <a:off x="0" y="0"/>
                <a:ext cx="281" cy="224"/>
                <a:chOff x="0" y="0"/>
                <a:chExt cx="281" cy="224"/>
              </a:xfrm>
            </p:grpSpPr>
            <p:sp>
              <p:nvSpPr>
                <p:cNvPr id="20815" name="AutoShape 49"/>
                <p:cNvSpPr>
                  <a:spLocks/>
                </p:cNvSpPr>
                <p:nvPr/>
              </p:nvSpPr>
              <p:spPr bwMode="auto">
                <a:xfrm>
                  <a:off x="0" y="31"/>
                  <a:ext cx="281" cy="161"/>
                </a:xfrm>
                <a:custGeom>
                  <a:avLst/>
                  <a:gdLst>
                    <a:gd name="T0" fmla="*/ 0 w 21600"/>
                    <a:gd name="T1" fmla="*/ 0 h 21600"/>
                    <a:gd name="T2" fmla="*/ 21600 w 21600"/>
                    <a:gd name="T3" fmla="*/ 21600 h 21600"/>
                  </a:gdLst>
                  <a:ahLst/>
                  <a:cxnLst/>
                  <a:rect l="T0" t="T1" r="T2" b="T3"/>
                  <a:pathLst>
                    <a:path w="21600" h="21600">
                      <a:moveTo>
                        <a:pt x="21600" y="10800"/>
                      </a:moveTo>
                      <a:cubicBezTo>
                        <a:pt x="21600" y="16754"/>
                        <a:pt x="16763" y="21600"/>
                        <a:pt x="10800" y="21600"/>
                      </a:cubicBezTo>
                      <a:cubicBezTo>
                        <a:pt x="4838" y="21600"/>
                        <a:pt x="0" y="16754"/>
                        <a:pt x="0" y="10800"/>
                      </a:cubicBezTo>
                      <a:cubicBezTo>
                        <a:pt x="0" y="4823"/>
                        <a:pt x="4838" y="0"/>
                        <a:pt x="10800" y="0"/>
                      </a:cubicBezTo>
                      <a:cubicBezTo>
                        <a:pt x="16763" y="0"/>
                        <a:pt x="21600" y="4823"/>
                        <a:pt x="21600" y="10800"/>
                      </a:cubicBezTo>
                    </a:path>
                  </a:pathLst>
                </a:custGeom>
                <a:solidFill>
                  <a:srgbClr val="CC99EE"/>
                </a:solidFill>
                <a:ln w="12700">
                  <a:solidFill>
                    <a:schemeClr val="tx1"/>
                  </a:solidFill>
                  <a:miter lim="800000"/>
                  <a:headEnd/>
                  <a:tailEnd/>
                </a:ln>
              </p:spPr>
              <p:txBody>
                <a:bodyPr lIns="0" tIns="0" rIns="0" bIns="0">
                  <a:prstTxWarp prst="textNoShape">
                    <a:avLst/>
                  </a:prstTxWarp>
                </a:bodyPr>
                <a:lstStyle/>
                <a:p>
                  <a:endParaRPr lang="en-US"/>
                </a:p>
              </p:txBody>
            </p:sp>
            <p:sp>
              <p:nvSpPr>
                <p:cNvPr id="20816" name="Rectangle 50"/>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 name="Group 51"/>
              <p:cNvGrpSpPr>
                <a:grpSpLocks/>
              </p:cNvGrpSpPr>
              <p:nvPr/>
            </p:nvGrpSpPr>
            <p:grpSpPr bwMode="auto">
              <a:xfrm>
                <a:off x="63" y="3"/>
                <a:ext cx="159" cy="224"/>
                <a:chOff x="0" y="0"/>
                <a:chExt cx="159" cy="224"/>
              </a:xfrm>
            </p:grpSpPr>
            <p:sp>
              <p:nvSpPr>
                <p:cNvPr id="20813" name="AutoShape 52"/>
                <p:cNvSpPr>
                  <a:spLocks/>
                </p:cNvSpPr>
                <p:nvPr/>
              </p:nvSpPr>
              <p:spPr bwMode="auto">
                <a:xfrm>
                  <a:off x="0" y="90"/>
                  <a:ext cx="159" cy="43"/>
                </a:xfrm>
                <a:custGeom>
                  <a:avLst/>
                  <a:gdLst>
                    <a:gd name="T0" fmla="*/ 0 w 21600"/>
                    <a:gd name="T1" fmla="*/ 0 h 21600"/>
                    <a:gd name="T2" fmla="*/ 21600 w 21600"/>
                    <a:gd name="T3" fmla="*/ 21600 h 21600"/>
                  </a:gdLst>
                  <a:ahLst/>
                  <a:cxnLst/>
                  <a:rect l="T0" t="T1" r="T2" b="T3"/>
                  <a:pathLst>
                    <a:path w="21600" h="21600">
                      <a:moveTo>
                        <a:pt x="1105" y="21334"/>
                      </a:moveTo>
                      <a:lnTo>
                        <a:pt x="1105" y="20449"/>
                      </a:lnTo>
                      <a:lnTo>
                        <a:pt x="1946" y="20007"/>
                      </a:lnTo>
                      <a:lnTo>
                        <a:pt x="1946" y="1593"/>
                      </a:lnTo>
                      <a:lnTo>
                        <a:pt x="1747" y="1593"/>
                      </a:lnTo>
                      <a:cubicBezTo>
                        <a:pt x="1393" y="1593"/>
                        <a:pt x="1105" y="1593"/>
                        <a:pt x="862" y="1593"/>
                      </a:cubicBezTo>
                      <a:cubicBezTo>
                        <a:pt x="641" y="1682"/>
                        <a:pt x="464" y="1770"/>
                        <a:pt x="376" y="1859"/>
                      </a:cubicBezTo>
                      <a:lnTo>
                        <a:pt x="265" y="5223"/>
                      </a:lnTo>
                      <a:lnTo>
                        <a:pt x="0" y="5223"/>
                      </a:lnTo>
                      <a:lnTo>
                        <a:pt x="0" y="177"/>
                      </a:lnTo>
                      <a:lnTo>
                        <a:pt x="4643" y="177"/>
                      </a:lnTo>
                      <a:lnTo>
                        <a:pt x="4643" y="5223"/>
                      </a:lnTo>
                      <a:lnTo>
                        <a:pt x="4377" y="5223"/>
                      </a:lnTo>
                      <a:lnTo>
                        <a:pt x="4267" y="1859"/>
                      </a:lnTo>
                      <a:cubicBezTo>
                        <a:pt x="4223" y="1770"/>
                        <a:pt x="4156" y="1770"/>
                        <a:pt x="4068" y="1770"/>
                      </a:cubicBezTo>
                      <a:cubicBezTo>
                        <a:pt x="3957" y="1770"/>
                        <a:pt x="3869" y="1682"/>
                        <a:pt x="3736" y="1682"/>
                      </a:cubicBezTo>
                      <a:cubicBezTo>
                        <a:pt x="3604" y="1593"/>
                        <a:pt x="3471" y="1593"/>
                        <a:pt x="3338" y="1593"/>
                      </a:cubicBezTo>
                      <a:cubicBezTo>
                        <a:pt x="3184" y="1593"/>
                        <a:pt x="3051" y="1593"/>
                        <a:pt x="2896" y="1593"/>
                      </a:cubicBezTo>
                      <a:lnTo>
                        <a:pt x="2697" y="1593"/>
                      </a:lnTo>
                      <a:lnTo>
                        <a:pt x="2697" y="20007"/>
                      </a:lnTo>
                      <a:lnTo>
                        <a:pt x="3537" y="20449"/>
                      </a:lnTo>
                      <a:lnTo>
                        <a:pt x="3537" y="21334"/>
                      </a:lnTo>
                      <a:lnTo>
                        <a:pt x="1105" y="21334"/>
                      </a:lnTo>
                      <a:close/>
                      <a:moveTo>
                        <a:pt x="6456" y="12039"/>
                      </a:moveTo>
                      <a:lnTo>
                        <a:pt x="6456" y="20007"/>
                      </a:lnTo>
                      <a:lnTo>
                        <a:pt x="7252" y="20449"/>
                      </a:lnTo>
                      <a:lnTo>
                        <a:pt x="7252" y="21334"/>
                      </a:lnTo>
                      <a:lnTo>
                        <a:pt x="5063" y="21334"/>
                      </a:lnTo>
                      <a:lnTo>
                        <a:pt x="5063" y="20449"/>
                      </a:lnTo>
                      <a:lnTo>
                        <a:pt x="5704" y="20007"/>
                      </a:lnTo>
                      <a:lnTo>
                        <a:pt x="5704" y="1416"/>
                      </a:lnTo>
                      <a:lnTo>
                        <a:pt x="5019" y="974"/>
                      </a:lnTo>
                      <a:lnTo>
                        <a:pt x="5019" y="177"/>
                      </a:lnTo>
                      <a:lnTo>
                        <a:pt x="7296" y="177"/>
                      </a:lnTo>
                      <a:cubicBezTo>
                        <a:pt x="7672" y="177"/>
                        <a:pt x="7981" y="354"/>
                        <a:pt x="8224" y="620"/>
                      </a:cubicBezTo>
                      <a:cubicBezTo>
                        <a:pt x="8468" y="885"/>
                        <a:pt x="8667" y="1239"/>
                        <a:pt x="8821" y="1770"/>
                      </a:cubicBezTo>
                      <a:cubicBezTo>
                        <a:pt x="8976" y="2213"/>
                        <a:pt x="9087" y="2833"/>
                        <a:pt x="9131" y="3452"/>
                      </a:cubicBezTo>
                      <a:cubicBezTo>
                        <a:pt x="9197" y="4161"/>
                        <a:pt x="9241" y="4957"/>
                        <a:pt x="9241" y="5843"/>
                      </a:cubicBezTo>
                      <a:cubicBezTo>
                        <a:pt x="9241" y="6639"/>
                        <a:pt x="9197" y="7348"/>
                        <a:pt x="9131" y="7967"/>
                      </a:cubicBezTo>
                      <a:cubicBezTo>
                        <a:pt x="9087" y="8587"/>
                        <a:pt x="8998" y="9207"/>
                        <a:pt x="8910" y="9649"/>
                      </a:cubicBezTo>
                      <a:cubicBezTo>
                        <a:pt x="8799" y="10180"/>
                        <a:pt x="8689" y="10623"/>
                        <a:pt x="8556" y="10889"/>
                      </a:cubicBezTo>
                      <a:cubicBezTo>
                        <a:pt x="8423" y="11154"/>
                        <a:pt x="8291" y="11420"/>
                        <a:pt x="8158" y="11597"/>
                      </a:cubicBezTo>
                      <a:lnTo>
                        <a:pt x="9595" y="20007"/>
                      </a:lnTo>
                      <a:lnTo>
                        <a:pt x="10148" y="20449"/>
                      </a:lnTo>
                      <a:lnTo>
                        <a:pt x="10148" y="21334"/>
                      </a:lnTo>
                      <a:lnTo>
                        <a:pt x="8888" y="21334"/>
                      </a:lnTo>
                      <a:lnTo>
                        <a:pt x="7406" y="12039"/>
                      </a:lnTo>
                      <a:lnTo>
                        <a:pt x="6456" y="12039"/>
                      </a:lnTo>
                      <a:close/>
                      <a:moveTo>
                        <a:pt x="8445" y="6020"/>
                      </a:moveTo>
                      <a:cubicBezTo>
                        <a:pt x="8445" y="5223"/>
                        <a:pt x="8423" y="4515"/>
                        <a:pt x="8379" y="3984"/>
                      </a:cubicBezTo>
                      <a:cubicBezTo>
                        <a:pt x="8335" y="3364"/>
                        <a:pt x="8246" y="2921"/>
                        <a:pt x="8136" y="2567"/>
                      </a:cubicBezTo>
                      <a:cubicBezTo>
                        <a:pt x="8025" y="2213"/>
                        <a:pt x="7893" y="1948"/>
                        <a:pt x="7738" y="1859"/>
                      </a:cubicBezTo>
                      <a:cubicBezTo>
                        <a:pt x="7561" y="1682"/>
                        <a:pt x="7362" y="1593"/>
                        <a:pt x="7119" y="1593"/>
                      </a:cubicBezTo>
                      <a:lnTo>
                        <a:pt x="6456" y="1593"/>
                      </a:lnTo>
                      <a:lnTo>
                        <a:pt x="6456" y="10623"/>
                      </a:lnTo>
                      <a:lnTo>
                        <a:pt x="7163" y="10623"/>
                      </a:lnTo>
                      <a:cubicBezTo>
                        <a:pt x="7384" y="10623"/>
                        <a:pt x="7583" y="10534"/>
                        <a:pt x="7760" y="10357"/>
                      </a:cubicBezTo>
                      <a:cubicBezTo>
                        <a:pt x="7937" y="10180"/>
                        <a:pt x="8070" y="9915"/>
                        <a:pt x="8158" y="9561"/>
                      </a:cubicBezTo>
                      <a:cubicBezTo>
                        <a:pt x="8269" y="9207"/>
                        <a:pt x="8335" y="8675"/>
                        <a:pt x="8379" y="8144"/>
                      </a:cubicBezTo>
                      <a:cubicBezTo>
                        <a:pt x="8423" y="7613"/>
                        <a:pt x="8445" y="6816"/>
                        <a:pt x="8445" y="6020"/>
                      </a:cubicBezTo>
                      <a:close/>
                      <a:moveTo>
                        <a:pt x="10723" y="15580"/>
                      </a:moveTo>
                      <a:lnTo>
                        <a:pt x="10966" y="15580"/>
                      </a:lnTo>
                      <a:lnTo>
                        <a:pt x="11098" y="18413"/>
                      </a:lnTo>
                      <a:cubicBezTo>
                        <a:pt x="11165" y="18767"/>
                        <a:pt x="11231" y="18944"/>
                        <a:pt x="11320" y="19210"/>
                      </a:cubicBezTo>
                      <a:cubicBezTo>
                        <a:pt x="11408" y="19387"/>
                        <a:pt x="11496" y="19564"/>
                        <a:pt x="11607" y="19830"/>
                      </a:cubicBezTo>
                      <a:cubicBezTo>
                        <a:pt x="11718" y="20007"/>
                        <a:pt x="11850" y="20095"/>
                        <a:pt x="11961" y="20184"/>
                      </a:cubicBezTo>
                      <a:cubicBezTo>
                        <a:pt x="12093" y="20272"/>
                        <a:pt x="12204" y="20361"/>
                        <a:pt x="12314" y="20361"/>
                      </a:cubicBezTo>
                      <a:cubicBezTo>
                        <a:pt x="12513" y="20361"/>
                        <a:pt x="12690" y="20184"/>
                        <a:pt x="12845" y="20007"/>
                      </a:cubicBezTo>
                      <a:cubicBezTo>
                        <a:pt x="12978" y="19830"/>
                        <a:pt x="13110" y="19475"/>
                        <a:pt x="13199" y="19121"/>
                      </a:cubicBezTo>
                      <a:cubicBezTo>
                        <a:pt x="13309" y="18767"/>
                        <a:pt x="13354" y="18325"/>
                        <a:pt x="13420" y="17793"/>
                      </a:cubicBezTo>
                      <a:cubicBezTo>
                        <a:pt x="13464" y="17262"/>
                        <a:pt x="13486" y="16731"/>
                        <a:pt x="13486" y="16111"/>
                      </a:cubicBezTo>
                      <a:cubicBezTo>
                        <a:pt x="13486" y="15403"/>
                        <a:pt x="13442" y="14784"/>
                        <a:pt x="13354" y="14252"/>
                      </a:cubicBezTo>
                      <a:cubicBezTo>
                        <a:pt x="13287" y="13721"/>
                        <a:pt x="13177" y="13367"/>
                        <a:pt x="13066" y="13013"/>
                      </a:cubicBezTo>
                      <a:cubicBezTo>
                        <a:pt x="12911" y="12659"/>
                        <a:pt x="12779" y="12393"/>
                        <a:pt x="12602" y="12128"/>
                      </a:cubicBezTo>
                      <a:cubicBezTo>
                        <a:pt x="12447" y="11862"/>
                        <a:pt x="12270" y="11597"/>
                        <a:pt x="12093" y="11420"/>
                      </a:cubicBezTo>
                      <a:cubicBezTo>
                        <a:pt x="11916" y="11154"/>
                        <a:pt x="11762" y="10889"/>
                        <a:pt x="11585" y="10623"/>
                      </a:cubicBezTo>
                      <a:cubicBezTo>
                        <a:pt x="11430" y="10357"/>
                        <a:pt x="11275" y="9915"/>
                        <a:pt x="11143" y="9472"/>
                      </a:cubicBezTo>
                      <a:cubicBezTo>
                        <a:pt x="11010" y="9030"/>
                        <a:pt x="10899" y="8498"/>
                        <a:pt x="10833" y="7790"/>
                      </a:cubicBezTo>
                      <a:cubicBezTo>
                        <a:pt x="10745" y="7170"/>
                        <a:pt x="10701" y="6374"/>
                        <a:pt x="10701" y="5400"/>
                      </a:cubicBezTo>
                      <a:cubicBezTo>
                        <a:pt x="10701" y="4515"/>
                        <a:pt x="10745" y="3807"/>
                        <a:pt x="10833" y="3187"/>
                      </a:cubicBezTo>
                      <a:cubicBezTo>
                        <a:pt x="10899" y="2479"/>
                        <a:pt x="11032" y="1859"/>
                        <a:pt x="11187" y="1416"/>
                      </a:cubicBezTo>
                      <a:cubicBezTo>
                        <a:pt x="11320" y="974"/>
                        <a:pt x="11519" y="620"/>
                        <a:pt x="11740" y="354"/>
                      </a:cubicBezTo>
                      <a:cubicBezTo>
                        <a:pt x="11961" y="89"/>
                        <a:pt x="12204" y="0"/>
                        <a:pt x="12491" y="0"/>
                      </a:cubicBezTo>
                      <a:cubicBezTo>
                        <a:pt x="12757" y="0"/>
                        <a:pt x="13000" y="0"/>
                        <a:pt x="13243" y="177"/>
                      </a:cubicBezTo>
                      <a:cubicBezTo>
                        <a:pt x="13464" y="354"/>
                        <a:pt x="13685" y="443"/>
                        <a:pt x="13884" y="620"/>
                      </a:cubicBezTo>
                      <a:lnTo>
                        <a:pt x="13884" y="5046"/>
                      </a:lnTo>
                      <a:lnTo>
                        <a:pt x="13619" y="5046"/>
                      </a:lnTo>
                      <a:lnTo>
                        <a:pt x="13486" y="2479"/>
                      </a:lnTo>
                      <a:cubicBezTo>
                        <a:pt x="13354" y="2125"/>
                        <a:pt x="13221" y="1859"/>
                        <a:pt x="13066" y="1593"/>
                      </a:cubicBezTo>
                      <a:cubicBezTo>
                        <a:pt x="12889" y="1416"/>
                        <a:pt x="12712" y="1328"/>
                        <a:pt x="12491" y="1328"/>
                      </a:cubicBezTo>
                      <a:cubicBezTo>
                        <a:pt x="12314" y="1328"/>
                        <a:pt x="12138" y="1416"/>
                        <a:pt x="12005" y="1593"/>
                      </a:cubicBezTo>
                      <a:cubicBezTo>
                        <a:pt x="11850" y="1682"/>
                        <a:pt x="11740" y="1948"/>
                        <a:pt x="11651" y="2213"/>
                      </a:cubicBezTo>
                      <a:cubicBezTo>
                        <a:pt x="11541" y="2567"/>
                        <a:pt x="11496" y="2833"/>
                        <a:pt x="11452" y="3275"/>
                      </a:cubicBezTo>
                      <a:cubicBezTo>
                        <a:pt x="11408" y="3630"/>
                        <a:pt x="11364" y="4072"/>
                        <a:pt x="11364" y="4515"/>
                      </a:cubicBezTo>
                      <a:cubicBezTo>
                        <a:pt x="11364" y="5223"/>
                        <a:pt x="11408" y="5754"/>
                        <a:pt x="11496" y="6197"/>
                      </a:cubicBezTo>
                      <a:cubicBezTo>
                        <a:pt x="11563" y="6639"/>
                        <a:pt x="11673" y="6993"/>
                        <a:pt x="11806" y="7348"/>
                      </a:cubicBezTo>
                      <a:cubicBezTo>
                        <a:pt x="11939" y="7702"/>
                        <a:pt x="12093" y="7967"/>
                        <a:pt x="12248" y="8233"/>
                      </a:cubicBezTo>
                      <a:cubicBezTo>
                        <a:pt x="12403" y="8410"/>
                        <a:pt x="12602" y="8675"/>
                        <a:pt x="12757" y="8941"/>
                      </a:cubicBezTo>
                      <a:cubicBezTo>
                        <a:pt x="12933" y="9207"/>
                        <a:pt x="13110" y="9384"/>
                        <a:pt x="13265" y="9738"/>
                      </a:cubicBezTo>
                      <a:cubicBezTo>
                        <a:pt x="13442" y="10003"/>
                        <a:pt x="13597" y="10446"/>
                        <a:pt x="13707" y="10977"/>
                      </a:cubicBezTo>
                      <a:cubicBezTo>
                        <a:pt x="13862" y="11420"/>
                        <a:pt x="13950" y="11951"/>
                        <a:pt x="14039" y="12659"/>
                      </a:cubicBezTo>
                      <a:cubicBezTo>
                        <a:pt x="14105" y="13367"/>
                        <a:pt x="14172" y="14164"/>
                        <a:pt x="14172" y="15226"/>
                      </a:cubicBezTo>
                      <a:cubicBezTo>
                        <a:pt x="14172" y="16200"/>
                        <a:pt x="14105" y="17085"/>
                        <a:pt x="14039" y="17793"/>
                      </a:cubicBezTo>
                      <a:cubicBezTo>
                        <a:pt x="13973" y="18590"/>
                        <a:pt x="13862" y="19298"/>
                        <a:pt x="13707" y="19918"/>
                      </a:cubicBezTo>
                      <a:cubicBezTo>
                        <a:pt x="13553" y="20449"/>
                        <a:pt x="13354" y="20892"/>
                        <a:pt x="13132" y="21157"/>
                      </a:cubicBezTo>
                      <a:cubicBezTo>
                        <a:pt x="12911" y="21423"/>
                        <a:pt x="12646" y="21600"/>
                        <a:pt x="12337" y="21600"/>
                      </a:cubicBezTo>
                      <a:cubicBezTo>
                        <a:pt x="12182" y="21600"/>
                        <a:pt x="12005" y="21600"/>
                        <a:pt x="11850" y="21511"/>
                      </a:cubicBezTo>
                      <a:cubicBezTo>
                        <a:pt x="11695" y="21423"/>
                        <a:pt x="11541" y="21423"/>
                        <a:pt x="11408" y="21246"/>
                      </a:cubicBezTo>
                      <a:cubicBezTo>
                        <a:pt x="11275" y="21157"/>
                        <a:pt x="11143" y="20980"/>
                        <a:pt x="11032" y="20892"/>
                      </a:cubicBezTo>
                      <a:cubicBezTo>
                        <a:pt x="10899" y="20803"/>
                        <a:pt x="10789" y="20626"/>
                        <a:pt x="10723" y="20538"/>
                      </a:cubicBezTo>
                      <a:lnTo>
                        <a:pt x="10723" y="15580"/>
                      </a:lnTo>
                      <a:close/>
                      <a:moveTo>
                        <a:pt x="18041" y="21334"/>
                      </a:moveTo>
                      <a:lnTo>
                        <a:pt x="17908" y="21334"/>
                      </a:lnTo>
                      <a:lnTo>
                        <a:pt x="15984" y="3187"/>
                      </a:lnTo>
                      <a:lnTo>
                        <a:pt x="15984" y="20007"/>
                      </a:lnTo>
                      <a:lnTo>
                        <a:pt x="16692" y="20449"/>
                      </a:lnTo>
                      <a:lnTo>
                        <a:pt x="16692" y="21334"/>
                      </a:lnTo>
                      <a:lnTo>
                        <a:pt x="14901" y="21334"/>
                      </a:lnTo>
                      <a:lnTo>
                        <a:pt x="14901" y="20449"/>
                      </a:lnTo>
                      <a:lnTo>
                        <a:pt x="15564" y="20007"/>
                      </a:lnTo>
                      <a:lnTo>
                        <a:pt x="15564" y="1416"/>
                      </a:lnTo>
                      <a:lnTo>
                        <a:pt x="14901" y="974"/>
                      </a:lnTo>
                      <a:lnTo>
                        <a:pt x="14901" y="177"/>
                      </a:lnTo>
                      <a:lnTo>
                        <a:pt x="16493" y="177"/>
                      </a:lnTo>
                      <a:lnTo>
                        <a:pt x="18195" y="16200"/>
                      </a:lnTo>
                      <a:lnTo>
                        <a:pt x="20075" y="177"/>
                      </a:lnTo>
                      <a:lnTo>
                        <a:pt x="21600" y="177"/>
                      </a:lnTo>
                      <a:lnTo>
                        <a:pt x="21600" y="974"/>
                      </a:lnTo>
                      <a:lnTo>
                        <a:pt x="20915" y="1416"/>
                      </a:lnTo>
                      <a:lnTo>
                        <a:pt x="20915" y="20007"/>
                      </a:lnTo>
                      <a:lnTo>
                        <a:pt x="21600" y="20449"/>
                      </a:lnTo>
                      <a:lnTo>
                        <a:pt x="21600" y="21334"/>
                      </a:lnTo>
                      <a:lnTo>
                        <a:pt x="19433" y="21334"/>
                      </a:lnTo>
                      <a:lnTo>
                        <a:pt x="19433" y="20449"/>
                      </a:lnTo>
                      <a:lnTo>
                        <a:pt x="20163" y="20007"/>
                      </a:lnTo>
                      <a:lnTo>
                        <a:pt x="20163" y="3187"/>
                      </a:lnTo>
                      <a:lnTo>
                        <a:pt x="18041" y="21334"/>
                      </a:lnTo>
                      <a:close/>
                      <a:moveTo>
                        <a:pt x="18041" y="21334"/>
                      </a:move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814" name="Rectangle 53"/>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1" name="Group 54"/>
            <p:cNvGrpSpPr>
              <a:grpSpLocks/>
            </p:cNvGrpSpPr>
            <p:nvPr/>
          </p:nvGrpSpPr>
          <p:grpSpPr bwMode="auto">
            <a:xfrm>
              <a:off x="837" y="183"/>
              <a:ext cx="499" cy="593"/>
              <a:chOff x="0" y="0"/>
              <a:chExt cx="498" cy="593"/>
            </a:xfrm>
          </p:grpSpPr>
          <p:grpSp>
            <p:nvGrpSpPr>
              <p:cNvPr id="22" name="Group 55"/>
              <p:cNvGrpSpPr>
                <a:grpSpLocks/>
              </p:cNvGrpSpPr>
              <p:nvPr/>
            </p:nvGrpSpPr>
            <p:grpSpPr bwMode="auto">
              <a:xfrm>
                <a:off x="0" y="0"/>
                <a:ext cx="437" cy="471"/>
                <a:chOff x="0" y="0"/>
                <a:chExt cx="437" cy="471"/>
              </a:xfrm>
            </p:grpSpPr>
            <p:sp>
              <p:nvSpPr>
                <p:cNvPr id="20809" name="AutoShape 56"/>
                <p:cNvSpPr>
                  <a:spLocks/>
                </p:cNvSpPr>
                <p:nvPr/>
              </p:nvSpPr>
              <p:spPr bwMode="auto">
                <a:xfrm>
                  <a:off x="0" y="0"/>
                  <a:ext cx="437" cy="471"/>
                </a:xfrm>
                <a:custGeom>
                  <a:avLst/>
                  <a:gdLst>
                    <a:gd name="T0" fmla="*/ 0 w 21600"/>
                    <a:gd name="T1" fmla="*/ 0 h 21600"/>
                    <a:gd name="T2" fmla="*/ 21600 w 21600"/>
                    <a:gd name="T3" fmla="*/ 21600 h 21600"/>
                  </a:gdLst>
                  <a:ahLst/>
                  <a:cxnLst/>
                  <a:rect l="T0" t="T1" r="T2" b="T3"/>
                  <a:pathLst>
                    <a:path w="21600" h="21600">
                      <a:moveTo>
                        <a:pt x="0" y="0"/>
                      </a:moveTo>
                      <a:cubicBezTo>
                        <a:pt x="5243" y="5351"/>
                        <a:pt x="15519" y="15426"/>
                        <a:pt x="2160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810" name="Rectangle 57"/>
                <p:cNvSpPr>
                  <a:spLocks/>
                </p:cNvSpPr>
                <p:nvPr/>
              </p:nvSpPr>
              <p:spPr bwMode="auto">
                <a:xfrm>
                  <a:off x="0" y="123"/>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3" name="Group 58"/>
              <p:cNvGrpSpPr>
                <a:grpSpLocks/>
              </p:cNvGrpSpPr>
              <p:nvPr/>
            </p:nvGrpSpPr>
            <p:grpSpPr bwMode="auto">
              <a:xfrm>
                <a:off x="426" y="369"/>
                <a:ext cx="72" cy="224"/>
                <a:chOff x="0" y="0"/>
                <a:chExt cx="72" cy="224"/>
              </a:xfrm>
            </p:grpSpPr>
            <p:sp>
              <p:nvSpPr>
                <p:cNvPr id="20807" name="AutoShape 59"/>
                <p:cNvSpPr>
                  <a:spLocks/>
                </p:cNvSpPr>
                <p:nvPr/>
              </p:nvSpPr>
              <p:spPr bwMode="auto">
                <a:xfrm>
                  <a:off x="0" y="90"/>
                  <a:ext cx="40" cy="43"/>
                </a:xfrm>
                <a:custGeom>
                  <a:avLst/>
                  <a:gdLst>
                    <a:gd name="T0" fmla="*/ 0 w 21600"/>
                    <a:gd name="T1" fmla="*/ 0 h 21600"/>
                    <a:gd name="T2" fmla="*/ 21600 w 21600"/>
                    <a:gd name="T3" fmla="*/ 21600 h 21600"/>
                  </a:gdLst>
                  <a:ahLst/>
                  <a:cxnLst/>
                  <a:rect l="T0" t="T1" r="T2" b="T3"/>
                  <a:pathLst>
                    <a:path w="21600" h="21600">
                      <a:moveTo>
                        <a:pt x="11190" y="0"/>
                      </a:moveTo>
                      <a:lnTo>
                        <a:pt x="21600" y="21600"/>
                      </a:lnTo>
                      <a:lnTo>
                        <a:pt x="0" y="11148"/>
                      </a:lnTo>
                      <a:lnTo>
                        <a:pt x="11190" y="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808" name="Rectangle 60"/>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4" name="Group 61"/>
            <p:cNvGrpSpPr>
              <a:grpSpLocks/>
            </p:cNvGrpSpPr>
            <p:nvPr/>
          </p:nvGrpSpPr>
          <p:grpSpPr bwMode="auto">
            <a:xfrm>
              <a:off x="633" y="647"/>
              <a:ext cx="273" cy="227"/>
              <a:chOff x="0" y="0"/>
              <a:chExt cx="272" cy="227"/>
            </a:xfrm>
          </p:grpSpPr>
          <p:grpSp>
            <p:nvGrpSpPr>
              <p:cNvPr id="25" name="Group 62"/>
              <p:cNvGrpSpPr>
                <a:grpSpLocks/>
              </p:cNvGrpSpPr>
              <p:nvPr/>
            </p:nvGrpSpPr>
            <p:grpSpPr bwMode="auto">
              <a:xfrm>
                <a:off x="0" y="0"/>
                <a:ext cx="272" cy="224"/>
                <a:chOff x="0" y="0"/>
                <a:chExt cx="272" cy="224"/>
              </a:xfrm>
            </p:grpSpPr>
            <p:sp>
              <p:nvSpPr>
                <p:cNvPr id="20803" name="AutoShape 63"/>
                <p:cNvSpPr>
                  <a:spLocks/>
                </p:cNvSpPr>
                <p:nvPr/>
              </p:nvSpPr>
              <p:spPr bwMode="auto">
                <a:xfrm>
                  <a:off x="0" y="31"/>
                  <a:ext cx="272" cy="161"/>
                </a:xfrm>
                <a:custGeom>
                  <a:avLst/>
                  <a:gdLst>
                    <a:gd name="T0" fmla="*/ 0 w 21600"/>
                    <a:gd name="T1" fmla="*/ 0 h 21600"/>
                    <a:gd name="T2" fmla="*/ 21600 w 21600"/>
                    <a:gd name="T3" fmla="*/ 21600 h 21600"/>
                  </a:gdLst>
                  <a:ahLst/>
                  <a:cxnLst/>
                  <a:rect l="T0" t="T1" r="T2" b="T3"/>
                  <a:pathLst>
                    <a:path w="21600" h="21600">
                      <a:moveTo>
                        <a:pt x="21600" y="10800"/>
                      </a:moveTo>
                      <a:cubicBezTo>
                        <a:pt x="21600" y="16754"/>
                        <a:pt x="16764" y="21600"/>
                        <a:pt x="10794" y="21600"/>
                      </a:cubicBezTo>
                      <a:cubicBezTo>
                        <a:pt x="4836" y="21600"/>
                        <a:pt x="0" y="16754"/>
                        <a:pt x="0" y="10800"/>
                      </a:cubicBezTo>
                      <a:cubicBezTo>
                        <a:pt x="0" y="4823"/>
                        <a:pt x="4836" y="0"/>
                        <a:pt x="10794" y="0"/>
                      </a:cubicBezTo>
                      <a:cubicBezTo>
                        <a:pt x="16764" y="0"/>
                        <a:pt x="21600" y="4823"/>
                        <a:pt x="21600" y="10800"/>
                      </a:cubicBezTo>
                    </a:path>
                  </a:pathLst>
                </a:custGeom>
                <a:solidFill>
                  <a:srgbClr val="99CCFF"/>
                </a:solidFill>
                <a:ln w="12700">
                  <a:solidFill>
                    <a:schemeClr val="tx1"/>
                  </a:solidFill>
                  <a:miter lim="800000"/>
                  <a:headEnd/>
                  <a:tailEnd/>
                </a:ln>
              </p:spPr>
              <p:txBody>
                <a:bodyPr lIns="0" tIns="0" rIns="0" bIns="0">
                  <a:prstTxWarp prst="textNoShape">
                    <a:avLst/>
                  </a:prstTxWarp>
                </a:bodyPr>
                <a:lstStyle/>
                <a:p>
                  <a:endParaRPr lang="en-US"/>
                </a:p>
              </p:txBody>
            </p:sp>
            <p:sp>
              <p:nvSpPr>
                <p:cNvPr id="20804" name="Rectangle 64"/>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6" name="Group 65"/>
              <p:cNvGrpSpPr>
                <a:grpSpLocks/>
              </p:cNvGrpSpPr>
              <p:nvPr/>
            </p:nvGrpSpPr>
            <p:grpSpPr bwMode="auto">
              <a:xfrm>
                <a:off x="63" y="3"/>
                <a:ext cx="154" cy="224"/>
                <a:chOff x="0" y="0"/>
                <a:chExt cx="154" cy="224"/>
              </a:xfrm>
            </p:grpSpPr>
            <p:sp>
              <p:nvSpPr>
                <p:cNvPr id="20801" name="AutoShape 66"/>
                <p:cNvSpPr>
                  <a:spLocks/>
                </p:cNvSpPr>
                <p:nvPr/>
              </p:nvSpPr>
              <p:spPr bwMode="auto">
                <a:xfrm>
                  <a:off x="0" y="90"/>
                  <a:ext cx="154" cy="43"/>
                </a:xfrm>
                <a:custGeom>
                  <a:avLst/>
                  <a:gdLst>
                    <a:gd name="T0" fmla="*/ 0 w 21600"/>
                    <a:gd name="T1" fmla="*/ 0 h 21600"/>
                    <a:gd name="T2" fmla="*/ 21600 w 21600"/>
                    <a:gd name="T3" fmla="*/ 21600 h 21600"/>
                  </a:gdLst>
                  <a:ahLst/>
                  <a:cxnLst/>
                  <a:rect l="T0" t="T1" r="T2" b="T3"/>
                  <a:pathLst>
                    <a:path w="21600" h="21600">
                      <a:moveTo>
                        <a:pt x="0" y="15580"/>
                      </a:moveTo>
                      <a:lnTo>
                        <a:pt x="274" y="15580"/>
                      </a:lnTo>
                      <a:lnTo>
                        <a:pt x="411" y="18413"/>
                      </a:lnTo>
                      <a:cubicBezTo>
                        <a:pt x="457" y="18767"/>
                        <a:pt x="549" y="18944"/>
                        <a:pt x="640" y="19210"/>
                      </a:cubicBezTo>
                      <a:cubicBezTo>
                        <a:pt x="731" y="19387"/>
                        <a:pt x="823" y="19564"/>
                        <a:pt x="937" y="19830"/>
                      </a:cubicBezTo>
                      <a:cubicBezTo>
                        <a:pt x="1051" y="20007"/>
                        <a:pt x="1166" y="20095"/>
                        <a:pt x="1303" y="20184"/>
                      </a:cubicBezTo>
                      <a:cubicBezTo>
                        <a:pt x="1417" y="20272"/>
                        <a:pt x="1531" y="20361"/>
                        <a:pt x="1669" y="20361"/>
                      </a:cubicBezTo>
                      <a:cubicBezTo>
                        <a:pt x="1874" y="20361"/>
                        <a:pt x="2057" y="20184"/>
                        <a:pt x="2194" y="20007"/>
                      </a:cubicBezTo>
                      <a:cubicBezTo>
                        <a:pt x="2354" y="19830"/>
                        <a:pt x="2469" y="19475"/>
                        <a:pt x="2560" y="19121"/>
                      </a:cubicBezTo>
                      <a:cubicBezTo>
                        <a:pt x="2674" y="18767"/>
                        <a:pt x="2743" y="18325"/>
                        <a:pt x="2789" y="17793"/>
                      </a:cubicBezTo>
                      <a:cubicBezTo>
                        <a:pt x="2834" y="17262"/>
                        <a:pt x="2880" y="16731"/>
                        <a:pt x="2880" y="16111"/>
                      </a:cubicBezTo>
                      <a:cubicBezTo>
                        <a:pt x="2880" y="15403"/>
                        <a:pt x="2834" y="14784"/>
                        <a:pt x="2743" y="14252"/>
                      </a:cubicBezTo>
                      <a:cubicBezTo>
                        <a:pt x="2674" y="13721"/>
                        <a:pt x="2560" y="13367"/>
                        <a:pt x="2400" y="13013"/>
                      </a:cubicBezTo>
                      <a:cubicBezTo>
                        <a:pt x="2286" y="12659"/>
                        <a:pt x="2126" y="12393"/>
                        <a:pt x="1966" y="12128"/>
                      </a:cubicBezTo>
                      <a:cubicBezTo>
                        <a:pt x="1783" y="11862"/>
                        <a:pt x="1623" y="11597"/>
                        <a:pt x="1417" y="11420"/>
                      </a:cubicBezTo>
                      <a:cubicBezTo>
                        <a:pt x="1257" y="11154"/>
                        <a:pt x="1074" y="10889"/>
                        <a:pt x="914" y="10623"/>
                      </a:cubicBezTo>
                      <a:cubicBezTo>
                        <a:pt x="731" y="10357"/>
                        <a:pt x="594" y="9915"/>
                        <a:pt x="434" y="9472"/>
                      </a:cubicBezTo>
                      <a:cubicBezTo>
                        <a:pt x="320" y="9030"/>
                        <a:pt x="206" y="8498"/>
                        <a:pt x="114" y="7790"/>
                      </a:cubicBezTo>
                      <a:cubicBezTo>
                        <a:pt x="46" y="7170"/>
                        <a:pt x="0" y="6374"/>
                        <a:pt x="0" y="5400"/>
                      </a:cubicBezTo>
                      <a:cubicBezTo>
                        <a:pt x="0" y="4515"/>
                        <a:pt x="46" y="3807"/>
                        <a:pt x="114" y="3187"/>
                      </a:cubicBezTo>
                      <a:cubicBezTo>
                        <a:pt x="206" y="2479"/>
                        <a:pt x="320" y="1859"/>
                        <a:pt x="480" y="1416"/>
                      </a:cubicBezTo>
                      <a:cubicBezTo>
                        <a:pt x="640" y="974"/>
                        <a:pt x="823" y="620"/>
                        <a:pt x="1051" y="354"/>
                      </a:cubicBezTo>
                      <a:cubicBezTo>
                        <a:pt x="1280" y="89"/>
                        <a:pt x="1554" y="0"/>
                        <a:pt x="1829" y="0"/>
                      </a:cubicBezTo>
                      <a:cubicBezTo>
                        <a:pt x="2103" y="0"/>
                        <a:pt x="2354" y="0"/>
                        <a:pt x="2606" y="177"/>
                      </a:cubicBezTo>
                      <a:cubicBezTo>
                        <a:pt x="2857" y="354"/>
                        <a:pt x="3086" y="443"/>
                        <a:pt x="3269" y="620"/>
                      </a:cubicBezTo>
                      <a:lnTo>
                        <a:pt x="3269" y="5046"/>
                      </a:lnTo>
                      <a:lnTo>
                        <a:pt x="3017" y="5046"/>
                      </a:lnTo>
                      <a:lnTo>
                        <a:pt x="2880" y="2479"/>
                      </a:lnTo>
                      <a:cubicBezTo>
                        <a:pt x="2743" y="2125"/>
                        <a:pt x="2606" y="1859"/>
                        <a:pt x="2423" y="1593"/>
                      </a:cubicBezTo>
                      <a:cubicBezTo>
                        <a:pt x="2263" y="1416"/>
                        <a:pt x="2057" y="1328"/>
                        <a:pt x="1829" y="1328"/>
                      </a:cubicBezTo>
                      <a:cubicBezTo>
                        <a:pt x="1623" y="1328"/>
                        <a:pt x="1486" y="1416"/>
                        <a:pt x="1326" y="1593"/>
                      </a:cubicBezTo>
                      <a:cubicBezTo>
                        <a:pt x="1166" y="1682"/>
                        <a:pt x="1051" y="1948"/>
                        <a:pt x="960" y="2213"/>
                      </a:cubicBezTo>
                      <a:cubicBezTo>
                        <a:pt x="869" y="2567"/>
                        <a:pt x="800" y="2833"/>
                        <a:pt x="754" y="3275"/>
                      </a:cubicBezTo>
                      <a:cubicBezTo>
                        <a:pt x="709" y="3630"/>
                        <a:pt x="686" y="4072"/>
                        <a:pt x="686" y="4515"/>
                      </a:cubicBezTo>
                      <a:cubicBezTo>
                        <a:pt x="686" y="5223"/>
                        <a:pt x="731" y="5754"/>
                        <a:pt x="800" y="6197"/>
                      </a:cubicBezTo>
                      <a:cubicBezTo>
                        <a:pt x="891" y="6639"/>
                        <a:pt x="1006" y="6993"/>
                        <a:pt x="1120" y="7348"/>
                      </a:cubicBezTo>
                      <a:cubicBezTo>
                        <a:pt x="1257" y="7702"/>
                        <a:pt x="1417" y="7967"/>
                        <a:pt x="1577" y="8233"/>
                      </a:cubicBezTo>
                      <a:cubicBezTo>
                        <a:pt x="1760" y="8410"/>
                        <a:pt x="1943" y="8675"/>
                        <a:pt x="2126" y="8941"/>
                      </a:cubicBezTo>
                      <a:cubicBezTo>
                        <a:pt x="2309" y="9207"/>
                        <a:pt x="2469" y="9384"/>
                        <a:pt x="2651" y="9738"/>
                      </a:cubicBezTo>
                      <a:cubicBezTo>
                        <a:pt x="2834" y="10003"/>
                        <a:pt x="2971" y="10446"/>
                        <a:pt x="3109" y="10977"/>
                      </a:cubicBezTo>
                      <a:cubicBezTo>
                        <a:pt x="3246" y="11420"/>
                        <a:pt x="3337" y="11951"/>
                        <a:pt x="3429" y="12659"/>
                      </a:cubicBezTo>
                      <a:cubicBezTo>
                        <a:pt x="3520" y="13367"/>
                        <a:pt x="3543" y="14164"/>
                        <a:pt x="3543" y="15226"/>
                      </a:cubicBezTo>
                      <a:cubicBezTo>
                        <a:pt x="3543" y="16200"/>
                        <a:pt x="3520" y="17085"/>
                        <a:pt x="3451" y="17793"/>
                      </a:cubicBezTo>
                      <a:cubicBezTo>
                        <a:pt x="3360" y="18590"/>
                        <a:pt x="3246" y="19298"/>
                        <a:pt x="3086" y="19918"/>
                      </a:cubicBezTo>
                      <a:cubicBezTo>
                        <a:pt x="2926" y="20449"/>
                        <a:pt x="2743" y="20892"/>
                        <a:pt x="2514" y="21157"/>
                      </a:cubicBezTo>
                      <a:cubicBezTo>
                        <a:pt x="2263" y="21423"/>
                        <a:pt x="1989" y="21600"/>
                        <a:pt x="1691" y="21600"/>
                      </a:cubicBezTo>
                      <a:cubicBezTo>
                        <a:pt x="1509" y="21600"/>
                        <a:pt x="1349" y="21600"/>
                        <a:pt x="1189" y="21511"/>
                      </a:cubicBezTo>
                      <a:cubicBezTo>
                        <a:pt x="1006" y="21423"/>
                        <a:pt x="869" y="21423"/>
                        <a:pt x="731" y="21246"/>
                      </a:cubicBezTo>
                      <a:cubicBezTo>
                        <a:pt x="594" y="21157"/>
                        <a:pt x="434" y="20980"/>
                        <a:pt x="343" y="20892"/>
                      </a:cubicBezTo>
                      <a:cubicBezTo>
                        <a:pt x="206" y="20803"/>
                        <a:pt x="91" y="20626"/>
                        <a:pt x="0" y="20538"/>
                      </a:cubicBezTo>
                      <a:lnTo>
                        <a:pt x="0" y="15580"/>
                      </a:lnTo>
                      <a:close/>
                      <a:moveTo>
                        <a:pt x="7497" y="13013"/>
                      </a:moveTo>
                      <a:lnTo>
                        <a:pt x="7497" y="20007"/>
                      </a:lnTo>
                      <a:lnTo>
                        <a:pt x="8366" y="20449"/>
                      </a:lnTo>
                      <a:lnTo>
                        <a:pt x="8366" y="21334"/>
                      </a:lnTo>
                      <a:lnTo>
                        <a:pt x="5851" y="21334"/>
                      </a:lnTo>
                      <a:lnTo>
                        <a:pt x="5851" y="20449"/>
                      </a:lnTo>
                      <a:lnTo>
                        <a:pt x="6697" y="20007"/>
                      </a:lnTo>
                      <a:lnTo>
                        <a:pt x="6697" y="13102"/>
                      </a:lnTo>
                      <a:lnTo>
                        <a:pt x="4800" y="1416"/>
                      </a:lnTo>
                      <a:lnTo>
                        <a:pt x="4183" y="974"/>
                      </a:lnTo>
                      <a:lnTo>
                        <a:pt x="4183" y="177"/>
                      </a:lnTo>
                      <a:lnTo>
                        <a:pt x="6469" y="177"/>
                      </a:lnTo>
                      <a:lnTo>
                        <a:pt x="6469" y="974"/>
                      </a:lnTo>
                      <a:lnTo>
                        <a:pt x="5737" y="1416"/>
                      </a:lnTo>
                      <a:lnTo>
                        <a:pt x="7314" y="11154"/>
                      </a:lnTo>
                      <a:lnTo>
                        <a:pt x="8800" y="1416"/>
                      </a:lnTo>
                      <a:lnTo>
                        <a:pt x="8114" y="974"/>
                      </a:lnTo>
                      <a:lnTo>
                        <a:pt x="8114" y="177"/>
                      </a:lnTo>
                      <a:lnTo>
                        <a:pt x="9897" y="177"/>
                      </a:lnTo>
                      <a:lnTo>
                        <a:pt x="9897" y="974"/>
                      </a:lnTo>
                      <a:lnTo>
                        <a:pt x="9280" y="1416"/>
                      </a:lnTo>
                      <a:lnTo>
                        <a:pt x="7497" y="13013"/>
                      </a:lnTo>
                      <a:close/>
                      <a:moveTo>
                        <a:pt x="11817" y="12039"/>
                      </a:moveTo>
                      <a:lnTo>
                        <a:pt x="11817" y="20007"/>
                      </a:lnTo>
                      <a:lnTo>
                        <a:pt x="12640" y="20449"/>
                      </a:lnTo>
                      <a:lnTo>
                        <a:pt x="12640" y="21334"/>
                      </a:lnTo>
                      <a:lnTo>
                        <a:pt x="10400" y="21334"/>
                      </a:lnTo>
                      <a:lnTo>
                        <a:pt x="10400" y="20449"/>
                      </a:lnTo>
                      <a:lnTo>
                        <a:pt x="11040" y="20007"/>
                      </a:lnTo>
                      <a:lnTo>
                        <a:pt x="11040" y="1416"/>
                      </a:lnTo>
                      <a:lnTo>
                        <a:pt x="10354" y="974"/>
                      </a:lnTo>
                      <a:lnTo>
                        <a:pt x="10354" y="177"/>
                      </a:lnTo>
                      <a:lnTo>
                        <a:pt x="12709" y="177"/>
                      </a:lnTo>
                      <a:cubicBezTo>
                        <a:pt x="13074" y="177"/>
                        <a:pt x="13394" y="354"/>
                        <a:pt x="13646" y="620"/>
                      </a:cubicBezTo>
                      <a:cubicBezTo>
                        <a:pt x="13920" y="885"/>
                        <a:pt x="14126" y="1239"/>
                        <a:pt x="14263" y="1770"/>
                      </a:cubicBezTo>
                      <a:cubicBezTo>
                        <a:pt x="14423" y="2213"/>
                        <a:pt x="14537" y="2833"/>
                        <a:pt x="14606" y="3452"/>
                      </a:cubicBezTo>
                      <a:cubicBezTo>
                        <a:pt x="14674" y="4161"/>
                        <a:pt x="14697" y="4957"/>
                        <a:pt x="14697" y="5843"/>
                      </a:cubicBezTo>
                      <a:cubicBezTo>
                        <a:pt x="14697" y="6639"/>
                        <a:pt x="14674" y="7348"/>
                        <a:pt x="14606" y="7967"/>
                      </a:cubicBezTo>
                      <a:cubicBezTo>
                        <a:pt x="14560" y="8587"/>
                        <a:pt x="14469" y="9207"/>
                        <a:pt x="14354" y="9649"/>
                      </a:cubicBezTo>
                      <a:cubicBezTo>
                        <a:pt x="14263" y="10180"/>
                        <a:pt x="14149" y="10623"/>
                        <a:pt x="13989" y="10889"/>
                      </a:cubicBezTo>
                      <a:cubicBezTo>
                        <a:pt x="13874" y="11154"/>
                        <a:pt x="13737" y="11420"/>
                        <a:pt x="13577" y="11597"/>
                      </a:cubicBezTo>
                      <a:lnTo>
                        <a:pt x="15063" y="20007"/>
                      </a:lnTo>
                      <a:lnTo>
                        <a:pt x="15657" y="20449"/>
                      </a:lnTo>
                      <a:lnTo>
                        <a:pt x="15657" y="21334"/>
                      </a:lnTo>
                      <a:lnTo>
                        <a:pt x="14354" y="21334"/>
                      </a:lnTo>
                      <a:lnTo>
                        <a:pt x="12800" y="12039"/>
                      </a:lnTo>
                      <a:lnTo>
                        <a:pt x="11817" y="12039"/>
                      </a:lnTo>
                      <a:close/>
                      <a:moveTo>
                        <a:pt x="13897" y="6020"/>
                      </a:moveTo>
                      <a:cubicBezTo>
                        <a:pt x="13897" y="5223"/>
                        <a:pt x="13874" y="4515"/>
                        <a:pt x="13806" y="3984"/>
                      </a:cubicBezTo>
                      <a:cubicBezTo>
                        <a:pt x="13760" y="3364"/>
                        <a:pt x="13691" y="2921"/>
                        <a:pt x="13577" y="2567"/>
                      </a:cubicBezTo>
                      <a:cubicBezTo>
                        <a:pt x="13463" y="2213"/>
                        <a:pt x="13326" y="1948"/>
                        <a:pt x="13143" y="1859"/>
                      </a:cubicBezTo>
                      <a:cubicBezTo>
                        <a:pt x="12960" y="1682"/>
                        <a:pt x="12754" y="1593"/>
                        <a:pt x="12526" y="1593"/>
                      </a:cubicBezTo>
                      <a:lnTo>
                        <a:pt x="11817" y="1593"/>
                      </a:lnTo>
                      <a:lnTo>
                        <a:pt x="11817" y="10623"/>
                      </a:lnTo>
                      <a:lnTo>
                        <a:pt x="12549" y="10623"/>
                      </a:lnTo>
                      <a:cubicBezTo>
                        <a:pt x="12800" y="10623"/>
                        <a:pt x="13006" y="10534"/>
                        <a:pt x="13166" y="10357"/>
                      </a:cubicBezTo>
                      <a:cubicBezTo>
                        <a:pt x="13349" y="10180"/>
                        <a:pt x="13486" y="9915"/>
                        <a:pt x="13577" y="9561"/>
                      </a:cubicBezTo>
                      <a:cubicBezTo>
                        <a:pt x="13691" y="9207"/>
                        <a:pt x="13783" y="8675"/>
                        <a:pt x="13829" y="8144"/>
                      </a:cubicBezTo>
                      <a:cubicBezTo>
                        <a:pt x="13874" y="7613"/>
                        <a:pt x="13897" y="6816"/>
                        <a:pt x="13897" y="6020"/>
                      </a:cubicBezTo>
                      <a:close/>
                      <a:moveTo>
                        <a:pt x="21166" y="177"/>
                      </a:moveTo>
                      <a:lnTo>
                        <a:pt x="21166" y="974"/>
                      </a:lnTo>
                      <a:lnTo>
                        <a:pt x="20549" y="1416"/>
                      </a:lnTo>
                      <a:lnTo>
                        <a:pt x="18674" y="8498"/>
                      </a:lnTo>
                      <a:lnTo>
                        <a:pt x="21006" y="20007"/>
                      </a:lnTo>
                      <a:lnTo>
                        <a:pt x="21600" y="20449"/>
                      </a:lnTo>
                      <a:lnTo>
                        <a:pt x="21600" y="21334"/>
                      </a:lnTo>
                      <a:lnTo>
                        <a:pt x="20274" y="21334"/>
                      </a:lnTo>
                      <a:lnTo>
                        <a:pt x="18126" y="10623"/>
                      </a:lnTo>
                      <a:lnTo>
                        <a:pt x="17394" y="12925"/>
                      </a:lnTo>
                      <a:lnTo>
                        <a:pt x="17394" y="20007"/>
                      </a:lnTo>
                      <a:lnTo>
                        <a:pt x="18171" y="20449"/>
                      </a:lnTo>
                      <a:lnTo>
                        <a:pt x="18171" y="21334"/>
                      </a:lnTo>
                      <a:lnTo>
                        <a:pt x="15909" y="21334"/>
                      </a:lnTo>
                      <a:lnTo>
                        <a:pt x="15909" y="20449"/>
                      </a:lnTo>
                      <a:lnTo>
                        <a:pt x="16594" y="20007"/>
                      </a:lnTo>
                      <a:lnTo>
                        <a:pt x="16594" y="1416"/>
                      </a:lnTo>
                      <a:lnTo>
                        <a:pt x="15909" y="974"/>
                      </a:lnTo>
                      <a:lnTo>
                        <a:pt x="15909" y="177"/>
                      </a:lnTo>
                      <a:lnTo>
                        <a:pt x="18103" y="177"/>
                      </a:lnTo>
                      <a:lnTo>
                        <a:pt x="18103" y="974"/>
                      </a:lnTo>
                      <a:lnTo>
                        <a:pt x="17394" y="1416"/>
                      </a:lnTo>
                      <a:lnTo>
                        <a:pt x="17394" y="11420"/>
                      </a:lnTo>
                      <a:lnTo>
                        <a:pt x="20000" y="1416"/>
                      </a:lnTo>
                      <a:lnTo>
                        <a:pt x="19451" y="974"/>
                      </a:lnTo>
                      <a:lnTo>
                        <a:pt x="19451" y="177"/>
                      </a:lnTo>
                      <a:lnTo>
                        <a:pt x="21166" y="177"/>
                      </a:lnTo>
                      <a:close/>
                      <a:moveTo>
                        <a:pt x="21166" y="177"/>
                      </a:move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802" name="Rectangle 67"/>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7" name="Group 68"/>
            <p:cNvGrpSpPr>
              <a:grpSpLocks/>
            </p:cNvGrpSpPr>
            <p:nvPr/>
          </p:nvGrpSpPr>
          <p:grpSpPr bwMode="auto">
            <a:xfrm>
              <a:off x="755" y="463"/>
              <a:ext cx="86" cy="304"/>
              <a:chOff x="0" y="0"/>
              <a:chExt cx="86" cy="304"/>
            </a:xfrm>
          </p:grpSpPr>
          <p:grpSp>
            <p:nvGrpSpPr>
              <p:cNvPr id="28" name="Group 69"/>
              <p:cNvGrpSpPr>
                <a:grpSpLocks/>
              </p:cNvGrpSpPr>
              <p:nvPr/>
            </p:nvGrpSpPr>
            <p:grpSpPr bwMode="auto">
              <a:xfrm>
                <a:off x="14" y="0"/>
                <a:ext cx="72" cy="224"/>
                <a:chOff x="0" y="0"/>
                <a:chExt cx="72" cy="224"/>
              </a:xfrm>
            </p:grpSpPr>
            <p:sp>
              <p:nvSpPr>
                <p:cNvPr id="20797" name="Line 70"/>
                <p:cNvSpPr>
                  <a:spLocks noChangeShapeType="1"/>
                </p:cNvSpPr>
                <p:nvPr/>
              </p:nvSpPr>
              <p:spPr bwMode="auto">
                <a:xfrm>
                  <a:off x="0" y="53"/>
                  <a:ext cx="0" cy="117"/>
                </a:xfrm>
                <a:prstGeom prst="line">
                  <a:avLst/>
                </a:prstGeom>
                <a:noFill/>
                <a:ln w="12700">
                  <a:solidFill>
                    <a:schemeClr val="tx1"/>
                  </a:solidFill>
                  <a:round/>
                  <a:headEnd/>
                  <a:tailEnd/>
                </a:ln>
              </p:spPr>
              <p:txBody>
                <a:bodyPr>
                  <a:prstTxWarp prst="textNoShape">
                    <a:avLst/>
                  </a:prstTxWarp>
                </a:bodyPr>
                <a:lstStyle/>
                <a:p>
                  <a:endParaRPr lang="en-US"/>
                </a:p>
              </p:txBody>
            </p:sp>
            <p:sp>
              <p:nvSpPr>
                <p:cNvPr id="20798" name="Rectangle 71"/>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9" name="Group 72"/>
              <p:cNvGrpSpPr>
                <a:grpSpLocks/>
              </p:cNvGrpSpPr>
              <p:nvPr/>
            </p:nvGrpSpPr>
            <p:grpSpPr bwMode="auto">
              <a:xfrm>
                <a:off x="0" y="80"/>
                <a:ext cx="72" cy="224"/>
                <a:chOff x="0" y="0"/>
                <a:chExt cx="72" cy="224"/>
              </a:xfrm>
            </p:grpSpPr>
            <p:sp>
              <p:nvSpPr>
                <p:cNvPr id="20795" name="AutoShape 73"/>
                <p:cNvSpPr>
                  <a:spLocks/>
                </p:cNvSpPr>
                <p:nvPr/>
              </p:nvSpPr>
              <p:spPr bwMode="auto">
                <a:xfrm>
                  <a:off x="0" y="89"/>
                  <a:ext cx="29" cy="45"/>
                </a:xfrm>
                <a:custGeom>
                  <a:avLst/>
                  <a:gdLst>
                    <a:gd name="T0" fmla="*/ 0 w 21600"/>
                    <a:gd name="T1" fmla="*/ 0 h 21600"/>
                    <a:gd name="T2" fmla="*/ 21600 w 21600"/>
                    <a:gd name="T3" fmla="*/ 21600 h 21600"/>
                  </a:gdLst>
                  <a:ahLst/>
                  <a:cxnLst/>
                  <a:rect l="T0" t="T1" r="T2" b="T3"/>
                  <a:pathLst>
                    <a:path w="21600" h="21600">
                      <a:moveTo>
                        <a:pt x="21600" y="0"/>
                      </a:moveTo>
                      <a:lnTo>
                        <a:pt x="10800" y="21600"/>
                      </a:lnTo>
                      <a:lnTo>
                        <a:pt x="0" y="0"/>
                      </a:lnTo>
                      <a:lnTo>
                        <a:pt x="21600" y="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796" name="Rectangle 74"/>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30" name="Group 75"/>
            <p:cNvGrpSpPr>
              <a:grpSpLocks/>
            </p:cNvGrpSpPr>
            <p:nvPr/>
          </p:nvGrpSpPr>
          <p:grpSpPr bwMode="auto">
            <a:xfrm>
              <a:off x="101" y="969"/>
              <a:ext cx="307" cy="229"/>
              <a:chOff x="0" y="0"/>
              <a:chExt cx="307" cy="228"/>
            </a:xfrm>
          </p:grpSpPr>
          <p:grpSp>
            <p:nvGrpSpPr>
              <p:cNvPr id="31" name="Group 76"/>
              <p:cNvGrpSpPr>
                <a:grpSpLocks/>
              </p:cNvGrpSpPr>
              <p:nvPr/>
            </p:nvGrpSpPr>
            <p:grpSpPr bwMode="auto">
              <a:xfrm>
                <a:off x="0" y="0"/>
                <a:ext cx="307" cy="224"/>
                <a:chOff x="0" y="0"/>
                <a:chExt cx="307" cy="224"/>
              </a:xfrm>
            </p:grpSpPr>
            <p:sp>
              <p:nvSpPr>
                <p:cNvPr id="20791" name="AutoShape 77"/>
                <p:cNvSpPr>
                  <a:spLocks/>
                </p:cNvSpPr>
                <p:nvPr/>
              </p:nvSpPr>
              <p:spPr bwMode="auto">
                <a:xfrm>
                  <a:off x="0" y="31"/>
                  <a:ext cx="307" cy="161"/>
                </a:xfrm>
                <a:custGeom>
                  <a:avLst/>
                  <a:gdLst>
                    <a:gd name="T0" fmla="*/ 0 w 21600"/>
                    <a:gd name="T1" fmla="*/ 0 h 21600"/>
                    <a:gd name="T2" fmla="*/ 21600 w 21600"/>
                    <a:gd name="T3" fmla="*/ 21600 h 21600"/>
                  </a:gdLst>
                  <a:ahLst/>
                  <a:cxnLst/>
                  <a:rect l="T0" t="T1" r="T2" b="T3"/>
                  <a:pathLst>
                    <a:path w="21600" h="21600">
                      <a:moveTo>
                        <a:pt x="21600" y="10800"/>
                      </a:moveTo>
                      <a:cubicBezTo>
                        <a:pt x="21600" y="16731"/>
                        <a:pt x="16762" y="21600"/>
                        <a:pt x="10800" y="21600"/>
                      </a:cubicBezTo>
                      <a:cubicBezTo>
                        <a:pt x="4838" y="21600"/>
                        <a:pt x="0" y="16731"/>
                        <a:pt x="0" y="10800"/>
                      </a:cubicBezTo>
                      <a:cubicBezTo>
                        <a:pt x="0" y="4823"/>
                        <a:pt x="4838" y="0"/>
                        <a:pt x="10800" y="0"/>
                      </a:cubicBezTo>
                      <a:cubicBezTo>
                        <a:pt x="16762" y="0"/>
                        <a:pt x="21600" y="4823"/>
                        <a:pt x="21600" y="10800"/>
                      </a:cubicBezTo>
                    </a:path>
                  </a:pathLst>
                </a:custGeom>
                <a:solidFill>
                  <a:srgbClr val="CCFF00"/>
                </a:solidFill>
                <a:ln w="12700">
                  <a:solidFill>
                    <a:schemeClr val="tx1"/>
                  </a:solidFill>
                  <a:miter lim="800000"/>
                  <a:headEnd/>
                  <a:tailEnd/>
                </a:ln>
              </p:spPr>
              <p:txBody>
                <a:bodyPr lIns="0" tIns="0" rIns="0" bIns="0">
                  <a:prstTxWarp prst="textNoShape">
                    <a:avLst/>
                  </a:prstTxWarp>
                </a:bodyPr>
                <a:lstStyle/>
                <a:p>
                  <a:endParaRPr lang="en-US"/>
                </a:p>
              </p:txBody>
            </p:sp>
            <p:sp>
              <p:nvSpPr>
                <p:cNvPr id="20792" name="Rectangle 78"/>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608" name="Group 79"/>
              <p:cNvGrpSpPr>
                <a:grpSpLocks/>
              </p:cNvGrpSpPr>
              <p:nvPr/>
            </p:nvGrpSpPr>
            <p:grpSpPr bwMode="auto">
              <a:xfrm>
                <a:off x="66" y="4"/>
                <a:ext cx="181" cy="224"/>
                <a:chOff x="0" y="0"/>
                <a:chExt cx="181" cy="224"/>
              </a:xfrm>
            </p:grpSpPr>
            <p:sp>
              <p:nvSpPr>
                <p:cNvPr id="20789" name="AutoShape 80"/>
                <p:cNvSpPr>
                  <a:spLocks/>
                </p:cNvSpPr>
                <p:nvPr/>
              </p:nvSpPr>
              <p:spPr bwMode="auto">
                <a:xfrm>
                  <a:off x="0" y="90"/>
                  <a:ext cx="181" cy="43"/>
                </a:xfrm>
                <a:custGeom>
                  <a:avLst/>
                  <a:gdLst>
                    <a:gd name="T0" fmla="*/ 0 w 21600"/>
                    <a:gd name="T1" fmla="*/ 0 h 21600"/>
                    <a:gd name="T2" fmla="*/ 21600 w 21600"/>
                    <a:gd name="T3" fmla="*/ 21600 h 21600"/>
                  </a:gdLst>
                  <a:ahLst/>
                  <a:cxnLst/>
                  <a:rect l="T0" t="T1" r="T2" b="T3"/>
                  <a:pathLst>
                    <a:path w="21600" h="21600">
                      <a:moveTo>
                        <a:pt x="4168" y="20189"/>
                      </a:moveTo>
                      <a:cubicBezTo>
                        <a:pt x="3895" y="20542"/>
                        <a:pt x="3603" y="20895"/>
                        <a:pt x="3331" y="21159"/>
                      </a:cubicBezTo>
                      <a:cubicBezTo>
                        <a:pt x="3019" y="21512"/>
                        <a:pt x="2707" y="21600"/>
                        <a:pt x="2396" y="21600"/>
                      </a:cubicBezTo>
                      <a:cubicBezTo>
                        <a:pt x="2026" y="21600"/>
                        <a:pt x="1694" y="21336"/>
                        <a:pt x="1383" y="20895"/>
                      </a:cubicBezTo>
                      <a:cubicBezTo>
                        <a:pt x="1110" y="20454"/>
                        <a:pt x="857" y="19749"/>
                        <a:pt x="643" y="18867"/>
                      </a:cubicBezTo>
                      <a:cubicBezTo>
                        <a:pt x="428" y="17985"/>
                        <a:pt x="273" y="16927"/>
                        <a:pt x="156" y="15517"/>
                      </a:cubicBezTo>
                      <a:cubicBezTo>
                        <a:pt x="58" y="14282"/>
                        <a:pt x="0" y="12696"/>
                        <a:pt x="0" y="11020"/>
                      </a:cubicBezTo>
                      <a:cubicBezTo>
                        <a:pt x="0" y="7318"/>
                        <a:pt x="195" y="4584"/>
                        <a:pt x="604" y="2733"/>
                      </a:cubicBezTo>
                      <a:cubicBezTo>
                        <a:pt x="1013" y="970"/>
                        <a:pt x="1617" y="0"/>
                        <a:pt x="2396" y="0"/>
                      </a:cubicBezTo>
                      <a:cubicBezTo>
                        <a:pt x="2707" y="0"/>
                        <a:pt x="2980" y="88"/>
                        <a:pt x="3253" y="264"/>
                      </a:cubicBezTo>
                      <a:cubicBezTo>
                        <a:pt x="3525" y="441"/>
                        <a:pt x="3798" y="705"/>
                        <a:pt x="4032" y="970"/>
                      </a:cubicBezTo>
                      <a:lnTo>
                        <a:pt x="4032" y="5466"/>
                      </a:lnTo>
                      <a:lnTo>
                        <a:pt x="3798" y="5466"/>
                      </a:lnTo>
                      <a:lnTo>
                        <a:pt x="3720" y="2909"/>
                      </a:lnTo>
                      <a:cubicBezTo>
                        <a:pt x="3545" y="2380"/>
                        <a:pt x="3370" y="1940"/>
                        <a:pt x="3136" y="1675"/>
                      </a:cubicBezTo>
                      <a:cubicBezTo>
                        <a:pt x="2922" y="1411"/>
                        <a:pt x="2668" y="1322"/>
                        <a:pt x="2435" y="1322"/>
                      </a:cubicBezTo>
                      <a:cubicBezTo>
                        <a:pt x="2162" y="1322"/>
                        <a:pt x="1909" y="1411"/>
                        <a:pt x="1694" y="1763"/>
                      </a:cubicBezTo>
                      <a:cubicBezTo>
                        <a:pt x="1500" y="2116"/>
                        <a:pt x="1324" y="2645"/>
                        <a:pt x="1169" y="3438"/>
                      </a:cubicBezTo>
                      <a:cubicBezTo>
                        <a:pt x="1032" y="4144"/>
                        <a:pt x="915" y="5202"/>
                        <a:pt x="838" y="6436"/>
                      </a:cubicBezTo>
                      <a:cubicBezTo>
                        <a:pt x="760" y="7670"/>
                        <a:pt x="721" y="9169"/>
                        <a:pt x="721" y="10932"/>
                      </a:cubicBezTo>
                      <a:cubicBezTo>
                        <a:pt x="721" y="12784"/>
                        <a:pt x="760" y="14282"/>
                        <a:pt x="857" y="15517"/>
                      </a:cubicBezTo>
                      <a:cubicBezTo>
                        <a:pt x="935" y="16663"/>
                        <a:pt x="1071" y="17721"/>
                        <a:pt x="1208" y="18338"/>
                      </a:cubicBezTo>
                      <a:cubicBezTo>
                        <a:pt x="1383" y="19043"/>
                        <a:pt x="1558" y="19660"/>
                        <a:pt x="1753" y="19925"/>
                      </a:cubicBezTo>
                      <a:cubicBezTo>
                        <a:pt x="1967" y="20278"/>
                        <a:pt x="2181" y="20366"/>
                        <a:pt x="2396" y="20366"/>
                      </a:cubicBezTo>
                      <a:cubicBezTo>
                        <a:pt x="2513" y="20366"/>
                        <a:pt x="2629" y="20278"/>
                        <a:pt x="2727" y="20278"/>
                      </a:cubicBezTo>
                      <a:cubicBezTo>
                        <a:pt x="2844" y="20189"/>
                        <a:pt x="2941" y="20101"/>
                        <a:pt x="3058" y="20013"/>
                      </a:cubicBezTo>
                      <a:cubicBezTo>
                        <a:pt x="3155" y="19837"/>
                        <a:pt x="3233" y="19837"/>
                        <a:pt x="3311" y="19660"/>
                      </a:cubicBezTo>
                      <a:cubicBezTo>
                        <a:pt x="3389" y="19484"/>
                        <a:pt x="3447" y="19396"/>
                        <a:pt x="3486" y="19308"/>
                      </a:cubicBezTo>
                      <a:lnTo>
                        <a:pt x="3486" y="13313"/>
                      </a:lnTo>
                      <a:lnTo>
                        <a:pt x="2883" y="12872"/>
                      </a:lnTo>
                      <a:lnTo>
                        <a:pt x="2883" y="12078"/>
                      </a:lnTo>
                      <a:lnTo>
                        <a:pt x="4616" y="12078"/>
                      </a:lnTo>
                      <a:lnTo>
                        <a:pt x="4616" y="12872"/>
                      </a:lnTo>
                      <a:lnTo>
                        <a:pt x="4168" y="13313"/>
                      </a:lnTo>
                      <a:lnTo>
                        <a:pt x="4168" y="20189"/>
                      </a:lnTo>
                      <a:close/>
                      <a:moveTo>
                        <a:pt x="5045" y="20454"/>
                      </a:moveTo>
                      <a:lnTo>
                        <a:pt x="5629" y="20013"/>
                      </a:lnTo>
                      <a:lnTo>
                        <a:pt x="5629" y="1499"/>
                      </a:lnTo>
                      <a:lnTo>
                        <a:pt x="5045" y="1058"/>
                      </a:lnTo>
                      <a:lnTo>
                        <a:pt x="5045" y="264"/>
                      </a:lnTo>
                      <a:lnTo>
                        <a:pt x="8531" y="264"/>
                      </a:lnTo>
                      <a:lnTo>
                        <a:pt x="8531" y="5290"/>
                      </a:lnTo>
                      <a:lnTo>
                        <a:pt x="8297" y="5290"/>
                      </a:lnTo>
                      <a:lnTo>
                        <a:pt x="8200" y="1940"/>
                      </a:lnTo>
                      <a:cubicBezTo>
                        <a:pt x="8122" y="1851"/>
                        <a:pt x="8025" y="1763"/>
                        <a:pt x="7927" y="1763"/>
                      </a:cubicBezTo>
                      <a:cubicBezTo>
                        <a:pt x="7810" y="1763"/>
                        <a:pt x="7713" y="1763"/>
                        <a:pt x="7596" y="1763"/>
                      </a:cubicBezTo>
                      <a:cubicBezTo>
                        <a:pt x="7499" y="1675"/>
                        <a:pt x="7401" y="1675"/>
                        <a:pt x="7284" y="1675"/>
                      </a:cubicBezTo>
                      <a:cubicBezTo>
                        <a:pt x="7187" y="1675"/>
                        <a:pt x="7129" y="1675"/>
                        <a:pt x="7070" y="1675"/>
                      </a:cubicBezTo>
                      <a:lnTo>
                        <a:pt x="6311" y="1675"/>
                      </a:lnTo>
                      <a:lnTo>
                        <a:pt x="6311" y="9874"/>
                      </a:lnTo>
                      <a:lnTo>
                        <a:pt x="7557" y="9874"/>
                      </a:lnTo>
                      <a:lnTo>
                        <a:pt x="7674" y="7318"/>
                      </a:lnTo>
                      <a:lnTo>
                        <a:pt x="7888" y="7318"/>
                      </a:lnTo>
                      <a:lnTo>
                        <a:pt x="7888" y="13842"/>
                      </a:lnTo>
                      <a:lnTo>
                        <a:pt x="7674" y="13842"/>
                      </a:lnTo>
                      <a:lnTo>
                        <a:pt x="7557" y="11285"/>
                      </a:lnTo>
                      <a:lnTo>
                        <a:pt x="6311" y="11285"/>
                      </a:lnTo>
                      <a:lnTo>
                        <a:pt x="6311" y="19837"/>
                      </a:lnTo>
                      <a:lnTo>
                        <a:pt x="7226" y="19837"/>
                      </a:lnTo>
                      <a:cubicBezTo>
                        <a:pt x="7362" y="19837"/>
                        <a:pt x="7499" y="19837"/>
                        <a:pt x="7635" y="19837"/>
                      </a:cubicBezTo>
                      <a:cubicBezTo>
                        <a:pt x="7752" y="19837"/>
                        <a:pt x="7869" y="19837"/>
                        <a:pt x="7986" y="19749"/>
                      </a:cubicBezTo>
                      <a:cubicBezTo>
                        <a:pt x="8063" y="19749"/>
                        <a:pt x="8161" y="19660"/>
                        <a:pt x="8239" y="19660"/>
                      </a:cubicBezTo>
                      <a:cubicBezTo>
                        <a:pt x="8297" y="19660"/>
                        <a:pt x="8356" y="19660"/>
                        <a:pt x="8395" y="19572"/>
                      </a:cubicBezTo>
                      <a:lnTo>
                        <a:pt x="8589" y="15693"/>
                      </a:lnTo>
                      <a:lnTo>
                        <a:pt x="8823" y="15693"/>
                      </a:lnTo>
                      <a:lnTo>
                        <a:pt x="8765" y="21247"/>
                      </a:lnTo>
                      <a:lnTo>
                        <a:pt x="5045" y="21247"/>
                      </a:lnTo>
                      <a:lnTo>
                        <a:pt x="5045" y="20454"/>
                      </a:lnTo>
                      <a:close/>
                      <a:moveTo>
                        <a:pt x="12173" y="21247"/>
                      </a:moveTo>
                      <a:lnTo>
                        <a:pt x="12056" y="21247"/>
                      </a:lnTo>
                      <a:lnTo>
                        <a:pt x="10342" y="3174"/>
                      </a:lnTo>
                      <a:lnTo>
                        <a:pt x="10342" y="20013"/>
                      </a:lnTo>
                      <a:lnTo>
                        <a:pt x="10966" y="20454"/>
                      </a:lnTo>
                      <a:lnTo>
                        <a:pt x="10966" y="21247"/>
                      </a:lnTo>
                      <a:lnTo>
                        <a:pt x="9388" y="21247"/>
                      </a:lnTo>
                      <a:lnTo>
                        <a:pt x="9388" y="20454"/>
                      </a:lnTo>
                      <a:lnTo>
                        <a:pt x="9972" y="20013"/>
                      </a:lnTo>
                      <a:lnTo>
                        <a:pt x="9972" y="1499"/>
                      </a:lnTo>
                      <a:lnTo>
                        <a:pt x="9388" y="1058"/>
                      </a:lnTo>
                      <a:lnTo>
                        <a:pt x="9388" y="264"/>
                      </a:lnTo>
                      <a:lnTo>
                        <a:pt x="10790" y="264"/>
                      </a:lnTo>
                      <a:lnTo>
                        <a:pt x="12309" y="16222"/>
                      </a:lnTo>
                      <a:lnTo>
                        <a:pt x="13965" y="264"/>
                      </a:lnTo>
                      <a:lnTo>
                        <a:pt x="15289" y="264"/>
                      </a:lnTo>
                      <a:lnTo>
                        <a:pt x="15289" y="1058"/>
                      </a:lnTo>
                      <a:lnTo>
                        <a:pt x="14686" y="1499"/>
                      </a:lnTo>
                      <a:lnTo>
                        <a:pt x="14686" y="20013"/>
                      </a:lnTo>
                      <a:lnTo>
                        <a:pt x="15289" y="20454"/>
                      </a:lnTo>
                      <a:lnTo>
                        <a:pt x="15289" y="21247"/>
                      </a:lnTo>
                      <a:lnTo>
                        <a:pt x="13400" y="21247"/>
                      </a:lnTo>
                      <a:lnTo>
                        <a:pt x="13400" y="20454"/>
                      </a:lnTo>
                      <a:lnTo>
                        <a:pt x="14023" y="20013"/>
                      </a:lnTo>
                      <a:lnTo>
                        <a:pt x="14023" y="3174"/>
                      </a:lnTo>
                      <a:lnTo>
                        <a:pt x="12173" y="21247"/>
                      </a:lnTo>
                      <a:close/>
                      <a:moveTo>
                        <a:pt x="18464" y="21247"/>
                      </a:moveTo>
                      <a:lnTo>
                        <a:pt x="18347" y="21247"/>
                      </a:lnTo>
                      <a:lnTo>
                        <a:pt x="16653" y="3174"/>
                      </a:lnTo>
                      <a:lnTo>
                        <a:pt x="16653" y="20013"/>
                      </a:lnTo>
                      <a:lnTo>
                        <a:pt x="17276" y="20454"/>
                      </a:lnTo>
                      <a:lnTo>
                        <a:pt x="17276" y="21247"/>
                      </a:lnTo>
                      <a:lnTo>
                        <a:pt x="15679" y="21247"/>
                      </a:lnTo>
                      <a:lnTo>
                        <a:pt x="15679" y="20454"/>
                      </a:lnTo>
                      <a:lnTo>
                        <a:pt x="16302" y="20013"/>
                      </a:lnTo>
                      <a:lnTo>
                        <a:pt x="16302" y="1499"/>
                      </a:lnTo>
                      <a:lnTo>
                        <a:pt x="15679" y="1058"/>
                      </a:lnTo>
                      <a:lnTo>
                        <a:pt x="15679" y="264"/>
                      </a:lnTo>
                      <a:lnTo>
                        <a:pt x="17101" y="264"/>
                      </a:lnTo>
                      <a:lnTo>
                        <a:pt x="18601" y="16222"/>
                      </a:lnTo>
                      <a:lnTo>
                        <a:pt x="20256" y="264"/>
                      </a:lnTo>
                      <a:lnTo>
                        <a:pt x="21600" y="264"/>
                      </a:lnTo>
                      <a:lnTo>
                        <a:pt x="21600" y="1058"/>
                      </a:lnTo>
                      <a:lnTo>
                        <a:pt x="20996" y="1499"/>
                      </a:lnTo>
                      <a:lnTo>
                        <a:pt x="20996" y="20013"/>
                      </a:lnTo>
                      <a:lnTo>
                        <a:pt x="21600" y="20454"/>
                      </a:lnTo>
                      <a:lnTo>
                        <a:pt x="21600" y="21247"/>
                      </a:lnTo>
                      <a:lnTo>
                        <a:pt x="19711" y="21247"/>
                      </a:lnTo>
                      <a:lnTo>
                        <a:pt x="19711" y="20454"/>
                      </a:lnTo>
                      <a:lnTo>
                        <a:pt x="20334" y="20013"/>
                      </a:lnTo>
                      <a:lnTo>
                        <a:pt x="20334" y="3174"/>
                      </a:lnTo>
                      <a:lnTo>
                        <a:pt x="18464" y="21247"/>
                      </a:lnTo>
                      <a:close/>
                      <a:moveTo>
                        <a:pt x="18464" y="21247"/>
                      </a:move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790" name="Rectangle 81"/>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613" name="Group 82"/>
            <p:cNvGrpSpPr>
              <a:grpSpLocks/>
            </p:cNvGrpSpPr>
            <p:nvPr/>
          </p:nvGrpSpPr>
          <p:grpSpPr bwMode="auto">
            <a:xfrm>
              <a:off x="315" y="511"/>
              <a:ext cx="394" cy="583"/>
              <a:chOff x="0" y="0"/>
              <a:chExt cx="393" cy="582"/>
            </a:xfrm>
          </p:grpSpPr>
          <p:grpSp>
            <p:nvGrpSpPr>
              <p:cNvPr id="20614" name="Group 83"/>
              <p:cNvGrpSpPr>
                <a:grpSpLocks/>
              </p:cNvGrpSpPr>
              <p:nvPr/>
            </p:nvGrpSpPr>
            <p:grpSpPr bwMode="auto">
              <a:xfrm>
                <a:off x="24" y="0"/>
                <a:ext cx="369" cy="457"/>
                <a:chOff x="0" y="0"/>
                <a:chExt cx="369" cy="457"/>
              </a:xfrm>
            </p:grpSpPr>
            <p:sp>
              <p:nvSpPr>
                <p:cNvPr id="20785" name="AutoShape 84"/>
                <p:cNvSpPr>
                  <a:spLocks/>
                </p:cNvSpPr>
                <p:nvPr/>
              </p:nvSpPr>
              <p:spPr bwMode="auto">
                <a:xfrm>
                  <a:off x="0" y="0"/>
                  <a:ext cx="369" cy="457"/>
                </a:xfrm>
                <a:custGeom>
                  <a:avLst/>
                  <a:gdLst>
                    <a:gd name="T0" fmla="*/ 0 w 21600"/>
                    <a:gd name="T1" fmla="*/ 0 h 21600"/>
                    <a:gd name="T2" fmla="*/ 21600 w 21600"/>
                    <a:gd name="T3" fmla="*/ 21600 h 21600"/>
                  </a:gdLst>
                  <a:ahLst/>
                  <a:cxnLst/>
                  <a:rect l="T0" t="T1" r="T2" b="T3"/>
                  <a:pathLst>
                    <a:path w="21600" h="21600">
                      <a:moveTo>
                        <a:pt x="21600" y="0"/>
                      </a:moveTo>
                      <a:cubicBezTo>
                        <a:pt x="16386" y="5296"/>
                        <a:pt x="6205" y="15457"/>
                        <a:pt x="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786" name="Rectangle 85"/>
                <p:cNvSpPr>
                  <a:spLocks/>
                </p:cNvSpPr>
                <p:nvPr/>
              </p:nvSpPr>
              <p:spPr bwMode="auto">
                <a:xfrm>
                  <a:off x="0" y="116"/>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619" name="Group 86"/>
              <p:cNvGrpSpPr>
                <a:grpSpLocks/>
              </p:cNvGrpSpPr>
              <p:nvPr/>
            </p:nvGrpSpPr>
            <p:grpSpPr bwMode="auto">
              <a:xfrm>
                <a:off x="0" y="358"/>
                <a:ext cx="72" cy="224"/>
                <a:chOff x="0" y="0"/>
                <a:chExt cx="72" cy="224"/>
              </a:xfrm>
            </p:grpSpPr>
            <p:sp>
              <p:nvSpPr>
                <p:cNvPr id="20783" name="AutoShape 87"/>
                <p:cNvSpPr>
                  <a:spLocks/>
                </p:cNvSpPr>
                <p:nvPr/>
              </p:nvSpPr>
              <p:spPr bwMode="auto">
                <a:xfrm>
                  <a:off x="0" y="89"/>
                  <a:ext cx="36" cy="45"/>
                </a:xfrm>
                <a:custGeom>
                  <a:avLst/>
                  <a:gdLst>
                    <a:gd name="T0" fmla="*/ 0 w 21600"/>
                    <a:gd name="T1" fmla="*/ 0 h 21600"/>
                    <a:gd name="T2" fmla="*/ 21600 w 21600"/>
                    <a:gd name="T3" fmla="*/ 21600 h 21600"/>
                  </a:gdLst>
                  <a:ahLst/>
                  <a:cxnLst/>
                  <a:rect l="T0" t="T1" r="T2" b="T3"/>
                  <a:pathLst>
                    <a:path w="21600" h="21600">
                      <a:moveTo>
                        <a:pt x="21600" y="8904"/>
                      </a:moveTo>
                      <a:lnTo>
                        <a:pt x="0" y="21600"/>
                      </a:lnTo>
                      <a:lnTo>
                        <a:pt x="7829" y="0"/>
                      </a:lnTo>
                      <a:lnTo>
                        <a:pt x="21600" y="8904"/>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784" name="Rectangle 88"/>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620" name="Group 89"/>
            <p:cNvGrpSpPr>
              <a:grpSpLocks/>
            </p:cNvGrpSpPr>
            <p:nvPr/>
          </p:nvGrpSpPr>
          <p:grpSpPr bwMode="auto">
            <a:xfrm>
              <a:off x="1249" y="969"/>
              <a:ext cx="307" cy="229"/>
              <a:chOff x="0" y="0"/>
              <a:chExt cx="307" cy="228"/>
            </a:xfrm>
          </p:grpSpPr>
          <p:grpSp>
            <p:nvGrpSpPr>
              <p:cNvPr id="20625" name="Group 90"/>
              <p:cNvGrpSpPr>
                <a:grpSpLocks/>
              </p:cNvGrpSpPr>
              <p:nvPr/>
            </p:nvGrpSpPr>
            <p:grpSpPr bwMode="auto">
              <a:xfrm>
                <a:off x="0" y="0"/>
                <a:ext cx="307" cy="224"/>
                <a:chOff x="0" y="0"/>
                <a:chExt cx="307" cy="224"/>
              </a:xfrm>
            </p:grpSpPr>
            <p:sp>
              <p:nvSpPr>
                <p:cNvPr id="20779" name="AutoShape 91"/>
                <p:cNvSpPr>
                  <a:spLocks/>
                </p:cNvSpPr>
                <p:nvPr/>
              </p:nvSpPr>
              <p:spPr bwMode="auto">
                <a:xfrm>
                  <a:off x="0" y="31"/>
                  <a:ext cx="307" cy="161"/>
                </a:xfrm>
                <a:custGeom>
                  <a:avLst/>
                  <a:gdLst>
                    <a:gd name="T0" fmla="*/ 0 w 21600"/>
                    <a:gd name="T1" fmla="*/ 0 h 21600"/>
                    <a:gd name="T2" fmla="*/ 21600 w 21600"/>
                    <a:gd name="T3" fmla="*/ 21600 h 21600"/>
                  </a:gdLst>
                  <a:ahLst/>
                  <a:cxnLst/>
                  <a:rect l="T0" t="T1" r="T2" b="T3"/>
                  <a:pathLst>
                    <a:path w="21600" h="21600">
                      <a:moveTo>
                        <a:pt x="21600" y="10800"/>
                      </a:moveTo>
                      <a:cubicBezTo>
                        <a:pt x="21600" y="16731"/>
                        <a:pt x="16750" y="21600"/>
                        <a:pt x="10789" y="21600"/>
                      </a:cubicBezTo>
                      <a:cubicBezTo>
                        <a:pt x="4838" y="21600"/>
                        <a:pt x="0" y="16731"/>
                        <a:pt x="0" y="10800"/>
                      </a:cubicBezTo>
                      <a:cubicBezTo>
                        <a:pt x="0" y="4823"/>
                        <a:pt x="4838" y="0"/>
                        <a:pt x="10789" y="0"/>
                      </a:cubicBezTo>
                      <a:cubicBezTo>
                        <a:pt x="16750" y="0"/>
                        <a:pt x="21600" y="4823"/>
                        <a:pt x="21600" y="10800"/>
                      </a:cubicBezTo>
                    </a:path>
                  </a:pathLst>
                </a:custGeom>
                <a:solidFill>
                  <a:srgbClr val="CCFF00"/>
                </a:solidFill>
                <a:ln w="12700">
                  <a:solidFill>
                    <a:schemeClr val="tx1"/>
                  </a:solidFill>
                  <a:miter lim="800000"/>
                  <a:headEnd/>
                  <a:tailEnd/>
                </a:ln>
              </p:spPr>
              <p:txBody>
                <a:bodyPr lIns="0" tIns="0" rIns="0" bIns="0">
                  <a:prstTxWarp prst="textNoShape">
                    <a:avLst/>
                  </a:prstTxWarp>
                </a:bodyPr>
                <a:lstStyle/>
                <a:p>
                  <a:endParaRPr lang="en-US"/>
                </a:p>
              </p:txBody>
            </p:sp>
            <p:sp>
              <p:nvSpPr>
                <p:cNvPr id="20780" name="Rectangle 92"/>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626" name="Group 93"/>
              <p:cNvGrpSpPr>
                <a:grpSpLocks/>
              </p:cNvGrpSpPr>
              <p:nvPr/>
            </p:nvGrpSpPr>
            <p:grpSpPr bwMode="auto">
              <a:xfrm>
                <a:off x="65" y="4"/>
                <a:ext cx="181" cy="224"/>
                <a:chOff x="0" y="0"/>
                <a:chExt cx="181" cy="224"/>
              </a:xfrm>
            </p:grpSpPr>
            <p:sp>
              <p:nvSpPr>
                <p:cNvPr id="20777" name="AutoShape 94"/>
                <p:cNvSpPr>
                  <a:spLocks/>
                </p:cNvSpPr>
                <p:nvPr/>
              </p:nvSpPr>
              <p:spPr bwMode="auto">
                <a:xfrm>
                  <a:off x="0" y="90"/>
                  <a:ext cx="181" cy="43"/>
                </a:xfrm>
                <a:custGeom>
                  <a:avLst/>
                  <a:gdLst>
                    <a:gd name="T0" fmla="*/ 0 w 21600"/>
                    <a:gd name="T1" fmla="*/ 0 h 21600"/>
                    <a:gd name="T2" fmla="*/ 21600 w 21600"/>
                    <a:gd name="T3" fmla="*/ 21600 h 21600"/>
                  </a:gdLst>
                  <a:ahLst/>
                  <a:cxnLst/>
                  <a:rect l="T0" t="T1" r="T2" b="T3"/>
                  <a:pathLst>
                    <a:path w="21600" h="21600">
                      <a:moveTo>
                        <a:pt x="4168" y="20189"/>
                      </a:moveTo>
                      <a:cubicBezTo>
                        <a:pt x="3895" y="20542"/>
                        <a:pt x="3623" y="20895"/>
                        <a:pt x="3331" y="21159"/>
                      </a:cubicBezTo>
                      <a:cubicBezTo>
                        <a:pt x="3038" y="21512"/>
                        <a:pt x="2727" y="21600"/>
                        <a:pt x="2396" y="21600"/>
                      </a:cubicBezTo>
                      <a:cubicBezTo>
                        <a:pt x="2045" y="21600"/>
                        <a:pt x="1694" y="21336"/>
                        <a:pt x="1402" y="20895"/>
                      </a:cubicBezTo>
                      <a:cubicBezTo>
                        <a:pt x="1110" y="20454"/>
                        <a:pt x="857" y="19749"/>
                        <a:pt x="662" y="18867"/>
                      </a:cubicBezTo>
                      <a:cubicBezTo>
                        <a:pt x="448" y="17985"/>
                        <a:pt x="292" y="16927"/>
                        <a:pt x="175" y="15517"/>
                      </a:cubicBezTo>
                      <a:cubicBezTo>
                        <a:pt x="58" y="14282"/>
                        <a:pt x="0" y="12696"/>
                        <a:pt x="0" y="11020"/>
                      </a:cubicBezTo>
                      <a:cubicBezTo>
                        <a:pt x="0" y="7318"/>
                        <a:pt x="214" y="4584"/>
                        <a:pt x="623" y="2733"/>
                      </a:cubicBezTo>
                      <a:cubicBezTo>
                        <a:pt x="1013" y="970"/>
                        <a:pt x="1636" y="0"/>
                        <a:pt x="2415" y="0"/>
                      </a:cubicBezTo>
                      <a:cubicBezTo>
                        <a:pt x="2707" y="0"/>
                        <a:pt x="2999" y="88"/>
                        <a:pt x="3272" y="264"/>
                      </a:cubicBezTo>
                      <a:cubicBezTo>
                        <a:pt x="3545" y="441"/>
                        <a:pt x="3817" y="705"/>
                        <a:pt x="4051" y="970"/>
                      </a:cubicBezTo>
                      <a:lnTo>
                        <a:pt x="4051" y="5466"/>
                      </a:lnTo>
                      <a:lnTo>
                        <a:pt x="3817" y="5466"/>
                      </a:lnTo>
                      <a:lnTo>
                        <a:pt x="3720" y="2909"/>
                      </a:lnTo>
                      <a:cubicBezTo>
                        <a:pt x="3564" y="2380"/>
                        <a:pt x="3370" y="1940"/>
                        <a:pt x="3136" y="1675"/>
                      </a:cubicBezTo>
                      <a:cubicBezTo>
                        <a:pt x="2922" y="1411"/>
                        <a:pt x="2688" y="1322"/>
                        <a:pt x="2435" y="1322"/>
                      </a:cubicBezTo>
                      <a:cubicBezTo>
                        <a:pt x="2162" y="1322"/>
                        <a:pt x="1928" y="1411"/>
                        <a:pt x="1714" y="1763"/>
                      </a:cubicBezTo>
                      <a:cubicBezTo>
                        <a:pt x="1500" y="2116"/>
                        <a:pt x="1324" y="2645"/>
                        <a:pt x="1188" y="3438"/>
                      </a:cubicBezTo>
                      <a:cubicBezTo>
                        <a:pt x="1032" y="4144"/>
                        <a:pt x="935" y="5202"/>
                        <a:pt x="838" y="6436"/>
                      </a:cubicBezTo>
                      <a:cubicBezTo>
                        <a:pt x="760" y="7670"/>
                        <a:pt x="740" y="9169"/>
                        <a:pt x="740" y="10932"/>
                      </a:cubicBezTo>
                      <a:cubicBezTo>
                        <a:pt x="740" y="12784"/>
                        <a:pt x="779" y="14282"/>
                        <a:pt x="876" y="15517"/>
                      </a:cubicBezTo>
                      <a:cubicBezTo>
                        <a:pt x="954" y="16663"/>
                        <a:pt x="1071" y="17721"/>
                        <a:pt x="1227" y="18338"/>
                      </a:cubicBezTo>
                      <a:cubicBezTo>
                        <a:pt x="1383" y="19043"/>
                        <a:pt x="1558" y="19660"/>
                        <a:pt x="1772" y="19925"/>
                      </a:cubicBezTo>
                      <a:cubicBezTo>
                        <a:pt x="1967" y="20278"/>
                        <a:pt x="2181" y="20366"/>
                        <a:pt x="2396" y="20366"/>
                      </a:cubicBezTo>
                      <a:cubicBezTo>
                        <a:pt x="2532" y="20366"/>
                        <a:pt x="2629" y="20278"/>
                        <a:pt x="2746" y="20278"/>
                      </a:cubicBezTo>
                      <a:cubicBezTo>
                        <a:pt x="2863" y="20189"/>
                        <a:pt x="2961" y="20101"/>
                        <a:pt x="3058" y="20013"/>
                      </a:cubicBezTo>
                      <a:cubicBezTo>
                        <a:pt x="3155" y="19837"/>
                        <a:pt x="3233" y="19837"/>
                        <a:pt x="3331" y="19660"/>
                      </a:cubicBezTo>
                      <a:cubicBezTo>
                        <a:pt x="3408" y="19484"/>
                        <a:pt x="3447" y="19396"/>
                        <a:pt x="3506" y="19308"/>
                      </a:cubicBezTo>
                      <a:lnTo>
                        <a:pt x="3506" y="13313"/>
                      </a:lnTo>
                      <a:lnTo>
                        <a:pt x="2902" y="12872"/>
                      </a:lnTo>
                      <a:lnTo>
                        <a:pt x="2902" y="12078"/>
                      </a:lnTo>
                      <a:lnTo>
                        <a:pt x="4616" y="12078"/>
                      </a:lnTo>
                      <a:lnTo>
                        <a:pt x="4616" y="12872"/>
                      </a:lnTo>
                      <a:lnTo>
                        <a:pt x="4168" y="13313"/>
                      </a:lnTo>
                      <a:lnTo>
                        <a:pt x="4168" y="20189"/>
                      </a:lnTo>
                      <a:close/>
                      <a:moveTo>
                        <a:pt x="5045" y="20454"/>
                      </a:moveTo>
                      <a:lnTo>
                        <a:pt x="5648" y="20013"/>
                      </a:lnTo>
                      <a:lnTo>
                        <a:pt x="5648" y="1499"/>
                      </a:lnTo>
                      <a:lnTo>
                        <a:pt x="5045" y="1058"/>
                      </a:lnTo>
                      <a:lnTo>
                        <a:pt x="5045" y="264"/>
                      </a:lnTo>
                      <a:lnTo>
                        <a:pt x="8550" y="264"/>
                      </a:lnTo>
                      <a:lnTo>
                        <a:pt x="8550" y="5290"/>
                      </a:lnTo>
                      <a:lnTo>
                        <a:pt x="8317" y="5290"/>
                      </a:lnTo>
                      <a:lnTo>
                        <a:pt x="8200" y="1940"/>
                      </a:lnTo>
                      <a:cubicBezTo>
                        <a:pt x="8122" y="1851"/>
                        <a:pt x="8044" y="1763"/>
                        <a:pt x="7927" y="1763"/>
                      </a:cubicBezTo>
                      <a:cubicBezTo>
                        <a:pt x="7830" y="1763"/>
                        <a:pt x="7713" y="1763"/>
                        <a:pt x="7616" y="1763"/>
                      </a:cubicBezTo>
                      <a:cubicBezTo>
                        <a:pt x="7499" y="1675"/>
                        <a:pt x="7401" y="1675"/>
                        <a:pt x="7304" y="1675"/>
                      </a:cubicBezTo>
                      <a:cubicBezTo>
                        <a:pt x="7206" y="1675"/>
                        <a:pt x="7129" y="1675"/>
                        <a:pt x="7090" y="1675"/>
                      </a:cubicBezTo>
                      <a:lnTo>
                        <a:pt x="6330" y="1675"/>
                      </a:lnTo>
                      <a:lnTo>
                        <a:pt x="6330" y="9874"/>
                      </a:lnTo>
                      <a:lnTo>
                        <a:pt x="7577" y="9874"/>
                      </a:lnTo>
                      <a:lnTo>
                        <a:pt x="7674" y="7318"/>
                      </a:lnTo>
                      <a:lnTo>
                        <a:pt x="7908" y="7318"/>
                      </a:lnTo>
                      <a:lnTo>
                        <a:pt x="7908" y="13842"/>
                      </a:lnTo>
                      <a:lnTo>
                        <a:pt x="7674" y="13842"/>
                      </a:lnTo>
                      <a:lnTo>
                        <a:pt x="7577" y="11285"/>
                      </a:lnTo>
                      <a:lnTo>
                        <a:pt x="6330" y="11285"/>
                      </a:lnTo>
                      <a:lnTo>
                        <a:pt x="6330" y="19837"/>
                      </a:lnTo>
                      <a:lnTo>
                        <a:pt x="7226" y="19837"/>
                      </a:lnTo>
                      <a:cubicBezTo>
                        <a:pt x="7382" y="19837"/>
                        <a:pt x="7518" y="19837"/>
                        <a:pt x="7635" y="19837"/>
                      </a:cubicBezTo>
                      <a:cubicBezTo>
                        <a:pt x="7771" y="19837"/>
                        <a:pt x="7888" y="19837"/>
                        <a:pt x="7986" y="19749"/>
                      </a:cubicBezTo>
                      <a:cubicBezTo>
                        <a:pt x="8083" y="19749"/>
                        <a:pt x="8180" y="19660"/>
                        <a:pt x="8239" y="19660"/>
                      </a:cubicBezTo>
                      <a:cubicBezTo>
                        <a:pt x="8317" y="19660"/>
                        <a:pt x="8375" y="19660"/>
                        <a:pt x="8414" y="19572"/>
                      </a:cubicBezTo>
                      <a:lnTo>
                        <a:pt x="8589" y="15693"/>
                      </a:lnTo>
                      <a:lnTo>
                        <a:pt x="8823" y="15693"/>
                      </a:lnTo>
                      <a:lnTo>
                        <a:pt x="8765" y="21247"/>
                      </a:lnTo>
                      <a:lnTo>
                        <a:pt x="5045" y="21247"/>
                      </a:lnTo>
                      <a:lnTo>
                        <a:pt x="5045" y="20454"/>
                      </a:lnTo>
                      <a:close/>
                      <a:moveTo>
                        <a:pt x="12173" y="21247"/>
                      </a:moveTo>
                      <a:lnTo>
                        <a:pt x="12056" y="21247"/>
                      </a:lnTo>
                      <a:lnTo>
                        <a:pt x="10362" y="3174"/>
                      </a:lnTo>
                      <a:lnTo>
                        <a:pt x="10362" y="20013"/>
                      </a:lnTo>
                      <a:lnTo>
                        <a:pt x="10985" y="20454"/>
                      </a:lnTo>
                      <a:lnTo>
                        <a:pt x="10985" y="21247"/>
                      </a:lnTo>
                      <a:lnTo>
                        <a:pt x="9388" y="21247"/>
                      </a:lnTo>
                      <a:lnTo>
                        <a:pt x="9388" y="20454"/>
                      </a:lnTo>
                      <a:lnTo>
                        <a:pt x="9992" y="20013"/>
                      </a:lnTo>
                      <a:lnTo>
                        <a:pt x="9992" y="1499"/>
                      </a:lnTo>
                      <a:lnTo>
                        <a:pt x="9388" y="1058"/>
                      </a:lnTo>
                      <a:lnTo>
                        <a:pt x="9388" y="264"/>
                      </a:lnTo>
                      <a:lnTo>
                        <a:pt x="10810" y="264"/>
                      </a:lnTo>
                      <a:lnTo>
                        <a:pt x="12309" y="16222"/>
                      </a:lnTo>
                      <a:lnTo>
                        <a:pt x="13965" y="264"/>
                      </a:lnTo>
                      <a:lnTo>
                        <a:pt x="15289" y="264"/>
                      </a:lnTo>
                      <a:lnTo>
                        <a:pt x="15289" y="1058"/>
                      </a:lnTo>
                      <a:lnTo>
                        <a:pt x="14705" y="1499"/>
                      </a:lnTo>
                      <a:lnTo>
                        <a:pt x="14705" y="20013"/>
                      </a:lnTo>
                      <a:lnTo>
                        <a:pt x="15289" y="20454"/>
                      </a:lnTo>
                      <a:lnTo>
                        <a:pt x="15289" y="21247"/>
                      </a:lnTo>
                      <a:lnTo>
                        <a:pt x="13420" y="21247"/>
                      </a:lnTo>
                      <a:lnTo>
                        <a:pt x="13420" y="20454"/>
                      </a:lnTo>
                      <a:lnTo>
                        <a:pt x="14043" y="20013"/>
                      </a:lnTo>
                      <a:lnTo>
                        <a:pt x="14043" y="3174"/>
                      </a:lnTo>
                      <a:lnTo>
                        <a:pt x="12173" y="21247"/>
                      </a:lnTo>
                      <a:close/>
                      <a:moveTo>
                        <a:pt x="18484" y="21247"/>
                      </a:moveTo>
                      <a:lnTo>
                        <a:pt x="18367" y="21247"/>
                      </a:lnTo>
                      <a:lnTo>
                        <a:pt x="16653" y="3174"/>
                      </a:lnTo>
                      <a:lnTo>
                        <a:pt x="16653" y="20013"/>
                      </a:lnTo>
                      <a:lnTo>
                        <a:pt x="17296" y="20454"/>
                      </a:lnTo>
                      <a:lnTo>
                        <a:pt x="17296" y="21247"/>
                      </a:lnTo>
                      <a:lnTo>
                        <a:pt x="15698" y="21247"/>
                      </a:lnTo>
                      <a:lnTo>
                        <a:pt x="15698" y="20454"/>
                      </a:lnTo>
                      <a:lnTo>
                        <a:pt x="16302" y="20013"/>
                      </a:lnTo>
                      <a:lnTo>
                        <a:pt x="16302" y="1499"/>
                      </a:lnTo>
                      <a:lnTo>
                        <a:pt x="15698" y="1058"/>
                      </a:lnTo>
                      <a:lnTo>
                        <a:pt x="15698" y="264"/>
                      </a:lnTo>
                      <a:lnTo>
                        <a:pt x="17120" y="264"/>
                      </a:lnTo>
                      <a:lnTo>
                        <a:pt x="18620" y="16222"/>
                      </a:lnTo>
                      <a:lnTo>
                        <a:pt x="20276" y="264"/>
                      </a:lnTo>
                      <a:lnTo>
                        <a:pt x="21600" y="264"/>
                      </a:lnTo>
                      <a:lnTo>
                        <a:pt x="21600" y="1058"/>
                      </a:lnTo>
                      <a:lnTo>
                        <a:pt x="21016" y="1499"/>
                      </a:lnTo>
                      <a:lnTo>
                        <a:pt x="21016" y="20013"/>
                      </a:lnTo>
                      <a:lnTo>
                        <a:pt x="21600" y="20454"/>
                      </a:lnTo>
                      <a:lnTo>
                        <a:pt x="21600" y="21247"/>
                      </a:lnTo>
                      <a:lnTo>
                        <a:pt x="19711" y="21247"/>
                      </a:lnTo>
                      <a:lnTo>
                        <a:pt x="19711" y="20454"/>
                      </a:lnTo>
                      <a:lnTo>
                        <a:pt x="20334" y="20013"/>
                      </a:lnTo>
                      <a:lnTo>
                        <a:pt x="20334" y="3174"/>
                      </a:lnTo>
                      <a:lnTo>
                        <a:pt x="18484" y="21247"/>
                      </a:lnTo>
                      <a:close/>
                      <a:moveTo>
                        <a:pt x="18484" y="21247"/>
                      </a:move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778" name="Rectangle 95"/>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631" name="Group 96"/>
            <p:cNvGrpSpPr>
              <a:grpSpLocks/>
            </p:cNvGrpSpPr>
            <p:nvPr/>
          </p:nvGrpSpPr>
          <p:grpSpPr bwMode="auto">
            <a:xfrm>
              <a:off x="837" y="506"/>
              <a:ext cx="525" cy="594"/>
              <a:chOff x="0" y="0"/>
              <a:chExt cx="524" cy="593"/>
            </a:xfrm>
          </p:grpSpPr>
          <p:grpSp>
            <p:nvGrpSpPr>
              <p:cNvPr id="20632" name="Group 97"/>
              <p:cNvGrpSpPr>
                <a:grpSpLocks/>
              </p:cNvGrpSpPr>
              <p:nvPr/>
            </p:nvGrpSpPr>
            <p:grpSpPr bwMode="auto">
              <a:xfrm>
                <a:off x="0" y="0"/>
                <a:ext cx="463" cy="471"/>
                <a:chOff x="0" y="0"/>
                <a:chExt cx="463" cy="471"/>
              </a:xfrm>
            </p:grpSpPr>
            <p:sp>
              <p:nvSpPr>
                <p:cNvPr id="20773" name="AutoShape 98"/>
                <p:cNvSpPr>
                  <a:spLocks/>
                </p:cNvSpPr>
                <p:nvPr/>
              </p:nvSpPr>
              <p:spPr bwMode="auto">
                <a:xfrm>
                  <a:off x="0" y="0"/>
                  <a:ext cx="463" cy="471"/>
                </a:xfrm>
                <a:custGeom>
                  <a:avLst/>
                  <a:gdLst>
                    <a:gd name="T0" fmla="*/ 0 w 21600"/>
                    <a:gd name="T1" fmla="*/ 0 h 21600"/>
                    <a:gd name="T2" fmla="*/ 21600 w 21600"/>
                    <a:gd name="T3" fmla="*/ 21600 h 21600"/>
                  </a:gdLst>
                  <a:ahLst/>
                  <a:cxnLst/>
                  <a:rect l="T0" t="T1" r="T2" b="T3"/>
                  <a:pathLst>
                    <a:path w="21600" h="21600">
                      <a:moveTo>
                        <a:pt x="0" y="0"/>
                      </a:moveTo>
                      <a:cubicBezTo>
                        <a:pt x="5351" y="5145"/>
                        <a:pt x="15656" y="15434"/>
                        <a:pt x="2160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774" name="Rectangle 99"/>
                <p:cNvSpPr>
                  <a:spLocks/>
                </p:cNvSpPr>
                <p:nvPr/>
              </p:nvSpPr>
              <p:spPr bwMode="auto">
                <a:xfrm>
                  <a:off x="0" y="123"/>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637" name="Group 100"/>
              <p:cNvGrpSpPr>
                <a:grpSpLocks/>
              </p:cNvGrpSpPr>
              <p:nvPr/>
            </p:nvGrpSpPr>
            <p:grpSpPr bwMode="auto">
              <a:xfrm>
                <a:off x="452" y="369"/>
                <a:ext cx="72" cy="224"/>
                <a:chOff x="0" y="0"/>
                <a:chExt cx="72" cy="224"/>
              </a:xfrm>
            </p:grpSpPr>
            <p:sp>
              <p:nvSpPr>
                <p:cNvPr id="20771" name="AutoShape 101"/>
                <p:cNvSpPr>
                  <a:spLocks/>
                </p:cNvSpPr>
                <p:nvPr/>
              </p:nvSpPr>
              <p:spPr bwMode="auto">
                <a:xfrm>
                  <a:off x="0" y="90"/>
                  <a:ext cx="40" cy="43"/>
                </a:xfrm>
                <a:custGeom>
                  <a:avLst/>
                  <a:gdLst>
                    <a:gd name="T0" fmla="*/ 0 w 21600"/>
                    <a:gd name="T1" fmla="*/ 0 h 21600"/>
                    <a:gd name="T2" fmla="*/ 21600 w 21600"/>
                    <a:gd name="T3" fmla="*/ 21600 h 21600"/>
                  </a:gdLst>
                  <a:ahLst/>
                  <a:cxnLst/>
                  <a:rect l="T0" t="T1" r="T2" b="T3"/>
                  <a:pathLst>
                    <a:path w="21600" h="21600">
                      <a:moveTo>
                        <a:pt x="11190" y="0"/>
                      </a:moveTo>
                      <a:lnTo>
                        <a:pt x="21600" y="21600"/>
                      </a:lnTo>
                      <a:lnTo>
                        <a:pt x="0" y="11148"/>
                      </a:lnTo>
                      <a:lnTo>
                        <a:pt x="11190" y="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772" name="Rectangle 102"/>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638" name="Group 103"/>
            <p:cNvGrpSpPr>
              <a:grpSpLocks/>
            </p:cNvGrpSpPr>
            <p:nvPr/>
          </p:nvGrpSpPr>
          <p:grpSpPr bwMode="auto">
            <a:xfrm>
              <a:off x="240" y="785"/>
              <a:ext cx="87" cy="305"/>
              <a:chOff x="0" y="0"/>
              <a:chExt cx="87" cy="304"/>
            </a:xfrm>
          </p:grpSpPr>
          <p:grpSp>
            <p:nvGrpSpPr>
              <p:cNvPr id="20643" name="Group 104"/>
              <p:cNvGrpSpPr>
                <a:grpSpLocks/>
              </p:cNvGrpSpPr>
              <p:nvPr/>
            </p:nvGrpSpPr>
            <p:grpSpPr bwMode="auto">
              <a:xfrm>
                <a:off x="15" y="0"/>
                <a:ext cx="72" cy="224"/>
                <a:chOff x="0" y="0"/>
                <a:chExt cx="72" cy="224"/>
              </a:xfrm>
            </p:grpSpPr>
            <p:sp>
              <p:nvSpPr>
                <p:cNvPr id="20767" name="Line 105"/>
                <p:cNvSpPr>
                  <a:spLocks noChangeShapeType="1"/>
                </p:cNvSpPr>
                <p:nvPr/>
              </p:nvSpPr>
              <p:spPr bwMode="auto">
                <a:xfrm>
                  <a:off x="0" y="53"/>
                  <a:ext cx="0" cy="117"/>
                </a:xfrm>
                <a:prstGeom prst="line">
                  <a:avLst/>
                </a:prstGeom>
                <a:noFill/>
                <a:ln w="12700">
                  <a:solidFill>
                    <a:schemeClr val="tx1"/>
                  </a:solidFill>
                  <a:round/>
                  <a:headEnd/>
                  <a:tailEnd/>
                </a:ln>
              </p:spPr>
              <p:txBody>
                <a:bodyPr>
                  <a:prstTxWarp prst="textNoShape">
                    <a:avLst/>
                  </a:prstTxWarp>
                </a:bodyPr>
                <a:lstStyle/>
                <a:p>
                  <a:endParaRPr lang="en-US"/>
                </a:p>
              </p:txBody>
            </p:sp>
            <p:sp>
              <p:nvSpPr>
                <p:cNvPr id="20768" name="Rectangle 106"/>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644" name="Group 107"/>
              <p:cNvGrpSpPr>
                <a:grpSpLocks/>
              </p:cNvGrpSpPr>
              <p:nvPr/>
            </p:nvGrpSpPr>
            <p:grpSpPr bwMode="auto">
              <a:xfrm>
                <a:off x="0" y="80"/>
                <a:ext cx="72" cy="224"/>
                <a:chOff x="0" y="0"/>
                <a:chExt cx="72" cy="224"/>
              </a:xfrm>
            </p:grpSpPr>
            <p:sp>
              <p:nvSpPr>
                <p:cNvPr id="20765" name="AutoShape 108"/>
                <p:cNvSpPr>
                  <a:spLocks/>
                </p:cNvSpPr>
                <p:nvPr/>
              </p:nvSpPr>
              <p:spPr bwMode="auto">
                <a:xfrm>
                  <a:off x="0" y="89"/>
                  <a:ext cx="29" cy="45"/>
                </a:xfrm>
                <a:custGeom>
                  <a:avLst/>
                  <a:gdLst>
                    <a:gd name="T0" fmla="*/ 0 w 21600"/>
                    <a:gd name="T1" fmla="*/ 0 h 21600"/>
                    <a:gd name="T2" fmla="*/ 21600 w 21600"/>
                    <a:gd name="T3" fmla="*/ 21600 h 21600"/>
                  </a:gdLst>
                  <a:ahLst/>
                  <a:cxnLst/>
                  <a:rect l="T0" t="T1" r="T2" b="T3"/>
                  <a:pathLst>
                    <a:path w="21600" h="21600">
                      <a:moveTo>
                        <a:pt x="21600" y="0"/>
                      </a:moveTo>
                      <a:lnTo>
                        <a:pt x="10800" y="21600"/>
                      </a:lnTo>
                      <a:lnTo>
                        <a:pt x="0" y="0"/>
                      </a:lnTo>
                      <a:lnTo>
                        <a:pt x="21600" y="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766" name="Rectangle 109"/>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649" name="Group 110"/>
            <p:cNvGrpSpPr>
              <a:grpSpLocks/>
            </p:cNvGrpSpPr>
            <p:nvPr/>
          </p:nvGrpSpPr>
          <p:grpSpPr bwMode="auto">
            <a:xfrm>
              <a:off x="0" y="1293"/>
              <a:ext cx="272" cy="228"/>
              <a:chOff x="0" y="0"/>
              <a:chExt cx="272" cy="228"/>
            </a:xfrm>
          </p:grpSpPr>
          <p:grpSp>
            <p:nvGrpSpPr>
              <p:cNvPr id="20650" name="Group 111"/>
              <p:cNvGrpSpPr>
                <a:grpSpLocks/>
              </p:cNvGrpSpPr>
              <p:nvPr/>
            </p:nvGrpSpPr>
            <p:grpSpPr bwMode="auto">
              <a:xfrm>
                <a:off x="0" y="0"/>
                <a:ext cx="272" cy="224"/>
                <a:chOff x="0" y="0"/>
                <a:chExt cx="272" cy="224"/>
              </a:xfrm>
            </p:grpSpPr>
            <p:sp>
              <p:nvSpPr>
                <p:cNvPr id="20761" name="AutoShape 112"/>
                <p:cNvSpPr>
                  <a:spLocks/>
                </p:cNvSpPr>
                <p:nvPr/>
              </p:nvSpPr>
              <p:spPr bwMode="auto">
                <a:xfrm>
                  <a:off x="0" y="31"/>
                  <a:ext cx="272" cy="161"/>
                </a:xfrm>
                <a:custGeom>
                  <a:avLst/>
                  <a:gdLst>
                    <a:gd name="T0" fmla="*/ 0 w 21600"/>
                    <a:gd name="T1" fmla="*/ 0 h 21600"/>
                    <a:gd name="T2" fmla="*/ 21600 w 21600"/>
                    <a:gd name="T3" fmla="*/ 21600 h 21600"/>
                  </a:gdLst>
                  <a:ahLst/>
                  <a:cxnLst/>
                  <a:rect l="T0" t="T1" r="T2" b="T3"/>
                  <a:pathLst>
                    <a:path w="21600" h="21600">
                      <a:moveTo>
                        <a:pt x="21600" y="10800"/>
                      </a:moveTo>
                      <a:cubicBezTo>
                        <a:pt x="21600" y="16754"/>
                        <a:pt x="16754" y="21600"/>
                        <a:pt x="10800" y="21600"/>
                      </a:cubicBezTo>
                      <a:cubicBezTo>
                        <a:pt x="4833" y="21600"/>
                        <a:pt x="0" y="16754"/>
                        <a:pt x="0" y="10800"/>
                      </a:cubicBezTo>
                      <a:cubicBezTo>
                        <a:pt x="0" y="4846"/>
                        <a:pt x="4833" y="0"/>
                        <a:pt x="10800" y="0"/>
                      </a:cubicBezTo>
                      <a:cubicBezTo>
                        <a:pt x="16754" y="0"/>
                        <a:pt x="21600" y="4846"/>
                        <a:pt x="21600" y="10800"/>
                      </a:cubicBezTo>
                    </a:path>
                  </a:pathLst>
                </a:custGeom>
                <a:solidFill>
                  <a:srgbClr val="99CCFF"/>
                </a:solidFill>
                <a:ln w="12700">
                  <a:solidFill>
                    <a:schemeClr val="tx1"/>
                  </a:solidFill>
                  <a:miter lim="800000"/>
                  <a:headEnd/>
                  <a:tailEnd/>
                </a:ln>
              </p:spPr>
              <p:txBody>
                <a:bodyPr lIns="0" tIns="0" rIns="0" bIns="0">
                  <a:prstTxWarp prst="textNoShape">
                    <a:avLst/>
                  </a:prstTxWarp>
                </a:bodyPr>
                <a:lstStyle/>
                <a:p>
                  <a:endParaRPr lang="en-US"/>
                </a:p>
              </p:txBody>
            </p:sp>
            <p:sp>
              <p:nvSpPr>
                <p:cNvPr id="20762" name="Rectangle 113"/>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655" name="Group 114"/>
              <p:cNvGrpSpPr>
                <a:grpSpLocks/>
              </p:cNvGrpSpPr>
              <p:nvPr/>
            </p:nvGrpSpPr>
            <p:grpSpPr bwMode="auto">
              <a:xfrm>
                <a:off x="63" y="4"/>
                <a:ext cx="155" cy="224"/>
                <a:chOff x="0" y="0"/>
                <a:chExt cx="154" cy="224"/>
              </a:xfrm>
            </p:grpSpPr>
            <p:sp>
              <p:nvSpPr>
                <p:cNvPr id="20759" name="AutoShape 115"/>
                <p:cNvSpPr>
                  <a:spLocks/>
                </p:cNvSpPr>
                <p:nvPr/>
              </p:nvSpPr>
              <p:spPr bwMode="auto">
                <a:xfrm>
                  <a:off x="0" y="90"/>
                  <a:ext cx="154" cy="43"/>
                </a:xfrm>
                <a:custGeom>
                  <a:avLst/>
                  <a:gdLst>
                    <a:gd name="T0" fmla="*/ 0 w 21600"/>
                    <a:gd name="T1" fmla="*/ 0 h 21600"/>
                    <a:gd name="T2" fmla="*/ 21600 w 21600"/>
                    <a:gd name="T3" fmla="*/ 21600 h 21600"/>
                  </a:gdLst>
                  <a:ahLst/>
                  <a:cxnLst/>
                  <a:rect l="T0" t="T1" r="T2" b="T3"/>
                  <a:pathLst>
                    <a:path w="21600" h="21600">
                      <a:moveTo>
                        <a:pt x="0" y="15669"/>
                      </a:moveTo>
                      <a:lnTo>
                        <a:pt x="274" y="15669"/>
                      </a:lnTo>
                      <a:lnTo>
                        <a:pt x="411" y="18413"/>
                      </a:lnTo>
                      <a:cubicBezTo>
                        <a:pt x="457" y="18767"/>
                        <a:pt x="549" y="18944"/>
                        <a:pt x="640" y="19210"/>
                      </a:cubicBezTo>
                      <a:cubicBezTo>
                        <a:pt x="731" y="19475"/>
                        <a:pt x="823" y="19652"/>
                        <a:pt x="937" y="19830"/>
                      </a:cubicBezTo>
                      <a:cubicBezTo>
                        <a:pt x="1051" y="20007"/>
                        <a:pt x="1166" y="20095"/>
                        <a:pt x="1303" y="20272"/>
                      </a:cubicBezTo>
                      <a:cubicBezTo>
                        <a:pt x="1417" y="20272"/>
                        <a:pt x="1531" y="20361"/>
                        <a:pt x="1669" y="20361"/>
                      </a:cubicBezTo>
                      <a:cubicBezTo>
                        <a:pt x="1874" y="20361"/>
                        <a:pt x="2034" y="20272"/>
                        <a:pt x="2194" y="20007"/>
                      </a:cubicBezTo>
                      <a:cubicBezTo>
                        <a:pt x="2354" y="19830"/>
                        <a:pt x="2469" y="19475"/>
                        <a:pt x="2560" y="19121"/>
                      </a:cubicBezTo>
                      <a:cubicBezTo>
                        <a:pt x="2674" y="18767"/>
                        <a:pt x="2743" y="18325"/>
                        <a:pt x="2789" y="17793"/>
                      </a:cubicBezTo>
                      <a:cubicBezTo>
                        <a:pt x="2834" y="17262"/>
                        <a:pt x="2880" y="16731"/>
                        <a:pt x="2880" y="16111"/>
                      </a:cubicBezTo>
                      <a:cubicBezTo>
                        <a:pt x="2880" y="15403"/>
                        <a:pt x="2834" y="14784"/>
                        <a:pt x="2743" y="14252"/>
                      </a:cubicBezTo>
                      <a:cubicBezTo>
                        <a:pt x="2674" y="13721"/>
                        <a:pt x="2560" y="13367"/>
                        <a:pt x="2400" y="13013"/>
                      </a:cubicBezTo>
                      <a:cubicBezTo>
                        <a:pt x="2286" y="12659"/>
                        <a:pt x="2126" y="12393"/>
                        <a:pt x="1966" y="12128"/>
                      </a:cubicBezTo>
                      <a:cubicBezTo>
                        <a:pt x="1783" y="11862"/>
                        <a:pt x="1623" y="11597"/>
                        <a:pt x="1417" y="11420"/>
                      </a:cubicBezTo>
                      <a:cubicBezTo>
                        <a:pt x="1257" y="11154"/>
                        <a:pt x="1074" y="10889"/>
                        <a:pt x="891" y="10623"/>
                      </a:cubicBezTo>
                      <a:cubicBezTo>
                        <a:pt x="731" y="10357"/>
                        <a:pt x="594" y="9915"/>
                        <a:pt x="434" y="9472"/>
                      </a:cubicBezTo>
                      <a:cubicBezTo>
                        <a:pt x="320" y="9030"/>
                        <a:pt x="206" y="8498"/>
                        <a:pt x="114" y="7879"/>
                      </a:cubicBezTo>
                      <a:cubicBezTo>
                        <a:pt x="46" y="7170"/>
                        <a:pt x="0" y="6374"/>
                        <a:pt x="0" y="5400"/>
                      </a:cubicBezTo>
                      <a:cubicBezTo>
                        <a:pt x="0" y="4515"/>
                        <a:pt x="46" y="3807"/>
                        <a:pt x="114" y="3187"/>
                      </a:cubicBezTo>
                      <a:cubicBezTo>
                        <a:pt x="206" y="2479"/>
                        <a:pt x="320" y="1859"/>
                        <a:pt x="480" y="1416"/>
                      </a:cubicBezTo>
                      <a:cubicBezTo>
                        <a:pt x="640" y="974"/>
                        <a:pt x="823" y="620"/>
                        <a:pt x="1051" y="354"/>
                      </a:cubicBezTo>
                      <a:cubicBezTo>
                        <a:pt x="1280" y="89"/>
                        <a:pt x="1554" y="0"/>
                        <a:pt x="1829" y="0"/>
                      </a:cubicBezTo>
                      <a:cubicBezTo>
                        <a:pt x="2103" y="0"/>
                        <a:pt x="2354" y="0"/>
                        <a:pt x="2606" y="177"/>
                      </a:cubicBezTo>
                      <a:cubicBezTo>
                        <a:pt x="2857" y="354"/>
                        <a:pt x="3086" y="443"/>
                        <a:pt x="3269" y="620"/>
                      </a:cubicBezTo>
                      <a:lnTo>
                        <a:pt x="3269" y="5046"/>
                      </a:lnTo>
                      <a:lnTo>
                        <a:pt x="3017" y="5046"/>
                      </a:lnTo>
                      <a:lnTo>
                        <a:pt x="2880" y="2479"/>
                      </a:lnTo>
                      <a:cubicBezTo>
                        <a:pt x="2743" y="2125"/>
                        <a:pt x="2606" y="1859"/>
                        <a:pt x="2423" y="1593"/>
                      </a:cubicBezTo>
                      <a:cubicBezTo>
                        <a:pt x="2263" y="1416"/>
                        <a:pt x="2057" y="1328"/>
                        <a:pt x="1829" y="1328"/>
                      </a:cubicBezTo>
                      <a:cubicBezTo>
                        <a:pt x="1623" y="1328"/>
                        <a:pt x="1463" y="1416"/>
                        <a:pt x="1326" y="1593"/>
                      </a:cubicBezTo>
                      <a:cubicBezTo>
                        <a:pt x="1166" y="1682"/>
                        <a:pt x="1051" y="1948"/>
                        <a:pt x="960" y="2213"/>
                      </a:cubicBezTo>
                      <a:cubicBezTo>
                        <a:pt x="869" y="2567"/>
                        <a:pt x="800" y="2833"/>
                        <a:pt x="754" y="3275"/>
                      </a:cubicBezTo>
                      <a:cubicBezTo>
                        <a:pt x="709" y="3630"/>
                        <a:pt x="686" y="4072"/>
                        <a:pt x="686" y="4515"/>
                      </a:cubicBezTo>
                      <a:cubicBezTo>
                        <a:pt x="686" y="5223"/>
                        <a:pt x="731" y="5754"/>
                        <a:pt x="800" y="6197"/>
                      </a:cubicBezTo>
                      <a:cubicBezTo>
                        <a:pt x="891" y="6639"/>
                        <a:pt x="1006" y="6993"/>
                        <a:pt x="1120" y="7436"/>
                      </a:cubicBezTo>
                      <a:cubicBezTo>
                        <a:pt x="1257" y="7702"/>
                        <a:pt x="1417" y="7967"/>
                        <a:pt x="1577" y="8233"/>
                      </a:cubicBezTo>
                      <a:cubicBezTo>
                        <a:pt x="1760" y="8410"/>
                        <a:pt x="1943" y="8675"/>
                        <a:pt x="2126" y="8941"/>
                      </a:cubicBezTo>
                      <a:cubicBezTo>
                        <a:pt x="2309" y="9207"/>
                        <a:pt x="2469" y="9472"/>
                        <a:pt x="2651" y="9738"/>
                      </a:cubicBezTo>
                      <a:cubicBezTo>
                        <a:pt x="2834" y="10003"/>
                        <a:pt x="2971" y="10446"/>
                        <a:pt x="3109" y="10977"/>
                      </a:cubicBezTo>
                      <a:cubicBezTo>
                        <a:pt x="3246" y="11420"/>
                        <a:pt x="3337" y="12039"/>
                        <a:pt x="3429" y="12659"/>
                      </a:cubicBezTo>
                      <a:cubicBezTo>
                        <a:pt x="3520" y="13367"/>
                        <a:pt x="3543" y="14252"/>
                        <a:pt x="3543" y="15226"/>
                      </a:cubicBezTo>
                      <a:cubicBezTo>
                        <a:pt x="3543" y="16200"/>
                        <a:pt x="3520" y="17085"/>
                        <a:pt x="3451" y="17793"/>
                      </a:cubicBezTo>
                      <a:cubicBezTo>
                        <a:pt x="3360" y="18679"/>
                        <a:pt x="3246" y="19298"/>
                        <a:pt x="3086" y="19918"/>
                      </a:cubicBezTo>
                      <a:cubicBezTo>
                        <a:pt x="2926" y="20449"/>
                        <a:pt x="2743" y="20892"/>
                        <a:pt x="2514" y="21246"/>
                      </a:cubicBezTo>
                      <a:cubicBezTo>
                        <a:pt x="2263" y="21423"/>
                        <a:pt x="1989" y="21600"/>
                        <a:pt x="1691" y="21600"/>
                      </a:cubicBezTo>
                      <a:cubicBezTo>
                        <a:pt x="1509" y="21600"/>
                        <a:pt x="1349" y="21600"/>
                        <a:pt x="1189" y="21511"/>
                      </a:cubicBezTo>
                      <a:cubicBezTo>
                        <a:pt x="1006" y="21423"/>
                        <a:pt x="869" y="21423"/>
                        <a:pt x="731" y="21246"/>
                      </a:cubicBezTo>
                      <a:cubicBezTo>
                        <a:pt x="594" y="21157"/>
                        <a:pt x="434" y="21069"/>
                        <a:pt x="320" y="20892"/>
                      </a:cubicBezTo>
                      <a:cubicBezTo>
                        <a:pt x="206" y="20803"/>
                        <a:pt x="91" y="20626"/>
                        <a:pt x="0" y="20538"/>
                      </a:cubicBezTo>
                      <a:lnTo>
                        <a:pt x="0" y="15669"/>
                      </a:lnTo>
                      <a:close/>
                      <a:moveTo>
                        <a:pt x="7497" y="13013"/>
                      </a:moveTo>
                      <a:lnTo>
                        <a:pt x="7497" y="20007"/>
                      </a:lnTo>
                      <a:lnTo>
                        <a:pt x="8366" y="20449"/>
                      </a:lnTo>
                      <a:lnTo>
                        <a:pt x="8366" y="21334"/>
                      </a:lnTo>
                      <a:lnTo>
                        <a:pt x="5829" y="21334"/>
                      </a:lnTo>
                      <a:lnTo>
                        <a:pt x="5829" y="20449"/>
                      </a:lnTo>
                      <a:lnTo>
                        <a:pt x="6697" y="20007"/>
                      </a:lnTo>
                      <a:lnTo>
                        <a:pt x="6697" y="13102"/>
                      </a:lnTo>
                      <a:lnTo>
                        <a:pt x="4800" y="1416"/>
                      </a:lnTo>
                      <a:lnTo>
                        <a:pt x="4183" y="1062"/>
                      </a:lnTo>
                      <a:lnTo>
                        <a:pt x="4183" y="266"/>
                      </a:lnTo>
                      <a:lnTo>
                        <a:pt x="6469" y="266"/>
                      </a:lnTo>
                      <a:lnTo>
                        <a:pt x="6469" y="1062"/>
                      </a:lnTo>
                      <a:lnTo>
                        <a:pt x="5737" y="1416"/>
                      </a:lnTo>
                      <a:lnTo>
                        <a:pt x="7314" y="11243"/>
                      </a:lnTo>
                      <a:lnTo>
                        <a:pt x="8800" y="1416"/>
                      </a:lnTo>
                      <a:lnTo>
                        <a:pt x="8114" y="1062"/>
                      </a:lnTo>
                      <a:lnTo>
                        <a:pt x="8114" y="266"/>
                      </a:lnTo>
                      <a:lnTo>
                        <a:pt x="9897" y="266"/>
                      </a:lnTo>
                      <a:lnTo>
                        <a:pt x="9897" y="1062"/>
                      </a:lnTo>
                      <a:lnTo>
                        <a:pt x="9280" y="1416"/>
                      </a:lnTo>
                      <a:lnTo>
                        <a:pt x="7497" y="13013"/>
                      </a:lnTo>
                      <a:close/>
                      <a:moveTo>
                        <a:pt x="11817" y="12039"/>
                      </a:moveTo>
                      <a:lnTo>
                        <a:pt x="11817" y="20007"/>
                      </a:lnTo>
                      <a:lnTo>
                        <a:pt x="12640" y="20449"/>
                      </a:lnTo>
                      <a:lnTo>
                        <a:pt x="12640" y="21334"/>
                      </a:lnTo>
                      <a:lnTo>
                        <a:pt x="10400" y="21334"/>
                      </a:lnTo>
                      <a:lnTo>
                        <a:pt x="10400" y="20449"/>
                      </a:lnTo>
                      <a:lnTo>
                        <a:pt x="11040" y="20007"/>
                      </a:lnTo>
                      <a:lnTo>
                        <a:pt x="11040" y="1416"/>
                      </a:lnTo>
                      <a:lnTo>
                        <a:pt x="10354" y="1062"/>
                      </a:lnTo>
                      <a:lnTo>
                        <a:pt x="10354" y="266"/>
                      </a:lnTo>
                      <a:lnTo>
                        <a:pt x="12686" y="266"/>
                      </a:lnTo>
                      <a:cubicBezTo>
                        <a:pt x="13074" y="266"/>
                        <a:pt x="13394" y="354"/>
                        <a:pt x="13646" y="620"/>
                      </a:cubicBezTo>
                      <a:cubicBezTo>
                        <a:pt x="13920" y="885"/>
                        <a:pt x="14126" y="1239"/>
                        <a:pt x="14263" y="1770"/>
                      </a:cubicBezTo>
                      <a:cubicBezTo>
                        <a:pt x="14423" y="2213"/>
                        <a:pt x="14537" y="2833"/>
                        <a:pt x="14606" y="3452"/>
                      </a:cubicBezTo>
                      <a:cubicBezTo>
                        <a:pt x="14674" y="4249"/>
                        <a:pt x="14697" y="4957"/>
                        <a:pt x="14697" y="5843"/>
                      </a:cubicBezTo>
                      <a:cubicBezTo>
                        <a:pt x="14697" y="6639"/>
                        <a:pt x="14674" y="7436"/>
                        <a:pt x="14606" y="8056"/>
                      </a:cubicBezTo>
                      <a:cubicBezTo>
                        <a:pt x="14560" y="8675"/>
                        <a:pt x="14469" y="9207"/>
                        <a:pt x="14354" y="9649"/>
                      </a:cubicBezTo>
                      <a:cubicBezTo>
                        <a:pt x="14263" y="10180"/>
                        <a:pt x="14149" y="10623"/>
                        <a:pt x="13989" y="10889"/>
                      </a:cubicBezTo>
                      <a:cubicBezTo>
                        <a:pt x="13874" y="11243"/>
                        <a:pt x="13737" y="11420"/>
                        <a:pt x="13577" y="11597"/>
                      </a:cubicBezTo>
                      <a:lnTo>
                        <a:pt x="15063" y="20007"/>
                      </a:lnTo>
                      <a:lnTo>
                        <a:pt x="15657" y="20449"/>
                      </a:lnTo>
                      <a:lnTo>
                        <a:pt x="15657" y="21334"/>
                      </a:lnTo>
                      <a:lnTo>
                        <a:pt x="14354" y="21334"/>
                      </a:lnTo>
                      <a:lnTo>
                        <a:pt x="12800" y="12039"/>
                      </a:lnTo>
                      <a:lnTo>
                        <a:pt x="11817" y="12039"/>
                      </a:lnTo>
                      <a:close/>
                      <a:moveTo>
                        <a:pt x="13897" y="6020"/>
                      </a:moveTo>
                      <a:cubicBezTo>
                        <a:pt x="13897" y="5223"/>
                        <a:pt x="13874" y="4515"/>
                        <a:pt x="13806" y="3984"/>
                      </a:cubicBezTo>
                      <a:cubicBezTo>
                        <a:pt x="13760" y="3452"/>
                        <a:pt x="13691" y="2921"/>
                        <a:pt x="13577" y="2656"/>
                      </a:cubicBezTo>
                      <a:cubicBezTo>
                        <a:pt x="13463" y="2213"/>
                        <a:pt x="13326" y="2036"/>
                        <a:pt x="13143" y="1859"/>
                      </a:cubicBezTo>
                      <a:cubicBezTo>
                        <a:pt x="12960" y="1682"/>
                        <a:pt x="12754" y="1593"/>
                        <a:pt x="12526" y="1593"/>
                      </a:cubicBezTo>
                      <a:lnTo>
                        <a:pt x="11817" y="1593"/>
                      </a:lnTo>
                      <a:lnTo>
                        <a:pt x="11817" y="10623"/>
                      </a:lnTo>
                      <a:lnTo>
                        <a:pt x="12549" y="10623"/>
                      </a:lnTo>
                      <a:cubicBezTo>
                        <a:pt x="12800" y="10623"/>
                        <a:pt x="13006" y="10534"/>
                        <a:pt x="13166" y="10446"/>
                      </a:cubicBezTo>
                      <a:cubicBezTo>
                        <a:pt x="13349" y="10269"/>
                        <a:pt x="13486" y="9915"/>
                        <a:pt x="13577" y="9561"/>
                      </a:cubicBezTo>
                      <a:cubicBezTo>
                        <a:pt x="13691" y="9207"/>
                        <a:pt x="13783" y="8675"/>
                        <a:pt x="13829" y="8144"/>
                      </a:cubicBezTo>
                      <a:cubicBezTo>
                        <a:pt x="13874" y="7613"/>
                        <a:pt x="13897" y="6816"/>
                        <a:pt x="13897" y="6020"/>
                      </a:cubicBezTo>
                      <a:close/>
                      <a:moveTo>
                        <a:pt x="21166" y="266"/>
                      </a:moveTo>
                      <a:lnTo>
                        <a:pt x="21166" y="1062"/>
                      </a:lnTo>
                      <a:lnTo>
                        <a:pt x="20549" y="1416"/>
                      </a:lnTo>
                      <a:lnTo>
                        <a:pt x="18674" y="8498"/>
                      </a:lnTo>
                      <a:lnTo>
                        <a:pt x="21006" y="20007"/>
                      </a:lnTo>
                      <a:lnTo>
                        <a:pt x="21600" y="20449"/>
                      </a:lnTo>
                      <a:lnTo>
                        <a:pt x="21600" y="21334"/>
                      </a:lnTo>
                      <a:lnTo>
                        <a:pt x="20274" y="21334"/>
                      </a:lnTo>
                      <a:lnTo>
                        <a:pt x="18126" y="10623"/>
                      </a:lnTo>
                      <a:lnTo>
                        <a:pt x="17394" y="12925"/>
                      </a:lnTo>
                      <a:lnTo>
                        <a:pt x="17394" y="20007"/>
                      </a:lnTo>
                      <a:lnTo>
                        <a:pt x="18171" y="20449"/>
                      </a:lnTo>
                      <a:lnTo>
                        <a:pt x="18171" y="21334"/>
                      </a:lnTo>
                      <a:lnTo>
                        <a:pt x="15909" y="21334"/>
                      </a:lnTo>
                      <a:lnTo>
                        <a:pt x="15909" y="20449"/>
                      </a:lnTo>
                      <a:lnTo>
                        <a:pt x="16594" y="20007"/>
                      </a:lnTo>
                      <a:lnTo>
                        <a:pt x="16594" y="1416"/>
                      </a:lnTo>
                      <a:lnTo>
                        <a:pt x="15909" y="1062"/>
                      </a:lnTo>
                      <a:lnTo>
                        <a:pt x="15909" y="266"/>
                      </a:lnTo>
                      <a:lnTo>
                        <a:pt x="18103" y="266"/>
                      </a:lnTo>
                      <a:lnTo>
                        <a:pt x="18103" y="1062"/>
                      </a:lnTo>
                      <a:lnTo>
                        <a:pt x="17394" y="1416"/>
                      </a:lnTo>
                      <a:lnTo>
                        <a:pt x="17394" y="11420"/>
                      </a:lnTo>
                      <a:lnTo>
                        <a:pt x="20000" y="1416"/>
                      </a:lnTo>
                      <a:lnTo>
                        <a:pt x="19451" y="1062"/>
                      </a:lnTo>
                      <a:lnTo>
                        <a:pt x="19451" y="266"/>
                      </a:lnTo>
                      <a:lnTo>
                        <a:pt x="21166" y="266"/>
                      </a:lnTo>
                      <a:close/>
                      <a:moveTo>
                        <a:pt x="21166" y="266"/>
                      </a:move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760" name="Rectangle 116"/>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656" name="Group 117"/>
            <p:cNvGrpSpPr>
              <a:grpSpLocks/>
            </p:cNvGrpSpPr>
            <p:nvPr/>
          </p:nvGrpSpPr>
          <p:grpSpPr bwMode="auto">
            <a:xfrm>
              <a:off x="35" y="830"/>
              <a:ext cx="144" cy="582"/>
              <a:chOff x="0" y="0"/>
              <a:chExt cx="144" cy="582"/>
            </a:xfrm>
          </p:grpSpPr>
          <p:grpSp>
            <p:nvGrpSpPr>
              <p:cNvPr id="20661" name="Group 118"/>
              <p:cNvGrpSpPr>
                <a:grpSpLocks/>
              </p:cNvGrpSpPr>
              <p:nvPr/>
            </p:nvGrpSpPr>
            <p:grpSpPr bwMode="auto">
              <a:xfrm>
                <a:off x="0" y="0"/>
                <a:ext cx="144" cy="449"/>
                <a:chOff x="0" y="0"/>
                <a:chExt cx="144" cy="449"/>
              </a:xfrm>
            </p:grpSpPr>
            <p:sp>
              <p:nvSpPr>
                <p:cNvPr id="20755" name="AutoShape 119"/>
                <p:cNvSpPr>
                  <a:spLocks/>
                </p:cNvSpPr>
                <p:nvPr/>
              </p:nvSpPr>
              <p:spPr bwMode="auto">
                <a:xfrm>
                  <a:off x="16" y="0"/>
                  <a:ext cx="128" cy="449"/>
                </a:xfrm>
                <a:custGeom>
                  <a:avLst/>
                  <a:gdLst>
                    <a:gd name="T0" fmla="*/ 0 w 19180"/>
                    <a:gd name="T1" fmla="*/ 0 h 21600"/>
                    <a:gd name="T2" fmla="*/ 19180 w 19180"/>
                    <a:gd name="T3" fmla="*/ 21600 h 21600"/>
                  </a:gdLst>
                  <a:ahLst/>
                  <a:cxnLst/>
                  <a:rect l="T0" t="T1" r="T2" b="T3"/>
                  <a:pathLst>
                    <a:path w="19180" h="21600">
                      <a:moveTo>
                        <a:pt x="19180" y="0"/>
                      </a:moveTo>
                      <a:cubicBezTo>
                        <a:pt x="12834" y="2161"/>
                        <a:pt x="5829" y="4962"/>
                        <a:pt x="2022" y="8211"/>
                      </a:cubicBezTo>
                      <a:cubicBezTo>
                        <a:pt x="-2420" y="12741"/>
                        <a:pt x="1387" y="17927"/>
                        <a:pt x="456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756" name="Rectangle 120"/>
                <p:cNvSpPr>
                  <a:spLocks/>
                </p:cNvSpPr>
                <p:nvPr/>
              </p:nvSpPr>
              <p:spPr bwMode="auto">
                <a:xfrm>
                  <a:off x="0" y="112"/>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662" name="Group 121"/>
              <p:cNvGrpSpPr>
                <a:grpSpLocks/>
              </p:cNvGrpSpPr>
              <p:nvPr/>
            </p:nvGrpSpPr>
            <p:grpSpPr bwMode="auto">
              <a:xfrm>
                <a:off x="33" y="358"/>
                <a:ext cx="72" cy="224"/>
                <a:chOff x="0" y="0"/>
                <a:chExt cx="72" cy="224"/>
              </a:xfrm>
            </p:grpSpPr>
            <p:sp>
              <p:nvSpPr>
                <p:cNvPr id="20753" name="AutoShape 122"/>
                <p:cNvSpPr>
                  <a:spLocks/>
                </p:cNvSpPr>
                <p:nvPr/>
              </p:nvSpPr>
              <p:spPr bwMode="auto">
                <a:xfrm>
                  <a:off x="0" y="88"/>
                  <a:ext cx="29" cy="47"/>
                </a:xfrm>
                <a:custGeom>
                  <a:avLst/>
                  <a:gdLst>
                    <a:gd name="T0" fmla="*/ 0 w 21600"/>
                    <a:gd name="T1" fmla="*/ 0 h 21600"/>
                    <a:gd name="T2" fmla="*/ 21600 w 21600"/>
                    <a:gd name="T3" fmla="*/ 21600 h 21600"/>
                  </a:gdLst>
                  <a:ahLst/>
                  <a:cxnLst/>
                  <a:rect l="T0" t="T1" r="T2" b="T3"/>
                  <a:pathLst>
                    <a:path w="21600" h="21600">
                      <a:moveTo>
                        <a:pt x="20168" y="0"/>
                      </a:moveTo>
                      <a:lnTo>
                        <a:pt x="21600" y="21600"/>
                      </a:lnTo>
                      <a:lnTo>
                        <a:pt x="0" y="5263"/>
                      </a:lnTo>
                      <a:lnTo>
                        <a:pt x="20168" y="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754" name="Rectangle 123"/>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667" name="Group 124"/>
            <p:cNvGrpSpPr>
              <a:grpSpLocks/>
            </p:cNvGrpSpPr>
            <p:nvPr/>
          </p:nvGrpSpPr>
          <p:grpSpPr bwMode="auto">
            <a:xfrm>
              <a:off x="866" y="969"/>
              <a:ext cx="307" cy="229"/>
              <a:chOff x="0" y="0"/>
              <a:chExt cx="307" cy="228"/>
            </a:xfrm>
          </p:grpSpPr>
          <p:grpSp>
            <p:nvGrpSpPr>
              <p:cNvPr id="20668" name="Group 125"/>
              <p:cNvGrpSpPr>
                <a:grpSpLocks/>
              </p:cNvGrpSpPr>
              <p:nvPr/>
            </p:nvGrpSpPr>
            <p:grpSpPr bwMode="auto">
              <a:xfrm>
                <a:off x="0" y="0"/>
                <a:ext cx="307" cy="224"/>
                <a:chOff x="0" y="0"/>
                <a:chExt cx="307" cy="224"/>
              </a:xfrm>
            </p:grpSpPr>
            <p:sp>
              <p:nvSpPr>
                <p:cNvPr id="20749" name="AutoShape 126"/>
                <p:cNvSpPr>
                  <a:spLocks/>
                </p:cNvSpPr>
                <p:nvPr/>
              </p:nvSpPr>
              <p:spPr bwMode="auto">
                <a:xfrm>
                  <a:off x="0" y="31"/>
                  <a:ext cx="307" cy="161"/>
                </a:xfrm>
                <a:custGeom>
                  <a:avLst/>
                  <a:gdLst>
                    <a:gd name="T0" fmla="*/ 0 w 21600"/>
                    <a:gd name="T1" fmla="*/ 0 h 21600"/>
                    <a:gd name="T2" fmla="*/ 21600 w 21600"/>
                    <a:gd name="T3" fmla="*/ 21600 h 21600"/>
                  </a:gdLst>
                  <a:ahLst/>
                  <a:cxnLst/>
                  <a:rect l="T0" t="T1" r="T2" b="T3"/>
                  <a:pathLst>
                    <a:path w="21600" h="21600">
                      <a:moveTo>
                        <a:pt x="21600" y="10800"/>
                      </a:moveTo>
                      <a:cubicBezTo>
                        <a:pt x="21600" y="16731"/>
                        <a:pt x="16762" y="21600"/>
                        <a:pt x="10789" y="21600"/>
                      </a:cubicBezTo>
                      <a:cubicBezTo>
                        <a:pt x="4838" y="21600"/>
                        <a:pt x="0" y="16731"/>
                        <a:pt x="0" y="10800"/>
                      </a:cubicBezTo>
                      <a:cubicBezTo>
                        <a:pt x="0" y="4823"/>
                        <a:pt x="4838" y="0"/>
                        <a:pt x="10789" y="0"/>
                      </a:cubicBezTo>
                      <a:cubicBezTo>
                        <a:pt x="16762" y="0"/>
                        <a:pt x="21600" y="4823"/>
                        <a:pt x="21600" y="10800"/>
                      </a:cubicBezTo>
                    </a:path>
                  </a:pathLst>
                </a:custGeom>
                <a:solidFill>
                  <a:srgbClr val="CCFF00"/>
                </a:solidFill>
                <a:ln w="12700">
                  <a:solidFill>
                    <a:schemeClr val="tx1"/>
                  </a:solidFill>
                  <a:miter lim="800000"/>
                  <a:headEnd/>
                  <a:tailEnd/>
                </a:ln>
              </p:spPr>
              <p:txBody>
                <a:bodyPr lIns="0" tIns="0" rIns="0" bIns="0">
                  <a:prstTxWarp prst="textNoShape">
                    <a:avLst/>
                  </a:prstTxWarp>
                </a:bodyPr>
                <a:lstStyle/>
                <a:p>
                  <a:endParaRPr lang="en-US"/>
                </a:p>
              </p:txBody>
            </p:sp>
            <p:sp>
              <p:nvSpPr>
                <p:cNvPr id="20750" name="Rectangle 127"/>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673" name="Group 128"/>
              <p:cNvGrpSpPr>
                <a:grpSpLocks/>
              </p:cNvGrpSpPr>
              <p:nvPr/>
            </p:nvGrpSpPr>
            <p:grpSpPr bwMode="auto">
              <a:xfrm>
                <a:off x="66" y="4"/>
                <a:ext cx="181" cy="224"/>
                <a:chOff x="0" y="0"/>
                <a:chExt cx="181" cy="224"/>
              </a:xfrm>
            </p:grpSpPr>
            <p:sp>
              <p:nvSpPr>
                <p:cNvPr id="20747" name="AutoShape 129"/>
                <p:cNvSpPr>
                  <a:spLocks/>
                </p:cNvSpPr>
                <p:nvPr/>
              </p:nvSpPr>
              <p:spPr bwMode="auto">
                <a:xfrm>
                  <a:off x="0" y="90"/>
                  <a:ext cx="181" cy="43"/>
                </a:xfrm>
                <a:custGeom>
                  <a:avLst/>
                  <a:gdLst>
                    <a:gd name="T0" fmla="*/ 0 w 21600"/>
                    <a:gd name="T1" fmla="*/ 0 h 21600"/>
                    <a:gd name="T2" fmla="*/ 21600 w 21600"/>
                    <a:gd name="T3" fmla="*/ 21600 h 21600"/>
                  </a:gdLst>
                  <a:ahLst/>
                  <a:cxnLst/>
                  <a:rect l="T0" t="T1" r="T2" b="T3"/>
                  <a:pathLst>
                    <a:path w="21600" h="21600">
                      <a:moveTo>
                        <a:pt x="4149" y="20189"/>
                      </a:moveTo>
                      <a:cubicBezTo>
                        <a:pt x="3895" y="20542"/>
                        <a:pt x="3603" y="20895"/>
                        <a:pt x="3311" y="21159"/>
                      </a:cubicBezTo>
                      <a:cubicBezTo>
                        <a:pt x="3019" y="21512"/>
                        <a:pt x="2707" y="21600"/>
                        <a:pt x="2376" y="21600"/>
                      </a:cubicBezTo>
                      <a:cubicBezTo>
                        <a:pt x="2026" y="21600"/>
                        <a:pt x="1675" y="21336"/>
                        <a:pt x="1383" y="20895"/>
                      </a:cubicBezTo>
                      <a:cubicBezTo>
                        <a:pt x="1091" y="20454"/>
                        <a:pt x="838" y="19749"/>
                        <a:pt x="643" y="18867"/>
                      </a:cubicBezTo>
                      <a:cubicBezTo>
                        <a:pt x="428" y="17985"/>
                        <a:pt x="273" y="16927"/>
                        <a:pt x="156" y="15517"/>
                      </a:cubicBezTo>
                      <a:cubicBezTo>
                        <a:pt x="39" y="14282"/>
                        <a:pt x="0" y="12696"/>
                        <a:pt x="0" y="11020"/>
                      </a:cubicBezTo>
                      <a:cubicBezTo>
                        <a:pt x="0" y="7318"/>
                        <a:pt x="195" y="4584"/>
                        <a:pt x="604" y="2733"/>
                      </a:cubicBezTo>
                      <a:cubicBezTo>
                        <a:pt x="1013" y="970"/>
                        <a:pt x="1617" y="0"/>
                        <a:pt x="2396" y="0"/>
                      </a:cubicBezTo>
                      <a:cubicBezTo>
                        <a:pt x="2688" y="0"/>
                        <a:pt x="2980" y="88"/>
                        <a:pt x="3253" y="264"/>
                      </a:cubicBezTo>
                      <a:cubicBezTo>
                        <a:pt x="3525" y="441"/>
                        <a:pt x="3798" y="705"/>
                        <a:pt x="4032" y="970"/>
                      </a:cubicBezTo>
                      <a:lnTo>
                        <a:pt x="4032" y="5466"/>
                      </a:lnTo>
                      <a:lnTo>
                        <a:pt x="3798" y="5466"/>
                      </a:lnTo>
                      <a:lnTo>
                        <a:pt x="3720" y="2909"/>
                      </a:lnTo>
                      <a:cubicBezTo>
                        <a:pt x="3545" y="2380"/>
                        <a:pt x="3350" y="1940"/>
                        <a:pt x="3136" y="1675"/>
                      </a:cubicBezTo>
                      <a:cubicBezTo>
                        <a:pt x="2922" y="1411"/>
                        <a:pt x="2668" y="1322"/>
                        <a:pt x="2435" y="1322"/>
                      </a:cubicBezTo>
                      <a:cubicBezTo>
                        <a:pt x="2162" y="1322"/>
                        <a:pt x="1909" y="1411"/>
                        <a:pt x="1694" y="1763"/>
                      </a:cubicBezTo>
                      <a:cubicBezTo>
                        <a:pt x="1500" y="2116"/>
                        <a:pt x="1324" y="2645"/>
                        <a:pt x="1169" y="3438"/>
                      </a:cubicBezTo>
                      <a:cubicBezTo>
                        <a:pt x="1013" y="4144"/>
                        <a:pt x="915" y="5202"/>
                        <a:pt x="838" y="6436"/>
                      </a:cubicBezTo>
                      <a:cubicBezTo>
                        <a:pt x="740" y="7670"/>
                        <a:pt x="721" y="9169"/>
                        <a:pt x="721" y="10932"/>
                      </a:cubicBezTo>
                      <a:cubicBezTo>
                        <a:pt x="721" y="12784"/>
                        <a:pt x="760" y="14282"/>
                        <a:pt x="857" y="15517"/>
                      </a:cubicBezTo>
                      <a:cubicBezTo>
                        <a:pt x="935" y="16663"/>
                        <a:pt x="1052" y="17721"/>
                        <a:pt x="1208" y="18338"/>
                      </a:cubicBezTo>
                      <a:cubicBezTo>
                        <a:pt x="1363" y="19043"/>
                        <a:pt x="1539" y="19660"/>
                        <a:pt x="1753" y="19925"/>
                      </a:cubicBezTo>
                      <a:cubicBezTo>
                        <a:pt x="1948" y="20278"/>
                        <a:pt x="2162" y="20366"/>
                        <a:pt x="2376" y="20366"/>
                      </a:cubicBezTo>
                      <a:cubicBezTo>
                        <a:pt x="2513" y="20366"/>
                        <a:pt x="2610" y="20278"/>
                        <a:pt x="2727" y="20278"/>
                      </a:cubicBezTo>
                      <a:cubicBezTo>
                        <a:pt x="2844" y="20189"/>
                        <a:pt x="2941" y="20101"/>
                        <a:pt x="3038" y="20013"/>
                      </a:cubicBezTo>
                      <a:cubicBezTo>
                        <a:pt x="3136" y="19837"/>
                        <a:pt x="3233" y="19837"/>
                        <a:pt x="3311" y="19660"/>
                      </a:cubicBezTo>
                      <a:cubicBezTo>
                        <a:pt x="3389" y="19484"/>
                        <a:pt x="3447" y="19396"/>
                        <a:pt x="3486" y="19308"/>
                      </a:cubicBezTo>
                      <a:lnTo>
                        <a:pt x="3486" y="13313"/>
                      </a:lnTo>
                      <a:lnTo>
                        <a:pt x="2883" y="12872"/>
                      </a:lnTo>
                      <a:lnTo>
                        <a:pt x="2883" y="12078"/>
                      </a:lnTo>
                      <a:lnTo>
                        <a:pt x="4597" y="12078"/>
                      </a:lnTo>
                      <a:lnTo>
                        <a:pt x="4597" y="12872"/>
                      </a:lnTo>
                      <a:lnTo>
                        <a:pt x="4149" y="13313"/>
                      </a:lnTo>
                      <a:lnTo>
                        <a:pt x="4149" y="20189"/>
                      </a:lnTo>
                      <a:close/>
                      <a:moveTo>
                        <a:pt x="5045" y="20454"/>
                      </a:moveTo>
                      <a:lnTo>
                        <a:pt x="5629" y="20013"/>
                      </a:lnTo>
                      <a:lnTo>
                        <a:pt x="5629" y="1499"/>
                      </a:lnTo>
                      <a:lnTo>
                        <a:pt x="5045" y="1058"/>
                      </a:lnTo>
                      <a:lnTo>
                        <a:pt x="5045" y="264"/>
                      </a:lnTo>
                      <a:lnTo>
                        <a:pt x="8531" y="264"/>
                      </a:lnTo>
                      <a:lnTo>
                        <a:pt x="8531" y="5290"/>
                      </a:lnTo>
                      <a:lnTo>
                        <a:pt x="8297" y="5290"/>
                      </a:lnTo>
                      <a:lnTo>
                        <a:pt x="8180" y="1940"/>
                      </a:lnTo>
                      <a:cubicBezTo>
                        <a:pt x="8102" y="1851"/>
                        <a:pt x="8025" y="1763"/>
                        <a:pt x="7908" y="1763"/>
                      </a:cubicBezTo>
                      <a:cubicBezTo>
                        <a:pt x="7810" y="1763"/>
                        <a:pt x="7693" y="1763"/>
                        <a:pt x="7596" y="1763"/>
                      </a:cubicBezTo>
                      <a:cubicBezTo>
                        <a:pt x="7479" y="1675"/>
                        <a:pt x="7382" y="1675"/>
                        <a:pt x="7284" y="1675"/>
                      </a:cubicBezTo>
                      <a:cubicBezTo>
                        <a:pt x="7187" y="1675"/>
                        <a:pt x="7129" y="1675"/>
                        <a:pt x="7070" y="1675"/>
                      </a:cubicBezTo>
                      <a:lnTo>
                        <a:pt x="6311" y="1675"/>
                      </a:lnTo>
                      <a:lnTo>
                        <a:pt x="6311" y="9874"/>
                      </a:lnTo>
                      <a:lnTo>
                        <a:pt x="7557" y="9874"/>
                      </a:lnTo>
                      <a:lnTo>
                        <a:pt x="7654" y="7318"/>
                      </a:lnTo>
                      <a:lnTo>
                        <a:pt x="7888" y="7318"/>
                      </a:lnTo>
                      <a:lnTo>
                        <a:pt x="7888" y="13842"/>
                      </a:lnTo>
                      <a:lnTo>
                        <a:pt x="7654" y="13842"/>
                      </a:lnTo>
                      <a:lnTo>
                        <a:pt x="7557" y="11285"/>
                      </a:lnTo>
                      <a:lnTo>
                        <a:pt x="6311" y="11285"/>
                      </a:lnTo>
                      <a:lnTo>
                        <a:pt x="6311" y="19837"/>
                      </a:lnTo>
                      <a:lnTo>
                        <a:pt x="7206" y="19837"/>
                      </a:lnTo>
                      <a:cubicBezTo>
                        <a:pt x="7362" y="19837"/>
                        <a:pt x="7499" y="19837"/>
                        <a:pt x="7616" y="19837"/>
                      </a:cubicBezTo>
                      <a:cubicBezTo>
                        <a:pt x="7752" y="19837"/>
                        <a:pt x="7869" y="19837"/>
                        <a:pt x="7966" y="19749"/>
                      </a:cubicBezTo>
                      <a:cubicBezTo>
                        <a:pt x="8063" y="19749"/>
                        <a:pt x="8161" y="19660"/>
                        <a:pt x="8219" y="19660"/>
                      </a:cubicBezTo>
                      <a:cubicBezTo>
                        <a:pt x="8297" y="19660"/>
                        <a:pt x="8356" y="19660"/>
                        <a:pt x="8395" y="19572"/>
                      </a:cubicBezTo>
                      <a:lnTo>
                        <a:pt x="8589" y="15693"/>
                      </a:lnTo>
                      <a:lnTo>
                        <a:pt x="8804" y="15693"/>
                      </a:lnTo>
                      <a:lnTo>
                        <a:pt x="8765" y="21247"/>
                      </a:lnTo>
                      <a:lnTo>
                        <a:pt x="5045" y="21247"/>
                      </a:lnTo>
                      <a:lnTo>
                        <a:pt x="5045" y="20454"/>
                      </a:lnTo>
                      <a:close/>
                      <a:moveTo>
                        <a:pt x="12173" y="21247"/>
                      </a:moveTo>
                      <a:lnTo>
                        <a:pt x="12037" y="21247"/>
                      </a:lnTo>
                      <a:lnTo>
                        <a:pt x="10342" y="3174"/>
                      </a:lnTo>
                      <a:lnTo>
                        <a:pt x="10342" y="20013"/>
                      </a:lnTo>
                      <a:lnTo>
                        <a:pt x="10966" y="20454"/>
                      </a:lnTo>
                      <a:lnTo>
                        <a:pt x="10966" y="21247"/>
                      </a:lnTo>
                      <a:lnTo>
                        <a:pt x="9368" y="21247"/>
                      </a:lnTo>
                      <a:lnTo>
                        <a:pt x="9368" y="20454"/>
                      </a:lnTo>
                      <a:lnTo>
                        <a:pt x="9972" y="20013"/>
                      </a:lnTo>
                      <a:lnTo>
                        <a:pt x="9972" y="1499"/>
                      </a:lnTo>
                      <a:lnTo>
                        <a:pt x="9368" y="1058"/>
                      </a:lnTo>
                      <a:lnTo>
                        <a:pt x="9368" y="264"/>
                      </a:lnTo>
                      <a:lnTo>
                        <a:pt x="10790" y="264"/>
                      </a:lnTo>
                      <a:lnTo>
                        <a:pt x="12290" y="16222"/>
                      </a:lnTo>
                      <a:lnTo>
                        <a:pt x="13946" y="264"/>
                      </a:lnTo>
                      <a:lnTo>
                        <a:pt x="15270" y="264"/>
                      </a:lnTo>
                      <a:lnTo>
                        <a:pt x="15270" y="1058"/>
                      </a:lnTo>
                      <a:lnTo>
                        <a:pt x="14686" y="1499"/>
                      </a:lnTo>
                      <a:lnTo>
                        <a:pt x="14686" y="20013"/>
                      </a:lnTo>
                      <a:lnTo>
                        <a:pt x="15270" y="20454"/>
                      </a:lnTo>
                      <a:lnTo>
                        <a:pt x="15270" y="21247"/>
                      </a:lnTo>
                      <a:lnTo>
                        <a:pt x="13400" y="21247"/>
                      </a:lnTo>
                      <a:lnTo>
                        <a:pt x="13400" y="20454"/>
                      </a:lnTo>
                      <a:lnTo>
                        <a:pt x="14023" y="20013"/>
                      </a:lnTo>
                      <a:lnTo>
                        <a:pt x="14023" y="3174"/>
                      </a:lnTo>
                      <a:lnTo>
                        <a:pt x="12173" y="21247"/>
                      </a:lnTo>
                      <a:close/>
                      <a:moveTo>
                        <a:pt x="18464" y="21247"/>
                      </a:moveTo>
                      <a:lnTo>
                        <a:pt x="18347" y="21247"/>
                      </a:lnTo>
                      <a:lnTo>
                        <a:pt x="16633" y="3174"/>
                      </a:lnTo>
                      <a:lnTo>
                        <a:pt x="16633" y="20013"/>
                      </a:lnTo>
                      <a:lnTo>
                        <a:pt x="17276" y="20454"/>
                      </a:lnTo>
                      <a:lnTo>
                        <a:pt x="17276" y="21247"/>
                      </a:lnTo>
                      <a:lnTo>
                        <a:pt x="15679" y="21247"/>
                      </a:lnTo>
                      <a:lnTo>
                        <a:pt x="15679" y="20454"/>
                      </a:lnTo>
                      <a:lnTo>
                        <a:pt x="16283" y="20013"/>
                      </a:lnTo>
                      <a:lnTo>
                        <a:pt x="16283" y="1499"/>
                      </a:lnTo>
                      <a:lnTo>
                        <a:pt x="15679" y="1058"/>
                      </a:lnTo>
                      <a:lnTo>
                        <a:pt x="15679" y="264"/>
                      </a:lnTo>
                      <a:lnTo>
                        <a:pt x="17101" y="264"/>
                      </a:lnTo>
                      <a:lnTo>
                        <a:pt x="18601" y="16222"/>
                      </a:lnTo>
                      <a:lnTo>
                        <a:pt x="20256" y="264"/>
                      </a:lnTo>
                      <a:lnTo>
                        <a:pt x="21600" y="264"/>
                      </a:lnTo>
                      <a:lnTo>
                        <a:pt x="21600" y="1058"/>
                      </a:lnTo>
                      <a:lnTo>
                        <a:pt x="20996" y="1499"/>
                      </a:lnTo>
                      <a:lnTo>
                        <a:pt x="20996" y="20013"/>
                      </a:lnTo>
                      <a:lnTo>
                        <a:pt x="21600" y="20454"/>
                      </a:lnTo>
                      <a:lnTo>
                        <a:pt x="21600" y="21247"/>
                      </a:lnTo>
                      <a:lnTo>
                        <a:pt x="19691" y="21247"/>
                      </a:lnTo>
                      <a:lnTo>
                        <a:pt x="19691" y="20454"/>
                      </a:lnTo>
                      <a:lnTo>
                        <a:pt x="20315" y="20013"/>
                      </a:lnTo>
                      <a:lnTo>
                        <a:pt x="20315" y="3174"/>
                      </a:lnTo>
                      <a:lnTo>
                        <a:pt x="18464" y="21247"/>
                      </a:lnTo>
                      <a:close/>
                      <a:moveTo>
                        <a:pt x="18464" y="21247"/>
                      </a:move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748" name="Rectangle 130"/>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674" name="Group 131"/>
            <p:cNvGrpSpPr>
              <a:grpSpLocks/>
            </p:cNvGrpSpPr>
            <p:nvPr/>
          </p:nvGrpSpPr>
          <p:grpSpPr bwMode="auto">
            <a:xfrm>
              <a:off x="370" y="799"/>
              <a:ext cx="558" cy="329"/>
              <a:chOff x="0" y="0"/>
              <a:chExt cx="558" cy="329"/>
            </a:xfrm>
          </p:grpSpPr>
          <p:grpSp>
            <p:nvGrpSpPr>
              <p:cNvPr id="20679" name="Group 132"/>
              <p:cNvGrpSpPr>
                <a:grpSpLocks/>
              </p:cNvGrpSpPr>
              <p:nvPr/>
            </p:nvGrpSpPr>
            <p:grpSpPr bwMode="auto">
              <a:xfrm>
                <a:off x="0" y="0"/>
                <a:ext cx="492" cy="224"/>
                <a:chOff x="0" y="0"/>
                <a:chExt cx="492" cy="224"/>
              </a:xfrm>
            </p:grpSpPr>
            <p:sp>
              <p:nvSpPr>
                <p:cNvPr id="20743" name="AutoShape 133"/>
                <p:cNvSpPr>
                  <a:spLocks/>
                </p:cNvSpPr>
                <p:nvPr/>
              </p:nvSpPr>
              <p:spPr bwMode="auto">
                <a:xfrm>
                  <a:off x="0" y="8"/>
                  <a:ext cx="492" cy="206"/>
                </a:xfrm>
                <a:custGeom>
                  <a:avLst/>
                  <a:gdLst>
                    <a:gd name="T0" fmla="*/ 0 w 21600"/>
                    <a:gd name="T1" fmla="*/ 0 h 21600"/>
                    <a:gd name="T2" fmla="*/ 21600 w 21600"/>
                    <a:gd name="T3" fmla="*/ 21600 h 21600"/>
                  </a:gdLst>
                  <a:ahLst/>
                  <a:cxnLst/>
                  <a:rect l="T0" t="T1" r="T2" b="T3"/>
                  <a:pathLst>
                    <a:path w="21600" h="21600">
                      <a:moveTo>
                        <a:pt x="0" y="0"/>
                      </a:moveTo>
                      <a:cubicBezTo>
                        <a:pt x="5591" y="5639"/>
                        <a:pt x="14900" y="15021"/>
                        <a:pt x="2160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744" name="Rectangle 134"/>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680" name="Group 135"/>
              <p:cNvGrpSpPr>
                <a:grpSpLocks/>
              </p:cNvGrpSpPr>
              <p:nvPr/>
            </p:nvGrpSpPr>
            <p:grpSpPr bwMode="auto">
              <a:xfrm>
                <a:off x="486" y="105"/>
                <a:ext cx="72" cy="224"/>
                <a:chOff x="0" y="0"/>
                <a:chExt cx="72" cy="224"/>
              </a:xfrm>
            </p:grpSpPr>
            <p:sp>
              <p:nvSpPr>
                <p:cNvPr id="20741" name="AutoShape 136"/>
                <p:cNvSpPr>
                  <a:spLocks/>
                </p:cNvSpPr>
                <p:nvPr/>
              </p:nvSpPr>
              <p:spPr bwMode="auto">
                <a:xfrm>
                  <a:off x="0" y="95"/>
                  <a:ext cx="45" cy="33"/>
                </a:xfrm>
                <a:custGeom>
                  <a:avLst/>
                  <a:gdLst>
                    <a:gd name="T0" fmla="*/ 0 w 21600"/>
                    <a:gd name="T1" fmla="*/ 0 h 21600"/>
                    <a:gd name="T2" fmla="*/ 21600 w 21600"/>
                    <a:gd name="T3" fmla="*/ 21600 h 21600"/>
                  </a:gdLst>
                  <a:ahLst/>
                  <a:cxnLst/>
                  <a:rect l="T0" t="T1" r="T2" b="T3"/>
                  <a:pathLst>
                    <a:path w="21600" h="21600">
                      <a:moveTo>
                        <a:pt x="5812" y="0"/>
                      </a:moveTo>
                      <a:lnTo>
                        <a:pt x="21600" y="21600"/>
                      </a:lnTo>
                      <a:lnTo>
                        <a:pt x="0" y="19072"/>
                      </a:lnTo>
                      <a:lnTo>
                        <a:pt x="5812" y="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742" name="Rectangle 137"/>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685" name="Group 138"/>
            <p:cNvGrpSpPr>
              <a:grpSpLocks/>
            </p:cNvGrpSpPr>
            <p:nvPr/>
          </p:nvGrpSpPr>
          <p:grpSpPr bwMode="auto">
            <a:xfrm>
              <a:off x="1375" y="785"/>
              <a:ext cx="78" cy="305"/>
              <a:chOff x="0" y="0"/>
              <a:chExt cx="78" cy="304"/>
            </a:xfrm>
          </p:grpSpPr>
          <p:grpSp>
            <p:nvGrpSpPr>
              <p:cNvPr id="20686" name="Group 139"/>
              <p:cNvGrpSpPr>
                <a:grpSpLocks/>
              </p:cNvGrpSpPr>
              <p:nvPr/>
            </p:nvGrpSpPr>
            <p:grpSpPr bwMode="auto">
              <a:xfrm>
                <a:off x="6" y="0"/>
                <a:ext cx="72" cy="224"/>
                <a:chOff x="0" y="0"/>
                <a:chExt cx="72" cy="224"/>
              </a:xfrm>
            </p:grpSpPr>
            <p:sp>
              <p:nvSpPr>
                <p:cNvPr id="20737" name="AutoShape 140"/>
                <p:cNvSpPr>
                  <a:spLocks/>
                </p:cNvSpPr>
                <p:nvPr/>
              </p:nvSpPr>
              <p:spPr bwMode="auto">
                <a:xfrm>
                  <a:off x="0" y="53"/>
                  <a:ext cx="8" cy="117"/>
                </a:xfrm>
                <a:custGeom>
                  <a:avLst/>
                  <a:gdLst>
                    <a:gd name="T0" fmla="*/ 0 w 21600"/>
                    <a:gd name="T1" fmla="*/ 0 h 21600"/>
                    <a:gd name="T2" fmla="*/ 21600 w 21600"/>
                    <a:gd name="T3" fmla="*/ 21600 h 21600"/>
                  </a:gdLst>
                  <a:ahLst/>
                  <a:cxnLst/>
                  <a:rect l="T0" t="T1" r="T2" b="T3"/>
                  <a:pathLst>
                    <a:path w="21600" h="21600">
                      <a:moveTo>
                        <a:pt x="0" y="0"/>
                      </a:moveTo>
                      <a:cubicBezTo>
                        <a:pt x="10596" y="6646"/>
                        <a:pt x="10596" y="14123"/>
                        <a:pt x="2160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738" name="Rectangle 141"/>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691" name="Group 142"/>
              <p:cNvGrpSpPr>
                <a:grpSpLocks/>
              </p:cNvGrpSpPr>
              <p:nvPr/>
            </p:nvGrpSpPr>
            <p:grpSpPr bwMode="auto">
              <a:xfrm>
                <a:off x="0" y="80"/>
                <a:ext cx="72" cy="224"/>
                <a:chOff x="0" y="0"/>
                <a:chExt cx="72" cy="224"/>
              </a:xfrm>
            </p:grpSpPr>
            <p:sp>
              <p:nvSpPr>
                <p:cNvPr id="20735" name="AutoShape 143"/>
                <p:cNvSpPr>
                  <a:spLocks/>
                </p:cNvSpPr>
                <p:nvPr/>
              </p:nvSpPr>
              <p:spPr bwMode="auto">
                <a:xfrm>
                  <a:off x="0" y="88"/>
                  <a:ext cx="29" cy="46"/>
                </a:xfrm>
                <a:custGeom>
                  <a:avLst/>
                  <a:gdLst>
                    <a:gd name="T0" fmla="*/ 0 w 21600"/>
                    <a:gd name="T1" fmla="*/ 0 h 21600"/>
                    <a:gd name="T2" fmla="*/ 21600 w 21600"/>
                    <a:gd name="T3" fmla="*/ 21600 h 21600"/>
                  </a:gdLst>
                  <a:ahLst/>
                  <a:cxnLst/>
                  <a:rect l="T0" t="T1" r="T2" b="T3"/>
                  <a:pathLst>
                    <a:path w="21600" h="21600">
                      <a:moveTo>
                        <a:pt x="21600" y="0"/>
                      </a:moveTo>
                      <a:lnTo>
                        <a:pt x="13962" y="21600"/>
                      </a:lnTo>
                      <a:lnTo>
                        <a:pt x="0" y="1451"/>
                      </a:lnTo>
                      <a:lnTo>
                        <a:pt x="21600" y="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736" name="Rectangle 144"/>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692" name="Group 145"/>
            <p:cNvGrpSpPr>
              <a:grpSpLocks/>
            </p:cNvGrpSpPr>
            <p:nvPr/>
          </p:nvGrpSpPr>
          <p:grpSpPr bwMode="auto">
            <a:xfrm>
              <a:off x="1096" y="789"/>
              <a:ext cx="201" cy="312"/>
              <a:chOff x="0" y="0"/>
              <a:chExt cx="201" cy="311"/>
            </a:xfrm>
          </p:grpSpPr>
          <p:grpSp>
            <p:nvGrpSpPr>
              <p:cNvPr id="20697" name="Group 146"/>
              <p:cNvGrpSpPr>
                <a:grpSpLocks/>
              </p:cNvGrpSpPr>
              <p:nvPr/>
            </p:nvGrpSpPr>
            <p:grpSpPr bwMode="auto">
              <a:xfrm>
                <a:off x="35" y="0"/>
                <a:ext cx="166" cy="224"/>
                <a:chOff x="0" y="0"/>
                <a:chExt cx="166" cy="224"/>
              </a:xfrm>
            </p:grpSpPr>
            <p:sp>
              <p:nvSpPr>
                <p:cNvPr id="20731" name="AutoShape 147"/>
                <p:cNvSpPr>
                  <a:spLocks/>
                </p:cNvSpPr>
                <p:nvPr/>
              </p:nvSpPr>
              <p:spPr bwMode="auto">
                <a:xfrm>
                  <a:off x="0" y="36"/>
                  <a:ext cx="166" cy="151"/>
                </a:xfrm>
                <a:custGeom>
                  <a:avLst/>
                  <a:gdLst>
                    <a:gd name="T0" fmla="*/ 0 w 21600"/>
                    <a:gd name="T1" fmla="*/ 0 h 21600"/>
                    <a:gd name="T2" fmla="*/ 21600 w 21600"/>
                    <a:gd name="T3" fmla="*/ 21600 h 21600"/>
                  </a:gdLst>
                  <a:ahLst/>
                  <a:cxnLst/>
                  <a:rect l="T0" t="T1" r="T2" b="T3"/>
                  <a:pathLst>
                    <a:path w="21600" h="21600">
                      <a:moveTo>
                        <a:pt x="21600" y="0"/>
                      </a:moveTo>
                      <a:cubicBezTo>
                        <a:pt x="14946" y="6360"/>
                        <a:pt x="6654" y="14604"/>
                        <a:pt x="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732" name="Rectangle 148"/>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698" name="Group 149"/>
              <p:cNvGrpSpPr>
                <a:grpSpLocks/>
              </p:cNvGrpSpPr>
              <p:nvPr/>
            </p:nvGrpSpPr>
            <p:grpSpPr bwMode="auto">
              <a:xfrm>
                <a:off x="0" y="87"/>
                <a:ext cx="72" cy="224"/>
                <a:chOff x="0" y="0"/>
                <a:chExt cx="72" cy="224"/>
              </a:xfrm>
            </p:grpSpPr>
            <p:sp>
              <p:nvSpPr>
                <p:cNvPr id="20729" name="AutoShape 150"/>
                <p:cNvSpPr>
                  <a:spLocks/>
                </p:cNvSpPr>
                <p:nvPr/>
              </p:nvSpPr>
              <p:spPr bwMode="auto">
                <a:xfrm>
                  <a:off x="0" y="91"/>
                  <a:ext cx="41" cy="41"/>
                </a:xfrm>
                <a:custGeom>
                  <a:avLst/>
                  <a:gdLst>
                    <a:gd name="T0" fmla="*/ 0 w 21600"/>
                    <a:gd name="T1" fmla="*/ 0 h 21600"/>
                    <a:gd name="T2" fmla="*/ 21600 w 21600"/>
                    <a:gd name="T3" fmla="*/ 21600 h 21600"/>
                  </a:gdLst>
                  <a:ahLst/>
                  <a:cxnLst/>
                  <a:rect l="T0" t="T1" r="T2" b="T3"/>
                  <a:pathLst>
                    <a:path w="21600" h="21600">
                      <a:moveTo>
                        <a:pt x="21600" y="12291"/>
                      </a:moveTo>
                      <a:lnTo>
                        <a:pt x="0" y="21600"/>
                      </a:lnTo>
                      <a:lnTo>
                        <a:pt x="11520" y="0"/>
                      </a:lnTo>
                      <a:lnTo>
                        <a:pt x="21600" y="12291"/>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730" name="Rectangle 151"/>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703" name="Group 152"/>
            <p:cNvGrpSpPr>
              <a:grpSpLocks/>
            </p:cNvGrpSpPr>
            <p:nvPr/>
          </p:nvGrpSpPr>
          <p:grpSpPr bwMode="auto">
            <a:xfrm>
              <a:off x="1512" y="1293"/>
              <a:ext cx="273" cy="228"/>
              <a:chOff x="0" y="0"/>
              <a:chExt cx="272" cy="228"/>
            </a:xfrm>
          </p:grpSpPr>
          <p:grpSp>
            <p:nvGrpSpPr>
              <p:cNvPr id="20704" name="Group 153"/>
              <p:cNvGrpSpPr>
                <a:grpSpLocks/>
              </p:cNvGrpSpPr>
              <p:nvPr/>
            </p:nvGrpSpPr>
            <p:grpSpPr bwMode="auto">
              <a:xfrm>
                <a:off x="0" y="0"/>
                <a:ext cx="272" cy="224"/>
                <a:chOff x="0" y="0"/>
                <a:chExt cx="272" cy="224"/>
              </a:xfrm>
            </p:grpSpPr>
            <p:sp>
              <p:nvSpPr>
                <p:cNvPr id="20725" name="AutoShape 154"/>
                <p:cNvSpPr>
                  <a:spLocks/>
                </p:cNvSpPr>
                <p:nvPr/>
              </p:nvSpPr>
              <p:spPr bwMode="auto">
                <a:xfrm>
                  <a:off x="0" y="31"/>
                  <a:ext cx="272" cy="161"/>
                </a:xfrm>
                <a:custGeom>
                  <a:avLst/>
                  <a:gdLst>
                    <a:gd name="T0" fmla="*/ 0 w 21600"/>
                    <a:gd name="T1" fmla="*/ 0 h 21600"/>
                    <a:gd name="T2" fmla="*/ 21600 w 21600"/>
                    <a:gd name="T3" fmla="*/ 21600 h 21600"/>
                  </a:gdLst>
                  <a:ahLst/>
                  <a:cxnLst/>
                  <a:rect l="T0" t="T1" r="T2" b="T3"/>
                  <a:pathLst>
                    <a:path w="21600" h="21600">
                      <a:moveTo>
                        <a:pt x="21600" y="10800"/>
                      </a:moveTo>
                      <a:cubicBezTo>
                        <a:pt x="21600" y="16754"/>
                        <a:pt x="16754" y="21600"/>
                        <a:pt x="10800" y="21600"/>
                      </a:cubicBezTo>
                      <a:cubicBezTo>
                        <a:pt x="4833" y="21600"/>
                        <a:pt x="0" y="16754"/>
                        <a:pt x="0" y="10800"/>
                      </a:cubicBezTo>
                      <a:cubicBezTo>
                        <a:pt x="0" y="4846"/>
                        <a:pt x="4833" y="0"/>
                        <a:pt x="10800" y="0"/>
                      </a:cubicBezTo>
                      <a:cubicBezTo>
                        <a:pt x="16754" y="0"/>
                        <a:pt x="21600" y="4846"/>
                        <a:pt x="21600" y="10800"/>
                      </a:cubicBezTo>
                    </a:path>
                  </a:pathLst>
                </a:custGeom>
                <a:solidFill>
                  <a:srgbClr val="99CCFF"/>
                </a:solidFill>
                <a:ln w="12700">
                  <a:solidFill>
                    <a:schemeClr val="tx1"/>
                  </a:solidFill>
                  <a:miter lim="800000"/>
                  <a:headEnd/>
                  <a:tailEnd/>
                </a:ln>
              </p:spPr>
              <p:txBody>
                <a:bodyPr lIns="0" tIns="0" rIns="0" bIns="0">
                  <a:prstTxWarp prst="textNoShape">
                    <a:avLst/>
                  </a:prstTxWarp>
                </a:bodyPr>
                <a:lstStyle/>
                <a:p>
                  <a:endParaRPr lang="en-US"/>
                </a:p>
              </p:txBody>
            </p:sp>
            <p:sp>
              <p:nvSpPr>
                <p:cNvPr id="20726" name="Rectangle 155"/>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709" name="Group 156"/>
              <p:cNvGrpSpPr>
                <a:grpSpLocks/>
              </p:cNvGrpSpPr>
              <p:nvPr/>
            </p:nvGrpSpPr>
            <p:grpSpPr bwMode="auto">
              <a:xfrm>
                <a:off x="62" y="4"/>
                <a:ext cx="155" cy="224"/>
                <a:chOff x="0" y="0"/>
                <a:chExt cx="154" cy="224"/>
              </a:xfrm>
            </p:grpSpPr>
            <p:sp>
              <p:nvSpPr>
                <p:cNvPr id="20723" name="AutoShape 157"/>
                <p:cNvSpPr>
                  <a:spLocks/>
                </p:cNvSpPr>
                <p:nvPr/>
              </p:nvSpPr>
              <p:spPr bwMode="auto">
                <a:xfrm>
                  <a:off x="0" y="90"/>
                  <a:ext cx="154" cy="43"/>
                </a:xfrm>
                <a:custGeom>
                  <a:avLst/>
                  <a:gdLst>
                    <a:gd name="T0" fmla="*/ 0 w 21600"/>
                    <a:gd name="T1" fmla="*/ 0 h 21600"/>
                    <a:gd name="T2" fmla="*/ 21600 w 21600"/>
                    <a:gd name="T3" fmla="*/ 21600 h 21600"/>
                  </a:gdLst>
                  <a:ahLst/>
                  <a:cxnLst/>
                  <a:rect l="T0" t="T1" r="T2" b="T3"/>
                  <a:pathLst>
                    <a:path w="21600" h="21600">
                      <a:moveTo>
                        <a:pt x="0" y="15669"/>
                      </a:moveTo>
                      <a:lnTo>
                        <a:pt x="274" y="15669"/>
                      </a:lnTo>
                      <a:lnTo>
                        <a:pt x="411" y="18413"/>
                      </a:lnTo>
                      <a:cubicBezTo>
                        <a:pt x="457" y="18767"/>
                        <a:pt x="549" y="18944"/>
                        <a:pt x="640" y="19210"/>
                      </a:cubicBezTo>
                      <a:cubicBezTo>
                        <a:pt x="731" y="19475"/>
                        <a:pt x="823" y="19652"/>
                        <a:pt x="937" y="19830"/>
                      </a:cubicBezTo>
                      <a:cubicBezTo>
                        <a:pt x="1051" y="20007"/>
                        <a:pt x="1189" y="20095"/>
                        <a:pt x="1303" y="20272"/>
                      </a:cubicBezTo>
                      <a:cubicBezTo>
                        <a:pt x="1417" y="20272"/>
                        <a:pt x="1554" y="20361"/>
                        <a:pt x="1669" y="20361"/>
                      </a:cubicBezTo>
                      <a:cubicBezTo>
                        <a:pt x="1874" y="20361"/>
                        <a:pt x="2057" y="20272"/>
                        <a:pt x="2194" y="20007"/>
                      </a:cubicBezTo>
                      <a:cubicBezTo>
                        <a:pt x="2354" y="19830"/>
                        <a:pt x="2469" y="19475"/>
                        <a:pt x="2583" y="19121"/>
                      </a:cubicBezTo>
                      <a:cubicBezTo>
                        <a:pt x="2674" y="18767"/>
                        <a:pt x="2743" y="18325"/>
                        <a:pt x="2789" y="17793"/>
                      </a:cubicBezTo>
                      <a:cubicBezTo>
                        <a:pt x="2834" y="17262"/>
                        <a:pt x="2880" y="16731"/>
                        <a:pt x="2880" y="16111"/>
                      </a:cubicBezTo>
                      <a:cubicBezTo>
                        <a:pt x="2880" y="15403"/>
                        <a:pt x="2834" y="14784"/>
                        <a:pt x="2743" y="14252"/>
                      </a:cubicBezTo>
                      <a:cubicBezTo>
                        <a:pt x="2674" y="13721"/>
                        <a:pt x="2560" y="13367"/>
                        <a:pt x="2423" y="13013"/>
                      </a:cubicBezTo>
                      <a:cubicBezTo>
                        <a:pt x="2286" y="12659"/>
                        <a:pt x="2126" y="12393"/>
                        <a:pt x="1966" y="12128"/>
                      </a:cubicBezTo>
                      <a:cubicBezTo>
                        <a:pt x="1806" y="11862"/>
                        <a:pt x="1623" y="11597"/>
                        <a:pt x="1440" y="11420"/>
                      </a:cubicBezTo>
                      <a:cubicBezTo>
                        <a:pt x="1257" y="11154"/>
                        <a:pt x="1074" y="10889"/>
                        <a:pt x="914" y="10623"/>
                      </a:cubicBezTo>
                      <a:cubicBezTo>
                        <a:pt x="731" y="10357"/>
                        <a:pt x="594" y="9915"/>
                        <a:pt x="457" y="9472"/>
                      </a:cubicBezTo>
                      <a:cubicBezTo>
                        <a:pt x="320" y="9030"/>
                        <a:pt x="206" y="8498"/>
                        <a:pt x="137" y="7879"/>
                      </a:cubicBezTo>
                      <a:cubicBezTo>
                        <a:pt x="46" y="7170"/>
                        <a:pt x="0" y="6374"/>
                        <a:pt x="0" y="5400"/>
                      </a:cubicBezTo>
                      <a:cubicBezTo>
                        <a:pt x="0" y="4515"/>
                        <a:pt x="46" y="3807"/>
                        <a:pt x="137" y="3187"/>
                      </a:cubicBezTo>
                      <a:cubicBezTo>
                        <a:pt x="206" y="2479"/>
                        <a:pt x="320" y="1859"/>
                        <a:pt x="480" y="1416"/>
                      </a:cubicBezTo>
                      <a:cubicBezTo>
                        <a:pt x="640" y="974"/>
                        <a:pt x="823" y="620"/>
                        <a:pt x="1074" y="354"/>
                      </a:cubicBezTo>
                      <a:cubicBezTo>
                        <a:pt x="1280" y="89"/>
                        <a:pt x="1554" y="0"/>
                        <a:pt x="1851" y="0"/>
                      </a:cubicBezTo>
                      <a:cubicBezTo>
                        <a:pt x="2126" y="0"/>
                        <a:pt x="2377" y="0"/>
                        <a:pt x="2606" y="177"/>
                      </a:cubicBezTo>
                      <a:cubicBezTo>
                        <a:pt x="2857" y="354"/>
                        <a:pt x="3086" y="443"/>
                        <a:pt x="3269" y="620"/>
                      </a:cubicBezTo>
                      <a:lnTo>
                        <a:pt x="3269" y="5046"/>
                      </a:lnTo>
                      <a:lnTo>
                        <a:pt x="3017" y="5046"/>
                      </a:lnTo>
                      <a:lnTo>
                        <a:pt x="2880" y="2479"/>
                      </a:lnTo>
                      <a:cubicBezTo>
                        <a:pt x="2743" y="2125"/>
                        <a:pt x="2606" y="1859"/>
                        <a:pt x="2423" y="1593"/>
                      </a:cubicBezTo>
                      <a:cubicBezTo>
                        <a:pt x="2263" y="1416"/>
                        <a:pt x="2057" y="1328"/>
                        <a:pt x="1851" y="1328"/>
                      </a:cubicBezTo>
                      <a:cubicBezTo>
                        <a:pt x="1646" y="1328"/>
                        <a:pt x="1486" y="1416"/>
                        <a:pt x="1326" y="1593"/>
                      </a:cubicBezTo>
                      <a:cubicBezTo>
                        <a:pt x="1189" y="1682"/>
                        <a:pt x="1074" y="1948"/>
                        <a:pt x="983" y="2213"/>
                      </a:cubicBezTo>
                      <a:cubicBezTo>
                        <a:pt x="869" y="2567"/>
                        <a:pt x="800" y="2833"/>
                        <a:pt x="754" y="3275"/>
                      </a:cubicBezTo>
                      <a:cubicBezTo>
                        <a:pt x="709" y="3630"/>
                        <a:pt x="686" y="4072"/>
                        <a:pt x="686" y="4515"/>
                      </a:cubicBezTo>
                      <a:cubicBezTo>
                        <a:pt x="686" y="5223"/>
                        <a:pt x="731" y="5754"/>
                        <a:pt x="823" y="6197"/>
                      </a:cubicBezTo>
                      <a:cubicBezTo>
                        <a:pt x="891" y="6639"/>
                        <a:pt x="1006" y="6993"/>
                        <a:pt x="1120" y="7436"/>
                      </a:cubicBezTo>
                      <a:cubicBezTo>
                        <a:pt x="1280" y="7702"/>
                        <a:pt x="1417" y="7967"/>
                        <a:pt x="1600" y="8233"/>
                      </a:cubicBezTo>
                      <a:cubicBezTo>
                        <a:pt x="1760" y="8410"/>
                        <a:pt x="1943" y="8675"/>
                        <a:pt x="2126" y="8941"/>
                      </a:cubicBezTo>
                      <a:cubicBezTo>
                        <a:pt x="2309" y="9207"/>
                        <a:pt x="2469" y="9472"/>
                        <a:pt x="2651" y="9738"/>
                      </a:cubicBezTo>
                      <a:cubicBezTo>
                        <a:pt x="2834" y="10003"/>
                        <a:pt x="2971" y="10446"/>
                        <a:pt x="3109" y="10977"/>
                      </a:cubicBezTo>
                      <a:cubicBezTo>
                        <a:pt x="3246" y="11420"/>
                        <a:pt x="3360" y="12039"/>
                        <a:pt x="3429" y="12659"/>
                      </a:cubicBezTo>
                      <a:cubicBezTo>
                        <a:pt x="3520" y="13367"/>
                        <a:pt x="3566" y="14252"/>
                        <a:pt x="3566" y="15226"/>
                      </a:cubicBezTo>
                      <a:cubicBezTo>
                        <a:pt x="3566" y="16200"/>
                        <a:pt x="3520" y="17085"/>
                        <a:pt x="3451" y="17793"/>
                      </a:cubicBezTo>
                      <a:cubicBezTo>
                        <a:pt x="3360" y="18679"/>
                        <a:pt x="3269" y="19298"/>
                        <a:pt x="3109" y="19918"/>
                      </a:cubicBezTo>
                      <a:cubicBezTo>
                        <a:pt x="2949" y="20449"/>
                        <a:pt x="2743" y="20892"/>
                        <a:pt x="2514" y="21246"/>
                      </a:cubicBezTo>
                      <a:cubicBezTo>
                        <a:pt x="2263" y="21423"/>
                        <a:pt x="2011" y="21600"/>
                        <a:pt x="1691" y="21600"/>
                      </a:cubicBezTo>
                      <a:cubicBezTo>
                        <a:pt x="1509" y="21600"/>
                        <a:pt x="1349" y="21600"/>
                        <a:pt x="1189" y="21511"/>
                      </a:cubicBezTo>
                      <a:cubicBezTo>
                        <a:pt x="1029" y="21423"/>
                        <a:pt x="869" y="21423"/>
                        <a:pt x="731" y="21246"/>
                      </a:cubicBezTo>
                      <a:cubicBezTo>
                        <a:pt x="594" y="21157"/>
                        <a:pt x="457" y="21069"/>
                        <a:pt x="343" y="20892"/>
                      </a:cubicBezTo>
                      <a:cubicBezTo>
                        <a:pt x="206" y="20803"/>
                        <a:pt x="91" y="20626"/>
                        <a:pt x="0" y="20538"/>
                      </a:cubicBezTo>
                      <a:lnTo>
                        <a:pt x="0" y="15669"/>
                      </a:lnTo>
                      <a:close/>
                      <a:moveTo>
                        <a:pt x="7497" y="13013"/>
                      </a:moveTo>
                      <a:lnTo>
                        <a:pt x="7497" y="20007"/>
                      </a:lnTo>
                      <a:lnTo>
                        <a:pt x="8366" y="20449"/>
                      </a:lnTo>
                      <a:lnTo>
                        <a:pt x="8366" y="21334"/>
                      </a:lnTo>
                      <a:lnTo>
                        <a:pt x="5851" y="21334"/>
                      </a:lnTo>
                      <a:lnTo>
                        <a:pt x="5851" y="20449"/>
                      </a:lnTo>
                      <a:lnTo>
                        <a:pt x="6697" y="20007"/>
                      </a:lnTo>
                      <a:lnTo>
                        <a:pt x="6697" y="13102"/>
                      </a:lnTo>
                      <a:lnTo>
                        <a:pt x="4800" y="1416"/>
                      </a:lnTo>
                      <a:lnTo>
                        <a:pt x="4183" y="1062"/>
                      </a:lnTo>
                      <a:lnTo>
                        <a:pt x="4183" y="266"/>
                      </a:lnTo>
                      <a:lnTo>
                        <a:pt x="6469" y="266"/>
                      </a:lnTo>
                      <a:lnTo>
                        <a:pt x="6469" y="1062"/>
                      </a:lnTo>
                      <a:lnTo>
                        <a:pt x="5760" y="1416"/>
                      </a:lnTo>
                      <a:lnTo>
                        <a:pt x="7314" y="11243"/>
                      </a:lnTo>
                      <a:lnTo>
                        <a:pt x="8823" y="1416"/>
                      </a:lnTo>
                      <a:lnTo>
                        <a:pt x="8114" y="1062"/>
                      </a:lnTo>
                      <a:lnTo>
                        <a:pt x="8114" y="266"/>
                      </a:lnTo>
                      <a:lnTo>
                        <a:pt x="9897" y="266"/>
                      </a:lnTo>
                      <a:lnTo>
                        <a:pt x="9897" y="1062"/>
                      </a:lnTo>
                      <a:lnTo>
                        <a:pt x="9280" y="1416"/>
                      </a:lnTo>
                      <a:lnTo>
                        <a:pt x="7497" y="13013"/>
                      </a:lnTo>
                      <a:close/>
                      <a:moveTo>
                        <a:pt x="11840" y="12039"/>
                      </a:moveTo>
                      <a:lnTo>
                        <a:pt x="11840" y="20007"/>
                      </a:lnTo>
                      <a:lnTo>
                        <a:pt x="12663" y="20449"/>
                      </a:lnTo>
                      <a:lnTo>
                        <a:pt x="12663" y="21334"/>
                      </a:lnTo>
                      <a:lnTo>
                        <a:pt x="10400" y="21334"/>
                      </a:lnTo>
                      <a:lnTo>
                        <a:pt x="10400" y="20449"/>
                      </a:lnTo>
                      <a:lnTo>
                        <a:pt x="11040" y="20007"/>
                      </a:lnTo>
                      <a:lnTo>
                        <a:pt x="11040" y="1416"/>
                      </a:lnTo>
                      <a:lnTo>
                        <a:pt x="10354" y="1062"/>
                      </a:lnTo>
                      <a:lnTo>
                        <a:pt x="10354" y="266"/>
                      </a:lnTo>
                      <a:lnTo>
                        <a:pt x="12709" y="266"/>
                      </a:lnTo>
                      <a:cubicBezTo>
                        <a:pt x="13074" y="266"/>
                        <a:pt x="13394" y="354"/>
                        <a:pt x="13646" y="620"/>
                      </a:cubicBezTo>
                      <a:cubicBezTo>
                        <a:pt x="13920" y="885"/>
                        <a:pt x="14126" y="1239"/>
                        <a:pt x="14263" y="1770"/>
                      </a:cubicBezTo>
                      <a:cubicBezTo>
                        <a:pt x="14423" y="2213"/>
                        <a:pt x="14537" y="2833"/>
                        <a:pt x="14606" y="3452"/>
                      </a:cubicBezTo>
                      <a:cubicBezTo>
                        <a:pt x="14674" y="4249"/>
                        <a:pt x="14697" y="4957"/>
                        <a:pt x="14697" y="5843"/>
                      </a:cubicBezTo>
                      <a:cubicBezTo>
                        <a:pt x="14697" y="6639"/>
                        <a:pt x="14674" y="7436"/>
                        <a:pt x="14606" y="8056"/>
                      </a:cubicBezTo>
                      <a:cubicBezTo>
                        <a:pt x="14560" y="8675"/>
                        <a:pt x="14469" y="9207"/>
                        <a:pt x="14377" y="9649"/>
                      </a:cubicBezTo>
                      <a:cubicBezTo>
                        <a:pt x="14263" y="10180"/>
                        <a:pt x="14149" y="10623"/>
                        <a:pt x="14011" y="10889"/>
                      </a:cubicBezTo>
                      <a:cubicBezTo>
                        <a:pt x="13874" y="11243"/>
                        <a:pt x="13737" y="11420"/>
                        <a:pt x="13600" y="11597"/>
                      </a:cubicBezTo>
                      <a:lnTo>
                        <a:pt x="15063" y="20007"/>
                      </a:lnTo>
                      <a:lnTo>
                        <a:pt x="15657" y="20449"/>
                      </a:lnTo>
                      <a:lnTo>
                        <a:pt x="15657" y="21334"/>
                      </a:lnTo>
                      <a:lnTo>
                        <a:pt x="14354" y="21334"/>
                      </a:lnTo>
                      <a:lnTo>
                        <a:pt x="12823" y="12039"/>
                      </a:lnTo>
                      <a:lnTo>
                        <a:pt x="11840" y="12039"/>
                      </a:lnTo>
                      <a:close/>
                      <a:moveTo>
                        <a:pt x="13897" y="6020"/>
                      </a:moveTo>
                      <a:cubicBezTo>
                        <a:pt x="13897" y="5223"/>
                        <a:pt x="13874" y="4515"/>
                        <a:pt x="13806" y="3984"/>
                      </a:cubicBezTo>
                      <a:cubicBezTo>
                        <a:pt x="13760" y="3452"/>
                        <a:pt x="13691" y="2921"/>
                        <a:pt x="13577" y="2656"/>
                      </a:cubicBezTo>
                      <a:cubicBezTo>
                        <a:pt x="13463" y="2213"/>
                        <a:pt x="13326" y="2036"/>
                        <a:pt x="13143" y="1859"/>
                      </a:cubicBezTo>
                      <a:cubicBezTo>
                        <a:pt x="12983" y="1682"/>
                        <a:pt x="12754" y="1593"/>
                        <a:pt x="12526" y="1593"/>
                      </a:cubicBezTo>
                      <a:lnTo>
                        <a:pt x="11840" y="1593"/>
                      </a:lnTo>
                      <a:lnTo>
                        <a:pt x="11840" y="10623"/>
                      </a:lnTo>
                      <a:lnTo>
                        <a:pt x="12549" y="10623"/>
                      </a:lnTo>
                      <a:cubicBezTo>
                        <a:pt x="12800" y="10623"/>
                        <a:pt x="13029" y="10534"/>
                        <a:pt x="13189" y="10446"/>
                      </a:cubicBezTo>
                      <a:cubicBezTo>
                        <a:pt x="13349" y="10269"/>
                        <a:pt x="13486" y="9915"/>
                        <a:pt x="13600" y="9561"/>
                      </a:cubicBezTo>
                      <a:cubicBezTo>
                        <a:pt x="13691" y="9207"/>
                        <a:pt x="13783" y="8675"/>
                        <a:pt x="13829" y="8144"/>
                      </a:cubicBezTo>
                      <a:cubicBezTo>
                        <a:pt x="13874" y="7613"/>
                        <a:pt x="13897" y="6816"/>
                        <a:pt x="13897" y="6020"/>
                      </a:cubicBezTo>
                      <a:close/>
                      <a:moveTo>
                        <a:pt x="21189" y="266"/>
                      </a:moveTo>
                      <a:lnTo>
                        <a:pt x="21189" y="1062"/>
                      </a:lnTo>
                      <a:lnTo>
                        <a:pt x="20549" y="1416"/>
                      </a:lnTo>
                      <a:lnTo>
                        <a:pt x="18697" y="8498"/>
                      </a:lnTo>
                      <a:lnTo>
                        <a:pt x="21029" y="20007"/>
                      </a:lnTo>
                      <a:lnTo>
                        <a:pt x="21600" y="20449"/>
                      </a:lnTo>
                      <a:lnTo>
                        <a:pt x="21600" y="21334"/>
                      </a:lnTo>
                      <a:lnTo>
                        <a:pt x="20274" y="21334"/>
                      </a:lnTo>
                      <a:lnTo>
                        <a:pt x="18126" y="10623"/>
                      </a:lnTo>
                      <a:lnTo>
                        <a:pt x="17394" y="12925"/>
                      </a:lnTo>
                      <a:lnTo>
                        <a:pt x="17394" y="20007"/>
                      </a:lnTo>
                      <a:lnTo>
                        <a:pt x="18171" y="20449"/>
                      </a:lnTo>
                      <a:lnTo>
                        <a:pt x="18171" y="21334"/>
                      </a:lnTo>
                      <a:lnTo>
                        <a:pt x="15909" y="21334"/>
                      </a:lnTo>
                      <a:lnTo>
                        <a:pt x="15909" y="20449"/>
                      </a:lnTo>
                      <a:lnTo>
                        <a:pt x="16617" y="20007"/>
                      </a:lnTo>
                      <a:lnTo>
                        <a:pt x="16617" y="1416"/>
                      </a:lnTo>
                      <a:lnTo>
                        <a:pt x="15909" y="1062"/>
                      </a:lnTo>
                      <a:lnTo>
                        <a:pt x="15909" y="266"/>
                      </a:lnTo>
                      <a:lnTo>
                        <a:pt x="18103" y="266"/>
                      </a:lnTo>
                      <a:lnTo>
                        <a:pt x="18103" y="1062"/>
                      </a:lnTo>
                      <a:lnTo>
                        <a:pt x="17394" y="1416"/>
                      </a:lnTo>
                      <a:lnTo>
                        <a:pt x="17394" y="11420"/>
                      </a:lnTo>
                      <a:lnTo>
                        <a:pt x="20000" y="1416"/>
                      </a:lnTo>
                      <a:lnTo>
                        <a:pt x="19474" y="1062"/>
                      </a:lnTo>
                      <a:lnTo>
                        <a:pt x="19474" y="266"/>
                      </a:lnTo>
                      <a:lnTo>
                        <a:pt x="21189" y="266"/>
                      </a:lnTo>
                      <a:close/>
                      <a:moveTo>
                        <a:pt x="21189" y="266"/>
                      </a:move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724" name="Rectangle 158"/>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710" name="Group 159"/>
            <p:cNvGrpSpPr>
              <a:grpSpLocks/>
            </p:cNvGrpSpPr>
            <p:nvPr/>
          </p:nvGrpSpPr>
          <p:grpSpPr bwMode="auto">
            <a:xfrm>
              <a:off x="1453" y="825"/>
              <a:ext cx="252" cy="589"/>
              <a:chOff x="0" y="0"/>
              <a:chExt cx="252" cy="588"/>
            </a:xfrm>
          </p:grpSpPr>
          <p:grpSp>
            <p:nvGrpSpPr>
              <p:cNvPr id="20715" name="Group 160"/>
              <p:cNvGrpSpPr>
                <a:grpSpLocks/>
              </p:cNvGrpSpPr>
              <p:nvPr/>
            </p:nvGrpSpPr>
            <p:grpSpPr bwMode="auto">
              <a:xfrm>
                <a:off x="0" y="0"/>
                <a:ext cx="195" cy="454"/>
                <a:chOff x="0" y="0"/>
                <a:chExt cx="195" cy="454"/>
              </a:xfrm>
            </p:grpSpPr>
            <p:sp>
              <p:nvSpPr>
                <p:cNvPr id="20719" name="AutoShape 161"/>
                <p:cNvSpPr>
                  <a:spLocks/>
                </p:cNvSpPr>
                <p:nvPr/>
              </p:nvSpPr>
              <p:spPr bwMode="auto">
                <a:xfrm>
                  <a:off x="0" y="0"/>
                  <a:ext cx="195" cy="454"/>
                </a:xfrm>
                <a:custGeom>
                  <a:avLst/>
                  <a:gdLst>
                    <a:gd name="T0" fmla="*/ 0 w 21600"/>
                    <a:gd name="T1" fmla="*/ 0 h 21600"/>
                    <a:gd name="T2" fmla="*/ 21600 w 21600"/>
                    <a:gd name="T3" fmla="*/ 21600 h 21600"/>
                  </a:gdLst>
                  <a:ahLst/>
                  <a:cxnLst/>
                  <a:rect l="T0" t="T1" r="T2" b="T3"/>
                  <a:pathLst>
                    <a:path w="21600" h="21600">
                      <a:moveTo>
                        <a:pt x="0" y="0"/>
                      </a:moveTo>
                      <a:cubicBezTo>
                        <a:pt x="5175" y="2139"/>
                        <a:pt x="11738" y="5126"/>
                        <a:pt x="15506" y="8336"/>
                      </a:cubicBezTo>
                      <a:cubicBezTo>
                        <a:pt x="19725" y="12400"/>
                        <a:pt x="21131" y="17535"/>
                        <a:pt x="2160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720" name="Rectangle 162"/>
                <p:cNvSpPr>
                  <a:spLocks/>
                </p:cNvSpPr>
                <p:nvPr/>
              </p:nvSpPr>
              <p:spPr bwMode="auto">
                <a:xfrm>
                  <a:off x="0" y="115"/>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716" name="Group 163"/>
              <p:cNvGrpSpPr>
                <a:grpSpLocks/>
              </p:cNvGrpSpPr>
              <p:nvPr/>
            </p:nvGrpSpPr>
            <p:grpSpPr bwMode="auto">
              <a:xfrm>
                <a:off x="180" y="364"/>
                <a:ext cx="72" cy="224"/>
                <a:chOff x="0" y="0"/>
                <a:chExt cx="72" cy="224"/>
              </a:xfrm>
            </p:grpSpPr>
            <p:sp>
              <p:nvSpPr>
                <p:cNvPr id="20717" name="AutoShape 164"/>
                <p:cNvSpPr>
                  <a:spLocks/>
                </p:cNvSpPr>
                <p:nvPr/>
              </p:nvSpPr>
              <p:spPr bwMode="auto">
                <a:xfrm>
                  <a:off x="0" y="89"/>
                  <a:ext cx="29" cy="45"/>
                </a:xfrm>
                <a:custGeom>
                  <a:avLst/>
                  <a:gdLst>
                    <a:gd name="T0" fmla="*/ 0 w 21600"/>
                    <a:gd name="T1" fmla="*/ 0 h 21600"/>
                    <a:gd name="T2" fmla="*/ 21600 w 21600"/>
                    <a:gd name="T3" fmla="*/ 21600 h 21600"/>
                  </a:gdLst>
                  <a:ahLst/>
                  <a:cxnLst/>
                  <a:rect l="T0" t="T1" r="T2" b="T3"/>
                  <a:pathLst>
                    <a:path w="21600" h="21600">
                      <a:moveTo>
                        <a:pt x="21600" y="0"/>
                      </a:moveTo>
                      <a:lnTo>
                        <a:pt x="10800" y="21600"/>
                      </a:lnTo>
                      <a:lnTo>
                        <a:pt x="0" y="0"/>
                      </a:lnTo>
                      <a:lnTo>
                        <a:pt x="21600" y="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718" name="Rectangle 165"/>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721" name="Group 166"/>
            <p:cNvGrpSpPr>
              <a:grpSpLocks/>
            </p:cNvGrpSpPr>
            <p:nvPr/>
          </p:nvGrpSpPr>
          <p:grpSpPr bwMode="auto">
            <a:xfrm>
              <a:off x="484" y="969"/>
              <a:ext cx="307" cy="229"/>
              <a:chOff x="0" y="0"/>
              <a:chExt cx="307" cy="228"/>
            </a:xfrm>
          </p:grpSpPr>
          <p:grpSp>
            <p:nvGrpSpPr>
              <p:cNvPr id="20722" name="Group 167"/>
              <p:cNvGrpSpPr>
                <a:grpSpLocks/>
              </p:cNvGrpSpPr>
              <p:nvPr/>
            </p:nvGrpSpPr>
            <p:grpSpPr bwMode="auto">
              <a:xfrm>
                <a:off x="0" y="0"/>
                <a:ext cx="307" cy="224"/>
                <a:chOff x="0" y="0"/>
                <a:chExt cx="307" cy="224"/>
              </a:xfrm>
            </p:grpSpPr>
            <p:sp>
              <p:nvSpPr>
                <p:cNvPr id="20713" name="AutoShape 168"/>
                <p:cNvSpPr>
                  <a:spLocks/>
                </p:cNvSpPr>
                <p:nvPr/>
              </p:nvSpPr>
              <p:spPr bwMode="auto">
                <a:xfrm>
                  <a:off x="0" y="31"/>
                  <a:ext cx="307" cy="161"/>
                </a:xfrm>
                <a:custGeom>
                  <a:avLst/>
                  <a:gdLst>
                    <a:gd name="T0" fmla="*/ 0 w 21600"/>
                    <a:gd name="T1" fmla="*/ 0 h 21600"/>
                    <a:gd name="T2" fmla="*/ 21600 w 21600"/>
                    <a:gd name="T3" fmla="*/ 21600 h 21600"/>
                  </a:gdLst>
                  <a:ahLst/>
                  <a:cxnLst/>
                  <a:rect l="T0" t="T1" r="T2" b="T3"/>
                  <a:pathLst>
                    <a:path w="21600" h="21600">
                      <a:moveTo>
                        <a:pt x="21600" y="10800"/>
                      </a:moveTo>
                      <a:cubicBezTo>
                        <a:pt x="21600" y="16731"/>
                        <a:pt x="16762" y="21600"/>
                        <a:pt x="10800" y="21600"/>
                      </a:cubicBezTo>
                      <a:cubicBezTo>
                        <a:pt x="4838" y="21600"/>
                        <a:pt x="0" y="16731"/>
                        <a:pt x="0" y="10800"/>
                      </a:cubicBezTo>
                      <a:cubicBezTo>
                        <a:pt x="0" y="4823"/>
                        <a:pt x="4838" y="0"/>
                        <a:pt x="10800" y="0"/>
                      </a:cubicBezTo>
                      <a:cubicBezTo>
                        <a:pt x="16762" y="0"/>
                        <a:pt x="21600" y="4823"/>
                        <a:pt x="21600" y="10800"/>
                      </a:cubicBezTo>
                    </a:path>
                  </a:pathLst>
                </a:custGeom>
                <a:solidFill>
                  <a:srgbClr val="4488AA"/>
                </a:solidFill>
                <a:ln w="12700">
                  <a:solidFill>
                    <a:schemeClr val="tx1"/>
                  </a:solidFill>
                  <a:miter lim="800000"/>
                  <a:headEnd/>
                  <a:tailEnd/>
                </a:ln>
              </p:spPr>
              <p:txBody>
                <a:bodyPr lIns="0" tIns="0" rIns="0" bIns="0">
                  <a:prstTxWarp prst="textNoShape">
                    <a:avLst/>
                  </a:prstTxWarp>
                </a:bodyPr>
                <a:lstStyle/>
                <a:p>
                  <a:endParaRPr lang="en-US"/>
                </a:p>
              </p:txBody>
            </p:sp>
            <p:sp>
              <p:nvSpPr>
                <p:cNvPr id="20714" name="Rectangle 169"/>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727" name="Group 170"/>
              <p:cNvGrpSpPr>
                <a:grpSpLocks/>
              </p:cNvGrpSpPr>
              <p:nvPr/>
            </p:nvGrpSpPr>
            <p:grpSpPr bwMode="auto">
              <a:xfrm>
                <a:off x="64" y="4"/>
                <a:ext cx="181" cy="224"/>
                <a:chOff x="0" y="0"/>
                <a:chExt cx="181" cy="224"/>
              </a:xfrm>
            </p:grpSpPr>
            <p:sp>
              <p:nvSpPr>
                <p:cNvPr id="20711" name="AutoShape 171"/>
                <p:cNvSpPr>
                  <a:spLocks/>
                </p:cNvSpPr>
                <p:nvPr/>
              </p:nvSpPr>
              <p:spPr bwMode="auto">
                <a:xfrm>
                  <a:off x="0" y="90"/>
                  <a:ext cx="181" cy="43"/>
                </a:xfrm>
                <a:custGeom>
                  <a:avLst/>
                  <a:gdLst>
                    <a:gd name="T0" fmla="*/ 0 w 21600"/>
                    <a:gd name="T1" fmla="*/ 0 h 21600"/>
                    <a:gd name="T2" fmla="*/ 21600 w 21600"/>
                    <a:gd name="T3" fmla="*/ 21600 h 21600"/>
                  </a:gdLst>
                  <a:ahLst/>
                  <a:cxnLst/>
                  <a:rect l="T0" t="T1" r="T2" b="T3"/>
                  <a:pathLst>
                    <a:path w="21600" h="21600">
                      <a:moveTo>
                        <a:pt x="2758" y="6524"/>
                      </a:moveTo>
                      <a:cubicBezTo>
                        <a:pt x="2758" y="5642"/>
                        <a:pt x="2739" y="4937"/>
                        <a:pt x="2700" y="4320"/>
                      </a:cubicBezTo>
                      <a:cubicBezTo>
                        <a:pt x="2661" y="3703"/>
                        <a:pt x="2583" y="3174"/>
                        <a:pt x="2506" y="2821"/>
                      </a:cubicBezTo>
                      <a:cubicBezTo>
                        <a:pt x="2409" y="2380"/>
                        <a:pt x="2292" y="2116"/>
                        <a:pt x="2137" y="1940"/>
                      </a:cubicBezTo>
                      <a:cubicBezTo>
                        <a:pt x="2001" y="1763"/>
                        <a:pt x="1826" y="1675"/>
                        <a:pt x="1593" y="1675"/>
                      </a:cubicBezTo>
                      <a:lnTo>
                        <a:pt x="1263" y="1675"/>
                      </a:lnTo>
                      <a:lnTo>
                        <a:pt x="1263" y="11638"/>
                      </a:lnTo>
                      <a:lnTo>
                        <a:pt x="1612" y="11638"/>
                      </a:lnTo>
                      <a:cubicBezTo>
                        <a:pt x="1826" y="11638"/>
                        <a:pt x="2020" y="11549"/>
                        <a:pt x="2156" y="11285"/>
                      </a:cubicBezTo>
                      <a:cubicBezTo>
                        <a:pt x="2312" y="11020"/>
                        <a:pt x="2428" y="10756"/>
                        <a:pt x="2525" y="10227"/>
                      </a:cubicBezTo>
                      <a:cubicBezTo>
                        <a:pt x="2603" y="9786"/>
                        <a:pt x="2661" y="9257"/>
                        <a:pt x="2700" y="8640"/>
                      </a:cubicBezTo>
                      <a:cubicBezTo>
                        <a:pt x="2739" y="8023"/>
                        <a:pt x="2758" y="7318"/>
                        <a:pt x="2758" y="6524"/>
                      </a:cubicBezTo>
                      <a:close/>
                      <a:moveTo>
                        <a:pt x="1263" y="13048"/>
                      </a:moveTo>
                      <a:lnTo>
                        <a:pt x="1263" y="20013"/>
                      </a:lnTo>
                      <a:lnTo>
                        <a:pt x="2001" y="20454"/>
                      </a:lnTo>
                      <a:lnTo>
                        <a:pt x="2001" y="21247"/>
                      </a:lnTo>
                      <a:lnTo>
                        <a:pt x="39" y="21247"/>
                      </a:lnTo>
                      <a:lnTo>
                        <a:pt x="39" y="20454"/>
                      </a:lnTo>
                      <a:lnTo>
                        <a:pt x="583" y="20013"/>
                      </a:lnTo>
                      <a:lnTo>
                        <a:pt x="583" y="1499"/>
                      </a:lnTo>
                      <a:lnTo>
                        <a:pt x="0" y="1058"/>
                      </a:lnTo>
                      <a:lnTo>
                        <a:pt x="0" y="264"/>
                      </a:lnTo>
                      <a:lnTo>
                        <a:pt x="1748" y="264"/>
                      </a:lnTo>
                      <a:cubicBezTo>
                        <a:pt x="2078" y="264"/>
                        <a:pt x="2350" y="353"/>
                        <a:pt x="2564" y="793"/>
                      </a:cubicBezTo>
                      <a:cubicBezTo>
                        <a:pt x="2778" y="1058"/>
                        <a:pt x="2953" y="1499"/>
                        <a:pt x="3088" y="2028"/>
                      </a:cubicBezTo>
                      <a:cubicBezTo>
                        <a:pt x="3224" y="2557"/>
                        <a:pt x="3322" y="3262"/>
                        <a:pt x="3360" y="3967"/>
                      </a:cubicBezTo>
                      <a:cubicBezTo>
                        <a:pt x="3419" y="4761"/>
                        <a:pt x="3458" y="5554"/>
                        <a:pt x="3458" y="6436"/>
                      </a:cubicBezTo>
                      <a:cubicBezTo>
                        <a:pt x="3458" y="7318"/>
                        <a:pt x="3419" y="8111"/>
                        <a:pt x="3360" y="8904"/>
                      </a:cubicBezTo>
                      <a:cubicBezTo>
                        <a:pt x="3322" y="9698"/>
                        <a:pt x="3224" y="10403"/>
                        <a:pt x="3088" y="11020"/>
                      </a:cubicBezTo>
                      <a:cubicBezTo>
                        <a:pt x="2972" y="11638"/>
                        <a:pt x="2797" y="12078"/>
                        <a:pt x="2564" y="12519"/>
                      </a:cubicBezTo>
                      <a:cubicBezTo>
                        <a:pt x="2370" y="12872"/>
                        <a:pt x="2098" y="13048"/>
                        <a:pt x="1768" y="13048"/>
                      </a:cubicBezTo>
                      <a:lnTo>
                        <a:pt x="1263" y="13048"/>
                      </a:lnTo>
                      <a:close/>
                      <a:moveTo>
                        <a:pt x="4740" y="10756"/>
                      </a:moveTo>
                      <a:cubicBezTo>
                        <a:pt x="4740" y="12167"/>
                        <a:pt x="4778" y="13489"/>
                        <a:pt x="4817" y="14723"/>
                      </a:cubicBezTo>
                      <a:cubicBezTo>
                        <a:pt x="4876" y="15869"/>
                        <a:pt x="4953" y="16927"/>
                        <a:pt x="5070" y="17721"/>
                      </a:cubicBezTo>
                      <a:cubicBezTo>
                        <a:pt x="5186" y="18514"/>
                        <a:pt x="5342" y="19220"/>
                        <a:pt x="5536" y="19660"/>
                      </a:cubicBezTo>
                      <a:cubicBezTo>
                        <a:pt x="5750" y="20101"/>
                        <a:pt x="5983" y="20278"/>
                        <a:pt x="6294" y="20278"/>
                      </a:cubicBezTo>
                      <a:cubicBezTo>
                        <a:pt x="6585" y="20278"/>
                        <a:pt x="6837" y="20101"/>
                        <a:pt x="7032" y="19660"/>
                      </a:cubicBezTo>
                      <a:cubicBezTo>
                        <a:pt x="7245" y="19220"/>
                        <a:pt x="7381" y="18514"/>
                        <a:pt x="7517" y="17721"/>
                      </a:cubicBezTo>
                      <a:cubicBezTo>
                        <a:pt x="7634" y="16927"/>
                        <a:pt x="7712" y="15869"/>
                        <a:pt x="7770" y="14723"/>
                      </a:cubicBezTo>
                      <a:cubicBezTo>
                        <a:pt x="7809" y="13489"/>
                        <a:pt x="7828" y="12167"/>
                        <a:pt x="7828" y="10756"/>
                      </a:cubicBezTo>
                      <a:cubicBezTo>
                        <a:pt x="7828" y="9345"/>
                        <a:pt x="7809" y="7935"/>
                        <a:pt x="7770" y="6789"/>
                      </a:cubicBezTo>
                      <a:cubicBezTo>
                        <a:pt x="7712" y="5642"/>
                        <a:pt x="7634" y="4673"/>
                        <a:pt x="7517" y="3791"/>
                      </a:cubicBezTo>
                      <a:cubicBezTo>
                        <a:pt x="7381" y="2998"/>
                        <a:pt x="7245" y="2380"/>
                        <a:pt x="7032" y="1940"/>
                      </a:cubicBezTo>
                      <a:cubicBezTo>
                        <a:pt x="6837" y="1499"/>
                        <a:pt x="6585" y="1322"/>
                        <a:pt x="6294" y="1322"/>
                      </a:cubicBezTo>
                      <a:cubicBezTo>
                        <a:pt x="5983" y="1322"/>
                        <a:pt x="5750" y="1499"/>
                        <a:pt x="5536" y="1940"/>
                      </a:cubicBezTo>
                      <a:cubicBezTo>
                        <a:pt x="5342" y="2380"/>
                        <a:pt x="5186" y="2998"/>
                        <a:pt x="5070" y="3791"/>
                      </a:cubicBezTo>
                      <a:cubicBezTo>
                        <a:pt x="4953" y="4673"/>
                        <a:pt x="4876" y="5642"/>
                        <a:pt x="4817" y="6789"/>
                      </a:cubicBezTo>
                      <a:cubicBezTo>
                        <a:pt x="4778" y="7935"/>
                        <a:pt x="4740" y="9345"/>
                        <a:pt x="4740" y="10756"/>
                      </a:cubicBezTo>
                      <a:close/>
                      <a:moveTo>
                        <a:pt x="4021" y="10756"/>
                      </a:moveTo>
                      <a:cubicBezTo>
                        <a:pt x="4021" y="8904"/>
                        <a:pt x="4079" y="7318"/>
                        <a:pt x="4176" y="5907"/>
                      </a:cubicBezTo>
                      <a:cubicBezTo>
                        <a:pt x="4273" y="4584"/>
                        <a:pt x="4429" y="3438"/>
                        <a:pt x="4604" y="2557"/>
                      </a:cubicBezTo>
                      <a:cubicBezTo>
                        <a:pt x="4798" y="1763"/>
                        <a:pt x="5050" y="1058"/>
                        <a:pt x="5322" y="617"/>
                      </a:cubicBezTo>
                      <a:cubicBezTo>
                        <a:pt x="5614" y="176"/>
                        <a:pt x="5924" y="0"/>
                        <a:pt x="6294" y="0"/>
                      </a:cubicBezTo>
                      <a:cubicBezTo>
                        <a:pt x="6643" y="0"/>
                        <a:pt x="6954" y="176"/>
                        <a:pt x="7245" y="617"/>
                      </a:cubicBezTo>
                      <a:cubicBezTo>
                        <a:pt x="7517" y="1058"/>
                        <a:pt x="7750" y="1763"/>
                        <a:pt x="7964" y="2557"/>
                      </a:cubicBezTo>
                      <a:cubicBezTo>
                        <a:pt x="8139" y="3438"/>
                        <a:pt x="8294" y="4584"/>
                        <a:pt x="8391" y="5907"/>
                      </a:cubicBezTo>
                      <a:cubicBezTo>
                        <a:pt x="8508" y="7318"/>
                        <a:pt x="8566" y="8904"/>
                        <a:pt x="8566" y="10756"/>
                      </a:cubicBezTo>
                      <a:cubicBezTo>
                        <a:pt x="8566" y="12607"/>
                        <a:pt x="8508" y="14194"/>
                        <a:pt x="8391" y="15605"/>
                      </a:cubicBezTo>
                      <a:cubicBezTo>
                        <a:pt x="8294" y="16927"/>
                        <a:pt x="8139" y="18073"/>
                        <a:pt x="7964" y="18955"/>
                      </a:cubicBezTo>
                      <a:cubicBezTo>
                        <a:pt x="7750" y="19837"/>
                        <a:pt x="7517" y="20454"/>
                        <a:pt x="7245" y="20895"/>
                      </a:cubicBezTo>
                      <a:cubicBezTo>
                        <a:pt x="6954" y="21336"/>
                        <a:pt x="6643" y="21600"/>
                        <a:pt x="6294" y="21600"/>
                      </a:cubicBezTo>
                      <a:cubicBezTo>
                        <a:pt x="5924" y="21600"/>
                        <a:pt x="5614" y="21336"/>
                        <a:pt x="5342" y="20895"/>
                      </a:cubicBezTo>
                      <a:cubicBezTo>
                        <a:pt x="5070" y="20454"/>
                        <a:pt x="4817" y="19837"/>
                        <a:pt x="4642" y="18955"/>
                      </a:cubicBezTo>
                      <a:cubicBezTo>
                        <a:pt x="4429" y="18073"/>
                        <a:pt x="4293" y="16927"/>
                        <a:pt x="4176" y="15605"/>
                      </a:cubicBezTo>
                      <a:cubicBezTo>
                        <a:pt x="4079" y="14194"/>
                        <a:pt x="4021" y="12607"/>
                        <a:pt x="4021" y="10756"/>
                      </a:cubicBezTo>
                      <a:close/>
                      <a:moveTo>
                        <a:pt x="9945" y="21247"/>
                      </a:moveTo>
                      <a:lnTo>
                        <a:pt x="9945" y="20454"/>
                      </a:lnTo>
                      <a:lnTo>
                        <a:pt x="10683" y="20013"/>
                      </a:lnTo>
                      <a:lnTo>
                        <a:pt x="10683" y="1587"/>
                      </a:lnTo>
                      <a:lnTo>
                        <a:pt x="10509" y="1587"/>
                      </a:lnTo>
                      <a:cubicBezTo>
                        <a:pt x="10198" y="1587"/>
                        <a:pt x="9945" y="1587"/>
                        <a:pt x="9732" y="1675"/>
                      </a:cubicBezTo>
                      <a:cubicBezTo>
                        <a:pt x="9537" y="1763"/>
                        <a:pt x="9382" y="1851"/>
                        <a:pt x="9304" y="1940"/>
                      </a:cubicBezTo>
                      <a:lnTo>
                        <a:pt x="9207" y="5202"/>
                      </a:lnTo>
                      <a:lnTo>
                        <a:pt x="8974" y="5202"/>
                      </a:lnTo>
                      <a:lnTo>
                        <a:pt x="8974" y="264"/>
                      </a:lnTo>
                      <a:lnTo>
                        <a:pt x="13053" y="264"/>
                      </a:lnTo>
                      <a:lnTo>
                        <a:pt x="13053" y="5202"/>
                      </a:lnTo>
                      <a:lnTo>
                        <a:pt x="12820" y="5202"/>
                      </a:lnTo>
                      <a:lnTo>
                        <a:pt x="12723" y="1940"/>
                      </a:lnTo>
                      <a:cubicBezTo>
                        <a:pt x="12684" y="1851"/>
                        <a:pt x="12626" y="1851"/>
                        <a:pt x="12548" y="1763"/>
                      </a:cubicBezTo>
                      <a:cubicBezTo>
                        <a:pt x="12471" y="1763"/>
                        <a:pt x="12373" y="1763"/>
                        <a:pt x="12257" y="1763"/>
                      </a:cubicBezTo>
                      <a:cubicBezTo>
                        <a:pt x="12160" y="1675"/>
                        <a:pt x="12024" y="1675"/>
                        <a:pt x="11907" y="1675"/>
                      </a:cubicBezTo>
                      <a:cubicBezTo>
                        <a:pt x="11771" y="1675"/>
                        <a:pt x="11655" y="1587"/>
                        <a:pt x="11519" y="1587"/>
                      </a:cubicBezTo>
                      <a:lnTo>
                        <a:pt x="11344" y="1587"/>
                      </a:lnTo>
                      <a:lnTo>
                        <a:pt x="11344" y="20013"/>
                      </a:lnTo>
                      <a:lnTo>
                        <a:pt x="12082" y="20454"/>
                      </a:lnTo>
                      <a:lnTo>
                        <a:pt x="12082" y="21247"/>
                      </a:lnTo>
                      <a:lnTo>
                        <a:pt x="9945" y="21247"/>
                      </a:lnTo>
                      <a:close/>
                      <a:moveTo>
                        <a:pt x="14646" y="12078"/>
                      </a:moveTo>
                      <a:lnTo>
                        <a:pt x="14646" y="20013"/>
                      </a:lnTo>
                      <a:lnTo>
                        <a:pt x="15345" y="20454"/>
                      </a:lnTo>
                      <a:lnTo>
                        <a:pt x="15345" y="21247"/>
                      </a:lnTo>
                      <a:lnTo>
                        <a:pt x="13442" y="21247"/>
                      </a:lnTo>
                      <a:lnTo>
                        <a:pt x="13442" y="20454"/>
                      </a:lnTo>
                      <a:lnTo>
                        <a:pt x="13986" y="20013"/>
                      </a:lnTo>
                      <a:lnTo>
                        <a:pt x="13986" y="1499"/>
                      </a:lnTo>
                      <a:lnTo>
                        <a:pt x="13383" y="1058"/>
                      </a:lnTo>
                      <a:lnTo>
                        <a:pt x="13383" y="264"/>
                      </a:lnTo>
                      <a:lnTo>
                        <a:pt x="15384" y="264"/>
                      </a:lnTo>
                      <a:cubicBezTo>
                        <a:pt x="15714" y="264"/>
                        <a:pt x="15986" y="353"/>
                        <a:pt x="16200" y="617"/>
                      </a:cubicBezTo>
                      <a:cubicBezTo>
                        <a:pt x="16414" y="970"/>
                        <a:pt x="16588" y="1322"/>
                        <a:pt x="16724" y="1763"/>
                      </a:cubicBezTo>
                      <a:cubicBezTo>
                        <a:pt x="16860" y="2292"/>
                        <a:pt x="16958" y="2821"/>
                        <a:pt x="17016" y="3527"/>
                      </a:cubicBezTo>
                      <a:cubicBezTo>
                        <a:pt x="17055" y="4232"/>
                        <a:pt x="17094" y="4937"/>
                        <a:pt x="17094" y="5907"/>
                      </a:cubicBezTo>
                      <a:cubicBezTo>
                        <a:pt x="17094" y="6700"/>
                        <a:pt x="17055" y="7406"/>
                        <a:pt x="17016" y="8023"/>
                      </a:cubicBezTo>
                      <a:cubicBezTo>
                        <a:pt x="16958" y="8640"/>
                        <a:pt x="16880" y="9169"/>
                        <a:pt x="16802" y="9698"/>
                      </a:cubicBezTo>
                      <a:cubicBezTo>
                        <a:pt x="16705" y="10139"/>
                        <a:pt x="16608" y="10580"/>
                        <a:pt x="16491" y="10932"/>
                      </a:cubicBezTo>
                      <a:cubicBezTo>
                        <a:pt x="16394" y="11197"/>
                        <a:pt x="16258" y="11461"/>
                        <a:pt x="16142" y="11638"/>
                      </a:cubicBezTo>
                      <a:lnTo>
                        <a:pt x="17404" y="20013"/>
                      </a:lnTo>
                      <a:lnTo>
                        <a:pt x="17890" y="20454"/>
                      </a:lnTo>
                      <a:lnTo>
                        <a:pt x="17890" y="21247"/>
                      </a:lnTo>
                      <a:lnTo>
                        <a:pt x="16783" y="21247"/>
                      </a:lnTo>
                      <a:lnTo>
                        <a:pt x="15481" y="12078"/>
                      </a:lnTo>
                      <a:lnTo>
                        <a:pt x="14646" y="12078"/>
                      </a:lnTo>
                      <a:close/>
                      <a:moveTo>
                        <a:pt x="16394" y="6083"/>
                      </a:moveTo>
                      <a:cubicBezTo>
                        <a:pt x="16394" y="5290"/>
                        <a:pt x="16375" y="4496"/>
                        <a:pt x="16336" y="3967"/>
                      </a:cubicBezTo>
                      <a:cubicBezTo>
                        <a:pt x="16297" y="3438"/>
                        <a:pt x="16219" y="2909"/>
                        <a:pt x="16122" y="2645"/>
                      </a:cubicBezTo>
                      <a:cubicBezTo>
                        <a:pt x="16045" y="2292"/>
                        <a:pt x="15909" y="2028"/>
                        <a:pt x="15773" y="1940"/>
                      </a:cubicBezTo>
                      <a:cubicBezTo>
                        <a:pt x="15617" y="1763"/>
                        <a:pt x="15442" y="1675"/>
                        <a:pt x="15248" y="1675"/>
                      </a:cubicBezTo>
                      <a:lnTo>
                        <a:pt x="14646" y="1675"/>
                      </a:lnTo>
                      <a:lnTo>
                        <a:pt x="14646" y="10668"/>
                      </a:lnTo>
                      <a:lnTo>
                        <a:pt x="15268" y="10668"/>
                      </a:lnTo>
                      <a:cubicBezTo>
                        <a:pt x="15462" y="10668"/>
                        <a:pt x="15637" y="10491"/>
                        <a:pt x="15792" y="10403"/>
                      </a:cubicBezTo>
                      <a:cubicBezTo>
                        <a:pt x="15947" y="10227"/>
                        <a:pt x="16064" y="9874"/>
                        <a:pt x="16142" y="9522"/>
                      </a:cubicBezTo>
                      <a:cubicBezTo>
                        <a:pt x="16239" y="9169"/>
                        <a:pt x="16297" y="8728"/>
                        <a:pt x="16355" y="8111"/>
                      </a:cubicBezTo>
                      <a:cubicBezTo>
                        <a:pt x="16394" y="7582"/>
                        <a:pt x="16394" y="6877"/>
                        <a:pt x="16394" y="6083"/>
                      </a:cubicBezTo>
                      <a:close/>
                      <a:moveTo>
                        <a:pt x="19386" y="11814"/>
                      </a:moveTo>
                      <a:lnTo>
                        <a:pt x="19386" y="20013"/>
                      </a:lnTo>
                      <a:lnTo>
                        <a:pt x="20143" y="20454"/>
                      </a:lnTo>
                      <a:lnTo>
                        <a:pt x="20143" y="21247"/>
                      </a:lnTo>
                      <a:lnTo>
                        <a:pt x="18162" y="21247"/>
                      </a:lnTo>
                      <a:lnTo>
                        <a:pt x="18162" y="20454"/>
                      </a:lnTo>
                      <a:lnTo>
                        <a:pt x="18706" y="20013"/>
                      </a:lnTo>
                      <a:lnTo>
                        <a:pt x="18706" y="1499"/>
                      </a:lnTo>
                      <a:lnTo>
                        <a:pt x="18104" y="1058"/>
                      </a:lnTo>
                      <a:lnTo>
                        <a:pt x="18104" y="264"/>
                      </a:lnTo>
                      <a:lnTo>
                        <a:pt x="21600" y="264"/>
                      </a:lnTo>
                      <a:lnTo>
                        <a:pt x="21600" y="5290"/>
                      </a:lnTo>
                      <a:lnTo>
                        <a:pt x="21367" y="5290"/>
                      </a:lnTo>
                      <a:lnTo>
                        <a:pt x="21250" y="1940"/>
                      </a:lnTo>
                      <a:cubicBezTo>
                        <a:pt x="21192" y="1851"/>
                        <a:pt x="21095" y="1763"/>
                        <a:pt x="20978" y="1763"/>
                      </a:cubicBezTo>
                      <a:cubicBezTo>
                        <a:pt x="20881" y="1763"/>
                        <a:pt x="20765" y="1763"/>
                        <a:pt x="20668" y="1763"/>
                      </a:cubicBezTo>
                      <a:cubicBezTo>
                        <a:pt x="20551" y="1675"/>
                        <a:pt x="20454" y="1675"/>
                        <a:pt x="20357" y="1675"/>
                      </a:cubicBezTo>
                      <a:cubicBezTo>
                        <a:pt x="20260" y="1675"/>
                        <a:pt x="20182" y="1675"/>
                        <a:pt x="20143" y="1675"/>
                      </a:cubicBezTo>
                      <a:lnTo>
                        <a:pt x="19386" y="1675"/>
                      </a:lnTo>
                      <a:lnTo>
                        <a:pt x="19386" y="10403"/>
                      </a:lnTo>
                      <a:lnTo>
                        <a:pt x="20745" y="10403"/>
                      </a:lnTo>
                      <a:lnTo>
                        <a:pt x="20842" y="7935"/>
                      </a:lnTo>
                      <a:lnTo>
                        <a:pt x="21076" y="7935"/>
                      </a:lnTo>
                      <a:lnTo>
                        <a:pt x="21076" y="14371"/>
                      </a:lnTo>
                      <a:lnTo>
                        <a:pt x="20842" y="14371"/>
                      </a:lnTo>
                      <a:lnTo>
                        <a:pt x="20745" y="11814"/>
                      </a:lnTo>
                      <a:lnTo>
                        <a:pt x="19386" y="11814"/>
                      </a:lnTo>
                      <a:close/>
                      <a:moveTo>
                        <a:pt x="19386" y="11814"/>
                      </a:move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712" name="Rectangle 172"/>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728" name="Group 173"/>
            <p:cNvGrpSpPr>
              <a:grpSpLocks/>
            </p:cNvGrpSpPr>
            <p:nvPr/>
          </p:nvGrpSpPr>
          <p:grpSpPr bwMode="auto">
            <a:xfrm>
              <a:off x="667" y="787"/>
              <a:ext cx="89" cy="302"/>
              <a:chOff x="0" y="0"/>
              <a:chExt cx="88" cy="302"/>
            </a:xfrm>
          </p:grpSpPr>
          <p:grpSp>
            <p:nvGrpSpPr>
              <p:cNvPr id="20733" name="Group 174"/>
              <p:cNvGrpSpPr>
                <a:grpSpLocks/>
              </p:cNvGrpSpPr>
              <p:nvPr/>
            </p:nvGrpSpPr>
            <p:grpSpPr bwMode="auto">
              <a:xfrm>
                <a:off x="16" y="0"/>
                <a:ext cx="72" cy="224"/>
                <a:chOff x="0" y="0"/>
                <a:chExt cx="72" cy="224"/>
              </a:xfrm>
            </p:grpSpPr>
            <p:sp>
              <p:nvSpPr>
                <p:cNvPr id="20707" name="AutoShape 175"/>
                <p:cNvSpPr>
                  <a:spLocks/>
                </p:cNvSpPr>
                <p:nvPr/>
              </p:nvSpPr>
              <p:spPr bwMode="auto">
                <a:xfrm>
                  <a:off x="0" y="51"/>
                  <a:ext cx="51" cy="121"/>
                </a:xfrm>
                <a:custGeom>
                  <a:avLst/>
                  <a:gdLst>
                    <a:gd name="T0" fmla="*/ 0 w 21600"/>
                    <a:gd name="T1" fmla="*/ 0 h 21600"/>
                    <a:gd name="T2" fmla="*/ 21600 w 21600"/>
                    <a:gd name="T3" fmla="*/ 21600 h 21600"/>
                  </a:gdLst>
                  <a:ahLst/>
                  <a:cxnLst/>
                  <a:rect l="T0" t="T1" r="T2" b="T3"/>
                  <a:pathLst>
                    <a:path w="21600" h="21600">
                      <a:moveTo>
                        <a:pt x="21600" y="0"/>
                      </a:moveTo>
                      <a:cubicBezTo>
                        <a:pt x="14423" y="6409"/>
                        <a:pt x="7246" y="14421"/>
                        <a:pt x="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708" name="Rectangle 176"/>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734" name="Group 177"/>
              <p:cNvGrpSpPr>
                <a:grpSpLocks/>
              </p:cNvGrpSpPr>
              <p:nvPr/>
            </p:nvGrpSpPr>
            <p:grpSpPr bwMode="auto">
              <a:xfrm>
                <a:off x="0" y="78"/>
                <a:ext cx="72" cy="224"/>
                <a:chOff x="0" y="0"/>
                <a:chExt cx="72" cy="224"/>
              </a:xfrm>
            </p:grpSpPr>
            <p:sp>
              <p:nvSpPr>
                <p:cNvPr id="20705" name="AutoShape 178"/>
                <p:cNvSpPr>
                  <a:spLocks/>
                </p:cNvSpPr>
                <p:nvPr/>
              </p:nvSpPr>
              <p:spPr bwMode="auto">
                <a:xfrm>
                  <a:off x="0" y="88"/>
                  <a:ext cx="30" cy="47"/>
                </a:xfrm>
                <a:custGeom>
                  <a:avLst/>
                  <a:gdLst>
                    <a:gd name="T0" fmla="*/ 0 w 21600"/>
                    <a:gd name="T1" fmla="*/ 0 h 21600"/>
                    <a:gd name="T2" fmla="*/ 21600 w 21600"/>
                    <a:gd name="T3" fmla="*/ 21600 h 21600"/>
                  </a:gdLst>
                  <a:ahLst/>
                  <a:cxnLst/>
                  <a:rect l="T0" t="T1" r="T2" b="T3"/>
                  <a:pathLst>
                    <a:path w="21600" h="21600">
                      <a:moveTo>
                        <a:pt x="21600" y="5812"/>
                      </a:moveTo>
                      <a:lnTo>
                        <a:pt x="0" y="21600"/>
                      </a:lnTo>
                      <a:lnTo>
                        <a:pt x="2514" y="0"/>
                      </a:lnTo>
                      <a:lnTo>
                        <a:pt x="21600" y="5812"/>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706" name="Rectangle 179"/>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739" name="Group 180"/>
            <p:cNvGrpSpPr>
              <a:grpSpLocks/>
            </p:cNvGrpSpPr>
            <p:nvPr/>
          </p:nvGrpSpPr>
          <p:grpSpPr bwMode="auto">
            <a:xfrm>
              <a:off x="497" y="1293"/>
              <a:ext cx="282" cy="228"/>
              <a:chOff x="0" y="0"/>
              <a:chExt cx="282" cy="228"/>
            </a:xfrm>
          </p:grpSpPr>
          <p:grpSp>
            <p:nvGrpSpPr>
              <p:cNvPr id="20740" name="Group 181"/>
              <p:cNvGrpSpPr>
                <a:grpSpLocks/>
              </p:cNvGrpSpPr>
              <p:nvPr/>
            </p:nvGrpSpPr>
            <p:grpSpPr bwMode="auto">
              <a:xfrm>
                <a:off x="0" y="0"/>
                <a:ext cx="282" cy="224"/>
                <a:chOff x="0" y="0"/>
                <a:chExt cx="282" cy="224"/>
              </a:xfrm>
            </p:grpSpPr>
            <p:sp>
              <p:nvSpPr>
                <p:cNvPr id="20701" name="AutoShape 182"/>
                <p:cNvSpPr>
                  <a:spLocks/>
                </p:cNvSpPr>
                <p:nvPr/>
              </p:nvSpPr>
              <p:spPr bwMode="auto">
                <a:xfrm>
                  <a:off x="0" y="31"/>
                  <a:ext cx="282" cy="161"/>
                </a:xfrm>
                <a:custGeom>
                  <a:avLst/>
                  <a:gdLst>
                    <a:gd name="T0" fmla="*/ 0 w 21600"/>
                    <a:gd name="T1" fmla="*/ 0 h 21600"/>
                    <a:gd name="T2" fmla="*/ 21600 w 21600"/>
                    <a:gd name="T3" fmla="*/ 21600 h 21600"/>
                  </a:gdLst>
                  <a:ahLst/>
                  <a:cxnLst/>
                  <a:rect l="T0" t="T1" r="T2" b="T3"/>
                  <a:pathLst>
                    <a:path w="21600" h="21600">
                      <a:moveTo>
                        <a:pt x="21600" y="10800"/>
                      </a:moveTo>
                      <a:cubicBezTo>
                        <a:pt x="21600" y="16754"/>
                        <a:pt x="16763" y="21600"/>
                        <a:pt x="10800" y="21600"/>
                      </a:cubicBezTo>
                      <a:cubicBezTo>
                        <a:pt x="4838" y="21600"/>
                        <a:pt x="0" y="16754"/>
                        <a:pt x="0" y="10800"/>
                      </a:cubicBezTo>
                      <a:cubicBezTo>
                        <a:pt x="0" y="4846"/>
                        <a:pt x="4838" y="0"/>
                        <a:pt x="10800" y="0"/>
                      </a:cubicBezTo>
                      <a:cubicBezTo>
                        <a:pt x="16763" y="0"/>
                        <a:pt x="21600" y="4846"/>
                        <a:pt x="21600" y="10800"/>
                      </a:cubicBezTo>
                    </a:path>
                  </a:pathLst>
                </a:custGeom>
                <a:solidFill>
                  <a:srgbClr val="CC99EE"/>
                </a:solidFill>
                <a:ln w="12700">
                  <a:solidFill>
                    <a:schemeClr val="tx1"/>
                  </a:solidFill>
                  <a:miter lim="800000"/>
                  <a:headEnd/>
                  <a:tailEnd/>
                </a:ln>
              </p:spPr>
              <p:txBody>
                <a:bodyPr lIns="0" tIns="0" rIns="0" bIns="0">
                  <a:prstTxWarp prst="textNoShape">
                    <a:avLst/>
                  </a:prstTxWarp>
                </a:bodyPr>
                <a:lstStyle/>
                <a:p>
                  <a:endParaRPr lang="en-US"/>
                </a:p>
              </p:txBody>
            </p:sp>
            <p:sp>
              <p:nvSpPr>
                <p:cNvPr id="20702" name="Rectangle 183"/>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745" name="Group 184"/>
              <p:cNvGrpSpPr>
                <a:grpSpLocks/>
              </p:cNvGrpSpPr>
              <p:nvPr/>
            </p:nvGrpSpPr>
            <p:grpSpPr bwMode="auto">
              <a:xfrm>
                <a:off x="63" y="4"/>
                <a:ext cx="159" cy="224"/>
                <a:chOff x="0" y="0"/>
                <a:chExt cx="159" cy="224"/>
              </a:xfrm>
            </p:grpSpPr>
            <p:sp>
              <p:nvSpPr>
                <p:cNvPr id="20699" name="AutoShape 185"/>
                <p:cNvSpPr>
                  <a:spLocks/>
                </p:cNvSpPr>
                <p:nvPr/>
              </p:nvSpPr>
              <p:spPr bwMode="auto">
                <a:xfrm>
                  <a:off x="0" y="90"/>
                  <a:ext cx="159" cy="43"/>
                </a:xfrm>
                <a:custGeom>
                  <a:avLst/>
                  <a:gdLst>
                    <a:gd name="T0" fmla="*/ 0 w 21600"/>
                    <a:gd name="T1" fmla="*/ 0 h 21600"/>
                    <a:gd name="T2" fmla="*/ 21600 w 21600"/>
                    <a:gd name="T3" fmla="*/ 21600 h 21600"/>
                  </a:gdLst>
                  <a:ahLst/>
                  <a:cxnLst/>
                  <a:rect l="T0" t="T1" r="T2" b="T3"/>
                  <a:pathLst>
                    <a:path w="21600" h="21600">
                      <a:moveTo>
                        <a:pt x="1083" y="21334"/>
                      </a:moveTo>
                      <a:lnTo>
                        <a:pt x="1083" y="20449"/>
                      </a:lnTo>
                      <a:lnTo>
                        <a:pt x="1946" y="20007"/>
                      </a:lnTo>
                      <a:lnTo>
                        <a:pt x="1946" y="1593"/>
                      </a:lnTo>
                      <a:lnTo>
                        <a:pt x="1747" y="1593"/>
                      </a:lnTo>
                      <a:cubicBezTo>
                        <a:pt x="1393" y="1593"/>
                        <a:pt x="1105" y="1593"/>
                        <a:pt x="862" y="1593"/>
                      </a:cubicBezTo>
                      <a:cubicBezTo>
                        <a:pt x="641" y="1682"/>
                        <a:pt x="464" y="1859"/>
                        <a:pt x="376" y="1859"/>
                      </a:cubicBezTo>
                      <a:lnTo>
                        <a:pt x="265" y="5223"/>
                      </a:lnTo>
                      <a:lnTo>
                        <a:pt x="0" y="5223"/>
                      </a:lnTo>
                      <a:lnTo>
                        <a:pt x="0" y="266"/>
                      </a:lnTo>
                      <a:lnTo>
                        <a:pt x="4643" y="266"/>
                      </a:lnTo>
                      <a:lnTo>
                        <a:pt x="4643" y="5223"/>
                      </a:lnTo>
                      <a:lnTo>
                        <a:pt x="4377" y="5223"/>
                      </a:lnTo>
                      <a:lnTo>
                        <a:pt x="4267" y="1859"/>
                      </a:lnTo>
                      <a:cubicBezTo>
                        <a:pt x="4223" y="1859"/>
                        <a:pt x="4156" y="1859"/>
                        <a:pt x="4068" y="1770"/>
                      </a:cubicBezTo>
                      <a:cubicBezTo>
                        <a:pt x="3957" y="1770"/>
                        <a:pt x="3847" y="1682"/>
                        <a:pt x="3736" y="1682"/>
                      </a:cubicBezTo>
                      <a:cubicBezTo>
                        <a:pt x="3604" y="1593"/>
                        <a:pt x="3471" y="1593"/>
                        <a:pt x="3338" y="1593"/>
                      </a:cubicBezTo>
                      <a:cubicBezTo>
                        <a:pt x="3184" y="1593"/>
                        <a:pt x="3051" y="1593"/>
                        <a:pt x="2896" y="1593"/>
                      </a:cubicBezTo>
                      <a:lnTo>
                        <a:pt x="2697" y="1593"/>
                      </a:lnTo>
                      <a:lnTo>
                        <a:pt x="2697" y="20007"/>
                      </a:lnTo>
                      <a:lnTo>
                        <a:pt x="3537" y="20449"/>
                      </a:lnTo>
                      <a:lnTo>
                        <a:pt x="3537" y="21334"/>
                      </a:lnTo>
                      <a:lnTo>
                        <a:pt x="1083" y="21334"/>
                      </a:lnTo>
                      <a:close/>
                      <a:moveTo>
                        <a:pt x="6456" y="12039"/>
                      </a:moveTo>
                      <a:lnTo>
                        <a:pt x="6456" y="20007"/>
                      </a:lnTo>
                      <a:lnTo>
                        <a:pt x="7252" y="20449"/>
                      </a:lnTo>
                      <a:lnTo>
                        <a:pt x="7252" y="21334"/>
                      </a:lnTo>
                      <a:lnTo>
                        <a:pt x="5063" y="21334"/>
                      </a:lnTo>
                      <a:lnTo>
                        <a:pt x="5063" y="20449"/>
                      </a:lnTo>
                      <a:lnTo>
                        <a:pt x="5704" y="20007"/>
                      </a:lnTo>
                      <a:lnTo>
                        <a:pt x="5704" y="1416"/>
                      </a:lnTo>
                      <a:lnTo>
                        <a:pt x="5019" y="1062"/>
                      </a:lnTo>
                      <a:lnTo>
                        <a:pt x="5019" y="266"/>
                      </a:lnTo>
                      <a:lnTo>
                        <a:pt x="7296" y="266"/>
                      </a:lnTo>
                      <a:cubicBezTo>
                        <a:pt x="7672" y="266"/>
                        <a:pt x="7981" y="354"/>
                        <a:pt x="8224" y="620"/>
                      </a:cubicBezTo>
                      <a:cubicBezTo>
                        <a:pt x="8468" y="885"/>
                        <a:pt x="8667" y="1239"/>
                        <a:pt x="8821" y="1770"/>
                      </a:cubicBezTo>
                      <a:cubicBezTo>
                        <a:pt x="8976" y="2213"/>
                        <a:pt x="9087" y="2833"/>
                        <a:pt x="9131" y="3452"/>
                      </a:cubicBezTo>
                      <a:cubicBezTo>
                        <a:pt x="9197" y="4249"/>
                        <a:pt x="9241" y="4957"/>
                        <a:pt x="9241" y="5843"/>
                      </a:cubicBezTo>
                      <a:cubicBezTo>
                        <a:pt x="9241" y="6639"/>
                        <a:pt x="9197" y="7436"/>
                        <a:pt x="9131" y="8056"/>
                      </a:cubicBezTo>
                      <a:cubicBezTo>
                        <a:pt x="9087" y="8675"/>
                        <a:pt x="8998" y="9207"/>
                        <a:pt x="8910" y="9649"/>
                      </a:cubicBezTo>
                      <a:cubicBezTo>
                        <a:pt x="8799" y="10180"/>
                        <a:pt x="8689" y="10623"/>
                        <a:pt x="8556" y="10889"/>
                      </a:cubicBezTo>
                      <a:cubicBezTo>
                        <a:pt x="8423" y="11243"/>
                        <a:pt x="8291" y="11420"/>
                        <a:pt x="8158" y="11597"/>
                      </a:cubicBezTo>
                      <a:lnTo>
                        <a:pt x="9595" y="20007"/>
                      </a:lnTo>
                      <a:lnTo>
                        <a:pt x="10148" y="20449"/>
                      </a:lnTo>
                      <a:lnTo>
                        <a:pt x="10148" y="21334"/>
                      </a:lnTo>
                      <a:lnTo>
                        <a:pt x="8888" y="21334"/>
                      </a:lnTo>
                      <a:lnTo>
                        <a:pt x="7406" y="12039"/>
                      </a:lnTo>
                      <a:lnTo>
                        <a:pt x="6456" y="12039"/>
                      </a:lnTo>
                      <a:close/>
                      <a:moveTo>
                        <a:pt x="8445" y="6020"/>
                      </a:moveTo>
                      <a:cubicBezTo>
                        <a:pt x="8445" y="5223"/>
                        <a:pt x="8423" y="4515"/>
                        <a:pt x="8379" y="3984"/>
                      </a:cubicBezTo>
                      <a:cubicBezTo>
                        <a:pt x="8335" y="3452"/>
                        <a:pt x="8246" y="2921"/>
                        <a:pt x="8136" y="2656"/>
                      </a:cubicBezTo>
                      <a:cubicBezTo>
                        <a:pt x="8025" y="2213"/>
                        <a:pt x="7893" y="2036"/>
                        <a:pt x="7716" y="1859"/>
                      </a:cubicBezTo>
                      <a:cubicBezTo>
                        <a:pt x="7561" y="1682"/>
                        <a:pt x="7362" y="1593"/>
                        <a:pt x="7119" y="1593"/>
                      </a:cubicBezTo>
                      <a:lnTo>
                        <a:pt x="6456" y="1593"/>
                      </a:lnTo>
                      <a:lnTo>
                        <a:pt x="6456" y="10623"/>
                      </a:lnTo>
                      <a:lnTo>
                        <a:pt x="7163" y="10623"/>
                      </a:lnTo>
                      <a:cubicBezTo>
                        <a:pt x="7384" y="10623"/>
                        <a:pt x="7583" y="10534"/>
                        <a:pt x="7760" y="10446"/>
                      </a:cubicBezTo>
                      <a:cubicBezTo>
                        <a:pt x="7937" y="10269"/>
                        <a:pt x="8070" y="9915"/>
                        <a:pt x="8158" y="9561"/>
                      </a:cubicBezTo>
                      <a:cubicBezTo>
                        <a:pt x="8269" y="9207"/>
                        <a:pt x="8335" y="8675"/>
                        <a:pt x="8379" y="8144"/>
                      </a:cubicBezTo>
                      <a:cubicBezTo>
                        <a:pt x="8423" y="7613"/>
                        <a:pt x="8445" y="6816"/>
                        <a:pt x="8445" y="6020"/>
                      </a:cubicBezTo>
                      <a:close/>
                      <a:moveTo>
                        <a:pt x="10723" y="15669"/>
                      </a:moveTo>
                      <a:lnTo>
                        <a:pt x="10966" y="15669"/>
                      </a:lnTo>
                      <a:lnTo>
                        <a:pt x="11098" y="18413"/>
                      </a:lnTo>
                      <a:cubicBezTo>
                        <a:pt x="11165" y="18767"/>
                        <a:pt x="11231" y="18944"/>
                        <a:pt x="11320" y="19210"/>
                      </a:cubicBezTo>
                      <a:cubicBezTo>
                        <a:pt x="11408" y="19475"/>
                        <a:pt x="11496" y="19652"/>
                        <a:pt x="11607" y="19830"/>
                      </a:cubicBezTo>
                      <a:cubicBezTo>
                        <a:pt x="11718" y="20007"/>
                        <a:pt x="11850" y="20095"/>
                        <a:pt x="11961" y="20272"/>
                      </a:cubicBezTo>
                      <a:cubicBezTo>
                        <a:pt x="12093" y="20272"/>
                        <a:pt x="12204" y="20361"/>
                        <a:pt x="12314" y="20361"/>
                      </a:cubicBezTo>
                      <a:cubicBezTo>
                        <a:pt x="12513" y="20361"/>
                        <a:pt x="12690" y="20272"/>
                        <a:pt x="12845" y="20007"/>
                      </a:cubicBezTo>
                      <a:cubicBezTo>
                        <a:pt x="12978" y="19830"/>
                        <a:pt x="13110" y="19475"/>
                        <a:pt x="13199" y="19121"/>
                      </a:cubicBezTo>
                      <a:cubicBezTo>
                        <a:pt x="13309" y="18767"/>
                        <a:pt x="13354" y="18325"/>
                        <a:pt x="13398" y="17793"/>
                      </a:cubicBezTo>
                      <a:cubicBezTo>
                        <a:pt x="13464" y="17262"/>
                        <a:pt x="13486" y="16731"/>
                        <a:pt x="13486" y="16111"/>
                      </a:cubicBezTo>
                      <a:cubicBezTo>
                        <a:pt x="13486" y="15403"/>
                        <a:pt x="13442" y="14784"/>
                        <a:pt x="13354" y="14252"/>
                      </a:cubicBezTo>
                      <a:cubicBezTo>
                        <a:pt x="13287" y="13721"/>
                        <a:pt x="13177" y="13367"/>
                        <a:pt x="13044" y="13013"/>
                      </a:cubicBezTo>
                      <a:cubicBezTo>
                        <a:pt x="12911" y="12659"/>
                        <a:pt x="12779" y="12393"/>
                        <a:pt x="12602" y="12128"/>
                      </a:cubicBezTo>
                      <a:cubicBezTo>
                        <a:pt x="12447" y="11862"/>
                        <a:pt x="12270" y="11597"/>
                        <a:pt x="12093" y="11420"/>
                      </a:cubicBezTo>
                      <a:cubicBezTo>
                        <a:pt x="11916" y="11154"/>
                        <a:pt x="11740" y="10889"/>
                        <a:pt x="11585" y="10623"/>
                      </a:cubicBezTo>
                      <a:cubicBezTo>
                        <a:pt x="11430" y="10357"/>
                        <a:pt x="11275" y="9915"/>
                        <a:pt x="11143" y="9472"/>
                      </a:cubicBezTo>
                      <a:cubicBezTo>
                        <a:pt x="11010" y="9030"/>
                        <a:pt x="10899" y="8498"/>
                        <a:pt x="10833" y="7879"/>
                      </a:cubicBezTo>
                      <a:cubicBezTo>
                        <a:pt x="10745" y="7170"/>
                        <a:pt x="10701" y="6374"/>
                        <a:pt x="10701" y="5400"/>
                      </a:cubicBezTo>
                      <a:cubicBezTo>
                        <a:pt x="10701" y="4515"/>
                        <a:pt x="10745" y="3807"/>
                        <a:pt x="10833" y="3187"/>
                      </a:cubicBezTo>
                      <a:cubicBezTo>
                        <a:pt x="10899" y="2479"/>
                        <a:pt x="11032" y="1859"/>
                        <a:pt x="11187" y="1416"/>
                      </a:cubicBezTo>
                      <a:cubicBezTo>
                        <a:pt x="11320" y="974"/>
                        <a:pt x="11519" y="620"/>
                        <a:pt x="11740" y="354"/>
                      </a:cubicBezTo>
                      <a:cubicBezTo>
                        <a:pt x="11939" y="89"/>
                        <a:pt x="12204" y="0"/>
                        <a:pt x="12491" y="0"/>
                      </a:cubicBezTo>
                      <a:cubicBezTo>
                        <a:pt x="12757" y="0"/>
                        <a:pt x="13000" y="0"/>
                        <a:pt x="13243" y="177"/>
                      </a:cubicBezTo>
                      <a:cubicBezTo>
                        <a:pt x="13464" y="354"/>
                        <a:pt x="13685" y="443"/>
                        <a:pt x="13884" y="620"/>
                      </a:cubicBezTo>
                      <a:lnTo>
                        <a:pt x="13884" y="5046"/>
                      </a:lnTo>
                      <a:lnTo>
                        <a:pt x="13619" y="5046"/>
                      </a:lnTo>
                      <a:lnTo>
                        <a:pt x="13486" y="2479"/>
                      </a:lnTo>
                      <a:cubicBezTo>
                        <a:pt x="13354" y="2125"/>
                        <a:pt x="13221" y="1859"/>
                        <a:pt x="13044" y="1593"/>
                      </a:cubicBezTo>
                      <a:cubicBezTo>
                        <a:pt x="12889" y="1416"/>
                        <a:pt x="12712" y="1328"/>
                        <a:pt x="12491" y="1328"/>
                      </a:cubicBezTo>
                      <a:cubicBezTo>
                        <a:pt x="12292" y="1328"/>
                        <a:pt x="12138" y="1416"/>
                        <a:pt x="12005" y="1593"/>
                      </a:cubicBezTo>
                      <a:cubicBezTo>
                        <a:pt x="11850" y="1682"/>
                        <a:pt x="11740" y="1948"/>
                        <a:pt x="11651" y="2213"/>
                      </a:cubicBezTo>
                      <a:cubicBezTo>
                        <a:pt x="11541" y="2567"/>
                        <a:pt x="11496" y="2833"/>
                        <a:pt x="11452" y="3275"/>
                      </a:cubicBezTo>
                      <a:cubicBezTo>
                        <a:pt x="11386" y="3630"/>
                        <a:pt x="11364" y="4072"/>
                        <a:pt x="11364" y="4515"/>
                      </a:cubicBezTo>
                      <a:cubicBezTo>
                        <a:pt x="11364" y="5223"/>
                        <a:pt x="11408" y="5754"/>
                        <a:pt x="11496" y="6197"/>
                      </a:cubicBezTo>
                      <a:cubicBezTo>
                        <a:pt x="11563" y="6639"/>
                        <a:pt x="11673" y="6993"/>
                        <a:pt x="11806" y="7436"/>
                      </a:cubicBezTo>
                      <a:cubicBezTo>
                        <a:pt x="11939" y="7702"/>
                        <a:pt x="12093" y="7967"/>
                        <a:pt x="12248" y="8233"/>
                      </a:cubicBezTo>
                      <a:cubicBezTo>
                        <a:pt x="12403" y="8410"/>
                        <a:pt x="12602" y="8675"/>
                        <a:pt x="12757" y="8941"/>
                      </a:cubicBezTo>
                      <a:cubicBezTo>
                        <a:pt x="12933" y="9207"/>
                        <a:pt x="13110" y="9472"/>
                        <a:pt x="13265" y="9738"/>
                      </a:cubicBezTo>
                      <a:cubicBezTo>
                        <a:pt x="13442" y="10003"/>
                        <a:pt x="13597" y="10446"/>
                        <a:pt x="13707" y="10977"/>
                      </a:cubicBezTo>
                      <a:cubicBezTo>
                        <a:pt x="13862" y="11420"/>
                        <a:pt x="13950" y="12039"/>
                        <a:pt x="14039" y="12659"/>
                      </a:cubicBezTo>
                      <a:cubicBezTo>
                        <a:pt x="14105" y="13367"/>
                        <a:pt x="14149" y="14252"/>
                        <a:pt x="14149" y="15226"/>
                      </a:cubicBezTo>
                      <a:cubicBezTo>
                        <a:pt x="14149" y="16200"/>
                        <a:pt x="14105" y="17085"/>
                        <a:pt x="14039" y="17793"/>
                      </a:cubicBezTo>
                      <a:cubicBezTo>
                        <a:pt x="13950" y="18679"/>
                        <a:pt x="13862" y="19298"/>
                        <a:pt x="13707" y="19918"/>
                      </a:cubicBezTo>
                      <a:cubicBezTo>
                        <a:pt x="13553" y="20449"/>
                        <a:pt x="13354" y="20892"/>
                        <a:pt x="13132" y="21246"/>
                      </a:cubicBezTo>
                      <a:cubicBezTo>
                        <a:pt x="12911" y="21423"/>
                        <a:pt x="12646" y="21600"/>
                        <a:pt x="12337" y="21600"/>
                      </a:cubicBezTo>
                      <a:cubicBezTo>
                        <a:pt x="12182" y="21600"/>
                        <a:pt x="12005" y="21600"/>
                        <a:pt x="11850" y="21511"/>
                      </a:cubicBezTo>
                      <a:cubicBezTo>
                        <a:pt x="11695" y="21423"/>
                        <a:pt x="11541" y="21423"/>
                        <a:pt x="11408" y="21246"/>
                      </a:cubicBezTo>
                      <a:cubicBezTo>
                        <a:pt x="11275" y="21157"/>
                        <a:pt x="11143" y="21069"/>
                        <a:pt x="11032" y="20892"/>
                      </a:cubicBezTo>
                      <a:cubicBezTo>
                        <a:pt x="10899" y="20803"/>
                        <a:pt x="10789" y="20626"/>
                        <a:pt x="10723" y="20538"/>
                      </a:cubicBezTo>
                      <a:lnTo>
                        <a:pt x="10723" y="15669"/>
                      </a:lnTo>
                      <a:close/>
                      <a:moveTo>
                        <a:pt x="18041" y="21334"/>
                      </a:moveTo>
                      <a:lnTo>
                        <a:pt x="17908" y="21334"/>
                      </a:lnTo>
                      <a:lnTo>
                        <a:pt x="15984" y="3187"/>
                      </a:lnTo>
                      <a:lnTo>
                        <a:pt x="15984" y="20007"/>
                      </a:lnTo>
                      <a:lnTo>
                        <a:pt x="16692" y="20449"/>
                      </a:lnTo>
                      <a:lnTo>
                        <a:pt x="16692" y="21334"/>
                      </a:lnTo>
                      <a:lnTo>
                        <a:pt x="14901" y="21334"/>
                      </a:lnTo>
                      <a:lnTo>
                        <a:pt x="14901" y="20449"/>
                      </a:lnTo>
                      <a:lnTo>
                        <a:pt x="15564" y="20007"/>
                      </a:lnTo>
                      <a:lnTo>
                        <a:pt x="15564" y="1416"/>
                      </a:lnTo>
                      <a:lnTo>
                        <a:pt x="14901" y="1062"/>
                      </a:lnTo>
                      <a:lnTo>
                        <a:pt x="14901" y="266"/>
                      </a:lnTo>
                      <a:lnTo>
                        <a:pt x="16493" y="266"/>
                      </a:lnTo>
                      <a:lnTo>
                        <a:pt x="18195" y="16200"/>
                      </a:lnTo>
                      <a:lnTo>
                        <a:pt x="20075" y="266"/>
                      </a:lnTo>
                      <a:lnTo>
                        <a:pt x="21600" y="266"/>
                      </a:lnTo>
                      <a:lnTo>
                        <a:pt x="21600" y="1062"/>
                      </a:lnTo>
                      <a:lnTo>
                        <a:pt x="20915" y="1416"/>
                      </a:lnTo>
                      <a:lnTo>
                        <a:pt x="20915" y="20007"/>
                      </a:lnTo>
                      <a:lnTo>
                        <a:pt x="21600" y="20449"/>
                      </a:lnTo>
                      <a:lnTo>
                        <a:pt x="21600" y="21334"/>
                      </a:lnTo>
                      <a:lnTo>
                        <a:pt x="19433" y="21334"/>
                      </a:lnTo>
                      <a:lnTo>
                        <a:pt x="19433" y="20449"/>
                      </a:lnTo>
                      <a:lnTo>
                        <a:pt x="20163" y="20007"/>
                      </a:lnTo>
                      <a:lnTo>
                        <a:pt x="20163" y="3187"/>
                      </a:lnTo>
                      <a:lnTo>
                        <a:pt x="18041" y="21334"/>
                      </a:lnTo>
                      <a:close/>
                      <a:moveTo>
                        <a:pt x="18041" y="21334"/>
                      </a:move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700" name="Rectangle 186"/>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746" name="Group 187"/>
            <p:cNvGrpSpPr>
              <a:grpSpLocks/>
            </p:cNvGrpSpPr>
            <p:nvPr/>
          </p:nvGrpSpPr>
          <p:grpSpPr bwMode="auto">
            <a:xfrm>
              <a:off x="623" y="1109"/>
              <a:ext cx="86" cy="305"/>
              <a:chOff x="0" y="0"/>
              <a:chExt cx="86" cy="304"/>
            </a:xfrm>
          </p:grpSpPr>
          <p:grpSp>
            <p:nvGrpSpPr>
              <p:cNvPr id="20751" name="Group 188"/>
              <p:cNvGrpSpPr>
                <a:grpSpLocks/>
              </p:cNvGrpSpPr>
              <p:nvPr/>
            </p:nvGrpSpPr>
            <p:grpSpPr bwMode="auto">
              <a:xfrm>
                <a:off x="14" y="0"/>
                <a:ext cx="72" cy="224"/>
                <a:chOff x="0" y="0"/>
                <a:chExt cx="72" cy="224"/>
              </a:xfrm>
            </p:grpSpPr>
            <p:sp>
              <p:nvSpPr>
                <p:cNvPr id="20695" name="Line 189"/>
                <p:cNvSpPr>
                  <a:spLocks noChangeShapeType="1"/>
                </p:cNvSpPr>
                <p:nvPr/>
              </p:nvSpPr>
              <p:spPr bwMode="auto">
                <a:xfrm>
                  <a:off x="0" y="53"/>
                  <a:ext cx="0" cy="117"/>
                </a:xfrm>
                <a:prstGeom prst="line">
                  <a:avLst/>
                </a:prstGeom>
                <a:noFill/>
                <a:ln w="12700">
                  <a:solidFill>
                    <a:schemeClr val="tx1"/>
                  </a:solidFill>
                  <a:round/>
                  <a:headEnd/>
                  <a:tailEnd/>
                </a:ln>
              </p:spPr>
              <p:txBody>
                <a:bodyPr>
                  <a:prstTxWarp prst="textNoShape">
                    <a:avLst/>
                  </a:prstTxWarp>
                </a:bodyPr>
                <a:lstStyle/>
                <a:p>
                  <a:endParaRPr lang="en-US"/>
                </a:p>
              </p:txBody>
            </p:sp>
            <p:sp>
              <p:nvSpPr>
                <p:cNvPr id="20696" name="Rectangle 190"/>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752" name="Group 191"/>
              <p:cNvGrpSpPr>
                <a:grpSpLocks/>
              </p:cNvGrpSpPr>
              <p:nvPr/>
            </p:nvGrpSpPr>
            <p:grpSpPr bwMode="auto">
              <a:xfrm>
                <a:off x="0" y="80"/>
                <a:ext cx="72" cy="224"/>
                <a:chOff x="0" y="0"/>
                <a:chExt cx="72" cy="224"/>
              </a:xfrm>
            </p:grpSpPr>
            <p:sp>
              <p:nvSpPr>
                <p:cNvPr id="20693" name="AutoShape 192"/>
                <p:cNvSpPr>
                  <a:spLocks/>
                </p:cNvSpPr>
                <p:nvPr/>
              </p:nvSpPr>
              <p:spPr bwMode="auto">
                <a:xfrm>
                  <a:off x="0" y="89"/>
                  <a:ext cx="29" cy="45"/>
                </a:xfrm>
                <a:custGeom>
                  <a:avLst/>
                  <a:gdLst>
                    <a:gd name="T0" fmla="*/ 0 w 21600"/>
                    <a:gd name="T1" fmla="*/ 0 h 21600"/>
                    <a:gd name="T2" fmla="*/ 21600 w 21600"/>
                    <a:gd name="T3" fmla="*/ 21600 h 21600"/>
                  </a:gdLst>
                  <a:ahLst/>
                  <a:cxnLst/>
                  <a:rect l="T0" t="T1" r="T2" b="T3"/>
                  <a:pathLst>
                    <a:path w="21600" h="21600">
                      <a:moveTo>
                        <a:pt x="21600" y="0"/>
                      </a:moveTo>
                      <a:lnTo>
                        <a:pt x="10800" y="21600"/>
                      </a:lnTo>
                      <a:lnTo>
                        <a:pt x="0" y="0"/>
                      </a:lnTo>
                      <a:lnTo>
                        <a:pt x="21600" y="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694" name="Rectangle 193"/>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757" name="Group 194"/>
            <p:cNvGrpSpPr>
              <a:grpSpLocks/>
            </p:cNvGrpSpPr>
            <p:nvPr/>
          </p:nvGrpSpPr>
          <p:grpSpPr bwMode="auto">
            <a:xfrm>
              <a:off x="1142" y="1293"/>
              <a:ext cx="282" cy="228"/>
              <a:chOff x="0" y="0"/>
              <a:chExt cx="282" cy="228"/>
            </a:xfrm>
          </p:grpSpPr>
          <p:grpSp>
            <p:nvGrpSpPr>
              <p:cNvPr id="20758" name="Group 195"/>
              <p:cNvGrpSpPr>
                <a:grpSpLocks/>
              </p:cNvGrpSpPr>
              <p:nvPr/>
            </p:nvGrpSpPr>
            <p:grpSpPr bwMode="auto">
              <a:xfrm>
                <a:off x="0" y="0"/>
                <a:ext cx="282" cy="224"/>
                <a:chOff x="0" y="0"/>
                <a:chExt cx="282" cy="224"/>
              </a:xfrm>
            </p:grpSpPr>
            <p:sp>
              <p:nvSpPr>
                <p:cNvPr id="20689" name="AutoShape 196"/>
                <p:cNvSpPr>
                  <a:spLocks/>
                </p:cNvSpPr>
                <p:nvPr/>
              </p:nvSpPr>
              <p:spPr bwMode="auto">
                <a:xfrm>
                  <a:off x="0" y="31"/>
                  <a:ext cx="282" cy="161"/>
                </a:xfrm>
                <a:custGeom>
                  <a:avLst/>
                  <a:gdLst>
                    <a:gd name="T0" fmla="*/ 0 w 21600"/>
                    <a:gd name="T1" fmla="*/ 0 h 21600"/>
                    <a:gd name="T2" fmla="*/ 21600 w 21600"/>
                    <a:gd name="T3" fmla="*/ 21600 h 21600"/>
                  </a:gdLst>
                  <a:ahLst/>
                  <a:cxnLst/>
                  <a:rect l="T0" t="T1" r="T2" b="T3"/>
                  <a:pathLst>
                    <a:path w="21600" h="21600">
                      <a:moveTo>
                        <a:pt x="21600" y="10800"/>
                      </a:moveTo>
                      <a:cubicBezTo>
                        <a:pt x="21600" y="16754"/>
                        <a:pt x="16763" y="21600"/>
                        <a:pt x="10800" y="21600"/>
                      </a:cubicBezTo>
                      <a:cubicBezTo>
                        <a:pt x="4838" y="21600"/>
                        <a:pt x="0" y="16754"/>
                        <a:pt x="0" y="10800"/>
                      </a:cubicBezTo>
                      <a:cubicBezTo>
                        <a:pt x="0" y="4846"/>
                        <a:pt x="4838" y="0"/>
                        <a:pt x="10800" y="0"/>
                      </a:cubicBezTo>
                      <a:cubicBezTo>
                        <a:pt x="16763" y="0"/>
                        <a:pt x="21600" y="4846"/>
                        <a:pt x="21600" y="10800"/>
                      </a:cubicBezTo>
                    </a:path>
                  </a:pathLst>
                </a:custGeom>
                <a:solidFill>
                  <a:srgbClr val="CC99EE"/>
                </a:solidFill>
                <a:ln w="12700">
                  <a:solidFill>
                    <a:schemeClr val="tx1"/>
                  </a:solidFill>
                  <a:miter lim="800000"/>
                  <a:headEnd/>
                  <a:tailEnd/>
                </a:ln>
              </p:spPr>
              <p:txBody>
                <a:bodyPr lIns="0" tIns="0" rIns="0" bIns="0">
                  <a:prstTxWarp prst="textNoShape">
                    <a:avLst/>
                  </a:prstTxWarp>
                </a:bodyPr>
                <a:lstStyle/>
                <a:p>
                  <a:endParaRPr lang="en-US"/>
                </a:p>
              </p:txBody>
            </p:sp>
            <p:sp>
              <p:nvSpPr>
                <p:cNvPr id="20690" name="Rectangle 197"/>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763" name="Group 198"/>
              <p:cNvGrpSpPr>
                <a:grpSpLocks/>
              </p:cNvGrpSpPr>
              <p:nvPr/>
            </p:nvGrpSpPr>
            <p:grpSpPr bwMode="auto">
              <a:xfrm>
                <a:off x="63" y="4"/>
                <a:ext cx="160" cy="224"/>
                <a:chOff x="0" y="0"/>
                <a:chExt cx="159" cy="224"/>
              </a:xfrm>
            </p:grpSpPr>
            <p:sp>
              <p:nvSpPr>
                <p:cNvPr id="20687" name="AutoShape 199"/>
                <p:cNvSpPr>
                  <a:spLocks/>
                </p:cNvSpPr>
                <p:nvPr/>
              </p:nvSpPr>
              <p:spPr bwMode="auto">
                <a:xfrm>
                  <a:off x="0" y="90"/>
                  <a:ext cx="159" cy="43"/>
                </a:xfrm>
                <a:custGeom>
                  <a:avLst/>
                  <a:gdLst>
                    <a:gd name="T0" fmla="*/ 0 w 21600"/>
                    <a:gd name="T1" fmla="*/ 0 h 21600"/>
                    <a:gd name="T2" fmla="*/ 21600 w 21600"/>
                    <a:gd name="T3" fmla="*/ 21600 h 21600"/>
                  </a:gdLst>
                  <a:ahLst/>
                  <a:cxnLst/>
                  <a:rect l="T0" t="T1" r="T2" b="T3"/>
                  <a:pathLst>
                    <a:path w="21600" h="21600">
                      <a:moveTo>
                        <a:pt x="1084" y="21334"/>
                      </a:moveTo>
                      <a:lnTo>
                        <a:pt x="1084" y="20449"/>
                      </a:lnTo>
                      <a:lnTo>
                        <a:pt x="1925" y="20007"/>
                      </a:lnTo>
                      <a:lnTo>
                        <a:pt x="1925" y="1593"/>
                      </a:lnTo>
                      <a:lnTo>
                        <a:pt x="1726" y="1593"/>
                      </a:lnTo>
                      <a:cubicBezTo>
                        <a:pt x="1372" y="1593"/>
                        <a:pt x="1107" y="1593"/>
                        <a:pt x="863" y="1593"/>
                      </a:cubicBezTo>
                      <a:cubicBezTo>
                        <a:pt x="620" y="1682"/>
                        <a:pt x="465" y="1859"/>
                        <a:pt x="354" y="1859"/>
                      </a:cubicBezTo>
                      <a:lnTo>
                        <a:pt x="243" y="5223"/>
                      </a:lnTo>
                      <a:lnTo>
                        <a:pt x="0" y="5223"/>
                      </a:lnTo>
                      <a:lnTo>
                        <a:pt x="0" y="266"/>
                      </a:lnTo>
                      <a:lnTo>
                        <a:pt x="4625" y="266"/>
                      </a:lnTo>
                      <a:lnTo>
                        <a:pt x="4625" y="5223"/>
                      </a:lnTo>
                      <a:lnTo>
                        <a:pt x="4382" y="5223"/>
                      </a:lnTo>
                      <a:lnTo>
                        <a:pt x="4271" y="1859"/>
                      </a:lnTo>
                      <a:cubicBezTo>
                        <a:pt x="4227" y="1859"/>
                        <a:pt x="4139" y="1859"/>
                        <a:pt x="4050" y="1770"/>
                      </a:cubicBezTo>
                      <a:cubicBezTo>
                        <a:pt x="3961" y="1770"/>
                        <a:pt x="3851" y="1682"/>
                        <a:pt x="3718" y="1682"/>
                      </a:cubicBezTo>
                      <a:cubicBezTo>
                        <a:pt x="3607" y="1593"/>
                        <a:pt x="3475" y="1593"/>
                        <a:pt x="3320" y="1593"/>
                      </a:cubicBezTo>
                      <a:cubicBezTo>
                        <a:pt x="3165" y="1593"/>
                        <a:pt x="3032" y="1593"/>
                        <a:pt x="2877" y="1593"/>
                      </a:cubicBezTo>
                      <a:lnTo>
                        <a:pt x="2678" y="1593"/>
                      </a:lnTo>
                      <a:lnTo>
                        <a:pt x="2678" y="20007"/>
                      </a:lnTo>
                      <a:lnTo>
                        <a:pt x="3519" y="20449"/>
                      </a:lnTo>
                      <a:lnTo>
                        <a:pt x="3519" y="21334"/>
                      </a:lnTo>
                      <a:lnTo>
                        <a:pt x="1084" y="21334"/>
                      </a:lnTo>
                      <a:close/>
                      <a:moveTo>
                        <a:pt x="6440" y="12039"/>
                      </a:moveTo>
                      <a:lnTo>
                        <a:pt x="6440" y="20007"/>
                      </a:lnTo>
                      <a:lnTo>
                        <a:pt x="7237" y="20449"/>
                      </a:lnTo>
                      <a:lnTo>
                        <a:pt x="7237" y="21334"/>
                      </a:lnTo>
                      <a:lnTo>
                        <a:pt x="5068" y="21334"/>
                      </a:lnTo>
                      <a:lnTo>
                        <a:pt x="5068" y="20449"/>
                      </a:lnTo>
                      <a:lnTo>
                        <a:pt x="5688" y="20007"/>
                      </a:lnTo>
                      <a:lnTo>
                        <a:pt x="5688" y="1416"/>
                      </a:lnTo>
                      <a:lnTo>
                        <a:pt x="5024" y="1062"/>
                      </a:lnTo>
                      <a:lnTo>
                        <a:pt x="5024" y="266"/>
                      </a:lnTo>
                      <a:lnTo>
                        <a:pt x="7303" y="266"/>
                      </a:lnTo>
                      <a:cubicBezTo>
                        <a:pt x="7657" y="266"/>
                        <a:pt x="7967" y="354"/>
                        <a:pt x="8211" y="620"/>
                      </a:cubicBezTo>
                      <a:cubicBezTo>
                        <a:pt x="8454" y="885"/>
                        <a:pt x="8653" y="1239"/>
                        <a:pt x="8808" y="1770"/>
                      </a:cubicBezTo>
                      <a:cubicBezTo>
                        <a:pt x="8963" y="2213"/>
                        <a:pt x="9074" y="2833"/>
                        <a:pt x="9140" y="3452"/>
                      </a:cubicBezTo>
                      <a:cubicBezTo>
                        <a:pt x="9207" y="4249"/>
                        <a:pt x="9229" y="4957"/>
                        <a:pt x="9229" y="5843"/>
                      </a:cubicBezTo>
                      <a:cubicBezTo>
                        <a:pt x="9229" y="6639"/>
                        <a:pt x="9207" y="7436"/>
                        <a:pt x="9140" y="8056"/>
                      </a:cubicBezTo>
                      <a:cubicBezTo>
                        <a:pt x="9074" y="8675"/>
                        <a:pt x="9007" y="9207"/>
                        <a:pt x="8897" y="9649"/>
                      </a:cubicBezTo>
                      <a:cubicBezTo>
                        <a:pt x="8808" y="10180"/>
                        <a:pt x="8698" y="10623"/>
                        <a:pt x="8565" y="10889"/>
                      </a:cubicBezTo>
                      <a:cubicBezTo>
                        <a:pt x="8432" y="11243"/>
                        <a:pt x="8299" y="11420"/>
                        <a:pt x="8144" y="11597"/>
                      </a:cubicBezTo>
                      <a:lnTo>
                        <a:pt x="9583" y="20007"/>
                      </a:lnTo>
                      <a:lnTo>
                        <a:pt x="10158" y="20449"/>
                      </a:lnTo>
                      <a:lnTo>
                        <a:pt x="10158" y="21334"/>
                      </a:lnTo>
                      <a:lnTo>
                        <a:pt x="8897" y="21334"/>
                      </a:lnTo>
                      <a:lnTo>
                        <a:pt x="7392" y="12039"/>
                      </a:lnTo>
                      <a:lnTo>
                        <a:pt x="6440" y="12039"/>
                      </a:lnTo>
                      <a:close/>
                      <a:moveTo>
                        <a:pt x="8454" y="6020"/>
                      </a:moveTo>
                      <a:cubicBezTo>
                        <a:pt x="8454" y="5223"/>
                        <a:pt x="8410" y="4515"/>
                        <a:pt x="8366" y="3984"/>
                      </a:cubicBezTo>
                      <a:cubicBezTo>
                        <a:pt x="8321" y="3452"/>
                        <a:pt x="8255" y="2921"/>
                        <a:pt x="8144" y="2656"/>
                      </a:cubicBezTo>
                      <a:cubicBezTo>
                        <a:pt x="8034" y="2213"/>
                        <a:pt x="7901" y="2036"/>
                        <a:pt x="7724" y="1859"/>
                      </a:cubicBezTo>
                      <a:cubicBezTo>
                        <a:pt x="7547" y="1682"/>
                        <a:pt x="7348" y="1593"/>
                        <a:pt x="7126" y="1593"/>
                      </a:cubicBezTo>
                      <a:lnTo>
                        <a:pt x="6440" y="1593"/>
                      </a:lnTo>
                      <a:lnTo>
                        <a:pt x="6440" y="10623"/>
                      </a:lnTo>
                      <a:lnTo>
                        <a:pt x="7148" y="10623"/>
                      </a:lnTo>
                      <a:cubicBezTo>
                        <a:pt x="7392" y="10623"/>
                        <a:pt x="7591" y="10534"/>
                        <a:pt x="7746" y="10446"/>
                      </a:cubicBezTo>
                      <a:cubicBezTo>
                        <a:pt x="7923" y="10269"/>
                        <a:pt x="8056" y="9915"/>
                        <a:pt x="8144" y="9561"/>
                      </a:cubicBezTo>
                      <a:cubicBezTo>
                        <a:pt x="8255" y="9207"/>
                        <a:pt x="8343" y="8675"/>
                        <a:pt x="8388" y="8144"/>
                      </a:cubicBezTo>
                      <a:cubicBezTo>
                        <a:pt x="8432" y="7613"/>
                        <a:pt x="8454" y="6816"/>
                        <a:pt x="8454" y="6020"/>
                      </a:cubicBezTo>
                      <a:close/>
                      <a:moveTo>
                        <a:pt x="10711" y="15669"/>
                      </a:moveTo>
                      <a:lnTo>
                        <a:pt x="10977" y="15669"/>
                      </a:lnTo>
                      <a:lnTo>
                        <a:pt x="11110" y="18413"/>
                      </a:lnTo>
                      <a:cubicBezTo>
                        <a:pt x="11176" y="18767"/>
                        <a:pt x="11220" y="18944"/>
                        <a:pt x="11331" y="19210"/>
                      </a:cubicBezTo>
                      <a:cubicBezTo>
                        <a:pt x="11420" y="19475"/>
                        <a:pt x="11508" y="19652"/>
                        <a:pt x="11619" y="19830"/>
                      </a:cubicBezTo>
                      <a:cubicBezTo>
                        <a:pt x="11730" y="20007"/>
                        <a:pt x="11840" y="20095"/>
                        <a:pt x="11973" y="20272"/>
                      </a:cubicBezTo>
                      <a:cubicBezTo>
                        <a:pt x="12084" y="20272"/>
                        <a:pt x="12194" y="20361"/>
                        <a:pt x="12327" y="20361"/>
                      </a:cubicBezTo>
                      <a:cubicBezTo>
                        <a:pt x="12526" y="20361"/>
                        <a:pt x="12681" y="20272"/>
                        <a:pt x="12836" y="20007"/>
                      </a:cubicBezTo>
                      <a:cubicBezTo>
                        <a:pt x="12991" y="19830"/>
                        <a:pt x="13102" y="19475"/>
                        <a:pt x="13190" y="19121"/>
                      </a:cubicBezTo>
                      <a:cubicBezTo>
                        <a:pt x="13301" y="18767"/>
                        <a:pt x="13367" y="18325"/>
                        <a:pt x="13411" y="17793"/>
                      </a:cubicBezTo>
                      <a:cubicBezTo>
                        <a:pt x="13456" y="17262"/>
                        <a:pt x="13478" y="16731"/>
                        <a:pt x="13478" y="16111"/>
                      </a:cubicBezTo>
                      <a:cubicBezTo>
                        <a:pt x="13478" y="15403"/>
                        <a:pt x="13434" y="14784"/>
                        <a:pt x="13367" y="14252"/>
                      </a:cubicBezTo>
                      <a:cubicBezTo>
                        <a:pt x="13279" y="13721"/>
                        <a:pt x="13190" y="13367"/>
                        <a:pt x="13057" y="13013"/>
                      </a:cubicBezTo>
                      <a:cubicBezTo>
                        <a:pt x="12925" y="12659"/>
                        <a:pt x="12770" y="12393"/>
                        <a:pt x="12615" y="12128"/>
                      </a:cubicBezTo>
                      <a:cubicBezTo>
                        <a:pt x="12438" y="11862"/>
                        <a:pt x="12283" y="11597"/>
                        <a:pt x="12084" y="11420"/>
                      </a:cubicBezTo>
                      <a:cubicBezTo>
                        <a:pt x="11929" y="11154"/>
                        <a:pt x="11752" y="10889"/>
                        <a:pt x="11575" y="10623"/>
                      </a:cubicBezTo>
                      <a:cubicBezTo>
                        <a:pt x="11420" y="10357"/>
                        <a:pt x="11265" y="9915"/>
                        <a:pt x="11132" y="9472"/>
                      </a:cubicBezTo>
                      <a:cubicBezTo>
                        <a:pt x="11021" y="9030"/>
                        <a:pt x="10911" y="8498"/>
                        <a:pt x="10822" y="7879"/>
                      </a:cubicBezTo>
                      <a:cubicBezTo>
                        <a:pt x="10756" y="7170"/>
                        <a:pt x="10711" y="6374"/>
                        <a:pt x="10711" y="5400"/>
                      </a:cubicBezTo>
                      <a:cubicBezTo>
                        <a:pt x="10711" y="4515"/>
                        <a:pt x="10756" y="3807"/>
                        <a:pt x="10822" y="3187"/>
                      </a:cubicBezTo>
                      <a:cubicBezTo>
                        <a:pt x="10911" y="2479"/>
                        <a:pt x="11021" y="1859"/>
                        <a:pt x="11176" y="1416"/>
                      </a:cubicBezTo>
                      <a:cubicBezTo>
                        <a:pt x="11331" y="974"/>
                        <a:pt x="11530" y="620"/>
                        <a:pt x="11730" y="354"/>
                      </a:cubicBezTo>
                      <a:cubicBezTo>
                        <a:pt x="11951" y="89"/>
                        <a:pt x="12216" y="0"/>
                        <a:pt x="12482" y="0"/>
                      </a:cubicBezTo>
                      <a:cubicBezTo>
                        <a:pt x="12748" y="0"/>
                        <a:pt x="12991" y="0"/>
                        <a:pt x="13234" y="177"/>
                      </a:cubicBezTo>
                      <a:cubicBezTo>
                        <a:pt x="13478" y="354"/>
                        <a:pt x="13677" y="443"/>
                        <a:pt x="13876" y="620"/>
                      </a:cubicBezTo>
                      <a:lnTo>
                        <a:pt x="13876" y="5046"/>
                      </a:lnTo>
                      <a:lnTo>
                        <a:pt x="13633" y="5046"/>
                      </a:lnTo>
                      <a:lnTo>
                        <a:pt x="13478" y="2479"/>
                      </a:lnTo>
                      <a:cubicBezTo>
                        <a:pt x="13367" y="2125"/>
                        <a:pt x="13234" y="1859"/>
                        <a:pt x="13057" y="1593"/>
                      </a:cubicBezTo>
                      <a:cubicBezTo>
                        <a:pt x="12880" y="1416"/>
                        <a:pt x="12703" y="1328"/>
                        <a:pt x="12482" y="1328"/>
                      </a:cubicBezTo>
                      <a:cubicBezTo>
                        <a:pt x="12305" y="1328"/>
                        <a:pt x="12128" y="1416"/>
                        <a:pt x="11995" y="1593"/>
                      </a:cubicBezTo>
                      <a:cubicBezTo>
                        <a:pt x="11862" y="1682"/>
                        <a:pt x="11730" y="1948"/>
                        <a:pt x="11641" y="2213"/>
                      </a:cubicBezTo>
                      <a:cubicBezTo>
                        <a:pt x="11552" y="2567"/>
                        <a:pt x="11486" y="2833"/>
                        <a:pt x="11442" y="3275"/>
                      </a:cubicBezTo>
                      <a:cubicBezTo>
                        <a:pt x="11398" y="3630"/>
                        <a:pt x="11375" y="4072"/>
                        <a:pt x="11375" y="4515"/>
                      </a:cubicBezTo>
                      <a:cubicBezTo>
                        <a:pt x="11375" y="5223"/>
                        <a:pt x="11420" y="5754"/>
                        <a:pt x="11486" y="6197"/>
                      </a:cubicBezTo>
                      <a:cubicBezTo>
                        <a:pt x="11575" y="6639"/>
                        <a:pt x="11663" y="6993"/>
                        <a:pt x="11818" y="7436"/>
                      </a:cubicBezTo>
                      <a:cubicBezTo>
                        <a:pt x="11929" y="7702"/>
                        <a:pt x="12084" y="7967"/>
                        <a:pt x="12239" y="8233"/>
                      </a:cubicBezTo>
                      <a:cubicBezTo>
                        <a:pt x="12416" y="8410"/>
                        <a:pt x="12593" y="8675"/>
                        <a:pt x="12770" y="8941"/>
                      </a:cubicBezTo>
                      <a:cubicBezTo>
                        <a:pt x="12925" y="9207"/>
                        <a:pt x="13102" y="9472"/>
                        <a:pt x="13279" y="9738"/>
                      </a:cubicBezTo>
                      <a:cubicBezTo>
                        <a:pt x="13434" y="10003"/>
                        <a:pt x="13589" y="10446"/>
                        <a:pt x="13721" y="10977"/>
                      </a:cubicBezTo>
                      <a:cubicBezTo>
                        <a:pt x="13854" y="11420"/>
                        <a:pt x="13943" y="12039"/>
                        <a:pt x="14031" y="12659"/>
                      </a:cubicBezTo>
                      <a:cubicBezTo>
                        <a:pt x="14120" y="13367"/>
                        <a:pt x="14164" y="14252"/>
                        <a:pt x="14164" y="15226"/>
                      </a:cubicBezTo>
                      <a:cubicBezTo>
                        <a:pt x="14164" y="16200"/>
                        <a:pt x="14120" y="17085"/>
                        <a:pt x="14031" y="17793"/>
                      </a:cubicBezTo>
                      <a:cubicBezTo>
                        <a:pt x="13965" y="18679"/>
                        <a:pt x="13854" y="19298"/>
                        <a:pt x="13699" y="19918"/>
                      </a:cubicBezTo>
                      <a:cubicBezTo>
                        <a:pt x="13544" y="20449"/>
                        <a:pt x="13367" y="20892"/>
                        <a:pt x="13124" y="21246"/>
                      </a:cubicBezTo>
                      <a:cubicBezTo>
                        <a:pt x="12902" y="21423"/>
                        <a:pt x="12637" y="21600"/>
                        <a:pt x="12327" y="21600"/>
                      </a:cubicBezTo>
                      <a:cubicBezTo>
                        <a:pt x="12172" y="21600"/>
                        <a:pt x="12017" y="21600"/>
                        <a:pt x="11862" y="21511"/>
                      </a:cubicBezTo>
                      <a:cubicBezTo>
                        <a:pt x="11707" y="21423"/>
                        <a:pt x="11552" y="21423"/>
                        <a:pt x="11420" y="21246"/>
                      </a:cubicBezTo>
                      <a:cubicBezTo>
                        <a:pt x="11265" y="21157"/>
                        <a:pt x="11132" y="21069"/>
                        <a:pt x="11021" y="20892"/>
                      </a:cubicBezTo>
                      <a:cubicBezTo>
                        <a:pt x="10911" y="20803"/>
                        <a:pt x="10800" y="20626"/>
                        <a:pt x="10711" y="20538"/>
                      </a:cubicBezTo>
                      <a:lnTo>
                        <a:pt x="10711" y="15669"/>
                      </a:lnTo>
                      <a:close/>
                      <a:moveTo>
                        <a:pt x="18059" y="21334"/>
                      </a:moveTo>
                      <a:lnTo>
                        <a:pt x="17904" y="21334"/>
                      </a:lnTo>
                      <a:lnTo>
                        <a:pt x="16001" y="3187"/>
                      </a:lnTo>
                      <a:lnTo>
                        <a:pt x="16001" y="20007"/>
                      </a:lnTo>
                      <a:lnTo>
                        <a:pt x="16709" y="20449"/>
                      </a:lnTo>
                      <a:lnTo>
                        <a:pt x="16709" y="21334"/>
                      </a:lnTo>
                      <a:lnTo>
                        <a:pt x="14894" y="21334"/>
                      </a:lnTo>
                      <a:lnTo>
                        <a:pt x="14894" y="20449"/>
                      </a:lnTo>
                      <a:lnTo>
                        <a:pt x="15580" y="20007"/>
                      </a:lnTo>
                      <a:lnTo>
                        <a:pt x="15580" y="1416"/>
                      </a:lnTo>
                      <a:lnTo>
                        <a:pt x="14894" y="1062"/>
                      </a:lnTo>
                      <a:lnTo>
                        <a:pt x="14894" y="266"/>
                      </a:lnTo>
                      <a:lnTo>
                        <a:pt x="16510" y="266"/>
                      </a:lnTo>
                      <a:lnTo>
                        <a:pt x="18214" y="16200"/>
                      </a:lnTo>
                      <a:lnTo>
                        <a:pt x="20073" y="266"/>
                      </a:lnTo>
                      <a:lnTo>
                        <a:pt x="21600" y="266"/>
                      </a:lnTo>
                      <a:lnTo>
                        <a:pt x="21600" y="1062"/>
                      </a:lnTo>
                      <a:lnTo>
                        <a:pt x="20936" y="1416"/>
                      </a:lnTo>
                      <a:lnTo>
                        <a:pt x="20936" y="20007"/>
                      </a:lnTo>
                      <a:lnTo>
                        <a:pt x="21600" y="20449"/>
                      </a:lnTo>
                      <a:lnTo>
                        <a:pt x="21600" y="21334"/>
                      </a:lnTo>
                      <a:lnTo>
                        <a:pt x="19453" y="21334"/>
                      </a:lnTo>
                      <a:lnTo>
                        <a:pt x="19453" y="20449"/>
                      </a:lnTo>
                      <a:lnTo>
                        <a:pt x="20184" y="20007"/>
                      </a:lnTo>
                      <a:lnTo>
                        <a:pt x="20184" y="3187"/>
                      </a:lnTo>
                      <a:lnTo>
                        <a:pt x="18059" y="21334"/>
                      </a:lnTo>
                      <a:close/>
                      <a:moveTo>
                        <a:pt x="18059" y="21334"/>
                      </a:move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688" name="Rectangle 200"/>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764" name="Group 201"/>
            <p:cNvGrpSpPr>
              <a:grpSpLocks/>
            </p:cNvGrpSpPr>
            <p:nvPr/>
          </p:nvGrpSpPr>
          <p:grpSpPr bwMode="auto">
            <a:xfrm>
              <a:off x="748" y="1125"/>
              <a:ext cx="456" cy="321"/>
              <a:chOff x="0" y="0"/>
              <a:chExt cx="455" cy="321"/>
            </a:xfrm>
          </p:grpSpPr>
          <p:grpSp>
            <p:nvGrpSpPr>
              <p:cNvPr id="20769" name="Group 202"/>
              <p:cNvGrpSpPr>
                <a:grpSpLocks/>
              </p:cNvGrpSpPr>
              <p:nvPr/>
            </p:nvGrpSpPr>
            <p:grpSpPr bwMode="auto">
              <a:xfrm>
                <a:off x="0" y="0"/>
                <a:ext cx="391" cy="224"/>
                <a:chOff x="0" y="0"/>
                <a:chExt cx="391" cy="224"/>
              </a:xfrm>
            </p:grpSpPr>
            <p:sp>
              <p:nvSpPr>
                <p:cNvPr id="20683" name="AutoShape 203"/>
                <p:cNvSpPr>
                  <a:spLocks/>
                </p:cNvSpPr>
                <p:nvPr/>
              </p:nvSpPr>
              <p:spPr bwMode="auto">
                <a:xfrm>
                  <a:off x="0" y="15"/>
                  <a:ext cx="391" cy="193"/>
                </a:xfrm>
                <a:custGeom>
                  <a:avLst/>
                  <a:gdLst>
                    <a:gd name="T0" fmla="*/ 0 w 21600"/>
                    <a:gd name="T1" fmla="*/ 0 h 21600"/>
                    <a:gd name="T2" fmla="*/ 21600 w 21600"/>
                    <a:gd name="T3" fmla="*/ 21600 h 21600"/>
                  </a:gdLst>
                  <a:ahLst/>
                  <a:cxnLst/>
                  <a:rect l="T0" t="T1" r="T2" b="T3"/>
                  <a:pathLst>
                    <a:path w="21600" h="21600">
                      <a:moveTo>
                        <a:pt x="0" y="0"/>
                      </a:moveTo>
                      <a:cubicBezTo>
                        <a:pt x="6112" y="6028"/>
                        <a:pt x="15028" y="15070"/>
                        <a:pt x="2160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684" name="Rectangle 204"/>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770" name="Group 205"/>
              <p:cNvGrpSpPr>
                <a:grpSpLocks/>
              </p:cNvGrpSpPr>
              <p:nvPr/>
            </p:nvGrpSpPr>
            <p:grpSpPr bwMode="auto">
              <a:xfrm>
                <a:off x="383" y="97"/>
                <a:ext cx="72" cy="224"/>
                <a:chOff x="0" y="0"/>
                <a:chExt cx="72" cy="224"/>
              </a:xfrm>
            </p:grpSpPr>
            <p:sp>
              <p:nvSpPr>
                <p:cNvPr id="20681" name="AutoShape 206"/>
                <p:cNvSpPr>
                  <a:spLocks/>
                </p:cNvSpPr>
                <p:nvPr/>
              </p:nvSpPr>
              <p:spPr bwMode="auto">
                <a:xfrm>
                  <a:off x="0" y="95"/>
                  <a:ext cx="45" cy="33"/>
                </a:xfrm>
                <a:custGeom>
                  <a:avLst/>
                  <a:gdLst>
                    <a:gd name="T0" fmla="*/ 0 w 21600"/>
                    <a:gd name="T1" fmla="*/ 0 h 21600"/>
                    <a:gd name="T2" fmla="*/ 21600 w 21600"/>
                    <a:gd name="T3" fmla="*/ 21600 h 21600"/>
                  </a:gdLst>
                  <a:ahLst/>
                  <a:cxnLst/>
                  <a:rect l="T0" t="T1" r="T2" b="T3"/>
                  <a:pathLst>
                    <a:path w="21600" h="21600">
                      <a:moveTo>
                        <a:pt x="5812" y="0"/>
                      </a:moveTo>
                      <a:lnTo>
                        <a:pt x="21600" y="21600"/>
                      </a:lnTo>
                      <a:lnTo>
                        <a:pt x="0" y="19072"/>
                      </a:lnTo>
                      <a:lnTo>
                        <a:pt x="5812" y="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682" name="Rectangle 207"/>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775" name="Group 208"/>
            <p:cNvGrpSpPr>
              <a:grpSpLocks/>
            </p:cNvGrpSpPr>
            <p:nvPr/>
          </p:nvGrpSpPr>
          <p:grpSpPr bwMode="auto">
            <a:xfrm>
              <a:off x="336" y="1118"/>
              <a:ext cx="250" cy="311"/>
              <a:chOff x="0" y="0"/>
              <a:chExt cx="250" cy="311"/>
            </a:xfrm>
          </p:grpSpPr>
          <p:grpSp>
            <p:nvGrpSpPr>
              <p:cNvPr id="20776" name="Group 209"/>
              <p:cNvGrpSpPr>
                <a:grpSpLocks/>
              </p:cNvGrpSpPr>
              <p:nvPr/>
            </p:nvGrpSpPr>
            <p:grpSpPr bwMode="auto">
              <a:xfrm>
                <a:off x="0" y="0"/>
                <a:ext cx="187" cy="224"/>
                <a:chOff x="0" y="0"/>
                <a:chExt cx="187" cy="224"/>
              </a:xfrm>
            </p:grpSpPr>
            <p:sp>
              <p:nvSpPr>
                <p:cNvPr id="20677" name="AutoShape 210"/>
                <p:cNvSpPr>
                  <a:spLocks/>
                </p:cNvSpPr>
                <p:nvPr/>
              </p:nvSpPr>
              <p:spPr bwMode="auto">
                <a:xfrm>
                  <a:off x="0" y="31"/>
                  <a:ext cx="187" cy="161"/>
                </a:xfrm>
                <a:custGeom>
                  <a:avLst/>
                  <a:gdLst>
                    <a:gd name="T0" fmla="*/ 0 w 21600"/>
                    <a:gd name="T1" fmla="*/ 0 h 21600"/>
                    <a:gd name="T2" fmla="*/ 21600 w 21600"/>
                    <a:gd name="T3" fmla="*/ 21600 h 21600"/>
                  </a:gdLst>
                  <a:ahLst/>
                  <a:cxnLst/>
                  <a:rect l="T0" t="T1" r="T2" b="T3"/>
                  <a:pathLst>
                    <a:path w="21600" h="21600">
                      <a:moveTo>
                        <a:pt x="0" y="0"/>
                      </a:moveTo>
                      <a:cubicBezTo>
                        <a:pt x="6371" y="6000"/>
                        <a:pt x="14720" y="14400"/>
                        <a:pt x="2160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678" name="Rectangle 211"/>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781" name="Group 212"/>
              <p:cNvGrpSpPr>
                <a:grpSpLocks/>
              </p:cNvGrpSpPr>
              <p:nvPr/>
            </p:nvGrpSpPr>
            <p:grpSpPr bwMode="auto">
              <a:xfrm>
                <a:off x="178" y="87"/>
                <a:ext cx="72" cy="224"/>
                <a:chOff x="0" y="0"/>
                <a:chExt cx="72" cy="224"/>
              </a:xfrm>
            </p:grpSpPr>
            <p:sp>
              <p:nvSpPr>
                <p:cNvPr id="20675" name="AutoShape 213"/>
                <p:cNvSpPr>
                  <a:spLocks/>
                </p:cNvSpPr>
                <p:nvPr/>
              </p:nvSpPr>
              <p:spPr bwMode="auto">
                <a:xfrm>
                  <a:off x="0" y="92"/>
                  <a:ext cx="42" cy="39"/>
                </a:xfrm>
                <a:custGeom>
                  <a:avLst/>
                  <a:gdLst>
                    <a:gd name="T0" fmla="*/ 0 w 21600"/>
                    <a:gd name="T1" fmla="*/ 0 h 21600"/>
                    <a:gd name="T2" fmla="*/ 21600 w 21600"/>
                    <a:gd name="T3" fmla="*/ 21600 h 21600"/>
                  </a:gdLst>
                  <a:ahLst/>
                  <a:cxnLst/>
                  <a:rect l="T0" t="T1" r="T2" b="T3"/>
                  <a:pathLst>
                    <a:path w="21600" h="21600">
                      <a:moveTo>
                        <a:pt x="8986" y="0"/>
                      </a:moveTo>
                      <a:lnTo>
                        <a:pt x="21600" y="21600"/>
                      </a:lnTo>
                      <a:lnTo>
                        <a:pt x="0" y="13771"/>
                      </a:lnTo>
                      <a:lnTo>
                        <a:pt x="8986" y="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676" name="Rectangle 214"/>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782" name="Group 215"/>
            <p:cNvGrpSpPr>
              <a:grpSpLocks/>
            </p:cNvGrpSpPr>
            <p:nvPr/>
          </p:nvGrpSpPr>
          <p:grpSpPr bwMode="auto">
            <a:xfrm>
              <a:off x="500" y="1616"/>
              <a:ext cx="273" cy="229"/>
              <a:chOff x="0" y="0"/>
              <a:chExt cx="272" cy="228"/>
            </a:xfrm>
          </p:grpSpPr>
          <p:grpSp>
            <p:nvGrpSpPr>
              <p:cNvPr id="20787" name="Group 216"/>
              <p:cNvGrpSpPr>
                <a:grpSpLocks/>
              </p:cNvGrpSpPr>
              <p:nvPr/>
            </p:nvGrpSpPr>
            <p:grpSpPr bwMode="auto">
              <a:xfrm>
                <a:off x="0" y="0"/>
                <a:ext cx="272" cy="224"/>
                <a:chOff x="0" y="0"/>
                <a:chExt cx="272" cy="224"/>
              </a:xfrm>
            </p:grpSpPr>
            <p:sp>
              <p:nvSpPr>
                <p:cNvPr id="20671" name="AutoShape 217"/>
                <p:cNvSpPr>
                  <a:spLocks/>
                </p:cNvSpPr>
                <p:nvPr/>
              </p:nvSpPr>
              <p:spPr bwMode="auto">
                <a:xfrm>
                  <a:off x="0" y="31"/>
                  <a:ext cx="272" cy="161"/>
                </a:xfrm>
                <a:custGeom>
                  <a:avLst/>
                  <a:gdLst>
                    <a:gd name="T0" fmla="*/ 0 w 21600"/>
                    <a:gd name="T1" fmla="*/ 0 h 21600"/>
                    <a:gd name="T2" fmla="*/ 21600 w 21600"/>
                    <a:gd name="T3" fmla="*/ 21600 h 21600"/>
                  </a:gdLst>
                  <a:ahLst/>
                  <a:cxnLst/>
                  <a:rect l="T0" t="T1" r="T2" b="T3"/>
                  <a:pathLst>
                    <a:path w="21600" h="21600">
                      <a:moveTo>
                        <a:pt x="21600" y="10800"/>
                      </a:moveTo>
                      <a:cubicBezTo>
                        <a:pt x="21600" y="16754"/>
                        <a:pt x="16754" y="21600"/>
                        <a:pt x="10800" y="21600"/>
                      </a:cubicBezTo>
                      <a:cubicBezTo>
                        <a:pt x="4833" y="21600"/>
                        <a:pt x="0" y="16754"/>
                        <a:pt x="0" y="10800"/>
                      </a:cubicBezTo>
                      <a:cubicBezTo>
                        <a:pt x="0" y="4823"/>
                        <a:pt x="4833" y="0"/>
                        <a:pt x="10800" y="0"/>
                      </a:cubicBezTo>
                      <a:cubicBezTo>
                        <a:pt x="16754" y="0"/>
                        <a:pt x="21600" y="4823"/>
                        <a:pt x="21600" y="10800"/>
                      </a:cubicBezTo>
                    </a:path>
                  </a:pathLst>
                </a:custGeom>
                <a:solidFill>
                  <a:srgbClr val="99CCFF"/>
                </a:solidFill>
                <a:ln w="12700">
                  <a:solidFill>
                    <a:schemeClr val="tx1"/>
                  </a:solidFill>
                  <a:miter lim="800000"/>
                  <a:headEnd/>
                  <a:tailEnd/>
                </a:ln>
              </p:spPr>
              <p:txBody>
                <a:bodyPr lIns="0" tIns="0" rIns="0" bIns="0">
                  <a:prstTxWarp prst="textNoShape">
                    <a:avLst/>
                  </a:prstTxWarp>
                </a:bodyPr>
                <a:lstStyle/>
                <a:p>
                  <a:endParaRPr lang="en-US"/>
                </a:p>
              </p:txBody>
            </p:sp>
            <p:sp>
              <p:nvSpPr>
                <p:cNvPr id="20672" name="Rectangle 218"/>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788" name="Group 219"/>
              <p:cNvGrpSpPr>
                <a:grpSpLocks/>
              </p:cNvGrpSpPr>
              <p:nvPr/>
            </p:nvGrpSpPr>
            <p:grpSpPr bwMode="auto">
              <a:xfrm>
                <a:off x="64" y="4"/>
                <a:ext cx="155" cy="224"/>
                <a:chOff x="0" y="0"/>
                <a:chExt cx="154" cy="224"/>
              </a:xfrm>
            </p:grpSpPr>
            <p:sp>
              <p:nvSpPr>
                <p:cNvPr id="20669" name="AutoShape 220"/>
                <p:cNvSpPr>
                  <a:spLocks/>
                </p:cNvSpPr>
                <p:nvPr/>
              </p:nvSpPr>
              <p:spPr bwMode="auto">
                <a:xfrm>
                  <a:off x="0" y="90"/>
                  <a:ext cx="154" cy="43"/>
                </a:xfrm>
                <a:custGeom>
                  <a:avLst/>
                  <a:gdLst>
                    <a:gd name="T0" fmla="*/ 0 w 21600"/>
                    <a:gd name="T1" fmla="*/ 0 h 21600"/>
                    <a:gd name="T2" fmla="*/ 21600 w 21600"/>
                    <a:gd name="T3" fmla="*/ 21600 h 21600"/>
                  </a:gdLst>
                  <a:ahLst/>
                  <a:cxnLst/>
                  <a:rect l="T0" t="T1" r="T2" b="T3"/>
                  <a:pathLst>
                    <a:path w="21600" h="21600">
                      <a:moveTo>
                        <a:pt x="0" y="15605"/>
                      </a:moveTo>
                      <a:lnTo>
                        <a:pt x="274" y="15605"/>
                      </a:lnTo>
                      <a:lnTo>
                        <a:pt x="411" y="18426"/>
                      </a:lnTo>
                      <a:cubicBezTo>
                        <a:pt x="457" y="18691"/>
                        <a:pt x="549" y="18955"/>
                        <a:pt x="640" y="19131"/>
                      </a:cubicBezTo>
                      <a:cubicBezTo>
                        <a:pt x="731" y="19396"/>
                        <a:pt x="823" y="19572"/>
                        <a:pt x="937" y="19749"/>
                      </a:cubicBezTo>
                      <a:cubicBezTo>
                        <a:pt x="1051" y="19925"/>
                        <a:pt x="1166" y="20101"/>
                        <a:pt x="1303" y="20189"/>
                      </a:cubicBezTo>
                      <a:cubicBezTo>
                        <a:pt x="1417" y="20278"/>
                        <a:pt x="1531" y="20278"/>
                        <a:pt x="1669" y="20278"/>
                      </a:cubicBezTo>
                      <a:cubicBezTo>
                        <a:pt x="1874" y="20278"/>
                        <a:pt x="2057" y="20189"/>
                        <a:pt x="2194" y="20013"/>
                      </a:cubicBezTo>
                      <a:cubicBezTo>
                        <a:pt x="2354" y="19749"/>
                        <a:pt x="2469" y="19484"/>
                        <a:pt x="2560" y="19131"/>
                      </a:cubicBezTo>
                      <a:cubicBezTo>
                        <a:pt x="2674" y="18691"/>
                        <a:pt x="2743" y="18338"/>
                        <a:pt x="2789" y="17721"/>
                      </a:cubicBezTo>
                      <a:cubicBezTo>
                        <a:pt x="2834" y="17280"/>
                        <a:pt x="2880" y="16751"/>
                        <a:pt x="2880" y="16134"/>
                      </a:cubicBezTo>
                      <a:cubicBezTo>
                        <a:pt x="2880" y="15340"/>
                        <a:pt x="2834" y="14723"/>
                        <a:pt x="2743" y="14282"/>
                      </a:cubicBezTo>
                      <a:cubicBezTo>
                        <a:pt x="2674" y="13753"/>
                        <a:pt x="2560" y="13313"/>
                        <a:pt x="2423" y="12960"/>
                      </a:cubicBezTo>
                      <a:cubicBezTo>
                        <a:pt x="2286" y="12696"/>
                        <a:pt x="2126" y="12343"/>
                        <a:pt x="1966" y="12167"/>
                      </a:cubicBezTo>
                      <a:cubicBezTo>
                        <a:pt x="1783" y="11902"/>
                        <a:pt x="1623" y="11638"/>
                        <a:pt x="1417" y="11373"/>
                      </a:cubicBezTo>
                      <a:cubicBezTo>
                        <a:pt x="1257" y="11197"/>
                        <a:pt x="1074" y="10932"/>
                        <a:pt x="914" y="10580"/>
                      </a:cubicBezTo>
                      <a:cubicBezTo>
                        <a:pt x="731" y="10403"/>
                        <a:pt x="594" y="9962"/>
                        <a:pt x="434" y="9522"/>
                      </a:cubicBezTo>
                      <a:cubicBezTo>
                        <a:pt x="320" y="9081"/>
                        <a:pt x="206" y="8552"/>
                        <a:pt x="137" y="7847"/>
                      </a:cubicBezTo>
                      <a:cubicBezTo>
                        <a:pt x="46" y="7141"/>
                        <a:pt x="0" y="6348"/>
                        <a:pt x="0" y="5378"/>
                      </a:cubicBezTo>
                      <a:cubicBezTo>
                        <a:pt x="0" y="4584"/>
                        <a:pt x="46" y="3791"/>
                        <a:pt x="137" y="3174"/>
                      </a:cubicBezTo>
                      <a:cubicBezTo>
                        <a:pt x="206" y="2557"/>
                        <a:pt x="320" y="1940"/>
                        <a:pt x="480" y="1499"/>
                      </a:cubicBezTo>
                      <a:cubicBezTo>
                        <a:pt x="640" y="970"/>
                        <a:pt x="823" y="617"/>
                        <a:pt x="1051" y="441"/>
                      </a:cubicBezTo>
                      <a:cubicBezTo>
                        <a:pt x="1280" y="176"/>
                        <a:pt x="1554" y="0"/>
                        <a:pt x="1851" y="0"/>
                      </a:cubicBezTo>
                      <a:cubicBezTo>
                        <a:pt x="2103" y="0"/>
                        <a:pt x="2354" y="88"/>
                        <a:pt x="2606" y="176"/>
                      </a:cubicBezTo>
                      <a:cubicBezTo>
                        <a:pt x="2857" y="441"/>
                        <a:pt x="3086" y="529"/>
                        <a:pt x="3269" y="705"/>
                      </a:cubicBezTo>
                      <a:lnTo>
                        <a:pt x="3269" y="5113"/>
                      </a:lnTo>
                      <a:lnTo>
                        <a:pt x="3017" y="5113"/>
                      </a:lnTo>
                      <a:lnTo>
                        <a:pt x="2880" y="2557"/>
                      </a:lnTo>
                      <a:cubicBezTo>
                        <a:pt x="2743" y="2204"/>
                        <a:pt x="2606" y="1940"/>
                        <a:pt x="2423" y="1675"/>
                      </a:cubicBezTo>
                      <a:cubicBezTo>
                        <a:pt x="2263" y="1411"/>
                        <a:pt x="2057" y="1411"/>
                        <a:pt x="1851" y="1411"/>
                      </a:cubicBezTo>
                      <a:cubicBezTo>
                        <a:pt x="1623" y="1411"/>
                        <a:pt x="1486" y="1411"/>
                        <a:pt x="1326" y="1587"/>
                      </a:cubicBezTo>
                      <a:cubicBezTo>
                        <a:pt x="1166" y="1763"/>
                        <a:pt x="1051" y="2028"/>
                        <a:pt x="960" y="2292"/>
                      </a:cubicBezTo>
                      <a:cubicBezTo>
                        <a:pt x="869" y="2557"/>
                        <a:pt x="800" y="2909"/>
                        <a:pt x="754" y="3350"/>
                      </a:cubicBezTo>
                      <a:cubicBezTo>
                        <a:pt x="709" y="3703"/>
                        <a:pt x="686" y="4144"/>
                        <a:pt x="686" y="4584"/>
                      </a:cubicBezTo>
                      <a:cubicBezTo>
                        <a:pt x="686" y="5202"/>
                        <a:pt x="731" y="5819"/>
                        <a:pt x="800" y="6260"/>
                      </a:cubicBezTo>
                      <a:cubicBezTo>
                        <a:pt x="891" y="6700"/>
                        <a:pt x="1006" y="7053"/>
                        <a:pt x="1120" y="7406"/>
                      </a:cubicBezTo>
                      <a:cubicBezTo>
                        <a:pt x="1280" y="7758"/>
                        <a:pt x="1417" y="7935"/>
                        <a:pt x="1577" y="8199"/>
                      </a:cubicBezTo>
                      <a:cubicBezTo>
                        <a:pt x="1760" y="8464"/>
                        <a:pt x="1943" y="8728"/>
                        <a:pt x="2126" y="8993"/>
                      </a:cubicBezTo>
                      <a:cubicBezTo>
                        <a:pt x="2309" y="9169"/>
                        <a:pt x="2469" y="9433"/>
                        <a:pt x="2651" y="9786"/>
                      </a:cubicBezTo>
                      <a:cubicBezTo>
                        <a:pt x="2834" y="10051"/>
                        <a:pt x="2971" y="10491"/>
                        <a:pt x="3109" y="10932"/>
                      </a:cubicBezTo>
                      <a:cubicBezTo>
                        <a:pt x="3246" y="11373"/>
                        <a:pt x="3337" y="11990"/>
                        <a:pt x="3429" y="12696"/>
                      </a:cubicBezTo>
                      <a:cubicBezTo>
                        <a:pt x="3520" y="13313"/>
                        <a:pt x="3566" y="14194"/>
                        <a:pt x="3566" y="15164"/>
                      </a:cubicBezTo>
                      <a:cubicBezTo>
                        <a:pt x="3566" y="16134"/>
                        <a:pt x="3520" y="17104"/>
                        <a:pt x="3451" y="17809"/>
                      </a:cubicBezTo>
                      <a:cubicBezTo>
                        <a:pt x="3360" y="18602"/>
                        <a:pt x="3246" y="19308"/>
                        <a:pt x="3086" y="19925"/>
                      </a:cubicBezTo>
                      <a:cubicBezTo>
                        <a:pt x="2926" y="20454"/>
                        <a:pt x="2743" y="20895"/>
                        <a:pt x="2514" y="21159"/>
                      </a:cubicBezTo>
                      <a:cubicBezTo>
                        <a:pt x="2263" y="21424"/>
                        <a:pt x="1989" y="21600"/>
                        <a:pt x="1691" y="21600"/>
                      </a:cubicBezTo>
                      <a:cubicBezTo>
                        <a:pt x="1509" y="21600"/>
                        <a:pt x="1349" y="21512"/>
                        <a:pt x="1189" y="21512"/>
                      </a:cubicBezTo>
                      <a:cubicBezTo>
                        <a:pt x="1006" y="21424"/>
                        <a:pt x="869" y="21336"/>
                        <a:pt x="731" y="21247"/>
                      </a:cubicBezTo>
                      <a:cubicBezTo>
                        <a:pt x="594" y="21159"/>
                        <a:pt x="434" y="20983"/>
                        <a:pt x="343" y="20895"/>
                      </a:cubicBezTo>
                      <a:cubicBezTo>
                        <a:pt x="206" y="20718"/>
                        <a:pt x="91" y="20630"/>
                        <a:pt x="0" y="20542"/>
                      </a:cubicBezTo>
                      <a:lnTo>
                        <a:pt x="0" y="15605"/>
                      </a:lnTo>
                      <a:close/>
                      <a:moveTo>
                        <a:pt x="7497" y="12960"/>
                      </a:moveTo>
                      <a:lnTo>
                        <a:pt x="7497" y="20013"/>
                      </a:lnTo>
                      <a:lnTo>
                        <a:pt x="8366" y="20454"/>
                      </a:lnTo>
                      <a:lnTo>
                        <a:pt x="8366" y="21336"/>
                      </a:lnTo>
                      <a:lnTo>
                        <a:pt x="5851" y="21336"/>
                      </a:lnTo>
                      <a:lnTo>
                        <a:pt x="5851" y="20454"/>
                      </a:lnTo>
                      <a:lnTo>
                        <a:pt x="6697" y="20013"/>
                      </a:lnTo>
                      <a:lnTo>
                        <a:pt x="6697" y="13136"/>
                      </a:lnTo>
                      <a:lnTo>
                        <a:pt x="4800" y="1499"/>
                      </a:lnTo>
                      <a:lnTo>
                        <a:pt x="4183" y="1058"/>
                      </a:lnTo>
                      <a:lnTo>
                        <a:pt x="4183" y="264"/>
                      </a:lnTo>
                      <a:lnTo>
                        <a:pt x="6469" y="264"/>
                      </a:lnTo>
                      <a:lnTo>
                        <a:pt x="6469" y="1058"/>
                      </a:lnTo>
                      <a:lnTo>
                        <a:pt x="5737" y="1499"/>
                      </a:lnTo>
                      <a:lnTo>
                        <a:pt x="7314" y="11197"/>
                      </a:lnTo>
                      <a:lnTo>
                        <a:pt x="8800" y="1499"/>
                      </a:lnTo>
                      <a:lnTo>
                        <a:pt x="8114" y="1058"/>
                      </a:lnTo>
                      <a:lnTo>
                        <a:pt x="8114" y="264"/>
                      </a:lnTo>
                      <a:lnTo>
                        <a:pt x="9897" y="264"/>
                      </a:lnTo>
                      <a:lnTo>
                        <a:pt x="9897" y="1058"/>
                      </a:lnTo>
                      <a:lnTo>
                        <a:pt x="9280" y="1499"/>
                      </a:lnTo>
                      <a:lnTo>
                        <a:pt x="7497" y="12960"/>
                      </a:lnTo>
                      <a:close/>
                      <a:moveTo>
                        <a:pt x="11817" y="12078"/>
                      </a:moveTo>
                      <a:lnTo>
                        <a:pt x="11817" y="20013"/>
                      </a:lnTo>
                      <a:lnTo>
                        <a:pt x="12640" y="20454"/>
                      </a:lnTo>
                      <a:lnTo>
                        <a:pt x="12640" y="21336"/>
                      </a:lnTo>
                      <a:lnTo>
                        <a:pt x="10400" y="21336"/>
                      </a:lnTo>
                      <a:lnTo>
                        <a:pt x="10400" y="20454"/>
                      </a:lnTo>
                      <a:lnTo>
                        <a:pt x="11040" y="20013"/>
                      </a:lnTo>
                      <a:lnTo>
                        <a:pt x="11040" y="1499"/>
                      </a:lnTo>
                      <a:lnTo>
                        <a:pt x="10354" y="1058"/>
                      </a:lnTo>
                      <a:lnTo>
                        <a:pt x="10354" y="264"/>
                      </a:lnTo>
                      <a:lnTo>
                        <a:pt x="12709" y="264"/>
                      </a:lnTo>
                      <a:cubicBezTo>
                        <a:pt x="13074" y="264"/>
                        <a:pt x="13394" y="441"/>
                        <a:pt x="13646" y="617"/>
                      </a:cubicBezTo>
                      <a:cubicBezTo>
                        <a:pt x="13920" y="970"/>
                        <a:pt x="14126" y="1322"/>
                        <a:pt x="14263" y="1763"/>
                      </a:cubicBezTo>
                      <a:cubicBezTo>
                        <a:pt x="14423" y="2292"/>
                        <a:pt x="14537" y="2821"/>
                        <a:pt x="14606" y="3527"/>
                      </a:cubicBezTo>
                      <a:cubicBezTo>
                        <a:pt x="14674" y="4232"/>
                        <a:pt x="14697" y="5025"/>
                        <a:pt x="14697" y="5907"/>
                      </a:cubicBezTo>
                      <a:cubicBezTo>
                        <a:pt x="14697" y="6700"/>
                        <a:pt x="14674" y="7406"/>
                        <a:pt x="14606" y="8023"/>
                      </a:cubicBezTo>
                      <a:cubicBezTo>
                        <a:pt x="14560" y="8640"/>
                        <a:pt x="14469" y="9169"/>
                        <a:pt x="14354" y="9698"/>
                      </a:cubicBezTo>
                      <a:cubicBezTo>
                        <a:pt x="14263" y="10139"/>
                        <a:pt x="14149" y="10580"/>
                        <a:pt x="13989" y="10932"/>
                      </a:cubicBezTo>
                      <a:cubicBezTo>
                        <a:pt x="13874" y="11197"/>
                        <a:pt x="13737" y="11461"/>
                        <a:pt x="13577" y="11638"/>
                      </a:cubicBezTo>
                      <a:lnTo>
                        <a:pt x="15063" y="20013"/>
                      </a:lnTo>
                      <a:lnTo>
                        <a:pt x="15657" y="20454"/>
                      </a:lnTo>
                      <a:lnTo>
                        <a:pt x="15657" y="21336"/>
                      </a:lnTo>
                      <a:lnTo>
                        <a:pt x="14354" y="21336"/>
                      </a:lnTo>
                      <a:lnTo>
                        <a:pt x="12800" y="12078"/>
                      </a:lnTo>
                      <a:lnTo>
                        <a:pt x="11817" y="12078"/>
                      </a:lnTo>
                      <a:close/>
                      <a:moveTo>
                        <a:pt x="13897" y="6083"/>
                      </a:moveTo>
                      <a:cubicBezTo>
                        <a:pt x="13897" y="5290"/>
                        <a:pt x="13874" y="4584"/>
                        <a:pt x="13806" y="3967"/>
                      </a:cubicBezTo>
                      <a:cubicBezTo>
                        <a:pt x="13760" y="3438"/>
                        <a:pt x="13691" y="2998"/>
                        <a:pt x="13577" y="2645"/>
                      </a:cubicBezTo>
                      <a:cubicBezTo>
                        <a:pt x="13463" y="2292"/>
                        <a:pt x="13326" y="2028"/>
                        <a:pt x="13143" y="1940"/>
                      </a:cubicBezTo>
                      <a:cubicBezTo>
                        <a:pt x="12960" y="1763"/>
                        <a:pt x="12754" y="1675"/>
                        <a:pt x="12526" y="1675"/>
                      </a:cubicBezTo>
                      <a:lnTo>
                        <a:pt x="11817" y="1675"/>
                      </a:lnTo>
                      <a:lnTo>
                        <a:pt x="11817" y="10668"/>
                      </a:lnTo>
                      <a:lnTo>
                        <a:pt x="12549" y="10668"/>
                      </a:lnTo>
                      <a:cubicBezTo>
                        <a:pt x="12800" y="10668"/>
                        <a:pt x="13006" y="10580"/>
                        <a:pt x="13166" y="10403"/>
                      </a:cubicBezTo>
                      <a:cubicBezTo>
                        <a:pt x="13349" y="10227"/>
                        <a:pt x="13486" y="9962"/>
                        <a:pt x="13577" y="9522"/>
                      </a:cubicBezTo>
                      <a:cubicBezTo>
                        <a:pt x="13691" y="9169"/>
                        <a:pt x="13783" y="8728"/>
                        <a:pt x="13829" y="8199"/>
                      </a:cubicBezTo>
                      <a:cubicBezTo>
                        <a:pt x="13874" y="7582"/>
                        <a:pt x="13897" y="6877"/>
                        <a:pt x="13897" y="6083"/>
                      </a:cubicBezTo>
                      <a:close/>
                      <a:moveTo>
                        <a:pt x="21166" y="264"/>
                      </a:moveTo>
                      <a:lnTo>
                        <a:pt x="21166" y="1058"/>
                      </a:lnTo>
                      <a:lnTo>
                        <a:pt x="20549" y="1499"/>
                      </a:lnTo>
                      <a:lnTo>
                        <a:pt x="18674" y="8552"/>
                      </a:lnTo>
                      <a:lnTo>
                        <a:pt x="21006" y="20013"/>
                      </a:lnTo>
                      <a:lnTo>
                        <a:pt x="21600" y="20454"/>
                      </a:lnTo>
                      <a:lnTo>
                        <a:pt x="21600" y="21336"/>
                      </a:lnTo>
                      <a:lnTo>
                        <a:pt x="20274" y="21336"/>
                      </a:lnTo>
                      <a:lnTo>
                        <a:pt x="18126" y="10668"/>
                      </a:lnTo>
                      <a:lnTo>
                        <a:pt x="17394" y="12960"/>
                      </a:lnTo>
                      <a:lnTo>
                        <a:pt x="17394" y="20013"/>
                      </a:lnTo>
                      <a:lnTo>
                        <a:pt x="18171" y="20454"/>
                      </a:lnTo>
                      <a:lnTo>
                        <a:pt x="18171" y="21336"/>
                      </a:lnTo>
                      <a:lnTo>
                        <a:pt x="15909" y="21336"/>
                      </a:lnTo>
                      <a:lnTo>
                        <a:pt x="15909" y="20454"/>
                      </a:lnTo>
                      <a:lnTo>
                        <a:pt x="16594" y="20013"/>
                      </a:lnTo>
                      <a:lnTo>
                        <a:pt x="16594" y="1499"/>
                      </a:lnTo>
                      <a:lnTo>
                        <a:pt x="15909" y="1058"/>
                      </a:lnTo>
                      <a:lnTo>
                        <a:pt x="15909" y="264"/>
                      </a:lnTo>
                      <a:lnTo>
                        <a:pt x="18103" y="264"/>
                      </a:lnTo>
                      <a:lnTo>
                        <a:pt x="18103" y="1058"/>
                      </a:lnTo>
                      <a:lnTo>
                        <a:pt x="17394" y="1499"/>
                      </a:lnTo>
                      <a:lnTo>
                        <a:pt x="17394" y="11373"/>
                      </a:lnTo>
                      <a:lnTo>
                        <a:pt x="20000" y="1499"/>
                      </a:lnTo>
                      <a:lnTo>
                        <a:pt x="19451" y="1058"/>
                      </a:lnTo>
                      <a:lnTo>
                        <a:pt x="19451" y="264"/>
                      </a:lnTo>
                      <a:lnTo>
                        <a:pt x="21166" y="264"/>
                      </a:lnTo>
                      <a:close/>
                      <a:moveTo>
                        <a:pt x="21166" y="264"/>
                      </a:move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670" name="Rectangle 221"/>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793" name="Group 222"/>
            <p:cNvGrpSpPr>
              <a:grpSpLocks/>
            </p:cNvGrpSpPr>
            <p:nvPr/>
          </p:nvGrpSpPr>
          <p:grpSpPr bwMode="auto">
            <a:xfrm>
              <a:off x="623" y="1432"/>
              <a:ext cx="86" cy="305"/>
              <a:chOff x="0" y="0"/>
              <a:chExt cx="86" cy="304"/>
            </a:xfrm>
          </p:grpSpPr>
          <p:grpSp>
            <p:nvGrpSpPr>
              <p:cNvPr id="20794" name="Group 223"/>
              <p:cNvGrpSpPr>
                <a:grpSpLocks/>
              </p:cNvGrpSpPr>
              <p:nvPr/>
            </p:nvGrpSpPr>
            <p:grpSpPr bwMode="auto">
              <a:xfrm>
                <a:off x="14" y="0"/>
                <a:ext cx="72" cy="224"/>
                <a:chOff x="0" y="0"/>
                <a:chExt cx="72" cy="224"/>
              </a:xfrm>
            </p:grpSpPr>
            <p:sp>
              <p:nvSpPr>
                <p:cNvPr id="20665" name="Line 224"/>
                <p:cNvSpPr>
                  <a:spLocks noChangeShapeType="1"/>
                </p:cNvSpPr>
                <p:nvPr/>
              </p:nvSpPr>
              <p:spPr bwMode="auto">
                <a:xfrm>
                  <a:off x="0" y="53"/>
                  <a:ext cx="0" cy="117"/>
                </a:xfrm>
                <a:prstGeom prst="line">
                  <a:avLst/>
                </a:prstGeom>
                <a:noFill/>
                <a:ln w="12700">
                  <a:solidFill>
                    <a:schemeClr val="tx1"/>
                  </a:solidFill>
                  <a:round/>
                  <a:headEnd/>
                  <a:tailEnd/>
                </a:ln>
              </p:spPr>
              <p:txBody>
                <a:bodyPr>
                  <a:prstTxWarp prst="textNoShape">
                    <a:avLst/>
                  </a:prstTxWarp>
                </a:bodyPr>
                <a:lstStyle/>
                <a:p>
                  <a:endParaRPr lang="en-US"/>
                </a:p>
              </p:txBody>
            </p:sp>
            <p:sp>
              <p:nvSpPr>
                <p:cNvPr id="20666" name="Rectangle 225"/>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799" name="Group 226"/>
              <p:cNvGrpSpPr>
                <a:grpSpLocks/>
              </p:cNvGrpSpPr>
              <p:nvPr/>
            </p:nvGrpSpPr>
            <p:grpSpPr bwMode="auto">
              <a:xfrm>
                <a:off x="0" y="80"/>
                <a:ext cx="72" cy="224"/>
                <a:chOff x="0" y="0"/>
                <a:chExt cx="72" cy="224"/>
              </a:xfrm>
            </p:grpSpPr>
            <p:sp>
              <p:nvSpPr>
                <p:cNvPr id="20663" name="AutoShape 227"/>
                <p:cNvSpPr>
                  <a:spLocks/>
                </p:cNvSpPr>
                <p:nvPr/>
              </p:nvSpPr>
              <p:spPr bwMode="auto">
                <a:xfrm>
                  <a:off x="0" y="89"/>
                  <a:ext cx="29" cy="45"/>
                </a:xfrm>
                <a:custGeom>
                  <a:avLst/>
                  <a:gdLst>
                    <a:gd name="T0" fmla="*/ 0 w 21600"/>
                    <a:gd name="T1" fmla="*/ 0 h 21600"/>
                    <a:gd name="T2" fmla="*/ 21600 w 21600"/>
                    <a:gd name="T3" fmla="*/ 21600 h 21600"/>
                  </a:gdLst>
                  <a:ahLst/>
                  <a:cxnLst/>
                  <a:rect l="T0" t="T1" r="T2" b="T3"/>
                  <a:pathLst>
                    <a:path w="21600" h="21600">
                      <a:moveTo>
                        <a:pt x="21600" y="0"/>
                      </a:moveTo>
                      <a:lnTo>
                        <a:pt x="10800" y="21600"/>
                      </a:lnTo>
                      <a:lnTo>
                        <a:pt x="0" y="0"/>
                      </a:lnTo>
                      <a:lnTo>
                        <a:pt x="21600" y="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664" name="Rectangle 228"/>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800" name="Group 229"/>
            <p:cNvGrpSpPr>
              <a:grpSpLocks/>
            </p:cNvGrpSpPr>
            <p:nvPr/>
          </p:nvGrpSpPr>
          <p:grpSpPr bwMode="auto">
            <a:xfrm>
              <a:off x="854" y="1616"/>
              <a:ext cx="307" cy="229"/>
              <a:chOff x="0" y="0"/>
              <a:chExt cx="307" cy="228"/>
            </a:xfrm>
          </p:grpSpPr>
          <p:grpSp>
            <p:nvGrpSpPr>
              <p:cNvPr id="20805" name="Group 230"/>
              <p:cNvGrpSpPr>
                <a:grpSpLocks/>
              </p:cNvGrpSpPr>
              <p:nvPr/>
            </p:nvGrpSpPr>
            <p:grpSpPr bwMode="auto">
              <a:xfrm>
                <a:off x="0" y="0"/>
                <a:ext cx="307" cy="224"/>
                <a:chOff x="0" y="0"/>
                <a:chExt cx="307" cy="224"/>
              </a:xfrm>
            </p:grpSpPr>
            <p:sp>
              <p:nvSpPr>
                <p:cNvPr id="20659" name="AutoShape 231"/>
                <p:cNvSpPr>
                  <a:spLocks/>
                </p:cNvSpPr>
                <p:nvPr/>
              </p:nvSpPr>
              <p:spPr bwMode="auto">
                <a:xfrm>
                  <a:off x="0" y="31"/>
                  <a:ext cx="307" cy="161"/>
                </a:xfrm>
                <a:custGeom>
                  <a:avLst/>
                  <a:gdLst>
                    <a:gd name="T0" fmla="*/ 0 w 21600"/>
                    <a:gd name="T1" fmla="*/ 0 h 21600"/>
                    <a:gd name="T2" fmla="*/ 21600 w 21600"/>
                    <a:gd name="T3" fmla="*/ 21600 h 21600"/>
                  </a:gdLst>
                  <a:ahLst/>
                  <a:cxnLst/>
                  <a:rect l="T0" t="T1" r="T2" b="T3"/>
                  <a:pathLst>
                    <a:path w="21600" h="21600">
                      <a:moveTo>
                        <a:pt x="21600" y="10800"/>
                      </a:moveTo>
                      <a:cubicBezTo>
                        <a:pt x="21600" y="16754"/>
                        <a:pt x="16762" y="21600"/>
                        <a:pt x="10800" y="21600"/>
                      </a:cubicBezTo>
                      <a:cubicBezTo>
                        <a:pt x="4838" y="21600"/>
                        <a:pt x="0" y="16754"/>
                        <a:pt x="0" y="10800"/>
                      </a:cubicBezTo>
                      <a:cubicBezTo>
                        <a:pt x="0" y="4823"/>
                        <a:pt x="4838" y="0"/>
                        <a:pt x="10800" y="0"/>
                      </a:cubicBezTo>
                      <a:cubicBezTo>
                        <a:pt x="16762" y="0"/>
                        <a:pt x="21600" y="4823"/>
                        <a:pt x="21600" y="10800"/>
                      </a:cubicBezTo>
                    </a:path>
                  </a:pathLst>
                </a:custGeom>
                <a:solidFill>
                  <a:srgbClr val="CCFF00"/>
                </a:solidFill>
                <a:ln w="12700">
                  <a:solidFill>
                    <a:schemeClr val="tx1"/>
                  </a:solidFill>
                  <a:miter lim="800000"/>
                  <a:headEnd/>
                  <a:tailEnd/>
                </a:ln>
              </p:spPr>
              <p:txBody>
                <a:bodyPr lIns="0" tIns="0" rIns="0" bIns="0">
                  <a:prstTxWarp prst="textNoShape">
                    <a:avLst/>
                  </a:prstTxWarp>
                </a:bodyPr>
                <a:lstStyle/>
                <a:p>
                  <a:endParaRPr lang="en-US"/>
                </a:p>
              </p:txBody>
            </p:sp>
            <p:sp>
              <p:nvSpPr>
                <p:cNvPr id="20660" name="Rectangle 232"/>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806" name="Group 233"/>
              <p:cNvGrpSpPr>
                <a:grpSpLocks/>
              </p:cNvGrpSpPr>
              <p:nvPr/>
            </p:nvGrpSpPr>
            <p:grpSpPr bwMode="auto">
              <a:xfrm>
                <a:off x="65" y="4"/>
                <a:ext cx="181" cy="224"/>
                <a:chOff x="0" y="0"/>
                <a:chExt cx="181" cy="224"/>
              </a:xfrm>
            </p:grpSpPr>
            <p:sp>
              <p:nvSpPr>
                <p:cNvPr id="20657" name="AutoShape 234"/>
                <p:cNvSpPr>
                  <a:spLocks/>
                </p:cNvSpPr>
                <p:nvPr/>
              </p:nvSpPr>
              <p:spPr bwMode="auto">
                <a:xfrm>
                  <a:off x="0" y="90"/>
                  <a:ext cx="181" cy="43"/>
                </a:xfrm>
                <a:custGeom>
                  <a:avLst/>
                  <a:gdLst>
                    <a:gd name="T0" fmla="*/ 0 w 21600"/>
                    <a:gd name="T1" fmla="*/ 0 h 21600"/>
                    <a:gd name="T2" fmla="*/ 21600 w 21600"/>
                    <a:gd name="T3" fmla="*/ 21600 h 21600"/>
                  </a:gdLst>
                  <a:ahLst/>
                  <a:cxnLst/>
                  <a:rect l="T0" t="T1" r="T2" b="T3"/>
                  <a:pathLst>
                    <a:path w="21600" h="21600">
                      <a:moveTo>
                        <a:pt x="4168" y="20189"/>
                      </a:moveTo>
                      <a:cubicBezTo>
                        <a:pt x="3895" y="20542"/>
                        <a:pt x="3603" y="20895"/>
                        <a:pt x="3331" y="21159"/>
                      </a:cubicBezTo>
                      <a:cubicBezTo>
                        <a:pt x="3019" y="21512"/>
                        <a:pt x="2707" y="21600"/>
                        <a:pt x="2396" y="21600"/>
                      </a:cubicBezTo>
                      <a:cubicBezTo>
                        <a:pt x="2026" y="21600"/>
                        <a:pt x="1694" y="21336"/>
                        <a:pt x="1383" y="20895"/>
                      </a:cubicBezTo>
                      <a:cubicBezTo>
                        <a:pt x="1110" y="20454"/>
                        <a:pt x="838" y="19749"/>
                        <a:pt x="643" y="18955"/>
                      </a:cubicBezTo>
                      <a:cubicBezTo>
                        <a:pt x="428" y="17985"/>
                        <a:pt x="273" y="16927"/>
                        <a:pt x="156" y="15517"/>
                      </a:cubicBezTo>
                      <a:cubicBezTo>
                        <a:pt x="58" y="14282"/>
                        <a:pt x="0" y="12784"/>
                        <a:pt x="0" y="11020"/>
                      </a:cubicBezTo>
                      <a:cubicBezTo>
                        <a:pt x="0" y="7406"/>
                        <a:pt x="195" y="4584"/>
                        <a:pt x="604" y="2821"/>
                      </a:cubicBezTo>
                      <a:cubicBezTo>
                        <a:pt x="1013" y="970"/>
                        <a:pt x="1617" y="0"/>
                        <a:pt x="2396" y="0"/>
                      </a:cubicBezTo>
                      <a:cubicBezTo>
                        <a:pt x="2707" y="0"/>
                        <a:pt x="2980" y="88"/>
                        <a:pt x="3253" y="264"/>
                      </a:cubicBezTo>
                      <a:cubicBezTo>
                        <a:pt x="3525" y="441"/>
                        <a:pt x="3798" y="705"/>
                        <a:pt x="4032" y="970"/>
                      </a:cubicBezTo>
                      <a:lnTo>
                        <a:pt x="4032" y="5466"/>
                      </a:lnTo>
                      <a:lnTo>
                        <a:pt x="3798" y="5466"/>
                      </a:lnTo>
                      <a:lnTo>
                        <a:pt x="3720" y="2909"/>
                      </a:lnTo>
                      <a:cubicBezTo>
                        <a:pt x="3545" y="2380"/>
                        <a:pt x="3370" y="2028"/>
                        <a:pt x="3136" y="1675"/>
                      </a:cubicBezTo>
                      <a:cubicBezTo>
                        <a:pt x="2922" y="1411"/>
                        <a:pt x="2668" y="1322"/>
                        <a:pt x="2435" y="1322"/>
                      </a:cubicBezTo>
                      <a:cubicBezTo>
                        <a:pt x="2162" y="1322"/>
                        <a:pt x="1909" y="1411"/>
                        <a:pt x="1694" y="1763"/>
                      </a:cubicBezTo>
                      <a:cubicBezTo>
                        <a:pt x="1500" y="2116"/>
                        <a:pt x="1324" y="2645"/>
                        <a:pt x="1169" y="3438"/>
                      </a:cubicBezTo>
                      <a:cubicBezTo>
                        <a:pt x="1032" y="4144"/>
                        <a:pt x="915" y="5202"/>
                        <a:pt x="838" y="6436"/>
                      </a:cubicBezTo>
                      <a:cubicBezTo>
                        <a:pt x="760" y="7670"/>
                        <a:pt x="721" y="9169"/>
                        <a:pt x="721" y="10932"/>
                      </a:cubicBezTo>
                      <a:cubicBezTo>
                        <a:pt x="721" y="12784"/>
                        <a:pt x="760" y="14282"/>
                        <a:pt x="857" y="15517"/>
                      </a:cubicBezTo>
                      <a:cubicBezTo>
                        <a:pt x="935" y="16751"/>
                        <a:pt x="1071" y="17721"/>
                        <a:pt x="1208" y="18338"/>
                      </a:cubicBezTo>
                      <a:cubicBezTo>
                        <a:pt x="1383" y="19131"/>
                        <a:pt x="1558" y="19660"/>
                        <a:pt x="1753" y="19925"/>
                      </a:cubicBezTo>
                      <a:cubicBezTo>
                        <a:pt x="1948" y="20278"/>
                        <a:pt x="2181" y="20366"/>
                        <a:pt x="2396" y="20366"/>
                      </a:cubicBezTo>
                      <a:cubicBezTo>
                        <a:pt x="2513" y="20366"/>
                        <a:pt x="2610" y="20278"/>
                        <a:pt x="2727" y="20278"/>
                      </a:cubicBezTo>
                      <a:cubicBezTo>
                        <a:pt x="2844" y="20189"/>
                        <a:pt x="2941" y="20101"/>
                        <a:pt x="3058" y="20013"/>
                      </a:cubicBezTo>
                      <a:cubicBezTo>
                        <a:pt x="3155" y="19925"/>
                        <a:pt x="3233" y="19837"/>
                        <a:pt x="3311" y="19660"/>
                      </a:cubicBezTo>
                      <a:cubicBezTo>
                        <a:pt x="3389" y="19484"/>
                        <a:pt x="3447" y="19396"/>
                        <a:pt x="3486" y="19308"/>
                      </a:cubicBezTo>
                      <a:lnTo>
                        <a:pt x="3486" y="13313"/>
                      </a:lnTo>
                      <a:lnTo>
                        <a:pt x="2883" y="12960"/>
                      </a:lnTo>
                      <a:lnTo>
                        <a:pt x="2883" y="12078"/>
                      </a:lnTo>
                      <a:lnTo>
                        <a:pt x="4616" y="12078"/>
                      </a:lnTo>
                      <a:lnTo>
                        <a:pt x="4616" y="12960"/>
                      </a:lnTo>
                      <a:lnTo>
                        <a:pt x="4168" y="13313"/>
                      </a:lnTo>
                      <a:lnTo>
                        <a:pt x="4168" y="20189"/>
                      </a:lnTo>
                      <a:close/>
                      <a:moveTo>
                        <a:pt x="5045" y="20454"/>
                      </a:moveTo>
                      <a:lnTo>
                        <a:pt x="5629" y="20013"/>
                      </a:lnTo>
                      <a:lnTo>
                        <a:pt x="5629" y="1499"/>
                      </a:lnTo>
                      <a:lnTo>
                        <a:pt x="5045" y="1058"/>
                      </a:lnTo>
                      <a:lnTo>
                        <a:pt x="5045" y="264"/>
                      </a:lnTo>
                      <a:lnTo>
                        <a:pt x="8531" y="264"/>
                      </a:lnTo>
                      <a:lnTo>
                        <a:pt x="8531" y="5290"/>
                      </a:lnTo>
                      <a:lnTo>
                        <a:pt x="8297" y="5290"/>
                      </a:lnTo>
                      <a:lnTo>
                        <a:pt x="8200" y="1940"/>
                      </a:lnTo>
                      <a:cubicBezTo>
                        <a:pt x="8102" y="1851"/>
                        <a:pt x="8025" y="1763"/>
                        <a:pt x="7927" y="1763"/>
                      </a:cubicBezTo>
                      <a:cubicBezTo>
                        <a:pt x="7810" y="1763"/>
                        <a:pt x="7713" y="1763"/>
                        <a:pt x="7596" y="1763"/>
                      </a:cubicBezTo>
                      <a:cubicBezTo>
                        <a:pt x="7479" y="1675"/>
                        <a:pt x="7401" y="1675"/>
                        <a:pt x="7284" y="1675"/>
                      </a:cubicBezTo>
                      <a:cubicBezTo>
                        <a:pt x="7187" y="1675"/>
                        <a:pt x="7129" y="1675"/>
                        <a:pt x="7070" y="1675"/>
                      </a:cubicBezTo>
                      <a:lnTo>
                        <a:pt x="6311" y="1675"/>
                      </a:lnTo>
                      <a:lnTo>
                        <a:pt x="6311" y="9874"/>
                      </a:lnTo>
                      <a:lnTo>
                        <a:pt x="7557" y="9874"/>
                      </a:lnTo>
                      <a:lnTo>
                        <a:pt x="7674" y="7406"/>
                      </a:lnTo>
                      <a:lnTo>
                        <a:pt x="7888" y="7406"/>
                      </a:lnTo>
                      <a:lnTo>
                        <a:pt x="7888" y="13842"/>
                      </a:lnTo>
                      <a:lnTo>
                        <a:pt x="7674" y="13842"/>
                      </a:lnTo>
                      <a:lnTo>
                        <a:pt x="7557" y="11285"/>
                      </a:lnTo>
                      <a:lnTo>
                        <a:pt x="6311" y="11285"/>
                      </a:lnTo>
                      <a:lnTo>
                        <a:pt x="6311" y="19925"/>
                      </a:lnTo>
                      <a:lnTo>
                        <a:pt x="7226" y="19925"/>
                      </a:lnTo>
                      <a:cubicBezTo>
                        <a:pt x="7362" y="19925"/>
                        <a:pt x="7499" y="19837"/>
                        <a:pt x="7616" y="19837"/>
                      </a:cubicBezTo>
                      <a:cubicBezTo>
                        <a:pt x="7752" y="19837"/>
                        <a:pt x="7869" y="19837"/>
                        <a:pt x="7966" y="19749"/>
                      </a:cubicBezTo>
                      <a:cubicBezTo>
                        <a:pt x="8063" y="19749"/>
                        <a:pt x="8161" y="19749"/>
                        <a:pt x="8239" y="19749"/>
                      </a:cubicBezTo>
                      <a:cubicBezTo>
                        <a:pt x="8297" y="19660"/>
                        <a:pt x="8356" y="19660"/>
                        <a:pt x="8395" y="19572"/>
                      </a:cubicBezTo>
                      <a:lnTo>
                        <a:pt x="8589" y="15781"/>
                      </a:lnTo>
                      <a:lnTo>
                        <a:pt x="8823" y="15781"/>
                      </a:lnTo>
                      <a:lnTo>
                        <a:pt x="8765" y="21336"/>
                      </a:lnTo>
                      <a:lnTo>
                        <a:pt x="5045" y="21336"/>
                      </a:lnTo>
                      <a:lnTo>
                        <a:pt x="5045" y="20454"/>
                      </a:lnTo>
                      <a:close/>
                      <a:moveTo>
                        <a:pt x="12173" y="21336"/>
                      </a:moveTo>
                      <a:lnTo>
                        <a:pt x="12056" y="21336"/>
                      </a:lnTo>
                      <a:lnTo>
                        <a:pt x="10342" y="3174"/>
                      </a:lnTo>
                      <a:lnTo>
                        <a:pt x="10342" y="20013"/>
                      </a:lnTo>
                      <a:lnTo>
                        <a:pt x="10966" y="20454"/>
                      </a:lnTo>
                      <a:lnTo>
                        <a:pt x="10966" y="21336"/>
                      </a:lnTo>
                      <a:lnTo>
                        <a:pt x="9388" y="21336"/>
                      </a:lnTo>
                      <a:lnTo>
                        <a:pt x="9388" y="20454"/>
                      </a:lnTo>
                      <a:lnTo>
                        <a:pt x="9972" y="20013"/>
                      </a:lnTo>
                      <a:lnTo>
                        <a:pt x="9972" y="1499"/>
                      </a:lnTo>
                      <a:lnTo>
                        <a:pt x="9388" y="1058"/>
                      </a:lnTo>
                      <a:lnTo>
                        <a:pt x="9388" y="264"/>
                      </a:lnTo>
                      <a:lnTo>
                        <a:pt x="10790" y="264"/>
                      </a:lnTo>
                      <a:lnTo>
                        <a:pt x="12309" y="16222"/>
                      </a:lnTo>
                      <a:lnTo>
                        <a:pt x="13946" y="264"/>
                      </a:lnTo>
                      <a:lnTo>
                        <a:pt x="15270" y="264"/>
                      </a:lnTo>
                      <a:lnTo>
                        <a:pt x="15270" y="1058"/>
                      </a:lnTo>
                      <a:lnTo>
                        <a:pt x="14686" y="1499"/>
                      </a:lnTo>
                      <a:lnTo>
                        <a:pt x="14686" y="20013"/>
                      </a:lnTo>
                      <a:lnTo>
                        <a:pt x="15270" y="20454"/>
                      </a:lnTo>
                      <a:lnTo>
                        <a:pt x="15270" y="21336"/>
                      </a:lnTo>
                      <a:lnTo>
                        <a:pt x="13400" y="21336"/>
                      </a:lnTo>
                      <a:lnTo>
                        <a:pt x="13400" y="20454"/>
                      </a:lnTo>
                      <a:lnTo>
                        <a:pt x="14023" y="20013"/>
                      </a:lnTo>
                      <a:lnTo>
                        <a:pt x="14023" y="3174"/>
                      </a:lnTo>
                      <a:lnTo>
                        <a:pt x="12173" y="21336"/>
                      </a:lnTo>
                      <a:close/>
                      <a:moveTo>
                        <a:pt x="18464" y="21336"/>
                      </a:moveTo>
                      <a:lnTo>
                        <a:pt x="18347" y="21336"/>
                      </a:lnTo>
                      <a:lnTo>
                        <a:pt x="16653" y="3174"/>
                      </a:lnTo>
                      <a:lnTo>
                        <a:pt x="16653" y="20013"/>
                      </a:lnTo>
                      <a:lnTo>
                        <a:pt x="17276" y="20454"/>
                      </a:lnTo>
                      <a:lnTo>
                        <a:pt x="17276" y="21336"/>
                      </a:lnTo>
                      <a:lnTo>
                        <a:pt x="15679" y="21336"/>
                      </a:lnTo>
                      <a:lnTo>
                        <a:pt x="15679" y="20454"/>
                      </a:lnTo>
                      <a:lnTo>
                        <a:pt x="16302" y="20013"/>
                      </a:lnTo>
                      <a:lnTo>
                        <a:pt x="16302" y="1499"/>
                      </a:lnTo>
                      <a:lnTo>
                        <a:pt x="15679" y="1058"/>
                      </a:lnTo>
                      <a:lnTo>
                        <a:pt x="15679" y="264"/>
                      </a:lnTo>
                      <a:lnTo>
                        <a:pt x="17101" y="264"/>
                      </a:lnTo>
                      <a:lnTo>
                        <a:pt x="18601" y="16222"/>
                      </a:lnTo>
                      <a:lnTo>
                        <a:pt x="20256" y="264"/>
                      </a:lnTo>
                      <a:lnTo>
                        <a:pt x="21600" y="264"/>
                      </a:lnTo>
                      <a:lnTo>
                        <a:pt x="21600" y="1058"/>
                      </a:lnTo>
                      <a:lnTo>
                        <a:pt x="20996" y="1499"/>
                      </a:lnTo>
                      <a:lnTo>
                        <a:pt x="20996" y="20013"/>
                      </a:lnTo>
                      <a:lnTo>
                        <a:pt x="21600" y="20454"/>
                      </a:lnTo>
                      <a:lnTo>
                        <a:pt x="21600" y="21336"/>
                      </a:lnTo>
                      <a:lnTo>
                        <a:pt x="19711" y="21336"/>
                      </a:lnTo>
                      <a:lnTo>
                        <a:pt x="19711" y="20454"/>
                      </a:lnTo>
                      <a:lnTo>
                        <a:pt x="20334" y="20013"/>
                      </a:lnTo>
                      <a:lnTo>
                        <a:pt x="20334" y="3174"/>
                      </a:lnTo>
                      <a:lnTo>
                        <a:pt x="18464" y="21336"/>
                      </a:lnTo>
                      <a:close/>
                      <a:moveTo>
                        <a:pt x="18464" y="21336"/>
                      </a:move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658" name="Rectangle 235"/>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811" name="Group 236"/>
            <p:cNvGrpSpPr>
              <a:grpSpLocks/>
            </p:cNvGrpSpPr>
            <p:nvPr/>
          </p:nvGrpSpPr>
          <p:grpSpPr bwMode="auto">
            <a:xfrm>
              <a:off x="714" y="1436"/>
              <a:ext cx="243" cy="311"/>
              <a:chOff x="0" y="0"/>
              <a:chExt cx="242" cy="311"/>
            </a:xfrm>
          </p:grpSpPr>
          <p:grpSp>
            <p:nvGrpSpPr>
              <p:cNvPr id="20812" name="Group 237"/>
              <p:cNvGrpSpPr>
                <a:grpSpLocks/>
              </p:cNvGrpSpPr>
              <p:nvPr/>
            </p:nvGrpSpPr>
            <p:grpSpPr bwMode="auto">
              <a:xfrm>
                <a:off x="0" y="0"/>
                <a:ext cx="177" cy="224"/>
                <a:chOff x="0" y="0"/>
                <a:chExt cx="177" cy="224"/>
              </a:xfrm>
            </p:grpSpPr>
            <p:sp>
              <p:nvSpPr>
                <p:cNvPr id="20653" name="AutoShape 238"/>
                <p:cNvSpPr>
                  <a:spLocks/>
                </p:cNvSpPr>
                <p:nvPr/>
              </p:nvSpPr>
              <p:spPr bwMode="auto">
                <a:xfrm>
                  <a:off x="0" y="35"/>
                  <a:ext cx="177" cy="153"/>
                </a:xfrm>
                <a:custGeom>
                  <a:avLst/>
                  <a:gdLst>
                    <a:gd name="T0" fmla="*/ 0 w 21600"/>
                    <a:gd name="T1" fmla="*/ 0 h 21600"/>
                    <a:gd name="T2" fmla="*/ 21600 w 21600"/>
                    <a:gd name="T3" fmla="*/ 21600 h 21600"/>
                  </a:gdLst>
                  <a:ahLst/>
                  <a:cxnLst/>
                  <a:rect l="T0" t="T1" r="T2" b="T3"/>
                  <a:pathLst>
                    <a:path w="21600" h="21600">
                      <a:moveTo>
                        <a:pt x="0" y="0"/>
                      </a:moveTo>
                      <a:cubicBezTo>
                        <a:pt x="6180" y="6353"/>
                        <a:pt x="14393" y="14587"/>
                        <a:pt x="2160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654" name="Rectangle 239"/>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817" name="Group 240"/>
              <p:cNvGrpSpPr>
                <a:grpSpLocks/>
              </p:cNvGrpSpPr>
              <p:nvPr/>
            </p:nvGrpSpPr>
            <p:grpSpPr bwMode="auto">
              <a:xfrm>
                <a:off x="170" y="87"/>
                <a:ext cx="72" cy="224"/>
                <a:chOff x="0" y="0"/>
                <a:chExt cx="72" cy="224"/>
              </a:xfrm>
            </p:grpSpPr>
            <p:sp>
              <p:nvSpPr>
                <p:cNvPr id="20651" name="AutoShape 241"/>
                <p:cNvSpPr>
                  <a:spLocks/>
                </p:cNvSpPr>
                <p:nvPr/>
              </p:nvSpPr>
              <p:spPr bwMode="auto">
                <a:xfrm>
                  <a:off x="0" y="91"/>
                  <a:ext cx="41" cy="41"/>
                </a:xfrm>
                <a:custGeom>
                  <a:avLst/>
                  <a:gdLst>
                    <a:gd name="T0" fmla="*/ 0 w 21600"/>
                    <a:gd name="T1" fmla="*/ 0 h 21600"/>
                    <a:gd name="T2" fmla="*/ 21600 w 21600"/>
                    <a:gd name="T3" fmla="*/ 21600 h 21600"/>
                  </a:gdLst>
                  <a:ahLst/>
                  <a:cxnLst/>
                  <a:rect l="T0" t="T1" r="T2" b="T3"/>
                  <a:pathLst>
                    <a:path w="21600" h="21600">
                      <a:moveTo>
                        <a:pt x="10165" y="0"/>
                      </a:moveTo>
                      <a:lnTo>
                        <a:pt x="21600" y="21600"/>
                      </a:lnTo>
                      <a:lnTo>
                        <a:pt x="0" y="12382"/>
                      </a:lnTo>
                      <a:lnTo>
                        <a:pt x="10165" y="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652" name="Rectangle 242"/>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818" name="Group 243"/>
            <p:cNvGrpSpPr>
              <a:grpSpLocks/>
            </p:cNvGrpSpPr>
            <p:nvPr/>
          </p:nvGrpSpPr>
          <p:grpSpPr bwMode="auto">
            <a:xfrm>
              <a:off x="1312" y="1109"/>
              <a:ext cx="90" cy="303"/>
              <a:chOff x="0" y="0"/>
              <a:chExt cx="89" cy="302"/>
            </a:xfrm>
          </p:grpSpPr>
          <p:grpSp>
            <p:nvGrpSpPr>
              <p:cNvPr id="20823" name="Group 244"/>
              <p:cNvGrpSpPr>
                <a:grpSpLocks/>
              </p:cNvGrpSpPr>
              <p:nvPr/>
            </p:nvGrpSpPr>
            <p:grpSpPr bwMode="auto">
              <a:xfrm>
                <a:off x="17" y="0"/>
                <a:ext cx="72" cy="224"/>
                <a:chOff x="0" y="0"/>
                <a:chExt cx="72" cy="224"/>
              </a:xfrm>
            </p:grpSpPr>
            <p:sp>
              <p:nvSpPr>
                <p:cNvPr id="20647" name="AutoShape 245"/>
                <p:cNvSpPr>
                  <a:spLocks/>
                </p:cNvSpPr>
                <p:nvPr/>
              </p:nvSpPr>
              <p:spPr bwMode="auto">
                <a:xfrm>
                  <a:off x="0" y="53"/>
                  <a:ext cx="42" cy="117"/>
                </a:xfrm>
                <a:custGeom>
                  <a:avLst/>
                  <a:gdLst>
                    <a:gd name="T0" fmla="*/ 0 w 21600"/>
                    <a:gd name="T1" fmla="*/ 0 h 21600"/>
                    <a:gd name="T2" fmla="*/ 21600 w 21600"/>
                    <a:gd name="T3" fmla="*/ 21600 h 21600"/>
                  </a:gdLst>
                  <a:ahLst/>
                  <a:cxnLst/>
                  <a:rect l="T0" t="T1" r="T2" b="T3"/>
                  <a:pathLst>
                    <a:path w="21600" h="21600">
                      <a:moveTo>
                        <a:pt x="21600" y="0"/>
                      </a:moveTo>
                      <a:cubicBezTo>
                        <a:pt x="15120" y="6624"/>
                        <a:pt x="6480" y="14944"/>
                        <a:pt x="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648" name="Rectangle 246"/>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824" name="Group 247"/>
              <p:cNvGrpSpPr>
                <a:grpSpLocks/>
              </p:cNvGrpSpPr>
              <p:nvPr/>
            </p:nvGrpSpPr>
            <p:grpSpPr bwMode="auto">
              <a:xfrm>
                <a:off x="0" y="78"/>
                <a:ext cx="72" cy="224"/>
                <a:chOff x="0" y="0"/>
                <a:chExt cx="72" cy="224"/>
              </a:xfrm>
            </p:grpSpPr>
            <p:sp>
              <p:nvSpPr>
                <p:cNvPr id="20645" name="AutoShape 248"/>
                <p:cNvSpPr>
                  <a:spLocks/>
                </p:cNvSpPr>
                <p:nvPr/>
              </p:nvSpPr>
              <p:spPr bwMode="auto">
                <a:xfrm>
                  <a:off x="0" y="88"/>
                  <a:ext cx="29" cy="47"/>
                </a:xfrm>
                <a:custGeom>
                  <a:avLst/>
                  <a:gdLst>
                    <a:gd name="T0" fmla="*/ 0 w 21600"/>
                    <a:gd name="T1" fmla="*/ 0 h 21600"/>
                    <a:gd name="T2" fmla="*/ 21600 w 21600"/>
                    <a:gd name="T3" fmla="*/ 21600 h 21600"/>
                  </a:gdLst>
                  <a:ahLst/>
                  <a:cxnLst/>
                  <a:rect l="T0" t="T1" r="T2" b="T3"/>
                  <a:pathLst>
                    <a:path w="21600" h="21600">
                      <a:moveTo>
                        <a:pt x="21600" y="5263"/>
                      </a:moveTo>
                      <a:lnTo>
                        <a:pt x="0" y="21600"/>
                      </a:lnTo>
                      <a:lnTo>
                        <a:pt x="1432" y="0"/>
                      </a:lnTo>
                      <a:lnTo>
                        <a:pt x="21600" y="5263"/>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646" name="Rectangle 249"/>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829" name="Group 250"/>
            <p:cNvGrpSpPr>
              <a:grpSpLocks/>
            </p:cNvGrpSpPr>
            <p:nvPr/>
          </p:nvGrpSpPr>
          <p:grpSpPr bwMode="auto">
            <a:xfrm>
              <a:off x="1071" y="1437"/>
              <a:ext cx="149" cy="306"/>
              <a:chOff x="0" y="0"/>
              <a:chExt cx="148" cy="306"/>
            </a:xfrm>
          </p:grpSpPr>
          <p:grpSp>
            <p:nvGrpSpPr>
              <p:cNvPr id="20830" name="Group 251"/>
              <p:cNvGrpSpPr>
                <a:grpSpLocks/>
              </p:cNvGrpSpPr>
              <p:nvPr/>
            </p:nvGrpSpPr>
            <p:grpSpPr bwMode="auto">
              <a:xfrm>
                <a:off x="29" y="0"/>
                <a:ext cx="119" cy="224"/>
                <a:chOff x="0" y="0"/>
                <a:chExt cx="119" cy="224"/>
              </a:xfrm>
            </p:grpSpPr>
            <p:sp>
              <p:nvSpPr>
                <p:cNvPr id="20641" name="AutoShape 252"/>
                <p:cNvSpPr>
                  <a:spLocks/>
                </p:cNvSpPr>
                <p:nvPr/>
              </p:nvSpPr>
              <p:spPr bwMode="auto">
                <a:xfrm>
                  <a:off x="0" y="40"/>
                  <a:ext cx="119" cy="143"/>
                </a:xfrm>
                <a:custGeom>
                  <a:avLst/>
                  <a:gdLst>
                    <a:gd name="T0" fmla="*/ 0 w 21600"/>
                    <a:gd name="T1" fmla="*/ 0 h 21600"/>
                    <a:gd name="T2" fmla="*/ 21600 w 21600"/>
                    <a:gd name="T3" fmla="*/ 21600 h 21600"/>
                  </a:gdLst>
                  <a:ahLst/>
                  <a:cxnLst/>
                  <a:rect l="T0" t="T1" r="T2" b="T3"/>
                  <a:pathLst>
                    <a:path w="21600" h="21600">
                      <a:moveTo>
                        <a:pt x="21600" y="0"/>
                      </a:moveTo>
                      <a:cubicBezTo>
                        <a:pt x="15407" y="6750"/>
                        <a:pt x="7704" y="14850"/>
                        <a:pt x="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642" name="Rectangle 253"/>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835" name="Group 254"/>
              <p:cNvGrpSpPr>
                <a:grpSpLocks/>
              </p:cNvGrpSpPr>
              <p:nvPr/>
            </p:nvGrpSpPr>
            <p:grpSpPr bwMode="auto">
              <a:xfrm>
                <a:off x="0" y="82"/>
                <a:ext cx="72" cy="224"/>
                <a:chOff x="0" y="0"/>
                <a:chExt cx="72" cy="224"/>
              </a:xfrm>
            </p:grpSpPr>
            <p:sp>
              <p:nvSpPr>
                <p:cNvPr id="20639" name="AutoShape 255"/>
                <p:cNvSpPr>
                  <a:spLocks/>
                </p:cNvSpPr>
                <p:nvPr/>
              </p:nvSpPr>
              <p:spPr bwMode="auto">
                <a:xfrm>
                  <a:off x="0" y="90"/>
                  <a:ext cx="40" cy="43"/>
                </a:xfrm>
                <a:custGeom>
                  <a:avLst/>
                  <a:gdLst>
                    <a:gd name="T0" fmla="*/ 0 w 21600"/>
                    <a:gd name="T1" fmla="*/ 0 h 21600"/>
                    <a:gd name="T2" fmla="*/ 21600 w 21600"/>
                    <a:gd name="T3" fmla="*/ 21600 h 21600"/>
                  </a:gdLst>
                  <a:ahLst/>
                  <a:cxnLst/>
                  <a:rect l="T0" t="T1" r="T2" b="T3"/>
                  <a:pathLst>
                    <a:path w="21600" h="21600">
                      <a:moveTo>
                        <a:pt x="21600" y="11190"/>
                      </a:moveTo>
                      <a:lnTo>
                        <a:pt x="0" y="21600"/>
                      </a:lnTo>
                      <a:lnTo>
                        <a:pt x="10365" y="0"/>
                      </a:lnTo>
                      <a:lnTo>
                        <a:pt x="21600" y="1119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640" name="Rectangle 256"/>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836" name="Group 257"/>
            <p:cNvGrpSpPr>
              <a:grpSpLocks/>
            </p:cNvGrpSpPr>
            <p:nvPr/>
          </p:nvGrpSpPr>
          <p:grpSpPr bwMode="auto">
            <a:xfrm>
              <a:off x="1236" y="1616"/>
              <a:ext cx="273" cy="229"/>
              <a:chOff x="0" y="0"/>
              <a:chExt cx="272" cy="228"/>
            </a:xfrm>
          </p:grpSpPr>
          <p:grpSp>
            <p:nvGrpSpPr>
              <p:cNvPr id="20841" name="Group 258"/>
              <p:cNvGrpSpPr>
                <a:grpSpLocks/>
              </p:cNvGrpSpPr>
              <p:nvPr/>
            </p:nvGrpSpPr>
            <p:grpSpPr bwMode="auto">
              <a:xfrm>
                <a:off x="0" y="0"/>
                <a:ext cx="272" cy="224"/>
                <a:chOff x="0" y="0"/>
                <a:chExt cx="272" cy="224"/>
              </a:xfrm>
            </p:grpSpPr>
            <p:sp>
              <p:nvSpPr>
                <p:cNvPr id="20635" name="AutoShape 259"/>
                <p:cNvSpPr>
                  <a:spLocks/>
                </p:cNvSpPr>
                <p:nvPr/>
              </p:nvSpPr>
              <p:spPr bwMode="auto">
                <a:xfrm>
                  <a:off x="0" y="31"/>
                  <a:ext cx="272" cy="161"/>
                </a:xfrm>
                <a:custGeom>
                  <a:avLst/>
                  <a:gdLst>
                    <a:gd name="T0" fmla="*/ 0 w 21600"/>
                    <a:gd name="T1" fmla="*/ 0 h 21600"/>
                    <a:gd name="T2" fmla="*/ 21600 w 21600"/>
                    <a:gd name="T3" fmla="*/ 21600 h 21600"/>
                  </a:gdLst>
                  <a:ahLst/>
                  <a:cxnLst/>
                  <a:rect l="T0" t="T1" r="T2" b="T3"/>
                  <a:pathLst>
                    <a:path w="21600" h="21600">
                      <a:moveTo>
                        <a:pt x="21600" y="10800"/>
                      </a:moveTo>
                      <a:cubicBezTo>
                        <a:pt x="21600" y="16754"/>
                        <a:pt x="16754" y="21600"/>
                        <a:pt x="10787" y="21600"/>
                      </a:cubicBezTo>
                      <a:cubicBezTo>
                        <a:pt x="4833" y="21600"/>
                        <a:pt x="0" y="16754"/>
                        <a:pt x="0" y="10800"/>
                      </a:cubicBezTo>
                      <a:cubicBezTo>
                        <a:pt x="0" y="4823"/>
                        <a:pt x="4833" y="0"/>
                        <a:pt x="10787" y="0"/>
                      </a:cubicBezTo>
                      <a:cubicBezTo>
                        <a:pt x="16754" y="0"/>
                        <a:pt x="21600" y="4823"/>
                        <a:pt x="21600" y="10800"/>
                      </a:cubicBezTo>
                    </a:path>
                  </a:pathLst>
                </a:custGeom>
                <a:solidFill>
                  <a:srgbClr val="99CCFF"/>
                </a:solidFill>
                <a:ln w="12700">
                  <a:solidFill>
                    <a:schemeClr val="tx1"/>
                  </a:solidFill>
                  <a:miter lim="800000"/>
                  <a:headEnd/>
                  <a:tailEnd/>
                </a:ln>
              </p:spPr>
              <p:txBody>
                <a:bodyPr lIns="0" tIns="0" rIns="0" bIns="0">
                  <a:prstTxWarp prst="textNoShape">
                    <a:avLst/>
                  </a:prstTxWarp>
                </a:bodyPr>
                <a:lstStyle/>
                <a:p>
                  <a:endParaRPr lang="en-US"/>
                </a:p>
              </p:txBody>
            </p:sp>
            <p:sp>
              <p:nvSpPr>
                <p:cNvPr id="20636" name="Rectangle 260"/>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842" name="Group 261"/>
              <p:cNvGrpSpPr>
                <a:grpSpLocks/>
              </p:cNvGrpSpPr>
              <p:nvPr/>
            </p:nvGrpSpPr>
            <p:grpSpPr bwMode="auto">
              <a:xfrm>
                <a:off x="63" y="4"/>
                <a:ext cx="154" cy="224"/>
                <a:chOff x="0" y="0"/>
                <a:chExt cx="154" cy="224"/>
              </a:xfrm>
            </p:grpSpPr>
            <p:sp>
              <p:nvSpPr>
                <p:cNvPr id="20633" name="AutoShape 262"/>
                <p:cNvSpPr>
                  <a:spLocks/>
                </p:cNvSpPr>
                <p:nvPr/>
              </p:nvSpPr>
              <p:spPr bwMode="auto">
                <a:xfrm>
                  <a:off x="0" y="90"/>
                  <a:ext cx="154" cy="43"/>
                </a:xfrm>
                <a:custGeom>
                  <a:avLst/>
                  <a:gdLst>
                    <a:gd name="T0" fmla="*/ 0 w 21600"/>
                    <a:gd name="T1" fmla="*/ 0 h 21600"/>
                    <a:gd name="T2" fmla="*/ 21600 w 21600"/>
                    <a:gd name="T3" fmla="*/ 21600 h 21600"/>
                  </a:gdLst>
                  <a:ahLst/>
                  <a:cxnLst/>
                  <a:rect l="T0" t="T1" r="T2" b="T3"/>
                  <a:pathLst>
                    <a:path w="21600" h="21600">
                      <a:moveTo>
                        <a:pt x="0" y="15605"/>
                      </a:moveTo>
                      <a:lnTo>
                        <a:pt x="274" y="15605"/>
                      </a:lnTo>
                      <a:lnTo>
                        <a:pt x="411" y="18426"/>
                      </a:lnTo>
                      <a:cubicBezTo>
                        <a:pt x="457" y="18691"/>
                        <a:pt x="549" y="18955"/>
                        <a:pt x="640" y="19131"/>
                      </a:cubicBezTo>
                      <a:cubicBezTo>
                        <a:pt x="731" y="19396"/>
                        <a:pt x="823" y="19572"/>
                        <a:pt x="937" y="19749"/>
                      </a:cubicBezTo>
                      <a:cubicBezTo>
                        <a:pt x="1051" y="19925"/>
                        <a:pt x="1166" y="20101"/>
                        <a:pt x="1303" y="20189"/>
                      </a:cubicBezTo>
                      <a:cubicBezTo>
                        <a:pt x="1417" y="20278"/>
                        <a:pt x="1531" y="20278"/>
                        <a:pt x="1669" y="20278"/>
                      </a:cubicBezTo>
                      <a:cubicBezTo>
                        <a:pt x="1874" y="20278"/>
                        <a:pt x="2057" y="20189"/>
                        <a:pt x="2194" y="20013"/>
                      </a:cubicBezTo>
                      <a:cubicBezTo>
                        <a:pt x="2354" y="19749"/>
                        <a:pt x="2469" y="19484"/>
                        <a:pt x="2583" y="19131"/>
                      </a:cubicBezTo>
                      <a:cubicBezTo>
                        <a:pt x="2674" y="18691"/>
                        <a:pt x="2743" y="18338"/>
                        <a:pt x="2789" y="17721"/>
                      </a:cubicBezTo>
                      <a:cubicBezTo>
                        <a:pt x="2834" y="17280"/>
                        <a:pt x="2880" y="16751"/>
                        <a:pt x="2880" y="16134"/>
                      </a:cubicBezTo>
                      <a:cubicBezTo>
                        <a:pt x="2880" y="15340"/>
                        <a:pt x="2834" y="14723"/>
                        <a:pt x="2743" y="14282"/>
                      </a:cubicBezTo>
                      <a:cubicBezTo>
                        <a:pt x="2674" y="13753"/>
                        <a:pt x="2560" y="13313"/>
                        <a:pt x="2423" y="12960"/>
                      </a:cubicBezTo>
                      <a:cubicBezTo>
                        <a:pt x="2286" y="12696"/>
                        <a:pt x="2126" y="12343"/>
                        <a:pt x="1966" y="12167"/>
                      </a:cubicBezTo>
                      <a:cubicBezTo>
                        <a:pt x="1783" y="11902"/>
                        <a:pt x="1623" y="11638"/>
                        <a:pt x="1440" y="11373"/>
                      </a:cubicBezTo>
                      <a:cubicBezTo>
                        <a:pt x="1257" y="11197"/>
                        <a:pt x="1074" y="10932"/>
                        <a:pt x="914" y="10580"/>
                      </a:cubicBezTo>
                      <a:cubicBezTo>
                        <a:pt x="731" y="10403"/>
                        <a:pt x="594" y="9962"/>
                        <a:pt x="434" y="9522"/>
                      </a:cubicBezTo>
                      <a:cubicBezTo>
                        <a:pt x="320" y="9081"/>
                        <a:pt x="206" y="8552"/>
                        <a:pt x="137" y="7847"/>
                      </a:cubicBezTo>
                      <a:cubicBezTo>
                        <a:pt x="46" y="7141"/>
                        <a:pt x="0" y="6348"/>
                        <a:pt x="0" y="5378"/>
                      </a:cubicBezTo>
                      <a:cubicBezTo>
                        <a:pt x="0" y="4584"/>
                        <a:pt x="46" y="3791"/>
                        <a:pt x="137" y="3174"/>
                      </a:cubicBezTo>
                      <a:cubicBezTo>
                        <a:pt x="206" y="2557"/>
                        <a:pt x="320" y="1940"/>
                        <a:pt x="480" y="1499"/>
                      </a:cubicBezTo>
                      <a:cubicBezTo>
                        <a:pt x="640" y="970"/>
                        <a:pt x="823" y="617"/>
                        <a:pt x="1074" y="441"/>
                      </a:cubicBezTo>
                      <a:cubicBezTo>
                        <a:pt x="1280" y="176"/>
                        <a:pt x="1554" y="0"/>
                        <a:pt x="1851" y="0"/>
                      </a:cubicBezTo>
                      <a:cubicBezTo>
                        <a:pt x="2103" y="0"/>
                        <a:pt x="2354" y="88"/>
                        <a:pt x="2606" y="176"/>
                      </a:cubicBezTo>
                      <a:cubicBezTo>
                        <a:pt x="2857" y="441"/>
                        <a:pt x="3086" y="529"/>
                        <a:pt x="3269" y="705"/>
                      </a:cubicBezTo>
                      <a:lnTo>
                        <a:pt x="3269" y="5113"/>
                      </a:lnTo>
                      <a:lnTo>
                        <a:pt x="3017" y="5113"/>
                      </a:lnTo>
                      <a:lnTo>
                        <a:pt x="2880" y="2557"/>
                      </a:lnTo>
                      <a:cubicBezTo>
                        <a:pt x="2743" y="2204"/>
                        <a:pt x="2606" y="1940"/>
                        <a:pt x="2423" y="1675"/>
                      </a:cubicBezTo>
                      <a:cubicBezTo>
                        <a:pt x="2263" y="1411"/>
                        <a:pt x="2057" y="1411"/>
                        <a:pt x="1851" y="1411"/>
                      </a:cubicBezTo>
                      <a:cubicBezTo>
                        <a:pt x="1646" y="1411"/>
                        <a:pt x="1486" y="1411"/>
                        <a:pt x="1326" y="1587"/>
                      </a:cubicBezTo>
                      <a:cubicBezTo>
                        <a:pt x="1166" y="1763"/>
                        <a:pt x="1074" y="2028"/>
                        <a:pt x="960" y="2292"/>
                      </a:cubicBezTo>
                      <a:cubicBezTo>
                        <a:pt x="869" y="2557"/>
                        <a:pt x="800" y="2909"/>
                        <a:pt x="754" y="3350"/>
                      </a:cubicBezTo>
                      <a:cubicBezTo>
                        <a:pt x="709" y="3703"/>
                        <a:pt x="686" y="4144"/>
                        <a:pt x="686" y="4584"/>
                      </a:cubicBezTo>
                      <a:cubicBezTo>
                        <a:pt x="686" y="5202"/>
                        <a:pt x="731" y="5819"/>
                        <a:pt x="800" y="6260"/>
                      </a:cubicBezTo>
                      <a:cubicBezTo>
                        <a:pt x="891" y="6700"/>
                        <a:pt x="1006" y="7053"/>
                        <a:pt x="1120" y="7406"/>
                      </a:cubicBezTo>
                      <a:cubicBezTo>
                        <a:pt x="1280" y="7758"/>
                        <a:pt x="1417" y="7935"/>
                        <a:pt x="1577" y="8199"/>
                      </a:cubicBezTo>
                      <a:cubicBezTo>
                        <a:pt x="1760" y="8464"/>
                        <a:pt x="1943" y="8728"/>
                        <a:pt x="2126" y="8993"/>
                      </a:cubicBezTo>
                      <a:cubicBezTo>
                        <a:pt x="2309" y="9169"/>
                        <a:pt x="2469" y="9433"/>
                        <a:pt x="2651" y="9786"/>
                      </a:cubicBezTo>
                      <a:cubicBezTo>
                        <a:pt x="2834" y="10051"/>
                        <a:pt x="2971" y="10491"/>
                        <a:pt x="3109" y="10932"/>
                      </a:cubicBezTo>
                      <a:cubicBezTo>
                        <a:pt x="3246" y="11373"/>
                        <a:pt x="3360" y="11990"/>
                        <a:pt x="3429" y="12696"/>
                      </a:cubicBezTo>
                      <a:cubicBezTo>
                        <a:pt x="3520" y="13313"/>
                        <a:pt x="3566" y="14194"/>
                        <a:pt x="3566" y="15164"/>
                      </a:cubicBezTo>
                      <a:cubicBezTo>
                        <a:pt x="3566" y="16134"/>
                        <a:pt x="3520" y="17104"/>
                        <a:pt x="3451" y="17809"/>
                      </a:cubicBezTo>
                      <a:cubicBezTo>
                        <a:pt x="3360" y="18602"/>
                        <a:pt x="3246" y="19308"/>
                        <a:pt x="3086" y="19925"/>
                      </a:cubicBezTo>
                      <a:cubicBezTo>
                        <a:pt x="2926" y="20454"/>
                        <a:pt x="2743" y="20895"/>
                        <a:pt x="2514" y="21159"/>
                      </a:cubicBezTo>
                      <a:cubicBezTo>
                        <a:pt x="2263" y="21424"/>
                        <a:pt x="2011" y="21600"/>
                        <a:pt x="1691" y="21600"/>
                      </a:cubicBezTo>
                      <a:cubicBezTo>
                        <a:pt x="1509" y="21600"/>
                        <a:pt x="1349" y="21512"/>
                        <a:pt x="1189" y="21512"/>
                      </a:cubicBezTo>
                      <a:cubicBezTo>
                        <a:pt x="1006" y="21424"/>
                        <a:pt x="869" y="21336"/>
                        <a:pt x="731" y="21247"/>
                      </a:cubicBezTo>
                      <a:cubicBezTo>
                        <a:pt x="594" y="21159"/>
                        <a:pt x="434" y="20983"/>
                        <a:pt x="343" y="20895"/>
                      </a:cubicBezTo>
                      <a:cubicBezTo>
                        <a:pt x="206" y="20718"/>
                        <a:pt x="91" y="20630"/>
                        <a:pt x="0" y="20542"/>
                      </a:cubicBezTo>
                      <a:lnTo>
                        <a:pt x="0" y="15605"/>
                      </a:lnTo>
                      <a:close/>
                      <a:moveTo>
                        <a:pt x="7497" y="12960"/>
                      </a:moveTo>
                      <a:lnTo>
                        <a:pt x="7497" y="20013"/>
                      </a:lnTo>
                      <a:lnTo>
                        <a:pt x="8366" y="20454"/>
                      </a:lnTo>
                      <a:lnTo>
                        <a:pt x="8366" y="21336"/>
                      </a:lnTo>
                      <a:lnTo>
                        <a:pt x="5851" y="21336"/>
                      </a:lnTo>
                      <a:lnTo>
                        <a:pt x="5851" y="20454"/>
                      </a:lnTo>
                      <a:lnTo>
                        <a:pt x="6697" y="20013"/>
                      </a:lnTo>
                      <a:lnTo>
                        <a:pt x="6697" y="13136"/>
                      </a:lnTo>
                      <a:lnTo>
                        <a:pt x="4800" y="1499"/>
                      </a:lnTo>
                      <a:lnTo>
                        <a:pt x="4183" y="1058"/>
                      </a:lnTo>
                      <a:lnTo>
                        <a:pt x="4183" y="264"/>
                      </a:lnTo>
                      <a:lnTo>
                        <a:pt x="6469" y="264"/>
                      </a:lnTo>
                      <a:lnTo>
                        <a:pt x="6469" y="1058"/>
                      </a:lnTo>
                      <a:lnTo>
                        <a:pt x="5737" y="1499"/>
                      </a:lnTo>
                      <a:lnTo>
                        <a:pt x="7314" y="11197"/>
                      </a:lnTo>
                      <a:lnTo>
                        <a:pt x="8800" y="1499"/>
                      </a:lnTo>
                      <a:lnTo>
                        <a:pt x="8114" y="1058"/>
                      </a:lnTo>
                      <a:lnTo>
                        <a:pt x="8114" y="264"/>
                      </a:lnTo>
                      <a:lnTo>
                        <a:pt x="9897" y="264"/>
                      </a:lnTo>
                      <a:lnTo>
                        <a:pt x="9897" y="1058"/>
                      </a:lnTo>
                      <a:lnTo>
                        <a:pt x="9280" y="1499"/>
                      </a:lnTo>
                      <a:lnTo>
                        <a:pt x="7497" y="12960"/>
                      </a:lnTo>
                      <a:close/>
                      <a:moveTo>
                        <a:pt x="11817" y="12078"/>
                      </a:moveTo>
                      <a:lnTo>
                        <a:pt x="11817" y="20013"/>
                      </a:lnTo>
                      <a:lnTo>
                        <a:pt x="12663" y="20454"/>
                      </a:lnTo>
                      <a:lnTo>
                        <a:pt x="12663" y="21336"/>
                      </a:lnTo>
                      <a:lnTo>
                        <a:pt x="10400" y="21336"/>
                      </a:lnTo>
                      <a:lnTo>
                        <a:pt x="10400" y="20454"/>
                      </a:lnTo>
                      <a:lnTo>
                        <a:pt x="11040" y="20013"/>
                      </a:lnTo>
                      <a:lnTo>
                        <a:pt x="11040" y="1499"/>
                      </a:lnTo>
                      <a:lnTo>
                        <a:pt x="10354" y="1058"/>
                      </a:lnTo>
                      <a:lnTo>
                        <a:pt x="10354" y="264"/>
                      </a:lnTo>
                      <a:lnTo>
                        <a:pt x="12709" y="264"/>
                      </a:lnTo>
                      <a:cubicBezTo>
                        <a:pt x="13074" y="264"/>
                        <a:pt x="13394" y="441"/>
                        <a:pt x="13646" y="617"/>
                      </a:cubicBezTo>
                      <a:cubicBezTo>
                        <a:pt x="13920" y="970"/>
                        <a:pt x="14126" y="1322"/>
                        <a:pt x="14263" y="1763"/>
                      </a:cubicBezTo>
                      <a:cubicBezTo>
                        <a:pt x="14423" y="2292"/>
                        <a:pt x="14537" y="2821"/>
                        <a:pt x="14606" y="3527"/>
                      </a:cubicBezTo>
                      <a:cubicBezTo>
                        <a:pt x="14674" y="4232"/>
                        <a:pt x="14697" y="5025"/>
                        <a:pt x="14697" y="5907"/>
                      </a:cubicBezTo>
                      <a:cubicBezTo>
                        <a:pt x="14697" y="6700"/>
                        <a:pt x="14674" y="7406"/>
                        <a:pt x="14606" y="8023"/>
                      </a:cubicBezTo>
                      <a:cubicBezTo>
                        <a:pt x="14560" y="8640"/>
                        <a:pt x="14469" y="9169"/>
                        <a:pt x="14377" y="9698"/>
                      </a:cubicBezTo>
                      <a:cubicBezTo>
                        <a:pt x="14263" y="10139"/>
                        <a:pt x="14149" y="10580"/>
                        <a:pt x="14011" y="10932"/>
                      </a:cubicBezTo>
                      <a:cubicBezTo>
                        <a:pt x="13874" y="11197"/>
                        <a:pt x="13737" y="11461"/>
                        <a:pt x="13577" y="11638"/>
                      </a:cubicBezTo>
                      <a:lnTo>
                        <a:pt x="15063" y="20013"/>
                      </a:lnTo>
                      <a:lnTo>
                        <a:pt x="15657" y="20454"/>
                      </a:lnTo>
                      <a:lnTo>
                        <a:pt x="15657" y="21336"/>
                      </a:lnTo>
                      <a:lnTo>
                        <a:pt x="14354" y="21336"/>
                      </a:lnTo>
                      <a:lnTo>
                        <a:pt x="12800" y="12078"/>
                      </a:lnTo>
                      <a:lnTo>
                        <a:pt x="11817" y="12078"/>
                      </a:lnTo>
                      <a:close/>
                      <a:moveTo>
                        <a:pt x="13897" y="6083"/>
                      </a:moveTo>
                      <a:cubicBezTo>
                        <a:pt x="13897" y="5290"/>
                        <a:pt x="13874" y="4584"/>
                        <a:pt x="13806" y="3967"/>
                      </a:cubicBezTo>
                      <a:cubicBezTo>
                        <a:pt x="13760" y="3438"/>
                        <a:pt x="13691" y="2998"/>
                        <a:pt x="13577" y="2645"/>
                      </a:cubicBezTo>
                      <a:cubicBezTo>
                        <a:pt x="13463" y="2292"/>
                        <a:pt x="13326" y="2028"/>
                        <a:pt x="13143" y="1940"/>
                      </a:cubicBezTo>
                      <a:cubicBezTo>
                        <a:pt x="12960" y="1763"/>
                        <a:pt x="12754" y="1675"/>
                        <a:pt x="12526" y="1675"/>
                      </a:cubicBezTo>
                      <a:lnTo>
                        <a:pt x="11817" y="1675"/>
                      </a:lnTo>
                      <a:lnTo>
                        <a:pt x="11817" y="10668"/>
                      </a:lnTo>
                      <a:lnTo>
                        <a:pt x="12549" y="10668"/>
                      </a:lnTo>
                      <a:cubicBezTo>
                        <a:pt x="12800" y="10668"/>
                        <a:pt x="13006" y="10580"/>
                        <a:pt x="13166" y="10403"/>
                      </a:cubicBezTo>
                      <a:cubicBezTo>
                        <a:pt x="13349" y="10227"/>
                        <a:pt x="13486" y="9962"/>
                        <a:pt x="13577" y="9522"/>
                      </a:cubicBezTo>
                      <a:cubicBezTo>
                        <a:pt x="13691" y="9169"/>
                        <a:pt x="13783" y="8728"/>
                        <a:pt x="13829" y="8199"/>
                      </a:cubicBezTo>
                      <a:cubicBezTo>
                        <a:pt x="13874" y="7582"/>
                        <a:pt x="13897" y="6877"/>
                        <a:pt x="13897" y="6083"/>
                      </a:cubicBezTo>
                      <a:close/>
                      <a:moveTo>
                        <a:pt x="21166" y="264"/>
                      </a:moveTo>
                      <a:lnTo>
                        <a:pt x="21166" y="1058"/>
                      </a:lnTo>
                      <a:lnTo>
                        <a:pt x="20549" y="1499"/>
                      </a:lnTo>
                      <a:lnTo>
                        <a:pt x="18674" y="8552"/>
                      </a:lnTo>
                      <a:lnTo>
                        <a:pt x="21006" y="20013"/>
                      </a:lnTo>
                      <a:lnTo>
                        <a:pt x="21600" y="20454"/>
                      </a:lnTo>
                      <a:lnTo>
                        <a:pt x="21600" y="21336"/>
                      </a:lnTo>
                      <a:lnTo>
                        <a:pt x="20274" y="21336"/>
                      </a:lnTo>
                      <a:lnTo>
                        <a:pt x="18126" y="10668"/>
                      </a:lnTo>
                      <a:lnTo>
                        <a:pt x="17394" y="12960"/>
                      </a:lnTo>
                      <a:lnTo>
                        <a:pt x="17394" y="20013"/>
                      </a:lnTo>
                      <a:lnTo>
                        <a:pt x="18171" y="20454"/>
                      </a:lnTo>
                      <a:lnTo>
                        <a:pt x="18171" y="21336"/>
                      </a:lnTo>
                      <a:lnTo>
                        <a:pt x="15909" y="21336"/>
                      </a:lnTo>
                      <a:lnTo>
                        <a:pt x="15909" y="20454"/>
                      </a:lnTo>
                      <a:lnTo>
                        <a:pt x="16594" y="20013"/>
                      </a:lnTo>
                      <a:lnTo>
                        <a:pt x="16594" y="1499"/>
                      </a:lnTo>
                      <a:lnTo>
                        <a:pt x="15909" y="1058"/>
                      </a:lnTo>
                      <a:lnTo>
                        <a:pt x="15909" y="264"/>
                      </a:lnTo>
                      <a:lnTo>
                        <a:pt x="18103" y="264"/>
                      </a:lnTo>
                      <a:lnTo>
                        <a:pt x="18103" y="1058"/>
                      </a:lnTo>
                      <a:lnTo>
                        <a:pt x="17394" y="1499"/>
                      </a:lnTo>
                      <a:lnTo>
                        <a:pt x="17394" y="11373"/>
                      </a:lnTo>
                      <a:lnTo>
                        <a:pt x="20000" y="1499"/>
                      </a:lnTo>
                      <a:lnTo>
                        <a:pt x="19451" y="1058"/>
                      </a:lnTo>
                      <a:lnTo>
                        <a:pt x="19451" y="264"/>
                      </a:lnTo>
                      <a:lnTo>
                        <a:pt x="21166" y="264"/>
                      </a:lnTo>
                      <a:close/>
                      <a:moveTo>
                        <a:pt x="21166" y="264"/>
                      </a:move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634" name="Rectangle 263"/>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847" name="Group 264"/>
            <p:cNvGrpSpPr>
              <a:grpSpLocks/>
            </p:cNvGrpSpPr>
            <p:nvPr/>
          </p:nvGrpSpPr>
          <p:grpSpPr bwMode="auto">
            <a:xfrm>
              <a:off x="1305" y="1432"/>
              <a:ext cx="92" cy="303"/>
              <a:chOff x="0" y="0"/>
              <a:chExt cx="92" cy="303"/>
            </a:xfrm>
          </p:grpSpPr>
          <p:grpSp>
            <p:nvGrpSpPr>
              <p:cNvPr id="20848" name="Group 265"/>
              <p:cNvGrpSpPr>
                <a:grpSpLocks/>
              </p:cNvGrpSpPr>
              <p:nvPr/>
            </p:nvGrpSpPr>
            <p:grpSpPr bwMode="auto">
              <a:xfrm>
                <a:off x="0" y="0"/>
                <a:ext cx="72" cy="224"/>
                <a:chOff x="0" y="0"/>
                <a:chExt cx="72" cy="224"/>
              </a:xfrm>
            </p:grpSpPr>
            <p:sp>
              <p:nvSpPr>
                <p:cNvPr id="20629" name="AutoShape 266"/>
                <p:cNvSpPr>
                  <a:spLocks/>
                </p:cNvSpPr>
                <p:nvPr/>
              </p:nvSpPr>
              <p:spPr bwMode="auto">
                <a:xfrm>
                  <a:off x="0" y="53"/>
                  <a:ext cx="33" cy="117"/>
                </a:xfrm>
                <a:custGeom>
                  <a:avLst/>
                  <a:gdLst>
                    <a:gd name="T0" fmla="*/ 0 w 21600"/>
                    <a:gd name="T1" fmla="*/ 0 h 21600"/>
                    <a:gd name="T2" fmla="*/ 21600 w 21600"/>
                    <a:gd name="T3" fmla="*/ 21600 h 21600"/>
                  </a:gdLst>
                  <a:ahLst/>
                  <a:cxnLst/>
                  <a:rect l="T0" t="T1" r="T2" b="T3"/>
                  <a:pathLst>
                    <a:path w="21600" h="21600">
                      <a:moveTo>
                        <a:pt x="0" y="0"/>
                      </a:moveTo>
                      <a:cubicBezTo>
                        <a:pt x="5400" y="6646"/>
                        <a:pt x="13500" y="14954"/>
                        <a:pt x="2160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630" name="Rectangle 267"/>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849" name="Group 268"/>
              <p:cNvGrpSpPr>
                <a:grpSpLocks/>
              </p:cNvGrpSpPr>
              <p:nvPr/>
            </p:nvGrpSpPr>
            <p:grpSpPr bwMode="auto">
              <a:xfrm>
                <a:off x="20" y="79"/>
                <a:ext cx="72" cy="224"/>
                <a:chOff x="0" y="0"/>
                <a:chExt cx="72" cy="224"/>
              </a:xfrm>
            </p:grpSpPr>
            <p:sp>
              <p:nvSpPr>
                <p:cNvPr id="20627" name="AutoShape 269"/>
                <p:cNvSpPr>
                  <a:spLocks/>
                </p:cNvSpPr>
                <p:nvPr/>
              </p:nvSpPr>
              <p:spPr bwMode="auto">
                <a:xfrm>
                  <a:off x="0" y="88"/>
                  <a:ext cx="28" cy="47"/>
                </a:xfrm>
                <a:custGeom>
                  <a:avLst/>
                  <a:gdLst>
                    <a:gd name="T0" fmla="*/ 0 w 21600"/>
                    <a:gd name="T1" fmla="*/ 0 h 21600"/>
                    <a:gd name="T2" fmla="*/ 21600 w 21600"/>
                    <a:gd name="T3" fmla="*/ 21600 h 21600"/>
                  </a:gdLst>
                  <a:ahLst/>
                  <a:cxnLst/>
                  <a:rect l="T0" t="T1" r="T2" b="T3"/>
                  <a:pathLst>
                    <a:path w="21600" h="21600">
                      <a:moveTo>
                        <a:pt x="21600" y="0"/>
                      </a:moveTo>
                      <a:lnTo>
                        <a:pt x="20110" y="21600"/>
                      </a:lnTo>
                      <a:lnTo>
                        <a:pt x="0" y="4084"/>
                      </a:lnTo>
                      <a:lnTo>
                        <a:pt x="21600" y="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628" name="Rectangle 270"/>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850" name="Group 271"/>
            <p:cNvGrpSpPr>
              <a:grpSpLocks/>
            </p:cNvGrpSpPr>
            <p:nvPr/>
          </p:nvGrpSpPr>
          <p:grpSpPr bwMode="auto">
            <a:xfrm>
              <a:off x="230" y="1443"/>
              <a:ext cx="342" cy="321"/>
              <a:chOff x="0" y="0"/>
              <a:chExt cx="342" cy="321"/>
            </a:xfrm>
          </p:grpSpPr>
          <p:grpSp>
            <p:nvGrpSpPr>
              <p:cNvPr id="20851" name="Group 272"/>
              <p:cNvGrpSpPr>
                <a:grpSpLocks/>
              </p:cNvGrpSpPr>
              <p:nvPr/>
            </p:nvGrpSpPr>
            <p:grpSpPr bwMode="auto">
              <a:xfrm>
                <a:off x="0" y="0"/>
                <a:ext cx="276" cy="224"/>
                <a:chOff x="0" y="0"/>
                <a:chExt cx="276" cy="224"/>
              </a:xfrm>
            </p:grpSpPr>
            <p:sp>
              <p:nvSpPr>
                <p:cNvPr id="20623" name="AutoShape 273"/>
                <p:cNvSpPr>
                  <a:spLocks/>
                </p:cNvSpPr>
                <p:nvPr/>
              </p:nvSpPr>
              <p:spPr bwMode="auto">
                <a:xfrm>
                  <a:off x="0" y="20"/>
                  <a:ext cx="276" cy="183"/>
                </a:xfrm>
                <a:custGeom>
                  <a:avLst/>
                  <a:gdLst>
                    <a:gd name="T0" fmla="*/ 0 w 21600"/>
                    <a:gd name="T1" fmla="*/ 0 h 21600"/>
                    <a:gd name="T2" fmla="*/ 21600 w 21600"/>
                    <a:gd name="T3" fmla="*/ 21600 h 21600"/>
                  </a:gdLst>
                  <a:ahLst/>
                  <a:cxnLst/>
                  <a:rect l="T0" t="T1" r="T2" b="T3"/>
                  <a:pathLst>
                    <a:path w="21600" h="21600">
                      <a:moveTo>
                        <a:pt x="0" y="0"/>
                      </a:moveTo>
                      <a:cubicBezTo>
                        <a:pt x="5984" y="5780"/>
                        <a:pt x="14953" y="14765"/>
                        <a:pt x="2160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624" name="Rectangle 274"/>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852" name="Group 275"/>
              <p:cNvGrpSpPr>
                <a:grpSpLocks/>
              </p:cNvGrpSpPr>
              <p:nvPr/>
            </p:nvGrpSpPr>
            <p:grpSpPr bwMode="auto">
              <a:xfrm>
                <a:off x="270" y="97"/>
                <a:ext cx="72" cy="224"/>
                <a:chOff x="0" y="0"/>
                <a:chExt cx="72" cy="224"/>
              </a:xfrm>
            </p:grpSpPr>
            <p:sp>
              <p:nvSpPr>
                <p:cNvPr id="20621" name="AutoShape 276"/>
                <p:cNvSpPr>
                  <a:spLocks/>
                </p:cNvSpPr>
                <p:nvPr/>
              </p:nvSpPr>
              <p:spPr bwMode="auto">
                <a:xfrm>
                  <a:off x="0" y="94"/>
                  <a:ext cx="44" cy="35"/>
                </a:xfrm>
                <a:custGeom>
                  <a:avLst/>
                  <a:gdLst>
                    <a:gd name="T0" fmla="*/ 0 w 21600"/>
                    <a:gd name="T1" fmla="*/ 0 h 21600"/>
                    <a:gd name="T2" fmla="*/ 21600 w 21600"/>
                    <a:gd name="T3" fmla="*/ 21600 h 21600"/>
                  </a:gdLst>
                  <a:ahLst/>
                  <a:cxnLst/>
                  <a:rect l="T0" t="T1" r="T2" b="T3"/>
                  <a:pathLst>
                    <a:path w="21600" h="21600">
                      <a:moveTo>
                        <a:pt x="6988" y="0"/>
                      </a:moveTo>
                      <a:lnTo>
                        <a:pt x="21600" y="21600"/>
                      </a:lnTo>
                      <a:lnTo>
                        <a:pt x="0" y="16567"/>
                      </a:lnTo>
                      <a:lnTo>
                        <a:pt x="6988" y="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622" name="Rectangle 277"/>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853" name="Group 278"/>
            <p:cNvGrpSpPr>
              <a:grpSpLocks/>
            </p:cNvGrpSpPr>
            <p:nvPr/>
          </p:nvGrpSpPr>
          <p:grpSpPr bwMode="auto">
            <a:xfrm>
              <a:off x="535" y="1939"/>
              <a:ext cx="308" cy="228"/>
              <a:chOff x="0" y="0"/>
              <a:chExt cx="307" cy="228"/>
            </a:xfrm>
          </p:grpSpPr>
          <p:grpSp>
            <p:nvGrpSpPr>
              <p:cNvPr id="20854" name="Group 279"/>
              <p:cNvGrpSpPr>
                <a:grpSpLocks/>
              </p:cNvGrpSpPr>
              <p:nvPr/>
            </p:nvGrpSpPr>
            <p:grpSpPr bwMode="auto">
              <a:xfrm>
                <a:off x="0" y="0"/>
                <a:ext cx="307" cy="224"/>
                <a:chOff x="0" y="0"/>
                <a:chExt cx="307" cy="224"/>
              </a:xfrm>
            </p:grpSpPr>
            <p:sp>
              <p:nvSpPr>
                <p:cNvPr id="20617" name="AutoShape 280"/>
                <p:cNvSpPr>
                  <a:spLocks/>
                </p:cNvSpPr>
                <p:nvPr/>
              </p:nvSpPr>
              <p:spPr bwMode="auto">
                <a:xfrm>
                  <a:off x="0" y="31"/>
                  <a:ext cx="307" cy="161"/>
                </a:xfrm>
                <a:custGeom>
                  <a:avLst/>
                  <a:gdLst>
                    <a:gd name="T0" fmla="*/ 0 w 21600"/>
                    <a:gd name="T1" fmla="*/ 0 h 21600"/>
                    <a:gd name="T2" fmla="*/ 21600 w 21600"/>
                    <a:gd name="T3" fmla="*/ 21600 h 21600"/>
                  </a:gdLst>
                  <a:ahLst/>
                  <a:cxnLst/>
                  <a:rect l="T0" t="T1" r="T2" b="T3"/>
                  <a:pathLst>
                    <a:path w="21600" h="21600">
                      <a:moveTo>
                        <a:pt x="21600" y="10800"/>
                      </a:moveTo>
                      <a:cubicBezTo>
                        <a:pt x="21600" y="16754"/>
                        <a:pt x="16753" y="21600"/>
                        <a:pt x="10794" y="21600"/>
                      </a:cubicBezTo>
                      <a:cubicBezTo>
                        <a:pt x="4847" y="21600"/>
                        <a:pt x="0" y="16754"/>
                        <a:pt x="0" y="10800"/>
                      </a:cubicBezTo>
                      <a:cubicBezTo>
                        <a:pt x="0" y="4846"/>
                        <a:pt x="4847" y="0"/>
                        <a:pt x="10794" y="0"/>
                      </a:cubicBezTo>
                      <a:cubicBezTo>
                        <a:pt x="16753" y="0"/>
                        <a:pt x="21600" y="4846"/>
                        <a:pt x="21600" y="10800"/>
                      </a:cubicBezTo>
                    </a:path>
                  </a:pathLst>
                </a:custGeom>
                <a:solidFill>
                  <a:srgbClr val="4488AA"/>
                </a:solidFill>
                <a:ln w="12700">
                  <a:solidFill>
                    <a:schemeClr val="tx1"/>
                  </a:solidFill>
                  <a:miter lim="800000"/>
                  <a:headEnd/>
                  <a:tailEnd/>
                </a:ln>
              </p:spPr>
              <p:txBody>
                <a:bodyPr lIns="0" tIns="0" rIns="0" bIns="0">
                  <a:prstTxWarp prst="textNoShape">
                    <a:avLst/>
                  </a:prstTxWarp>
                </a:bodyPr>
                <a:lstStyle/>
                <a:p>
                  <a:endParaRPr lang="en-US"/>
                </a:p>
              </p:txBody>
            </p:sp>
            <p:sp>
              <p:nvSpPr>
                <p:cNvPr id="20618" name="Rectangle 281"/>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855" name="Group 282"/>
              <p:cNvGrpSpPr>
                <a:grpSpLocks/>
              </p:cNvGrpSpPr>
              <p:nvPr/>
            </p:nvGrpSpPr>
            <p:grpSpPr bwMode="auto">
              <a:xfrm>
                <a:off x="64" y="4"/>
                <a:ext cx="182" cy="224"/>
                <a:chOff x="0" y="0"/>
                <a:chExt cx="182" cy="224"/>
              </a:xfrm>
            </p:grpSpPr>
            <p:sp>
              <p:nvSpPr>
                <p:cNvPr id="20615" name="AutoShape 283"/>
                <p:cNvSpPr>
                  <a:spLocks/>
                </p:cNvSpPr>
                <p:nvPr/>
              </p:nvSpPr>
              <p:spPr bwMode="auto">
                <a:xfrm>
                  <a:off x="0" y="90"/>
                  <a:ext cx="182" cy="43"/>
                </a:xfrm>
                <a:custGeom>
                  <a:avLst/>
                  <a:gdLst>
                    <a:gd name="T0" fmla="*/ 0 w 21600"/>
                    <a:gd name="T1" fmla="*/ 0 h 21600"/>
                    <a:gd name="T2" fmla="*/ 21600 w 21600"/>
                    <a:gd name="T3" fmla="*/ 21600 h 21600"/>
                  </a:gdLst>
                  <a:ahLst/>
                  <a:cxnLst/>
                  <a:rect l="T0" t="T1" r="T2" b="T3"/>
                  <a:pathLst>
                    <a:path w="21600" h="21600">
                      <a:moveTo>
                        <a:pt x="2775" y="6436"/>
                      </a:moveTo>
                      <a:cubicBezTo>
                        <a:pt x="2775" y="5642"/>
                        <a:pt x="2736" y="4849"/>
                        <a:pt x="2698" y="4232"/>
                      </a:cubicBezTo>
                      <a:cubicBezTo>
                        <a:pt x="2659" y="3703"/>
                        <a:pt x="2601" y="3174"/>
                        <a:pt x="2504" y="2821"/>
                      </a:cubicBezTo>
                      <a:cubicBezTo>
                        <a:pt x="2426" y="2380"/>
                        <a:pt x="2290" y="2116"/>
                        <a:pt x="2154" y="1940"/>
                      </a:cubicBezTo>
                      <a:cubicBezTo>
                        <a:pt x="1999" y="1675"/>
                        <a:pt x="1824" y="1675"/>
                        <a:pt x="1611" y="1675"/>
                      </a:cubicBezTo>
                      <a:lnTo>
                        <a:pt x="1281" y="1675"/>
                      </a:lnTo>
                      <a:lnTo>
                        <a:pt x="1281" y="11638"/>
                      </a:lnTo>
                      <a:lnTo>
                        <a:pt x="1630" y="11638"/>
                      </a:lnTo>
                      <a:cubicBezTo>
                        <a:pt x="1844" y="11638"/>
                        <a:pt x="2018" y="11461"/>
                        <a:pt x="2154" y="11197"/>
                      </a:cubicBezTo>
                      <a:cubicBezTo>
                        <a:pt x="2309" y="11020"/>
                        <a:pt x="2426" y="10668"/>
                        <a:pt x="2523" y="10227"/>
                      </a:cubicBezTo>
                      <a:cubicBezTo>
                        <a:pt x="2601" y="9786"/>
                        <a:pt x="2678" y="9257"/>
                        <a:pt x="2717" y="8640"/>
                      </a:cubicBezTo>
                      <a:cubicBezTo>
                        <a:pt x="2736" y="8023"/>
                        <a:pt x="2775" y="7229"/>
                        <a:pt x="2775" y="6436"/>
                      </a:cubicBezTo>
                      <a:close/>
                      <a:moveTo>
                        <a:pt x="1281" y="13048"/>
                      </a:moveTo>
                      <a:lnTo>
                        <a:pt x="1281" y="20013"/>
                      </a:lnTo>
                      <a:lnTo>
                        <a:pt x="1999" y="20366"/>
                      </a:lnTo>
                      <a:lnTo>
                        <a:pt x="1999" y="21247"/>
                      </a:lnTo>
                      <a:lnTo>
                        <a:pt x="39" y="21247"/>
                      </a:lnTo>
                      <a:lnTo>
                        <a:pt x="39" y="20366"/>
                      </a:lnTo>
                      <a:lnTo>
                        <a:pt x="602" y="20013"/>
                      </a:lnTo>
                      <a:lnTo>
                        <a:pt x="602" y="1499"/>
                      </a:lnTo>
                      <a:lnTo>
                        <a:pt x="0" y="1058"/>
                      </a:lnTo>
                      <a:lnTo>
                        <a:pt x="0" y="264"/>
                      </a:lnTo>
                      <a:lnTo>
                        <a:pt x="1766" y="264"/>
                      </a:lnTo>
                      <a:cubicBezTo>
                        <a:pt x="2077" y="264"/>
                        <a:pt x="2348" y="353"/>
                        <a:pt x="2562" y="705"/>
                      </a:cubicBezTo>
                      <a:cubicBezTo>
                        <a:pt x="2775" y="1058"/>
                        <a:pt x="2950" y="1499"/>
                        <a:pt x="3086" y="2028"/>
                      </a:cubicBezTo>
                      <a:cubicBezTo>
                        <a:pt x="3222" y="2557"/>
                        <a:pt x="3319" y="3262"/>
                        <a:pt x="3377" y="3967"/>
                      </a:cubicBezTo>
                      <a:cubicBezTo>
                        <a:pt x="3435" y="4761"/>
                        <a:pt x="3454" y="5554"/>
                        <a:pt x="3454" y="6436"/>
                      </a:cubicBezTo>
                      <a:cubicBezTo>
                        <a:pt x="3454" y="7229"/>
                        <a:pt x="3435" y="8111"/>
                        <a:pt x="3377" y="8904"/>
                      </a:cubicBezTo>
                      <a:cubicBezTo>
                        <a:pt x="3319" y="9698"/>
                        <a:pt x="3222" y="10403"/>
                        <a:pt x="3086" y="11020"/>
                      </a:cubicBezTo>
                      <a:cubicBezTo>
                        <a:pt x="2969" y="11638"/>
                        <a:pt x="2795" y="12078"/>
                        <a:pt x="2581" y="12431"/>
                      </a:cubicBezTo>
                      <a:cubicBezTo>
                        <a:pt x="2387" y="12872"/>
                        <a:pt x="2115" y="13048"/>
                        <a:pt x="1785" y="13048"/>
                      </a:cubicBezTo>
                      <a:lnTo>
                        <a:pt x="1281" y="13048"/>
                      </a:lnTo>
                      <a:close/>
                      <a:moveTo>
                        <a:pt x="4755" y="10668"/>
                      </a:moveTo>
                      <a:cubicBezTo>
                        <a:pt x="4755" y="12167"/>
                        <a:pt x="4774" y="13489"/>
                        <a:pt x="4832" y="14635"/>
                      </a:cubicBezTo>
                      <a:cubicBezTo>
                        <a:pt x="4871" y="15869"/>
                        <a:pt x="4949" y="16839"/>
                        <a:pt x="5065" y="17721"/>
                      </a:cubicBezTo>
                      <a:cubicBezTo>
                        <a:pt x="5201" y="18514"/>
                        <a:pt x="5337" y="19220"/>
                        <a:pt x="5550" y="19572"/>
                      </a:cubicBezTo>
                      <a:cubicBezTo>
                        <a:pt x="5744" y="20101"/>
                        <a:pt x="5997" y="20278"/>
                        <a:pt x="6307" y="20278"/>
                      </a:cubicBezTo>
                      <a:cubicBezTo>
                        <a:pt x="6598" y="20278"/>
                        <a:pt x="6831" y="20101"/>
                        <a:pt x="7045" y="19572"/>
                      </a:cubicBezTo>
                      <a:cubicBezTo>
                        <a:pt x="7239" y="19220"/>
                        <a:pt x="7394" y="18514"/>
                        <a:pt x="7511" y="17721"/>
                      </a:cubicBezTo>
                      <a:cubicBezTo>
                        <a:pt x="7627" y="16839"/>
                        <a:pt x="7724" y="15869"/>
                        <a:pt x="7763" y="14635"/>
                      </a:cubicBezTo>
                      <a:cubicBezTo>
                        <a:pt x="7802" y="13489"/>
                        <a:pt x="7840" y="12167"/>
                        <a:pt x="7840" y="10668"/>
                      </a:cubicBezTo>
                      <a:cubicBezTo>
                        <a:pt x="7840" y="9257"/>
                        <a:pt x="7802" y="7935"/>
                        <a:pt x="7763" y="6789"/>
                      </a:cubicBezTo>
                      <a:cubicBezTo>
                        <a:pt x="7724" y="5642"/>
                        <a:pt x="7627" y="4673"/>
                        <a:pt x="7511" y="3791"/>
                      </a:cubicBezTo>
                      <a:cubicBezTo>
                        <a:pt x="7394" y="2998"/>
                        <a:pt x="7239" y="2292"/>
                        <a:pt x="7045" y="1851"/>
                      </a:cubicBezTo>
                      <a:cubicBezTo>
                        <a:pt x="6831" y="1499"/>
                        <a:pt x="6598" y="1234"/>
                        <a:pt x="6307" y="1234"/>
                      </a:cubicBezTo>
                      <a:cubicBezTo>
                        <a:pt x="5997" y="1234"/>
                        <a:pt x="5744" y="1499"/>
                        <a:pt x="5550" y="1851"/>
                      </a:cubicBezTo>
                      <a:cubicBezTo>
                        <a:pt x="5337" y="2292"/>
                        <a:pt x="5201" y="2998"/>
                        <a:pt x="5065" y="3791"/>
                      </a:cubicBezTo>
                      <a:cubicBezTo>
                        <a:pt x="4949" y="4673"/>
                        <a:pt x="4871" y="5642"/>
                        <a:pt x="4832" y="6789"/>
                      </a:cubicBezTo>
                      <a:cubicBezTo>
                        <a:pt x="4774" y="7935"/>
                        <a:pt x="4755" y="9257"/>
                        <a:pt x="4755" y="10668"/>
                      </a:cubicBezTo>
                      <a:close/>
                      <a:moveTo>
                        <a:pt x="4037" y="10668"/>
                      </a:moveTo>
                      <a:cubicBezTo>
                        <a:pt x="4037" y="8816"/>
                        <a:pt x="4075" y="7229"/>
                        <a:pt x="4192" y="5907"/>
                      </a:cubicBezTo>
                      <a:cubicBezTo>
                        <a:pt x="4270" y="4584"/>
                        <a:pt x="4425" y="3438"/>
                        <a:pt x="4619" y="2557"/>
                      </a:cubicBezTo>
                      <a:cubicBezTo>
                        <a:pt x="4813" y="1675"/>
                        <a:pt x="5046" y="1058"/>
                        <a:pt x="5337" y="617"/>
                      </a:cubicBezTo>
                      <a:cubicBezTo>
                        <a:pt x="5609" y="176"/>
                        <a:pt x="5939" y="0"/>
                        <a:pt x="6307" y="0"/>
                      </a:cubicBezTo>
                      <a:cubicBezTo>
                        <a:pt x="6657" y="0"/>
                        <a:pt x="6967" y="176"/>
                        <a:pt x="7239" y="617"/>
                      </a:cubicBezTo>
                      <a:cubicBezTo>
                        <a:pt x="7530" y="1058"/>
                        <a:pt x="7763" y="1675"/>
                        <a:pt x="7957" y="2557"/>
                      </a:cubicBezTo>
                      <a:cubicBezTo>
                        <a:pt x="8151" y="3438"/>
                        <a:pt x="8287" y="4584"/>
                        <a:pt x="8403" y="5907"/>
                      </a:cubicBezTo>
                      <a:cubicBezTo>
                        <a:pt x="8520" y="7229"/>
                        <a:pt x="8558" y="8816"/>
                        <a:pt x="8558" y="10668"/>
                      </a:cubicBezTo>
                      <a:cubicBezTo>
                        <a:pt x="8558" y="12607"/>
                        <a:pt x="8520" y="14194"/>
                        <a:pt x="8403" y="15605"/>
                      </a:cubicBezTo>
                      <a:cubicBezTo>
                        <a:pt x="8287" y="16927"/>
                        <a:pt x="8151" y="17985"/>
                        <a:pt x="7957" y="18955"/>
                      </a:cubicBezTo>
                      <a:cubicBezTo>
                        <a:pt x="7763" y="19837"/>
                        <a:pt x="7530" y="20454"/>
                        <a:pt x="7239" y="20895"/>
                      </a:cubicBezTo>
                      <a:cubicBezTo>
                        <a:pt x="6967" y="21336"/>
                        <a:pt x="6657" y="21600"/>
                        <a:pt x="6307" y="21600"/>
                      </a:cubicBezTo>
                      <a:cubicBezTo>
                        <a:pt x="5939" y="21600"/>
                        <a:pt x="5628" y="21336"/>
                        <a:pt x="5337" y="20895"/>
                      </a:cubicBezTo>
                      <a:cubicBezTo>
                        <a:pt x="5065" y="20454"/>
                        <a:pt x="4832" y="19837"/>
                        <a:pt x="4638" y="18955"/>
                      </a:cubicBezTo>
                      <a:cubicBezTo>
                        <a:pt x="4444" y="17985"/>
                        <a:pt x="4289" y="16927"/>
                        <a:pt x="4192" y="15605"/>
                      </a:cubicBezTo>
                      <a:cubicBezTo>
                        <a:pt x="4075" y="14194"/>
                        <a:pt x="4037" y="12607"/>
                        <a:pt x="4037" y="10668"/>
                      </a:cubicBezTo>
                      <a:close/>
                      <a:moveTo>
                        <a:pt x="9936" y="21247"/>
                      </a:moveTo>
                      <a:lnTo>
                        <a:pt x="9936" y="20366"/>
                      </a:lnTo>
                      <a:lnTo>
                        <a:pt x="10674" y="20013"/>
                      </a:lnTo>
                      <a:lnTo>
                        <a:pt x="10674" y="1587"/>
                      </a:lnTo>
                      <a:lnTo>
                        <a:pt x="10499" y="1587"/>
                      </a:lnTo>
                      <a:cubicBezTo>
                        <a:pt x="10189" y="1587"/>
                        <a:pt x="9956" y="1587"/>
                        <a:pt x="9742" y="1675"/>
                      </a:cubicBezTo>
                      <a:cubicBezTo>
                        <a:pt x="9529" y="1675"/>
                        <a:pt x="9393" y="1851"/>
                        <a:pt x="9315" y="1851"/>
                      </a:cubicBezTo>
                      <a:lnTo>
                        <a:pt x="9218" y="5202"/>
                      </a:lnTo>
                      <a:lnTo>
                        <a:pt x="8985" y="5202"/>
                      </a:lnTo>
                      <a:lnTo>
                        <a:pt x="8985" y="264"/>
                      </a:lnTo>
                      <a:lnTo>
                        <a:pt x="13061" y="264"/>
                      </a:lnTo>
                      <a:lnTo>
                        <a:pt x="13061" y="5202"/>
                      </a:lnTo>
                      <a:lnTo>
                        <a:pt x="12828" y="5202"/>
                      </a:lnTo>
                      <a:lnTo>
                        <a:pt x="12731" y="1851"/>
                      </a:lnTo>
                      <a:cubicBezTo>
                        <a:pt x="12692" y="1851"/>
                        <a:pt x="12615" y="1851"/>
                        <a:pt x="12537" y="1763"/>
                      </a:cubicBezTo>
                      <a:cubicBezTo>
                        <a:pt x="12459" y="1763"/>
                        <a:pt x="12362" y="1675"/>
                        <a:pt x="12265" y="1675"/>
                      </a:cubicBezTo>
                      <a:cubicBezTo>
                        <a:pt x="12149" y="1675"/>
                        <a:pt x="12032" y="1675"/>
                        <a:pt x="11916" y="1675"/>
                      </a:cubicBezTo>
                      <a:cubicBezTo>
                        <a:pt x="11780" y="1675"/>
                        <a:pt x="11644" y="1587"/>
                        <a:pt x="11508" y="1587"/>
                      </a:cubicBezTo>
                      <a:lnTo>
                        <a:pt x="11334" y="1587"/>
                      </a:lnTo>
                      <a:lnTo>
                        <a:pt x="11334" y="20013"/>
                      </a:lnTo>
                      <a:lnTo>
                        <a:pt x="12091" y="20366"/>
                      </a:lnTo>
                      <a:lnTo>
                        <a:pt x="12091" y="21247"/>
                      </a:lnTo>
                      <a:lnTo>
                        <a:pt x="9936" y="21247"/>
                      </a:lnTo>
                      <a:close/>
                      <a:moveTo>
                        <a:pt x="14652" y="11990"/>
                      </a:moveTo>
                      <a:lnTo>
                        <a:pt x="14652" y="20013"/>
                      </a:lnTo>
                      <a:lnTo>
                        <a:pt x="15351" y="20366"/>
                      </a:lnTo>
                      <a:lnTo>
                        <a:pt x="15351" y="21247"/>
                      </a:lnTo>
                      <a:lnTo>
                        <a:pt x="13430" y="21247"/>
                      </a:lnTo>
                      <a:lnTo>
                        <a:pt x="13430" y="20366"/>
                      </a:lnTo>
                      <a:lnTo>
                        <a:pt x="13973" y="20013"/>
                      </a:lnTo>
                      <a:lnTo>
                        <a:pt x="13973" y="1499"/>
                      </a:lnTo>
                      <a:lnTo>
                        <a:pt x="13391" y="1058"/>
                      </a:lnTo>
                      <a:lnTo>
                        <a:pt x="13391" y="264"/>
                      </a:lnTo>
                      <a:lnTo>
                        <a:pt x="15390" y="264"/>
                      </a:lnTo>
                      <a:cubicBezTo>
                        <a:pt x="15700" y="264"/>
                        <a:pt x="15972" y="353"/>
                        <a:pt x="16185" y="617"/>
                      </a:cubicBezTo>
                      <a:cubicBezTo>
                        <a:pt x="16418" y="882"/>
                        <a:pt x="16593" y="1234"/>
                        <a:pt x="16709" y="1763"/>
                      </a:cubicBezTo>
                      <a:cubicBezTo>
                        <a:pt x="16845" y="2292"/>
                        <a:pt x="16942" y="2821"/>
                        <a:pt x="17001" y="3438"/>
                      </a:cubicBezTo>
                      <a:cubicBezTo>
                        <a:pt x="17059" y="4232"/>
                        <a:pt x="17078" y="4937"/>
                        <a:pt x="17078" y="5819"/>
                      </a:cubicBezTo>
                      <a:cubicBezTo>
                        <a:pt x="17078" y="6612"/>
                        <a:pt x="17059" y="7406"/>
                        <a:pt x="17001" y="8023"/>
                      </a:cubicBezTo>
                      <a:cubicBezTo>
                        <a:pt x="16942" y="8640"/>
                        <a:pt x="16884" y="9169"/>
                        <a:pt x="16806" y="9610"/>
                      </a:cubicBezTo>
                      <a:cubicBezTo>
                        <a:pt x="16709" y="10139"/>
                        <a:pt x="16612" y="10580"/>
                        <a:pt x="16496" y="10844"/>
                      </a:cubicBezTo>
                      <a:cubicBezTo>
                        <a:pt x="16380" y="11197"/>
                        <a:pt x="16263" y="11461"/>
                        <a:pt x="16147" y="11638"/>
                      </a:cubicBezTo>
                      <a:lnTo>
                        <a:pt x="17389" y="20013"/>
                      </a:lnTo>
                      <a:lnTo>
                        <a:pt x="17893" y="20366"/>
                      </a:lnTo>
                      <a:lnTo>
                        <a:pt x="17893" y="21247"/>
                      </a:lnTo>
                      <a:lnTo>
                        <a:pt x="16787" y="21247"/>
                      </a:lnTo>
                      <a:lnTo>
                        <a:pt x="15487" y="11990"/>
                      </a:lnTo>
                      <a:lnTo>
                        <a:pt x="14652" y="11990"/>
                      </a:lnTo>
                      <a:close/>
                      <a:moveTo>
                        <a:pt x="16399" y="6083"/>
                      </a:moveTo>
                      <a:cubicBezTo>
                        <a:pt x="16399" y="5290"/>
                        <a:pt x="16360" y="4496"/>
                        <a:pt x="16321" y="3967"/>
                      </a:cubicBezTo>
                      <a:cubicBezTo>
                        <a:pt x="16282" y="3438"/>
                        <a:pt x="16224" y="2909"/>
                        <a:pt x="16127" y="2645"/>
                      </a:cubicBezTo>
                      <a:cubicBezTo>
                        <a:pt x="16030" y="2292"/>
                        <a:pt x="15914" y="2028"/>
                        <a:pt x="15758" y="1851"/>
                      </a:cubicBezTo>
                      <a:cubicBezTo>
                        <a:pt x="15623" y="1675"/>
                        <a:pt x="15429" y="1675"/>
                        <a:pt x="15235" y="1675"/>
                      </a:cubicBezTo>
                      <a:lnTo>
                        <a:pt x="14652" y="1675"/>
                      </a:lnTo>
                      <a:lnTo>
                        <a:pt x="14652" y="10668"/>
                      </a:lnTo>
                      <a:lnTo>
                        <a:pt x="15254" y="10668"/>
                      </a:lnTo>
                      <a:cubicBezTo>
                        <a:pt x="15467" y="10668"/>
                        <a:pt x="15642" y="10491"/>
                        <a:pt x="15797" y="10403"/>
                      </a:cubicBezTo>
                      <a:cubicBezTo>
                        <a:pt x="15933" y="10227"/>
                        <a:pt x="16050" y="9874"/>
                        <a:pt x="16147" y="9522"/>
                      </a:cubicBezTo>
                      <a:cubicBezTo>
                        <a:pt x="16224" y="9169"/>
                        <a:pt x="16302" y="8640"/>
                        <a:pt x="16341" y="8111"/>
                      </a:cubicBezTo>
                      <a:cubicBezTo>
                        <a:pt x="16380" y="7582"/>
                        <a:pt x="16399" y="6877"/>
                        <a:pt x="16399" y="6083"/>
                      </a:cubicBezTo>
                      <a:close/>
                      <a:moveTo>
                        <a:pt x="19368" y="11814"/>
                      </a:moveTo>
                      <a:lnTo>
                        <a:pt x="19368" y="20013"/>
                      </a:lnTo>
                      <a:lnTo>
                        <a:pt x="20144" y="20366"/>
                      </a:lnTo>
                      <a:lnTo>
                        <a:pt x="20144" y="21247"/>
                      </a:lnTo>
                      <a:lnTo>
                        <a:pt x="18165" y="21247"/>
                      </a:lnTo>
                      <a:lnTo>
                        <a:pt x="18165" y="20366"/>
                      </a:lnTo>
                      <a:lnTo>
                        <a:pt x="18708" y="20013"/>
                      </a:lnTo>
                      <a:lnTo>
                        <a:pt x="18708" y="1499"/>
                      </a:lnTo>
                      <a:lnTo>
                        <a:pt x="18107" y="1058"/>
                      </a:lnTo>
                      <a:lnTo>
                        <a:pt x="18107" y="264"/>
                      </a:lnTo>
                      <a:lnTo>
                        <a:pt x="21600" y="264"/>
                      </a:lnTo>
                      <a:lnTo>
                        <a:pt x="21600" y="5290"/>
                      </a:lnTo>
                      <a:lnTo>
                        <a:pt x="21348" y="5290"/>
                      </a:lnTo>
                      <a:lnTo>
                        <a:pt x="21251" y="1851"/>
                      </a:lnTo>
                      <a:cubicBezTo>
                        <a:pt x="21173" y="1851"/>
                        <a:pt x="21076" y="1763"/>
                        <a:pt x="20979" y="1763"/>
                      </a:cubicBezTo>
                      <a:cubicBezTo>
                        <a:pt x="20863" y="1675"/>
                        <a:pt x="20766" y="1675"/>
                        <a:pt x="20649" y="1675"/>
                      </a:cubicBezTo>
                      <a:cubicBezTo>
                        <a:pt x="20552" y="1675"/>
                        <a:pt x="20455" y="1675"/>
                        <a:pt x="20358" y="1675"/>
                      </a:cubicBezTo>
                      <a:cubicBezTo>
                        <a:pt x="20242" y="1675"/>
                        <a:pt x="20183" y="1675"/>
                        <a:pt x="20125" y="1675"/>
                      </a:cubicBezTo>
                      <a:lnTo>
                        <a:pt x="19368" y="1675"/>
                      </a:lnTo>
                      <a:lnTo>
                        <a:pt x="19368" y="10403"/>
                      </a:lnTo>
                      <a:lnTo>
                        <a:pt x="20727" y="10403"/>
                      </a:lnTo>
                      <a:lnTo>
                        <a:pt x="20843" y="7847"/>
                      </a:lnTo>
                      <a:lnTo>
                        <a:pt x="21057" y="7847"/>
                      </a:lnTo>
                      <a:lnTo>
                        <a:pt x="21057" y="14371"/>
                      </a:lnTo>
                      <a:lnTo>
                        <a:pt x="20843" y="14371"/>
                      </a:lnTo>
                      <a:lnTo>
                        <a:pt x="20727" y="11814"/>
                      </a:lnTo>
                      <a:lnTo>
                        <a:pt x="19368" y="11814"/>
                      </a:lnTo>
                      <a:close/>
                      <a:moveTo>
                        <a:pt x="19368" y="11814"/>
                      </a:move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616" name="Rectangle 284"/>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856" name="Group 285"/>
            <p:cNvGrpSpPr>
              <a:grpSpLocks/>
            </p:cNvGrpSpPr>
            <p:nvPr/>
          </p:nvGrpSpPr>
          <p:grpSpPr bwMode="auto">
            <a:xfrm>
              <a:off x="651" y="1755"/>
              <a:ext cx="74" cy="304"/>
              <a:chOff x="0" y="0"/>
              <a:chExt cx="74" cy="304"/>
            </a:xfrm>
          </p:grpSpPr>
          <p:grpSp>
            <p:nvGrpSpPr>
              <p:cNvPr id="20857" name="Group 286"/>
              <p:cNvGrpSpPr>
                <a:grpSpLocks/>
              </p:cNvGrpSpPr>
              <p:nvPr/>
            </p:nvGrpSpPr>
            <p:grpSpPr bwMode="auto">
              <a:xfrm>
                <a:off x="0" y="0"/>
                <a:ext cx="72" cy="224"/>
                <a:chOff x="0" y="0"/>
                <a:chExt cx="72" cy="224"/>
              </a:xfrm>
            </p:grpSpPr>
            <p:sp>
              <p:nvSpPr>
                <p:cNvPr id="20611" name="AutoShape 287"/>
                <p:cNvSpPr>
                  <a:spLocks/>
                </p:cNvSpPr>
                <p:nvPr/>
              </p:nvSpPr>
              <p:spPr bwMode="auto">
                <a:xfrm>
                  <a:off x="0" y="53"/>
                  <a:ext cx="16" cy="117"/>
                </a:xfrm>
                <a:custGeom>
                  <a:avLst/>
                  <a:gdLst>
                    <a:gd name="T0" fmla="*/ 0 w 21600"/>
                    <a:gd name="T1" fmla="*/ 0 h 21600"/>
                    <a:gd name="T2" fmla="*/ 21600 w 21600"/>
                    <a:gd name="T3" fmla="*/ 21600 h 21600"/>
                  </a:gdLst>
                  <a:ahLst/>
                  <a:cxnLst/>
                  <a:rect l="T0" t="T1" r="T2" b="T3"/>
                  <a:pathLst>
                    <a:path w="21600" h="21600">
                      <a:moveTo>
                        <a:pt x="0" y="0"/>
                      </a:moveTo>
                      <a:cubicBezTo>
                        <a:pt x="5400" y="6646"/>
                        <a:pt x="16200" y="14091"/>
                        <a:pt x="2160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612" name="Rectangle 288"/>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858" name="Group 289"/>
              <p:cNvGrpSpPr>
                <a:grpSpLocks/>
              </p:cNvGrpSpPr>
              <p:nvPr/>
            </p:nvGrpSpPr>
            <p:grpSpPr bwMode="auto">
              <a:xfrm>
                <a:off x="2" y="80"/>
                <a:ext cx="72" cy="224"/>
                <a:chOff x="0" y="0"/>
                <a:chExt cx="72" cy="224"/>
              </a:xfrm>
            </p:grpSpPr>
            <p:sp>
              <p:nvSpPr>
                <p:cNvPr id="20609" name="AutoShape 290"/>
                <p:cNvSpPr>
                  <a:spLocks/>
                </p:cNvSpPr>
                <p:nvPr/>
              </p:nvSpPr>
              <p:spPr bwMode="auto">
                <a:xfrm>
                  <a:off x="0" y="88"/>
                  <a:ext cx="29" cy="47"/>
                </a:xfrm>
                <a:custGeom>
                  <a:avLst/>
                  <a:gdLst>
                    <a:gd name="T0" fmla="*/ 0 w 21600"/>
                    <a:gd name="T1" fmla="*/ 0 h 21600"/>
                    <a:gd name="T2" fmla="*/ 21600 w 21600"/>
                    <a:gd name="T3" fmla="*/ 21600 h 21600"/>
                  </a:gdLst>
                  <a:ahLst/>
                  <a:cxnLst/>
                  <a:rect l="T0" t="T1" r="T2" b="T3"/>
                  <a:pathLst>
                    <a:path w="21600" h="21600">
                      <a:moveTo>
                        <a:pt x="21600" y="0"/>
                      </a:moveTo>
                      <a:lnTo>
                        <a:pt x="16894" y="21600"/>
                      </a:lnTo>
                      <a:lnTo>
                        <a:pt x="0" y="2848"/>
                      </a:lnTo>
                      <a:lnTo>
                        <a:pt x="21600" y="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610" name="Rectangle 291"/>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859" name="Group 292"/>
            <p:cNvGrpSpPr>
              <a:grpSpLocks/>
            </p:cNvGrpSpPr>
            <p:nvPr/>
          </p:nvGrpSpPr>
          <p:grpSpPr bwMode="auto">
            <a:xfrm>
              <a:off x="866" y="2263"/>
              <a:ext cx="282" cy="228"/>
              <a:chOff x="0" y="0"/>
              <a:chExt cx="282" cy="228"/>
            </a:xfrm>
          </p:grpSpPr>
          <p:grpSp>
            <p:nvGrpSpPr>
              <p:cNvPr id="20860" name="Group 293"/>
              <p:cNvGrpSpPr>
                <a:grpSpLocks/>
              </p:cNvGrpSpPr>
              <p:nvPr/>
            </p:nvGrpSpPr>
            <p:grpSpPr bwMode="auto">
              <a:xfrm>
                <a:off x="0" y="0"/>
                <a:ext cx="282" cy="224"/>
                <a:chOff x="0" y="0"/>
                <a:chExt cx="282" cy="224"/>
              </a:xfrm>
            </p:grpSpPr>
            <p:sp>
              <p:nvSpPr>
                <p:cNvPr id="20605" name="AutoShape 294"/>
                <p:cNvSpPr>
                  <a:spLocks/>
                </p:cNvSpPr>
                <p:nvPr/>
              </p:nvSpPr>
              <p:spPr bwMode="auto">
                <a:xfrm>
                  <a:off x="0" y="31"/>
                  <a:ext cx="282" cy="161"/>
                </a:xfrm>
                <a:custGeom>
                  <a:avLst/>
                  <a:gdLst>
                    <a:gd name="T0" fmla="*/ 0 w 21600"/>
                    <a:gd name="T1" fmla="*/ 0 h 21600"/>
                    <a:gd name="T2" fmla="*/ 21600 w 21600"/>
                    <a:gd name="T3" fmla="*/ 21600 h 21600"/>
                  </a:gdLst>
                  <a:ahLst/>
                  <a:cxnLst/>
                  <a:rect l="T0" t="T1" r="T2" b="T3"/>
                  <a:pathLst>
                    <a:path w="21600" h="21600">
                      <a:moveTo>
                        <a:pt x="21600" y="10800"/>
                      </a:moveTo>
                      <a:cubicBezTo>
                        <a:pt x="21600" y="16754"/>
                        <a:pt x="16763" y="21600"/>
                        <a:pt x="10800" y="21600"/>
                      </a:cubicBezTo>
                      <a:cubicBezTo>
                        <a:pt x="4838" y="21600"/>
                        <a:pt x="0" y="16754"/>
                        <a:pt x="0" y="10800"/>
                      </a:cubicBezTo>
                      <a:cubicBezTo>
                        <a:pt x="0" y="4823"/>
                        <a:pt x="4838" y="0"/>
                        <a:pt x="10800" y="0"/>
                      </a:cubicBezTo>
                      <a:cubicBezTo>
                        <a:pt x="16763" y="0"/>
                        <a:pt x="21600" y="4823"/>
                        <a:pt x="21600" y="10800"/>
                      </a:cubicBezTo>
                    </a:path>
                  </a:pathLst>
                </a:custGeom>
                <a:solidFill>
                  <a:srgbClr val="CC99EE"/>
                </a:solidFill>
                <a:ln w="12700">
                  <a:solidFill>
                    <a:schemeClr val="tx1"/>
                  </a:solidFill>
                  <a:miter lim="800000"/>
                  <a:headEnd/>
                  <a:tailEnd/>
                </a:ln>
              </p:spPr>
              <p:txBody>
                <a:bodyPr lIns="0" tIns="0" rIns="0" bIns="0">
                  <a:prstTxWarp prst="textNoShape">
                    <a:avLst/>
                  </a:prstTxWarp>
                </a:bodyPr>
                <a:lstStyle/>
                <a:p>
                  <a:endParaRPr lang="en-US"/>
                </a:p>
              </p:txBody>
            </p:sp>
            <p:sp>
              <p:nvSpPr>
                <p:cNvPr id="20606" name="Rectangle 295"/>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20861" name="Group 296"/>
              <p:cNvGrpSpPr>
                <a:grpSpLocks/>
              </p:cNvGrpSpPr>
              <p:nvPr/>
            </p:nvGrpSpPr>
            <p:grpSpPr bwMode="auto">
              <a:xfrm>
                <a:off x="63" y="4"/>
                <a:ext cx="160" cy="224"/>
                <a:chOff x="0" y="0"/>
                <a:chExt cx="159" cy="224"/>
              </a:xfrm>
            </p:grpSpPr>
            <p:sp>
              <p:nvSpPr>
                <p:cNvPr id="20603" name="AutoShape 297"/>
                <p:cNvSpPr>
                  <a:spLocks/>
                </p:cNvSpPr>
                <p:nvPr/>
              </p:nvSpPr>
              <p:spPr bwMode="auto">
                <a:xfrm>
                  <a:off x="0" y="90"/>
                  <a:ext cx="159" cy="43"/>
                </a:xfrm>
                <a:custGeom>
                  <a:avLst/>
                  <a:gdLst>
                    <a:gd name="T0" fmla="*/ 0 w 21600"/>
                    <a:gd name="T1" fmla="*/ 0 h 21600"/>
                    <a:gd name="T2" fmla="*/ 21600 w 21600"/>
                    <a:gd name="T3" fmla="*/ 21600 h 21600"/>
                  </a:gdLst>
                  <a:ahLst/>
                  <a:cxnLst/>
                  <a:rect l="T0" t="T1" r="T2" b="T3"/>
                  <a:pathLst>
                    <a:path w="21600" h="21600">
                      <a:moveTo>
                        <a:pt x="1084" y="21334"/>
                      </a:moveTo>
                      <a:lnTo>
                        <a:pt x="1084" y="20449"/>
                      </a:lnTo>
                      <a:lnTo>
                        <a:pt x="1925" y="20007"/>
                      </a:lnTo>
                      <a:lnTo>
                        <a:pt x="1925" y="1593"/>
                      </a:lnTo>
                      <a:lnTo>
                        <a:pt x="1726" y="1593"/>
                      </a:lnTo>
                      <a:cubicBezTo>
                        <a:pt x="1372" y="1593"/>
                        <a:pt x="1107" y="1593"/>
                        <a:pt x="841" y="1593"/>
                      </a:cubicBezTo>
                      <a:cubicBezTo>
                        <a:pt x="620" y="1682"/>
                        <a:pt x="443" y="1770"/>
                        <a:pt x="354" y="1859"/>
                      </a:cubicBezTo>
                      <a:lnTo>
                        <a:pt x="243" y="5134"/>
                      </a:lnTo>
                      <a:lnTo>
                        <a:pt x="0" y="5134"/>
                      </a:lnTo>
                      <a:lnTo>
                        <a:pt x="0" y="177"/>
                      </a:lnTo>
                      <a:lnTo>
                        <a:pt x="4625" y="177"/>
                      </a:lnTo>
                      <a:lnTo>
                        <a:pt x="4625" y="5134"/>
                      </a:lnTo>
                      <a:lnTo>
                        <a:pt x="4360" y="5134"/>
                      </a:lnTo>
                      <a:lnTo>
                        <a:pt x="4271" y="1859"/>
                      </a:lnTo>
                      <a:cubicBezTo>
                        <a:pt x="4227" y="1770"/>
                        <a:pt x="4139" y="1770"/>
                        <a:pt x="4050" y="1770"/>
                      </a:cubicBezTo>
                      <a:cubicBezTo>
                        <a:pt x="3961" y="1770"/>
                        <a:pt x="3851" y="1682"/>
                        <a:pt x="3718" y="1682"/>
                      </a:cubicBezTo>
                      <a:cubicBezTo>
                        <a:pt x="3607" y="1593"/>
                        <a:pt x="3475" y="1593"/>
                        <a:pt x="3320" y="1593"/>
                      </a:cubicBezTo>
                      <a:cubicBezTo>
                        <a:pt x="3165" y="1593"/>
                        <a:pt x="3032" y="1593"/>
                        <a:pt x="2877" y="1593"/>
                      </a:cubicBezTo>
                      <a:lnTo>
                        <a:pt x="2678" y="1593"/>
                      </a:lnTo>
                      <a:lnTo>
                        <a:pt x="2678" y="20007"/>
                      </a:lnTo>
                      <a:lnTo>
                        <a:pt x="3519" y="20449"/>
                      </a:lnTo>
                      <a:lnTo>
                        <a:pt x="3519" y="21334"/>
                      </a:lnTo>
                      <a:lnTo>
                        <a:pt x="1084" y="21334"/>
                      </a:lnTo>
                      <a:close/>
                      <a:moveTo>
                        <a:pt x="6440" y="12039"/>
                      </a:moveTo>
                      <a:lnTo>
                        <a:pt x="6440" y="20007"/>
                      </a:lnTo>
                      <a:lnTo>
                        <a:pt x="7237" y="20449"/>
                      </a:lnTo>
                      <a:lnTo>
                        <a:pt x="7237" y="21334"/>
                      </a:lnTo>
                      <a:lnTo>
                        <a:pt x="5068" y="21334"/>
                      </a:lnTo>
                      <a:lnTo>
                        <a:pt x="5068" y="20449"/>
                      </a:lnTo>
                      <a:lnTo>
                        <a:pt x="5688" y="20007"/>
                      </a:lnTo>
                      <a:lnTo>
                        <a:pt x="5688" y="1416"/>
                      </a:lnTo>
                      <a:lnTo>
                        <a:pt x="5024" y="974"/>
                      </a:lnTo>
                      <a:lnTo>
                        <a:pt x="5024" y="177"/>
                      </a:lnTo>
                      <a:lnTo>
                        <a:pt x="7281" y="177"/>
                      </a:lnTo>
                      <a:cubicBezTo>
                        <a:pt x="7657" y="177"/>
                        <a:pt x="7967" y="354"/>
                        <a:pt x="8211" y="531"/>
                      </a:cubicBezTo>
                      <a:cubicBezTo>
                        <a:pt x="8454" y="885"/>
                        <a:pt x="8653" y="1239"/>
                        <a:pt x="8808" y="1770"/>
                      </a:cubicBezTo>
                      <a:cubicBezTo>
                        <a:pt x="8963" y="2213"/>
                        <a:pt x="9074" y="2744"/>
                        <a:pt x="9140" y="3452"/>
                      </a:cubicBezTo>
                      <a:cubicBezTo>
                        <a:pt x="9207" y="4161"/>
                        <a:pt x="9229" y="4957"/>
                        <a:pt x="9229" y="5843"/>
                      </a:cubicBezTo>
                      <a:cubicBezTo>
                        <a:pt x="9229" y="6639"/>
                        <a:pt x="9207" y="7348"/>
                        <a:pt x="9140" y="7967"/>
                      </a:cubicBezTo>
                      <a:cubicBezTo>
                        <a:pt x="9074" y="8587"/>
                        <a:pt x="9007" y="9118"/>
                        <a:pt x="8897" y="9649"/>
                      </a:cubicBezTo>
                      <a:cubicBezTo>
                        <a:pt x="8786" y="10180"/>
                        <a:pt x="8698" y="10534"/>
                        <a:pt x="8543" y="10889"/>
                      </a:cubicBezTo>
                      <a:cubicBezTo>
                        <a:pt x="8432" y="11154"/>
                        <a:pt x="8299" y="11420"/>
                        <a:pt x="8144" y="11597"/>
                      </a:cubicBezTo>
                      <a:lnTo>
                        <a:pt x="9583" y="20007"/>
                      </a:lnTo>
                      <a:lnTo>
                        <a:pt x="10158" y="20449"/>
                      </a:lnTo>
                      <a:lnTo>
                        <a:pt x="10158" y="21334"/>
                      </a:lnTo>
                      <a:lnTo>
                        <a:pt x="8897" y="21334"/>
                      </a:lnTo>
                      <a:lnTo>
                        <a:pt x="7392" y="12039"/>
                      </a:lnTo>
                      <a:lnTo>
                        <a:pt x="6440" y="12039"/>
                      </a:lnTo>
                      <a:close/>
                      <a:moveTo>
                        <a:pt x="8454" y="6020"/>
                      </a:moveTo>
                      <a:cubicBezTo>
                        <a:pt x="8454" y="5223"/>
                        <a:pt x="8410" y="4515"/>
                        <a:pt x="8366" y="3984"/>
                      </a:cubicBezTo>
                      <a:cubicBezTo>
                        <a:pt x="8321" y="3364"/>
                        <a:pt x="8233" y="2921"/>
                        <a:pt x="8144" y="2567"/>
                      </a:cubicBezTo>
                      <a:cubicBezTo>
                        <a:pt x="8034" y="2213"/>
                        <a:pt x="7901" y="1948"/>
                        <a:pt x="7724" y="1859"/>
                      </a:cubicBezTo>
                      <a:cubicBezTo>
                        <a:pt x="7547" y="1682"/>
                        <a:pt x="7348" y="1593"/>
                        <a:pt x="7126" y="1593"/>
                      </a:cubicBezTo>
                      <a:lnTo>
                        <a:pt x="6440" y="1593"/>
                      </a:lnTo>
                      <a:lnTo>
                        <a:pt x="6440" y="10623"/>
                      </a:lnTo>
                      <a:lnTo>
                        <a:pt x="7148" y="10623"/>
                      </a:lnTo>
                      <a:cubicBezTo>
                        <a:pt x="7392" y="10623"/>
                        <a:pt x="7591" y="10534"/>
                        <a:pt x="7746" y="10357"/>
                      </a:cubicBezTo>
                      <a:cubicBezTo>
                        <a:pt x="7923" y="10180"/>
                        <a:pt x="8056" y="9915"/>
                        <a:pt x="8144" y="9561"/>
                      </a:cubicBezTo>
                      <a:cubicBezTo>
                        <a:pt x="8255" y="9118"/>
                        <a:pt x="8343" y="8675"/>
                        <a:pt x="8388" y="8144"/>
                      </a:cubicBezTo>
                      <a:cubicBezTo>
                        <a:pt x="8432" y="7525"/>
                        <a:pt x="8454" y="6816"/>
                        <a:pt x="8454" y="6020"/>
                      </a:cubicBezTo>
                      <a:close/>
                      <a:moveTo>
                        <a:pt x="10711" y="15580"/>
                      </a:moveTo>
                      <a:lnTo>
                        <a:pt x="10955" y="15580"/>
                      </a:lnTo>
                      <a:lnTo>
                        <a:pt x="11110" y="18413"/>
                      </a:lnTo>
                      <a:cubicBezTo>
                        <a:pt x="11154" y="18767"/>
                        <a:pt x="11220" y="18944"/>
                        <a:pt x="11309" y="19121"/>
                      </a:cubicBezTo>
                      <a:cubicBezTo>
                        <a:pt x="11420" y="19387"/>
                        <a:pt x="11508" y="19564"/>
                        <a:pt x="11619" y="19741"/>
                      </a:cubicBezTo>
                      <a:cubicBezTo>
                        <a:pt x="11707" y="19918"/>
                        <a:pt x="11840" y="20095"/>
                        <a:pt x="11973" y="20184"/>
                      </a:cubicBezTo>
                      <a:cubicBezTo>
                        <a:pt x="12084" y="20272"/>
                        <a:pt x="12194" y="20361"/>
                        <a:pt x="12327" y="20361"/>
                      </a:cubicBezTo>
                      <a:cubicBezTo>
                        <a:pt x="12526" y="20361"/>
                        <a:pt x="12681" y="20184"/>
                        <a:pt x="12836" y="20007"/>
                      </a:cubicBezTo>
                      <a:cubicBezTo>
                        <a:pt x="12969" y="19741"/>
                        <a:pt x="13102" y="19475"/>
                        <a:pt x="13190" y="19121"/>
                      </a:cubicBezTo>
                      <a:cubicBezTo>
                        <a:pt x="13301" y="18767"/>
                        <a:pt x="13367" y="18325"/>
                        <a:pt x="13411" y="17793"/>
                      </a:cubicBezTo>
                      <a:cubicBezTo>
                        <a:pt x="13456" y="17262"/>
                        <a:pt x="13478" y="16731"/>
                        <a:pt x="13478" y="16111"/>
                      </a:cubicBezTo>
                      <a:cubicBezTo>
                        <a:pt x="13478" y="15403"/>
                        <a:pt x="13434" y="14784"/>
                        <a:pt x="13367" y="14252"/>
                      </a:cubicBezTo>
                      <a:cubicBezTo>
                        <a:pt x="13279" y="13721"/>
                        <a:pt x="13168" y="13367"/>
                        <a:pt x="13057" y="12925"/>
                      </a:cubicBezTo>
                      <a:cubicBezTo>
                        <a:pt x="12925" y="12659"/>
                        <a:pt x="12770" y="12393"/>
                        <a:pt x="12615" y="12128"/>
                      </a:cubicBezTo>
                      <a:cubicBezTo>
                        <a:pt x="12438" y="11862"/>
                        <a:pt x="12261" y="11597"/>
                        <a:pt x="12084" y="11331"/>
                      </a:cubicBezTo>
                      <a:cubicBezTo>
                        <a:pt x="11907" y="11154"/>
                        <a:pt x="11752" y="10889"/>
                        <a:pt x="11575" y="10534"/>
                      </a:cubicBezTo>
                      <a:cubicBezTo>
                        <a:pt x="11420" y="10357"/>
                        <a:pt x="11265" y="9915"/>
                        <a:pt x="11132" y="9472"/>
                      </a:cubicBezTo>
                      <a:cubicBezTo>
                        <a:pt x="10999" y="9030"/>
                        <a:pt x="10911" y="8498"/>
                        <a:pt x="10822" y="7790"/>
                      </a:cubicBezTo>
                      <a:cubicBezTo>
                        <a:pt x="10756" y="7170"/>
                        <a:pt x="10711" y="6374"/>
                        <a:pt x="10711" y="5400"/>
                      </a:cubicBezTo>
                      <a:cubicBezTo>
                        <a:pt x="10711" y="4515"/>
                        <a:pt x="10756" y="3718"/>
                        <a:pt x="10822" y="3187"/>
                      </a:cubicBezTo>
                      <a:cubicBezTo>
                        <a:pt x="10911" y="2479"/>
                        <a:pt x="11021" y="1859"/>
                        <a:pt x="11176" y="1416"/>
                      </a:cubicBezTo>
                      <a:cubicBezTo>
                        <a:pt x="11309" y="974"/>
                        <a:pt x="11508" y="531"/>
                        <a:pt x="11730" y="354"/>
                      </a:cubicBezTo>
                      <a:cubicBezTo>
                        <a:pt x="11951" y="89"/>
                        <a:pt x="12216" y="0"/>
                        <a:pt x="12482" y="0"/>
                      </a:cubicBezTo>
                      <a:cubicBezTo>
                        <a:pt x="12748" y="0"/>
                        <a:pt x="12991" y="0"/>
                        <a:pt x="13234" y="177"/>
                      </a:cubicBezTo>
                      <a:cubicBezTo>
                        <a:pt x="13478" y="354"/>
                        <a:pt x="13677" y="443"/>
                        <a:pt x="13876" y="620"/>
                      </a:cubicBezTo>
                      <a:lnTo>
                        <a:pt x="13876" y="5046"/>
                      </a:lnTo>
                      <a:lnTo>
                        <a:pt x="13633" y="5046"/>
                      </a:lnTo>
                      <a:lnTo>
                        <a:pt x="13478" y="2479"/>
                      </a:lnTo>
                      <a:cubicBezTo>
                        <a:pt x="13367" y="2125"/>
                        <a:pt x="13212" y="1859"/>
                        <a:pt x="13057" y="1593"/>
                      </a:cubicBezTo>
                      <a:cubicBezTo>
                        <a:pt x="12880" y="1328"/>
                        <a:pt x="12703" y="1328"/>
                        <a:pt x="12482" y="1328"/>
                      </a:cubicBezTo>
                      <a:cubicBezTo>
                        <a:pt x="12305" y="1328"/>
                        <a:pt x="12128" y="1328"/>
                        <a:pt x="11995" y="1593"/>
                      </a:cubicBezTo>
                      <a:cubicBezTo>
                        <a:pt x="11862" y="1682"/>
                        <a:pt x="11730" y="1948"/>
                        <a:pt x="11641" y="2213"/>
                      </a:cubicBezTo>
                      <a:cubicBezTo>
                        <a:pt x="11552" y="2567"/>
                        <a:pt x="11486" y="2833"/>
                        <a:pt x="11442" y="3275"/>
                      </a:cubicBezTo>
                      <a:cubicBezTo>
                        <a:pt x="11398" y="3630"/>
                        <a:pt x="11353" y="4072"/>
                        <a:pt x="11353" y="4515"/>
                      </a:cubicBezTo>
                      <a:cubicBezTo>
                        <a:pt x="11353" y="5134"/>
                        <a:pt x="11420" y="5754"/>
                        <a:pt x="11486" y="6197"/>
                      </a:cubicBezTo>
                      <a:cubicBezTo>
                        <a:pt x="11552" y="6639"/>
                        <a:pt x="11663" y="6993"/>
                        <a:pt x="11818" y="7348"/>
                      </a:cubicBezTo>
                      <a:cubicBezTo>
                        <a:pt x="11929" y="7702"/>
                        <a:pt x="12084" y="7967"/>
                        <a:pt x="12239" y="8144"/>
                      </a:cubicBezTo>
                      <a:cubicBezTo>
                        <a:pt x="12416" y="8410"/>
                        <a:pt x="12593" y="8675"/>
                        <a:pt x="12770" y="8941"/>
                      </a:cubicBezTo>
                      <a:cubicBezTo>
                        <a:pt x="12925" y="9118"/>
                        <a:pt x="13102" y="9384"/>
                        <a:pt x="13279" y="9738"/>
                      </a:cubicBezTo>
                      <a:cubicBezTo>
                        <a:pt x="13434" y="10003"/>
                        <a:pt x="13589" y="10446"/>
                        <a:pt x="13721" y="10977"/>
                      </a:cubicBezTo>
                      <a:cubicBezTo>
                        <a:pt x="13854" y="11331"/>
                        <a:pt x="13943" y="11951"/>
                        <a:pt x="14031" y="12659"/>
                      </a:cubicBezTo>
                      <a:cubicBezTo>
                        <a:pt x="14120" y="13367"/>
                        <a:pt x="14164" y="14164"/>
                        <a:pt x="14164" y="15138"/>
                      </a:cubicBezTo>
                      <a:cubicBezTo>
                        <a:pt x="14164" y="16200"/>
                        <a:pt x="14120" y="17085"/>
                        <a:pt x="14031" y="17793"/>
                      </a:cubicBezTo>
                      <a:cubicBezTo>
                        <a:pt x="13965" y="18590"/>
                        <a:pt x="13854" y="19298"/>
                        <a:pt x="13699" y="19918"/>
                      </a:cubicBezTo>
                      <a:cubicBezTo>
                        <a:pt x="13544" y="20449"/>
                        <a:pt x="13367" y="20892"/>
                        <a:pt x="13124" y="21157"/>
                      </a:cubicBezTo>
                      <a:cubicBezTo>
                        <a:pt x="12902" y="21423"/>
                        <a:pt x="12637" y="21600"/>
                        <a:pt x="12327" y="21600"/>
                      </a:cubicBezTo>
                      <a:cubicBezTo>
                        <a:pt x="12172" y="21600"/>
                        <a:pt x="12017" y="21600"/>
                        <a:pt x="11862" y="21511"/>
                      </a:cubicBezTo>
                      <a:cubicBezTo>
                        <a:pt x="11707" y="21423"/>
                        <a:pt x="11552" y="21334"/>
                        <a:pt x="11420" y="21246"/>
                      </a:cubicBezTo>
                      <a:cubicBezTo>
                        <a:pt x="11265" y="21157"/>
                        <a:pt x="11132" y="20980"/>
                        <a:pt x="11021" y="20892"/>
                      </a:cubicBezTo>
                      <a:cubicBezTo>
                        <a:pt x="10911" y="20803"/>
                        <a:pt x="10800" y="20626"/>
                        <a:pt x="10711" y="20538"/>
                      </a:cubicBezTo>
                      <a:lnTo>
                        <a:pt x="10711" y="15580"/>
                      </a:lnTo>
                      <a:close/>
                      <a:moveTo>
                        <a:pt x="18059" y="21334"/>
                      </a:moveTo>
                      <a:lnTo>
                        <a:pt x="17904" y="21334"/>
                      </a:lnTo>
                      <a:lnTo>
                        <a:pt x="15979" y="3187"/>
                      </a:lnTo>
                      <a:lnTo>
                        <a:pt x="15979" y="20007"/>
                      </a:lnTo>
                      <a:lnTo>
                        <a:pt x="16687" y="20449"/>
                      </a:lnTo>
                      <a:lnTo>
                        <a:pt x="16687" y="21334"/>
                      </a:lnTo>
                      <a:lnTo>
                        <a:pt x="14894" y="21334"/>
                      </a:lnTo>
                      <a:lnTo>
                        <a:pt x="14894" y="20449"/>
                      </a:lnTo>
                      <a:lnTo>
                        <a:pt x="15580" y="20007"/>
                      </a:lnTo>
                      <a:lnTo>
                        <a:pt x="15580" y="1416"/>
                      </a:lnTo>
                      <a:lnTo>
                        <a:pt x="14894" y="974"/>
                      </a:lnTo>
                      <a:lnTo>
                        <a:pt x="14894" y="177"/>
                      </a:lnTo>
                      <a:lnTo>
                        <a:pt x="16488" y="177"/>
                      </a:lnTo>
                      <a:lnTo>
                        <a:pt x="18214" y="16200"/>
                      </a:lnTo>
                      <a:lnTo>
                        <a:pt x="20073" y="177"/>
                      </a:lnTo>
                      <a:lnTo>
                        <a:pt x="21600" y="177"/>
                      </a:lnTo>
                      <a:lnTo>
                        <a:pt x="21600" y="974"/>
                      </a:lnTo>
                      <a:lnTo>
                        <a:pt x="20914" y="1416"/>
                      </a:lnTo>
                      <a:lnTo>
                        <a:pt x="20914" y="20007"/>
                      </a:lnTo>
                      <a:lnTo>
                        <a:pt x="21600" y="20449"/>
                      </a:lnTo>
                      <a:lnTo>
                        <a:pt x="21600" y="21334"/>
                      </a:lnTo>
                      <a:lnTo>
                        <a:pt x="19453" y="21334"/>
                      </a:lnTo>
                      <a:lnTo>
                        <a:pt x="19453" y="20449"/>
                      </a:lnTo>
                      <a:lnTo>
                        <a:pt x="20161" y="20007"/>
                      </a:lnTo>
                      <a:lnTo>
                        <a:pt x="20161" y="3187"/>
                      </a:lnTo>
                      <a:lnTo>
                        <a:pt x="18059" y="21334"/>
                      </a:lnTo>
                      <a:close/>
                      <a:moveTo>
                        <a:pt x="18059" y="21334"/>
                      </a:move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604" name="Rectangle 298"/>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20862" name="Group 299"/>
            <p:cNvGrpSpPr>
              <a:grpSpLocks/>
            </p:cNvGrpSpPr>
            <p:nvPr/>
          </p:nvGrpSpPr>
          <p:grpSpPr bwMode="auto">
            <a:xfrm>
              <a:off x="761" y="2085"/>
              <a:ext cx="209" cy="308"/>
              <a:chOff x="0" y="0"/>
              <a:chExt cx="208" cy="307"/>
            </a:xfrm>
          </p:grpSpPr>
          <p:grpSp>
            <p:nvGrpSpPr>
              <p:cNvPr id="20863" name="Group 300"/>
              <p:cNvGrpSpPr>
                <a:grpSpLocks/>
              </p:cNvGrpSpPr>
              <p:nvPr/>
            </p:nvGrpSpPr>
            <p:grpSpPr bwMode="auto">
              <a:xfrm>
                <a:off x="0" y="0"/>
                <a:ext cx="148" cy="224"/>
                <a:chOff x="0" y="0"/>
                <a:chExt cx="148" cy="224"/>
              </a:xfrm>
            </p:grpSpPr>
            <p:sp>
              <p:nvSpPr>
                <p:cNvPr id="20599" name="AutoShape 301"/>
                <p:cNvSpPr>
                  <a:spLocks/>
                </p:cNvSpPr>
                <p:nvPr/>
              </p:nvSpPr>
              <p:spPr bwMode="auto">
                <a:xfrm>
                  <a:off x="0" y="37"/>
                  <a:ext cx="148" cy="149"/>
                </a:xfrm>
                <a:custGeom>
                  <a:avLst/>
                  <a:gdLst>
                    <a:gd name="T0" fmla="*/ 0 w 21600"/>
                    <a:gd name="T1" fmla="*/ 0 h 21600"/>
                    <a:gd name="T2" fmla="*/ 21600 w 21600"/>
                    <a:gd name="T3" fmla="*/ 21600 h 21600"/>
                  </a:gdLst>
                  <a:ahLst/>
                  <a:cxnLst/>
                  <a:rect l="T0" t="T1" r="T2" b="T3"/>
                  <a:pathLst>
                    <a:path w="21600" h="21600">
                      <a:moveTo>
                        <a:pt x="0" y="0"/>
                      </a:moveTo>
                      <a:cubicBezTo>
                        <a:pt x="6188" y="6545"/>
                        <a:pt x="14202" y="14400"/>
                        <a:pt x="2160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600" name="Rectangle 302"/>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352" name="Group 303"/>
              <p:cNvGrpSpPr>
                <a:grpSpLocks/>
              </p:cNvGrpSpPr>
              <p:nvPr/>
            </p:nvGrpSpPr>
            <p:grpSpPr bwMode="auto">
              <a:xfrm>
                <a:off x="136" y="83"/>
                <a:ext cx="72" cy="224"/>
                <a:chOff x="0" y="0"/>
                <a:chExt cx="72" cy="224"/>
              </a:xfrm>
            </p:grpSpPr>
            <p:sp>
              <p:nvSpPr>
                <p:cNvPr id="20597" name="AutoShape 304"/>
                <p:cNvSpPr>
                  <a:spLocks/>
                </p:cNvSpPr>
                <p:nvPr/>
              </p:nvSpPr>
              <p:spPr bwMode="auto">
                <a:xfrm>
                  <a:off x="0" y="90"/>
                  <a:ext cx="40" cy="43"/>
                </a:xfrm>
                <a:custGeom>
                  <a:avLst/>
                  <a:gdLst>
                    <a:gd name="T0" fmla="*/ 0 w 21600"/>
                    <a:gd name="T1" fmla="*/ 0 h 21600"/>
                    <a:gd name="T2" fmla="*/ 21600 w 21600"/>
                    <a:gd name="T3" fmla="*/ 21600 h 21600"/>
                  </a:gdLst>
                  <a:ahLst/>
                  <a:cxnLst/>
                  <a:rect l="T0" t="T1" r="T2" b="T3"/>
                  <a:pathLst>
                    <a:path w="21600" h="21600">
                      <a:moveTo>
                        <a:pt x="11190" y="0"/>
                      </a:moveTo>
                      <a:lnTo>
                        <a:pt x="21600" y="21600"/>
                      </a:lnTo>
                      <a:lnTo>
                        <a:pt x="0" y="11148"/>
                      </a:lnTo>
                      <a:lnTo>
                        <a:pt x="11190" y="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598" name="Rectangle 305"/>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353" name="Group 306"/>
            <p:cNvGrpSpPr>
              <a:grpSpLocks/>
            </p:cNvGrpSpPr>
            <p:nvPr/>
          </p:nvGrpSpPr>
          <p:grpSpPr bwMode="auto">
            <a:xfrm>
              <a:off x="992" y="1163"/>
              <a:ext cx="87" cy="574"/>
              <a:chOff x="0" y="0"/>
              <a:chExt cx="86" cy="573"/>
            </a:xfrm>
          </p:grpSpPr>
          <p:grpSp>
            <p:nvGrpSpPr>
              <p:cNvPr id="354" name="Group 307"/>
              <p:cNvGrpSpPr>
                <a:grpSpLocks/>
              </p:cNvGrpSpPr>
              <p:nvPr/>
            </p:nvGrpSpPr>
            <p:grpSpPr bwMode="auto">
              <a:xfrm>
                <a:off x="14" y="0"/>
                <a:ext cx="72" cy="439"/>
                <a:chOff x="0" y="0"/>
                <a:chExt cx="72" cy="439"/>
              </a:xfrm>
            </p:grpSpPr>
            <p:sp>
              <p:nvSpPr>
                <p:cNvPr id="20593" name="AutoShape 308"/>
                <p:cNvSpPr>
                  <a:spLocks/>
                </p:cNvSpPr>
                <p:nvPr/>
              </p:nvSpPr>
              <p:spPr bwMode="auto">
                <a:xfrm>
                  <a:off x="0" y="0"/>
                  <a:ext cx="12" cy="439"/>
                </a:xfrm>
                <a:custGeom>
                  <a:avLst/>
                  <a:gdLst>
                    <a:gd name="T0" fmla="*/ 0 w 21600"/>
                    <a:gd name="T1" fmla="*/ 0 h 21600"/>
                    <a:gd name="T2" fmla="*/ 21600 w 21600"/>
                    <a:gd name="T3" fmla="*/ 21600 h 21600"/>
                  </a:gdLst>
                  <a:ahLst/>
                  <a:cxnLst/>
                  <a:rect l="T0" t="T1" r="T2" b="T3"/>
                  <a:pathLst>
                    <a:path w="21600" h="21600">
                      <a:moveTo>
                        <a:pt x="21600" y="0"/>
                      </a:moveTo>
                      <a:cubicBezTo>
                        <a:pt x="14587" y="5504"/>
                        <a:pt x="7013" y="15206"/>
                        <a:pt x="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594" name="Rectangle 309"/>
                <p:cNvSpPr>
                  <a:spLocks/>
                </p:cNvSpPr>
                <p:nvPr/>
              </p:nvSpPr>
              <p:spPr bwMode="auto">
                <a:xfrm>
                  <a:off x="0" y="107"/>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355" name="Group 310"/>
              <p:cNvGrpSpPr>
                <a:grpSpLocks/>
              </p:cNvGrpSpPr>
              <p:nvPr/>
            </p:nvGrpSpPr>
            <p:grpSpPr bwMode="auto">
              <a:xfrm>
                <a:off x="0" y="349"/>
                <a:ext cx="72" cy="224"/>
                <a:chOff x="0" y="0"/>
                <a:chExt cx="72" cy="224"/>
              </a:xfrm>
            </p:grpSpPr>
            <p:sp>
              <p:nvSpPr>
                <p:cNvPr id="20591" name="AutoShape 311"/>
                <p:cNvSpPr>
                  <a:spLocks/>
                </p:cNvSpPr>
                <p:nvPr/>
              </p:nvSpPr>
              <p:spPr bwMode="auto">
                <a:xfrm>
                  <a:off x="0" y="89"/>
                  <a:ext cx="29" cy="45"/>
                </a:xfrm>
                <a:custGeom>
                  <a:avLst/>
                  <a:gdLst>
                    <a:gd name="T0" fmla="*/ 0 w 21600"/>
                    <a:gd name="T1" fmla="*/ 0 h 21600"/>
                    <a:gd name="T2" fmla="*/ 21600 w 21600"/>
                    <a:gd name="T3" fmla="*/ 21600 h 21600"/>
                  </a:gdLst>
                  <a:ahLst/>
                  <a:cxnLst/>
                  <a:rect l="T0" t="T1" r="T2" b="T3"/>
                  <a:pathLst>
                    <a:path w="21600" h="21600">
                      <a:moveTo>
                        <a:pt x="21600" y="0"/>
                      </a:moveTo>
                      <a:lnTo>
                        <a:pt x="10800" y="21600"/>
                      </a:lnTo>
                      <a:lnTo>
                        <a:pt x="0" y="0"/>
                      </a:lnTo>
                      <a:lnTo>
                        <a:pt x="21600" y="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592" name="Rectangle 312"/>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356" name="Group 313"/>
            <p:cNvGrpSpPr>
              <a:grpSpLocks/>
            </p:cNvGrpSpPr>
            <p:nvPr/>
          </p:nvGrpSpPr>
          <p:grpSpPr bwMode="auto">
            <a:xfrm>
              <a:off x="992" y="1808"/>
              <a:ext cx="87" cy="575"/>
              <a:chOff x="0" y="0"/>
              <a:chExt cx="86" cy="575"/>
            </a:xfrm>
          </p:grpSpPr>
          <p:grpSp>
            <p:nvGrpSpPr>
              <p:cNvPr id="357" name="Group 314"/>
              <p:cNvGrpSpPr>
                <a:grpSpLocks/>
              </p:cNvGrpSpPr>
              <p:nvPr/>
            </p:nvGrpSpPr>
            <p:grpSpPr bwMode="auto">
              <a:xfrm>
                <a:off x="14" y="0"/>
                <a:ext cx="72" cy="439"/>
                <a:chOff x="0" y="0"/>
                <a:chExt cx="72" cy="439"/>
              </a:xfrm>
            </p:grpSpPr>
            <p:sp>
              <p:nvSpPr>
                <p:cNvPr id="20587" name="Line 315"/>
                <p:cNvSpPr>
                  <a:spLocks noChangeShapeType="1"/>
                </p:cNvSpPr>
                <p:nvPr/>
              </p:nvSpPr>
              <p:spPr bwMode="auto">
                <a:xfrm>
                  <a:off x="0" y="0"/>
                  <a:ext cx="0" cy="439"/>
                </a:xfrm>
                <a:prstGeom prst="line">
                  <a:avLst/>
                </a:prstGeom>
                <a:noFill/>
                <a:ln w="12700">
                  <a:solidFill>
                    <a:schemeClr val="tx1"/>
                  </a:solidFill>
                  <a:round/>
                  <a:headEnd/>
                  <a:tailEnd/>
                </a:ln>
              </p:spPr>
              <p:txBody>
                <a:bodyPr>
                  <a:prstTxWarp prst="textNoShape">
                    <a:avLst/>
                  </a:prstTxWarp>
                </a:bodyPr>
                <a:lstStyle/>
                <a:p>
                  <a:endParaRPr lang="en-US"/>
                </a:p>
              </p:txBody>
            </p:sp>
            <p:sp>
              <p:nvSpPr>
                <p:cNvPr id="20588" name="Rectangle 316"/>
                <p:cNvSpPr>
                  <a:spLocks/>
                </p:cNvSpPr>
                <p:nvPr/>
              </p:nvSpPr>
              <p:spPr bwMode="auto">
                <a:xfrm>
                  <a:off x="0" y="107"/>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358" name="Group 317"/>
              <p:cNvGrpSpPr>
                <a:grpSpLocks/>
              </p:cNvGrpSpPr>
              <p:nvPr/>
            </p:nvGrpSpPr>
            <p:grpSpPr bwMode="auto">
              <a:xfrm>
                <a:off x="0" y="351"/>
                <a:ext cx="72" cy="224"/>
                <a:chOff x="0" y="0"/>
                <a:chExt cx="72" cy="224"/>
              </a:xfrm>
            </p:grpSpPr>
            <p:sp>
              <p:nvSpPr>
                <p:cNvPr id="20585" name="AutoShape 318"/>
                <p:cNvSpPr>
                  <a:spLocks/>
                </p:cNvSpPr>
                <p:nvPr/>
              </p:nvSpPr>
              <p:spPr bwMode="auto">
                <a:xfrm>
                  <a:off x="0" y="89"/>
                  <a:ext cx="29" cy="45"/>
                </a:xfrm>
                <a:custGeom>
                  <a:avLst/>
                  <a:gdLst>
                    <a:gd name="T0" fmla="*/ 0 w 21600"/>
                    <a:gd name="T1" fmla="*/ 0 h 21600"/>
                    <a:gd name="T2" fmla="*/ 21600 w 21600"/>
                    <a:gd name="T3" fmla="*/ 21600 h 21600"/>
                  </a:gdLst>
                  <a:ahLst/>
                  <a:cxnLst/>
                  <a:rect l="T0" t="T1" r="T2" b="T3"/>
                  <a:pathLst>
                    <a:path w="21600" h="21600">
                      <a:moveTo>
                        <a:pt x="21600" y="0"/>
                      </a:moveTo>
                      <a:lnTo>
                        <a:pt x="10800" y="21600"/>
                      </a:lnTo>
                      <a:lnTo>
                        <a:pt x="0" y="0"/>
                      </a:lnTo>
                      <a:lnTo>
                        <a:pt x="21600" y="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586" name="Rectangle 319"/>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359" name="Group 320"/>
            <p:cNvGrpSpPr>
              <a:grpSpLocks/>
            </p:cNvGrpSpPr>
            <p:nvPr/>
          </p:nvGrpSpPr>
          <p:grpSpPr bwMode="auto">
            <a:xfrm>
              <a:off x="1023" y="2586"/>
              <a:ext cx="273" cy="229"/>
              <a:chOff x="0" y="0"/>
              <a:chExt cx="272" cy="228"/>
            </a:xfrm>
          </p:grpSpPr>
          <p:grpSp>
            <p:nvGrpSpPr>
              <p:cNvPr id="360" name="Group 321"/>
              <p:cNvGrpSpPr>
                <a:grpSpLocks/>
              </p:cNvGrpSpPr>
              <p:nvPr/>
            </p:nvGrpSpPr>
            <p:grpSpPr bwMode="auto">
              <a:xfrm>
                <a:off x="0" y="0"/>
                <a:ext cx="272" cy="224"/>
                <a:chOff x="0" y="0"/>
                <a:chExt cx="272" cy="224"/>
              </a:xfrm>
            </p:grpSpPr>
            <p:sp>
              <p:nvSpPr>
                <p:cNvPr id="20581" name="AutoShape 322"/>
                <p:cNvSpPr>
                  <a:spLocks/>
                </p:cNvSpPr>
                <p:nvPr/>
              </p:nvSpPr>
              <p:spPr bwMode="auto">
                <a:xfrm>
                  <a:off x="0" y="31"/>
                  <a:ext cx="272" cy="161"/>
                </a:xfrm>
                <a:custGeom>
                  <a:avLst/>
                  <a:gdLst>
                    <a:gd name="T0" fmla="*/ 0 w 21600"/>
                    <a:gd name="T1" fmla="*/ 0 h 21600"/>
                    <a:gd name="T2" fmla="*/ 21600 w 21600"/>
                    <a:gd name="T3" fmla="*/ 21600 h 21600"/>
                  </a:gdLst>
                  <a:ahLst/>
                  <a:cxnLst/>
                  <a:rect l="T0" t="T1" r="T2" b="T3"/>
                  <a:pathLst>
                    <a:path w="21600" h="21600">
                      <a:moveTo>
                        <a:pt x="21600" y="10812"/>
                      </a:moveTo>
                      <a:cubicBezTo>
                        <a:pt x="21600" y="16749"/>
                        <a:pt x="16764" y="21600"/>
                        <a:pt x="10794" y="21600"/>
                      </a:cubicBezTo>
                      <a:cubicBezTo>
                        <a:pt x="4836" y="21600"/>
                        <a:pt x="0" y="16749"/>
                        <a:pt x="0" y="10812"/>
                      </a:cubicBezTo>
                      <a:cubicBezTo>
                        <a:pt x="0" y="4828"/>
                        <a:pt x="4836" y="0"/>
                        <a:pt x="10794" y="0"/>
                      </a:cubicBezTo>
                      <a:cubicBezTo>
                        <a:pt x="16764" y="0"/>
                        <a:pt x="21600" y="4828"/>
                        <a:pt x="21600" y="10812"/>
                      </a:cubicBezTo>
                    </a:path>
                  </a:pathLst>
                </a:custGeom>
                <a:solidFill>
                  <a:srgbClr val="99CCFF"/>
                </a:solidFill>
                <a:ln w="12700">
                  <a:solidFill>
                    <a:schemeClr val="tx1"/>
                  </a:solidFill>
                  <a:miter lim="800000"/>
                  <a:headEnd/>
                  <a:tailEnd/>
                </a:ln>
              </p:spPr>
              <p:txBody>
                <a:bodyPr lIns="0" tIns="0" rIns="0" bIns="0">
                  <a:prstTxWarp prst="textNoShape">
                    <a:avLst/>
                  </a:prstTxWarp>
                </a:bodyPr>
                <a:lstStyle/>
                <a:p>
                  <a:endParaRPr lang="en-US"/>
                </a:p>
              </p:txBody>
            </p:sp>
            <p:sp>
              <p:nvSpPr>
                <p:cNvPr id="20582" name="Rectangle 323"/>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361" name="Group 324"/>
              <p:cNvGrpSpPr>
                <a:grpSpLocks/>
              </p:cNvGrpSpPr>
              <p:nvPr/>
            </p:nvGrpSpPr>
            <p:grpSpPr bwMode="auto">
              <a:xfrm>
                <a:off x="63" y="4"/>
                <a:ext cx="154" cy="224"/>
                <a:chOff x="0" y="0"/>
                <a:chExt cx="154" cy="224"/>
              </a:xfrm>
            </p:grpSpPr>
            <p:sp>
              <p:nvSpPr>
                <p:cNvPr id="20579" name="AutoShape 325"/>
                <p:cNvSpPr>
                  <a:spLocks/>
                </p:cNvSpPr>
                <p:nvPr/>
              </p:nvSpPr>
              <p:spPr bwMode="auto">
                <a:xfrm>
                  <a:off x="0" y="90"/>
                  <a:ext cx="154" cy="43"/>
                </a:xfrm>
                <a:custGeom>
                  <a:avLst/>
                  <a:gdLst>
                    <a:gd name="T0" fmla="*/ 0 w 21600"/>
                    <a:gd name="T1" fmla="*/ 0 h 21600"/>
                    <a:gd name="T2" fmla="*/ 21600 w 21600"/>
                    <a:gd name="T3" fmla="*/ 21600 h 21600"/>
                  </a:gdLst>
                  <a:ahLst/>
                  <a:cxnLst/>
                  <a:rect l="T0" t="T1" r="T2" b="T3"/>
                  <a:pathLst>
                    <a:path w="21600" h="21600">
                      <a:moveTo>
                        <a:pt x="0" y="15605"/>
                      </a:moveTo>
                      <a:lnTo>
                        <a:pt x="274" y="15605"/>
                      </a:lnTo>
                      <a:lnTo>
                        <a:pt x="411" y="18426"/>
                      </a:lnTo>
                      <a:cubicBezTo>
                        <a:pt x="457" y="18691"/>
                        <a:pt x="526" y="18867"/>
                        <a:pt x="640" y="19131"/>
                      </a:cubicBezTo>
                      <a:cubicBezTo>
                        <a:pt x="731" y="19396"/>
                        <a:pt x="823" y="19572"/>
                        <a:pt x="937" y="19749"/>
                      </a:cubicBezTo>
                      <a:cubicBezTo>
                        <a:pt x="1051" y="19925"/>
                        <a:pt x="1166" y="20013"/>
                        <a:pt x="1303" y="20189"/>
                      </a:cubicBezTo>
                      <a:cubicBezTo>
                        <a:pt x="1417" y="20278"/>
                        <a:pt x="1531" y="20278"/>
                        <a:pt x="1669" y="20278"/>
                      </a:cubicBezTo>
                      <a:cubicBezTo>
                        <a:pt x="1874" y="20278"/>
                        <a:pt x="2034" y="20189"/>
                        <a:pt x="2194" y="20013"/>
                      </a:cubicBezTo>
                      <a:cubicBezTo>
                        <a:pt x="2354" y="19749"/>
                        <a:pt x="2469" y="19484"/>
                        <a:pt x="2560" y="19043"/>
                      </a:cubicBezTo>
                      <a:cubicBezTo>
                        <a:pt x="2674" y="18691"/>
                        <a:pt x="2743" y="18250"/>
                        <a:pt x="2789" y="17721"/>
                      </a:cubicBezTo>
                      <a:cubicBezTo>
                        <a:pt x="2834" y="17280"/>
                        <a:pt x="2880" y="16663"/>
                        <a:pt x="2880" y="16046"/>
                      </a:cubicBezTo>
                      <a:cubicBezTo>
                        <a:pt x="2880" y="15340"/>
                        <a:pt x="2811" y="14723"/>
                        <a:pt x="2743" y="14282"/>
                      </a:cubicBezTo>
                      <a:cubicBezTo>
                        <a:pt x="2674" y="13665"/>
                        <a:pt x="2560" y="13313"/>
                        <a:pt x="2400" y="12960"/>
                      </a:cubicBezTo>
                      <a:cubicBezTo>
                        <a:pt x="2286" y="12696"/>
                        <a:pt x="2126" y="12343"/>
                        <a:pt x="1966" y="12078"/>
                      </a:cubicBezTo>
                      <a:cubicBezTo>
                        <a:pt x="1783" y="11902"/>
                        <a:pt x="1623" y="11638"/>
                        <a:pt x="1417" y="11373"/>
                      </a:cubicBezTo>
                      <a:cubicBezTo>
                        <a:pt x="1257" y="11109"/>
                        <a:pt x="1074" y="10844"/>
                        <a:pt x="891" y="10580"/>
                      </a:cubicBezTo>
                      <a:cubicBezTo>
                        <a:pt x="731" y="10315"/>
                        <a:pt x="594" y="9874"/>
                        <a:pt x="434" y="9522"/>
                      </a:cubicBezTo>
                      <a:cubicBezTo>
                        <a:pt x="320" y="9081"/>
                        <a:pt x="206" y="8464"/>
                        <a:pt x="114" y="7847"/>
                      </a:cubicBezTo>
                      <a:cubicBezTo>
                        <a:pt x="46" y="7141"/>
                        <a:pt x="0" y="6348"/>
                        <a:pt x="0" y="5378"/>
                      </a:cubicBezTo>
                      <a:cubicBezTo>
                        <a:pt x="0" y="4496"/>
                        <a:pt x="46" y="3791"/>
                        <a:pt x="114" y="3174"/>
                      </a:cubicBezTo>
                      <a:cubicBezTo>
                        <a:pt x="206" y="2557"/>
                        <a:pt x="320" y="1940"/>
                        <a:pt x="480" y="1499"/>
                      </a:cubicBezTo>
                      <a:cubicBezTo>
                        <a:pt x="640" y="970"/>
                        <a:pt x="823" y="617"/>
                        <a:pt x="1051" y="353"/>
                      </a:cubicBezTo>
                      <a:cubicBezTo>
                        <a:pt x="1280" y="88"/>
                        <a:pt x="1554" y="0"/>
                        <a:pt x="1829" y="0"/>
                      </a:cubicBezTo>
                      <a:cubicBezTo>
                        <a:pt x="2103" y="0"/>
                        <a:pt x="2354" y="88"/>
                        <a:pt x="2606" y="176"/>
                      </a:cubicBezTo>
                      <a:cubicBezTo>
                        <a:pt x="2857" y="353"/>
                        <a:pt x="3086" y="529"/>
                        <a:pt x="3269" y="705"/>
                      </a:cubicBezTo>
                      <a:lnTo>
                        <a:pt x="3269" y="5113"/>
                      </a:lnTo>
                      <a:lnTo>
                        <a:pt x="3017" y="5113"/>
                      </a:lnTo>
                      <a:lnTo>
                        <a:pt x="2880" y="2557"/>
                      </a:lnTo>
                      <a:cubicBezTo>
                        <a:pt x="2743" y="2116"/>
                        <a:pt x="2606" y="1940"/>
                        <a:pt x="2423" y="1675"/>
                      </a:cubicBezTo>
                      <a:cubicBezTo>
                        <a:pt x="2240" y="1411"/>
                        <a:pt x="2057" y="1322"/>
                        <a:pt x="1829" y="1322"/>
                      </a:cubicBezTo>
                      <a:cubicBezTo>
                        <a:pt x="1623" y="1322"/>
                        <a:pt x="1463" y="1411"/>
                        <a:pt x="1326" y="1587"/>
                      </a:cubicBezTo>
                      <a:cubicBezTo>
                        <a:pt x="1166" y="1763"/>
                        <a:pt x="1051" y="1940"/>
                        <a:pt x="960" y="2292"/>
                      </a:cubicBezTo>
                      <a:cubicBezTo>
                        <a:pt x="869" y="2557"/>
                        <a:pt x="800" y="2909"/>
                        <a:pt x="754" y="3350"/>
                      </a:cubicBezTo>
                      <a:cubicBezTo>
                        <a:pt x="709" y="3703"/>
                        <a:pt x="686" y="4144"/>
                        <a:pt x="686" y="4496"/>
                      </a:cubicBezTo>
                      <a:cubicBezTo>
                        <a:pt x="686" y="5202"/>
                        <a:pt x="731" y="5731"/>
                        <a:pt x="800" y="6260"/>
                      </a:cubicBezTo>
                      <a:cubicBezTo>
                        <a:pt x="891" y="6700"/>
                        <a:pt x="1006" y="7053"/>
                        <a:pt x="1120" y="7406"/>
                      </a:cubicBezTo>
                      <a:cubicBezTo>
                        <a:pt x="1257" y="7670"/>
                        <a:pt x="1417" y="7935"/>
                        <a:pt x="1577" y="8199"/>
                      </a:cubicBezTo>
                      <a:cubicBezTo>
                        <a:pt x="1760" y="8464"/>
                        <a:pt x="1943" y="8728"/>
                        <a:pt x="2126" y="8904"/>
                      </a:cubicBezTo>
                      <a:cubicBezTo>
                        <a:pt x="2309" y="9169"/>
                        <a:pt x="2469" y="9433"/>
                        <a:pt x="2651" y="9698"/>
                      </a:cubicBezTo>
                      <a:cubicBezTo>
                        <a:pt x="2811" y="10051"/>
                        <a:pt x="2971" y="10491"/>
                        <a:pt x="3109" y="10932"/>
                      </a:cubicBezTo>
                      <a:cubicBezTo>
                        <a:pt x="3246" y="11373"/>
                        <a:pt x="3337" y="11990"/>
                        <a:pt x="3429" y="12696"/>
                      </a:cubicBezTo>
                      <a:cubicBezTo>
                        <a:pt x="3520" y="13313"/>
                        <a:pt x="3543" y="14194"/>
                        <a:pt x="3543" y="15164"/>
                      </a:cubicBezTo>
                      <a:cubicBezTo>
                        <a:pt x="3543" y="16134"/>
                        <a:pt x="3520" y="17016"/>
                        <a:pt x="3451" y="17809"/>
                      </a:cubicBezTo>
                      <a:cubicBezTo>
                        <a:pt x="3360" y="18602"/>
                        <a:pt x="3246" y="19220"/>
                        <a:pt x="3086" y="19837"/>
                      </a:cubicBezTo>
                      <a:cubicBezTo>
                        <a:pt x="2926" y="20454"/>
                        <a:pt x="2743" y="20807"/>
                        <a:pt x="2514" y="21159"/>
                      </a:cubicBezTo>
                      <a:cubicBezTo>
                        <a:pt x="2263" y="21424"/>
                        <a:pt x="1989" y="21600"/>
                        <a:pt x="1669" y="21600"/>
                      </a:cubicBezTo>
                      <a:cubicBezTo>
                        <a:pt x="1509" y="21600"/>
                        <a:pt x="1349" y="21512"/>
                        <a:pt x="1189" y="21424"/>
                      </a:cubicBezTo>
                      <a:cubicBezTo>
                        <a:pt x="1006" y="21424"/>
                        <a:pt x="869" y="21336"/>
                        <a:pt x="731" y="21247"/>
                      </a:cubicBezTo>
                      <a:cubicBezTo>
                        <a:pt x="594" y="21071"/>
                        <a:pt x="434" y="20983"/>
                        <a:pt x="320" y="20807"/>
                      </a:cubicBezTo>
                      <a:cubicBezTo>
                        <a:pt x="206" y="20718"/>
                        <a:pt x="91" y="20630"/>
                        <a:pt x="0" y="20454"/>
                      </a:cubicBezTo>
                      <a:lnTo>
                        <a:pt x="0" y="15605"/>
                      </a:lnTo>
                      <a:close/>
                      <a:moveTo>
                        <a:pt x="7497" y="12960"/>
                      </a:moveTo>
                      <a:lnTo>
                        <a:pt x="7497" y="20013"/>
                      </a:lnTo>
                      <a:lnTo>
                        <a:pt x="8366" y="20454"/>
                      </a:lnTo>
                      <a:lnTo>
                        <a:pt x="8366" y="21247"/>
                      </a:lnTo>
                      <a:lnTo>
                        <a:pt x="5829" y="21247"/>
                      </a:lnTo>
                      <a:lnTo>
                        <a:pt x="5829" y="20454"/>
                      </a:lnTo>
                      <a:lnTo>
                        <a:pt x="6697" y="20013"/>
                      </a:lnTo>
                      <a:lnTo>
                        <a:pt x="6697" y="13048"/>
                      </a:lnTo>
                      <a:lnTo>
                        <a:pt x="4800" y="1499"/>
                      </a:lnTo>
                      <a:lnTo>
                        <a:pt x="4183" y="1058"/>
                      </a:lnTo>
                      <a:lnTo>
                        <a:pt x="4183" y="264"/>
                      </a:lnTo>
                      <a:lnTo>
                        <a:pt x="6469" y="264"/>
                      </a:lnTo>
                      <a:lnTo>
                        <a:pt x="6469" y="1058"/>
                      </a:lnTo>
                      <a:lnTo>
                        <a:pt x="5737" y="1499"/>
                      </a:lnTo>
                      <a:lnTo>
                        <a:pt x="7314" y="11197"/>
                      </a:lnTo>
                      <a:lnTo>
                        <a:pt x="8800" y="1499"/>
                      </a:lnTo>
                      <a:lnTo>
                        <a:pt x="8114" y="1058"/>
                      </a:lnTo>
                      <a:lnTo>
                        <a:pt x="8114" y="264"/>
                      </a:lnTo>
                      <a:lnTo>
                        <a:pt x="9897" y="264"/>
                      </a:lnTo>
                      <a:lnTo>
                        <a:pt x="9897" y="1058"/>
                      </a:lnTo>
                      <a:lnTo>
                        <a:pt x="9280" y="1499"/>
                      </a:lnTo>
                      <a:lnTo>
                        <a:pt x="7497" y="12960"/>
                      </a:lnTo>
                      <a:close/>
                      <a:moveTo>
                        <a:pt x="11817" y="12078"/>
                      </a:moveTo>
                      <a:lnTo>
                        <a:pt x="11817" y="20013"/>
                      </a:lnTo>
                      <a:lnTo>
                        <a:pt x="12640" y="20454"/>
                      </a:lnTo>
                      <a:lnTo>
                        <a:pt x="12640" y="21247"/>
                      </a:lnTo>
                      <a:lnTo>
                        <a:pt x="10400" y="21247"/>
                      </a:lnTo>
                      <a:lnTo>
                        <a:pt x="10400" y="20454"/>
                      </a:lnTo>
                      <a:lnTo>
                        <a:pt x="11040" y="20013"/>
                      </a:lnTo>
                      <a:lnTo>
                        <a:pt x="11040" y="1499"/>
                      </a:lnTo>
                      <a:lnTo>
                        <a:pt x="10354" y="1058"/>
                      </a:lnTo>
                      <a:lnTo>
                        <a:pt x="10354" y="264"/>
                      </a:lnTo>
                      <a:lnTo>
                        <a:pt x="12686" y="264"/>
                      </a:lnTo>
                      <a:cubicBezTo>
                        <a:pt x="13074" y="264"/>
                        <a:pt x="13394" y="353"/>
                        <a:pt x="13646" y="617"/>
                      </a:cubicBezTo>
                      <a:cubicBezTo>
                        <a:pt x="13920" y="882"/>
                        <a:pt x="14126" y="1322"/>
                        <a:pt x="14263" y="1763"/>
                      </a:cubicBezTo>
                      <a:cubicBezTo>
                        <a:pt x="14423" y="2292"/>
                        <a:pt x="14537" y="2821"/>
                        <a:pt x="14606" y="3527"/>
                      </a:cubicBezTo>
                      <a:cubicBezTo>
                        <a:pt x="14674" y="4232"/>
                        <a:pt x="14697" y="4937"/>
                        <a:pt x="14697" y="5907"/>
                      </a:cubicBezTo>
                      <a:cubicBezTo>
                        <a:pt x="14697" y="6700"/>
                        <a:pt x="14674" y="7406"/>
                        <a:pt x="14606" y="8023"/>
                      </a:cubicBezTo>
                      <a:cubicBezTo>
                        <a:pt x="14560" y="8640"/>
                        <a:pt x="14469" y="9169"/>
                        <a:pt x="14354" y="9698"/>
                      </a:cubicBezTo>
                      <a:cubicBezTo>
                        <a:pt x="14263" y="10139"/>
                        <a:pt x="14149" y="10580"/>
                        <a:pt x="13989" y="10844"/>
                      </a:cubicBezTo>
                      <a:cubicBezTo>
                        <a:pt x="13874" y="11197"/>
                        <a:pt x="13737" y="11461"/>
                        <a:pt x="13577" y="11638"/>
                      </a:cubicBezTo>
                      <a:lnTo>
                        <a:pt x="15063" y="20013"/>
                      </a:lnTo>
                      <a:lnTo>
                        <a:pt x="15657" y="20454"/>
                      </a:lnTo>
                      <a:lnTo>
                        <a:pt x="15657" y="21247"/>
                      </a:lnTo>
                      <a:lnTo>
                        <a:pt x="14354" y="21247"/>
                      </a:lnTo>
                      <a:lnTo>
                        <a:pt x="12800" y="12078"/>
                      </a:lnTo>
                      <a:lnTo>
                        <a:pt x="11817" y="12078"/>
                      </a:lnTo>
                      <a:close/>
                      <a:moveTo>
                        <a:pt x="13897" y="6083"/>
                      </a:moveTo>
                      <a:cubicBezTo>
                        <a:pt x="13897" y="5290"/>
                        <a:pt x="13874" y="4496"/>
                        <a:pt x="13806" y="3967"/>
                      </a:cubicBezTo>
                      <a:cubicBezTo>
                        <a:pt x="13760" y="3438"/>
                        <a:pt x="13691" y="2909"/>
                        <a:pt x="13577" y="2645"/>
                      </a:cubicBezTo>
                      <a:cubicBezTo>
                        <a:pt x="13463" y="2292"/>
                        <a:pt x="13326" y="2028"/>
                        <a:pt x="13143" y="1940"/>
                      </a:cubicBezTo>
                      <a:cubicBezTo>
                        <a:pt x="12960" y="1763"/>
                        <a:pt x="12754" y="1675"/>
                        <a:pt x="12526" y="1675"/>
                      </a:cubicBezTo>
                      <a:lnTo>
                        <a:pt x="11817" y="1675"/>
                      </a:lnTo>
                      <a:lnTo>
                        <a:pt x="11817" y="10668"/>
                      </a:lnTo>
                      <a:lnTo>
                        <a:pt x="12549" y="10668"/>
                      </a:lnTo>
                      <a:cubicBezTo>
                        <a:pt x="12800" y="10668"/>
                        <a:pt x="13006" y="10491"/>
                        <a:pt x="13166" y="10403"/>
                      </a:cubicBezTo>
                      <a:cubicBezTo>
                        <a:pt x="13349" y="10227"/>
                        <a:pt x="13486" y="9874"/>
                        <a:pt x="13577" y="9522"/>
                      </a:cubicBezTo>
                      <a:cubicBezTo>
                        <a:pt x="13691" y="9169"/>
                        <a:pt x="13783" y="8728"/>
                        <a:pt x="13829" y="8111"/>
                      </a:cubicBezTo>
                      <a:cubicBezTo>
                        <a:pt x="13874" y="7582"/>
                        <a:pt x="13897" y="6877"/>
                        <a:pt x="13897" y="6083"/>
                      </a:cubicBezTo>
                      <a:close/>
                      <a:moveTo>
                        <a:pt x="21166" y="264"/>
                      </a:moveTo>
                      <a:lnTo>
                        <a:pt x="21166" y="1058"/>
                      </a:lnTo>
                      <a:lnTo>
                        <a:pt x="20549" y="1499"/>
                      </a:lnTo>
                      <a:lnTo>
                        <a:pt x="18674" y="8464"/>
                      </a:lnTo>
                      <a:lnTo>
                        <a:pt x="21006" y="20013"/>
                      </a:lnTo>
                      <a:lnTo>
                        <a:pt x="21600" y="20454"/>
                      </a:lnTo>
                      <a:lnTo>
                        <a:pt x="21600" y="21247"/>
                      </a:lnTo>
                      <a:lnTo>
                        <a:pt x="20274" y="21247"/>
                      </a:lnTo>
                      <a:lnTo>
                        <a:pt x="18126" y="10668"/>
                      </a:lnTo>
                      <a:lnTo>
                        <a:pt x="17394" y="12872"/>
                      </a:lnTo>
                      <a:lnTo>
                        <a:pt x="17394" y="20013"/>
                      </a:lnTo>
                      <a:lnTo>
                        <a:pt x="18171" y="20454"/>
                      </a:lnTo>
                      <a:lnTo>
                        <a:pt x="18171" y="21247"/>
                      </a:lnTo>
                      <a:lnTo>
                        <a:pt x="15909" y="21247"/>
                      </a:lnTo>
                      <a:lnTo>
                        <a:pt x="15909" y="20454"/>
                      </a:lnTo>
                      <a:lnTo>
                        <a:pt x="16594" y="20013"/>
                      </a:lnTo>
                      <a:lnTo>
                        <a:pt x="16594" y="1499"/>
                      </a:lnTo>
                      <a:lnTo>
                        <a:pt x="15909" y="1058"/>
                      </a:lnTo>
                      <a:lnTo>
                        <a:pt x="15909" y="264"/>
                      </a:lnTo>
                      <a:lnTo>
                        <a:pt x="18103" y="264"/>
                      </a:lnTo>
                      <a:lnTo>
                        <a:pt x="18103" y="1058"/>
                      </a:lnTo>
                      <a:lnTo>
                        <a:pt x="17394" y="1499"/>
                      </a:lnTo>
                      <a:lnTo>
                        <a:pt x="17394" y="11373"/>
                      </a:lnTo>
                      <a:lnTo>
                        <a:pt x="20000" y="1499"/>
                      </a:lnTo>
                      <a:lnTo>
                        <a:pt x="19451" y="1058"/>
                      </a:lnTo>
                      <a:lnTo>
                        <a:pt x="19451" y="264"/>
                      </a:lnTo>
                      <a:lnTo>
                        <a:pt x="21166" y="264"/>
                      </a:lnTo>
                      <a:close/>
                      <a:moveTo>
                        <a:pt x="21166" y="264"/>
                      </a:move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580" name="Rectangle 326"/>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362" name="Group 327"/>
            <p:cNvGrpSpPr>
              <a:grpSpLocks/>
            </p:cNvGrpSpPr>
            <p:nvPr/>
          </p:nvGrpSpPr>
          <p:grpSpPr bwMode="auto">
            <a:xfrm>
              <a:off x="1045" y="2404"/>
              <a:ext cx="118" cy="306"/>
              <a:chOff x="0" y="0"/>
              <a:chExt cx="118" cy="306"/>
            </a:xfrm>
          </p:grpSpPr>
          <p:grpSp>
            <p:nvGrpSpPr>
              <p:cNvPr id="363" name="Group 328"/>
              <p:cNvGrpSpPr>
                <a:grpSpLocks/>
              </p:cNvGrpSpPr>
              <p:nvPr/>
            </p:nvGrpSpPr>
            <p:grpSpPr bwMode="auto">
              <a:xfrm>
                <a:off x="0" y="0"/>
                <a:ext cx="72" cy="224"/>
                <a:chOff x="0" y="0"/>
                <a:chExt cx="72" cy="224"/>
              </a:xfrm>
            </p:grpSpPr>
            <p:sp>
              <p:nvSpPr>
                <p:cNvPr id="20575" name="AutoShape 329"/>
                <p:cNvSpPr>
                  <a:spLocks/>
                </p:cNvSpPr>
                <p:nvPr/>
              </p:nvSpPr>
              <p:spPr bwMode="auto">
                <a:xfrm>
                  <a:off x="0" y="47"/>
                  <a:ext cx="59" cy="129"/>
                </a:xfrm>
                <a:custGeom>
                  <a:avLst/>
                  <a:gdLst>
                    <a:gd name="T0" fmla="*/ 0 w 21600"/>
                    <a:gd name="T1" fmla="*/ 0 h 21600"/>
                    <a:gd name="T2" fmla="*/ 21600 w 21600"/>
                    <a:gd name="T3" fmla="*/ 21600 h 21600"/>
                  </a:gdLst>
                  <a:ahLst/>
                  <a:cxnLst/>
                  <a:rect l="T0" t="T1" r="T2" b="T3"/>
                  <a:pathLst>
                    <a:path w="21600" h="21600">
                      <a:moveTo>
                        <a:pt x="0" y="0"/>
                      </a:moveTo>
                      <a:cubicBezTo>
                        <a:pt x="6214" y="6684"/>
                        <a:pt x="13848" y="14142"/>
                        <a:pt x="2160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576" name="Rectangle 330"/>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364" name="Group 331"/>
              <p:cNvGrpSpPr>
                <a:grpSpLocks/>
              </p:cNvGrpSpPr>
              <p:nvPr/>
            </p:nvGrpSpPr>
            <p:grpSpPr bwMode="auto">
              <a:xfrm>
                <a:off x="46" y="82"/>
                <a:ext cx="72" cy="224"/>
                <a:chOff x="0" y="0"/>
                <a:chExt cx="72" cy="224"/>
              </a:xfrm>
            </p:grpSpPr>
            <p:sp>
              <p:nvSpPr>
                <p:cNvPr id="20573" name="AutoShape 332"/>
                <p:cNvSpPr>
                  <a:spLocks/>
                </p:cNvSpPr>
                <p:nvPr/>
              </p:nvSpPr>
              <p:spPr bwMode="auto">
                <a:xfrm>
                  <a:off x="0" y="88"/>
                  <a:ext cx="30" cy="47"/>
                </a:xfrm>
                <a:custGeom>
                  <a:avLst/>
                  <a:gdLst>
                    <a:gd name="T0" fmla="*/ 0 w 21600"/>
                    <a:gd name="T1" fmla="*/ 0 h 21600"/>
                    <a:gd name="T2" fmla="*/ 21600 w 21600"/>
                    <a:gd name="T3" fmla="*/ 21600 h 21600"/>
                  </a:gdLst>
                  <a:ahLst/>
                  <a:cxnLst/>
                  <a:rect l="T0" t="T1" r="T2" b="T3"/>
                  <a:pathLst>
                    <a:path w="21600" h="21600">
                      <a:moveTo>
                        <a:pt x="19086" y="0"/>
                      </a:moveTo>
                      <a:lnTo>
                        <a:pt x="21600" y="21600"/>
                      </a:lnTo>
                      <a:lnTo>
                        <a:pt x="0" y="5755"/>
                      </a:lnTo>
                      <a:lnTo>
                        <a:pt x="19086" y="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574" name="Rectangle 333"/>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365" name="Group 334"/>
            <p:cNvGrpSpPr>
              <a:grpSpLocks/>
            </p:cNvGrpSpPr>
            <p:nvPr/>
          </p:nvGrpSpPr>
          <p:grpSpPr bwMode="auto">
            <a:xfrm>
              <a:off x="1436" y="1437"/>
              <a:ext cx="149" cy="309"/>
              <a:chOff x="0" y="0"/>
              <a:chExt cx="149" cy="309"/>
            </a:xfrm>
          </p:grpSpPr>
          <p:grpSp>
            <p:nvGrpSpPr>
              <p:cNvPr id="366" name="Group 335"/>
              <p:cNvGrpSpPr>
                <a:grpSpLocks/>
              </p:cNvGrpSpPr>
              <p:nvPr/>
            </p:nvGrpSpPr>
            <p:grpSpPr bwMode="auto">
              <a:xfrm>
                <a:off x="30" y="0"/>
                <a:ext cx="119" cy="224"/>
                <a:chOff x="0" y="0"/>
                <a:chExt cx="119" cy="224"/>
              </a:xfrm>
            </p:grpSpPr>
            <p:sp>
              <p:nvSpPr>
                <p:cNvPr id="20569" name="AutoShape 336"/>
                <p:cNvSpPr>
                  <a:spLocks/>
                </p:cNvSpPr>
                <p:nvPr/>
              </p:nvSpPr>
              <p:spPr bwMode="auto">
                <a:xfrm>
                  <a:off x="0" y="40"/>
                  <a:ext cx="119" cy="143"/>
                </a:xfrm>
                <a:custGeom>
                  <a:avLst/>
                  <a:gdLst>
                    <a:gd name="T0" fmla="*/ 0 w 21600"/>
                    <a:gd name="T1" fmla="*/ 0 h 21600"/>
                    <a:gd name="T2" fmla="*/ 21600 w 21600"/>
                    <a:gd name="T3" fmla="*/ 21600 h 21600"/>
                  </a:gdLst>
                  <a:ahLst/>
                  <a:cxnLst/>
                  <a:rect l="T0" t="T1" r="T2" b="T3"/>
                  <a:pathLst>
                    <a:path w="21600" h="21600">
                      <a:moveTo>
                        <a:pt x="21600" y="0"/>
                      </a:moveTo>
                      <a:cubicBezTo>
                        <a:pt x="14667" y="6750"/>
                        <a:pt x="6933" y="14850"/>
                        <a:pt x="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570" name="Rectangle 337"/>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367" name="Group 338"/>
              <p:cNvGrpSpPr>
                <a:grpSpLocks/>
              </p:cNvGrpSpPr>
              <p:nvPr/>
            </p:nvGrpSpPr>
            <p:grpSpPr bwMode="auto">
              <a:xfrm>
                <a:off x="0" y="85"/>
                <a:ext cx="72" cy="224"/>
                <a:chOff x="0" y="0"/>
                <a:chExt cx="72" cy="224"/>
              </a:xfrm>
            </p:grpSpPr>
            <p:sp>
              <p:nvSpPr>
                <p:cNvPr id="20567" name="AutoShape 339"/>
                <p:cNvSpPr>
                  <a:spLocks/>
                </p:cNvSpPr>
                <p:nvPr/>
              </p:nvSpPr>
              <p:spPr bwMode="auto">
                <a:xfrm>
                  <a:off x="0" y="89"/>
                  <a:ext cx="39" cy="45"/>
                </a:xfrm>
                <a:custGeom>
                  <a:avLst/>
                  <a:gdLst>
                    <a:gd name="T0" fmla="*/ 0 w 21600"/>
                    <a:gd name="T1" fmla="*/ 0 h 21600"/>
                    <a:gd name="T2" fmla="*/ 21600 w 21600"/>
                    <a:gd name="T3" fmla="*/ 21600 h 21600"/>
                  </a:gdLst>
                  <a:ahLst/>
                  <a:cxnLst/>
                  <a:rect l="T0" t="T1" r="T2" b="T3"/>
                  <a:pathLst>
                    <a:path w="21600" h="21600">
                      <a:moveTo>
                        <a:pt x="21600" y="10165"/>
                      </a:moveTo>
                      <a:lnTo>
                        <a:pt x="0" y="21600"/>
                      </a:lnTo>
                      <a:lnTo>
                        <a:pt x="9270" y="0"/>
                      </a:lnTo>
                      <a:lnTo>
                        <a:pt x="21600" y="10165"/>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568" name="Rectangle 340"/>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368" name="Group 341"/>
            <p:cNvGrpSpPr>
              <a:grpSpLocks/>
            </p:cNvGrpSpPr>
            <p:nvPr/>
          </p:nvGrpSpPr>
          <p:grpSpPr bwMode="auto">
            <a:xfrm>
              <a:off x="1171" y="1808"/>
              <a:ext cx="185" cy="899"/>
              <a:chOff x="0" y="0"/>
              <a:chExt cx="184" cy="898"/>
            </a:xfrm>
          </p:grpSpPr>
          <p:grpSp>
            <p:nvGrpSpPr>
              <p:cNvPr id="369" name="Group 342"/>
              <p:cNvGrpSpPr>
                <a:grpSpLocks/>
              </p:cNvGrpSpPr>
              <p:nvPr/>
            </p:nvGrpSpPr>
            <p:grpSpPr bwMode="auto">
              <a:xfrm>
                <a:off x="14" y="0"/>
                <a:ext cx="170" cy="763"/>
                <a:chOff x="0" y="0"/>
                <a:chExt cx="170" cy="763"/>
              </a:xfrm>
            </p:grpSpPr>
            <p:sp>
              <p:nvSpPr>
                <p:cNvPr id="20563" name="AutoShape 343"/>
                <p:cNvSpPr>
                  <a:spLocks/>
                </p:cNvSpPr>
                <p:nvPr/>
              </p:nvSpPr>
              <p:spPr bwMode="auto">
                <a:xfrm>
                  <a:off x="0" y="0"/>
                  <a:ext cx="170" cy="763"/>
                </a:xfrm>
                <a:custGeom>
                  <a:avLst/>
                  <a:gdLst>
                    <a:gd name="T0" fmla="*/ 0 w 21600"/>
                    <a:gd name="T1" fmla="*/ 0 h 21600"/>
                    <a:gd name="T2" fmla="*/ 21600 w 21600"/>
                    <a:gd name="T3" fmla="*/ 21600 h 21600"/>
                  </a:gdLst>
                  <a:ahLst/>
                  <a:cxnLst/>
                  <a:rect l="T0" t="T1" r="T2" b="T3"/>
                  <a:pathLst>
                    <a:path w="21600" h="21600">
                      <a:moveTo>
                        <a:pt x="21600" y="0"/>
                      </a:moveTo>
                      <a:cubicBezTo>
                        <a:pt x="17288" y="4824"/>
                        <a:pt x="5949" y="15881"/>
                        <a:pt x="0" y="21600"/>
                      </a:cubicBez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564" name="Rectangle 344"/>
                <p:cNvSpPr>
                  <a:spLocks/>
                </p:cNvSpPr>
                <p:nvPr/>
              </p:nvSpPr>
              <p:spPr bwMode="auto">
                <a:xfrm>
                  <a:off x="0" y="269"/>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370" name="Group 345"/>
              <p:cNvGrpSpPr>
                <a:grpSpLocks/>
              </p:cNvGrpSpPr>
              <p:nvPr/>
            </p:nvGrpSpPr>
            <p:grpSpPr bwMode="auto">
              <a:xfrm>
                <a:off x="0" y="674"/>
                <a:ext cx="72" cy="224"/>
                <a:chOff x="0" y="0"/>
                <a:chExt cx="72" cy="224"/>
              </a:xfrm>
            </p:grpSpPr>
            <p:sp>
              <p:nvSpPr>
                <p:cNvPr id="20561" name="AutoShape 346"/>
                <p:cNvSpPr>
                  <a:spLocks/>
                </p:cNvSpPr>
                <p:nvPr/>
              </p:nvSpPr>
              <p:spPr bwMode="auto">
                <a:xfrm>
                  <a:off x="0" y="88"/>
                  <a:ext cx="29" cy="47"/>
                </a:xfrm>
                <a:custGeom>
                  <a:avLst/>
                  <a:gdLst>
                    <a:gd name="T0" fmla="*/ 0 w 21600"/>
                    <a:gd name="T1" fmla="*/ 0 h 21600"/>
                    <a:gd name="T2" fmla="*/ 21600 w 21600"/>
                    <a:gd name="T3" fmla="*/ 21600 h 21600"/>
                  </a:gdLst>
                  <a:ahLst/>
                  <a:cxnLst/>
                  <a:rect l="T0" t="T1" r="T2" b="T3"/>
                  <a:pathLst>
                    <a:path w="21600" h="21600">
                      <a:moveTo>
                        <a:pt x="21600" y="2779"/>
                      </a:moveTo>
                      <a:lnTo>
                        <a:pt x="4585" y="21600"/>
                      </a:lnTo>
                      <a:lnTo>
                        <a:pt x="0" y="0"/>
                      </a:lnTo>
                      <a:lnTo>
                        <a:pt x="21600" y="2779"/>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562" name="Rectangle 347"/>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372" name="Group 348"/>
            <p:cNvGrpSpPr>
              <a:grpSpLocks/>
            </p:cNvGrpSpPr>
            <p:nvPr/>
          </p:nvGrpSpPr>
          <p:grpSpPr bwMode="auto">
            <a:xfrm>
              <a:off x="1006" y="2910"/>
              <a:ext cx="308" cy="228"/>
              <a:chOff x="0" y="0"/>
              <a:chExt cx="308" cy="228"/>
            </a:xfrm>
          </p:grpSpPr>
          <p:grpSp>
            <p:nvGrpSpPr>
              <p:cNvPr id="373" name="Group 349"/>
              <p:cNvGrpSpPr>
                <a:grpSpLocks/>
              </p:cNvGrpSpPr>
              <p:nvPr/>
            </p:nvGrpSpPr>
            <p:grpSpPr bwMode="auto">
              <a:xfrm>
                <a:off x="0" y="0"/>
                <a:ext cx="308" cy="224"/>
                <a:chOff x="0" y="0"/>
                <a:chExt cx="308" cy="224"/>
              </a:xfrm>
            </p:grpSpPr>
            <p:sp>
              <p:nvSpPr>
                <p:cNvPr id="20557" name="AutoShape 350"/>
                <p:cNvSpPr>
                  <a:spLocks/>
                </p:cNvSpPr>
                <p:nvPr/>
              </p:nvSpPr>
              <p:spPr bwMode="auto">
                <a:xfrm>
                  <a:off x="0" y="31"/>
                  <a:ext cx="308" cy="161"/>
                </a:xfrm>
                <a:custGeom>
                  <a:avLst/>
                  <a:gdLst>
                    <a:gd name="T0" fmla="*/ 0 w 21600"/>
                    <a:gd name="T1" fmla="*/ 0 h 21600"/>
                    <a:gd name="T2" fmla="*/ 21600 w 21600"/>
                    <a:gd name="T3" fmla="*/ 21600 h 21600"/>
                  </a:gdLst>
                  <a:ahLst/>
                  <a:cxnLst/>
                  <a:rect l="T0" t="T1" r="T2" b="T3"/>
                  <a:pathLst>
                    <a:path w="21600" h="21600">
                      <a:moveTo>
                        <a:pt x="21600" y="10800"/>
                      </a:moveTo>
                      <a:cubicBezTo>
                        <a:pt x="21600" y="16754"/>
                        <a:pt x="16753" y="21600"/>
                        <a:pt x="10794" y="21600"/>
                      </a:cubicBezTo>
                      <a:cubicBezTo>
                        <a:pt x="4847" y="21600"/>
                        <a:pt x="0" y="16754"/>
                        <a:pt x="0" y="10800"/>
                      </a:cubicBezTo>
                      <a:cubicBezTo>
                        <a:pt x="0" y="4846"/>
                        <a:pt x="4847" y="0"/>
                        <a:pt x="10794" y="0"/>
                      </a:cubicBezTo>
                      <a:cubicBezTo>
                        <a:pt x="16753" y="0"/>
                        <a:pt x="21600" y="4846"/>
                        <a:pt x="21600" y="10800"/>
                      </a:cubicBezTo>
                    </a:path>
                  </a:pathLst>
                </a:custGeom>
                <a:solidFill>
                  <a:srgbClr val="4488AA"/>
                </a:solidFill>
                <a:ln w="12700">
                  <a:solidFill>
                    <a:schemeClr val="tx1"/>
                  </a:solidFill>
                  <a:miter lim="800000"/>
                  <a:headEnd/>
                  <a:tailEnd/>
                </a:ln>
              </p:spPr>
              <p:txBody>
                <a:bodyPr lIns="0" tIns="0" rIns="0" bIns="0">
                  <a:prstTxWarp prst="textNoShape">
                    <a:avLst/>
                  </a:prstTxWarp>
                </a:bodyPr>
                <a:lstStyle/>
                <a:p>
                  <a:endParaRPr lang="en-US"/>
                </a:p>
              </p:txBody>
            </p:sp>
            <p:sp>
              <p:nvSpPr>
                <p:cNvPr id="20558" name="Rectangle 351"/>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374" name="Group 352"/>
              <p:cNvGrpSpPr>
                <a:grpSpLocks/>
              </p:cNvGrpSpPr>
              <p:nvPr/>
            </p:nvGrpSpPr>
            <p:grpSpPr bwMode="auto">
              <a:xfrm>
                <a:off x="65" y="4"/>
                <a:ext cx="181" cy="224"/>
                <a:chOff x="0" y="0"/>
                <a:chExt cx="181" cy="224"/>
              </a:xfrm>
            </p:grpSpPr>
            <p:sp>
              <p:nvSpPr>
                <p:cNvPr id="20555" name="AutoShape 353"/>
                <p:cNvSpPr>
                  <a:spLocks/>
                </p:cNvSpPr>
                <p:nvPr/>
              </p:nvSpPr>
              <p:spPr bwMode="auto">
                <a:xfrm>
                  <a:off x="0" y="90"/>
                  <a:ext cx="181" cy="43"/>
                </a:xfrm>
                <a:custGeom>
                  <a:avLst/>
                  <a:gdLst>
                    <a:gd name="T0" fmla="*/ 0 w 21600"/>
                    <a:gd name="T1" fmla="*/ 0 h 21600"/>
                    <a:gd name="T2" fmla="*/ 21600 w 21600"/>
                    <a:gd name="T3" fmla="*/ 21600 h 21600"/>
                  </a:gdLst>
                  <a:ahLst/>
                  <a:cxnLst/>
                  <a:rect l="T0" t="T1" r="T2" b="T3"/>
                  <a:pathLst>
                    <a:path w="21600" h="21600">
                      <a:moveTo>
                        <a:pt x="2758" y="6462"/>
                      </a:moveTo>
                      <a:cubicBezTo>
                        <a:pt x="2758" y="5577"/>
                        <a:pt x="2739" y="4869"/>
                        <a:pt x="2700" y="4249"/>
                      </a:cubicBezTo>
                      <a:cubicBezTo>
                        <a:pt x="2661" y="3630"/>
                        <a:pt x="2583" y="3187"/>
                        <a:pt x="2506" y="2833"/>
                      </a:cubicBezTo>
                      <a:cubicBezTo>
                        <a:pt x="2409" y="2390"/>
                        <a:pt x="2292" y="2125"/>
                        <a:pt x="2137" y="1948"/>
                      </a:cubicBezTo>
                      <a:cubicBezTo>
                        <a:pt x="2001" y="1682"/>
                        <a:pt x="1806" y="1593"/>
                        <a:pt x="1593" y="1593"/>
                      </a:cubicBezTo>
                      <a:lnTo>
                        <a:pt x="1263" y="1593"/>
                      </a:lnTo>
                      <a:lnTo>
                        <a:pt x="1263" y="11597"/>
                      </a:lnTo>
                      <a:lnTo>
                        <a:pt x="1612" y="11597"/>
                      </a:lnTo>
                      <a:cubicBezTo>
                        <a:pt x="1826" y="11597"/>
                        <a:pt x="2020" y="11508"/>
                        <a:pt x="2156" y="11243"/>
                      </a:cubicBezTo>
                      <a:cubicBezTo>
                        <a:pt x="2292" y="10977"/>
                        <a:pt x="2428" y="10711"/>
                        <a:pt x="2525" y="10180"/>
                      </a:cubicBezTo>
                      <a:cubicBezTo>
                        <a:pt x="2603" y="9826"/>
                        <a:pt x="2661" y="9207"/>
                        <a:pt x="2700" y="8587"/>
                      </a:cubicBezTo>
                      <a:cubicBezTo>
                        <a:pt x="2739" y="7967"/>
                        <a:pt x="2758" y="7259"/>
                        <a:pt x="2758" y="6462"/>
                      </a:cubicBezTo>
                      <a:close/>
                      <a:moveTo>
                        <a:pt x="1263" y="13013"/>
                      </a:moveTo>
                      <a:lnTo>
                        <a:pt x="1263" y="20007"/>
                      </a:lnTo>
                      <a:lnTo>
                        <a:pt x="2001" y="20449"/>
                      </a:lnTo>
                      <a:lnTo>
                        <a:pt x="2001" y="21334"/>
                      </a:lnTo>
                      <a:lnTo>
                        <a:pt x="39" y="21334"/>
                      </a:lnTo>
                      <a:lnTo>
                        <a:pt x="39" y="20449"/>
                      </a:lnTo>
                      <a:lnTo>
                        <a:pt x="583" y="20007"/>
                      </a:lnTo>
                      <a:lnTo>
                        <a:pt x="583" y="1416"/>
                      </a:lnTo>
                      <a:lnTo>
                        <a:pt x="0" y="974"/>
                      </a:lnTo>
                      <a:lnTo>
                        <a:pt x="0" y="177"/>
                      </a:lnTo>
                      <a:lnTo>
                        <a:pt x="1748" y="177"/>
                      </a:lnTo>
                      <a:cubicBezTo>
                        <a:pt x="2078" y="177"/>
                        <a:pt x="2350" y="354"/>
                        <a:pt x="2564" y="708"/>
                      </a:cubicBezTo>
                      <a:cubicBezTo>
                        <a:pt x="2778" y="974"/>
                        <a:pt x="2953" y="1416"/>
                        <a:pt x="3088" y="2036"/>
                      </a:cubicBezTo>
                      <a:cubicBezTo>
                        <a:pt x="3224" y="2567"/>
                        <a:pt x="3322" y="3187"/>
                        <a:pt x="3360" y="3984"/>
                      </a:cubicBezTo>
                      <a:cubicBezTo>
                        <a:pt x="3419" y="4780"/>
                        <a:pt x="3458" y="5577"/>
                        <a:pt x="3458" y="6374"/>
                      </a:cubicBezTo>
                      <a:cubicBezTo>
                        <a:pt x="3458" y="7259"/>
                        <a:pt x="3419" y="8144"/>
                        <a:pt x="3360" y="8941"/>
                      </a:cubicBezTo>
                      <a:cubicBezTo>
                        <a:pt x="3322" y="9738"/>
                        <a:pt x="3224" y="10446"/>
                        <a:pt x="3088" y="10977"/>
                      </a:cubicBezTo>
                      <a:cubicBezTo>
                        <a:pt x="2972" y="11597"/>
                        <a:pt x="2778" y="12128"/>
                        <a:pt x="2564" y="12482"/>
                      </a:cubicBezTo>
                      <a:cubicBezTo>
                        <a:pt x="2370" y="12836"/>
                        <a:pt x="2098" y="13013"/>
                        <a:pt x="1768" y="13013"/>
                      </a:cubicBezTo>
                      <a:lnTo>
                        <a:pt x="1263" y="13013"/>
                      </a:lnTo>
                      <a:close/>
                      <a:moveTo>
                        <a:pt x="4740" y="10711"/>
                      </a:moveTo>
                      <a:cubicBezTo>
                        <a:pt x="4740" y="12216"/>
                        <a:pt x="4778" y="13544"/>
                        <a:pt x="4817" y="14695"/>
                      </a:cubicBezTo>
                      <a:cubicBezTo>
                        <a:pt x="4856" y="15934"/>
                        <a:pt x="4953" y="16908"/>
                        <a:pt x="5070" y="17793"/>
                      </a:cubicBezTo>
                      <a:cubicBezTo>
                        <a:pt x="5186" y="18590"/>
                        <a:pt x="5342" y="19210"/>
                        <a:pt x="5536" y="19652"/>
                      </a:cubicBezTo>
                      <a:cubicBezTo>
                        <a:pt x="5750" y="20184"/>
                        <a:pt x="5983" y="20361"/>
                        <a:pt x="6294" y="20361"/>
                      </a:cubicBezTo>
                      <a:cubicBezTo>
                        <a:pt x="6585" y="20361"/>
                        <a:pt x="6837" y="20184"/>
                        <a:pt x="7032" y="19652"/>
                      </a:cubicBezTo>
                      <a:cubicBezTo>
                        <a:pt x="7245" y="19210"/>
                        <a:pt x="7381" y="18590"/>
                        <a:pt x="7517" y="17793"/>
                      </a:cubicBezTo>
                      <a:cubicBezTo>
                        <a:pt x="7634" y="16908"/>
                        <a:pt x="7712" y="15934"/>
                        <a:pt x="7770" y="14695"/>
                      </a:cubicBezTo>
                      <a:cubicBezTo>
                        <a:pt x="7809" y="13544"/>
                        <a:pt x="7828" y="12216"/>
                        <a:pt x="7828" y="10711"/>
                      </a:cubicBezTo>
                      <a:cubicBezTo>
                        <a:pt x="7828" y="9295"/>
                        <a:pt x="7809" y="7967"/>
                        <a:pt x="7770" y="6816"/>
                      </a:cubicBezTo>
                      <a:cubicBezTo>
                        <a:pt x="7712" y="5577"/>
                        <a:pt x="7634" y="4603"/>
                        <a:pt x="7517" y="3807"/>
                      </a:cubicBezTo>
                      <a:cubicBezTo>
                        <a:pt x="7381" y="3010"/>
                        <a:pt x="7245" y="2302"/>
                        <a:pt x="7032" y="1859"/>
                      </a:cubicBezTo>
                      <a:cubicBezTo>
                        <a:pt x="6837" y="1416"/>
                        <a:pt x="6585" y="1239"/>
                        <a:pt x="6294" y="1239"/>
                      </a:cubicBezTo>
                      <a:cubicBezTo>
                        <a:pt x="5983" y="1239"/>
                        <a:pt x="5750" y="1416"/>
                        <a:pt x="5536" y="1859"/>
                      </a:cubicBezTo>
                      <a:cubicBezTo>
                        <a:pt x="5342" y="2302"/>
                        <a:pt x="5186" y="3010"/>
                        <a:pt x="5070" y="3807"/>
                      </a:cubicBezTo>
                      <a:cubicBezTo>
                        <a:pt x="4953" y="4603"/>
                        <a:pt x="4856" y="5577"/>
                        <a:pt x="4817" y="6816"/>
                      </a:cubicBezTo>
                      <a:cubicBezTo>
                        <a:pt x="4778" y="7967"/>
                        <a:pt x="4740" y="9295"/>
                        <a:pt x="4740" y="10711"/>
                      </a:cubicBezTo>
                      <a:close/>
                      <a:moveTo>
                        <a:pt x="4021" y="10711"/>
                      </a:moveTo>
                      <a:cubicBezTo>
                        <a:pt x="4021" y="8852"/>
                        <a:pt x="4060" y="7259"/>
                        <a:pt x="4176" y="5931"/>
                      </a:cubicBezTo>
                      <a:cubicBezTo>
                        <a:pt x="4273" y="4603"/>
                        <a:pt x="4429" y="3364"/>
                        <a:pt x="4604" y="2567"/>
                      </a:cubicBezTo>
                      <a:cubicBezTo>
                        <a:pt x="4798" y="1682"/>
                        <a:pt x="5031" y="974"/>
                        <a:pt x="5322" y="620"/>
                      </a:cubicBezTo>
                      <a:cubicBezTo>
                        <a:pt x="5614" y="177"/>
                        <a:pt x="5924" y="0"/>
                        <a:pt x="6294" y="0"/>
                      </a:cubicBezTo>
                      <a:cubicBezTo>
                        <a:pt x="6643" y="0"/>
                        <a:pt x="6954" y="177"/>
                        <a:pt x="7245" y="620"/>
                      </a:cubicBezTo>
                      <a:cubicBezTo>
                        <a:pt x="7517" y="974"/>
                        <a:pt x="7750" y="1682"/>
                        <a:pt x="7945" y="2567"/>
                      </a:cubicBezTo>
                      <a:cubicBezTo>
                        <a:pt x="8139" y="3364"/>
                        <a:pt x="8294" y="4603"/>
                        <a:pt x="8391" y="5931"/>
                      </a:cubicBezTo>
                      <a:cubicBezTo>
                        <a:pt x="8508" y="7259"/>
                        <a:pt x="8566" y="8852"/>
                        <a:pt x="8566" y="10711"/>
                      </a:cubicBezTo>
                      <a:cubicBezTo>
                        <a:pt x="8566" y="12570"/>
                        <a:pt x="8508" y="14164"/>
                        <a:pt x="8391" y="15580"/>
                      </a:cubicBezTo>
                      <a:cubicBezTo>
                        <a:pt x="8294" y="16997"/>
                        <a:pt x="8139" y="18059"/>
                        <a:pt x="7945" y="19033"/>
                      </a:cubicBezTo>
                      <a:cubicBezTo>
                        <a:pt x="7750" y="19830"/>
                        <a:pt x="7517" y="20538"/>
                        <a:pt x="7245" y="20980"/>
                      </a:cubicBezTo>
                      <a:cubicBezTo>
                        <a:pt x="6954" y="21423"/>
                        <a:pt x="6643" y="21600"/>
                        <a:pt x="6294" y="21600"/>
                      </a:cubicBezTo>
                      <a:cubicBezTo>
                        <a:pt x="5924" y="21600"/>
                        <a:pt x="5614" y="21423"/>
                        <a:pt x="5342" y="20980"/>
                      </a:cubicBezTo>
                      <a:cubicBezTo>
                        <a:pt x="5070" y="20538"/>
                        <a:pt x="4817" y="19830"/>
                        <a:pt x="4642" y="19033"/>
                      </a:cubicBezTo>
                      <a:cubicBezTo>
                        <a:pt x="4429" y="18059"/>
                        <a:pt x="4293" y="16997"/>
                        <a:pt x="4176" y="15580"/>
                      </a:cubicBezTo>
                      <a:cubicBezTo>
                        <a:pt x="4060" y="14164"/>
                        <a:pt x="4021" y="12570"/>
                        <a:pt x="4021" y="10711"/>
                      </a:cubicBezTo>
                      <a:close/>
                      <a:moveTo>
                        <a:pt x="9945" y="21334"/>
                      </a:moveTo>
                      <a:lnTo>
                        <a:pt x="9945" y="20449"/>
                      </a:lnTo>
                      <a:lnTo>
                        <a:pt x="10683" y="20007"/>
                      </a:lnTo>
                      <a:lnTo>
                        <a:pt x="10683" y="1593"/>
                      </a:lnTo>
                      <a:lnTo>
                        <a:pt x="10509" y="1593"/>
                      </a:lnTo>
                      <a:cubicBezTo>
                        <a:pt x="10198" y="1593"/>
                        <a:pt x="9945" y="1593"/>
                        <a:pt x="9732" y="1593"/>
                      </a:cubicBezTo>
                      <a:cubicBezTo>
                        <a:pt x="9537" y="1682"/>
                        <a:pt x="9382" y="1770"/>
                        <a:pt x="9304" y="1859"/>
                      </a:cubicBezTo>
                      <a:lnTo>
                        <a:pt x="9207" y="5223"/>
                      </a:lnTo>
                      <a:lnTo>
                        <a:pt x="8974" y="5223"/>
                      </a:lnTo>
                      <a:lnTo>
                        <a:pt x="8974" y="177"/>
                      </a:lnTo>
                      <a:lnTo>
                        <a:pt x="13053" y="177"/>
                      </a:lnTo>
                      <a:lnTo>
                        <a:pt x="13053" y="5223"/>
                      </a:lnTo>
                      <a:lnTo>
                        <a:pt x="12820" y="5223"/>
                      </a:lnTo>
                      <a:lnTo>
                        <a:pt x="12723" y="1859"/>
                      </a:lnTo>
                      <a:cubicBezTo>
                        <a:pt x="12684" y="1770"/>
                        <a:pt x="12626" y="1770"/>
                        <a:pt x="12548" y="1770"/>
                      </a:cubicBezTo>
                      <a:cubicBezTo>
                        <a:pt x="12451" y="1770"/>
                        <a:pt x="12373" y="1682"/>
                        <a:pt x="12257" y="1682"/>
                      </a:cubicBezTo>
                      <a:cubicBezTo>
                        <a:pt x="12140" y="1593"/>
                        <a:pt x="12024" y="1593"/>
                        <a:pt x="11907" y="1593"/>
                      </a:cubicBezTo>
                      <a:cubicBezTo>
                        <a:pt x="11771" y="1593"/>
                        <a:pt x="11655" y="1593"/>
                        <a:pt x="11519" y="1593"/>
                      </a:cubicBezTo>
                      <a:lnTo>
                        <a:pt x="11344" y="1593"/>
                      </a:lnTo>
                      <a:lnTo>
                        <a:pt x="11344" y="20007"/>
                      </a:lnTo>
                      <a:lnTo>
                        <a:pt x="12082" y="20449"/>
                      </a:lnTo>
                      <a:lnTo>
                        <a:pt x="12082" y="21334"/>
                      </a:lnTo>
                      <a:lnTo>
                        <a:pt x="9945" y="21334"/>
                      </a:lnTo>
                      <a:close/>
                      <a:moveTo>
                        <a:pt x="14646" y="12039"/>
                      </a:moveTo>
                      <a:lnTo>
                        <a:pt x="14646" y="20007"/>
                      </a:lnTo>
                      <a:lnTo>
                        <a:pt x="15345" y="20449"/>
                      </a:lnTo>
                      <a:lnTo>
                        <a:pt x="15345" y="21334"/>
                      </a:lnTo>
                      <a:lnTo>
                        <a:pt x="13422" y="21334"/>
                      </a:lnTo>
                      <a:lnTo>
                        <a:pt x="13422" y="20449"/>
                      </a:lnTo>
                      <a:lnTo>
                        <a:pt x="13986" y="20007"/>
                      </a:lnTo>
                      <a:lnTo>
                        <a:pt x="13986" y="1416"/>
                      </a:lnTo>
                      <a:lnTo>
                        <a:pt x="13383" y="974"/>
                      </a:lnTo>
                      <a:lnTo>
                        <a:pt x="13383" y="177"/>
                      </a:lnTo>
                      <a:lnTo>
                        <a:pt x="15384" y="177"/>
                      </a:lnTo>
                      <a:cubicBezTo>
                        <a:pt x="15714" y="177"/>
                        <a:pt x="15986" y="354"/>
                        <a:pt x="16200" y="620"/>
                      </a:cubicBezTo>
                      <a:cubicBezTo>
                        <a:pt x="16414" y="885"/>
                        <a:pt x="16588" y="1239"/>
                        <a:pt x="16724" y="1770"/>
                      </a:cubicBezTo>
                      <a:cubicBezTo>
                        <a:pt x="16860" y="2213"/>
                        <a:pt x="16958" y="2833"/>
                        <a:pt x="16996" y="3452"/>
                      </a:cubicBezTo>
                      <a:cubicBezTo>
                        <a:pt x="17055" y="4249"/>
                        <a:pt x="17094" y="4957"/>
                        <a:pt x="17094" y="5843"/>
                      </a:cubicBezTo>
                      <a:cubicBezTo>
                        <a:pt x="17094" y="6639"/>
                        <a:pt x="17055" y="7436"/>
                        <a:pt x="16996" y="7967"/>
                      </a:cubicBezTo>
                      <a:cubicBezTo>
                        <a:pt x="16958" y="8587"/>
                        <a:pt x="16880" y="9207"/>
                        <a:pt x="16802" y="9649"/>
                      </a:cubicBezTo>
                      <a:cubicBezTo>
                        <a:pt x="16705" y="10180"/>
                        <a:pt x="16608" y="10623"/>
                        <a:pt x="16491" y="10889"/>
                      </a:cubicBezTo>
                      <a:cubicBezTo>
                        <a:pt x="16394" y="11243"/>
                        <a:pt x="16258" y="11420"/>
                        <a:pt x="16142" y="11597"/>
                      </a:cubicBezTo>
                      <a:lnTo>
                        <a:pt x="17404" y="20007"/>
                      </a:lnTo>
                      <a:lnTo>
                        <a:pt x="17890" y="20449"/>
                      </a:lnTo>
                      <a:lnTo>
                        <a:pt x="17890" y="21334"/>
                      </a:lnTo>
                      <a:lnTo>
                        <a:pt x="16783" y="21334"/>
                      </a:lnTo>
                      <a:lnTo>
                        <a:pt x="15481" y="12039"/>
                      </a:lnTo>
                      <a:lnTo>
                        <a:pt x="14646" y="12039"/>
                      </a:lnTo>
                      <a:close/>
                      <a:moveTo>
                        <a:pt x="16394" y="6020"/>
                      </a:moveTo>
                      <a:cubicBezTo>
                        <a:pt x="16394" y="5223"/>
                        <a:pt x="16375" y="4515"/>
                        <a:pt x="16336" y="3984"/>
                      </a:cubicBezTo>
                      <a:cubicBezTo>
                        <a:pt x="16297" y="3364"/>
                        <a:pt x="16219" y="2921"/>
                        <a:pt x="16122" y="2567"/>
                      </a:cubicBezTo>
                      <a:cubicBezTo>
                        <a:pt x="16025" y="2213"/>
                        <a:pt x="15909" y="2036"/>
                        <a:pt x="15773" y="1859"/>
                      </a:cubicBezTo>
                      <a:cubicBezTo>
                        <a:pt x="15617" y="1682"/>
                        <a:pt x="15442" y="1593"/>
                        <a:pt x="15229" y="1593"/>
                      </a:cubicBezTo>
                      <a:lnTo>
                        <a:pt x="14646" y="1593"/>
                      </a:lnTo>
                      <a:lnTo>
                        <a:pt x="14646" y="10623"/>
                      </a:lnTo>
                      <a:lnTo>
                        <a:pt x="15268" y="10623"/>
                      </a:lnTo>
                      <a:cubicBezTo>
                        <a:pt x="15462" y="10623"/>
                        <a:pt x="15637" y="10534"/>
                        <a:pt x="15792" y="10446"/>
                      </a:cubicBezTo>
                      <a:cubicBezTo>
                        <a:pt x="15947" y="10180"/>
                        <a:pt x="16064" y="9915"/>
                        <a:pt x="16142" y="9561"/>
                      </a:cubicBezTo>
                      <a:cubicBezTo>
                        <a:pt x="16239" y="9207"/>
                        <a:pt x="16297" y="8675"/>
                        <a:pt x="16336" y="8144"/>
                      </a:cubicBezTo>
                      <a:cubicBezTo>
                        <a:pt x="16394" y="7613"/>
                        <a:pt x="16394" y="6816"/>
                        <a:pt x="16394" y="6020"/>
                      </a:cubicBezTo>
                      <a:close/>
                      <a:moveTo>
                        <a:pt x="19386" y="11774"/>
                      </a:moveTo>
                      <a:lnTo>
                        <a:pt x="19386" y="20007"/>
                      </a:lnTo>
                      <a:lnTo>
                        <a:pt x="20143" y="20449"/>
                      </a:lnTo>
                      <a:lnTo>
                        <a:pt x="20143" y="21334"/>
                      </a:lnTo>
                      <a:lnTo>
                        <a:pt x="18162" y="21334"/>
                      </a:lnTo>
                      <a:lnTo>
                        <a:pt x="18162" y="20449"/>
                      </a:lnTo>
                      <a:lnTo>
                        <a:pt x="18706" y="20007"/>
                      </a:lnTo>
                      <a:lnTo>
                        <a:pt x="18706" y="1416"/>
                      </a:lnTo>
                      <a:lnTo>
                        <a:pt x="18104" y="974"/>
                      </a:lnTo>
                      <a:lnTo>
                        <a:pt x="18104" y="177"/>
                      </a:lnTo>
                      <a:lnTo>
                        <a:pt x="21600" y="177"/>
                      </a:lnTo>
                      <a:lnTo>
                        <a:pt x="21600" y="5223"/>
                      </a:lnTo>
                      <a:lnTo>
                        <a:pt x="21367" y="5223"/>
                      </a:lnTo>
                      <a:lnTo>
                        <a:pt x="21250" y="1859"/>
                      </a:lnTo>
                      <a:cubicBezTo>
                        <a:pt x="21192" y="1770"/>
                        <a:pt x="21095" y="1770"/>
                        <a:pt x="20978" y="1770"/>
                      </a:cubicBezTo>
                      <a:cubicBezTo>
                        <a:pt x="20881" y="1682"/>
                        <a:pt x="20765" y="1682"/>
                        <a:pt x="20668" y="1682"/>
                      </a:cubicBezTo>
                      <a:cubicBezTo>
                        <a:pt x="20551" y="1593"/>
                        <a:pt x="20454" y="1593"/>
                        <a:pt x="20357" y="1593"/>
                      </a:cubicBezTo>
                      <a:cubicBezTo>
                        <a:pt x="20260" y="1593"/>
                        <a:pt x="20182" y="1593"/>
                        <a:pt x="20143" y="1593"/>
                      </a:cubicBezTo>
                      <a:lnTo>
                        <a:pt x="19386" y="1593"/>
                      </a:lnTo>
                      <a:lnTo>
                        <a:pt x="19386" y="10446"/>
                      </a:lnTo>
                      <a:lnTo>
                        <a:pt x="20745" y="10446"/>
                      </a:lnTo>
                      <a:lnTo>
                        <a:pt x="20842" y="7879"/>
                      </a:lnTo>
                      <a:lnTo>
                        <a:pt x="21056" y="7879"/>
                      </a:lnTo>
                      <a:lnTo>
                        <a:pt x="21056" y="14430"/>
                      </a:lnTo>
                      <a:lnTo>
                        <a:pt x="20842" y="14430"/>
                      </a:lnTo>
                      <a:lnTo>
                        <a:pt x="20745" y="11774"/>
                      </a:lnTo>
                      <a:lnTo>
                        <a:pt x="19386" y="11774"/>
                      </a:lnTo>
                      <a:close/>
                      <a:moveTo>
                        <a:pt x="19386" y="11774"/>
                      </a:moveTo>
                    </a:path>
                  </a:pathLst>
                </a:custGeom>
                <a:noFill/>
                <a:ln w="12700">
                  <a:solidFill>
                    <a:schemeClr val="tx1"/>
                  </a:solidFill>
                  <a:miter lim="800000"/>
                  <a:headEnd/>
                  <a:tailEnd/>
                </a:ln>
              </p:spPr>
              <p:txBody>
                <a:bodyPr lIns="0" tIns="0" rIns="0" bIns="0">
                  <a:prstTxWarp prst="textNoShape">
                    <a:avLst/>
                  </a:prstTxWarp>
                </a:bodyPr>
                <a:lstStyle/>
                <a:p>
                  <a:endParaRPr lang="en-US"/>
                </a:p>
              </p:txBody>
            </p:sp>
            <p:sp>
              <p:nvSpPr>
                <p:cNvPr id="20556" name="Rectangle 354"/>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nvGrpSpPr>
            <p:cNvPr id="375" name="Group 355"/>
            <p:cNvGrpSpPr>
              <a:grpSpLocks/>
            </p:cNvGrpSpPr>
            <p:nvPr/>
          </p:nvGrpSpPr>
          <p:grpSpPr bwMode="auto">
            <a:xfrm>
              <a:off x="1145" y="2726"/>
              <a:ext cx="87" cy="305"/>
              <a:chOff x="0" y="0"/>
              <a:chExt cx="87" cy="305"/>
            </a:xfrm>
          </p:grpSpPr>
          <p:grpSp>
            <p:nvGrpSpPr>
              <p:cNvPr id="376" name="Group 356"/>
              <p:cNvGrpSpPr>
                <a:grpSpLocks/>
              </p:cNvGrpSpPr>
              <p:nvPr/>
            </p:nvGrpSpPr>
            <p:grpSpPr bwMode="auto">
              <a:xfrm>
                <a:off x="15" y="0"/>
                <a:ext cx="72" cy="224"/>
                <a:chOff x="0" y="0"/>
                <a:chExt cx="72" cy="224"/>
              </a:xfrm>
            </p:grpSpPr>
            <p:sp>
              <p:nvSpPr>
                <p:cNvPr id="20551" name="Line 357"/>
                <p:cNvSpPr>
                  <a:spLocks noChangeShapeType="1"/>
                </p:cNvSpPr>
                <p:nvPr/>
              </p:nvSpPr>
              <p:spPr bwMode="auto">
                <a:xfrm>
                  <a:off x="0" y="53"/>
                  <a:ext cx="0" cy="117"/>
                </a:xfrm>
                <a:prstGeom prst="line">
                  <a:avLst/>
                </a:prstGeom>
                <a:noFill/>
                <a:ln w="12700">
                  <a:solidFill>
                    <a:schemeClr val="tx1"/>
                  </a:solidFill>
                  <a:round/>
                  <a:headEnd/>
                  <a:tailEnd/>
                </a:ln>
              </p:spPr>
              <p:txBody>
                <a:bodyPr>
                  <a:prstTxWarp prst="textNoShape">
                    <a:avLst/>
                  </a:prstTxWarp>
                </a:bodyPr>
                <a:lstStyle/>
                <a:p>
                  <a:endParaRPr lang="en-US"/>
                </a:p>
              </p:txBody>
            </p:sp>
            <p:sp>
              <p:nvSpPr>
                <p:cNvPr id="20552" name="Rectangle 358"/>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nvGrpSpPr>
              <p:cNvPr id="377" name="Group 359"/>
              <p:cNvGrpSpPr>
                <a:grpSpLocks/>
              </p:cNvGrpSpPr>
              <p:nvPr/>
            </p:nvGrpSpPr>
            <p:grpSpPr bwMode="auto">
              <a:xfrm>
                <a:off x="0" y="81"/>
                <a:ext cx="72" cy="224"/>
                <a:chOff x="0" y="0"/>
                <a:chExt cx="72" cy="224"/>
              </a:xfrm>
            </p:grpSpPr>
            <p:sp>
              <p:nvSpPr>
                <p:cNvPr id="20549" name="AutoShape 360"/>
                <p:cNvSpPr>
                  <a:spLocks/>
                </p:cNvSpPr>
                <p:nvPr/>
              </p:nvSpPr>
              <p:spPr bwMode="auto">
                <a:xfrm>
                  <a:off x="0" y="89"/>
                  <a:ext cx="29" cy="45"/>
                </a:xfrm>
                <a:custGeom>
                  <a:avLst/>
                  <a:gdLst>
                    <a:gd name="T0" fmla="*/ 0 w 21600"/>
                    <a:gd name="T1" fmla="*/ 0 h 21600"/>
                    <a:gd name="T2" fmla="*/ 21600 w 21600"/>
                    <a:gd name="T3" fmla="*/ 21600 h 21600"/>
                  </a:gdLst>
                  <a:ahLst/>
                  <a:cxnLst/>
                  <a:rect l="T0" t="T1" r="T2" b="T3"/>
                  <a:pathLst>
                    <a:path w="21600" h="21600">
                      <a:moveTo>
                        <a:pt x="21600" y="0"/>
                      </a:moveTo>
                      <a:lnTo>
                        <a:pt x="10800" y="21600"/>
                      </a:lnTo>
                      <a:lnTo>
                        <a:pt x="0" y="0"/>
                      </a:lnTo>
                      <a:lnTo>
                        <a:pt x="21600" y="0"/>
                      </a:lnTo>
                    </a:path>
                  </a:pathLst>
                </a:custGeom>
                <a:solidFill>
                  <a:srgbClr val="000000"/>
                </a:solidFill>
                <a:ln w="12700">
                  <a:solidFill>
                    <a:schemeClr val="tx1"/>
                  </a:solidFill>
                  <a:miter lim="800000"/>
                  <a:headEnd/>
                  <a:tailEnd/>
                </a:ln>
              </p:spPr>
              <p:txBody>
                <a:bodyPr lIns="0" tIns="0" rIns="0" bIns="0">
                  <a:prstTxWarp prst="textNoShape">
                    <a:avLst/>
                  </a:prstTxWarp>
                </a:bodyPr>
                <a:lstStyle/>
                <a:p>
                  <a:endParaRPr lang="en-US"/>
                </a:p>
              </p:txBody>
            </p:sp>
            <p:sp>
              <p:nvSpPr>
                <p:cNvPr id="20550" name="Rectangle 361"/>
                <p:cNvSpPr>
                  <a:spLocks/>
                </p:cNvSpPr>
                <p:nvPr/>
              </p:nvSpPr>
              <p:spPr bwMode="auto">
                <a:xfrm>
                  <a:off x="0" y="0"/>
                  <a:ext cx="72" cy="224"/>
                </a:xfrm>
                <a:prstGeom prst="rect">
                  <a:avLst/>
                </a:prstGeom>
                <a:noFill/>
                <a:ln w="12700">
                  <a:noFill/>
                  <a:miter lim="800000"/>
                  <a:headEnd/>
                  <a:tailEnd/>
                </a:ln>
              </p:spPr>
              <p:txBody>
                <a:bodyPr wrap="none" lIns="0" tIns="0" rIns="0" bIns="0">
                  <a:prstTxWarp prst="textNoShape">
                    <a:avLst/>
                  </a:prstTxWarp>
                  <a:spAutoFit/>
                </a:bodyPr>
                <a:lstStyle/>
                <a:p>
                  <a:endParaRPr lang="en-US"/>
                </a:p>
              </p:txBody>
            </p:sp>
          </p:grpSp>
        </p:grpSp>
      </p:grpSp>
      <p:sp>
        <p:nvSpPr>
          <p:cNvPr id="8554" name="Rectangle 362"/>
          <p:cNvSpPr>
            <a:spLocks/>
          </p:cNvSpPr>
          <p:nvPr/>
        </p:nvSpPr>
        <p:spPr bwMode="auto">
          <a:xfrm>
            <a:off x="5715000" y="1670050"/>
            <a:ext cx="1574800" cy="723900"/>
          </a:xfrm>
          <a:prstGeom prst="rect">
            <a:avLst/>
          </a:prstGeom>
          <a:noFill/>
          <a:ln w="12700">
            <a:noFill/>
            <a:miter lim="800000"/>
            <a:headEnd type="none" w="med" len="med"/>
            <a:tailEnd type="none" w="med" len="med"/>
          </a:ln>
        </p:spPr>
        <p:txBody>
          <a:bodyPr lIns="0" tIns="0" rIns="0" bIns="0">
            <a:prstTxWarp prst="textNoShape">
              <a:avLst/>
            </a:prstTxWarp>
          </a:bodyPr>
          <a:lstStyle/>
          <a:p>
            <a:pPr algn="ctr">
              <a:lnSpc>
                <a:spcPct val="104000"/>
              </a:lnSpc>
              <a:tabLst>
                <a:tab pos="723900" algn="l"/>
                <a:tab pos="1447800" algn="l"/>
                <a:tab pos="1828800" algn="l"/>
                <a:tab pos="723900" algn="l"/>
                <a:tab pos="1447800" algn="l"/>
                <a:tab pos="1828800" algn="l"/>
              </a:tabLst>
              <a:defRPr/>
            </a:pPr>
            <a:r>
              <a:rPr lang="en-US">
                <a:solidFill>
                  <a:schemeClr val="tx1"/>
                </a:solidFill>
                <a:effectLst>
                  <a:outerShdw blurRad="38100" dist="38100" dir="2700000" algn="tl">
                    <a:srgbClr val="DDDDDD"/>
                  </a:outerShdw>
                </a:effectLst>
                <a:latin typeface="Arial Bold" charset="0"/>
                <a:ea typeface="Arial Bold" charset="0"/>
                <a:cs typeface="Arial Bold" charset="0"/>
                <a:sym typeface="Arial Bold" charset="0"/>
              </a:rPr>
              <a:t>Cholesky</a:t>
            </a:r>
          </a:p>
          <a:p>
            <a:pPr algn="ctr">
              <a:lnSpc>
                <a:spcPct val="104000"/>
              </a:lnSpc>
              <a:tabLst>
                <a:tab pos="723900" algn="l"/>
                <a:tab pos="1447800" algn="l"/>
                <a:tab pos="1828800" algn="l"/>
                <a:tab pos="723900" algn="l"/>
                <a:tab pos="1447800" algn="l"/>
                <a:tab pos="1828800" algn="l"/>
              </a:tabLst>
              <a:defRPr/>
            </a:pPr>
            <a:r>
              <a:rPr lang="en-US">
                <a:solidFill>
                  <a:schemeClr val="tx1"/>
                </a:solidFill>
                <a:effectLst>
                  <a:outerShdw blurRad="38100" dist="38100" dir="2700000" algn="tl">
                    <a:srgbClr val="DDDDDD"/>
                  </a:outerShdw>
                </a:effectLst>
                <a:latin typeface="Arial Bold" charset="0"/>
                <a:ea typeface="Arial Bold" charset="0"/>
                <a:cs typeface="Arial Bold" charset="0"/>
                <a:sym typeface="Arial Bold" charset="0"/>
              </a:rPr>
              <a:t>4 x 4</a:t>
            </a:r>
          </a:p>
        </p:txBody>
      </p:sp>
      <p:grpSp>
        <p:nvGrpSpPr>
          <p:cNvPr id="378" name="Group 363"/>
          <p:cNvGrpSpPr>
            <a:grpSpLocks/>
          </p:cNvGrpSpPr>
          <p:nvPr/>
        </p:nvGrpSpPr>
        <p:grpSpPr bwMode="auto">
          <a:xfrm>
            <a:off x="706438" y="4953000"/>
            <a:ext cx="6800852" cy="1625600"/>
            <a:chOff x="0" y="0"/>
            <a:chExt cx="4284" cy="1024"/>
          </a:xfrm>
        </p:grpSpPr>
        <p:grpSp>
          <p:nvGrpSpPr>
            <p:cNvPr id="379" name="Group 364"/>
            <p:cNvGrpSpPr>
              <a:grpSpLocks/>
            </p:cNvGrpSpPr>
            <p:nvPr/>
          </p:nvGrpSpPr>
          <p:grpSpPr bwMode="auto">
            <a:xfrm>
              <a:off x="0" y="0"/>
              <a:ext cx="3472" cy="1024"/>
              <a:chOff x="0" y="0"/>
              <a:chExt cx="3472" cy="1024"/>
            </a:xfrm>
          </p:grpSpPr>
          <p:pic>
            <p:nvPicPr>
              <p:cNvPr id="8557" name="Picture 365"/>
              <p:cNvPicPr>
                <a:picLocks noChangeArrowheads="1"/>
              </p:cNvPicPr>
              <p:nvPr/>
            </p:nvPicPr>
            <p:blipFill>
              <a:blip r:embed="rId2" cstate="print"/>
              <a:srcRect/>
              <a:stretch>
                <a:fillRect/>
              </a:stretch>
            </p:blipFill>
            <p:spPr bwMode="auto">
              <a:xfrm>
                <a:off x="0" y="0"/>
                <a:ext cx="3472" cy="475"/>
              </a:xfrm>
              <a:prstGeom prst="rect">
                <a:avLst/>
              </a:prstGeom>
              <a:noFill/>
              <a:ln w="12700">
                <a:solidFill>
                  <a:schemeClr val="tx1"/>
                </a:solidFill>
                <a:prstDash val="solid"/>
                <a:miter lim="800000"/>
                <a:headEnd/>
                <a:tailEnd/>
              </a:ln>
              <a:effectLst>
                <a:outerShdw blurRad="12700" dist="152400" dir="2700000" algn="ctr" rotWithShape="0">
                  <a:schemeClr val="bg2">
                    <a:alpha val="35036"/>
                  </a:schemeClr>
                </a:outerShdw>
              </a:effectLst>
            </p:spPr>
          </p:pic>
          <p:pic>
            <p:nvPicPr>
              <p:cNvPr id="8558" name="Picture 366"/>
              <p:cNvPicPr>
                <a:picLocks noChangeArrowheads="1"/>
              </p:cNvPicPr>
              <p:nvPr/>
            </p:nvPicPr>
            <p:blipFill>
              <a:blip r:embed="rId3" cstate="print"/>
              <a:srcRect/>
              <a:stretch>
                <a:fillRect/>
              </a:stretch>
            </p:blipFill>
            <p:spPr bwMode="auto">
              <a:xfrm>
                <a:off x="5" y="548"/>
                <a:ext cx="1722" cy="476"/>
              </a:xfrm>
              <a:prstGeom prst="rect">
                <a:avLst/>
              </a:prstGeom>
              <a:noFill/>
              <a:ln w="12700">
                <a:solidFill>
                  <a:schemeClr val="tx1"/>
                </a:solidFill>
                <a:prstDash val="solid"/>
                <a:miter lim="800000"/>
                <a:headEnd/>
                <a:tailEnd/>
              </a:ln>
              <a:effectLst>
                <a:outerShdw blurRad="12700" dist="152400" dir="2700000" algn="ctr" rotWithShape="0">
                  <a:schemeClr val="bg2">
                    <a:alpha val="35036"/>
                  </a:schemeClr>
                </a:outerShdw>
              </a:effectLst>
            </p:spPr>
          </p:pic>
        </p:grpSp>
        <p:sp>
          <p:nvSpPr>
            <p:cNvPr id="20493" name="Rectangle 367"/>
            <p:cNvSpPr>
              <a:spLocks/>
            </p:cNvSpPr>
            <p:nvPr/>
          </p:nvSpPr>
          <p:spPr bwMode="auto">
            <a:xfrm>
              <a:off x="3563" y="46"/>
              <a:ext cx="721" cy="349"/>
            </a:xfrm>
            <a:prstGeom prst="rect">
              <a:avLst/>
            </a:prstGeom>
            <a:noFill/>
            <a:ln w="12700">
              <a:noFill/>
              <a:miter lim="800000"/>
              <a:headEnd/>
              <a:tailEnd/>
            </a:ln>
          </p:spPr>
          <p:txBody>
            <a:bodyPr wrap="none" lIns="0" tIns="0" rIns="40639" bIns="0">
              <a:prstTxWarp prst="textNoShape">
                <a:avLst/>
              </a:prstTxWarp>
              <a:spAutoFit/>
            </a:bodyPr>
            <a:lstStyle/>
            <a:p>
              <a:pPr marL="39688"/>
              <a:r>
                <a:rPr lang="en-US" sz="1800" dirty="0" smtClean="0">
                  <a:solidFill>
                    <a:srgbClr val="FF0000"/>
                  </a:solidFill>
                  <a:ea typeface="Arial" pitchFamily="-65" charset="0"/>
                  <a:cs typeface="Arial" pitchFamily="-65" charset="0"/>
                </a:rPr>
                <a:t>Fork-join</a:t>
              </a:r>
            </a:p>
            <a:p>
              <a:pPr marL="39688"/>
              <a:r>
                <a:rPr lang="en-US" sz="1800" dirty="0">
                  <a:solidFill>
                    <a:srgbClr val="FF0000"/>
                  </a:solidFill>
                  <a:ea typeface="Arial" pitchFamily="-65" charset="0"/>
                  <a:cs typeface="Arial" pitchFamily="-65" charset="0"/>
                </a:rPr>
                <a:t>parallelism</a:t>
              </a:r>
            </a:p>
          </p:txBody>
        </p:sp>
      </p:grpSp>
      <p:sp>
        <p:nvSpPr>
          <p:cNvPr id="371" name="Title 370"/>
          <p:cNvSpPr>
            <a:spLocks noGrp="1"/>
          </p:cNvSpPr>
          <p:nvPr>
            <p:ph type="title"/>
          </p:nvPr>
        </p:nvSpPr>
        <p:spPr>
          <a:xfrm>
            <a:off x="609600" y="0"/>
            <a:ext cx="7772400" cy="1104900"/>
          </a:xfrm>
        </p:spPr>
        <p:txBody>
          <a:bodyPr/>
          <a:lstStyle/>
          <a:p>
            <a:r>
              <a:rPr lang="en-US" sz="3600" dirty="0" smtClean="0">
                <a:solidFill>
                  <a:srgbClr val="000000"/>
                </a:solidFill>
              </a:rPr>
              <a:t>PLASMA: Parallel Linear Algebra </a:t>
            </a:r>
            <a:r>
              <a:rPr lang="en-US" sz="3600" dirty="0" err="1" smtClean="0">
                <a:solidFill>
                  <a:srgbClr val="000000"/>
                </a:solidFill>
              </a:rPr>
              <a:t>s/w</a:t>
            </a:r>
            <a:r>
              <a:rPr lang="en-US" sz="3600" dirty="0" smtClean="0">
                <a:solidFill>
                  <a:srgbClr val="000000"/>
                </a:solidFill>
              </a:rPr>
              <a:t> for </a:t>
            </a:r>
            <a:r>
              <a:rPr lang="en-US" sz="3600" dirty="0" err="1" smtClean="0">
                <a:solidFill>
                  <a:srgbClr val="000000"/>
                </a:solidFill>
              </a:rPr>
              <a:t>Multicore</a:t>
            </a:r>
            <a:r>
              <a:rPr lang="en-US" sz="3600" dirty="0" smtClean="0">
                <a:solidFill>
                  <a:srgbClr val="000000"/>
                </a:solidFill>
              </a:rPr>
              <a:t> Architectures</a:t>
            </a:r>
            <a:endParaRPr lang="en-US" sz="3600" dirty="0">
              <a:solidFill>
                <a:srgbClr val="000000"/>
              </a:solidFill>
            </a:endParaRPr>
          </a:p>
        </p:txBody>
      </p:sp>
      <p:sp>
        <p:nvSpPr>
          <p:cNvPr id="380" name="Rectangle 367"/>
          <p:cNvSpPr>
            <a:spLocks/>
          </p:cNvSpPr>
          <p:nvPr/>
        </p:nvSpPr>
        <p:spPr bwMode="auto">
          <a:xfrm>
            <a:off x="4191000" y="5948402"/>
            <a:ext cx="1657765" cy="553998"/>
          </a:xfrm>
          <a:prstGeom prst="rect">
            <a:avLst/>
          </a:prstGeom>
          <a:noFill/>
          <a:ln w="12700">
            <a:noFill/>
            <a:miter lim="800000"/>
            <a:headEnd/>
            <a:tailEnd/>
          </a:ln>
        </p:spPr>
        <p:txBody>
          <a:bodyPr wrap="none" lIns="0" tIns="0" rIns="40639" bIns="0">
            <a:prstTxWarp prst="textNoShape">
              <a:avLst/>
            </a:prstTxWarp>
            <a:spAutoFit/>
          </a:bodyPr>
          <a:lstStyle/>
          <a:p>
            <a:pPr marL="39688"/>
            <a:r>
              <a:rPr lang="en-US" sz="1800" dirty="0" smtClean="0">
                <a:solidFill>
                  <a:srgbClr val="FF0000"/>
                </a:solidFill>
                <a:ea typeface="Arial" pitchFamily="-65" charset="0"/>
                <a:cs typeface="Arial" pitchFamily="-65" charset="0"/>
              </a:rPr>
              <a:t>DAG scheduled</a:t>
            </a:r>
          </a:p>
          <a:p>
            <a:pPr marL="39688"/>
            <a:r>
              <a:rPr lang="en-US" sz="1800" dirty="0">
                <a:solidFill>
                  <a:srgbClr val="FF0000"/>
                </a:solidFill>
                <a:ea typeface="Arial" pitchFamily="-65" charset="0"/>
                <a:cs typeface="Arial" pitchFamily="-65" charset="0"/>
              </a:rPr>
              <a:t>parallelism</a:t>
            </a:r>
          </a:p>
        </p:txBody>
      </p:sp>
      <p:cxnSp>
        <p:nvCxnSpPr>
          <p:cNvPr id="382" name="Straight Arrow Connector 381"/>
          <p:cNvCxnSpPr/>
          <p:nvPr/>
        </p:nvCxnSpPr>
        <p:spPr bwMode="auto">
          <a:xfrm>
            <a:off x="723900" y="6781800"/>
            <a:ext cx="5867400" cy="1588"/>
          </a:xfrm>
          <a:prstGeom prst="straightConnector1">
            <a:avLst/>
          </a:prstGeom>
          <a:solidFill>
            <a:schemeClr val="accent1"/>
          </a:solidFill>
          <a:ln w="28575" cap="flat" cmpd="sng" algn="ctr">
            <a:solidFill>
              <a:schemeClr val="accent2"/>
            </a:solidFill>
            <a:prstDash val="solid"/>
            <a:round/>
            <a:headEnd type="none" w="med" len="med"/>
            <a:tailEnd type="arrow" w="med" len="med"/>
          </a:ln>
          <a:effectLst/>
        </p:spPr>
      </p:cxnSp>
      <p:sp>
        <p:nvSpPr>
          <p:cNvPr id="383" name="TextBox 382"/>
          <p:cNvSpPr txBox="1"/>
          <p:nvPr/>
        </p:nvSpPr>
        <p:spPr>
          <a:xfrm>
            <a:off x="3505200" y="6550223"/>
            <a:ext cx="583626" cy="307777"/>
          </a:xfrm>
          <a:prstGeom prst="rect">
            <a:avLst/>
          </a:prstGeom>
          <a:noFill/>
        </p:spPr>
        <p:txBody>
          <a:bodyPr wrap="none" rtlCol="0">
            <a:spAutoFit/>
          </a:bodyPr>
          <a:lstStyle/>
          <a:p>
            <a:r>
              <a:rPr lang="en-US" dirty="0" smtClean="0"/>
              <a:t>Time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F89B28F-C4D6-5748-B547-2D471E936F46}" type="slidenum">
              <a:rPr lang="en-US"/>
              <a:pPr/>
              <a:t>8</a:t>
            </a:fld>
            <a:endParaRPr lang="en-US"/>
          </a:p>
        </p:txBody>
      </p:sp>
      <p:sp>
        <p:nvSpPr>
          <p:cNvPr id="55298" name="Rectangle 2"/>
          <p:cNvSpPr>
            <a:spLocks noGrp="1" noChangeArrowheads="1"/>
          </p:cNvSpPr>
          <p:nvPr>
            <p:ph type="title"/>
          </p:nvPr>
        </p:nvSpPr>
        <p:spPr>
          <a:xfrm>
            <a:off x="381000" y="-76200"/>
            <a:ext cx="7772400" cy="1104900"/>
          </a:xfrm>
        </p:spPr>
        <p:txBody>
          <a:bodyPr/>
          <a:lstStyle/>
          <a:p>
            <a:r>
              <a:rPr lang="en-US" sz="4400"/>
              <a:t>Accidental Benchmarker</a:t>
            </a:r>
          </a:p>
        </p:txBody>
      </p:sp>
      <p:sp>
        <p:nvSpPr>
          <p:cNvPr id="55299" name="Rectangle 3"/>
          <p:cNvSpPr>
            <a:spLocks noGrp="1" noChangeArrowheads="1"/>
          </p:cNvSpPr>
          <p:nvPr>
            <p:ph type="body" idx="1"/>
          </p:nvPr>
        </p:nvSpPr>
        <p:spPr>
          <a:xfrm>
            <a:off x="228600" y="1143000"/>
            <a:ext cx="8534400" cy="4114800"/>
          </a:xfrm>
        </p:spPr>
        <p:txBody>
          <a:bodyPr/>
          <a:lstStyle/>
          <a:p>
            <a:r>
              <a:rPr lang="en-US" sz="2000"/>
              <a:t>Appendix B of the Linpack Users’ Guide</a:t>
            </a:r>
          </a:p>
          <a:p>
            <a:pPr lvl="1"/>
            <a:r>
              <a:rPr lang="en-US" sz="1800"/>
              <a:t>Designed to help users extrapolate execution                                time for Linpack software package</a:t>
            </a:r>
          </a:p>
          <a:p>
            <a:r>
              <a:rPr lang="en-US" sz="2000"/>
              <a:t>First benchmark report from 1977; </a:t>
            </a:r>
          </a:p>
          <a:p>
            <a:pPr lvl="1"/>
            <a:r>
              <a:rPr lang="en-US" sz="1800"/>
              <a:t>Cray 1 to DEC PDP-10                                 </a:t>
            </a:r>
          </a:p>
        </p:txBody>
      </p:sp>
      <p:pic>
        <p:nvPicPr>
          <p:cNvPr id="55307" name="Picture 11"/>
          <p:cNvPicPr>
            <a:picLocks noChangeAspect="1" noChangeArrowheads="1"/>
          </p:cNvPicPr>
          <p:nvPr/>
        </p:nvPicPr>
        <p:blipFill>
          <a:blip r:embed="rId3"/>
          <a:srcRect/>
          <a:stretch>
            <a:fillRect/>
          </a:stretch>
        </p:blipFill>
        <p:spPr bwMode="auto">
          <a:xfrm>
            <a:off x="6553200" y="381000"/>
            <a:ext cx="2057400" cy="2747963"/>
          </a:xfrm>
          <a:prstGeom prst="rect">
            <a:avLst/>
          </a:prstGeom>
          <a:noFill/>
          <a:ln w="9525">
            <a:noFill/>
            <a:miter lim="800000"/>
            <a:headEnd/>
            <a:tailEnd/>
          </a:ln>
          <a:effectLst/>
        </p:spPr>
      </p:pic>
      <p:pic>
        <p:nvPicPr>
          <p:cNvPr id="55308" name="Picture 12" descr="linpack"/>
          <p:cNvPicPr>
            <a:picLocks noChangeAspect="1" noChangeArrowheads="1"/>
          </p:cNvPicPr>
          <p:nvPr/>
        </p:nvPicPr>
        <p:blipFill>
          <a:blip r:embed="rId4"/>
          <a:srcRect/>
          <a:stretch>
            <a:fillRect/>
          </a:stretch>
        </p:blipFill>
        <p:spPr bwMode="auto">
          <a:xfrm>
            <a:off x="685800" y="3048000"/>
            <a:ext cx="4500563" cy="3546475"/>
          </a:xfrm>
          <a:prstGeom prst="rect">
            <a:avLst/>
          </a:prstGeom>
          <a:noFill/>
        </p:spPr>
      </p:pic>
      <p:pic>
        <p:nvPicPr>
          <p:cNvPr id="55300" name="Picture 4"/>
          <p:cNvPicPr>
            <a:picLocks noChangeAspect="1" noChangeArrowheads="1"/>
          </p:cNvPicPr>
          <p:nvPr/>
        </p:nvPicPr>
        <p:blipFill>
          <a:blip r:embed="rId5"/>
          <a:srcRect/>
          <a:stretch>
            <a:fillRect/>
          </a:stretch>
        </p:blipFill>
        <p:spPr bwMode="auto">
          <a:xfrm>
            <a:off x="381000" y="2819400"/>
            <a:ext cx="5562600" cy="3962400"/>
          </a:xfrm>
          <a:prstGeom prst="rect">
            <a:avLst/>
          </a:prstGeom>
          <a:noFill/>
          <a:ln w="9525">
            <a:noFill/>
            <a:miter lim="800000"/>
            <a:headEnd/>
            <a:tailEnd/>
          </a:ln>
          <a:effectLst/>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dissolve">
                                      <p:cBhvr>
                                        <p:cTn id="7" dur="500"/>
                                        <p:tgtEl>
                                          <p:spTgt spid="55300"/>
                                        </p:tgtEl>
                                      </p:cBhvr>
                                    </p:animEffect>
                                  </p:childTnLst>
                                </p:cTn>
                              </p:par>
                              <p:par>
                                <p:cTn id="8" presetID="10" presetClass="entr" presetSubtype="0" fill="hold" nodeType="withEffect">
                                  <p:stCondLst>
                                    <p:cond delay="0"/>
                                  </p:stCondLst>
                                  <p:childTnLst>
                                    <p:set>
                                      <p:cBhvr>
                                        <p:cTn id="9" dur="1" fill="hold">
                                          <p:stCondLst>
                                            <p:cond delay="0"/>
                                          </p:stCondLst>
                                        </p:cTn>
                                        <p:tgtEl>
                                          <p:spTgt spid="55299">
                                            <p:txEl>
                                              <p:pRg st="2" end="2"/>
                                            </p:txEl>
                                          </p:spTgt>
                                        </p:tgtEl>
                                        <p:attrNameLst>
                                          <p:attrName>style.visibility</p:attrName>
                                        </p:attrNameLst>
                                      </p:cBhvr>
                                      <p:to>
                                        <p:strVal val="visible"/>
                                      </p:to>
                                    </p:set>
                                    <p:animEffect transition="in" filter="fade">
                                      <p:cBhvr>
                                        <p:cTn id="10" dur="2000"/>
                                        <p:tgtEl>
                                          <p:spTgt spid="5529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5299">
                                            <p:txEl>
                                              <p:pRg st="3" end="3"/>
                                            </p:txEl>
                                          </p:spTgt>
                                        </p:tgtEl>
                                        <p:attrNameLst>
                                          <p:attrName>style.visibility</p:attrName>
                                        </p:attrNameLst>
                                      </p:cBhvr>
                                      <p:to>
                                        <p:strVal val="visible"/>
                                      </p:to>
                                    </p:set>
                                    <p:animEffect transition="in" filter="fade">
                                      <p:cBhvr>
                                        <p:cTn id="13" dur="2000"/>
                                        <p:tgtEl>
                                          <p:spTgt spid="55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5"/>
          <p:cNvSpPr>
            <a:spLocks noGrp="1"/>
          </p:cNvSpPr>
          <p:nvPr>
            <p:ph type="sldNum" sz="quarter" idx="12"/>
          </p:nvPr>
        </p:nvSpPr>
        <p:spPr/>
        <p:txBody>
          <a:bodyPr/>
          <a:lstStyle/>
          <a:p>
            <a:fld id="{3FEBD02D-5243-5648-8228-7BE0F137AB39}" type="slidenum">
              <a:rPr lang="en-US"/>
              <a:pPr/>
              <a:t>9</a:t>
            </a:fld>
            <a:endParaRPr lang="en-US"/>
          </a:p>
        </p:txBody>
      </p:sp>
      <p:sp>
        <p:nvSpPr>
          <p:cNvPr id="345090" name="Rectangle 2"/>
          <p:cNvSpPr>
            <a:spLocks noGrp="1" noChangeArrowheads="1"/>
          </p:cNvSpPr>
          <p:nvPr>
            <p:ph type="title"/>
          </p:nvPr>
        </p:nvSpPr>
        <p:spPr/>
        <p:txBody>
          <a:bodyPr/>
          <a:lstStyle/>
          <a:p>
            <a:r>
              <a:rPr lang="en-US"/>
              <a:t>High Performance Linpack (HPL)</a:t>
            </a:r>
          </a:p>
        </p:txBody>
      </p:sp>
      <p:graphicFrame>
        <p:nvGraphicFramePr>
          <p:cNvPr id="345372" name="Group 284"/>
          <p:cNvGraphicFramePr>
            <a:graphicFrameLocks noGrp="1"/>
          </p:cNvGraphicFramePr>
          <p:nvPr>
            <p:ph idx="1"/>
          </p:nvPr>
        </p:nvGraphicFramePr>
        <p:xfrm>
          <a:off x="457200" y="1403350"/>
          <a:ext cx="7727950" cy="4746308"/>
        </p:xfrm>
        <a:graphic>
          <a:graphicData uri="http://schemas.openxmlformats.org/drawingml/2006/table">
            <a:tbl>
              <a:tblPr/>
              <a:tblGrid>
                <a:gridCol w="1931988"/>
                <a:gridCol w="1931987"/>
                <a:gridCol w="1931988"/>
                <a:gridCol w="1931987"/>
              </a:tblGrid>
              <a:tr h="120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Benchmark</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C4E4F8"/>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Matrix </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C4E4F8"/>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Optimizations </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C4E4F8"/>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Parallel  </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C4E4F8"/>
                    </a:solidFill>
                  </a:tcPr>
                </a:tc>
              </a:tr>
              <a:tr h="396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Name </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C4E4F8"/>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dimension </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C4E4F8"/>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allowed </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C4E4F8"/>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Processing  </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C4E4F8"/>
                    </a:solidFill>
                  </a:tcPr>
                </a:tc>
              </a:tr>
              <a:tr h="4175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Linpack 100 </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4E4F8"/>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100 </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1CDE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compiler</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1CDE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a:t>
                      </a:r>
                      <a:r>
                        <a:rPr kumimoji="0" lang="en-US" sz="1800" b="1" i="0" u="none" strike="noStrike" cap="none" normalizeH="0" baseline="30000">
                          <a:ln>
                            <a:noFill/>
                          </a:ln>
                          <a:solidFill>
                            <a:schemeClr val="tx1"/>
                          </a:solidFill>
                          <a:effectLst/>
                          <a:latin typeface="Times New Roman" charset="0"/>
                          <a:ea typeface="MS Mincho" charset="-128"/>
                          <a:cs typeface="Times New Roman" charset="0"/>
                        </a:rPr>
                        <a:t>a</a:t>
                      </a:r>
                      <a:r>
                        <a:rPr kumimoji="0" lang="en-US" sz="1800" b="1" i="0" u="none" strike="noStrike" cap="none" normalizeH="0" baseline="0">
                          <a:ln>
                            <a:noFill/>
                          </a:ln>
                          <a:solidFill>
                            <a:schemeClr val="tx1"/>
                          </a:solidFill>
                          <a:effectLst/>
                          <a:latin typeface="Times New Roman" charset="0"/>
                          <a:ea typeface="MS Mincho" charset="-128"/>
                          <a:cs typeface="Times New Roman" charset="0"/>
                        </a:rPr>
                        <a:t>  </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1CDE1"/>
                    </a:solidFill>
                  </a:tcPr>
                </a:tc>
              </a:tr>
              <a:tr h="4508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Linpack 1000</a:t>
                      </a:r>
                      <a:r>
                        <a:rPr kumimoji="0" lang="en-US" sz="1800" b="1" i="0" u="none" strike="noStrike" cap="none" normalizeH="0" baseline="30000">
                          <a:ln>
                            <a:noFill/>
                          </a:ln>
                          <a:solidFill>
                            <a:schemeClr val="tx1"/>
                          </a:solidFill>
                          <a:effectLst/>
                          <a:latin typeface="Times New Roman" charset="0"/>
                          <a:ea typeface="MS Mincho" charset="-128"/>
                          <a:cs typeface="Times New Roman" charset="0"/>
                        </a:rPr>
                        <a:t>b</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4E4F8"/>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1000 </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1CDE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hand, code replacement</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1CDE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a:t>
                      </a:r>
                      <a:r>
                        <a:rPr kumimoji="0" lang="en-US" sz="1800" b="1" i="0" u="none" strike="noStrike" cap="none" normalizeH="0" baseline="30000">
                          <a:ln>
                            <a:noFill/>
                          </a:ln>
                          <a:solidFill>
                            <a:schemeClr val="tx1"/>
                          </a:solidFill>
                          <a:effectLst/>
                          <a:latin typeface="Times New Roman" charset="0"/>
                          <a:ea typeface="MS Mincho" charset="-128"/>
                          <a:cs typeface="Times New Roman" charset="0"/>
                        </a:rPr>
                        <a:t>c</a:t>
                      </a:r>
                      <a:r>
                        <a:rPr kumimoji="0" lang="en-US" sz="1800" b="1" i="0" u="none" strike="noStrike" cap="none" normalizeH="0" baseline="0">
                          <a:ln>
                            <a:noFill/>
                          </a:ln>
                          <a:solidFill>
                            <a:schemeClr val="tx1"/>
                          </a:solidFill>
                          <a:effectLst/>
                          <a:latin typeface="Times New Roman" charset="0"/>
                          <a:ea typeface="MS Mincho" charset="-128"/>
                          <a:cs typeface="Times New Roman" charset="0"/>
                        </a:rPr>
                        <a:t> </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1CDE1"/>
                    </a:solidFill>
                  </a:tcPr>
                </a:tc>
              </a:tr>
              <a:tr h="585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Linpack Parallel </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4E4F8"/>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1000 </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1CDE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hand, code replacement</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1CDE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Yes  </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1CDE1"/>
                    </a:solidFill>
                  </a:tcPr>
                </a:tc>
              </a:tr>
              <a:tr h="5270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HPLinpack</a:t>
                      </a:r>
                      <a:r>
                        <a:rPr kumimoji="0" lang="en-US" sz="1800" b="1" i="0" u="none" strike="noStrike" cap="none" normalizeH="0" baseline="30000">
                          <a:ln>
                            <a:noFill/>
                          </a:ln>
                          <a:solidFill>
                            <a:schemeClr val="tx1"/>
                          </a:solidFill>
                          <a:effectLst/>
                          <a:latin typeface="Times New Roman" charset="0"/>
                          <a:ea typeface="MS Mincho" charset="-128"/>
                          <a:cs typeface="Times New Roman" charset="0"/>
                        </a:rPr>
                        <a:t>d</a:t>
                      </a:r>
                      <a:r>
                        <a:rPr kumimoji="0" lang="en-US" sz="1800" b="1" i="0" u="none" strike="noStrike" cap="none" normalizeH="0" baseline="0">
                          <a:ln>
                            <a:noFill/>
                          </a:ln>
                          <a:solidFill>
                            <a:schemeClr val="tx1"/>
                          </a:solidFill>
                          <a:effectLst/>
                          <a:latin typeface="Times New Roman" charset="0"/>
                          <a:ea typeface="MS Mincho" charset="-128"/>
                          <a:cs typeface="Times New Roman" charset="0"/>
                        </a:rPr>
                        <a:t> </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4E4F8"/>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arbitrary </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1CDE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hand, code replacement</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1CDE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MS Mincho" charset="-128"/>
                          <a:cs typeface="Times New Roman" charset="0"/>
                        </a:rPr>
                        <a:t>Yes  </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1CDE1"/>
                    </a:solidFill>
                  </a:tcPr>
                </a:tc>
              </a:tr>
              <a:tr h="217488">
                <a:tc gridSpan="4">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30000">
                          <a:ln>
                            <a:noFill/>
                          </a:ln>
                          <a:solidFill>
                            <a:schemeClr val="tx1"/>
                          </a:solidFill>
                          <a:effectLst/>
                          <a:latin typeface="Times New Roman" charset="0"/>
                          <a:ea typeface="MS Mincho" charset="-128"/>
                          <a:cs typeface="Times New Roman" charset="0"/>
                        </a:rPr>
                        <a:t>a</a:t>
                      </a:r>
                      <a:r>
                        <a:rPr kumimoji="0" lang="en-US" sz="1800" b="1" i="0" u="none" strike="noStrike" cap="none" normalizeH="0" baseline="0">
                          <a:ln>
                            <a:noFill/>
                          </a:ln>
                          <a:solidFill>
                            <a:schemeClr val="tx1"/>
                          </a:solidFill>
                          <a:effectLst/>
                          <a:latin typeface="Times New Roman" charset="0"/>
                          <a:ea typeface="MS Mincho" charset="-128"/>
                          <a:cs typeface="Times New Roman" charset="0"/>
                        </a:rPr>
                        <a:t> Compiler parallelization possible.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30000">
                          <a:ln>
                            <a:noFill/>
                          </a:ln>
                          <a:solidFill>
                            <a:schemeClr val="tx1"/>
                          </a:solidFill>
                          <a:effectLst/>
                          <a:latin typeface="Times New Roman" charset="0"/>
                          <a:ea typeface="MS Mincho" charset="-128"/>
                          <a:cs typeface="Times New Roman" charset="0"/>
                        </a:rPr>
                        <a:t>b </a:t>
                      </a:r>
                      <a:r>
                        <a:rPr kumimoji="0" lang="en-US" sz="1800" b="1" i="0" u="none" strike="noStrike" cap="none" normalizeH="0" baseline="0">
                          <a:ln>
                            <a:noFill/>
                          </a:ln>
                          <a:solidFill>
                            <a:schemeClr val="tx1"/>
                          </a:solidFill>
                          <a:effectLst/>
                          <a:latin typeface="Times New Roman" charset="0"/>
                          <a:ea typeface="MS Mincho" charset="-128"/>
                          <a:cs typeface="Times New Roman" charset="0"/>
                        </a:rPr>
                        <a:t>Also known as TPP (Toward Peak Performance) or Best Effort</a:t>
                      </a:r>
                      <a:endParaRPr kumimoji="0" lang="en-US" sz="1800" b="1" i="0" u="none" strike="noStrike" cap="none" normalizeH="0" baseline="30000">
                        <a:ln>
                          <a:noFill/>
                        </a:ln>
                        <a:solidFill>
                          <a:schemeClr val="tx1"/>
                        </a:solidFill>
                        <a:effectLst/>
                        <a:latin typeface="Times New Roman" charset="0"/>
                        <a:ea typeface="MS Mincho" charset="-128"/>
                        <a:cs typeface="Times New Roman" charset="0"/>
                      </a:endParaRPr>
                    </a:p>
                  </a:txBody>
                  <a:tcPr horzOverflow="overflow">
                    <a:lnL cap="flat">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17488">
                <a:tc gridSpan="4">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30000">
                          <a:ln>
                            <a:noFill/>
                          </a:ln>
                          <a:solidFill>
                            <a:schemeClr val="tx1"/>
                          </a:solidFill>
                          <a:effectLst/>
                          <a:latin typeface="Times New Roman" charset="0"/>
                          <a:ea typeface="MS Mincho" charset="-128"/>
                          <a:cs typeface="Times New Roman" charset="0"/>
                        </a:rPr>
                        <a:t>c</a:t>
                      </a:r>
                      <a:r>
                        <a:rPr kumimoji="0" lang="en-US" sz="1800" b="1" i="0" u="none" strike="noStrike" cap="none" normalizeH="0" baseline="0">
                          <a:ln>
                            <a:noFill/>
                          </a:ln>
                          <a:solidFill>
                            <a:schemeClr val="tx1"/>
                          </a:solidFill>
                          <a:effectLst/>
                          <a:latin typeface="Times New Roman" charset="0"/>
                          <a:ea typeface="MS Mincho" charset="-128"/>
                          <a:cs typeface="Times New Roman" charset="0"/>
                        </a:rPr>
                        <a:t> Multiprocessor implementations allowed.  </a:t>
                      </a:r>
                      <a:endParaRPr kumimoji="0" lang="en-US" sz="2800" b="1" i="0" u="none" strike="noStrike" cap="none" normalizeH="0" baseline="0">
                        <a:ln>
                          <a:noFill/>
                        </a:ln>
                        <a:solidFill>
                          <a:schemeClr val="tx1"/>
                        </a:solidFill>
                        <a:effectLst/>
                        <a:latin typeface="Arial" charset="0"/>
                        <a:ea typeface="MS Mincho" charset="-128"/>
                        <a:cs typeface="Arial" charset="0"/>
                      </a:endParaRPr>
                    </a:p>
                  </a:txBody>
                  <a:tcPr horzOverflow="overflow">
                    <a:lnL cap="flat">
                      <a:noFill/>
                    </a:lnL>
                    <a:lnR cap="flat">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74638">
                <a:tc gridSpan="4">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30000">
                          <a:ln>
                            <a:noFill/>
                          </a:ln>
                          <a:solidFill>
                            <a:schemeClr val="tx1"/>
                          </a:solidFill>
                          <a:effectLst/>
                          <a:latin typeface="Times New Roman" charset="0"/>
                          <a:ea typeface="MS Mincho" charset="-128"/>
                          <a:cs typeface="Times New Roman" charset="0"/>
                        </a:rPr>
                        <a:t>d</a:t>
                      </a:r>
                      <a:r>
                        <a:rPr kumimoji="0" lang="en-US" sz="1800" b="1" i="0" u="none" strike="noStrike" cap="none" normalizeH="0" baseline="0">
                          <a:ln>
                            <a:noFill/>
                          </a:ln>
                          <a:solidFill>
                            <a:schemeClr val="tx1"/>
                          </a:solidFill>
                          <a:effectLst/>
                          <a:latin typeface="Times New Roman" charset="0"/>
                          <a:ea typeface="MS Mincho" charset="-128"/>
                          <a:cs typeface="Times New Roman" charset="0"/>
                        </a:rPr>
                        <a:t> Highly-Parallel LINPACK Benchmark is also known as NxN Linpack Benchmark or High Parallel Computing (HPC).  </a:t>
                      </a:r>
                    </a:p>
                  </a:txBody>
                  <a:tcPr horzOverflow="overflow">
                    <a:lnL cap="flat">
                      <a:noFill/>
                    </a:lnL>
                    <a:lnR cap="flat">
                      <a:noFill/>
                    </a:lnR>
                    <a:ln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_rels/theme7.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tech">
  <a:themeElements>
    <a:clrScheme name="">
      <a:dk1>
        <a:srgbClr val="000000"/>
      </a:dk1>
      <a:lt1>
        <a:srgbClr val="FFFFFF"/>
      </a:lt1>
      <a:dk2>
        <a:srgbClr val="000099"/>
      </a:dk2>
      <a:lt2>
        <a:srgbClr val="000099"/>
      </a:lt2>
      <a:accent1>
        <a:srgbClr val="FF6633"/>
      </a:accent1>
      <a:accent2>
        <a:srgbClr val="CC0000"/>
      </a:accent2>
      <a:accent3>
        <a:srgbClr val="FFFFFF"/>
      </a:accent3>
      <a:accent4>
        <a:srgbClr val="000000"/>
      </a:accent4>
      <a:accent5>
        <a:srgbClr val="FFB8AD"/>
      </a:accent5>
      <a:accent6>
        <a:srgbClr val="B90000"/>
      </a:accent6>
      <a:hlink>
        <a:srgbClr val="FF0000"/>
      </a:hlink>
      <a:folHlink>
        <a:srgbClr val="9C3F00"/>
      </a:folHlink>
    </a:clrScheme>
    <a:fontScheme name="tech">
      <a:majorFont>
        <a:latin typeface="Times New Roman"/>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blurRad="63500" dist="107763" dir="18900000" algn="ctr" rotWithShape="0">
            <a:srgbClr val="868686">
              <a:alpha val="74998"/>
            </a:srgbClr>
          </a:outerShdw>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Falstaff Festival MT" pitchFamily="2" charset="0"/>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blurRad="63500" dist="107763" dir="18900000" algn="ctr" rotWithShape="0">
            <a:srgbClr val="868686">
              <a:alpha val="74998"/>
            </a:srgbClr>
          </a:outerShdw>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Falstaff Festival MT" pitchFamily="2" charset="0"/>
            <a:ea typeface="Arial" charset="0"/>
            <a:cs typeface="Arial" charset="0"/>
          </a:defRPr>
        </a:defPPr>
      </a:lstStyle>
    </a:lnDef>
  </a:objectDefaults>
  <a:extraClrSchemeLst>
    <a:extraClrScheme>
      <a:clrScheme name="tech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tech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tech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tech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tech">
  <a:themeElements>
    <a:clrScheme name="">
      <a:dk1>
        <a:srgbClr val="000000"/>
      </a:dk1>
      <a:lt1>
        <a:srgbClr val="FFFFFF"/>
      </a:lt1>
      <a:dk2>
        <a:srgbClr val="000099"/>
      </a:dk2>
      <a:lt2>
        <a:srgbClr val="000099"/>
      </a:lt2>
      <a:accent1>
        <a:srgbClr val="FF6633"/>
      </a:accent1>
      <a:accent2>
        <a:srgbClr val="CC0000"/>
      </a:accent2>
      <a:accent3>
        <a:srgbClr val="FFFFFF"/>
      </a:accent3>
      <a:accent4>
        <a:srgbClr val="000000"/>
      </a:accent4>
      <a:accent5>
        <a:srgbClr val="FFB8AD"/>
      </a:accent5>
      <a:accent6>
        <a:srgbClr val="B90000"/>
      </a:accent6>
      <a:hlink>
        <a:srgbClr val="FF0000"/>
      </a:hlink>
      <a:folHlink>
        <a:srgbClr val="9C3F00"/>
      </a:folHlink>
    </a:clrScheme>
    <a:fontScheme name="tech">
      <a:majorFont>
        <a:latin typeface="Times New Roman"/>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blurRad="63500" dist="107763" dir="18900000" algn="ctr" rotWithShape="0">
            <a:srgbClr val="868686">
              <a:alpha val="74998"/>
            </a:srgbClr>
          </a:outerShdw>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Falstaff Festival MT" pitchFamily="2" charset="0"/>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blurRad="63500" dist="107763" dir="18900000" algn="ctr" rotWithShape="0">
            <a:srgbClr val="868686">
              <a:alpha val="74998"/>
            </a:srgbClr>
          </a:outerShdw>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Falstaff Festival MT" pitchFamily="2" charset="0"/>
            <a:ea typeface="Arial" charset="0"/>
            <a:cs typeface="Arial" charset="0"/>
          </a:defRPr>
        </a:defPPr>
      </a:lstStyle>
    </a:lnDef>
  </a:objectDefaults>
  <a:extraClrSchemeLst>
    <a:extraClrScheme>
      <a:clrScheme name="tech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tech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tech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tech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8.xml><?xml version="1.0" encoding="utf-8"?>
<a:theme xmlns:a="http://schemas.openxmlformats.org/drawingml/2006/main" name="12_tec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ch">
      <a:majorFont>
        <a:latin typeface="Times New Roman"/>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rgbClr val="868686"/>
          </a:outerShdw>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Unicode MS" pitchFamily="34" charset="-128"/>
            <a:ea typeface="Arial Unicode MS" pitchFamily="34" charset="-128"/>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rgbClr val="868686"/>
          </a:outerShdw>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Unicode MS" pitchFamily="34" charset="-128"/>
            <a:ea typeface="Arial Unicode MS" pitchFamily="34" charset="-128"/>
            <a:cs typeface="Arial" charset="0"/>
          </a:defRPr>
        </a:defPPr>
      </a:lstStyle>
    </a:lnDef>
  </a:objectDefaults>
  <a:extraClrSchemeLst>
    <a:extraClrScheme>
      <a:clrScheme name="tech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tech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tech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tech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4_tech">
  <a:themeElements>
    <a:clrScheme name="">
      <a:dk1>
        <a:srgbClr val="000000"/>
      </a:dk1>
      <a:lt1>
        <a:srgbClr val="FFFFFF"/>
      </a:lt1>
      <a:dk2>
        <a:srgbClr val="000099"/>
      </a:dk2>
      <a:lt2>
        <a:srgbClr val="000099"/>
      </a:lt2>
      <a:accent1>
        <a:srgbClr val="FF6633"/>
      </a:accent1>
      <a:accent2>
        <a:srgbClr val="CC0000"/>
      </a:accent2>
      <a:accent3>
        <a:srgbClr val="FFFFFF"/>
      </a:accent3>
      <a:accent4>
        <a:srgbClr val="000000"/>
      </a:accent4>
      <a:accent5>
        <a:srgbClr val="FFB8AD"/>
      </a:accent5>
      <a:accent6>
        <a:srgbClr val="B90000"/>
      </a:accent6>
      <a:hlink>
        <a:srgbClr val="FF0000"/>
      </a:hlink>
      <a:folHlink>
        <a:srgbClr val="9C3F0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rgbClr val="868686"/>
          </a:outerShdw>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Unicode MS" pitchFamily="34" charset="-128"/>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rgbClr val="868686"/>
          </a:outerShdw>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Unicode MS" pitchFamily="34" charset="-128"/>
            <a:cs typeface="Arial" pitchFamily="34" charset="0"/>
          </a:defRPr>
        </a:defPPr>
      </a:lstStyle>
    </a:lnDef>
  </a:objectDefaults>
  <a:extraClrSchemeLst>
    <a:extraClrScheme>
      <a:clrScheme name="tech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tech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tech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tech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icl</Template>
  <TotalTime>7183</TotalTime>
  <Words>7035</Words>
  <Application>Microsoft Macintosh PowerPoint</Application>
  <PresentationFormat>On-screen Show (4:3)</PresentationFormat>
  <Paragraphs>2600</Paragraphs>
  <Slides>79</Slides>
  <Notes>39</Notes>
  <HiddenSlides>0</HiddenSlides>
  <MMClips>0</MMClips>
  <ScaleCrop>false</ScaleCrop>
  <HeadingPairs>
    <vt:vector size="6" baseType="variant">
      <vt:variant>
        <vt:lpstr>Theme</vt:lpstr>
      </vt:variant>
      <vt:variant>
        <vt:i4>10</vt:i4>
      </vt:variant>
      <vt:variant>
        <vt:lpstr>Embedded OLE Servers</vt:lpstr>
      </vt:variant>
      <vt:variant>
        <vt:i4>3</vt:i4>
      </vt:variant>
      <vt:variant>
        <vt:lpstr>Slide Titles</vt:lpstr>
      </vt:variant>
      <vt:variant>
        <vt:i4>79</vt:i4>
      </vt:variant>
    </vt:vector>
  </HeadingPairs>
  <TitlesOfParts>
    <vt:vector size="92" baseType="lpstr">
      <vt:lpstr>tech</vt:lpstr>
      <vt:lpstr>Office Theme</vt:lpstr>
      <vt:lpstr>3_Office Theme</vt:lpstr>
      <vt:lpstr>2_Office Theme</vt:lpstr>
      <vt:lpstr>1_tech</vt:lpstr>
      <vt:lpstr>4_Office Theme</vt:lpstr>
      <vt:lpstr>Clarity</vt:lpstr>
      <vt:lpstr>12_tech</vt:lpstr>
      <vt:lpstr>4_tech</vt:lpstr>
      <vt:lpstr>Standarddesign</vt:lpstr>
      <vt:lpstr>Document</vt:lpstr>
      <vt:lpstr>Worksheet</vt:lpstr>
      <vt:lpstr>Microsoft Excel Sheet</vt:lpstr>
      <vt:lpstr>Linear Algebra Libraries for High-Performance Computing: Scientific Computing with Multicore and Accelerators  </vt:lpstr>
      <vt:lpstr>ISC 2012 Tutorial Instructions</vt:lpstr>
      <vt:lpstr>Overview of Dense Numerical Linear Algebra Libraries</vt:lpstr>
      <vt:lpstr>What do you mean by performance?</vt:lpstr>
      <vt:lpstr>What Is LINPACK?</vt:lpstr>
      <vt:lpstr>Computing in 1974</vt:lpstr>
      <vt:lpstr>LINPACK Benchmark?</vt:lpstr>
      <vt:lpstr>Accidental Benchmarker</vt:lpstr>
      <vt:lpstr>High Performance Linpack (HPL)</vt:lpstr>
      <vt:lpstr>A brief history of (Dense) Linear Algebra software </vt:lpstr>
      <vt:lpstr>A brief history of (Dense) Linear Algebra software </vt:lpstr>
      <vt:lpstr> Memory Hierarchy</vt:lpstr>
      <vt:lpstr>Why Higher Level BLAS?</vt:lpstr>
      <vt:lpstr>Level 1, 2 and 3 BLAS</vt:lpstr>
      <vt:lpstr>Level 1, 2 and 3 BLAS Before (2007)</vt:lpstr>
      <vt:lpstr>PowerPoint Presentation</vt:lpstr>
      <vt:lpstr>PowerPoint Presentation</vt:lpstr>
      <vt:lpstr>A brief history of (Dense) Linear Algebra software </vt:lpstr>
      <vt:lpstr>A brief history of (Dense) Linear Algebra software </vt:lpstr>
      <vt:lpstr>LAPACK</vt:lpstr>
      <vt:lpstr>A new generation of algorithms?</vt:lpstr>
      <vt:lpstr>Example with GESV Solve a system of linear equations using a LU factorization</vt:lpstr>
      <vt:lpstr>Functionalities in LAPACK</vt:lpstr>
      <vt:lpstr>LAPACK Software</vt:lpstr>
      <vt:lpstr>Latest Algorithms</vt:lpstr>
      <vt:lpstr>LAPACK 3.4.2</vt:lpstr>
      <vt:lpstr>Resources</vt:lpstr>
      <vt:lpstr>Organizing Linear Algebra – in books</vt:lpstr>
      <vt:lpstr>PowerPoint Presentation</vt:lpstr>
      <vt:lpstr>Overview of Dense Numerical Linear Algebra Libraries</vt:lpstr>
      <vt:lpstr>ScaLAPACK</vt:lpstr>
      <vt:lpstr>ScaLAPACK</vt:lpstr>
      <vt:lpstr>Programming Style</vt:lpstr>
      <vt:lpstr>Overall Structure of Software</vt:lpstr>
      <vt:lpstr>PBLAS</vt:lpstr>
      <vt:lpstr>ScaLAPACK Structure</vt:lpstr>
      <vt:lpstr>Choosing a Data Distribution</vt:lpstr>
      <vt:lpstr>Possible Data Layouts</vt:lpstr>
      <vt:lpstr>From LAPACK to ScaLAPACK</vt:lpstr>
      <vt:lpstr>From LAPACK to ScaLAPACK</vt:lpstr>
      <vt:lpstr>From LAPACK to ScaLAPACK</vt:lpstr>
      <vt:lpstr>Distribution and Storage</vt:lpstr>
      <vt:lpstr>2D Block Cyclic Layout</vt:lpstr>
      <vt:lpstr>2D Block Cyclic Layout</vt:lpstr>
      <vt:lpstr>2D Block Cyclic Layout</vt:lpstr>
      <vt:lpstr>2D Block Cyclic Layout</vt:lpstr>
      <vt:lpstr>2D Block Cyclic Layout</vt:lpstr>
      <vt:lpstr>2D Block Cyclic Layout</vt:lpstr>
      <vt:lpstr>2D Block Cyclic Layout</vt:lpstr>
      <vt:lpstr>2D Block Cyclic Layout</vt:lpstr>
      <vt:lpstr>2D Block Cyclic Layout</vt:lpstr>
      <vt:lpstr>2D Block Cyclic Layout</vt:lpstr>
      <vt:lpstr>2D Block Cyclic Layout</vt:lpstr>
      <vt:lpstr>Parallelism in ScaLAPACK</vt:lpstr>
      <vt:lpstr>Functionalities in LAPACK</vt:lpstr>
      <vt:lpstr>Functionnalities in ScaLAPACK</vt:lpstr>
      <vt:lpstr>Major Changes to Software</vt:lpstr>
      <vt:lpstr>A New Generation of Software: Parallel Linear Algebra Software for Multicore Architectures (PLASMA)</vt:lpstr>
      <vt:lpstr>A New Generation of Software: Parallel Linear Algebra Software for Multicore Architectures (PLASMA)</vt:lpstr>
      <vt:lpstr>A New Generation of Software: Parallel Linear Algebra Software for Multicore Architectures (PLASMA)</vt:lpstr>
      <vt:lpstr>A New Generation of Software: Parallel Linear Algebra Software for Multicore Architectures (PLASMA)</vt:lpstr>
      <vt:lpstr>Moore’s Law is Alive and Well</vt:lpstr>
      <vt:lpstr>Transistors into Cores</vt:lpstr>
      <vt:lpstr>But Clock Frequency Scaling  Replaced by Scaling Cores / Chip</vt:lpstr>
      <vt:lpstr>Performance Has Also Slowed, Along with Power</vt:lpstr>
      <vt:lpstr>Power Cost of Frequency</vt:lpstr>
      <vt:lpstr>Power Cost of Frequency</vt:lpstr>
      <vt:lpstr>Moore’s Law Reinterpreted</vt:lpstr>
      <vt:lpstr>Example of typical parallel machine</vt:lpstr>
      <vt:lpstr>Example of typical parallel machine</vt:lpstr>
      <vt:lpstr>Example of typical parallel machine</vt:lpstr>
      <vt:lpstr>Example of typical parallel machine</vt:lpstr>
      <vt:lpstr>November 2012: The TOP10</vt:lpstr>
      <vt:lpstr>November 2012: The TOP10</vt:lpstr>
      <vt:lpstr>Critical Issues for Peta and Exascale Algorithms</vt:lpstr>
      <vt:lpstr>Major Changes to Software</vt:lpstr>
      <vt:lpstr>LAPACK LU - Intel64 - 16 cores</vt:lpstr>
      <vt:lpstr>PowerPoint Presentation</vt:lpstr>
      <vt:lpstr>PLASMA: Parallel Linear Algebra s/w for Multicore Architectures</vt:lpstr>
    </vt:vector>
  </TitlesOfParts>
  <Company>University of Tennessee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of Computer Architecture</dc:title>
  <dc:creator>Jack Dongarra</dc:creator>
  <cp:lastModifiedBy>Jack Dongarra</cp:lastModifiedBy>
  <cp:revision>114</cp:revision>
  <dcterms:created xsi:type="dcterms:W3CDTF">2011-06-19T06:03:44Z</dcterms:created>
  <dcterms:modified xsi:type="dcterms:W3CDTF">2013-06-08T11:19:13Z</dcterms:modified>
</cp:coreProperties>
</file>