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8" r:id="rId10"/>
    <p:sldId id="27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65"/>
    <a:srgbClr val="FFFFFF"/>
    <a:srgbClr val="FCFCFC"/>
    <a:srgbClr val="F8FAF9"/>
    <a:srgbClr val="FDFDFD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6391-2F8A-4060-9074-CE660C2833B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125-5058-4779-B806-EED9CAD37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94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6391-2F8A-4060-9074-CE660C2833B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125-5058-4779-B806-EED9CAD37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32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6391-2F8A-4060-9074-CE660C2833B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125-5058-4779-B806-EED9CAD37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27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6391-2F8A-4060-9074-CE660C2833B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125-5058-4779-B806-EED9CAD377F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263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6391-2F8A-4060-9074-CE660C2833B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125-5058-4779-B806-EED9CAD37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270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6391-2F8A-4060-9074-CE660C2833B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125-5058-4779-B806-EED9CAD37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6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6391-2F8A-4060-9074-CE660C2833B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125-5058-4779-B806-EED9CAD37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620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6391-2F8A-4060-9074-CE660C2833B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125-5058-4779-B806-EED9CAD37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53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6391-2F8A-4060-9074-CE660C2833B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125-5058-4779-B806-EED9CAD37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83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6391-2F8A-4060-9074-CE660C2833B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125-5058-4779-B806-EED9CAD37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81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6391-2F8A-4060-9074-CE660C2833B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125-5058-4779-B806-EED9CAD37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9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6391-2F8A-4060-9074-CE660C2833B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125-5058-4779-B806-EED9CAD37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36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6391-2F8A-4060-9074-CE660C2833B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125-5058-4779-B806-EED9CAD37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73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6391-2F8A-4060-9074-CE660C2833B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125-5058-4779-B806-EED9CAD37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6391-2F8A-4060-9074-CE660C2833B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125-5058-4779-B806-EED9CAD37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29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6391-2F8A-4060-9074-CE660C2833B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125-5058-4779-B806-EED9CAD37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4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6391-2F8A-4060-9074-CE660C2833B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6125-5058-4779-B806-EED9CAD37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0A6391-2F8A-4060-9074-CE660C2833BC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E6125-5058-4779-B806-EED9CAD37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255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4501" y="994298"/>
            <a:ext cx="10724224" cy="3783081"/>
          </a:xfrm>
        </p:spPr>
        <p:txBody>
          <a:bodyPr/>
          <a:lstStyle/>
          <a:p>
            <a:pPr algn="ctr"/>
            <a:r>
              <a:rPr lang="en-US" sz="6600" dirty="0" err="1" smtClean="0">
                <a:latin typeface="Arial Black" panose="020B0A04020102020204" pitchFamily="34" charset="0"/>
              </a:rPr>
              <a:t>O’zbekiston</a:t>
            </a:r>
            <a:r>
              <a:rPr lang="en-US" sz="6600" dirty="0" smtClean="0">
                <a:latin typeface="Arial Black" panose="020B0A04020102020204" pitchFamily="34" charset="0"/>
              </a:rPr>
              <a:t> </a:t>
            </a:r>
            <a:r>
              <a:rPr lang="en-US" sz="6600" dirty="0" err="1" smtClean="0">
                <a:latin typeface="Arial Black" panose="020B0A04020102020204" pitchFamily="34" charset="0"/>
              </a:rPr>
              <a:t>Respublikasi</a:t>
            </a:r>
            <a:r>
              <a:rPr lang="en-US" sz="6600" dirty="0" smtClean="0">
                <a:latin typeface="Arial Black" panose="020B0A04020102020204" pitchFamily="34" charset="0"/>
              </a:rPr>
              <a:t> </a:t>
            </a:r>
            <a:r>
              <a:rPr lang="en-US" sz="6600" dirty="0" err="1" smtClean="0">
                <a:latin typeface="Arial Black" panose="020B0A04020102020204" pitchFamily="34" charset="0"/>
              </a:rPr>
              <a:t>soliq</a:t>
            </a:r>
            <a:r>
              <a:rPr lang="en-US" sz="6600" dirty="0" smtClean="0">
                <a:latin typeface="Arial Black" panose="020B0A04020102020204" pitchFamily="34" charset="0"/>
              </a:rPr>
              <a:t> </a:t>
            </a:r>
            <a:r>
              <a:rPr lang="en-US" sz="6600" dirty="0" err="1" smtClean="0">
                <a:latin typeface="Arial Black" panose="020B0A04020102020204" pitchFamily="34" charset="0"/>
              </a:rPr>
              <a:t>tizimi</a:t>
            </a:r>
            <a:endParaRPr lang="ru-RU" sz="6600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36667" y="4883913"/>
            <a:ext cx="6658253" cy="861420"/>
          </a:xfrm>
        </p:spPr>
        <p:txBody>
          <a:bodyPr>
            <a:normAutofit fontScale="85000" lnSpcReduction="10000"/>
          </a:bodyPr>
          <a:lstStyle/>
          <a:p>
            <a:pPr algn="ctr">
              <a:lnSpc>
                <a:spcPct val="110000"/>
              </a:lnSpc>
            </a:pPr>
            <a:r>
              <a:rPr lang="en-US" b="1" dirty="0" err="1" smtClean="0">
                <a:solidFill>
                  <a:schemeClr val="bg1"/>
                </a:solidFill>
              </a:rPr>
              <a:t>Usmonova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Odina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andijon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mashinasozlik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instituti</a:t>
            </a:r>
            <a:r>
              <a:rPr lang="en-US" dirty="0" smtClean="0">
                <a:solidFill>
                  <a:schemeClr val="bg1"/>
                </a:solidFill>
              </a:rPr>
              <a:t>, “</a:t>
            </a:r>
            <a:r>
              <a:rPr lang="en-US" dirty="0" err="1" smtClean="0">
                <a:solidFill>
                  <a:schemeClr val="bg1"/>
                </a:solidFill>
              </a:rPr>
              <a:t>Iqtisodiyot</a:t>
            </a:r>
            <a:r>
              <a:rPr lang="en-US" dirty="0" smtClean="0">
                <a:solidFill>
                  <a:schemeClr val="bg1"/>
                </a:solidFill>
              </a:rPr>
              <a:t>”, 4-kurs, K-09-20 </a:t>
            </a:r>
            <a:r>
              <a:rPr lang="en-US" dirty="0" err="1" smtClean="0">
                <a:solidFill>
                  <a:schemeClr val="bg1"/>
                </a:solidFill>
              </a:rPr>
              <a:t>guruh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talabasi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8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1612" y="376518"/>
            <a:ext cx="8745538" cy="1400530"/>
          </a:xfrm>
        </p:spPr>
        <p:txBody>
          <a:bodyPr/>
          <a:lstStyle/>
          <a:p>
            <a:r>
              <a:rPr lang="en-US" sz="4800" b="1" dirty="0"/>
              <a:t>"</a:t>
            </a:r>
            <a:r>
              <a:rPr lang="en-US" sz="4800" b="1" dirty="0" err="1"/>
              <a:t>Soliq-servis</a:t>
            </a:r>
            <a:r>
              <a:rPr lang="en-US" sz="4800" b="1" dirty="0"/>
              <a:t>" DUK</a:t>
            </a:r>
            <a:br>
              <a:rPr lang="en-US" sz="4800" b="1" dirty="0"/>
            </a:b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199312" y="1943101"/>
            <a:ext cx="4396339" cy="4195763"/>
          </a:xfrm>
        </p:spPr>
        <p:txBody>
          <a:bodyPr/>
          <a:lstStyle/>
          <a:p>
            <a:r>
              <a:rPr lang="en-US" sz="2400" b="1" dirty="0" smtClean="0"/>
              <a:t>VAZIFASI: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soliq</a:t>
            </a:r>
            <a:r>
              <a:rPr lang="en-US" dirty="0" smtClean="0"/>
              <a:t> </a:t>
            </a:r>
            <a:r>
              <a:rPr lang="en-US" dirty="0" err="1"/>
              <a:t>toʼlovchilarga</a:t>
            </a:r>
            <a:r>
              <a:rPr lang="en-US" dirty="0"/>
              <a:t> </a:t>
            </a:r>
            <a:r>
              <a:rPr lang="en-US" dirty="0" err="1" smtClean="0"/>
              <a:t>soliq</a:t>
            </a:r>
            <a:r>
              <a:rPr lang="en-US" dirty="0" smtClean="0"/>
              <a:t> </a:t>
            </a:r>
            <a:r>
              <a:rPr lang="en-US" dirty="0" err="1" smtClean="0"/>
              <a:t>majburiyatlarini</a:t>
            </a:r>
            <a:r>
              <a:rPr lang="en-US" dirty="0" smtClean="0"/>
              <a:t> </a:t>
            </a:r>
            <a:r>
              <a:rPr lang="en-US" dirty="0" err="1"/>
              <a:t>bajarilishida</a:t>
            </a:r>
            <a:r>
              <a:rPr lang="en-US" dirty="0"/>
              <a:t> </a:t>
            </a:r>
            <a:r>
              <a:rPr lang="en-US" dirty="0" err="1"/>
              <a:t>xizmat</a:t>
            </a:r>
            <a:r>
              <a:rPr lang="en-US" dirty="0"/>
              <a:t> </a:t>
            </a:r>
            <a:r>
              <a:rPr lang="en-US" dirty="0" err="1" smtClean="0"/>
              <a:t>koʼrsatish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texnik</a:t>
            </a:r>
            <a:r>
              <a:rPr lang="en-US" dirty="0"/>
              <a:t> </a:t>
            </a:r>
            <a:r>
              <a:rPr lang="en-US" dirty="0" err="1"/>
              <a:t>jihatdan</a:t>
            </a:r>
            <a:r>
              <a:rPr lang="en-US" dirty="0"/>
              <a:t> </a:t>
            </a:r>
            <a:r>
              <a:rPr lang="en-US" dirty="0" err="1" smtClean="0"/>
              <a:t>koʼmaklashish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hisobotlar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deklaratsiyalarni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boʼyicha</a:t>
            </a:r>
            <a:r>
              <a:rPr lang="en-US" dirty="0"/>
              <a:t> </a:t>
            </a:r>
            <a:r>
              <a:rPr lang="en-US" dirty="0" err="1"/>
              <a:t>soliq</a:t>
            </a:r>
            <a:r>
              <a:rPr lang="en-US" dirty="0"/>
              <a:t> </a:t>
            </a:r>
            <a:r>
              <a:rPr lang="en-US" dirty="0" err="1"/>
              <a:t>toʼlovchilarga</a:t>
            </a:r>
            <a:r>
              <a:rPr lang="en-US" dirty="0"/>
              <a:t> </a:t>
            </a:r>
            <a:r>
              <a:rPr lang="en-US" dirty="0" err="1"/>
              <a:t>xizmat</a:t>
            </a:r>
            <a:r>
              <a:rPr lang="en-US" dirty="0"/>
              <a:t> </a:t>
            </a:r>
            <a:r>
              <a:rPr lang="en-US" dirty="0" err="1"/>
              <a:t>koʼrsatish</a:t>
            </a:r>
            <a:r>
              <a:rPr lang="en-US" dirty="0"/>
              <a:t> </a:t>
            </a:r>
            <a:r>
              <a:rPr lang="en-US" dirty="0" err="1"/>
              <a:t>yuzasidan</a:t>
            </a:r>
            <a:r>
              <a:rPr lang="en-US" dirty="0"/>
              <a:t> </a:t>
            </a:r>
            <a:r>
              <a:rPr lang="en-US" dirty="0" err="1"/>
              <a:t>davlat</a:t>
            </a:r>
            <a:r>
              <a:rPr lang="en-US" dirty="0"/>
              <a:t> </a:t>
            </a:r>
            <a:r>
              <a:rPr lang="en-US" dirty="0" err="1"/>
              <a:t>soliq</a:t>
            </a:r>
            <a:r>
              <a:rPr lang="en-US" dirty="0"/>
              <a:t> </a:t>
            </a:r>
            <a:r>
              <a:rPr lang="en-US" dirty="0" err="1"/>
              <a:t>xizmati</a:t>
            </a:r>
            <a:r>
              <a:rPr lang="en-US" dirty="0"/>
              <a:t> </a:t>
            </a:r>
            <a:r>
              <a:rPr lang="en-US" dirty="0" err="1"/>
              <a:t>organlariga</a:t>
            </a:r>
            <a:r>
              <a:rPr lang="en-US" dirty="0"/>
              <a:t> </a:t>
            </a:r>
            <a:r>
              <a:rPr lang="en-US" dirty="0" err="1"/>
              <a:t>amaliy</a:t>
            </a:r>
            <a:r>
              <a:rPr lang="en-US" dirty="0"/>
              <a:t> </a:t>
            </a:r>
            <a:r>
              <a:rPr lang="en-US" dirty="0" err="1"/>
              <a:t>yordam</a:t>
            </a:r>
            <a:r>
              <a:rPr lang="en-US" dirty="0"/>
              <a:t> </a:t>
            </a:r>
            <a:r>
              <a:rPr lang="en-US" dirty="0" err="1"/>
              <a:t>berish</a:t>
            </a:r>
            <a:endParaRPr lang="ru-RU" dirty="0"/>
          </a:p>
        </p:txBody>
      </p:sp>
      <p:pic>
        <p:nvPicPr>
          <p:cNvPr id="2052" name="Picture 4" descr="GoodTAXES - Goodwill Industries of Northern Illinois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4" r="3086"/>
          <a:stretch/>
        </p:blipFill>
        <p:spPr bwMode="auto">
          <a:xfrm>
            <a:off x="-1" y="1943101"/>
            <a:ext cx="6978863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86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30" name="Picture 6" descr="Feeling that fiscal drag? Why you could be worse off even if your pay has  gone up | RNZ Ne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2000"/>
                    </a14:imgEffect>
                    <a14:imgEffect>
                      <a14:colorTemperature colorTemp="6223"/>
                    </a14:imgEffect>
                    <a14:imgEffect>
                      <a14:saturation sa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762" b="9871"/>
          <a:stretch/>
        </p:blipFill>
        <p:spPr bwMode="auto">
          <a:xfrm>
            <a:off x="580572" y="0"/>
            <a:ext cx="11611428" cy="686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80571" y="537029"/>
            <a:ext cx="97245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O‘zbekiston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Respublikasi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Konstitutsiyasining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149-moddasiga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muvofiq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O‘zbekiston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Respublikasi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hududida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yagona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soliq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tizimi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amal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qilishi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va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soliqlar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joriy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qilishga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faqat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O‘zbekiston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Respublikasining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Oliy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Majlisi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haqligi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belgilab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i="0" dirty="0" err="1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qo‘yilgan</a:t>
            </a:r>
            <a:r>
              <a:rPr lang="en-US" sz="3600" i="0" dirty="0" smtClean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.</a:t>
            </a:r>
            <a:endParaRPr lang="en-US" sz="3600" i="0" dirty="0">
              <a:solidFill>
                <a:srgbClr val="000000"/>
              </a:solidFill>
              <a:effectLst/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128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1345" y="754743"/>
            <a:ext cx="6858998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100" b="1" i="0" dirty="0" smtClean="0">
                <a:effectLst/>
                <a:latin typeface="Montserrat" panose="00000500000000000000" pitchFamily="50" charset="-52"/>
                <a:cs typeface="Leelawadee" panose="020B0502040204020203" pitchFamily="34" charset="-34"/>
              </a:rPr>
              <a:t>01.01.2020</a:t>
            </a:r>
            <a:r>
              <a:rPr lang="en-US" sz="3100" b="1" i="0" dirty="0" smtClean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i="0" dirty="0" err="1" smtClean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sanasidan</a:t>
            </a:r>
            <a:r>
              <a:rPr lang="en-US" sz="3100" b="1" i="0" dirty="0" smtClean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i="0" dirty="0" err="1" smtClean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boshlab</a:t>
            </a:r>
            <a:r>
              <a:rPr lang="en-US" sz="3100" b="1" i="0" dirty="0" smtClean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O‘ZBEKISTON RESPUBLIKASINING SOLIQ KODEKSI (</a:t>
            </a:r>
            <a:r>
              <a:rPr lang="en-US" sz="3100" b="1" i="0" dirty="0" err="1" smtClean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yangi</a:t>
            </a:r>
            <a:r>
              <a:rPr lang="en-US" sz="3100" b="1" i="0" dirty="0" smtClean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i="0" dirty="0" err="1" smtClean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tahriri</a:t>
            </a:r>
            <a:r>
              <a:rPr lang="en-US" sz="3100" b="1" i="0" dirty="0" smtClean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) </a:t>
            </a:r>
            <a:r>
              <a:rPr lang="en-US" sz="3100" b="1" i="0" dirty="0" err="1" smtClean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kuchga</a:t>
            </a:r>
            <a:r>
              <a:rPr lang="en-US" sz="3100" b="1" i="0" dirty="0" smtClean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i="0" dirty="0" err="1" smtClean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kirdi</a:t>
            </a:r>
            <a:r>
              <a:rPr lang="en-US" sz="3100" b="1" i="0" dirty="0" smtClean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. </a:t>
            </a:r>
            <a:r>
              <a:rPr lang="en-US" sz="3100" b="1" i="0" dirty="0" err="1" smtClean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Ushbu</a:t>
            </a:r>
            <a:r>
              <a:rPr lang="en-US" sz="3100" b="1" i="0" dirty="0" smtClean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i="0" dirty="0" err="1" smtClean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kodeks</a:t>
            </a:r>
            <a:r>
              <a:rPr lang="en-US" sz="3100" b="1" i="0" dirty="0" smtClean="0"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 smtClean="0">
                <a:latin typeface="Leelawadee" panose="020B0502040204020203" pitchFamily="34" charset="-34"/>
                <a:cs typeface="Leelawadee" panose="020B0502040204020203" pitchFamily="34" charset="-34"/>
              </a:rPr>
              <a:t>soliqlar</a:t>
            </a:r>
            <a:r>
              <a:rPr lang="en-US" sz="3100" b="1" dirty="0" smtClean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va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yig‘imlarni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belgilash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joriy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etish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va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bekor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qilishga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hisoblab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chiqarish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hamda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to‘lashga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doir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munosabatlarni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,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shuningdek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soliq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majburiyatlarini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bajarish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bilan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bog‘liq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munosabatlarni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tartibga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100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soladi</a:t>
            </a:r>
            <a:r>
              <a:rPr lang="en-US" sz="31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.</a:t>
            </a:r>
            <a:endParaRPr lang="ru-RU" sz="3100" b="1" dirty="0"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725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O’zbekistondagi</a:t>
            </a:r>
            <a:r>
              <a:rPr lang="en-US" dirty="0"/>
              <a:t> </a:t>
            </a:r>
            <a:r>
              <a:rPr lang="en-US" dirty="0" err="1"/>
              <a:t>soliq</a:t>
            </a:r>
            <a:r>
              <a:rPr lang="en-US" dirty="0"/>
              <a:t> </a:t>
            </a:r>
            <a:r>
              <a:rPr lang="en-US" dirty="0" err="1"/>
              <a:t>turlari</a:t>
            </a:r>
            <a:r>
              <a:rPr lang="en-US" dirty="0"/>
              <a:t>:</a:t>
            </a:r>
            <a:br>
              <a:rPr lang="en-US" dirty="0"/>
            </a:br>
            <a:r>
              <a:rPr lang="en-US" sz="2400" dirty="0"/>
              <a:t>(17-modda, </a:t>
            </a:r>
            <a:r>
              <a:rPr lang="en-US" sz="2400" dirty="0" err="1"/>
              <a:t>O‘zbekiston</a:t>
            </a:r>
            <a:r>
              <a:rPr lang="en-US" sz="2400" dirty="0"/>
              <a:t> </a:t>
            </a:r>
            <a:r>
              <a:rPr lang="en-US" sz="2400" dirty="0" err="1"/>
              <a:t>Respublikasining</a:t>
            </a:r>
            <a:r>
              <a:rPr lang="en-US" sz="2400" dirty="0"/>
              <a:t> </a:t>
            </a:r>
            <a:r>
              <a:rPr lang="en-US" sz="2400" dirty="0" err="1"/>
              <a:t>Soliq</a:t>
            </a:r>
            <a:r>
              <a:rPr lang="en-US" sz="2400" dirty="0"/>
              <a:t> </a:t>
            </a:r>
            <a:r>
              <a:rPr lang="en-US" sz="2400" dirty="0" err="1"/>
              <a:t>Kodeksi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19316" y="2060575"/>
            <a:ext cx="5267422" cy="4630511"/>
          </a:xfrm>
        </p:spPr>
        <p:txBody>
          <a:bodyPr>
            <a:normAutofit/>
          </a:bodyPr>
          <a:lstStyle/>
          <a:p>
            <a:r>
              <a:rPr lang="en-US" sz="3200" dirty="0"/>
              <a:t>1) </a:t>
            </a:r>
            <a:r>
              <a:rPr lang="en-US" sz="3200" dirty="0" err="1"/>
              <a:t>qo‘shilgan</a:t>
            </a:r>
            <a:r>
              <a:rPr lang="en-US" sz="3200" dirty="0"/>
              <a:t> </a:t>
            </a:r>
            <a:r>
              <a:rPr lang="en-US" sz="3200" dirty="0" err="1"/>
              <a:t>qiymat</a:t>
            </a:r>
            <a:r>
              <a:rPr lang="en-US" sz="3200" dirty="0"/>
              <a:t> </a:t>
            </a:r>
            <a:r>
              <a:rPr lang="en-US" sz="3200" dirty="0" err="1"/>
              <a:t>solig‘i</a:t>
            </a:r>
            <a:r>
              <a:rPr lang="en-US" sz="3200" dirty="0" smtClean="0"/>
              <a:t>;</a:t>
            </a:r>
            <a:endParaRPr lang="en-US" sz="3200" dirty="0"/>
          </a:p>
          <a:p>
            <a:r>
              <a:rPr lang="en-US" sz="3200" dirty="0"/>
              <a:t>2) </a:t>
            </a:r>
            <a:r>
              <a:rPr lang="en-US" sz="3200" dirty="0" err="1"/>
              <a:t>aksiz</a:t>
            </a:r>
            <a:r>
              <a:rPr lang="en-US" sz="3200" dirty="0"/>
              <a:t> </a:t>
            </a:r>
            <a:r>
              <a:rPr lang="en-US" sz="3200" dirty="0" err="1"/>
              <a:t>solig‘i</a:t>
            </a:r>
            <a:r>
              <a:rPr lang="en-US" sz="3200" dirty="0" smtClean="0"/>
              <a:t>;</a:t>
            </a:r>
            <a:endParaRPr lang="en-US" sz="3200" dirty="0"/>
          </a:p>
          <a:p>
            <a:r>
              <a:rPr lang="en-US" sz="3200" dirty="0"/>
              <a:t>3) </a:t>
            </a:r>
            <a:r>
              <a:rPr lang="en-US" sz="3200" dirty="0" err="1"/>
              <a:t>foyda</a:t>
            </a:r>
            <a:r>
              <a:rPr lang="en-US" sz="3200" dirty="0"/>
              <a:t> </a:t>
            </a:r>
            <a:r>
              <a:rPr lang="en-US" sz="3200" dirty="0" err="1"/>
              <a:t>solig‘i</a:t>
            </a:r>
            <a:r>
              <a:rPr lang="en-US" sz="3200" dirty="0"/>
              <a:t>;</a:t>
            </a:r>
          </a:p>
          <a:p>
            <a:r>
              <a:rPr lang="en-US" sz="3200" dirty="0" smtClean="0"/>
              <a:t>4</a:t>
            </a:r>
            <a:r>
              <a:rPr lang="en-US" sz="3200" dirty="0"/>
              <a:t>) </a:t>
            </a:r>
            <a:r>
              <a:rPr lang="en-US" sz="3200" dirty="0" err="1"/>
              <a:t>jismoniy</a:t>
            </a:r>
            <a:r>
              <a:rPr lang="en-US" sz="3200" dirty="0"/>
              <a:t> </a:t>
            </a:r>
            <a:r>
              <a:rPr lang="en-US" sz="3200" dirty="0" err="1"/>
              <a:t>shaxslardan</a:t>
            </a:r>
            <a:r>
              <a:rPr lang="en-US" sz="3200" dirty="0"/>
              <a:t> </a:t>
            </a:r>
            <a:r>
              <a:rPr lang="en-US" sz="3200" dirty="0" err="1"/>
              <a:t>olinadigan</a:t>
            </a:r>
            <a:r>
              <a:rPr lang="en-US" sz="3200" dirty="0"/>
              <a:t> </a:t>
            </a:r>
            <a:r>
              <a:rPr lang="en-US" sz="3200" dirty="0" err="1"/>
              <a:t>daromad</a:t>
            </a:r>
            <a:r>
              <a:rPr lang="en-US" sz="3200" dirty="0"/>
              <a:t> </a:t>
            </a:r>
            <a:r>
              <a:rPr lang="en-US" sz="3200" dirty="0" err="1"/>
              <a:t>solig‘i</a:t>
            </a:r>
            <a:r>
              <a:rPr lang="en-US" sz="3200" dirty="0"/>
              <a:t>;</a:t>
            </a:r>
          </a:p>
          <a:p>
            <a:endParaRPr lang="ru-RU" sz="2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57693" y="2060575"/>
            <a:ext cx="6131107" cy="4518879"/>
          </a:xfrm>
        </p:spPr>
        <p:txBody>
          <a:bodyPr>
            <a:normAutofit/>
          </a:bodyPr>
          <a:lstStyle/>
          <a:p>
            <a:r>
              <a:rPr lang="en-US" sz="3200" dirty="0"/>
              <a:t>5) </a:t>
            </a:r>
            <a:r>
              <a:rPr lang="en-US" sz="3200" dirty="0" err="1"/>
              <a:t>yer</a:t>
            </a:r>
            <a:r>
              <a:rPr lang="en-US" sz="3200" dirty="0"/>
              <a:t> </a:t>
            </a:r>
            <a:r>
              <a:rPr lang="en-US" sz="3200" dirty="0" err="1"/>
              <a:t>qa’ridan</a:t>
            </a:r>
            <a:r>
              <a:rPr lang="en-US" sz="3200" dirty="0"/>
              <a:t> </a:t>
            </a:r>
            <a:r>
              <a:rPr lang="en-US" sz="3200" dirty="0" err="1"/>
              <a:t>foydalanganlik</a:t>
            </a:r>
            <a:r>
              <a:rPr lang="en-US" sz="3200" dirty="0"/>
              <a:t> </a:t>
            </a:r>
            <a:r>
              <a:rPr lang="en-US" sz="3200" dirty="0" err="1"/>
              <a:t>uchun</a:t>
            </a:r>
            <a:r>
              <a:rPr lang="en-US" sz="3200" dirty="0"/>
              <a:t> </a:t>
            </a:r>
            <a:r>
              <a:rPr lang="en-US" sz="3200" dirty="0" err="1"/>
              <a:t>soliq</a:t>
            </a:r>
            <a:r>
              <a:rPr lang="en-US" sz="3200" dirty="0"/>
              <a:t>;</a:t>
            </a:r>
            <a:endParaRPr lang="en-US" sz="3200" dirty="0" smtClean="0"/>
          </a:p>
          <a:p>
            <a:r>
              <a:rPr lang="en-US" sz="3200" dirty="0" smtClean="0"/>
              <a:t>6</a:t>
            </a:r>
            <a:r>
              <a:rPr lang="en-US" sz="3200" dirty="0"/>
              <a:t>) </a:t>
            </a:r>
            <a:r>
              <a:rPr lang="en-US" sz="3200" dirty="0" err="1"/>
              <a:t>suv</a:t>
            </a:r>
            <a:r>
              <a:rPr lang="en-US" sz="3200" dirty="0"/>
              <a:t> </a:t>
            </a:r>
            <a:r>
              <a:rPr lang="en-US" sz="3200" dirty="0" err="1"/>
              <a:t>resurslaridan</a:t>
            </a:r>
            <a:r>
              <a:rPr lang="en-US" sz="3200" dirty="0"/>
              <a:t> </a:t>
            </a:r>
            <a:r>
              <a:rPr lang="en-US" sz="3200" dirty="0" err="1"/>
              <a:t>foydalanganlik</a:t>
            </a:r>
            <a:r>
              <a:rPr lang="en-US" sz="3200" dirty="0"/>
              <a:t> </a:t>
            </a:r>
            <a:r>
              <a:rPr lang="en-US" sz="3200" dirty="0" err="1"/>
              <a:t>uchun</a:t>
            </a:r>
            <a:r>
              <a:rPr lang="en-US" sz="3200" dirty="0"/>
              <a:t> </a:t>
            </a:r>
            <a:r>
              <a:rPr lang="en-US" sz="3200" dirty="0" err="1"/>
              <a:t>soliq</a:t>
            </a:r>
            <a:r>
              <a:rPr lang="en-US" sz="3200" dirty="0" smtClean="0"/>
              <a:t>;</a:t>
            </a:r>
            <a:endParaRPr lang="en-US" sz="3200" dirty="0"/>
          </a:p>
          <a:p>
            <a:r>
              <a:rPr lang="en-US" sz="3200" dirty="0"/>
              <a:t>7) </a:t>
            </a:r>
            <a:r>
              <a:rPr lang="en-US" sz="3200" dirty="0" err="1"/>
              <a:t>mol-mulk</a:t>
            </a:r>
            <a:r>
              <a:rPr lang="en-US" sz="3200" dirty="0"/>
              <a:t> </a:t>
            </a:r>
            <a:r>
              <a:rPr lang="en-US" sz="3200" dirty="0" err="1"/>
              <a:t>solig‘i</a:t>
            </a:r>
            <a:r>
              <a:rPr lang="en-US" sz="3200" dirty="0" smtClean="0"/>
              <a:t>;</a:t>
            </a:r>
            <a:endParaRPr lang="en-US" sz="3200" dirty="0"/>
          </a:p>
          <a:p>
            <a:r>
              <a:rPr lang="en-US" sz="3200" dirty="0"/>
              <a:t>8) </a:t>
            </a:r>
            <a:r>
              <a:rPr lang="en-US" sz="3200" dirty="0" err="1"/>
              <a:t>yer</a:t>
            </a:r>
            <a:r>
              <a:rPr lang="en-US" sz="3200" dirty="0"/>
              <a:t> </a:t>
            </a:r>
            <a:r>
              <a:rPr lang="en-US" sz="3200" dirty="0" err="1"/>
              <a:t>solig‘i</a:t>
            </a:r>
            <a:r>
              <a:rPr lang="en-US" sz="3200" dirty="0"/>
              <a:t>;</a:t>
            </a:r>
          </a:p>
          <a:p>
            <a:r>
              <a:rPr lang="en-US" sz="3200" dirty="0" smtClean="0"/>
              <a:t>9</a:t>
            </a:r>
            <a:r>
              <a:rPr lang="en-US" sz="3200" dirty="0"/>
              <a:t>) </a:t>
            </a:r>
            <a:r>
              <a:rPr lang="en-US" sz="3200" dirty="0" err="1"/>
              <a:t>ijtimoiy</a:t>
            </a:r>
            <a:r>
              <a:rPr lang="en-US" sz="3200" dirty="0"/>
              <a:t> </a:t>
            </a:r>
            <a:r>
              <a:rPr lang="en-US" sz="3200" dirty="0" err="1"/>
              <a:t>soliq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154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DSQning hay'at yig'ilishida 13 nafar davlat soliq inspeksiyasi boshlig'i  lavozimidan olindi, 40 dan ziyod rahbar xodimga intizomiy choralar ko'rildi  — Daryo Yangiliklar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0383"/>
          <a:stretch/>
        </p:blipFill>
        <p:spPr bwMode="auto">
          <a:xfrm>
            <a:off x="0" y="1990526"/>
            <a:ext cx="12192000" cy="484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48342" y="220811"/>
            <a:ext cx="78522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O‘zbekiston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Respublikasi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 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Vazirlar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Mahkamasi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huzuridagi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Soliq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qo‘mitasi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 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soliq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to'g’risidagi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qonun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hujjatlariga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rioya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etilishini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va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davlatning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iqtisodiy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manfaatlari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himoya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qilinishini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ta'minlash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sohasidagi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nazorat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bo'yicha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respublika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davlat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boshqaruvi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organi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hisoblanadi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</a:p>
          <a:p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Qo'mita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 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O‘zbekiston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Respublikasi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 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Vazirlar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Mahkamasiga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US" sz="2800" i="0" dirty="0" err="1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bo'ysunadi</a:t>
            </a:r>
            <a:r>
              <a:rPr lang="en-US" sz="2800" i="0" dirty="0" smtClean="0">
                <a:solidFill>
                  <a:srgbClr val="212529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  <a:endParaRPr lang="en-US" sz="2800" i="0" dirty="0">
              <a:solidFill>
                <a:srgbClr val="212529"/>
              </a:solidFill>
              <a:effectLst/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102" name="Picture 6" descr="O'zbekiston Respublikasi Vazirlar Mahkamasi huzuridagi Soliq qo'mitas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55" y="442905"/>
            <a:ext cx="1509484" cy="132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5" y="13678"/>
            <a:ext cx="10493829" cy="684432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Прямоугольник 4"/>
          <p:cNvSpPr/>
          <p:nvPr/>
        </p:nvSpPr>
        <p:spPr>
          <a:xfrm>
            <a:off x="4586514" y="1000648"/>
            <a:ext cx="3701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effectLst/>
                <a:latin typeface="ClearSans-Light"/>
              </a:rPr>
              <a:t>(</a:t>
            </a:r>
            <a:r>
              <a:rPr lang="en-US" b="0" i="0" dirty="0" err="1" smtClean="0">
                <a:effectLst/>
                <a:latin typeface="ClearSans-Light"/>
              </a:rPr>
              <a:t>tashkiliy</a:t>
            </a:r>
            <a:r>
              <a:rPr lang="en-US" b="0" i="0" dirty="0" smtClean="0">
                <a:effectLst/>
                <a:latin typeface="ClearSans-Light"/>
              </a:rPr>
              <a:t> </a:t>
            </a:r>
            <a:r>
              <a:rPr lang="en-US" b="0" i="0" dirty="0" err="1" smtClean="0">
                <a:effectLst/>
                <a:latin typeface="ClearSans-Light"/>
              </a:rPr>
              <a:t>tuzilmasi</a:t>
            </a:r>
            <a:r>
              <a:rPr lang="en-US" b="0" i="0" dirty="0" smtClean="0">
                <a:effectLst/>
                <a:latin typeface="ClearSans-Light"/>
              </a:rPr>
              <a:t>)</a:t>
            </a:r>
            <a:r>
              <a:rPr lang="en-US" b="0" i="0" dirty="0" smtClean="0">
                <a:solidFill>
                  <a:srgbClr val="212529"/>
                </a:solidFill>
                <a:effectLst/>
                <a:latin typeface="ClearSans-Light"/>
              </a:rPr>
              <a:t> </a:t>
            </a:r>
            <a:endParaRPr lang="en-US" b="0" i="0" dirty="0">
              <a:solidFill>
                <a:srgbClr val="212529"/>
              </a:solidFill>
              <a:effectLst/>
              <a:latin typeface="ClearSans-Light"/>
            </a:endParaRPr>
          </a:p>
        </p:txBody>
      </p:sp>
    </p:spTree>
    <p:extLst>
      <p:ext uri="{BB962C8B-B14F-4D97-AF65-F5344CB8AC3E}">
        <p14:creationId xmlns:p14="http://schemas.microsoft.com/office/powerpoint/2010/main" val="8962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283" y="496261"/>
            <a:ext cx="10950803" cy="1187396"/>
          </a:xfrm>
        </p:spPr>
        <p:txBody>
          <a:bodyPr/>
          <a:lstStyle/>
          <a:p>
            <a:r>
              <a:rPr lang="en-US" sz="3600" dirty="0" err="1">
                <a:latin typeface="ClearSans"/>
              </a:rPr>
              <a:t>Soliq</a:t>
            </a:r>
            <a:r>
              <a:rPr lang="en-US" sz="3600" dirty="0">
                <a:latin typeface="ClearSans"/>
              </a:rPr>
              <a:t> </a:t>
            </a:r>
            <a:r>
              <a:rPr lang="en-US" sz="3600" dirty="0" err="1">
                <a:latin typeface="ClearSans"/>
              </a:rPr>
              <a:t>maʼlumotlarini</a:t>
            </a:r>
            <a:r>
              <a:rPr lang="en-US" sz="3600" dirty="0">
                <a:latin typeface="ClearSans"/>
              </a:rPr>
              <a:t> </a:t>
            </a:r>
            <a:r>
              <a:rPr lang="en-US" sz="3600" dirty="0" err="1">
                <a:latin typeface="ClearSans"/>
              </a:rPr>
              <a:t>qayta</a:t>
            </a:r>
            <a:r>
              <a:rPr lang="en-US" sz="3600" dirty="0">
                <a:latin typeface="ClearSans"/>
              </a:rPr>
              <a:t> </a:t>
            </a:r>
            <a:r>
              <a:rPr lang="en-US" sz="3600" dirty="0" err="1">
                <a:latin typeface="ClearSans"/>
              </a:rPr>
              <a:t>ishlash</a:t>
            </a:r>
            <a:r>
              <a:rPr lang="en-US" sz="3600" dirty="0">
                <a:latin typeface="ClearSans"/>
              </a:rPr>
              <a:t> </a:t>
            </a:r>
            <a:r>
              <a:rPr lang="en-US" sz="3600" dirty="0" err="1" smtClean="0">
                <a:latin typeface="ClearSans"/>
              </a:rPr>
              <a:t>markazi</a:t>
            </a:r>
            <a:r>
              <a:rPr lang="en-US" sz="3600" dirty="0" smtClean="0">
                <a:latin typeface="ClearSans"/>
              </a:rPr>
              <a:t> (DUK)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7255" y="1443318"/>
            <a:ext cx="10551659" cy="4638168"/>
          </a:xfrm>
        </p:spPr>
        <p:txBody>
          <a:bodyPr>
            <a:normAutofit fontScale="92500"/>
          </a:bodyPr>
          <a:lstStyle/>
          <a:p>
            <a:r>
              <a:rPr lang="en-US" sz="2800" dirty="0" err="1">
                <a:latin typeface="ClearSans"/>
              </a:rPr>
              <a:t>O‘zbekiston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>
                <a:latin typeface="ClearSans"/>
              </a:rPr>
              <a:t>Respublikasi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>
                <a:latin typeface="ClearSans"/>
              </a:rPr>
              <a:t>Vazirlar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>
                <a:latin typeface="ClearSans"/>
              </a:rPr>
              <a:t>Mahkamasi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>
                <a:latin typeface="ClearSans"/>
              </a:rPr>
              <a:t>huzuridagi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>
                <a:latin typeface="ClearSans"/>
              </a:rPr>
              <a:t>Soliq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>
                <a:latin typeface="ClearSans"/>
              </a:rPr>
              <a:t>qo‘mitasi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>
                <a:latin typeface="ClearSans"/>
              </a:rPr>
              <a:t>huzuridagi</a:t>
            </a:r>
            <a:r>
              <a:rPr lang="en-US" sz="2800" dirty="0">
                <a:latin typeface="ClearSans"/>
              </a:rPr>
              <a:t> “</a:t>
            </a:r>
            <a:r>
              <a:rPr lang="en-US" sz="2800" dirty="0" err="1">
                <a:latin typeface="ClearSans"/>
              </a:rPr>
              <a:t>Soliq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>
                <a:latin typeface="ClearSans"/>
              </a:rPr>
              <a:t>maʼlumotlarini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>
                <a:latin typeface="ClearSans"/>
              </a:rPr>
              <a:t>qayta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>
                <a:latin typeface="ClearSans"/>
              </a:rPr>
              <a:t>ishlash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>
                <a:latin typeface="ClearSans"/>
              </a:rPr>
              <a:t>markazi</a:t>
            </a:r>
            <a:r>
              <a:rPr lang="en-US" sz="2800" dirty="0">
                <a:latin typeface="ClearSans"/>
              </a:rPr>
              <a:t>” </a:t>
            </a:r>
            <a:r>
              <a:rPr lang="en-US" sz="2800" dirty="0" err="1">
                <a:latin typeface="ClearSans"/>
              </a:rPr>
              <a:t>davlat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>
                <a:latin typeface="ClearSans"/>
              </a:rPr>
              <a:t>unitar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>
                <a:latin typeface="ClearSans"/>
              </a:rPr>
              <a:t>korxonasi</a:t>
            </a:r>
            <a:r>
              <a:rPr lang="en-US" sz="2800" dirty="0">
                <a:latin typeface="ClearSans"/>
              </a:rPr>
              <a:t> (</a:t>
            </a:r>
            <a:r>
              <a:rPr lang="en-US" sz="2800" dirty="0" err="1">
                <a:latin typeface="ClearSans"/>
              </a:rPr>
              <a:t>keyingi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>
                <a:latin typeface="ClearSans"/>
              </a:rPr>
              <a:t>o‘rinlarda</a:t>
            </a:r>
            <a:r>
              <a:rPr lang="en-US" sz="2800" dirty="0">
                <a:latin typeface="ClearSans"/>
              </a:rPr>
              <a:t> DUK) </a:t>
            </a:r>
            <a:r>
              <a:rPr lang="en-US" sz="2800" dirty="0" err="1">
                <a:latin typeface="ClearSans"/>
              </a:rPr>
              <a:t>O‘zbekiston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>
                <a:latin typeface="ClearSans"/>
              </a:rPr>
              <a:t>Respublikasi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>
                <a:latin typeface="ClearSans"/>
              </a:rPr>
              <a:t>Prezidentining</a:t>
            </a:r>
            <a:r>
              <a:rPr lang="en-US" sz="2800" dirty="0">
                <a:latin typeface="ClearSans"/>
              </a:rPr>
              <a:t> 2021-yil 30-dekabrdagi PQ-73-son </a:t>
            </a:r>
            <a:r>
              <a:rPr lang="en-US" sz="2800" dirty="0" err="1">
                <a:latin typeface="ClearSans"/>
              </a:rPr>
              <a:t>Qaroriga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>
                <a:latin typeface="ClearSans"/>
              </a:rPr>
              <a:t>muvofiq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>
                <a:latin typeface="ClearSans"/>
              </a:rPr>
              <a:t>tashkil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 smtClean="0">
                <a:latin typeface="ClearSans"/>
              </a:rPr>
              <a:t>etilgan</a:t>
            </a:r>
            <a:r>
              <a:rPr lang="en-US" sz="2800" dirty="0" smtClean="0">
                <a:latin typeface="ClearSans"/>
              </a:rPr>
              <a:t>.</a:t>
            </a:r>
          </a:p>
          <a:p>
            <a:r>
              <a:rPr lang="en-US" sz="2800" dirty="0" smtClean="0">
                <a:latin typeface="ClearSans"/>
              </a:rPr>
              <a:t>DUK </a:t>
            </a:r>
            <a:r>
              <a:rPr lang="en-US" sz="2800" dirty="0" err="1">
                <a:latin typeface="ClearSans"/>
              </a:rPr>
              <a:t>ning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>
                <a:latin typeface="ClearSans"/>
              </a:rPr>
              <a:t>asosiy</a:t>
            </a:r>
            <a:r>
              <a:rPr lang="en-US" sz="2800" dirty="0">
                <a:latin typeface="ClearSans"/>
              </a:rPr>
              <a:t> </a:t>
            </a:r>
            <a:r>
              <a:rPr lang="en-US" sz="2800" dirty="0" err="1" smtClean="0">
                <a:latin typeface="ClearSans"/>
              </a:rPr>
              <a:t>vazifasi</a:t>
            </a:r>
            <a:r>
              <a:rPr lang="en-US" sz="2800" dirty="0" smtClean="0">
                <a:latin typeface="ClearSans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learSans"/>
              </a:rPr>
              <a:t>davlat</a:t>
            </a:r>
            <a:r>
              <a:rPr lang="en-US" sz="2400" dirty="0" smtClean="0">
                <a:latin typeface="ClearSans"/>
              </a:rPr>
              <a:t> </a:t>
            </a:r>
            <a:r>
              <a:rPr lang="en-US" sz="2400" dirty="0" err="1" smtClean="0">
                <a:latin typeface="ClearSans"/>
              </a:rPr>
              <a:t>soliq</a:t>
            </a:r>
            <a:r>
              <a:rPr lang="en-US" sz="2400" dirty="0" smtClean="0">
                <a:latin typeface="ClearSans"/>
              </a:rPr>
              <a:t> </a:t>
            </a:r>
            <a:r>
              <a:rPr lang="en-US" sz="2400" dirty="0" err="1" smtClean="0">
                <a:latin typeface="ClearSans"/>
              </a:rPr>
              <a:t>xizmati</a:t>
            </a:r>
            <a:r>
              <a:rPr lang="en-US" sz="2400" dirty="0" smtClean="0">
                <a:latin typeface="ClearSans"/>
              </a:rPr>
              <a:t> </a:t>
            </a:r>
            <a:r>
              <a:rPr lang="en-US" sz="2400" dirty="0" err="1" smtClean="0">
                <a:latin typeface="ClearSans"/>
              </a:rPr>
              <a:t>organlarining</a:t>
            </a:r>
            <a:r>
              <a:rPr lang="en-US" sz="2400" dirty="0" smtClean="0">
                <a:latin typeface="ClearSans"/>
              </a:rPr>
              <a:t> </a:t>
            </a:r>
            <a:r>
              <a:rPr lang="en-US" sz="2400" dirty="0" err="1" smtClean="0">
                <a:latin typeface="ClearSans"/>
              </a:rPr>
              <a:t>elektron</a:t>
            </a:r>
            <a:r>
              <a:rPr lang="en-US" sz="2400" dirty="0" smtClean="0">
                <a:latin typeface="ClearSans"/>
              </a:rPr>
              <a:t> </a:t>
            </a:r>
            <a:r>
              <a:rPr lang="en-US" sz="2400" dirty="0" err="1" smtClean="0">
                <a:latin typeface="ClearSans"/>
              </a:rPr>
              <a:t>maʼlumotlar</a:t>
            </a:r>
            <a:r>
              <a:rPr lang="en-US" sz="2400" dirty="0" smtClean="0">
                <a:latin typeface="ClearSans"/>
              </a:rPr>
              <a:t> </a:t>
            </a:r>
            <a:r>
              <a:rPr lang="en-US" sz="2400" dirty="0" err="1" smtClean="0">
                <a:latin typeface="ClearSans"/>
              </a:rPr>
              <a:t>bazasini</a:t>
            </a:r>
            <a:r>
              <a:rPr lang="en-US" sz="2400" dirty="0" smtClean="0">
                <a:latin typeface="ClearSans"/>
              </a:rPr>
              <a:t> </a:t>
            </a:r>
            <a:r>
              <a:rPr lang="en-US" sz="2400" dirty="0" err="1" smtClean="0">
                <a:latin typeface="ClearSans"/>
              </a:rPr>
              <a:t>shakllanishi</a:t>
            </a:r>
            <a:r>
              <a:rPr lang="en-US" sz="2400" dirty="0" smtClean="0">
                <a:latin typeface="ClearSans"/>
              </a:rPr>
              <a:t>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learSans"/>
              </a:rPr>
              <a:t>boshqarilishi</a:t>
            </a:r>
            <a:r>
              <a:rPr lang="en-US" sz="2400" dirty="0" smtClean="0">
                <a:latin typeface="ClearSans"/>
              </a:rPr>
              <a:t> </a:t>
            </a:r>
            <a:r>
              <a:rPr lang="en-US" sz="2400" dirty="0" err="1" smtClean="0">
                <a:latin typeface="ClearSans"/>
              </a:rPr>
              <a:t>va</a:t>
            </a:r>
            <a:r>
              <a:rPr lang="en-US" sz="2400" dirty="0" smtClean="0">
                <a:latin typeface="ClearSans"/>
              </a:rPr>
              <a:t> </a:t>
            </a:r>
            <a:r>
              <a:rPr lang="en-US" sz="2400" dirty="0" err="1" smtClean="0">
                <a:latin typeface="ClearSans"/>
              </a:rPr>
              <a:t>xavfsiz</a:t>
            </a:r>
            <a:r>
              <a:rPr lang="en-US" sz="2400" dirty="0" smtClean="0">
                <a:latin typeface="ClearSans"/>
              </a:rPr>
              <a:t> </a:t>
            </a:r>
            <a:r>
              <a:rPr lang="en-US" sz="2400" dirty="0" err="1" smtClean="0">
                <a:latin typeface="ClearSans"/>
              </a:rPr>
              <a:t>saqlanishini</a:t>
            </a:r>
            <a:r>
              <a:rPr lang="en-US" sz="2400" dirty="0" smtClean="0">
                <a:latin typeface="ClearSans"/>
              </a:rPr>
              <a:t>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learSans"/>
              </a:rPr>
              <a:t>axborot</a:t>
            </a:r>
            <a:r>
              <a:rPr lang="en-US" sz="2400" dirty="0" smtClean="0">
                <a:latin typeface="ClearSans"/>
              </a:rPr>
              <a:t> </a:t>
            </a:r>
            <a:r>
              <a:rPr lang="en-US" sz="2400" dirty="0" err="1" smtClean="0">
                <a:latin typeface="ClearSans"/>
              </a:rPr>
              <a:t>tizimlariga</a:t>
            </a:r>
            <a:r>
              <a:rPr lang="en-US" sz="2400" dirty="0" smtClean="0">
                <a:latin typeface="ClearSans"/>
              </a:rPr>
              <a:t> </a:t>
            </a:r>
            <a:r>
              <a:rPr lang="en-US" sz="2400" dirty="0" err="1" smtClean="0">
                <a:latin typeface="ClearSans"/>
              </a:rPr>
              <a:t>texnik</a:t>
            </a:r>
            <a:r>
              <a:rPr lang="en-US" sz="2400" dirty="0" smtClean="0">
                <a:latin typeface="ClearSans"/>
              </a:rPr>
              <a:t> </a:t>
            </a:r>
            <a:r>
              <a:rPr lang="en-US" sz="2400" dirty="0" err="1" smtClean="0">
                <a:latin typeface="ClearSans"/>
              </a:rPr>
              <a:t>xizmat</a:t>
            </a:r>
            <a:r>
              <a:rPr lang="en-US" sz="2400" dirty="0" smtClean="0">
                <a:latin typeface="ClearSans"/>
              </a:rPr>
              <a:t> </a:t>
            </a:r>
            <a:r>
              <a:rPr lang="en-US" sz="2400" dirty="0" err="1" smtClean="0">
                <a:latin typeface="ClearSans"/>
              </a:rPr>
              <a:t>ko‘rsatilishi</a:t>
            </a:r>
            <a:r>
              <a:rPr lang="en-US" sz="2400" dirty="0" smtClean="0">
                <a:latin typeface="ClearSans"/>
              </a:rPr>
              <a:t>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ClearSans"/>
              </a:rPr>
              <a:t>uzluksiz</a:t>
            </a:r>
            <a:r>
              <a:rPr lang="en-US" sz="2400" dirty="0" smtClean="0">
                <a:latin typeface="ClearSans"/>
              </a:rPr>
              <a:t> </a:t>
            </a:r>
            <a:r>
              <a:rPr lang="en-US" sz="2400" dirty="0" err="1" smtClean="0">
                <a:latin typeface="ClearSans"/>
              </a:rPr>
              <a:t>ishlashini</a:t>
            </a:r>
            <a:r>
              <a:rPr lang="en-US" sz="2400" dirty="0" smtClean="0">
                <a:latin typeface="ClearSans"/>
              </a:rPr>
              <a:t> </a:t>
            </a:r>
            <a:r>
              <a:rPr lang="en-US" sz="2400" dirty="0" err="1" smtClean="0">
                <a:latin typeface="ClearSans"/>
              </a:rPr>
              <a:t>taʼminlash</a:t>
            </a:r>
            <a:r>
              <a:rPr lang="en-US" sz="2400" dirty="0" smtClean="0">
                <a:latin typeface="ClearSans"/>
              </a:rPr>
              <a:t> </a:t>
            </a:r>
            <a:r>
              <a:rPr lang="en-US" sz="2400" dirty="0" err="1" smtClean="0">
                <a:latin typeface="ClearSans"/>
              </a:rPr>
              <a:t>hisoblanadi</a:t>
            </a:r>
            <a:r>
              <a:rPr lang="en-US" sz="2400" dirty="0" smtClean="0">
                <a:latin typeface="ClearSans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04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75771" y="555171"/>
            <a:ext cx="11146971" cy="5994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 smtClean="0"/>
              <a:t>DUK </a:t>
            </a:r>
            <a:r>
              <a:rPr lang="en-US" sz="5400" dirty="0" err="1"/>
              <a:t>o‘z</a:t>
            </a:r>
            <a:r>
              <a:rPr lang="en-US" sz="5400" dirty="0"/>
              <a:t> </a:t>
            </a:r>
            <a:r>
              <a:rPr lang="en-US" sz="5400" dirty="0" err="1"/>
              <a:t>faoliyati</a:t>
            </a:r>
            <a:r>
              <a:rPr lang="en-US" sz="5400" dirty="0"/>
              <a:t> </a:t>
            </a:r>
            <a:r>
              <a:rPr lang="en-US" sz="5400" dirty="0" err="1" smtClean="0"/>
              <a:t>doirasida</a:t>
            </a:r>
            <a:r>
              <a:rPr lang="en-US" sz="5400" dirty="0" smtClean="0"/>
              <a:t>:</a:t>
            </a:r>
            <a:endParaRPr lang="en-US" sz="5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server </a:t>
            </a:r>
            <a:r>
              <a:rPr lang="en-US" sz="3200" dirty="0" err="1"/>
              <a:t>qurilmalarini</a:t>
            </a:r>
            <a:r>
              <a:rPr lang="en-US" sz="3200" dirty="0"/>
              <a:t> </a:t>
            </a:r>
            <a:r>
              <a:rPr lang="en-US" sz="3200" dirty="0" err="1"/>
              <a:t>joylashtirish</a:t>
            </a:r>
            <a:r>
              <a:rPr lang="en-US" sz="3200" dirty="0"/>
              <a:t> </a:t>
            </a:r>
            <a:r>
              <a:rPr lang="en-US" sz="3200" dirty="0" err="1"/>
              <a:t>uchun</a:t>
            </a:r>
            <a:r>
              <a:rPr lang="en-US" sz="3200" dirty="0"/>
              <a:t> </a:t>
            </a:r>
            <a:r>
              <a:rPr lang="en-US" sz="3200" dirty="0" err="1"/>
              <a:t>muqobil</a:t>
            </a:r>
            <a:r>
              <a:rPr lang="en-US" sz="3200" dirty="0"/>
              <a:t> </a:t>
            </a:r>
            <a:r>
              <a:rPr lang="en-US" sz="3200" dirty="0" err="1"/>
              <a:t>infratuzilma</a:t>
            </a:r>
            <a:r>
              <a:rPr lang="en-US" sz="3200" dirty="0"/>
              <a:t> </a:t>
            </a:r>
            <a:r>
              <a:rPr lang="en-US" sz="3200" dirty="0" err="1"/>
              <a:t>shakllantirish</a:t>
            </a:r>
            <a:r>
              <a:rPr lang="en-US" sz="3200" dirty="0"/>
              <a:t>, 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serverlarni</a:t>
            </a:r>
            <a:r>
              <a:rPr lang="en-US" sz="3200" dirty="0" smtClean="0"/>
              <a:t> </a:t>
            </a:r>
            <a:r>
              <a:rPr lang="en-US" sz="3200" dirty="0" err="1"/>
              <a:t>o‘rnatish</a:t>
            </a:r>
            <a:r>
              <a:rPr lang="en-US" sz="3200" dirty="0"/>
              <a:t>, 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sozlash</a:t>
            </a:r>
            <a:r>
              <a:rPr lang="en-US" sz="3200" dirty="0" smtClean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texnik</a:t>
            </a:r>
            <a:r>
              <a:rPr lang="en-US" sz="3200" dirty="0"/>
              <a:t> </a:t>
            </a:r>
            <a:r>
              <a:rPr lang="en-US" sz="3200" dirty="0" err="1"/>
              <a:t>jihatdan</a:t>
            </a:r>
            <a:r>
              <a:rPr lang="en-US" sz="3200" dirty="0"/>
              <a:t> </a:t>
            </a:r>
            <a:r>
              <a:rPr lang="en-US" sz="3200" dirty="0" err="1"/>
              <a:t>qo‘llab-quvvatlash</a:t>
            </a:r>
            <a:r>
              <a:rPr lang="en-US" sz="3200" dirty="0"/>
              <a:t>, 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tuzilmaviy</a:t>
            </a:r>
            <a:r>
              <a:rPr lang="en-US" sz="3200" dirty="0" smtClean="0"/>
              <a:t> </a:t>
            </a:r>
            <a:r>
              <a:rPr lang="en-US" sz="3200" dirty="0" err="1"/>
              <a:t>murakkab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yuqori</a:t>
            </a:r>
            <a:r>
              <a:rPr lang="en-US" sz="3200" dirty="0"/>
              <a:t> </a:t>
            </a:r>
            <a:r>
              <a:rPr lang="en-US" sz="3200" dirty="0" err="1"/>
              <a:t>yuklamali</a:t>
            </a:r>
            <a:r>
              <a:rPr lang="en-US" sz="3200" dirty="0"/>
              <a:t> </a:t>
            </a:r>
            <a:r>
              <a:rPr lang="en-US" sz="3200" dirty="0" err="1"/>
              <a:t>korporativ</a:t>
            </a:r>
            <a:r>
              <a:rPr lang="en-US" sz="3200" dirty="0"/>
              <a:t> </a:t>
            </a:r>
            <a:r>
              <a:rPr lang="en-US" sz="3200" dirty="0" err="1"/>
              <a:t>axborot</a:t>
            </a:r>
            <a:r>
              <a:rPr lang="en-US" sz="3200" dirty="0"/>
              <a:t> </a:t>
            </a:r>
            <a:r>
              <a:rPr lang="en-US" sz="3200" dirty="0" err="1"/>
              <a:t>tizimlarni</a:t>
            </a:r>
            <a:r>
              <a:rPr lang="en-US" sz="3200" dirty="0"/>
              <a:t> </a:t>
            </a:r>
            <a:r>
              <a:rPr lang="en-US" sz="3200" dirty="0" err="1"/>
              <a:t>ekspluatatsiya</a:t>
            </a:r>
            <a:r>
              <a:rPr lang="en-US" sz="3200" dirty="0"/>
              <a:t> </a:t>
            </a:r>
            <a:r>
              <a:rPr lang="en-US" sz="3200" dirty="0" err="1"/>
              <a:t>qilish</a:t>
            </a:r>
            <a:r>
              <a:rPr lang="en-US" sz="3200" dirty="0"/>
              <a:t>, 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maʼlumotlar</a:t>
            </a:r>
            <a:r>
              <a:rPr lang="en-US" sz="3200" dirty="0" smtClean="0"/>
              <a:t> </a:t>
            </a:r>
            <a:r>
              <a:rPr lang="en-US" sz="3200" dirty="0" err="1"/>
              <a:t>bazasini</a:t>
            </a:r>
            <a:r>
              <a:rPr lang="en-US" sz="3200" dirty="0"/>
              <a:t> </a:t>
            </a:r>
            <a:r>
              <a:rPr lang="en-US" sz="3200" dirty="0" err="1"/>
              <a:t>boshqarish</a:t>
            </a:r>
            <a:r>
              <a:rPr lang="en-US" sz="3200" dirty="0"/>
              <a:t> </a:t>
            </a:r>
            <a:r>
              <a:rPr lang="en-US" sz="3200" dirty="0" err="1"/>
              <a:t>tizimiga</a:t>
            </a:r>
            <a:r>
              <a:rPr lang="en-US" sz="3200" dirty="0"/>
              <a:t> </a:t>
            </a:r>
            <a:r>
              <a:rPr lang="en-US" sz="3200" dirty="0" err="1"/>
              <a:t>xizmat</a:t>
            </a:r>
            <a:r>
              <a:rPr lang="en-US" sz="3200" dirty="0"/>
              <a:t> </a:t>
            </a:r>
            <a:r>
              <a:rPr lang="en-US" sz="3200" dirty="0" err="1" smtClean="0"/>
              <a:t>ko‘rsatish</a:t>
            </a:r>
            <a:r>
              <a:rPr lang="en-US" sz="3200" dirty="0" smtClean="0"/>
              <a:t>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/>
              <a:t>axborot</a:t>
            </a:r>
            <a:r>
              <a:rPr lang="en-US" sz="3200" dirty="0" smtClean="0"/>
              <a:t> </a:t>
            </a:r>
            <a:r>
              <a:rPr lang="en-US" sz="3200" dirty="0" err="1"/>
              <a:t>xavfsizligini</a:t>
            </a:r>
            <a:r>
              <a:rPr lang="en-US" sz="3200" dirty="0"/>
              <a:t> </a:t>
            </a:r>
            <a:r>
              <a:rPr lang="en-US" sz="3200" dirty="0" err="1"/>
              <a:t>taʼminlash</a:t>
            </a:r>
            <a:r>
              <a:rPr lang="en-US" sz="3200" dirty="0"/>
              <a:t> </a:t>
            </a:r>
            <a:r>
              <a:rPr lang="en-US" sz="3200" dirty="0" err="1"/>
              <a:t>funksiyalarini</a:t>
            </a:r>
            <a:r>
              <a:rPr lang="en-US" sz="3200" dirty="0"/>
              <a:t> </a:t>
            </a:r>
            <a:r>
              <a:rPr lang="en-US" sz="3200" dirty="0" err="1"/>
              <a:t>bajaradi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702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400" b="1" dirty="0" smtClean="0"/>
              <a:t>"Yangi texnologiyalar" </a:t>
            </a:r>
            <a:r>
              <a:rPr lang="sv-SE" sz="4400" b="1" dirty="0"/>
              <a:t>ilmiy axborot markazi DUK</a:t>
            </a:r>
            <a:r>
              <a:rPr lang="ru-RU" sz="4400" b="1" dirty="0">
                <a:solidFill>
                  <a:srgbClr val="212529"/>
                </a:solidFill>
              </a:rPr>
              <a:t/>
            </a:r>
            <a:br>
              <a:rPr lang="ru-RU" sz="4400" b="1" dirty="0">
                <a:solidFill>
                  <a:srgbClr val="212529"/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100898"/>
            <a:ext cx="9736138" cy="439515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«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Yangi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texnologiyalar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»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ilmiy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axborot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markazi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davlat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unitar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korxonasi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(YTIAM)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soliq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organlari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faoliyatini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avtomatlashtirish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uchun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mo‘ljallangan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dasturiy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mahsulotlarni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ishlab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chiqish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hamda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boshqa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davlat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organlarining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avtomatlashtirilgan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axborot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tizimlari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bilan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bog‘lash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ishlarini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amalga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oshirish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uchun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Vazirlar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Mahkamasining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1995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yildagi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14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sentyabrdagi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359-son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Qarori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asosida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tashkil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etilgan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sz="2800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500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364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Arial</vt:lpstr>
      <vt:lpstr>Arial Black</vt:lpstr>
      <vt:lpstr>Century Gothic</vt:lpstr>
      <vt:lpstr>ClearSans</vt:lpstr>
      <vt:lpstr>ClearSans-Light</vt:lpstr>
      <vt:lpstr>Leelawadee</vt:lpstr>
      <vt:lpstr>Leelawadee UI</vt:lpstr>
      <vt:lpstr>Montserrat</vt:lpstr>
      <vt:lpstr>Wingdings</vt:lpstr>
      <vt:lpstr>Wingdings 3</vt:lpstr>
      <vt:lpstr>Ион</vt:lpstr>
      <vt:lpstr>O’zbekiston Respublikasi soliq tizimi</vt:lpstr>
      <vt:lpstr>Презентация PowerPoint</vt:lpstr>
      <vt:lpstr>Презентация PowerPoint</vt:lpstr>
      <vt:lpstr>O’zbekistondagi soliq turlari: (17-modda, O‘zbekiston Respublikasining Soliq Kodeksi)</vt:lpstr>
      <vt:lpstr>Презентация PowerPoint</vt:lpstr>
      <vt:lpstr>Презентация PowerPoint</vt:lpstr>
      <vt:lpstr>Soliq maʼlumotlarini qayta ishlash markazi (DUK)</vt:lpstr>
      <vt:lpstr>Презентация PowerPoint</vt:lpstr>
      <vt:lpstr>"Yangi texnologiyalar" ilmiy axborot markazi DUK </vt:lpstr>
      <vt:lpstr>"Soliq-servis" DUK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O’zbekiston  Respublikasi  soliq tizimi</dc:title>
  <dc:creator>user</dc:creator>
  <cp:lastModifiedBy>user</cp:lastModifiedBy>
  <cp:revision>12</cp:revision>
  <dcterms:created xsi:type="dcterms:W3CDTF">2023-11-06T13:35:47Z</dcterms:created>
  <dcterms:modified xsi:type="dcterms:W3CDTF">2023-11-08T11:37:29Z</dcterms:modified>
</cp:coreProperties>
</file>