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72" r:id="rId4"/>
    <p:sldId id="264" r:id="rId5"/>
    <p:sldId id="265" r:id="rId6"/>
    <p:sldId id="266" r:id="rId7"/>
    <p:sldId id="267" r:id="rId8"/>
    <p:sldId id="270" r:id="rId9"/>
    <p:sldId id="271" r:id="rId10"/>
    <p:sldId id="268" r:id="rId11"/>
    <p:sldId id="269" r:id="rId12"/>
    <p:sldId id="275"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0750" autoAdjust="0"/>
  </p:normalViewPr>
  <p:slideViewPr>
    <p:cSldViewPr snapToGrid="0">
      <p:cViewPr varScale="1">
        <p:scale>
          <a:sx n="46" d="100"/>
          <a:sy n="46" d="100"/>
        </p:scale>
        <p:origin x="67" y="3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ACABE-A36C-4EAD-9489-3CF5823FAC6E}" type="datetimeFigureOut">
              <a:rPr lang="en-US" smtClean="0"/>
              <a:t>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9A9F5-0CA7-4C48-B068-D3E0CFA2D3C2}" type="slidenum">
              <a:rPr lang="en-US" smtClean="0"/>
              <a:t>‹#›</a:t>
            </a:fld>
            <a:endParaRPr lang="en-US"/>
          </a:p>
        </p:txBody>
      </p:sp>
    </p:spTree>
    <p:extLst>
      <p:ext uri="{BB962C8B-B14F-4D97-AF65-F5344CB8AC3E}">
        <p14:creationId xmlns:p14="http://schemas.microsoft.com/office/powerpoint/2010/main" val="259853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scan barcodes in a non rescores intensive way</a:t>
            </a:r>
          </a:p>
          <a:p>
            <a:r>
              <a:rPr lang="en-US" dirty="0"/>
              <a:t>Google will Continue to Update This Product and Document it’s Changes</a:t>
            </a:r>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3</a:t>
            </a:fld>
            <a:endParaRPr lang="en-US"/>
          </a:p>
        </p:txBody>
      </p:sp>
    </p:spTree>
    <p:extLst>
      <p:ext uri="{BB962C8B-B14F-4D97-AF65-F5344CB8AC3E}">
        <p14:creationId xmlns:p14="http://schemas.microsoft.com/office/powerpoint/2010/main" val="349440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MySQL</a:t>
            </a:r>
            <a:r>
              <a:rPr lang="en-US" baseline="0" dirty="0"/>
              <a:t> is slower than the others, but is potentially faster than SQLite in larger databases or sites/apps with higher traffic.</a:t>
            </a:r>
          </a:p>
          <a:p>
            <a:endParaRPr lang="en-US" baseline="0" dirty="0"/>
          </a:p>
          <a:p>
            <a:r>
              <a:rPr lang="en-US" baseline="0" dirty="0"/>
              <a:t>SQL Server is our preferred option. Extremely easy to integrate, and I have experience in it. Reporting is important to give a visualization of the data to the user, and can be printed to give physical reports.</a:t>
            </a:r>
          </a:p>
          <a:p>
            <a:endParaRPr lang="en-US" baseline="0" dirty="0"/>
          </a:p>
          <a:p>
            <a:r>
              <a:rPr lang="en-US" baseline="0" dirty="0"/>
              <a:t>SQLite can become very slow as the database grows. Has features where changes can be made offline and then synced to the server when the connection is reestablished. It is not client server, it is embedded.</a:t>
            </a:r>
          </a:p>
          <a:p>
            <a:endParaRPr lang="en-US" baseline="0" dirty="0"/>
          </a:p>
          <a:p>
            <a:r>
              <a:rPr lang="en-US" baseline="0" dirty="0"/>
              <a:t>All of these are free to use so it comes down to what we feel is the best fit, which we decided is SQL Server. Its integration into Visual Studio is very important to us, and prior experience makes it a very easy choice.</a:t>
            </a:r>
            <a:endParaRPr lang="en-US" dirty="0"/>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4</a:t>
            </a:fld>
            <a:endParaRPr lang="en-US"/>
          </a:p>
        </p:txBody>
      </p:sp>
    </p:spTree>
    <p:extLst>
      <p:ext uri="{BB962C8B-B14F-4D97-AF65-F5344CB8AC3E}">
        <p14:creationId xmlns:p14="http://schemas.microsoft.com/office/powerpoint/2010/main" val="379128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Heavily integrated into Visual Studio</a:t>
            </a:r>
            <a:r>
              <a:rPr lang="en-US" baseline="0" dirty="0"/>
              <a:t>, so it would be very easy to use in our app.</a:t>
            </a:r>
            <a:endParaRPr lang="en-US" dirty="0"/>
          </a:p>
          <a:p>
            <a:endParaRPr lang="en-US" dirty="0"/>
          </a:p>
          <a:p>
            <a:r>
              <a:rPr lang="en-US" dirty="0"/>
              <a:t>This could be a good choice for us, but we alread</a:t>
            </a:r>
            <a:r>
              <a:rPr lang="en-US" baseline="0" dirty="0"/>
              <a:t>y have servers on the UND campus, which may eliminate the need for this service.</a:t>
            </a:r>
          </a:p>
          <a:p>
            <a:endParaRPr lang="en-US" baseline="0" dirty="0"/>
          </a:p>
          <a:p>
            <a:r>
              <a:rPr lang="en-US" baseline="0" dirty="0"/>
              <a:t>A SQL database hosted through Azure costs $4.99 per month, which can be avoided by hosting it locally on campus, and we are getting in contact with someone to talk about hosting a server.</a:t>
            </a:r>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5</a:t>
            </a:fld>
            <a:endParaRPr lang="en-US"/>
          </a:p>
        </p:txBody>
      </p:sp>
    </p:spTree>
    <p:extLst>
      <p:ext uri="{BB962C8B-B14F-4D97-AF65-F5344CB8AC3E}">
        <p14:creationId xmlns:p14="http://schemas.microsoft.com/office/powerpoint/2010/main" val="408321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let use a</a:t>
            </a:r>
            <a:r>
              <a:rPr lang="en-US" baseline="0" dirty="0"/>
              <a:t> language like C# to write our database queries. Would make things very easy for us for database transactions</a:t>
            </a:r>
          </a:p>
          <a:p>
            <a:endParaRPr lang="en-US" baseline="0" dirty="0"/>
          </a:p>
          <a:p>
            <a:r>
              <a:rPr lang="en-US" baseline="0" dirty="0"/>
              <a:t>Again, integration is important, and would be very nice to use.</a:t>
            </a:r>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6</a:t>
            </a:fld>
            <a:endParaRPr lang="en-US"/>
          </a:p>
        </p:txBody>
      </p:sp>
    </p:spTree>
    <p:extLst>
      <p:ext uri="{BB962C8B-B14F-4D97-AF65-F5344CB8AC3E}">
        <p14:creationId xmlns:p14="http://schemas.microsoft.com/office/powerpoint/2010/main" val="422338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Will Be Handling Accounts Tied University Students and Staff </a:t>
            </a:r>
          </a:p>
          <a:p>
            <a:r>
              <a:rPr lang="en-US" dirty="0"/>
              <a:t>It Would Be Preferable To Piggyback Off the North Dakota University System (NDUS) Account System </a:t>
            </a:r>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8</a:t>
            </a:fld>
            <a:endParaRPr lang="en-US"/>
          </a:p>
        </p:txBody>
      </p:sp>
    </p:spTree>
    <p:extLst>
      <p:ext uri="{BB962C8B-B14F-4D97-AF65-F5344CB8AC3E}">
        <p14:creationId xmlns:p14="http://schemas.microsoft.com/office/powerpoint/2010/main" val="27192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Applications Backend Will Be a SQL Server Bring </a:t>
            </a:r>
          </a:p>
          <a:p>
            <a:r>
              <a:rPr lang="en-US" dirty="0"/>
              <a:t>Knowing Possible Points Of Failure Allows For Countermeasures to be taken</a:t>
            </a:r>
          </a:p>
          <a:p>
            <a:r>
              <a:rPr lang="en-US" dirty="0"/>
              <a:t>Some Features Carry Security Requirements </a:t>
            </a:r>
          </a:p>
          <a:p>
            <a:endParaRPr lang="en-US" dirty="0"/>
          </a:p>
          <a:p>
            <a:r>
              <a:rPr lang="en-US" dirty="0"/>
              <a:t>Provides the tools to be used to:</a:t>
            </a:r>
          </a:p>
          <a:p>
            <a:pPr lvl="1"/>
            <a:r>
              <a:rPr lang="en-US" dirty="0"/>
              <a:t>Connect to the application</a:t>
            </a:r>
          </a:p>
          <a:p>
            <a:pPr lvl="1"/>
            <a:r>
              <a:rPr lang="en-US" dirty="0"/>
              <a:t>Close security holes </a:t>
            </a:r>
          </a:p>
          <a:p>
            <a:pPr lvl="1"/>
            <a:r>
              <a:rPr lang="en-US" dirty="0"/>
              <a:t>Connecting to the NDSU servers</a:t>
            </a:r>
          </a:p>
          <a:p>
            <a:endParaRPr lang="en-US" dirty="0"/>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9</a:t>
            </a:fld>
            <a:endParaRPr lang="en-US"/>
          </a:p>
        </p:txBody>
      </p:sp>
    </p:spTree>
    <p:extLst>
      <p:ext uri="{BB962C8B-B14F-4D97-AF65-F5344CB8AC3E}">
        <p14:creationId xmlns:p14="http://schemas.microsoft.com/office/powerpoint/2010/main" val="226038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Quality of Life Failures </a:t>
            </a:r>
          </a:p>
          <a:p>
            <a:r>
              <a:rPr lang="en-US" dirty="0"/>
              <a:t>UI Design Form Vs. Function</a:t>
            </a:r>
          </a:p>
          <a:p>
            <a:r>
              <a:rPr lang="en-US" dirty="0"/>
              <a:t>Successes and Failures of Information Persistence Between Screens</a:t>
            </a:r>
          </a:p>
          <a:p>
            <a:r>
              <a:rPr lang="en-US" dirty="0"/>
              <a:t>Task Designed for Vs. Task Used for</a:t>
            </a:r>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12</a:t>
            </a:fld>
            <a:endParaRPr lang="en-US"/>
          </a:p>
        </p:txBody>
      </p:sp>
    </p:spTree>
    <p:extLst>
      <p:ext uri="{BB962C8B-B14F-4D97-AF65-F5344CB8AC3E}">
        <p14:creationId xmlns:p14="http://schemas.microsoft.com/office/powerpoint/2010/main" val="79494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67147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176527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4022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7792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1702500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CC8767C-EF7E-4F10-9532-8582EF014B7B}"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384724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CC8767C-EF7E-4F10-9532-8582EF014B7B}"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182969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790632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11899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19411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57271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76210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8767C-EF7E-4F10-9532-8582EF014B7B}"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51234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C8767C-EF7E-4F10-9532-8582EF014B7B}"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68954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8767C-EF7E-4F10-9532-8582EF014B7B}"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74024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81185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34972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C8767C-EF7E-4F10-9532-8582EF014B7B}" type="datetimeFigureOut">
              <a:rPr lang="en-US" smtClean="0"/>
              <a:t>11/8/2017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6DC1B4-1786-4FF9-8441-108E9DB95EB1}" type="slidenum">
              <a:rPr lang="en-US" smtClean="0"/>
              <a:t>‹#›</a:t>
            </a:fld>
            <a:endParaRPr lang="en-US"/>
          </a:p>
        </p:txBody>
      </p:sp>
    </p:spTree>
    <p:extLst>
      <p:ext uri="{BB962C8B-B14F-4D97-AF65-F5344CB8AC3E}">
        <p14:creationId xmlns:p14="http://schemas.microsoft.com/office/powerpoint/2010/main" val="168593261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und.edu/identity/web-content-standards.cf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79AA-E018-43B2-8178-674AC42BEE98}"/>
              </a:ext>
            </a:extLst>
          </p:cNvPr>
          <p:cNvSpPr>
            <a:spLocks noGrp="1"/>
          </p:cNvSpPr>
          <p:nvPr>
            <p:ph type="ctrTitle"/>
          </p:nvPr>
        </p:nvSpPr>
        <p:spPr/>
        <p:txBody>
          <a:bodyPr>
            <a:normAutofit/>
          </a:bodyPr>
          <a:lstStyle/>
          <a:p>
            <a:r>
              <a:rPr lang="en-US" dirty="0"/>
              <a:t>Inventory Management System:</a:t>
            </a:r>
            <a:br>
              <a:rPr lang="en-US" dirty="0"/>
            </a:br>
            <a:r>
              <a:rPr lang="en-US" dirty="0"/>
              <a:t>Related Works </a:t>
            </a:r>
          </a:p>
        </p:txBody>
      </p:sp>
      <p:sp>
        <p:nvSpPr>
          <p:cNvPr id="3" name="Subtitle 2">
            <a:extLst>
              <a:ext uri="{FF2B5EF4-FFF2-40B4-BE49-F238E27FC236}">
                <a16:creationId xmlns:a16="http://schemas.microsoft.com/office/drawing/2014/main" id="{5561A825-F4EB-443E-99C6-F99940CB4178}"/>
              </a:ext>
            </a:extLst>
          </p:cNvPr>
          <p:cNvSpPr>
            <a:spLocks noGrp="1"/>
          </p:cNvSpPr>
          <p:nvPr>
            <p:ph type="subTitle" idx="1"/>
          </p:nvPr>
        </p:nvSpPr>
        <p:spPr/>
        <p:txBody>
          <a:bodyPr>
            <a:normAutofit fontScale="92500" lnSpcReduction="20000"/>
          </a:bodyPr>
          <a:lstStyle/>
          <a:p>
            <a:r>
              <a:rPr lang="en-US" dirty="0"/>
              <a:t>By:</a:t>
            </a:r>
          </a:p>
          <a:p>
            <a:r>
              <a:rPr lang="en-US" dirty="0"/>
              <a:t>David Erickson</a:t>
            </a:r>
          </a:p>
          <a:p>
            <a:r>
              <a:rPr lang="en-US" dirty="0"/>
              <a:t>August Davis</a:t>
            </a:r>
          </a:p>
          <a:p>
            <a:r>
              <a:rPr lang="en-US" dirty="0"/>
              <a:t>Christian Hansen</a:t>
            </a:r>
          </a:p>
        </p:txBody>
      </p:sp>
    </p:spTree>
    <p:extLst>
      <p:ext uri="{BB962C8B-B14F-4D97-AF65-F5344CB8AC3E}">
        <p14:creationId xmlns:p14="http://schemas.microsoft.com/office/powerpoint/2010/main" val="11460967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AEA4-F075-4576-B563-32CA4945037C}"/>
              </a:ext>
            </a:extLst>
          </p:cNvPr>
          <p:cNvSpPr>
            <a:spLocks noGrp="1"/>
          </p:cNvSpPr>
          <p:nvPr>
            <p:ph type="title"/>
          </p:nvPr>
        </p:nvSpPr>
        <p:spPr/>
        <p:txBody>
          <a:bodyPr/>
          <a:lstStyle/>
          <a:p>
            <a:r>
              <a:rPr lang="en-US" dirty="0"/>
              <a:t>University of North Dakota Identity Standards</a:t>
            </a:r>
          </a:p>
        </p:txBody>
      </p:sp>
      <p:sp>
        <p:nvSpPr>
          <p:cNvPr id="3" name="Content Placeholder 2">
            <a:extLst>
              <a:ext uri="{FF2B5EF4-FFF2-40B4-BE49-F238E27FC236}">
                <a16:creationId xmlns:a16="http://schemas.microsoft.com/office/drawing/2014/main" id="{660EAA33-8BA6-478C-AE1D-1B9F7A97A133}"/>
              </a:ext>
            </a:extLst>
          </p:cNvPr>
          <p:cNvSpPr>
            <a:spLocks noGrp="1"/>
          </p:cNvSpPr>
          <p:nvPr>
            <p:ph idx="1"/>
          </p:nvPr>
        </p:nvSpPr>
        <p:spPr/>
        <p:txBody>
          <a:bodyPr/>
          <a:lstStyle/>
          <a:p>
            <a:r>
              <a:rPr lang="en-US" dirty="0"/>
              <a:t>Required guidelines</a:t>
            </a:r>
          </a:p>
          <a:p>
            <a:r>
              <a:rPr lang="en-US" dirty="0">
                <a:hlinkClick r:id="rId2"/>
              </a:rPr>
              <a:t>http://und.edu/identity/web-content-standards.cfm</a:t>
            </a:r>
            <a:endParaRPr lang="en-US" dirty="0"/>
          </a:p>
          <a:p>
            <a:endParaRPr lang="en-US" dirty="0"/>
          </a:p>
        </p:txBody>
      </p:sp>
    </p:spTree>
    <p:extLst>
      <p:ext uri="{BB962C8B-B14F-4D97-AF65-F5344CB8AC3E}">
        <p14:creationId xmlns:p14="http://schemas.microsoft.com/office/powerpoint/2010/main" val="8365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409B-B39A-4CBB-AB45-55470C958235}"/>
              </a:ext>
            </a:extLst>
          </p:cNvPr>
          <p:cNvSpPr>
            <a:spLocks noGrp="1"/>
          </p:cNvSpPr>
          <p:nvPr>
            <p:ph type="title"/>
          </p:nvPr>
        </p:nvSpPr>
        <p:spPr/>
        <p:txBody>
          <a:bodyPr/>
          <a:lstStyle/>
          <a:p>
            <a:r>
              <a:rPr lang="en-US" dirty="0"/>
              <a:t>Mobile User Experience Guidelines Article</a:t>
            </a:r>
          </a:p>
        </p:txBody>
      </p:sp>
      <p:sp>
        <p:nvSpPr>
          <p:cNvPr id="3" name="Content Placeholder 2">
            <a:extLst>
              <a:ext uri="{FF2B5EF4-FFF2-40B4-BE49-F238E27FC236}">
                <a16:creationId xmlns:a16="http://schemas.microsoft.com/office/drawing/2014/main" id="{48F21673-AEFB-4B2A-874E-CCFEC9B17BE1}"/>
              </a:ext>
            </a:extLst>
          </p:cNvPr>
          <p:cNvSpPr>
            <a:spLocks noGrp="1"/>
          </p:cNvSpPr>
          <p:nvPr>
            <p:ph idx="1"/>
          </p:nvPr>
        </p:nvSpPr>
        <p:spPr/>
        <p:txBody>
          <a:bodyPr/>
          <a:lstStyle/>
          <a:p>
            <a:r>
              <a:rPr lang="en-US" dirty="0"/>
              <a:t>Structured and chunked appropriately</a:t>
            </a:r>
          </a:p>
          <a:p>
            <a:r>
              <a:rPr lang="en-US" dirty="0"/>
              <a:t>Follow user interface guidelines</a:t>
            </a:r>
          </a:p>
          <a:p>
            <a:r>
              <a:rPr lang="en-US" dirty="0"/>
              <a:t>Use devices features </a:t>
            </a:r>
          </a:p>
          <a:p>
            <a:r>
              <a:rPr lang="en-US" dirty="0"/>
              <a:t>Test at multiple points</a:t>
            </a:r>
          </a:p>
          <a:p>
            <a:r>
              <a:rPr lang="en-US" dirty="0"/>
              <a:t>Collect data and user feedback</a:t>
            </a:r>
          </a:p>
          <a:p>
            <a:r>
              <a:rPr lang="en-US" dirty="0"/>
              <a:t>Develop security and privacy guidelines</a:t>
            </a:r>
          </a:p>
        </p:txBody>
      </p:sp>
    </p:spTree>
    <p:extLst>
      <p:ext uri="{BB962C8B-B14F-4D97-AF65-F5344CB8AC3E}">
        <p14:creationId xmlns:p14="http://schemas.microsoft.com/office/powerpoint/2010/main" val="279791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A7E2-4A7A-4F7B-9D69-5F0EF2C4B380}"/>
              </a:ext>
            </a:extLst>
          </p:cNvPr>
          <p:cNvSpPr>
            <a:spLocks noGrp="1"/>
          </p:cNvSpPr>
          <p:nvPr>
            <p:ph type="title"/>
          </p:nvPr>
        </p:nvSpPr>
        <p:spPr>
          <a:xfrm>
            <a:off x="1141413" y="609600"/>
            <a:ext cx="5934508" cy="956153"/>
          </a:xfrm>
        </p:spPr>
        <p:txBody>
          <a:bodyPr/>
          <a:lstStyle/>
          <a:p>
            <a:r>
              <a:rPr lang="en-US" dirty="0"/>
              <a:t>THD Mobile (Application)</a:t>
            </a:r>
          </a:p>
        </p:txBody>
      </p:sp>
      <p:pic>
        <p:nvPicPr>
          <p:cNvPr id="7" name="Picture Placeholder 6" descr="A screenshot of a cell phone&#10;&#10;Description generated with very high confidence">
            <a:extLst>
              <a:ext uri="{FF2B5EF4-FFF2-40B4-BE49-F238E27FC236}">
                <a16:creationId xmlns:a16="http://schemas.microsoft.com/office/drawing/2014/main" id="{964298AF-8AAC-452B-BB5E-3D3D20D6AF4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0280" b="10280"/>
          <a:stretch>
            <a:fillRect/>
          </a:stretch>
        </p:blipFill>
        <p:spPr/>
      </p:pic>
      <p:sp>
        <p:nvSpPr>
          <p:cNvPr id="4" name="Text Placeholder 3">
            <a:extLst>
              <a:ext uri="{FF2B5EF4-FFF2-40B4-BE49-F238E27FC236}">
                <a16:creationId xmlns:a16="http://schemas.microsoft.com/office/drawing/2014/main" id="{4FC26230-8EBC-41B0-BFF2-E1C98DB0DB6D}"/>
              </a:ext>
            </a:extLst>
          </p:cNvPr>
          <p:cNvSpPr>
            <a:spLocks noGrp="1"/>
          </p:cNvSpPr>
          <p:nvPr>
            <p:ph type="body" sz="half" idx="2"/>
          </p:nvPr>
        </p:nvSpPr>
        <p:spPr/>
        <p:txBody>
          <a:bodyPr/>
          <a:lstStyle/>
          <a:p>
            <a:pPr marL="457200" indent="-457200">
              <a:buFont typeface="Arial" panose="020B0604020202020204" pitchFamily="34" charset="0"/>
              <a:buChar char="•"/>
            </a:pPr>
            <a:r>
              <a:rPr lang="en-US" sz="2800" dirty="0"/>
              <a:t>Inventory Tracking App Used by Housing  </a:t>
            </a:r>
          </a:p>
          <a:p>
            <a:pPr marL="457200" indent="-457200">
              <a:buFont typeface="Arial" panose="020B0604020202020204" pitchFamily="34" charset="0"/>
              <a:buChar char="•"/>
            </a:pPr>
            <a:r>
              <a:rPr lang="en-US" sz="2800" dirty="0"/>
              <a:t>A commercial Product Customized for the University</a:t>
            </a:r>
          </a:p>
          <a:p>
            <a:endParaRPr lang="en-US" dirty="0"/>
          </a:p>
        </p:txBody>
      </p:sp>
    </p:spTree>
    <p:extLst>
      <p:ext uri="{BB962C8B-B14F-4D97-AF65-F5344CB8AC3E}">
        <p14:creationId xmlns:p14="http://schemas.microsoft.com/office/powerpoint/2010/main" val="387504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9966-60C0-4CB3-83E4-F7F8AF0CDB97}"/>
              </a:ext>
            </a:extLst>
          </p:cNvPr>
          <p:cNvSpPr>
            <a:spLocks noGrp="1"/>
          </p:cNvSpPr>
          <p:nvPr>
            <p:ph type="title"/>
          </p:nvPr>
        </p:nvSpPr>
        <p:spPr/>
        <p:txBody>
          <a:bodyPr/>
          <a:lstStyle/>
          <a:p>
            <a:r>
              <a:rPr lang="en-US" dirty="0"/>
              <a:t>Bibliography pt.1</a:t>
            </a:r>
          </a:p>
        </p:txBody>
      </p:sp>
      <p:sp>
        <p:nvSpPr>
          <p:cNvPr id="6" name="Content Placeholder 5">
            <a:extLst>
              <a:ext uri="{FF2B5EF4-FFF2-40B4-BE49-F238E27FC236}">
                <a16:creationId xmlns:a16="http://schemas.microsoft.com/office/drawing/2014/main" id="{80F55A04-75DD-4CFA-AA3C-D02EEB722C57}"/>
              </a:ext>
            </a:extLst>
          </p:cNvPr>
          <p:cNvSpPr>
            <a:spLocks noGrp="1"/>
          </p:cNvSpPr>
          <p:nvPr>
            <p:ph idx="1"/>
          </p:nvPr>
        </p:nvSpPr>
        <p:spPr/>
        <p:txBody>
          <a:bodyPr>
            <a:normAutofit fontScale="55000" lnSpcReduction="20000"/>
          </a:bodyPr>
          <a:lstStyle/>
          <a:p>
            <a:r>
              <a:rPr lang="en-US" dirty="0"/>
              <a:t>[1]  "Microsoft," [Online]. Available: https://www.visualstudio.com/vs/mobile-app-development/. [Accessed 25 10 2017].</a:t>
            </a:r>
          </a:p>
          <a:p>
            <a:r>
              <a:rPr lang="en-US" dirty="0"/>
              <a:t>[2]  "Android Studio Features," [Online]. Available: https://developer.android.com/studio/features.html. [Accessed 25 10 2017].</a:t>
            </a:r>
          </a:p>
          <a:p>
            <a:r>
              <a:rPr lang="en-US" dirty="0"/>
              <a:t>[3]  "Xamarin," [Online]. Available: https://www.xamarin.com/. [Accessed 25 10 2017].</a:t>
            </a:r>
          </a:p>
          <a:p>
            <a:r>
              <a:rPr lang="en-US" dirty="0"/>
              <a:t>[4]  University of North Dakota, "Digital Content Standards," [Online]. Available: https://und.edu/identity/web-content-standards.cfm. [Accessed 25 10 2017].</a:t>
            </a:r>
          </a:p>
          <a:p>
            <a:r>
              <a:rPr lang="en-US" dirty="0"/>
              <a:t>[5]  Digital </a:t>
            </a:r>
            <a:r>
              <a:rPr lang="en-US" dirty="0" err="1"/>
              <a:t>Gov</a:t>
            </a:r>
            <a:r>
              <a:rPr lang="en-US" dirty="0"/>
              <a:t>, "Mobile User Experience Guidelines and Recommendations," [Online]. Available: https://www.digitalgov.gov/resources/mobile-user-experience-guidelines-and-recommendations/. [Accessed 25 10 2017].</a:t>
            </a:r>
          </a:p>
          <a:p>
            <a:r>
              <a:rPr lang="en-US" dirty="0"/>
              <a:t>[6]  "Microsoft Azure," [Online]. Available: https://azure.microsoft.com/en-us/services/app-service/mobile/ . [Accessed 25 10 2017].</a:t>
            </a:r>
          </a:p>
          <a:p>
            <a:r>
              <a:rPr lang="en-US" dirty="0"/>
              <a:t>[7]  "SQL Server 2017," [Online]. Available: https://www.microsoft.com/en-us/sql-server/sql-server-2017. [Accessed 25 10 2017].</a:t>
            </a:r>
          </a:p>
          <a:p>
            <a:r>
              <a:rPr lang="en-US" dirty="0"/>
              <a:t>[8]  "Oracle MySQL," [Online]. Available: https://www.mysql.com/why-mysql/windows/. [Accessed 25 10 2017].</a:t>
            </a:r>
          </a:p>
        </p:txBody>
      </p:sp>
    </p:spTree>
    <p:extLst>
      <p:ext uri="{BB962C8B-B14F-4D97-AF65-F5344CB8AC3E}">
        <p14:creationId xmlns:p14="http://schemas.microsoft.com/office/powerpoint/2010/main" val="339986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9966-60C0-4CB3-83E4-F7F8AF0CDB97}"/>
              </a:ext>
            </a:extLst>
          </p:cNvPr>
          <p:cNvSpPr>
            <a:spLocks noGrp="1"/>
          </p:cNvSpPr>
          <p:nvPr>
            <p:ph type="title"/>
          </p:nvPr>
        </p:nvSpPr>
        <p:spPr/>
        <p:txBody>
          <a:bodyPr/>
          <a:lstStyle/>
          <a:p>
            <a:r>
              <a:rPr lang="en-US" dirty="0"/>
              <a:t>Bibliography pt.2</a:t>
            </a:r>
          </a:p>
        </p:txBody>
      </p:sp>
      <p:sp>
        <p:nvSpPr>
          <p:cNvPr id="6" name="Content Placeholder 5">
            <a:extLst>
              <a:ext uri="{FF2B5EF4-FFF2-40B4-BE49-F238E27FC236}">
                <a16:creationId xmlns:a16="http://schemas.microsoft.com/office/drawing/2014/main" id="{80F55A04-75DD-4CFA-AA3C-D02EEB722C57}"/>
              </a:ext>
            </a:extLst>
          </p:cNvPr>
          <p:cNvSpPr>
            <a:spLocks noGrp="1"/>
          </p:cNvSpPr>
          <p:nvPr>
            <p:ph idx="1"/>
          </p:nvPr>
        </p:nvSpPr>
        <p:spPr/>
        <p:txBody>
          <a:bodyPr>
            <a:normAutofit fontScale="62500" lnSpcReduction="20000"/>
          </a:bodyPr>
          <a:lstStyle/>
          <a:p>
            <a:r>
              <a:rPr lang="en-US" dirty="0"/>
              <a:t>[9]  "</a:t>
            </a:r>
            <a:r>
              <a:rPr lang="en-US" dirty="0" err="1"/>
              <a:t>Linq</a:t>
            </a:r>
            <a:r>
              <a:rPr lang="en-US" dirty="0"/>
              <a:t>," [Online]. Available: https://msdn.microsoft.com/en-us/library/bb308959.aspx. [Accessed 25 10 2017].</a:t>
            </a:r>
          </a:p>
          <a:p>
            <a:r>
              <a:rPr lang="en-US" dirty="0"/>
              <a:t>[10]  "SQLite," [Online]. Available: https://www.sqlite.org/. [Accessed 25 10 2017].</a:t>
            </a:r>
          </a:p>
          <a:p>
            <a:r>
              <a:rPr lang="en-US" dirty="0"/>
              <a:t>[11]  "THD Mobile," [Online]. Available: https://prdhousing.ndus.edu/und_thd/mobile/index.cfm. [Accessed 25 10 2017].</a:t>
            </a:r>
          </a:p>
          <a:p>
            <a:r>
              <a:rPr lang="en-US" dirty="0"/>
              <a:t>[12]  "Mobile Vision," [Online]. Available: https://developers.google.com/vision/android/barcodes-overview. [Accessed 25 10 2017].</a:t>
            </a:r>
          </a:p>
          <a:p>
            <a:r>
              <a:rPr lang="en-US" dirty="0"/>
              <a:t>[13]  "Overview of SQL Server Security," Microsoft, 30 3 2017. [Online]. Available: https://docs.microsoft.com/en-us/dotnet/framework/data/adonet/sql/overview-of-sql-server-security. [Accessed 25 10 2017].</a:t>
            </a:r>
          </a:p>
          <a:p>
            <a:r>
              <a:rPr lang="en-US" dirty="0"/>
              <a:t>[14]  "SQL Security Pit Falls," [Online]. Available: https://www.red-gate.com/simple-talk/sql/database-administration/how-to-get-sql-server-security-horribly-wrong/. [Accessed 25 10 2017].</a:t>
            </a:r>
          </a:p>
          <a:p>
            <a:r>
              <a:rPr lang="en-US" dirty="0"/>
              <a:t>[15]  "FERPA," [Online]. Available: https://www2.ed.gov/policy/gen/guid/fpco/ferpa/index.html. [Accessed 25 10 2017].</a:t>
            </a:r>
          </a:p>
        </p:txBody>
      </p:sp>
    </p:spTree>
    <p:extLst>
      <p:ext uri="{BB962C8B-B14F-4D97-AF65-F5344CB8AC3E}">
        <p14:creationId xmlns:p14="http://schemas.microsoft.com/office/powerpoint/2010/main" val="261803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B066-6953-4D5A-AC2D-7E7D6CB341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76C5965-3265-40D9-A7F9-4A989365565A}"/>
              </a:ext>
            </a:extLst>
          </p:cNvPr>
          <p:cNvSpPr>
            <a:spLocks noGrp="1"/>
          </p:cNvSpPr>
          <p:nvPr>
            <p:ph idx="1"/>
          </p:nvPr>
        </p:nvSpPr>
        <p:spPr/>
        <p:txBody>
          <a:bodyPr/>
          <a:lstStyle/>
          <a:p>
            <a:r>
              <a:rPr lang="en-US" dirty="0"/>
              <a:t>Goal of our project is Inventory Management</a:t>
            </a:r>
          </a:p>
          <a:p>
            <a:r>
              <a:rPr lang="en-US" dirty="0"/>
              <a:t>Service Major and Minor equipment around the University</a:t>
            </a:r>
          </a:p>
          <a:p>
            <a:r>
              <a:rPr lang="en-US" dirty="0"/>
              <a:t>Android, iOS, and Website</a:t>
            </a:r>
          </a:p>
        </p:txBody>
      </p:sp>
    </p:spTree>
    <p:extLst>
      <p:ext uri="{BB962C8B-B14F-4D97-AF65-F5344CB8AC3E}">
        <p14:creationId xmlns:p14="http://schemas.microsoft.com/office/powerpoint/2010/main" val="413771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348D-05FB-46C4-ACEC-360A0273D052}"/>
              </a:ext>
            </a:extLst>
          </p:cNvPr>
          <p:cNvSpPr>
            <a:spLocks noGrp="1"/>
          </p:cNvSpPr>
          <p:nvPr>
            <p:ph type="title"/>
          </p:nvPr>
        </p:nvSpPr>
        <p:spPr/>
        <p:txBody>
          <a:bodyPr/>
          <a:lstStyle/>
          <a:p>
            <a:r>
              <a:rPr lang="en-US" dirty="0"/>
              <a:t>Google Vision </a:t>
            </a:r>
          </a:p>
        </p:txBody>
      </p:sp>
      <p:sp>
        <p:nvSpPr>
          <p:cNvPr id="3" name="Content Placeholder 2">
            <a:extLst>
              <a:ext uri="{FF2B5EF4-FFF2-40B4-BE49-F238E27FC236}">
                <a16:creationId xmlns:a16="http://schemas.microsoft.com/office/drawing/2014/main" id="{8B0C7E99-48BC-420C-BEFF-B5E376A3F59C}"/>
              </a:ext>
            </a:extLst>
          </p:cNvPr>
          <p:cNvSpPr>
            <a:spLocks noGrp="1"/>
          </p:cNvSpPr>
          <p:nvPr>
            <p:ph idx="1"/>
          </p:nvPr>
        </p:nvSpPr>
        <p:spPr/>
        <p:txBody>
          <a:bodyPr/>
          <a:lstStyle/>
          <a:p>
            <a:r>
              <a:rPr lang="en-US" dirty="0"/>
              <a:t>Software and API Developed by Google To Detect and Translate Visual Input Including:</a:t>
            </a:r>
          </a:p>
          <a:p>
            <a:pPr lvl="1"/>
            <a:r>
              <a:rPr lang="en-US" dirty="0"/>
              <a:t>Movement</a:t>
            </a:r>
          </a:p>
          <a:p>
            <a:pPr lvl="1"/>
            <a:r>
              <a:rPr lang="en-US" dirty="0"/>
              <a:t>Fecal Reignition</a:t>
            </a:r>
          </a:p>
          <a:p>
            <a:pPr lvl="1"/>
            <a:r>
              <a:rPr lang="en-US" dirty="0"/>
              <a:t>Barcodes  </a:t>
            </a:r>
          </a:p>
          <a:p>
            <a:endParaRPr lang="en-US" dirty="0"/>
          </a:p>
        </p:txBody>
      </p:sp>
    </p:spTree>
    <p:extLst>
      <p:ext uri="{BB962C8B-B14F-4D97-AF65-F5344CB8AC3E}">
        <p14:creationId xmlns:p14="http://schemas.microsoft.com/office/powerpoint/2010/main" val="412793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 vs SQL Server vs SQLite</a:t>
            </a:r>
          </a:p>
        </p:txBody>
      </p:sp>
      <p:sp>
        <p:nvSpPr>
          <p:cNvPr id="5" name="Content Placeholder 4"/>
          <p:cNvSpPr>
            <a:spLocks noGrp="1"/>
          </p:cNvSpPr>
          <p:nvPr>
            <p:ph idx="1"/>
          </p:nvPr>
        </p:nvSpPr>
        <p:spPr/>
        <p:txBody>
          <a:bodyPr/>
          <a:lstStyle/>
          <a:p>
            <a:r>
              <a:rPr lang="en-US" dirty="0"/>
              <a:t>MySQL is a database software by Oracle. It has Visual studio integration and is cross platform. Has worse performance than SQL Server and SQLite.</a:t>
            </a:r>
          </a:p>
          <a:p>
            <a:r>
              <a:rPr lang="en-US" dirty="0"/>
              <a:t>SQL server is integrated into Visual Studio and Azure, making integration very easy. Can serve reports to mobile devices. This is also cross platform.</a:t>
            </a:r>
          </a:p>
          <a:p>
            <a:r>
              <a:rPr lang="en-US" dirty="0"/>
              <a:t>SQLite is designed to run without a centralized server. This limits size of the database to the size of the storage on the main device. It’s very fast when used on sites and apps with low traffic.</a:t>
            </a:r>
          </a:p>
        </p:txBody>
      </p:sp>
    </p:spTree>
    <p:extLst>
      <p:ext uri="{BB962C8B-B14F-4D97-AF65-F5344CB8AC3E}">
        <p14:creationId xmlns:p14="http://schemas.microsoft.com/office/powerpoint/2010/main" val="202396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a:t>
            </a:r>
          </a:p>
        </p:txBody>
      </p:sp>
      <p:sp>
        <p:nvSpPr>
          <p:cNvPr id="3" name="Content Placeholder 2"/>
          <p:cNvSpPr>
            <a:spLocks noGrp="1"/>
          </p:cNvSpPr>
          <p:nvPr>
            <p:ph idx="1"/>
          </p:nvPr>
        </p:nvSpPr>
        <p:spPr/>
        <p:txBody>
          <a:bodyPr>
            <a:normAutofit lnSpcReduction="10000"/>
          </a:bodyPr>
          <a:lstStyle/>
          <a:p>
            <a:r>
              <a:rPr lang="en-US" dirty="0"/>
              <a:t>Provides cloud services to developers to build, deploy, and manage mobile applications.</a:t>
            </a:r>
          </a:p>
          <a:p>
            <a:r>
              <a:rPr lang="en-US" dirty="0"/>
              <a:t>Helps to transition between desktop systems and mobile systems.</a:t>
            </a:r>
          </a:p>
          <a:p>
            <a:r>
              <a:rPr lang="en-US" dirty="0"/>
              <a:t>Allows us to make updates even if connection to the database is lost, then upload the changes when a connection is established.</a:t>
            </a:r>
          </a:p>
          <a:p>
            <a:r>
              <a:rPr lang="en-US" dirty="0"/>
              <a:t>Pricing is based on consumption, the system is only used when needed.</a:t>
            </a:r>
          </a:p>
          <a:p>
            <a:r>
              <a:rPr lang="en-US" dirty="0"/>
              <a:t>Removes the need for IT support and administration.</a:t>
            </a:r>
          </a:p>
        </p:txBody>
      </p:sp>
    </p:spTree>
    <p:extLst>
      <p:ext uri="{BB962C8B-B14F-4D97-AF65-F5344CB8AC3E}">
        <p14:creationId xmlns:p14="http://schemas.microsoft.com/office/powerpoint/2010/main" val="110697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idx="1"/>
          </p:nvPr>
        </p:nvSpPr>
        <p:spPr/>
        <p:txBody>
          <a:bodyPr/>
          <a:lstStyle/>
          <a:p>
            <a:r>
              <a:rPr lang="en-US" dirty="0"/>
              <a:t>Eases the transition from object oriented languages to relational queries.</a:t>
            </a:r>
          </a:p>
          <a:p>
            <a:r>
              <a:rPr lang="en-US" dirty="0"/>
              <a:t>Can write database queries, inserts, updates, and deletes in languages like C# instead of SQL.</a:t>
            </a:r>
          </a:p>
          <a:p>
            <a:r>
              <a:rPr lang="en-US" dirty="0"/>
              <a:t>Integrated into Visual Studio and SQL Server.</a:t>
            </a:r>
          </a:p>
          <a:p>
            <a:r>
              <a:rPr lang="en-US" dirty="0"/>
              <a:t>Allows us to utilize SQL </a:t>
            </a:r>
            <a:r>
              <a:rPr lang="en-US"/>
              <a:t>Server’s security tools.</a:t>
            </a:r>
          </a:p>
        </p:txBody>
      </p:sp>
    </p:spTree>
    <p:extLst>
      <p:ext uri="{BB962C8B-B14F-4D97-AF65-F5344CB8AC3E}">
        <p14:creationId xmlns:p14="http://schemas.microsoft.com/office/powerpoint/2010/main" val="373363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5219-BA2A-441E-8452-F80006D64435}"/>
              </a:ext>
            </a:extLst>
          </p:cNvPr>
          <p:cNvSpPr>
            <a:spLocks noGrp="1"/>
          </p:cNvSpPr>
          <p:nvPr>
            <p:ph type="title"/>
          </p:nvPr>
        </p:nvSpPr>
        <p:spPr/>
        <p:txBody>
          <a:bodyPr/>
          <a:lstStyle/>
          <a:p>
            <a:r>
              <a:rPr lang="en-US" i="1" dirty="0"/>
              <a:t>Microsoft Visual Studios</a:t>
            </a:r>
          </a:p>
        </p:txBody>
      </p:sp>
      <p:sp>
        <p:nvSpPr>
          <p:cNvPr id="4" name="TextBox 3">
            <a:extLst>
              <a:ext uri="{FF2B5EF4-FFF2-40B4-BE49-F238E27FC236}">
                <a16:creationId xmlns:a16="http://schemas.microsoft.com/office/drawing/2014/main" id="{35FEDF86-0880-4749-A49F-7F0519121EA1}"/>
              </a:ext>
            </a:extLst>
          </p:cNvPr>
          <p:cNvSpPr txBox="1"/>
          <p:nvPr/>
        </p:nvSpPr>
        <p:spPr>
          <a:xfrm>
            <a:off x="838200" y="1459855"/>
            <a:ext cx="4854632" cy="461665"/>
          </a:xfrm>
          <a:prstGeom prst="rect">
            <a:avLst/>
          </a:prstGeom>
          <a:noFill/>
        </p:spPr>
        <p:txBody>
          <a:bodyPr wrap="square" rtlCol="0">
            <a:spAutoFit/>
          </a:bodyPr>
          <a:lstStyle/>
          <a:p>
            <a:r>
              <a:rPr lang="en-US" sz="2400" b="1" dirty="0"/>
              <a:t>Offers</a:t>
            </a:r>
          </a:p>
        </p:txBody>
      </p:sp>
      <p:sp>
        <p:nvSpPr>
          <p:cNvPr id="5" name="TextBox 4">
            <a:extLst>
              <a:ext uri="{FF2B5EF4-FFF2-40B4-BE49-F238E27FC236}">
                <a16:creationId xmlns:a16="http://schemas.microsoft.com/office/drawing/2014/main" id="{A3EA6AC5-0CE2-4683-A8B0-BE5E4C26EFF2}"/>
              </a:ext>
            </a:extLst>
          </p:cNvPr>
          <p:cNvSpPr txBox="1"/>
          <p:nvPr/>
        </p:nvSpPr>
        <p:spPr>
          <a:xfrm>
            <a:off x="838200" y="1921520"/>
            <a:ext cx="4854632"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t>.NET</a:t>
            </a:r>
          </a:p>
          <a:p>
            <a:pPr marL="285750" indent="-285750">
              <a:buFont typeface="Arial" panose="020B0604020202020204" pitchFamily="34" charset="0"/>
              <a:buChar char="•"/>
            </a:pPr>
            <a:r>
              <a:rPr lang="en-US" sz="2400" dirty="0"/>
              <a:t>Azure</a:t>
            </a:r>
          </a:p>
          <a:p>
            <a:pPr marL="285750" indent="-285750">
              <a:buFont typeface="Arial" panose="020B0604020202020204" pitchFamily="34" charset="0"/>
              <a:buChar char="•"/>
            </a:pPr>
            <a:r>
              <a:rPr lang="en-US" sz="2400" dirty="0"/>
              <a:t>Xamarin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8F86A966-F811-4A4D-B19F-68A087362C7D}"/>
              </a:ext>
            </a:extLst>
          </p:cNvPr>
          <p:cNvSpPr txBox="1"/>
          <p:nvPr/>
        </p:nvSpPr>
        <p:spPr>
          <a:xfrm>
            <a:off x="5692832" y="1506021"/>
            <a:ext cx="2377440" cy="461665"/>
          </a:xfrm>
          <a:prstGeom prst="rect">
            <a:avLst/>
          </a:prstGeom>
          <a:noFill/>
        </p:spPr>
        <p:txBody>
          <a:bodyPr wrap="square" rtlCol="0">
            <a:spAutoFit/>
          </a:bodyPr>
          <a:lstStyle/>
          <a:p>
            <a:r>
              <a:rPr lang="en-US" sz="2400" b="1" dirty="0"/>
              <a:t>How it affects us</a:t>
            </a:r>
          </a:p>
        </p:txBody>
      </p:sp>
      <p:sp>
        <p:nvSpPr>
          <p:cNvPr id="7" name="TextBox 6">
            <a:extLst>
              <a:ext uri="{FF2B5EF4-FFF2-40B4-BE49-F238E27FC236}">
                <a16:creationId xmlns:a16="http://schemas.microsoft.com/office/drawing/2014/main" id="{BF1449ED-421C-4F50-BEDE-C556AAD105AD}"/>
              </a:ext>
            </a:extLst>
          </p:cNvPr>
          <p:cNvSpPr txBox="1"/>
          <p:nvPr/>
        </p:nvSpPr>
        <p:spPr>
          <a:xfrm>
            <a:off x="5692832" y="1967686"/>
            <a:ext cx="456091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.NET provides Cross Platform </a:t>
            </a:r>
          </a:p>
          <a:p>
            <a:pPr marL="285750" indent="-285750">
              <a:buFont typeface="Arial" panose="020B0604020202020204" pitchFamily="34" charset="0"/>
              <a:buChar char="•"/>
            </a:pPr>
            <a:r>
              <a:rPr lang="en-US" sz="2400" dirty="0"/>
              <a:t>Azure allows secure remote connection to database</a:t>
            </a:r>
          </a:p>
          <a:p>
            <a:pPr marL="285750" indent="-285750">
              <a:buFont typeface="Arial" panose="020B0604020202020204" pitchFamily="34" charset="0"/>
              <a:buChar char="•"/>
            </a:pPr>
            <a:r>
              <a:rPr lang="en-US" sz="2400" dirty="0"/>
              <a:t>Xamarin offers more functions and can capture mobile functions.</a:t>
            </a:r>
          </a:p>
        </p:txBody>
      </p:sp>
    </p:spTree>
    <p:extLst>
      <p:ext uri="{BB962C8B-B14F-4D97-AF65-F5344CB8AC3E}">
        <p14:creationId xmlns:p14="http://schemas.microsoft.com/office/powerpoint/2010/main" val="68413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71FD-DFB4-4F2E-8442-3A9C3AE15938}"/>
              </a:ext>
            </a:extLst>
          </p:cNvPr>
          <p:cNvSpPr>
            <a:spLocks noGrp="1"/>
          </p:cNvSpPr>
          <p:nvPr>
            <p:ph type="title"/>
          </p:nvPr>
        </p:nvSpPr>
        <p:spPr/>
        <p:txBody>
          <a:bodyPr/>
          <a:lstStyle/>
          <a:p>
            <a:r>
              <a:rPr lang="en-US" i="1" dirty="0"/>
              <a:t>The Family Educational Rights and Privacy Act (FERPA)</a:t>
            </a:r>
            <a:endParaRPr lang="en-US" dirty="0"/>
          </a:p>
        </p:txBody>
      </p:sp>
      <p:sp>
        <p:nvSpPr>
          <p:cNvPr id="3" name="Content Placeholder 2">
            <a:extLst>
              <a:ext uri="{FF2B5EF4-FFF2-40B4-BE49-F238E27FC236}">
                <a16:creationId xmlns:a16="http://schemas.microsoft.com/office/drawing/2014/main" id="{946CC509-B363-4853-B58E-B8A4B205BDE9}"/>
              </a:ext>
            </a:extLst>
          </p:cNvPr>
          <p:cNvSpPr>
            <a:spLocks noGrp="1"/>
          </p:cNvSpPr>
          <p:nvPr>
            <p:ph idx="1"/>
          </p:nvPr>
        </p:nvSpPr>
        <p:spPr/>
        <p:txBody>
          <a:bodyPr/>
          <a:lstStyle/>
          <a:p>
            <a:r>
              <a:rPr lang="en-US" dirty="0"/>
              <a:t>Establishes Student Information Handling Procedures </a:t>
            </a:r>
          </a:p>
          <a:p>
            <a:r>
              <a:rPr lang="en-US" dirty="0"/>
              <a:t>Sets Security Minimums on Student Information Storage</a:t>
            </a:r>
          </a:p>
          <a:p>
            <a:r>
              <a:rPr lang="en-US" dirty="0"/>
              <a:t>Sets Data Access Security Requirement Minimums</a:t>
            </a:r>
          </a:p>
          <a:p>
            <a:r>
              <a:rPr lang="en-US" dirty="0"/>
              <a:t>The final say on what’s kosher when it comes to student information</a:t>
            </a:r>
          </a:p>
          <a:p>
            <a:endParaRPr lang="en-US" dirty="0"/>
          </a:p>
        </p:txBody>
      </p:sp>
    </p:spTree>
    <p:extLst>
      <p:ext uri="{BB962C8B-B14F-4D97-AF65-F5344CB8AC3E}">
        <p14:creationId xmlns:p14="http://schemas.microsoft.com/office/powerpoint/2010/main" val="196851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F8EF-1D0A-4F82-8B09-5C64B1D9E913}"/>
              </a:ext>
            </a:extLst>
          </p:cNvPr>
          <p:cNvSpPr>
            <a:spLocks noGrp="1"/>
          </p:cNvSpPr>
          <p:nvPr>
            <p:ph type="title"/>
          </p:nvPr>
        </p:nvSpPr>
        <p:spPr/>
        <p:txBody>
          <a:bodyPr/>
          <a:lstStyle/>
          <a:p>
            <a:r>
              <a:rPr lang="en-US" dirty="0"/>
              <a:t>SQL Security Pit Falls + </a:t>
            </a:r>
            <a:br>
              <a:rPr lang="en-US" dirty="0"/>
            </a:br>
            <a:r>
              <a:rPr lang="en-US" i="1" dirty="0"/>
              <a:t>SQL feature Documentation</a:t>
            </a:r>
            <a:endParaRPr lang="en-US" dirty="0"/>
          </a:p>
        </p:txBody>
      </p:sp>
      <p:sp>
        <p:nvSpPr>
          <p:cNvPr id="3" name="Content Placeholder 2">
            <a:extLst>
              <a:ext uri="{FF2B5EF4-FFF2-40B4-BE49-F238E27FC236}">
                <a16:creationId xmlns:a16="http://schemas.microsoft.com/office/drawing/2014/main" id="{ECFC4ABF-5B1A-477F-BA66-7C0E95A4CFE3}"/>
              </a:ext>
            </a:extLst>
          </p:cNvPr>
          <p:cNvSpPr>
            <a:spLocks noGrp="1"/>
          </p:cNvSpPr>
          <p:nvPr>
            <p:ph idx="1"/>
          </p:nvPr>
        </p:nvSpPr>
        <p:spPr/>
        <p:txBody>
          <a:bodyPr/>
          <a:lstStyle/>
          <a:p>
            <a:r>
              <a:rPr lang="en-US" dirty="0"/>
              <a:t>The security pit falls articles highlights common points of security failure for SQL servers </a:t>
            </a:r>
          </a:p>
          <a:p>
            <a:r>
              <a:rPr lang="en-US" dirty="0"/>
              <a:t>SQL feature documentation allows us to build in countermeasures to the pit falls highlighted by the articles.</a:t>
            </a:r>
          </a:p>
          <a:p>
            <a:r>
              <a:rPr lang="en-US" dirty="0"/>
              <a:t>Building in countermeasures allows us to comply with FERPA</a:t>
            </a:r>
          </a:p>
        </p:txBody>
      </p:sp>
    </p:spTree>
    <p:extLst>
      <p:ext uri="{BB962C8B-B14F-4D97-AF65-F5344CB8AC3E}">
        <p14:creationId xmlns:p14="http://schemas.microsoft.com/office/powerpoint/2010/main" val="2970206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TM04033919[[fn=Circuit]]</Template>
  <TotalTime>870</TotalTime>
  <Words>885</Words>
  <Application>Microsoft Office PowerPoint</Application>
  <PresentationFormat>Widescreen</PresentationFormat>
  <Paragraphs>115</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Tw Cen MT</vt:lpstr>
      <vt:lpstr>Circuit</vt:lpstr>
      <vt:lpstr>Inventory Management System: Related Works </vt:lpstr>
      <vt:lpstr>Introduction</vt:lpstr>
      <vt:lpstr>Google Vision </vt:lpstr>
      <vt:lpstr>MySQL vs SQL Server vs SQLite</vt:lpstr>
      <vt:lpstr>Microsoft Azure</vt:lpstr>
      <vt:lpstr>LINQ</vt:lpstr>
      <vt:lpstr>Microsoft Visual Studios</vt:lpstr>
      <vt:lpstr>The Family Educational Rights and Privacy Act (FERPA)</vt:lpstr>
      <vt:lpstr>SQL Security Pit Falls +  SQL feature Documentation</vt:lpstr>
      <vt:lpstr>University of North Dakota Identity Standards</vt:lpstr>
      <vt:lpstr>Mobile User Experience Guidelines Article</vt:lpstr>
      <vt:lpstr>THD Mobile (Application)</vt:lpstr>
      <vt:lpstr>Bibliography pt.1</vt:lpstr>
      <vt:lpstr>Bibliography pt.2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system: Related Works</dc:title>
  <dc:creator>A Davis</dc:creator>
  <cp:lastModifiedBy>A Davis</cp:lastModifiedBy>
  <cp:revision>30</cp:revision>
  <dcterms:created xsi:type="dcterms:W3CDTF">2017-11-01T18:47:53Z</dcterms:created>
  <dcterms:modified xsi:type="dcterms:W3CDTF">2017-11-08T21:10:43Z</dcterms:modified>
</cp:coreProperties>
</file>