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
  </p:notesMasterIdLst>
  <p:sldIdLst>
    <p:sldId id="256" r:id="rId2"/>
  </p:sldIdLst>
  <p:sldSz cx="47548800" cy="32918400"/>
  <p:notesSz cx="6858000" cy="9144000"/>
  <p:custDataLst>
    <p:tags r:id="rId4"/>
  </p:custDataLst>
  <p:defaultTextStyle>
    <a:defPPr>
      <a:defRPr lang="en-US"/>
    </a:defPPr>
    <a:lvl1pPr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4572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9144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3716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18288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2860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7432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2004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6576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5E"/>
    <a:srgbClr val="00A7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830" y="-504"/>
      </p:cViewPr>
      <p:guideLst>
        <p:guide orient="horz" pos="10368"/>
        <p:guide pos="14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sym typeface="Avenir Roman" charset="0"/>
              </a:rPr>
              <a:t>Click to edit Master text styles</a:t>
            </a:r>
          </a:p>
          <a:p>
            <a:pPr lvl="1"/>
            <a:r>
              <a:rPr lang="en-US" altLang="en-US" noProof="0">
                <a:sym typeface="Avenir Roman" charset="0"/>
              </a:rPr>
              <a:t>Second level</a:t>
            </a:r>
          </a:p>
          <a:p>
            <a:pPr lvl="2"/>
            <a:r>
              <a:rPr lang="en-US" altLang="en-US" noProof="0">
                <a:sym typeface="Avenir Roman" charset="0"/>
              </a:rPr>
              <a:t>Third level</a:t>
            </a:r>
          </a:p>
          <a:p>
            <a:pPr lvl="3"/>
            <a:r>
              <a:rPr lang="en-US" altLang="en-US" noProof="0">
                <a:sym typeface="Avenir Roman" charset="0"/>
              </a:rPr>
              <a:t>Fourth level</a:t>
            </a:r>
          </a:p>
          <a:p>
            <a:pPr lvl="4"/>
            <a:r>
              <a:rPr lang="en-US" altLang="en-US"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marL="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marL="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marL="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marL="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525" y="10226675"/>
            <a:ext cx="404177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7132638" y="18653125"/>
            <a:ext cx="3328352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
          <p:cNvSpPr>
            <a:spLocks noGrp="1"/>
          </p:cNvSpPr>
          <p:nvPr>
            <p:ph type="sldNum" sz="quarter" idx="10"/>
          </p:nvPr>
        </p:nvSpPr>
        <p:spPr>
          <a:ln/>
        </p:spPr>
        <p:txBody>
          <a:bodyPr/>
          <a:lstStyle>
            <a:lvl1pPr>
              <a:defRPr/>
            </a:lvl1pPr>
          </a:lstStyle>
          <a:p>
            <a:pPr>
              <a:defRPr/>
            </a:pPr>
            <a:fld id="{78622123-5D51-4ADB-90A8-A91E1A515218}" type="slidenum">
              <a:rPr lang="en-US" altLang="en-US"/>
              <a:pPr>
                <a:defRPr/>
              </a:pPr>
              <a:t>‹#›</a:t>
            </a:fld>
            <a:endParaRPr lang="en-US" altLang="en-US" sz="7000"/>
          </a:p>
        </p:txBody>
      </p:sp>
    </p:spTree>
    <p:extLst>
      <p:ext uri="{BB962C8B-B14F-4D97-AF65-F5344CB8AC3E}">
        <p14:creationId xmlns:p14="http://schemas.microsoft.com/office/powerpoint/2010/main" val="396538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378075" y="7680325"/>
            <a:ext cx="427926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17E82805-DF5D-40CB-B986-8B0A6120A910}" type="slidenum">
              <a:rPr lang="en-US" altLang="en-US"/>
              <a:pPr>
                <a:defRPr/>
              </a:pPr>
              <a:t>‹#›</a:t>
            </a:fld>
            <a:endParaRPr lang="en-US" altLang="en-US" sz="7000"/>
          </a:p>
        </p:txBody>
      </p:sp>
    </p:spTree>
    <p:extLst>
      <p:ext uri="{BB962C8B-B14F-4D97-AF65-F5344CB8AC3E}">
        <p14:creationId xmlns:p14="http://schemas.microsoft.com/office/powerpoint/2010/main" val="22271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563" y="1317625"/>
            <a:ext cx="10698162"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378075" y="1317625"/>
            <a:ext cx="31942088"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F5D7BFE4-E57A-404E-91D4-8D6378BDCB5B}" type="slidenum">
              <a:rPr lang="en-US" altLang="en-US"/>
              <a:pPr>
                <a:defRPr/>
              </a:pPr>
              <a:t>‹#›</a:t>
            </a:fld>
            <a:endParaRPr lang="en-US" altLang="en-US" sz="7000"/>
          </a:p>
        </p:txBody>
      </p:sp>
    </p:spTree>
    <p:extLst>
      <p:ext uri="{BB962C8B-B14F-4D97-AF65-F5344CB8AC3E}">
        <p14:creationId xmlns:p14="http://schemas.microsoft.com/office/powerpoint/2010/main" val="190546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378075" y="7680325"/>
            <a:ext cx="427926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A90A41AD-0300-44DF-9C22-C4C8159B6CF1}" type="slidenum">
              <a:rPr lang="en-US" altLang="en-US"/>
              <a:pPr>
                <a:defRPr/>
              </a:pPr>
              <a:t>‹#›</a:t>
            </a:fld>
            <a:endParaRPr lang="en-US" altLang="en-US" sz="7000"/>
          </a:p>
        </p:txBody>
      </p:sp>
    </p:spTree>
    <p:extLst>
      <p:ext uri="{BB962C8B-B14F-4D97-AF65-F5344CB8AC3E}">
        <p14:creationId xmlns:p14="http://schemas.microsoft.com/office/powerpoint/2010/main" val="423900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6025" y="21153438"/>
            <a:ext cx="40416163"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756025" y="13952538"/>
            <a:ext cx="4041616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p:cNvSpPr>
            <a:spLocks noGrp="1"/>
          </p:cNvSpPr>
          <p:nvPr>
            <p:ph type="sldNum" sz="quarter" idx="10"/>
          </p:nvPr>
        </p:nvSpPr>
        <p:spPr>
          <a:ln/>
        </p:spPr>
        <p:txBody>
          <a:bodyPr/>
          <a:lstStyle>
            <a:lvl1pPr>
              <a:defRPr/>
            </a:lvl1pPr>
          </a:lstStyle>
          <a:p>
            <a:pPr>
              <a:defRPr/>
            </a:pPr>
            <a:fld id="{651A1EC2-3B96-4C94-8C25-28E2F4B1C00C}" type="slidenum">
              <a:rPr lang="en-US" altLang="en-US"/>
              <a:pPr>
                <a:defRPr/>
              </a:pPr>
              <a:t>‹#›</a:t>
            </a:fld>
            <a:endParaRPr lang="en-US" altLang="en-US" sz="7000"/>
          </a:p>
        </p:txBody>
      </p:sp>
    </p:spTree>
    <p:extLst>
      <p:ext uri="{BB962C8B-B14F-4D97-AF65-F5344CB8AC3E}">
        <p14:creationId xmlns:p14="http://schemas.microsoft.com/office/powerpoint/2010/main" val="119567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378075"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850600"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p:cNvSpPr>
            <a:spLocks noGrp="1"/>
          </p:cNvSpPr>
          <p:nvPr>
            <p:ph type="sldNum" sz="quarter" idx="10"/>
          </p:nvPr>
        </p:nvSpPr>
        <p:spPr>
          <a:ln/>
        </p:spPr>
        <p:txBody>
          <a:bodyPr/>
          <a:lstStyle>
            <a:lvl1pPr>
              <a:defRPr/>
            </a:lvl1pPr>
          </a:lstStyle>
          <a:p>
            <a:pPr>
              <a:defRPr/>
            </a:pPr>
            <a:fld id="{FD668280-6CA9-45B8-A481-F6964FC6CEB2}" type="slidenum">
              <a:rPr lang="en-US" altLang="en-US"/>
              <a:pPr>
                <a:defRPr/>
              </a:pPr>
              <a:t>‹#›</a:t>
            </a:fld>
            <a:endParaRPr lang="en-US" altLang="en-US" sz="7000"/>
          </a:p>
        </p:txBody>
      </p:sp>
    </p:spTree>
    <p:extLst>
      <p:ext uri="{BB962C8B-B14F-4D97-AF65-F5344CB8AC3E}">
        <p14:creationId xmlns:p14="http://schemas.microsoft.com/office/powerpoint/2010/main" val="2168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78075" y="7369175"/>
            <a:ext cx="21008975"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78075" y="10439400"/>
            <a:ext cx="21008975"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4153813" y="7369175"/>
            <a:ext cx="21016912"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4153813" y="10439400"/>
            <a:ext cx="21016912"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p:cNvSpPr>
            <a:spLocks noGrp="1"/>
          </p:cNvSpPr>
          <p:nvPr>
            <p:ph type="sldNum" sz="quarter" idx="10"/>
          </p:nvPr>
        </p:nvSpPr>
        <p:spPr>
          <a:ln/>
        </p:spPr>
        <p:txBody>
          <a:bodyPr/>
          <a:lstStyle>
            <a:lvl1pPr>
              <a:defRPr/>
            </a:lvl1pPr>
          </a:lstStyle>
          <a:p>
            <a:pPr>
              <a:defRPr/>
            </a:pPr>
            <a:fld id="{E96E5B89-492C-475E-B783-E217B39FF400}" type="slidenum">
              <a:rPr lang="en-US" altLang="en-US"/>
              <a:pPr>
                <a:defRPr/>
              </a:pPr>
              <a:t>‹#›</a:t>
            </a:fld>
            <a:endParaRPr lang="en-US" altLang="en-US" sz="7000"/>
          </a:p>
        </p:txBody>
      </p:sp>
    </p:spTree>
    <p:extLst>
      <p:ext uri="{BB962C8B-B14F-4D97-AF65-F5344CB8AC3E}">
        <p14:creationId xmlns:p14="http://schemas.microsoft.com/office/powerpoint/2010/main" val="368557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Rectangle 1"/>
          <p:cNvSpPr>
            <a:spLocks noGrp="1"/>
          </p:cNvSpPr>
          <p:nvPr>
            <p:ph type="sldNum" sz="quarter" idx="10"/>
          </p:nvPr>
        </p:nvSpPr>
        <p:spPr>
          <a:ln/>
        </p:spPr>
        <p:txBody>
          <a:bodyPr/>
          <a:lstStyle>
            <a:lvl1pPr>
              <a:defRPr/>
            </a:lvl1pPr>
          </a:lstStyle>
          <a:p>
            <a:pPr>
              <a:defRPr/>
            </a:pPr>
            <a:fld id="{E7216F92-0FD0-4473-B627-C27751028FA9}" type="slidenum">
              <a:rPr lang="en-US" altLang="en-US"/>
              <a:pPr>
                <a:defRPr/>
              </a:pPr>
              <a:t>‹#›</a:t>
            </a:fld>
            <a:endParaRPr lang="en-US" altLang="en-US" sz="7000"/>
          </a:p>
        </p:txBody>
      </p:sp>
    </p:spTree>
    <p:extLst>
      <p:ext uri="{BB962C8B-B14F-4D97-AF65-F5344CB8AC3E}">
        <p14:creationId xmlns:p14="http://schemas.microsoft.com/office/powerpoint/2010/main" val="25767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p:cNvSpPr>
          <p:nvPr>
            <p:ph type="sldNum" sz="quarter" idx="10"/>
          </p:nvPr>
        </p:nvSpPr>
        <p:spPr>
          <a:ln/>
        </p:spPr>
        <p:txBody>
          <a:bodyPr/>
          <a:lstStyle>
            <a:lvl1pPr>
              <a:defRPr/>
            </a:lvl1pPr>
          </a:lstStyle>
          <a:p>
            <a:pPr>
              <a:defRPr/>
            </a:pPr>
            <a:fld id="{6DFCB619-3766-4CE0-92D1-448524419E18}" type="slidenum">
              <a:rPr lang="en-US" altLang="en-US"/>
              <a:pPr>
                <a:defRPr/>
              </a:pPr>
              <a:t>‹#›</a:t>
            </a:fld>
            <a:endParaRPr lang="en-US" altLang="en-US" sz="7000"/>
          </a:p>
        </p:txBody>
      </p:sp>
    </p:spTree>
    <p:extLst>
      <p:ext uri="{BB962C8B-B14F-4D97-AF65-F5344CB8AC3E}">
        <p14:creationId xmlns:p14="http://schemas.microsoft.com/office/powerpoint/2010/main" val="30893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1275"/>
            <a:ext cx="15643225"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589625" y="1311275"/>
            <a:ext cx="265811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78075" y="6888163"/>
            <a:ext cx="15643225"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3824AAA2-88FB-4A53-BFDA-A3FF0F605673}" type="slidenum">
              <a:rPr lang="en-US" altLang="en-US"/>
              <a:pPr>
                <a:defRPr/>
              </a:pPr>
              <a:t>‹#›</a:t>
            </a:fld>
            <a:endParaRPr lang="en-US" altLang="en-US" sz="7000"/>
          </a:p>
        </p:txBody>
      </p:sp>
    </p:spTree>
    <p:extLst>
      <p:ext uri="{BB962C8B-B14F-4D97-AF65-F5344CB8AC3E}">
        <p14:creationId xmlns:p14="http://schemas.microsoft.com/office/powerpoint/2010/main" val="255889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213" y="23042563"/>
            <a:ext cx="28528962"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320213" y="2941638"/>
            <a:ext cx="28528962"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pitchFamily="34" charset="0"/>
            </a:endParaRPr>
          </a:p>
        </p:txBody>
      </p:sp>
      <p:sp>
        <p:nvSpPr>
          <p:cNvPr id="4" name="Text Placeholder 3"/>
          <p:cNvSpPr>
            <a:spLocks noGrp="1"/>
          </p:cNvSpPr>
          <p:nvPr>
            <p:ph type="body" sz="half" idx="2"/>
          </p:nvPr>
        </p:nvSpPr>
        <p:spPr>
          <a:xfrm>
            <a:off x="9320213" y="25763538"/>
            <a:ext cx="28528962"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DF1BA67A-C57D-4238-AFA3-6C82446307A8}" type="slidenum">
              <a:rPr lang="en-US" altLang="en-US"/>
              <a:pPr>
                <a:defRPr/>
              </a:pPr>
              <a:t>‹#›</a:t>
            </a:fld>
            <a:endParaRPr lang="en-US" altLang="en-US" sz="7000"/>
          </a:p>
        </p:txBody>
      </p:sp>
    </p:spTree>
    <p:extLst>
      <p:ext uri="{BB962C8B-B14F-4D97-AF65-F5344CB8AC3E}">
        <p14:creationId xmlns:p14="http://schemas.microsoft.com/office/powerpoint/2010/main" val="321088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sldNum" sz="quarter" idx="2"/>
          </p:nvPr>
        </p:nvSpPr>
        <p:spPr bwMode="auto">
          <a:xfrm>
            <a:off x="34077275" y="29978350"/>
            <a:ext cx="110934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29903" tIns="229903" rIns="229903" bIns="229903" numCol="1" anchor="t" anchorCtr="0" compatLnSpc="1">
            <a:prstTxWarp prst="textNoShape">
              <a:avLst/>
            </a:prstTxWarp>
          </a:bodyPr>
          <a:lstStyle>
            <a:lvl1pPr algn="r" defTabSz="4597400" eaLnBrk="1">
              <a:defRPr/>
            </a:lvl1pPr>
          </a:lstStyle>
          <a:p>
            <a:pPr>
              <a:defRPr/>
            </a:pPr>
            <a:fld id="{78300ADD-7C4D-4D7F-AF68-BBDF8B168058}" type="slidenum">
              <a:rPr lang="en-US" altLang="en-US"/>
              <a:pPr>
                <a:defRPr/>
              </a:pPr>
              <a:t>‹#›</a:t>
            </a:fld>
            <a:endParaRPr lang="en-US" altLang="en-US" sz="7000"/>
          </a:p>
        </p:txBody>
      </p:sp>
      <p:sp>
        <p:nvSpPr>
          <p:cNvPr id="1027" name="Title Placeholder 1"/>
          <p:cNvSpPr>
            <a:spLocks noGrp="1"/>
          </p:cNvSpPr>
          <p:nvPr>
            <p:ph type="title"/>
          </p:nvPr>
        </p:nvSpPr>
        <p:spPr bwMode="auto">
          <a:xfrm>
            <a:off x="2378075" y="1317625"/>
            <a:ext cx="427926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sym typeface="Helvetica" panose="020B0604020202020204"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panose="020B0604020202020204" pitchFamily="34" charset="0"/>
        </a:defRPr>
      </a:lvl1pPr>
      <a:lvl2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2pPr>
      <a:lvl3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3pPr>
      <a:lvl4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4pPr>
      <a:lvl5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5pPr>
      <a:lvl6pPr marL="4572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6pPr>
      <a:lvl7pPr marL="9144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7pPr>
      <a:lvl8pPr marL="13716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8pPr>
      <a:lvl9pPr marL="18288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9pPr>
    </p:titleStyle>
    <p:bodyStyle>
      <a:lvl1pPr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1pPr>
      <a:lvl2pPr marL="2286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2pPr>
      <a:lvl3pPr marL="4572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3pPr>
      <a:lvl4pPr marL="6858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4pPr>
      <a:lvl5pPr marL="9144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p:cNvSpPr>
          <p:nvPr>
            <p:ph type="title"/>
          </p:nvPr>
        </p:nvSpPr>
        <p:spPr>
          <a:xfrm>
            <a:off x="0" y="5181600"/>
            <a:ext cx="47548800" cy="2971800"/>
          </a:xfrm>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p>
            <a:pPr algn="ctr" defTabSz="4044950" eaLnBrk="1"/>
            <a:r>
              <a:rPr lang="en-US" altLang="en-US" sz="12000" b="1" dirty="0">
                <a:latin typeface="Myriad Pro Semibold" charset="0"/>
                <a:ea typeface="Myriad Pro Semibold" charset="0"/>
                <a:cs typeface="Myriad Pro Semibold" charset="0"/>
                <a:sym typeface="Myriad Pro Semibold" charset="0"/>
              </a:rPr>
              <a:t>Developing A Web and Mobile Based Inventory Management System in ASP.NET/C#</a:t>
            </a:r>
            <a:br>
              <a:rPr lang="en-US" altLang="en-US" sz="12300" b="1" dirty="0">
                <a:latin typeface="Myriad Pro Semibold" charset="0"/>
                <a:ea typeface="Myriad Pro Semibold" charset="0"/>
                <a:cs typeface="Myriad Pro Semibold" charset="0"/>
                <a:sym typeface="Myriad Pro Semibold" charset="0"/>
              </a:rPr>
            </a:br>
            <a:r>
              <a:rPr lang="en-US" sz="7200" dirty="0">
                <a:latin typeface="Helvetica" panose="020B0604020202020204" pitchFamily="34" charset="0"/>
              </a:rPr>
              <a:t>August Davis, David Erickson, Christian Hanson</a:t>
            </a:r>
            <a:br>
              <a:rPr lang="en-US" sz="7200" dirty="0">
                <a:latin typeface="Helvetica" panose="020B0604020202020204" pitchFamily="34" charset="0"/>
              </a:rPr>
            </a:br>
            <a:r>
              <a:rPr lang="en-US" sz="7200" dirty="0">
                <a:latin typeface="Helvetica" panose="020B0604020202020204" pitchFamily="34" charset="0"/>
              </a:rPr>
              <a:t>Advisor: Emanuel Grant</a:t>
            </a:r>
            <a:endParaRPr lang="en-US" altLang="en-US" sz="7200" dirty="0"/>
          </a:p>
        </p:txBody>
      </p:sp>
      <p:sp>
        <p:nvSpPr>
          <p:cNvPr id="3075" name="AutoShape 2"/>
          <p:cNvSpPr>
            <a:spLocks/>
          </p:cNvSpPr>
          <p:nvPr/>
        </p:nvSpPr>
        <p:spPr bwMode="auto">
          <a:xfrm>
            <a:off x="24612600" y="1600200"/>
            <a:ext cx="21412200" cy="2133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11000" b="1" i="1">
                <a:solidFill>
                  <a:srgbClr val="FFFFFF"/>
                </a:solidFill>
                <a:latin typeface="Myriad Pro Semibold" charset="0"/>
                <a:sym typeface="Myriad Pro Semibold" charset="0"/>
              </a:rPr>
              <a:t>Spring 2018 </a:t>
            </a:r>
            <a:r>
              <a:rPr lang="en-US" altLang="en-US" sz="11000" b="1" i="1" dirty="0">
                <a:solidFill>
                  <a:srgbClr val="FFFFFF"/>
                </a:solidFill>
                <a:latin typeface="Myriad Pro Semibold" charset="0"/>
                <a:sym typeface="Myriad Pro Semibold" charset="0"/>
              </a:rPr>
              <a:t>Design Exposition</a:t>
            </a:r>
            <a:endParaRPr lang="en-US" altLang="en-US" sz="11000" dirty="0"/>
          </a:p>
        </p:txBody>
      </p:sp>
      <p:sp>
        <p:nvSpPr>
          <p:cNvPr id="4" name="Rectangle: Rounded Corners 3">
            <a:extLst>
              <a:ext uri="{FF2B5EF4-FFF2-40B4-BE49-F238E27FC236}">
                <a16:creationId xmlns:a16="http://schemas.microsoft.com/office/drawing/2014/main" id="{4E4AFC9E-06E1-4E6A-AC38-5240F93FA111}"/>
              </a:ext>
            </a:extLst>
          </p:cNvPr>
          <p:cNvSpPr/>
          <p:nvPr/>
        </p:nvSpPr>
        <p:spPr bwMode="auto">
          <a:xfrm>
            <a:off x="816430" y="11201348"/>
            <a:ext cx="18385970" cy="6299595"/>
          </a:xfrm>
          <a:prstGeom prst="roundRect">
            <a:avLst/>
          </a:prstGeom>
          <a:gradFill flip="none" rotWithShape="1">
            <a:gsLst>
              <a:gs pos="0">
                <a:srgbClr val="00A75F">
                  <a:tint val="66000"/>
                  <a:satMod val="160000"/>
                </a:srgbClr>
              </a:gs>
              <a:gs pos="50000">
                <a:srgbClr val="00A75F">
                  <a:tint val="44500"/>
                  <a:satMod val="160000"/>
                </a:srgbClr>
              </a:gs>
              <a:gs pos="100000">
                <a:srgbClr val="00A75F">
                  <a:tint val="23500"/>
                  <a:satMod val="160000"/>
                </a:srgbClr>
              </a:gs>
            </a:gsLst>
            <a:lin ang="0" scaled="1"/>
            <a:tileRect/>
          </a:gradFill>
          <a:ln w="25400" cap="flat" cmpd="sng" algn="ctr">
            <a:no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lvl="0" algn="ctr"/>
            <a:r>
              <a:rPr lang="en-US" sz="4400" b="1" u="sng" dirty="0">
                <a:latin typeface="Helvetica"/>
                <a:cs typeface="Helvetica"/>
              </a:rPr>
              <a:t>Abstract</a:t>
            </a:r>
          </a:p>
          <a:p>
            <a:pPr lvl="0"/>
            <a:endParaRPr lang="en-US" sz="4000" dirty="0">
              <a:latin typeface="Helvetica"/>
              <a:cs typeface="Helvetica"/>
            </a:endParaRPr>
          </a:p>
          <a:p>
            <a:pPr lvl="0"/>
            <a:r>
              <a:rPr lang="en-US" sz="4000" dirty="0">
                <a:latin typeface="Helvetica"/>
                <a:cs typeface="Helvetica"/>
              </a:rPr>
              <a:t>University of North Dakota Computer Science department (UND CSCI) currently tracks its equipment through a Excel Spreadsheet type system. This can lead to accuracy and security errors. With the Inventory Management System (I.M.S), it provides an interface that is easy to use with functionality such as creating, viewing, and updating inventory. I.M.S utilizes a mobile phone’s camera to be able to scan barcodes that are already part of the current system.</a:t>
            </a:r>
          </a:p>
        </p:txBody>
      </p:sp>
      <p:sp>
        <p:nvSpPr>
          <p:cNvPr id="5" name="TextBox 4">
            <a:extLst>
              <a:ext uri="{FF2B5EF4-FFF2-40B4-BE49-F238E27FC236}">
                <a16:creationId xmlns:a16="http://schemas.microsoft.com/office/drawing/2014/main" id="{34B081FB-2BB0-4EA4-9856-699907031E32}"/>
              </a:ext>
            </a:extLst>
          </p:cNvPr>
          <p:cNvSpPr txBox="1"/>
          <p:nvPr/>
        </p:nvSpPr>
        <p:spPr>
          <a:xfrm>
            <a:off x="20406755" y="20871675"/>
            <a:ext cx="6400800" cy="646331"/>
          </a:xfrm>
          <a:prstGeom prst="rect">
            <a:avLst/>
          </a:prstGeom>
          <a:noFill/>
        </p:spPr>
        <p:txBody>
          <a:bodyPr wrap="square" rtlCol="0">
            <a:spAutoFit/>
          </a:bodyPr>
          <a:lstStyle/>
          <a:p>
            <a:r>
              <a:rPr lang="en-US" sz="3600" dirty="0"/>
              <a:t>Diagram 1: Home Page </a:t>
            </a:r>
          </a:p>
        </p:txBody>
      </p:sp>
      <p:pic>
        <p:nvPicPr>
          <p:cNvPr id="1030" name="Picture 6" descr="https://raw.githubusercontent.com/frozenNodak/InventoryManagement491/master/PosterScreenshots/Home.JPG">
            <a:extLst>
              <a:ext uri="{FF2B5EF4-FFF2-40B4-BE49-F238E27FC236}">
                <a16:creationId xmlns:a16="http://schemas.microsoft.com/office/drawing/2014/main" id="{66A006CC-3952-48D3-AC49-64497B065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755" y="11226748"/>
            <a:ext cx="11975171" cy="94996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Inventory.JPG">
            <a:extLst>
              <a:ext uri="{FF2B5EF4-FFF2-40B4-BE49-F238E27FC236}">
                <a16:creationId xmlns:a16="http://schemas.microsoft.com/office/drawing/2014/main" id="{D9E5B57B-BD1C-4C40-81FB-C989DF0E5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9800" y="11226748"/>
            <a:ext cx="13336932" cy="63162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C2175B-4309-4638-A0FD-BE5FE6531421}"/>
              </a:ext>
            </a:extLst>
          </p:cNvPr>
          <p:cNvSpPr txBox="1"/>
          <p:nvPr/>
        </p:nvSpPr>
        <p:spPr>
          <a:xfrm>
            <a:off x="32689800" y="19070419"/>
            <a:ext cx="7444662" cy="646331"/>
          </a:xfrm>
          <a:prstGeom prst="rect">
            <a:avLst/>
          </a:prstGeom>
          <a:noFill/>
        </p:spPr>
        <p:txBody>
          <a:bodyPr wrap="square" rtlCol="0">
            <a:spAutoFit/>
          </a:bodyPr>
          <a:lstStyle/>
          <a:p>
            <a:r>
              <a:rPr lang="en-US" sz="3600" dirty="0"/>
              <a:t>Diagram 3: Create inventory Page </a:t>
            </a:r>
          </a:p>
        </p:txBody>
      </p:sp>
      <p:sp>
        <p:nvSpPr>
          <p:cNvPr id="14" name="Rectangle: Rounded Corners 13">
            <a:extLst>
              <a:ext uri="{FF2B5EF4-FFF2-40B4-BE49-F238E27FC236}">
                <a16:creationId xmlns:a16="http://schemas.microsoft.com/office/drawing/2014/main" id="{ECE13AA9-F10C-4165-B839-A2A41DA7D5EC}"/>
              </a:ext>
            </a:extLst>
          </p:cNvPr>
          <p:cNvSpPr/>
          <p:nvPr/>
        </p:nvSpPr>
        <p:spPr>
          <a:xfrm>
            <a:off x="10547051" y="18014496"/>
            <a:ext cx="8583397" cy="3779758"/>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Interface</a:t>
            </a:r>
          </a:p>
          <a:p>
            <a:pPr marL="857250" indent="-857250">
              <a:buFont typeface="Arial" panose="020B0604020202020204" pitchFamily="34" charset="0"/>
              <a:buChar char="•"/>
            </a:pPr>
            <a:r>
              <a:rPr lang="en-US" sz="3600" dirty="0">
                <a:solidFill>
                  <a:schemeClr val="tx1"/>
                </a:solidFill>
              </a:rPr>
              <a:t>Designed using ASP.NET</a:t>
            </a:r>
          </a:p>
          <a:p>
            <a:pPr marL="857250" indent="-857250">
              <a:buFont typeface="Arial" panose="020B0604020202020204" pitchFamily="34" charset="0"/>
              <a:buChar char="•"/>
            </a:pPr>
            <a:r>
              <a:rPr lang="en-US" sz="3600" dirty="0">
                <a:solidFill>
                  <a:schemeClr val="tx1"/>
                </a:solidFill>
              </a:rPr>
              <a:t>Mobile compatible</a:t>
            </a:r>
          </a:p>
          <a:p>
            <a:pPr marL="857250" indent="-857250">
              <a:buFont typeface="Arial" panose="020B0604020202020204" pitchFamily="34" charset="0"/>
              <a:buChar char="•"/>
            </a:pPr>
            <a:r>
              <a:rPr lang="en-US" sz="3600" dirty="0">
                <a:solidFill>
                  <a:schemeClr val="tx1"/>
                </a:solidFill>
              </a:rPr>
              <a:t>Complies with most UND design standards</a:t>
            </a:r>
          </a:p>
          <a:p>
            <a:pPr marL="857250" indent="-857250">
              <a:buFont typeface="Arial" panose="020B0604020202020204" pitchFamily="34" charset="0"/>
              <a:buChar char="•"/>
            </a:pPr>
            <a:r>
              <a:rPr lang="en-US" sz="3600" dirty="0">
                <a:solidFill>
                  <a:schemeClr val="tx1"/>
                </a:solidFill>
              </a:rPr>
              <a:t>Allows for easy navigation</a:t>
            </a:r>
          </a:p>
        </p:txBody>
      </p:sp>
      <p:sp>
        <p:nvSpPr>
          <p:cNvPr id="15" name="Rectangle: Rounded Corners 14">
            <a:extLst>
              <a:ext uri="{FF2B5EF4-FFF2-40B4-BE49-F238E27FC236}">
                <a16:creationId xmlns:a16="http://schemas.microsoft.com/office/drawing/2014/main" id="{A098E50D-BE48-4457-BCDA-63F0CD272792}"/>
              </a:ext>
            </a:extLst>
          </p:cNvPr>
          <p:cNvSpPr/>
          <p:nvPr/>
        </p:nvSpPr>
        <p:spPr>
          <a:xfrm>
            <a:off x="753341" y="28161210"/>
            <a:ext cx="8583397" cy="2553891"/>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Backend Database</a:t>
            </a:r>
          </a:p>
          <a:p>
            <a:pPr marL="857250" indent="-857250">
              <a:buFont typeface="Arial" panose="020B0604020202020204" pitchFamily="34" charset="0"/>
              <a:buChar char="•"/>
            </a:pPr>
            <a:r>
              <a:rPr lang="en-US" sz="3600" dirty="0">
                <a:solidFill>
                  <a:schemeClr val="tx1"/>
                </a:solidFill>
              </a:rPr>
              <a:t>Microsoft SQL Server is used for storage of inventory and account information.</a:t>
            </a:r>
          </a:p>
        </p:txBody>
      </p:sp>
      <p:sp>
        <p:nvSpPr>
          <p:cNvPr id="16" name="Rectangle: Rounded Corners 15">
            <a:extLst>
              <a:ext uri="{FF2B5EF4-FFF2-40B4-BE49-F238E27FC236}">
                <a16:creationId xmlns:a16="http://schemas.microsoft.com/office/drawing/2014/main" id="{FBCEE3E7-9C73-47AE-B489-AEB25AC4B6D7}"/>
              </a:ext>
            </a:extLst>
          </p:cNvPr>
          <p:cNvSpPr/>
          <p:nvPr/>
        </p:nvSpPr>
        <p:spPr>
          <a:xfrm>
            <a:off x="759297" y="18014496"/>
            <a:ext cx="8583398" cy="3779758"/>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Barcode Scanning</a:t>
            </a:r>
          </a:p>
          <a:p>
            <a:pPr marL="857250" indent="-857250">
              <a:buFont typeface="Arial" panose="020B0604020202020204" pitchFamily="34" charset="0"/>
              <a:buChar char="•"/>
            </a:pPr>
            <a:r>
              <a:rPr lang="en-US" sz="3600" dirty="0">
                <a:solidFill>
                  <a:schemeClr val="tx1"/>
                </a:solidFill>
              </a:rPr>
              <a:t>Android Scanning supported by external app “Barcode Scanner” by </a:t>
            </a:r>
            <a:r>
              <a:rPr lang="en-US" sz="3600" dirty="0" err="1">
                <a:solidFill>
                  <a:schemeClr val="tx1"/>
                </a:solidFill>
              </a:rPr>
              <a:t>ZXing</a:t>
            </a:r>
            <a:r>
              <a:rPr lang="en-US" sz="3600" dirty="0">
                <a:solidFill>
                  <a:schemeClr val="tx1"/>
                </a:solidFill>
              </a:rPr>
              <a:t>.</a:t>
            </a:r>
          </a:p>
          <a:p>
            <a:pPr marL="857250" indent="-857250">
              <a:buFont typeface="Arial" panose="020B0604020202020204" pitchFamily="34" charset="0"/>
              <a:buChar char="•"/>
            </a:pPr>
            <a:r>
              <a:rPr lang="en-US" sz="3600" dirty="0">
                <a:solidFill>
                  <a:schemeClr val="tx1"/>
                </a:solidFill>
              </a:rPr>
              <a:t>PC scanning is supported by a USB hand scanner </a:t>
            </a:r>
          </a:p>
        </p:txBody>
      </p:sp>
      <p:sp>
        <p:nvSpPr>
          <p:cNvPr id="17" name="Rectangle: Rounded Corners 16">
            <a:extLst>
              <a:ext uri="{FF2B5EF4-FFF2-40B4-BE49-F238E27FC236}">
                <a16:creationId xmlns:a16="http://schemas.microsoft.com/office/drawing/2014/main" id="{B9392F00-5E7C-4F9B-B2EF-DBB61FDD3019}"/>
              </a:ext>
            </a:extLst>
          </p:cNvPr>
          <p:cNvSpPr/>
          <p:nvPr/>
        </p:nvSpPr>
        <p:spPr>
          <a:xfrm>
            <a:off x="816430" y="22474919"/>
            <a:ext cx="8686800" cy="5005626"/>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Prepping for Future Development</a:t>
            </a:r>
            <a:endParaRPr lang="en-US" sz="3600" b="1" dirty="0">
              <a:solidFill>
                <a:schemeClr val="tx1"/>
              </a:solidFill>
            </a:endParaRPr>
          </a:p>
          <a:p>
            <a:pPr marL="857250" indent="-857250">
              <a:buFont typeface="Arial" panose="020B0604020202020204" pitchFamily="34" charset="0"/>
              <a:buChar char="•"/>
            </a:pPr>
            <a:r>
              <a:rPr lang="en-US" sz="3600" dirty="0">
                <a:solidFill>
                  <a:schemeClr val="tx1"/>
                </a:solidFill>
              </a:rPr>
              <a:t>README documentation is provided for detailed explanation to set up database and how the system works. </a:t>
            </a:r>
          </a:p>
          <a:p>
            <a:pPr marL="857250" indent="-857250">
              <a:buFont typeface="Arial" panose="020B0604020202020204" pitchFamily="34" charset="0"/>
              <a:buChar char="•"/>
            </a:pPr>
            <a:r>
              <a:rPr lang="en-US" sz="3600" dirty="0">
                <a:solidFill>
                  <a:schemeClr val="tx1"/>
                </a:solidFill>
              </a:rPr>
              <a:t>Source code pages have explanation headers and further explanation comments </a:t>
            </a:r>
          </a:p>
        </p:txBody>
      </p:sp>
      <p:pic>
        <p:nvPicPr>
          <p:cNvPr id="1034" name="Picture 10" descr="https://raw.githubusercontent.com/frozenNodak/InventoryManagement491/master/Database%20Screenshots/Diagram.JPG">
            <a:extLst>
              <a:ext uri="{FF2B5EF4-FFF2-40B4-BE49-F238E27FC236}">
                <a16:creationId xmlns:a16="http://schemas.microsoft.com/office/drawing/2014/main" id="{3446FDEF-06EF-4C53-B760-95AC9B04CC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6008" y="22309613"/>
            <a:ext cx="12271661" cy="87109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54B0BBE-FB9A-481C-B809-47C4F081363B}"/>
              </a:ext>
            </a:extLst>
          </p:cNvPr>
          <p:cNvSpPr txBox="1"/>
          <p:nvPr/>
        </p:nvSpPr>
        <p:spPr>
          <a:xfrm>
            <a:off x="20862435" y="30557210"/>
            <a:ext cx="8197036" cy="646331"/>
          </a:xfrm>
          <a:prstGeom prst="rect">
            <a:avLst/>
          </a:prstGeom>
          <a:noFill/>
        </p:spPr>
        <p:txBody>
          <a:bodyPr wrap="square" rtlCol="0">
            <a:spAutoFit/>
          </a:bodyPr>
          <a:lstStyle/>
          <a:p>
            <a:r>
              <a:rPr lang="en-US" sz="3600" dirty="0"/>
              <a:t>Diagram 4: Database Diagram </a:t>
            </a:r>
          </a:p>
        </p:txBody>
      </p:sp>
      <p:pic>
        <p:nvPicPr>
          <p:cNvPr id="1036" name="Picture 12" descr="https://raw.githubusercontent.com/frozenNodak/InventoryManagement491/master/Database%20Screenshots/EquimentTable.JPG">
            <a:extLst>
              <a:ext uri="{FF2B5EF4-FFF2-40B4-BE49-F238E27FC236}">
                <a16:creationId xmlns:a16="http://schemas.microsoft.com/office/drawing/2014/main" id="{5AADB57F-3482-4480-944C-CC6B386941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0494" y="22309612"/>
            <a:ext cx="9634582" cy="824759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E83A84A-9205-4315-890C-98D3CE236B63}"/>
              </a:ext>
            </a:extLst>
          </p:cNvPr>
          <p:cNvSpPr txBox="1"/>
          <p:nvPr/>
        </p:nvSpPr>
        <p:spPr>
          <a:xfrm>
            <a:off x="33150325" y="30609020"/>
            <a:ext cx="7444661" cy="646331"/>
          </a:xfrm>
          <a:prstGeom prst="rect">
            <a:avLst/>
          </a:prstGeom>
          <a:noFill/>
        </p:spPr>
        <p:txBody>
          <a:bodyPr wrap="square" rtlCol="0">
            <a:spAutoFit/>
          </a:bodyPr>
          <a:lstStyle/>
          <a:p>
            <a:r>
              <a:rPr lang="en-US" sz="3600" dirty="0"/>
              <a:t>Diagram 5: Equipment Table  </a:t>
            </a:r>
          </a:p>
        </p:txBody>
      </p:sp>
      <p:sp>
        <p:nvSpPr>
          <p:cNvPr id="6" name="Rectangle: Rounded Corners 5">
            <a:extLst>
              <a:ext uri="{FF2B5EF4-FFF2-40B4-BE49-F238E27FC236}">
                <a16:creationId xmlns:a16="http://schemas.microsoft.com/office/drawing/2014/main" id="{0068C73F-4F64-49C9-BF91-E08B09D68B68}"/>
              </a:ext>
            </a:extLst>
          </p:cNvPr>
          <p:cNvSpPr/>
          <p:nvPr/>
        </p:nvSpPr>
        <p:spPr bwMode="auto">
          <a:xfrm>
            <a:off x="10578791" y="22506279"/>
            <a:ext cx="8551657" cy="8607324"/>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3500000" scaled="1"/>
            <a:tileRect/>
          </a:gradFill>
          <a:ln w="25400" cap="flat" cmpd="sng" algn="ctr">
            <a:solidFill>
              <a:srgbClr val="BBE0E3"/>
            </a:solid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marL="457200" marR="0" indent="0" algn="ctr" defTabSz="914400" rtl="0" eaLnBrk="1" fontAlgn="base" latinLnBrk="0" hangingPunct="0">
              <a:lnSpc>
                <a:spcPct val="100000"/>
              </a:lnSpc>
              <a:spcBef>
                <a:spcPct val="0"/>
              </a:spcBef>
              <a:spcAft>
                <a:spcPct val="0"/>
              </a:spcAft>
              <a:buClrTx/>
              <a:buSzTx/>
              <a:buFontTx/>
              <a:buNone/>
              <a:tabLst/>
            </a:pPr>
            <a:r>
              <a:rPr kumimoji="0" lang="en-US" sz="3600" b="1" i="0" u="sng" strike="noStrike" cap="none" normalizeH="0" baseline="0" dirty="0">
                <a:ln>
                  <a:noFill/>
                </a:ln>
                <a:solidFill>
                  <a:srgbClr val="000000"/>
                </a:solidFill>
                <a:effectLst/>
                <a:latin typeface="Arial" pitchFamily="34" charset="0"/>
                <a:cs typeface="Arial" pitchFamily="34" charset="0"/>
                <a:sym typeface="Arial" pitchFamily="34" charset="0"/>
              </a:rPr>
              <a:t>Future work</a:t>
            </a:r>
          </a:p>
          <a:p>
            <a:pPr marL="571500" indent="-571500">
              <a:buFont typeface="Arial" panose="020B0604020202020204" pitchFamily="34" charset="0"/>
              <a:buChar char="•"/>
            </a:pPr>
            <a:r>
              <a:rPr lang="en-US" sz="3600" dirty="0"/>
              <a:t>Setting up a hosting server </a:t>
            </a:r>
          </a:p>
          <a:p>
            <a:pPr marL="571500" indent="-571500">
              <a:buFont typeface="Arial" panose="020B0604020202020204" pitchFamily="34" charset="0"/>
              <a:buChar char="•"/>
            </a:pPr>
            <a:r>
              <a:rPr lang="en-US" sz="3600" dirty="0"/>
              <a:t>Further optimizing the interface for mobile </a:t>
            </a:r>
          </a:p>
          <a:p>
            <a:pPr marL="571500" indent="-571500">
              <a:buFont typeface="Arial" panose="020B0604020202020204" pitchFamily="34" charset="0"/>
              <a:buChar char="•"/>
            </a:pPr>
            <a:r>
              <a:rPr lang="en-US" sz="3600" dirty="0"/>
              <a:t>Adjusting the interface to follow more UND standards</a:t>
            </a:r>
          </a:p>
          <a:p>
            <a:pPr marL="571500" indent="-571500">
              <a:buFont typeface="Arial" panose="020B0604020202020204" pitchFamily="34" charset="0"/>
              <a:buChar char="•"/>
            </a:pPr>
            <a:r>
              <a:rPr lang="en-US" sz="3600" dirty="0"/>
              <a:t>Converting the data from the old system to this one</a:t>
            </a:r>
          </a:p>
          <a:p>
            <a:pPr marL="571500" indent="-571500">
              <a:buFont typeface="Arial" panose="020B0604020202020204" pitchFamily="34" charset="0"/>
              <a:buChar char="•"/>
            </a:pPr>
            <a:r>
              <a:rPr lang="en-US" sz="3600" dirty="0"/>
              <a:t>Adding a scanning option for IOS</a:t>
            </a:r>
          </a:p>
          <a:p>
            <a:pPr marL="571500" indent="-571500">
              <a:buFont typeface="Arial" panose="020B0604020202020204" pitchFamily="34" charset="0"/>
              <a:buChar char="•"/>
            </a:pPr>
            <a:r>
              <a:rPr lang="en-US" sz="3600" dirty="0"/>
              <a:t>Adding updating and deleting of locations</a:t>
            </a:r>
          </a:p>
          <a:p>
            <a:pPr marL="571500" indent="-571500">
              <a:buFont typeface="Arial" panose="020B0604020202020204" pitchFamily="34" charset="0"/>
              <a:buChar char="•"/>
            </a:pPr>
            <a:r>
              <a:rPr lang="en-US" sz="3600" dirty="0"/>
              <a:t>Creating audit reports with Report Wizard tool</a:t>
            </a:r>
          </a:p>
          <a:p>
            <a:pPr marL="457200" marR="0" indent="0" algn="l" defTabSz="914400" rtl="0" eaLnBrk="1" fontAlgn="base" latinLnBrk="0" hangingPunct="0">
              <a:lnSpc>
                <a:spcPct val="100000"/>
              </a:lnSpc>
              <a:spcBef>
                <a:spcPct val="0"/>
              </a:spcBef>
              <a:spcAft>
                <a:spcPct val="0"/>
              </a:spcAft>
              <a:buClrTx/>
              <a:buSzTx/>
              <a:buFontTx/>
              <a:buNone/>
              <a:tabLst/>
            </a:pPr>
            <a:endParaRPr kumimoji="0" lang="en-US" sz="3600" b="0" i="0" u="sng" strike="noStrike" cap="none" normalizeH="0" baseline="0" dirty="0">
              <a:ln>
                <a:noFill/>
              </a:ln>
              <a:solidFill>
                <a:srgbClr val="000000"/>
              </a:solidFill>
              <a:effectLst/>
              <a:latin typeface="Arial" pitchFamily="34" charset="0"/>
              <a:cs typeface="Arial" pitchFamily="34" charset="0"/>
              <a:sym typeface="Arial"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Title&amp;#x0D;&amp;#x0A;Authors&amp;quot;&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269</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Roman</vt:lpstr>
      <vt:lpstr>Helvetica</vt:lpstr>
      <vt:lpstr>Myriad Pro Semibold</vt:lpstr>
      <vt:lpstr>Office Theme</vt:lpstr>
      <vt:lpstr>Developing A Web and Mobile Based Inventory Management System in ASP.NET/C# August Davis, David Erickson, Christian Hanson Advisor: Emanuel Grant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Authors</dc:title>
  <dc:creator>Cavalli, Matthew</dc:creator>
  <cp:lastModifiedBy>David Erickson</cp:lastModifiedBy>
  <cp:revision>19</cp:revision>
  <dcterms:modified xsi:type="dcterms:W3CDTF">2018-04-26T19:31:44Z</dcterms:modified>
</cp:coreProperties>
</file>