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
  </p:notesMasterIdLst>
  <p:sldIdLst>
    <p:sldId id="256" r:id="rId2"/>
  </p:sldIdLst>
  <p:sldSz cx="47548800" cy="32918400"/>
  <p:notesSz cx="6858000" cy="9144000"/>
  <p:custDataLst>
    <p:tags r:id="rId4"/>
  </p:custDataLst>
  <p:defaultTextStyle>
    <a:defPPr>
      <a:defRPr lang="en-US"/>
    </a:defPPr>
    <a:lvl1pPr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4572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9144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3716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18288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2860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7432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2004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6576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5E"/>
    <a:srgbClr val="00A7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032" y="324"/>
      </p:cViewPr>
      <p:guideLst>
        <p:guide orient="horz" pos="10368"/>
        <p:guide pos="14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sym typeface="Avenir Roman" charset="0"/>
              </a:rPr>
              <a:t>Click to edit Master text styles</a:t>
            </a:r>
          </a:p>
          <a:p>
            <a:pPr lvl="1"/>
            <a:r>
              <a:rPr lang="en-US" altLang="en-US" noProof="0">
                <a:sym typeface="Avenir Roman" charset="0"/>
              </a:rPr>
              <a:t>Second level</a:t>
            </a:r>
          </a:p>
          <a:p>
            <a:pPr lvl="2"/>
            <a:r>
              <a:rPr lang="en-US" altLang="en-US" noProof="0">
                <a:sym typeface="Avenir Roman" charset="0"/>
              </a:rPr>
              <a:t>Third level</a:t>
            </a:r>
          </a:p>
          <a:p>
            <a:pPr lvl="3"/>
            <a:r>
              <a:rPr lang="en-US" altLang="en-US" noProof="0">
                <a:sym typeface="Avenir Roman" charset="0"/>
              </a:rPr>
              <a:t>Fourth level</a:t>
            </a:r>
          </a:p>
          <a:p>
            <a:pPr lvl="4"/>
            <a:r>
              <a:rPr lang="en-US" altLang="en-US"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marL="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marL="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marL="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marL="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525" y="10226675"/>
            <a:ext cx="404177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7132638" y="18653125"/>
            <a:ext cx="3328352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
          <p:cNvSpPr>
            <a:spLocks noGrp="1"/>
          </p:cNvSpPr>
          <p:nvPr>
            <p:ph type="sldNum" sz="quarter" idx="10"/>
          </p:nvPr>
        </p:nvSpPr>
        <p:spPr>
          <a:ln/>
        </p:spPr>
        <p:txBody>
          <a:bodyPr/>
          <a:lstStyle>
            <a:lvl1pPr>
              <a:defRPr/>
            </a:lvl1pPr>
          </a:lstStyle>
          <a:p>
            <a:pPr>
              <a:defRPr/>
            </a:pPr>
            <a:fld id="{78622123-5D51-4ADB-90A8-A91E1A515218}" type="slidenum">
              <a:rPr lang="en-US" altLang="en-US"/>
              <a:pPr>
                <a:defRPr/>
              </a:pPr>
              <a:t>‹#›</a:t>
            </a:fld>
            <a:endParaRPr lang="en-US" altLang="en-US" sz="7000"/>
          </a:p>
        </p:txBody>
      </p:sp>
    </p:spTree>
    <p:extLst>
      <p:ext uri="{BB962C8B-B14F-4D97-AF65-F5344CB8AC3E}">
        <p14:creationId xmlns:p14="http://schemas.microsoft.com/office/powerpoint/2010/main" val="396538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378075" y="7680325"/>
            <a:ext cx="427926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17E82805-DF5D-40CB-B986-8B0A6120A910}" type="slidenum">
              <a:rPr lang="en-US" altLang="en-US"/>
              <a:pPr>
                <a:defRPr/>
              </a:pPr>
              <a:t>‹#›</a:t>
            </a:fld>
            <a:endParaRPr lang="en-US" altLang="en-US" sz="7000"/>
          </a:p>
        </p:txBody>
      </p:sp>
    </p:spTree>
    <p:extLst>
      <p:ext uri="{BB962C8B-B14F-4D97-AF65-F5344CB8AC3E}">
        <p14:creationId xmlns:p14="http://schemas.microsoft.com/office/powerpoint/2010/main" val="22271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563" y="1317625"/>
            <a:ext cx="10698162"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378075" y="1317625"/>
            <a:ext cx="31942088"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F5D7BFE4-E57A-404E-91D4-8D6378BDCB5B}" type="slidenum">
              <a:rPr lang="en-US" altLang="en-US"/>
              <a:pPr>
                <a:defRPr/>
              </a:pPr>
              <a:t>‹#›</a:t>
            </a:fld>
            <a:endParaRPr lang="en-US" altLang="en-US" sz="7000"/>
          </a:p>
        </p:txBody>
      </p:sp>
    </p:spTree>
    <p:extLst>
      <p:ext uri="{BB962C8B-B14F-4D97-AF65-F5344CB8AC3E}">
        <p14:creationId xmlns:p14="http://schemas.microsoft.com/office/powerpoint/2010/main" val="190546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378075" y="7680325"/>
            <a:ext cx="427926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A90A41AD-0300-44DF-9C22-C4C8159B6CF1}" type="slidenum">
              <a:rPr lang="en-US" altLang="en-US"/>
              <a:pPr>
                <a:defRPr/>
              </a:pPr>
              <a:t>‹#›</a:t>
            </a:fld>
            <a:endParaRPr lang="en-US" altLang="en-US" sz="7000"/>
          </a:p>
        </p:txBody>
      </p:sp>
    </p:spTree>
    <p:extLst>
      <p:ext uri="{BB962C8B-B14F-4D97-AF65-F5344CB8AC3E}">
        <p14:creationId xmlns:p14="http://schemas.microsoft.com/office/powerpoint/2010/main" val="423900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6025" y="21153438"/>
            <a:ext cx="40416163"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756025" y="13952538"/>
            <a:ext cx="4041616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p:cNvSpPr>
            <a:spLocks noGrp="1"/>
          </p:cNvSpPr>
          <p:nvPr>
            <p:ph type="sldNum" sz="quarter" idx="10"/>
          </p:nvPr>
        </p:nvSpPr>
        <p:spPr>
          <a:ln/>
        </p:spPr>
        <p:txBody>
          <a:bodyPr/>
          <a:lstStyle>
            <a:lvl1pPr>
              <a:defRPr/>
            </a:lvl1pPr>
          </a:lstStyle>
          <a:p>
            <a:pPr>
              <a:defRPr/>
            </a:pPr>
            <a:fld id="{651A1EC2-3B96-4C94-8C25-28E2F4B1C00C}" type="slidenum">
              <a:rPr lang="en-US" altLang="en-US"/>
              <a:pPr>
                <a:defRPr/>
              </a:pPr>
              <a:t>‹#›</a:t>
            </a:fld>
            <a:endParaRPr lang="en-US" altLang="en-US" sz="7000"/>
          </a:p>
        </p:txBody>
      </p:sp>
    </p:spTree>
    <p:extLst>
      <p:ext uri="{BB962C8B-B14F-4D97-AF65-F5344CB8AC3E}">
        <p14:creationId xmlns:p14="http://schemas.microsoft.com/office/powerpoint/2010/main" val="119567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378075"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850600"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p:cNvSpPr>
            <a:spLocks noGrp="1"/>
          </p:cNvSpPr>
          <p:nvPr>
            <p:ph type="sldNum" sz="quarter" idx="10"/>
          </p:nvPr>
        </p:nvSpPr>
        <p:spPr>
          <a:ln/>
        </p:spPr>
        <p:txBody>
          <a:bodyPr/>
          <a:lstStyle>
            <a:lvl1pPr>
              <a:defRPr/>
            </a:lvl1pPr>
          </a:lstStyle>
          <a:p>
            <a:pPr>
              <a:defRPr/>
            </a:pPr>
            <a:fld id="{FD668280-6CA9-45B8-A481-F6964FC6CEB2}" type="slidenum">
              <a:rPr lang="en-US" altLang="en-US"/>
              <a:pPr>
                <a:defRPr/>
              </a:pPr>
              <a:t>‹#›</a:t>
            </a:fld>
            <a:endParaRPr lang="en-US" altLang="en-US" sz="7000"/>
          </a:p>
        </p:txBody>
      </p:sp>
    </p:spTree>
    <p:extLst>
      <p:ext uri="{BB962C8B-B14F-4D97-AF65-F5344CB8AC3E}">
        <p14:creationId xmlns:p14="http://schemas.microsoft.com/office/powerpoint/2010/main" val="2168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78075" y="7369175"/>
            <a:ext cx="21008975"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78075" y="10439400"/>
            <a:ext cx="21008975"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4153813" y="7369175"/>
            <a:ext cx="21016912"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4153813" y="10439400"/>
            <a:ext cx="21016912"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p:cNvSpPr>
            <a:spLocks noGrp="1"/>
          </p:cNvSpPr>
          <p:nvPr>
            <p:ph type="sldNum" sz="quarter" idx="10"/>
          </p:nvPr>
        </p:nvSpPr>
        <p:spPr>
          <a:ln/>
        </p:spPr>
        <p:txBody>
          <a:bodyPr/>
          <a:lstStyle>
            <a:lvl1pPr>
              <a:defRPr/>
            </a:lvl1pPr>
          </a:lstStyle>
          <a:p>
            <a:pPr>
              <a:defRPr/>
            </a:pPr>
            <a:fld id="{E96E5B89-492C-475E-B783-E217B39FF400}" type="slidenum">
              <a:rPr lang="en-US" altLang="en-US"/>
              <a:pPr>
                <a:defRPr/>
              </a:pPr>
              <a:t>‹#›</a:t>
            </a:fld>
            <a:endParaRPr lang="en-US" altLang="en-US" sz="7000"/>
          </a:p>
        </p:txBody>
      </p:sp>
    </p:spTree>
    <p:extLst>
      <p:ext uri="{BB962C8B-B14F-4D97-AF65-F5344CB8AC3E}">
        <p14:creationId xmlns:p14="http://schemas.microsoft.com/office/powerpoint/2010/main" val="368557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Rectangle 1"/>
          <p:cNvSpPr>
            <a:spLocks noGrp="1"/>
          </p:cNvSpPr>
          <p:nvPr>
            <p:ph type="sldNum" sz="quarter" idx="10"/>
          </p:nvPr>
        </p:nvSpPr>
        <p:spPr>
          <a:ln/>
        </p:spPr>
        <p:txBody>
          <a:bodyPr/>
          <a:lstStyle>
            <a:lvl1pPr>
              <a:defRPr/>
            </a:lvl1pPr>
          </a:lstStyle>
          <a:p>
            <a:pPr>
              <a:defRPr/>
            </a:pPr>
            <a:fld id="{E7216F92-0FD0-4473-B627-C27751028FA9}" type="slidenum">
              <a:rPr lang="en-US" altLang="en-US"/>
              <a:pPr>
                <a:defRPr/>
              </a:pPr>
              <a:t>‹#›</a:t>
            </a:fld>
            <a:endParaRPr lang="en-US" altLang="en-US" sz="7000"/>
          </a:p>
        </p:txBody>
      </p:sp>
    </p:spTree>
    <p:extLst>
      <p:ext uri="{BB962C8B-B14F-4D97-AF65-F5344CB8AC3E}">
        <p14:creationId xmlns:p14="http://schemas.microsoft.com/office/powerpoint/2010/main" val="25767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p:cNvSpPr>
          <p:nvPr>
            <p:ph type="sldNum" sz="quarter" idx="10"/>
          </p:nvPr>
        </p:nvSpPr>
        <p:spPr>
          <a:ln/>
        </p:spPr>
        <p:txBody>
          <a:bodyPr/>
          <a:lstStyle>
            <a:lvl1pPr>
              <a:defRPr/>
            </a:lvl1pPr>
          </a:lstStyle>
          <a:p>
            <a:pPr>
              <a:defRPr/>
            </a:pPr>
            <a:fld id="{6DFCB619-3766-4CE0-92D1-448524419E18}" type="slidenum">
              <a:rPr lang="en-US" altLang="en-US"/>
              <a:pPr>
                <a:defRPr/>
              </a:pPr>
              <a:t>‹#›</a:t>
            </a:fld>
            <a:endParaRPr lang="en-US" altLang="en-US" sz="7000"/>
          </a:p>
        </p:txBody>
      </p:sp>
    </p:spTree>
    <p:extLst>
      <p:ext uri="{BB962C8B-B14F-4D97-AF65-F5344CB8AC3E}">
        <p14:creationId xmlns:p14="http://schemas.microsoft.com/office/powerpoint/2010/main" val="30893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1275"/>
            <a:ext cx="15643225"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589625" y="1311275"/>
            <a:ext cx="265811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78075" y="6888163"/>
            <a:ext cx="15643225"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3824AAA2-88FB-4A53-BFDA-A3FF0F605673}" type="slidenum">
              <a:rPr lang="en-US" altLang="en-US"/>
              <a:pPr>
                <a:defRPr/>
              </a:pPr>
              <a:t>‹#›</a:t>
            </a:fld>
            <a:endParaRPr lang="en-US" altLang="en-US" sz="7000"/>
          </a:p>
        </p:txBody>
      </p:sp>
    </p:spTree>
    <p:extLst>
      <p:ext uri="{BB962C8B-B14F-4D97-AF65-F5344CB8AC3E}">
        <p14:creationId xmlns:p14="http://schemas.microsoft.com/office/powerpoint/2010/main" val="255889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213" y="23042563"/>
            <a:ext cx="28528962"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320213" y="2941638"/>
            <a:ext cx="28528962"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pitchFamily="34" charset="0"/>
            </a:endParaRPr>
          </a:p>
        </p:txBody>
      </p:sp>
      <p:sp>
        <p:nvSpPr>
          <p:cNvPr id="4" name="Text Placeholder 3"/>
          <p:cNvSpPr>
            <a:spLocks noGrp="1"/>
          </p:cNvSpPr>
          <p:nvPr>
            <p:ph type="body" sz="half" idx="2"/>
          </p:nvPr>
        </p:nvSpPr>
        <p:spPr>
          <a:xfrm>
            <a:off x="9320213" y="25763538"/>
            <a:ext cx="28528962"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DF1BA67A-C57D-4238-AFA3-6C82446307A8}" type="slidenum">
              <a:rPr lang="en-US" altLang="en-US"/>
              <a:pPr>
                <a:defRPr/>
              </a:pPr>
              <a:t>‹#›</a:t>
            </a:fld>
            <a:endParaRPr lang="en-US" altLang="en-US" sz="7000"/>
          </a:p>
        </p:txBody>
      </p:sp>
    </p:spTree>
    <p:extLst>
      <p:ext uri="{BB962C8B-B14F-4D97-AF65-F5344CB8AC3E}">
        <p14:creationId xmlns:p14="http://schemas.microsoft.com/office/powerpoint/2010/main" val="321088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sldNum" sz="quarter" idx="2"/>
          </p:nvPr>
        </p:nvSpPr>
        <p:spPr bwMode="auto">
          <a:xfrm>
            <a:off x="34077275" y="29978350"/>
            <a:ext cx="110934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29903" tIns="229903" rIns="229903" bIns="229903" numCol="1" anchor="t" anchorCtr="0" compatLnSpc="1">
            <a:prstTxWarp prst="textNoShape">
              <a:avLst/>
            </a:prstTxWarp>
          </a:bodyPr>
          <a:lstStyle>
            <a:lvl1pPr algn="r" defTabSz="4597400" eaLnBrk="1">
              <a:defRPr/>
            </a:lvl1pPr>
          </a:lstStyle>
          <a:p>
            <a:pPr>
              <a:defRPr/>
            </a:pPr>
            <a:fld id="{78300ADD-7C4D-4D7F-AF68-BBDF8B168058}" type="slidenum">
              <a:rPr lang="en-US" altLang="en-US"/>
              <a:pPr>
                <a:defRPr/>
              </a:pPr>
              <a:t>‹#›</a:t>
            </a:fld>
            <a:endParaRPr lang="en-US" altLang="en-US" sz="7000"/>
          </a:p>
        </p:txBody>
      </p:sp>
      <p:sp>
        <p:nvSpPr>
          <p:cNvPr id="1027" name="Title Placeholder 1"/>
          <p:cNvSpPr>
            <a:spLocks noGrp="1"/>
          </p:cNvSpPr>
          <p:nvPr>
            <p:ph type="title"/>
          </p:nvPr>
        </p:nvSpPr>
        <p:spPr bwMode="auto">
          <a:xfrm>
            <a:off x="2378075" y="1317625"/>
            <a:ext cx="427926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sym typeface="Helvetica" panose="020B0604020202020204"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panose="020B0604020202020204" pitchFamily="34" charset="0"/>
        </a:defRPr>
      </a:lvl1pPr>
      <a:lvl2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2pPr>
      <a:lvl3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3pPr>
      <a:lvl4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4pPr>
      <a:lvl5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5pPr>
      <a:lvl6pPr marL="4572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6pPr>
      <a:lvl7pPr marL="9144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7pPr>
      <a:lvl8pPr marL="13716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8pPr>
      <a:lvl9pPr marL="18288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9pPr>
    </p:titleStyle>
    <p:bodyStyle>
      <a:lvl1pPr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1pPr>
      <a:lvl2pPr marL="2286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2pPr>
      <a:lvl3pPr marL="4572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3pPr>
      <a:lvl4pPr marL="6858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4pPr>
      <a:lvl5pPr marL="9144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p:cNvSpPr>
          <p:nvPr>
            <p:ph type="title"/>
          </p:nvPr>
        </p:nvSpPr>
        <p:spPr>
          <a:xfrm>
            <a:off x="0" y="5181600"/>
            <a:ext cx="47548800" cy="2971800"/>
          </a:xfrm>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p>
            <a:pPr algn="ctr" defTabSz="4044950" eaLnBrk="1"/>
            <a:r>
              <a:rPr lang="en-US" altLang="en-US" sz="12000" b="1" dirty="0">
                <a:latin typeface="Myriad Pro Semibold" charset="0"/>
                <a:ea typeface="Myriad Pro Semibold" charset="0"/>
                <a:cs typeface="Myriad Pro Semibold" charset="0"/>
                <a:sym typeface="Myriad Pro Semibold" charset="0"/>
              </a:rPr>
              <a:t>Developing A Web and Mobile Based Inventory Management System in ASP.NET</a:t>
            </a:r>
            <a:br>
              <a:rPr lang="en-US" altLang="en-US" sz="12300" b="1" dirty="0">
                <a:latin typeface="Myriad Pro Semibold" charset="0"/>
                <a:ea typeface="Myriad Pro Semibold" charset="0"/>
                <a:cs typeface="Myriad Pro Semibold" charset="0"/>
                <a:sym typeface="Myriad Pro Semibold" charset="0"/>
              </a:rPr>
            </a:br>
            <a:r>
              <a:rPr lang="en-US" sz="7200" dirty="0">
                <a:latin typeface="Helvetica" panose="020B0604020202020204" pitchFamily="34" charset="0"/>
              </a:rPr>
              <a:t>August Davis, David Erickson, Christian Hanson</a:t>
            </a:r>
            <a:br>
              <a:rPr lang="en-US" sz="7200" dirty="0">
                <a:latin typeface="Helvetica" panose="020B0604020202020204" pitchFamily="34" charset="0"/>
              </a:rPr>
            </a:br>
            <a:r>
              <a:rPr lang="en-US" sz="7200" dirty="0">
                <a:latin typeface="Helvetica" panose="020B0604020202020204" pitchFamily="34" charset="0"/>
              </a:rPr>
              <a:t>Advisor: Emanuel Grant</a:t>
            </a:r>
            <a:endParaRPr lang="en-US" altLang="en-US" sz="7200" dirty="0"/>
          </a:p>
        </p:txBody>
      </p:sp>
      <p:sp>
        <p:nvSpPr>
          <p:cNvPr id="3075" name="AutoShape 2"/>
          <p:cNvSpPr>
            <a:spLocks/>
          </p:cNvSpPr>
          <p:nvPr/>
        </p:nvSpPr>
        <p:spPr bwMode="auto">
          <a:xfrm>
            <a:off x="24612600" y="1600200"/>
            <a:ext cx="21412200" cy="2133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11000" b="1" i="1">
                <a:solidFill>
                  <a:srgbClr val="FFFFFF"/>
                </a:solidFill>
                <a:latin typeface="Myriad Pro Semibold" charset="0"/>
                <a:sym typeface="Myriad Pro Semibold" charset="0"/>
              </a:rPr>
              <a:t>Spring 2018 </a:t>
            </a:r>
            <a:r>
              <a:rPr lang="en-US" altLang="en-US" sz="11000" b="1" i="1" dirty="0">
                <a:solidFill>
                  <a:srgbClr val="FFFFFF"/>
                </a:solidFill>
                <a:latin typeface="Myriad Pro Semibold" charset="0"/>
                <a:sym typeface="Myriad Pro Semibold" charset="0"/>
              </a:rPr>
              <a:t>Design Exposition</a:t>
            </a:r>
            <a:endParaRPr lang="en-US" altLang="en-US" sz="11000" dirty="0"/>
          </a:p>
        </p:txBody>
      </p:sp>
      <p:sp>
        <p:nvSpPr>
          <p:cNvPr id="4" name="Rectangle: Rounded Corners 3">
            <a:extLst>
              <a:ext uri="{FF2B5EF4-FFF2-40B4-BE49-F238E27FC236}">
                <a16:creationId xmlns:a16="http://schemas.microsoft.com/office/drawing/2014/main" id="{4E4AFC9E-06E1-4E6A-AC38-5240F93FA111}"/>
              </a:ext>
            </a:extLst>
          </p:cNvPr>
          <p:cNvSpPr/>
          <p:nvPr/>
        </p:nvSpPr>
        <p:spPr bwMode="auto">
          <a:xfrm>
            <a:off x="816430" y="12192000"/>
            <a:ext cx="18385970" cy="8819433"/>
          </a:xfrm>
          <a:prstGeom prst="roundRect">
            <a:avLst/>
          </a:prstGeom>
          <a:gradFill flip="none" rotWithShape="1">
            <a:gsLst>
              <a:gs pos="0">
                <a:srgbClr val="00A75F">
                  <a:tint val="66000"/>
                  <a:satMod val="160000"/>
                </a:srgbClr>
              </a:gs>
              <a:gs pos="50000">
                <a:srgbClr val="00A75F">
                  <a:tint val="44500"/>
                  <a:satMod val="160000"/>
                </a:srgbClr>
              </a:gs>
              <a:gs pos="100000">
                <a:srgbClr val="00A75F">
                  <a:tint val="23500"/>
                  <a:satMod val="160000"/>
                </a:srgbClr>
              </a:gs>
            </a:gsLst>
            <a:lin ang="0" scaled="1"/>
            <a:tileRect/>
          </a:gradFill>
          <a:ln w="25400" cap="flat" cmpd="sng" algn="ctr">
            <a:no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lvl="0" algn="ctr"/>
            <a:r>
              <a:rPr lang="en-US" sz="4400" u="sng" dirty="0">
                <a:latin typeface="Helvetica"/>
                <a:cs typeface="Helvetica"/>
              </a:rPr>
              <a:t>Abstract:</a:t>
            </a:r>
          </a:p>
          <a:p>
            <a:pPr lvl="0"/>
            <a:endParaRPr lang="en-US" sz="3600" dirty="0">
              <a:latin typeface="Helvetica"/>
              <a:cs typeface="Helvetica"/>
            </a:endParaRPr>
          </a:p>
          <a:p>
            <a:pPr lvl="0"/>
            <a:r>
              <a:rPr lang="en-US" sz="3600" dirty="0">
                <a:latin typeface="Helvetica"/>
                <a:cs typeface="Helvetica"/>
              </a:rPr>
              <a:t>Currently the University of North Dakota Computer Science department (UND CSCI) tracks its equipment via an Excel spread sheet. Under the current system each piece of equipment is given a barcode representing a unique identification number which then then must be manually added to the inventory spread sheet. This is a time-consuming task combined with the access issue presented with storing this information in a single spread sheet file makes the current system inefficient and to an extent risky to use. This project is aimed at replacing the current system with one that will allow multiple users appropriate access to the inventory data, as well as speed up the entry process by scanning each items barcode with a phone camera. To accomplish this, a web application was built to provide an interface for the user to access the different functions. From this application, they are able to create, delete, view, update, and locate inventory given the correct permissions</a:t>
            </a:r>
          </a:p>
        </p:txBody>
      </p:sp>
      <p:sp>
        <p:nvSpPr>
          <p:cNvPr id="5" name="TextBox 4">
            <a:extLst>
              <a:ext uri="{FF2B5EF4-FFF2-40B4-BE49-F238E27FC236}">
                <a16:creationId xmlns:a16="http://schemas.microsoft.com/office/drawing/2014/main" id="{34B081FB-2BB0-4EA4-9856-699907031E32}"/>
              </a:ext>
            </a:extLst>
          </p:cNvPr>
          <p:cNvSpPr txBox="1"/>
          <p:nvPr/>
        </p:nvSpPr>
        <p:spPr>
          <a:xfrm>
            <a:off x="20261039" y="19611975"/>
            <a:ext cx="6400800" cy="646331"/>
          </a:xfrm>
          <a:prstGeom prst="rect">
            <a:avLst/>
          </a:prstGeom>
          <a:noFill/>
        </p:spPr>
        <p:txBody>
          <a:bodyPr wrap="square" rtlCol="0">
            <a:spAutoFit/>
          </a:bodyPr>
          <a:lstStyle/>
          <a:p>
            <a:r>
              <a:rPr lang="en-US" sz="3600" dirty="0"/>
              <a:t>Diagram 1: Home Page </a:t>
            </a:r>
          </a:p>
        </p:txBody>
      </p:sp>
      <p:pic>
        <p:nvPicPr>
          <p:cNvPr id="1028" name="Picture 4" descr="https://raw.githubusercontent.com/frozenNodak/InventoryManagement491/master/PosterScreenshots/Login.JPG">
            <a:extLst>
              <a:ext uri="{FF2B5EF4-FFF2-40B4-BE49-F238E27FC236}">
                <a16:creationId xmlns:a16="http://schemas.microsoft.com/office/drawing/2014/main" id="{FBF93EA8-F769-478C-B208-D94239320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5586" y="20872200"/>
            <a:ext cx="5419725" cy="5153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77F584-05CC-4E52-AAAE-8F6B4368432B}"/>
              </a:ext>
            </a:extLst>
          </p:cNvPr>
          <p:cNvSpPr txBox="1"/>
          <p:nvPr/>
        </p:nvSpPr>
        <p:spPr>
          <a:xfrm>
            <a:off x="20261039" y="26025225"/>
            <a:ext cx="6400800" cy="646331"/>
          </a:xfrm>
          <a:prstGeom prst="rect">
            <a:avLst/>
          </a:prstGeom>
          <a:noFill/>
        </p:spPr>
        <p:txBody>
          <a:bodyPr wrap="square" rtlCol="0">
            <a:spAutoFit/>
          </a:bodyPr>
          <a:lstStyle/>
          <a:p>
            <a:r>
              <a:rPr lang="en-US" sz="3600" dirty="0"/>
              <a:t>Diagram 2: Login Page </a:t>
            </a:r>
          </a:p>
        </p:txBody>
      </p:sp>
      <p:pic>
        <p:nvPicPr>
          <p:cNvPr id="1030" name="Picture 6" descr="https://raw.githubusercontent.com/frozenNodak/InventoryManagement491/master/PosterScreenshots/Home.JPG">
            <a:extLst>
              <a:ext uri="{FF2B5EF4-FFF2-40B4-BE49-F238E27FC236}">
                <a16:creationId xmlns:a16="http://schemas.microsoft.com/office/drawing/2014/main" id="{66A006CC-3952-48D3-AC49-64497B065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4178" y="12192000"/>
            <a:ext cx="9353550" cy="7419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Inventory.JPG">
            <a:extLst>
              <a:ext uri="{FF2B5EF4-FFF2-40B4-BE49-F238E27FC236}">
                <a16:creationId xmlns:a16="http://schemas.microsoft.com/office/drawing/2014/main" id="{D9E5B57B-BD1C-4C40-81FB-C989DF0E5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9506" y="12213771"/>
            <a:ext cx="12306300" cy="58007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C2175B-4309-4638-A0FD-BE5FE6531421}"/>
              </a:ext>
            </a:extLst>
          </p:cNvPr>
          <p:cNvSpPr txBox="1"/>
          <p:nvPr/>
        </p:nvSpPr>
        <p:spPr>
          <a:xfrm>
            <a:off x="30719506" y="18014496"/>
            <a:ext cx="7444662" cy="646331"/>
          </a:xfrm>
          <a:prstGeom prst="rect">
            <a:avLst/>
          </a:prstGeom>
          <a:noFill/>
        </p:spPr>
        <p:txBody>
          <a:bodyPr wrap="square" rtlCol="0">
            <a:spAutoFit/>
          </a:bodyPr>
          <a:lstStyle/>
          <a:p>
            <a:r>
              <a:rPr lang="en-US" sz="3600" dirty="0"/>
              <a:t>Diagram 3: Create inventory Page </a:t>
            </a:r>
          </a:p>
        </p:txBody>
      </p:sp>
      <p:sp>
        <p:nvSpPr>
          <p:cNvPr id="14" name="Rectangle: Rounded Corners 13">
            <a:extLst>
              <a:ext uri="{FF2B5EF4-FFF2-40B4-BE49-F238E27FC236}">
                <a16:creationId xmlns:a16="http://schemas.microsoft.com/office/drawing/2014/main" id="{ECE13AA9-F10C-4165-B839-A2A41DA7D5EC}"/>
              </a:ext>
            </a:extLst>
          </p:cNvPr>
          <p:cNvSpPr/>
          <p:nvPr/>
        </p:nvSpPr>
        <p:spPr>
          <a:xfrm>
            <a:off x="10619003" y="21795075"/>
            <a:ext cx="8583397" cy="5005626"/>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u="sng" dirty="0">
                <a:solidFill>
                  <a:schemeClr val="tx1"/>
                </a:solidFill>
              </a:rPr>
              <a:t>Interface:</a:t>
            </a:r>
          </a:p>
          <a:p>
            <a:pPr marL="857250" indent="-857250">
              <a:buFont typeface="Arial" panose="020B0604020202020204" pitchFamily="34" charset="0"/>
              <a:buChar char="•"/>
            </a:pPr>
            <a:r>
              <a:rPr lang="en-US" sz="3600" dirty="0">
                <a:solidFill>
                  <a:schemeClr val="tx1"/>
                </a:solidFill>
              </a:rPr>
              <a:t>Made using Asp.net frame work </a:t>
            </a:r>
          </a:p>
          <a:p>
            <a:pPr marL="857250" indent="-857250">
              <a:buFont typeface="Arial" panose="020B0604020202020204" pitchFamily="34" charset="0"/>
              <a:buChar char="•"/>
            </a:pPr>
            <a:r>
              <a:rPr lang="en-US" sz="3600" dirty="0">
                <a:solidFill>
                  <a:schemeClr val="tx1"/>
                </a:solidFill>
              </a:rPr>
              <a:t>Designed to work on mobile </a:t>
            </a:r>
          </a:p>
          <a:p>
            <a:pPr marL="857250" indent="-857250">
              <a:buFont typeface="Arial" panose="020B0604020202020204" pitchFamily="34" charset="0"/>
              <a:buChar char="•"/>
            </a:pPr>
            <a:r>
              <a:rPr lang="en-US" sz="3600" dirty="0">
                <a:solidFill>
                  <a:schemeClr val="tx1"/>
                </a:solidFill>
              </a:rPr>
              <a:t>Complies with UND design standards</a:t>
            </a:r>
          </a:p>
          <a:p>
            <a:pPr marL="857250" indent="-857250">
              <a:buFont typeface="Arial" panose="020B0604020202020204" pitchFamily="34" charset="0"/>
              <a:buChar char="•"/>
            </a:pPr>
            <a:r>
              <a:rPr lang="en-US" sz="3600" dirty="0">
                <a:solidFill>
                  <a:schemeClr val="tx1"/>
                </a:solidFill>
              </a:rPr>
              <a:t>Allows for easy navigation between features via navigation bar</a:t>
            </a:r>
          </a:p>
        </p:txBody>
      </p:sp>
      <p:sp>
        <p:nvSpPr>
          <p:cNvPr id="15" name="Rectangle: Rounded Corners 14">
            <a:extLst>
              <a:ext uri="{FF2B5EF4-FFF2-40B4-BE49-F238E27FC236}">
                <a16:creationId xmlns:a16="http://schemas.microsoft.com/office/drawing/2014/main" id="{A098E50D-BE48-4457-BCDA-63F0CD272792}"/>
              </a:ext>
            </a:extLst>
          </p:cNvPr>
          <p:cNvSpPr/>
          <p:nvPr/>
        </p:nvSpPr>
        <p:spPr>
          <a:xfrm>
            <a:off x="10619003" y="27582979"/>
            <a:ext cx="8583397" cy="2553891"/>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u="sng" dirty="0">
                <a:solidFill>
                  <a:schemeClr val="tx1"/>
                </a:solidFill>
              </a:rPr>
              <a:t>Backend Database:</a:t>
            </a:r>
          </a:p>
          <a:p>
            <a:pPr marL="857250" indent="-857250">
              <a:buFont typeface="Arial" panose="020B0604020202020204" pitchFamily="34" charset="0"/>
              <a:buChar char="•"/>
            </a:pPr>
            <a:r>
              <a:rPr lang="en-US" sz="3600" dirty="0">
                <a:solidFill>
                  <a:schemeClr val="tx1"/>
                </a:solidFill>
              </a:rPr>
              <a:t>Microsoft SQL Server is used for storage of inventory and account information.</a:t>
            </a:r>
          </a:p>
        </p:txBody>
      </p:sp>
      <p:sp>
        <p:nvSpPr>
          <p:cNvPr id="16" name="Rectangle: Rounded Corners 15">
            <a:extLst>
              <a:ext uri="{FF2B5EF4-FFF2-40B4-BE49-F238E27FC236}">
                <a16:creationId xmlns:a16="http://schemas.microsoft.com/office/drawing/2014/main" id="{FBCEE3E7-9C73-47AE-B489-AEB25AC4B6D7}"/>
              </a:ext>
            </a:extLst>
          </p:cNvPr>
          <p:cNvSpPr/>
          <p:nvPr/>
        </p:nvSpPr>
        <p:spPr>
          <a:xfrm>
            <a:off x="816430" y="21795075"/>
            <a:ext cx="8583398" cy="5005626"/>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u="sng" dirty="0">
                <a:solidFill>
                  <a:schemeClr val="tx1"/>
                </a:solidFill>
              </a:rPr>
              <a:t>Barcode Scanning:</a:t>
            </a:r>
          </a:p>
          <a:p>
            <a:pPr marL="857250" indent="-857250">
              <a:buFont typeface="Arial" panose="020B0604020202020204" pitchFamily="34" charset="0"/>
              <a:buChar char="•"/>
            </a:pPr>
            <a:r>
              <a:rPr lang="en-US" sz="3600" dirty="0">
                <a:solidFill>
                  <a:schemeClr val="tx1"/>
                </a:solidFill>
              </a:rPr>
              <a:t>On android scanning is handled by a call to the external app “</a:t>
            </a:r>
            <a:r>
              <a:rPr lang="en-US" sz="3600" dirty="0" err="1">
                <a:solidFill>
                  <a:schemeClr val="tx1"/>
                </a:solidFill>
              </a:rPr>
              <a:t>XZing</a:t>
            </a:r>
            <a:r>
              <a:rPr lang="en-US" sz="3600" dirty="0">
                <a:solidFill>
                  <a:schemeClr val="tx1"/>
                </a:solidFill>
              </a:rPr>
              <a:t> Barcode Scanner”</a:t>
            </a:r>
          </a:p>
          <a:p>
            <a:pPr marL="857250" indent="-857250">
              <a:buFont typeface="Arial" panose="020B0604020202020204" pitchFamily="34" charset="0"/>
              <a:buChar char="•"/>
            </a:pPr>
            <a:r>
              <a:rPr lang="en-US" sz="3600" dirty="0">
                <a:solidFill>
                  <a:schemeClr val="tx1"/>
                </a:solidFill>
              </a:rPr>
              <a:t>On PC scanning is handled by a USB hand scanner </a:t>
            </a:r>
          </a:p>
          <a:p>
            <a:pPr marL="857250" indent="-857250">
              <a:buFont typeface="Arial" panose="020B0604020202020204" pitchFamily="34" charset="0"/>
              <a:buChar char="•"/>
            </a:pPr>
            <a:r>
              <a:rPr lang="en-US" sz="3600" dirty="0">
                <a:solidFill>
                  <a:schemeClr val="tx1"/>
                </a:solidFill>
              </a:rPr>
              <a:t>No scanning available on non android phones</a:t>
            </a:r>
          </a:p>
        </p:txBody>
      </p:sp>
      <p:sp>
        <p:nvSpPr>
          <p:cNvPr id="17" name="Rectangle: Rounded Corners 16">
            <a:extLst>
              <a:ext uri="{FF2B5EF4-FFF2-40B4-BE49-F238E27FC236}">
                <a16:creationId xmlns:a16="http://schemas.microsoft.com/office/drawing/2014/main" id="{B9392F00-5E7C-4F9B-B2EF-DBB61FDD3019}"/>
              </a:ext>
            </a:extLst>
          </p:cNvPr>
          <p:cNvSpPr/>
          <p:nvPr/>
        </p:nvSpPr>
        <p:spPr>
          <a:xfrm>
            <a:off x="759297" y="27584343"/>
            <a:ext cx="8686800" cy="4392692"/>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u="sng" dirty="0">
                <a:solidFill>
                  <a:schemeClr val="tx1"/>
                </a:solidFill>
              </a:rPr>
              <a:t>Prepping for Future Development:</a:t>
            </a:r>
            <a:endParaRPr lang="en-US" sz="3600" dirty="0">
              <a:solidFill>
                <a:schemeClr val="tx1"/>
              </a:solidFill>
            </a:endParaRPr>
          </a:p>
          <a:p>
            <a:pPr marL="857250" indent="-857250">
              <a:buFont typeface="Arial" panose="020B0604020202020204" pitchFamily="34" charset="0"/>
              <a:buChar char="•"/>
            </a:pPr>
            <a:r>
              <a:rPr lang="en-US" sz="3600" dirty="0">
                <a:solidFill>
                  <a:schemeClr val="tx1"/>
                </a:solidFill>
              </a:rPr>
              <a:t>Set up scripts and explanation documents have been written for database set up.</a:t>
            </a:r>
          </a:p>
          <a:p>
            <a:pPr marL="857250" indent="-857250">
              <a:buFont typeface="Arial" panose="020B0604020202020204" pitchFamily="34" charset="0"/>
              <a:buChar char="•"/>
            </a:pPr>
            <a:r>
              <a:rPr lang="en-US" sz="3600" dirty="0">
                <a:solidFill>
                  <a:schemeClr val="tx1"/>
                </a:solidFill>
              </a:rPr>
              <a:t>Most the code pages have explanation headers and further explanation comments </a:t>
            </a:r>
          </a:p>
        </p:txBody>
      </p:sp>
      <p:pic>
        <p:nvPicPr>
          <p:cNvPr id="1034" name="Picture 10" descr="https://raw.githubusercontent.com/frozenNodak/InventoryManagement491/master/Database%20Screenshots/Diagram.JPG">
            <a:extLst>
              <a:ext uri="{FF2B5EF4-FFF2-40B4-BE49-F238E27FC236}">
                <a16:creationId xmlns:a16="http://schemas.microsoft.com/office/drawing/2014/main" id="{3446FDEF-06EF-4C53-B760-95AC9B04CC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18353" y="20548892"/>
            <a:ext cx="5514975" cy="39147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54B0BBE-FB9A-481C-B809-47C4F081363B}"/>
              </a:ext>
            </a:extLst>
          </p:cNvPr>
          <p:cNvSpPr txBox="1"/>
          <p:nvPr/>
        </p:nvSpPr>
        <p:spPr>
          <a:xfrm>
            <a:off x="28418353" y="24463667"/>
            <a:ext cx="6466094" cy="646331"/>
          </a:xfrm>
          <a:prstGeom prst="rect">
            <a:avLst/>
          </a:prstGeom>
          <a:noFill/>
        </p:spPr>
        <p:txBody>
          <a:bodyPr wrap="square" rtlCol="0">
            <a:spAutoFit/>
          </a:bodyPr>
          <a:lstStyle/>
          <a:p>
            <a:r>
              <a:rPr lang="en-US" sz="3600" dirty="0"/>
              <a:t>Diagram 4: Database Diagram </a:t>
            </a:r>
          </a:p>
        </p:txBody>
      </p:sp>
      <p:pic>
        <p:nvPicPr>
          <p:cNvPr id="1036" name="Picture 12" descr="https://raw.githubusercontent.com/frozenNodak/InventoryManagement491/master/Database%20Screenshots/EquimentTable.JPG">
            <a:extLst>
              <a:ext uri="{FF2B5EF4-FFF2-40B4-BE49-F238E27FC236}">
                <a16:creationId xmlns:a16="http://schemas.microsoft.com/office/drawing/2014/main" id="{5AADB57F-3482-4480-944C-CC6B386941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0847" y="21089184"/>
            <a:ext cx="3705225" cy="31718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E83A84A-9205-4315-890C-98D3CE236B63}"/>
              </a:ext>
            </a:extLst>
          </p:cNvPr>
          <p:cNvSpPr txBox="1"/>
          <p:nvPr/>
        </p:nvSpPr>
        <p:spPr>
          <a:xfrm>
            <a:off x="36457444" y="24463667"/>
            <a:ext cx="6466094" cy="646331"/>
          </a:xfrm>
          <a:prstGeom prst="rect">
            <a:avLst/>
          </a:prstGeom>
          <a:noFill/>
        </p:spPr>
        <p:txBody>
          <a:bodyPr wrap="square" rtlCol="0">
            <a:spAutoFit/>
          </a:bodyPr>
          <a:lstStyle/>
          <a:p>
            <a:r>
              <a:rPr lang="en-US" sz="3600" dirty="0"/>
              <a:t>Diagram 5: Equipment Table  </a:t>
            </a:r>
          </a:p>
        </p:txBody>
      </p:sp>
      <p:sp>
        <p:nvSpPr>
          <p:cNvPr id="6" name="Rectangle: Rounded Corners 5">
            <a:extLst>
              <a:ext uri="{FF2B5EF4-FFF2-40B4-BE49-F238E27FC236}">
                <a16:creationId xmlns:a16="http://schemas.microsoft.com/office/drawing/2014/main" id="{0068C73F-4F64-49C9-BF91-E08B09D68B68}"/>
              </a:ext>
            </a:extLst>
          </p:cNvPr>
          <p:cNvSpPr/>
          <p:nvPr/>
        </p:nvSpPr>
        <p:spPr bwMode="auto">
          <a:xfrm>
            <a:off x="30031459" y="26358478"/>
            <a:ext cx="16764000" cy="5618557"/>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3500000" scaled="1"/>
            <a:tileRect/>
          </a:gradFill>
          <a:ln w="25400" cap="flat" cmpd="sng" algn="ctr">
            <a:solidFill>
              <a:srgbClr val="BBE0E3"/>
            </a:solid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marL="457200" marR="0" indent="0" algn="l" defTabSz="914400" rtl="0" eaLnBrk="1" fontAlgn="base" latinLnBrk="0" hangingPunct="0">
              <a:lnSpc>
                <a:spcPct val="100000"/>
              </a:lnSpc>
              <a:spcBef>
                <a:spcPct val="0"/>
              </a:spcBef>
              <a:spcAft>
                <a:spcPct val="0"/>
              </a:spcAft>
              <a:buClrTx/>
              <a:buSzTx/>
              <a:buFontTx/>
              <a:buNone/>
              <a:tabLst/>
            </a:pPr>
            <a:r>
              <a:rPr kumimoji="0" lang="en-US" sz="3600" b="0" i="0" u="sng" strike="noStrike" cap="none" normalizeH="0" baseline="0" dirty="0">
                <a:ln>
                  <a:noFill/>
                </a:ln>
                <a:solidFill>
                  <a:srgbClr val="000000"/>
                </a:solidFill>
                <a:effectLst/>
                <a:latin typeface="Arial" pitchFamily="34" charset="0"/>
                <a:cs typeface="Arial" pitchFamily="34" charset="0"/>
                <a:sym typeface="Arial" pitchFamily="34" charset="0"/>
              </a:rPr>
              <a:t>Future work:</a:t>
            </a:r>
          </a:p>
          <a:p>
            <a:pPr marL="571500" indent="-571500">
              <a:buFont typeface="Arial" panose="020B0604020202020204" pitchFamily="34" charset="0"/>
              <a:buChar char="•"/>
            </a:pPr>
            <a:r>
              <a:rPr lang="en-US" sz="3600" dirty="0"/>
              <a:t>Setting up a hosting server </a:t>
            </a:r>
          </a:p>
          <a:p>
            <a:pPr marL="571500" indent="-571500">
              <a:buFont typeface="Arial" panose="020B0604020202020204" pitchFamily="34" charset="0"/>
              <a:buChar char="•"/>
            </a:pPr>
            <a:r>
              <a:rPr lang="en-US" sz="3600" dirty="0"/>
              <a:t>Further optimizing the interface for mobile </a:t>
            </a:r>
          </a:p>
          <a:p>
            <a:pPr marL="571500" indent="-571500">
              <a:buFont typeface="Arial" panose="020B0604020202020204" pitchFamily="34" charset="0"/>
              <a:buChar char="•"/>
            </a:pPr>
            <a:r>
              <a:rPr lang="en-US" sz="3600" dirty="0"/>
              <a:t>Adjusting the interface to follow more UND standards</a:t>
            </a:r>
          </a:p>
          <a:p>
            <a:pPr marL="571500" indent="-571500">
              <a:buFont typeface="Arial" panose="020B0604020202020204" pitchFamily="34" charset="0"/>
              <a:buChar char="•"/>
            </a:pPr>
            <a:r>
              <a:rPr lang="en-US" sz="3600" dirty="0"/>
              <a:t>Converting the data from the old system to this one</a:t>
            </a:r>
          </a:p>
          <a:p>
            <a:pPr marL="571500" indent="-571500">
              <a:buFont typeface="Arial" panose="020B0604020202020204" pitchFamily="34" charset="0"/>
              <a:buChar char="•"/>
            </a:pPr>
            <a:r>
              <a:rPr lang="en-US" sz="3600" dirty="0"/>
              <a:t>Adding a scanning option for IOS</a:t>
            </a:r>
          </a:p>
          <a:p>
            <a:pPr marL="571500" indent="-571500">
              <a:buFont typeface="Arial" panose="020B0604020202020204" pitchFamily="34" charset="0"/>
              <a:buChar char="•"/>
            </a:pPr>
            <a:r>
              <a:rPr lang="en-US" sz="3600" dirty="0"/>
              <a:t>Adding updating and deleting of locations</a:t>
            </a:r>
          </a:p>
          <a:p>
            <a:pPr marL="571500" indent="-571500">
              <a:buFont typeface="Arial" panose="020B0604020202020204" pitchFamily="34" charset="0"/>
              <a:buChar char="•"/>
            </a:pPr>
            <a:r>
              <a:rPr lang="en-US" sz="3600" dirty="0"/>
              <a:t>Creating audit reports with Report Wizard tool</a:t>
            </a:r>
          </a:p>
          <a:p>
            <a:pPr marL="457200" marR="0" indent="0" algn="l" defTabSz="914400" rtl="0" eaLnBrk="1" fontAlgn="base" latinLnBrk="0" hangingPunct="0">
              <a:lnSpc>
                <a:spcPct val="100000"/>
              </a:lnSpc>
              <a:spcBef>
                <a:spcPct val="0"/>
              </a:spcBef>
              <a:spcAft>
                <a:spcPct val="0"/>
              </a:spcAft>
              <a:buClrTx/>
              <a:buSzTx/>
              <a:buFontTx/>
              <a:buNone/>
              <a:tabLst/>
            </a:pPr>
            <a:endParaRPr kumimoji="0" lang="en-US" sz="3600" b="0" i="0" u="sng" strike="noStrike" cap="none" normalizeH="0" baseline="0" dirty="0">
              <a:ln>
                <a:noFill/>
              </a:ln>
              <a:solidFill>
                <a:srgbClr val="000000"/>
              </a:solidFill>
              <a:effectLst/>
              <a:latin typeface="Arial" pitchFamily="34" charset="0"/>
              <a:cs typeface="Arial" pitchFamily="34" charset="0"/>
              <a:sym typeface="Arial"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Title&amp;#x0D;&amp;#x0A;Authors&amp;quot;&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379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Roman</vt:lpstr>
      <vt:lpstr>Helvetica</vt:lpstr>
      <vt:lpstr>Myriad Pro Semibold</vt:lpstr>
      <vt:lpstr>Office Theme</vt:lpstr>
      <vt:lpstr>Developing A Web and Mobile Based Inventory Management System in ASP.NET August Davis, David Erickson, Christian Hanson Advisor: Emanuel Grant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Authors</dc:title>
  <dc:creator>Cavalli, Matthew</dc:creator>
  <cp:lastModifiedBy>A Davis</cp:lastModifiedBy>
  <cp:revision>16</cp:revision>
  <dcterms:modified xsi:type="dcterms:W3CDTF">2018-04-26T18:51:05Z</dcterms:modified>
</cp:coreProperties>
</file>