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60" r:id="rId2"/>
    <p:sldId id="490" r:id="rId3"/>
    <p:sldId id="491" r:id="rId4"/>
    <p:sldId id="436" r:id="rId5"/>
    <p:sldId id="437" r:id="rId6"/>
    <p:sldId id="438" r:id="rId7"/>
    <p:sldId id="439" r:id="rId8"/>
    <p:sldId id="492" r:id="rId9"/>
    <p:sldId id="493" r:id="rId10"/>
    <p:sldId id="440" r:id="rId11"/>
    <p:sldId id="487" r:id="rId12"/>
    <p:sldId id="494" r:id="rId13"/>
    <p:sldId id="442" r:id="rId14"/>
    <p:sldId id="443" r:id="rId15"/>
    <p:sldId id="444" r:id="rId16"/>
    <p:sldId id="445" r:id="rId17"/>
    <p:sldId id="446" r:id="rId18"/>
    <p:sldId id="447" r:id="rId19"/>
    <p:sldId id="448" r:id="rId20"/>
    <p:sldId id="488" r:id="rId21"/>
    <p:sldId id="450" r:id="rId22"/>
    <p:sldId id="489" r:id="rId23"/>
    <p:sldId id="451" r:id="rId24"/>
    <p:sldId id="452"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2" r:id="rId44"/>
    <p:sldId id="473" r:id="rId45"/>
    <p:sldId id="474" r:id="rId46"/>
    <p:sldId id="475" r:id="rId47"/>
    <p:sldId id="476" r:id="rId48"/>
    <p:sldId id="477" r:id="rId49"/>
    <p:sldId id="478" r:id="rId50"/>
    <p:sldId id="479" r:id="rId51"/>
    <p:sldId id="480" r:id="rId52"/>
    <p:sldId id="481" r:id="rId53"/>
    <p:sldId id="482" r:id="rId54"/>
    <p:sldId id="483" r:id="rId55"/>
    <p:sldId id="48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88" autoAdjust="0"/>
  </p:normalViewPr>
  <p:slideViewPr>
    <p:cSldViewPr snapToGrid="0">
      <p:cViewPr varScale="1">
        <p:scale>
          <a:sx n="94" d="100"/>
          <a:sy n="94" d="100"/>
        </p:scale>
        <p:origin x="1458" y="84"/>
      </p:cViewPr>
      <p:guideLst/>
    </p:cSldViewPr>
  </p:slideViewPr>
  <p:notesTextViewPr>
    <p:cViewPr>
      <p:scale>
        <a:sx n="3" d="2"/>
        <a:sy n="3" d="2"/>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32065-D077-4E32-86B1-106B8E0B2C97}" type="datetimeFigureOut">
              <a:rPr lang="en-US" smtClean="0"/>
              <a:t>8/28/2018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C48A-A97A-465E-941E-13E0956BF564}" type="slidenum">
              <a:rPr lang="en-US" smtClean="0"/>
              <a:t>‹#›</a:t>
            </a:fld>
            <a:endParaRPr lang="en-US"/>
          </a:p>
        </p:txBody>
      </p:sp>
    </p:spTree>
    <p:extLst>
      <p:ext uri="{BB962C8B-B14F-4D97-AF65-F5344CB8AC3E}">
        <p14:creationId xmlns:p14="http://schemas.microsoft.com/office/powerpoint/2010/main" val="9129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Information_Hiding" TargetMode="External"/><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Data_Structur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oftware_Architecture" TargetMode="External"/><Relationship Id="rId5" Type="http://schemas.openxmlformats.org/officeDocument/2006/relationships/hyperlink" Target="https://en.wikipedia.org/wiki/Modularity" TargetMode="External"/><Relationship Id="rId4" Type="http://schemas.openxmlformats.org/officeDocument/2006/relationships/hyperlink" Target="https://en.wikipedia.org/wiki/Program_refin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Term Paper: </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term paper which counts </a:t>
            </a:r>
            <a:r>
              <a:rPr lang="en-US" sz="1200" kern="1200" dirty="0" smtClean="0">
                <a:solidFill>
                  <a:schemeClr val="tx1"/>
                </a:solidFill>
                <a:effectLst/>
                <a:latin typeface="+mn-lt"/>
                <a:ea typeface="+mn-ea"/>
                <a:cs typeface="+mn-cs"/>
              </a:rPr>
              <a:t>50 % </a:t>
            </a:r>
            <a:r>
              <a:rPr lang="en-US" sz="1200" kern="1200" dirty="0" smtClean="0">
                <a:solidFill>
                  <a:schemeClr val="tx1"/>
                </a:solidFill>
                <a:effectLst/>
                <a:latin typeface="+mn-lt"/>
                <a:ea typeface="+mn-ea"/>
                <a:cs typeface="+mn-cs"/>
              </a:rPr>
              <a:t>of the course grade. The main objective will be to identify a killer idea to extent or investigate in detail a specific issue related to the</a:t>
            </a:r>
            <a:r>
              <a:rPr lang="en-US" sz="1200" b="1" kern="1200" dirty="0" smtClean="0">
                <a:solidFill>
                  <a:schemeClr val="tx1"/>
                </a:solidFill>
                <a:effectLst/>
                <a:latin typeface="+mn-lt"/>
                <a:ea typeface="+mn-ea"/>
                <a:cs typeface="+mn-cs"/>
              </a:rPr>
              <a:t> software testing</a:t>
            </a:r>
            <a:r>
              <a:rPr lang="en-US" sz="1200" kern="1200" dirty="0" smtClean="0">
                <a:solidFill>
                  <a:schemeClr val="tx1"/>
                </a:solidFill>
                <a:effectLst/>
                <a:latin typeface="+mn-lt"/>
                <a:ea typeface="+mn-ea"/>
                <a:cs typeface="+mn-cs"/>
              </a:rPr>
              <a:t> that attracts you. This may include all papers and technical reports on the subject as well as personal communications with the lead investigators. The term paper consists of three parts as follows:</a:t>
            </a:r>
          </a:p>
          <a:p>
            <a:r>
              <a:rPr lang="en-US" sz="1200" kern="1200" dirty="0" smtClean="0">
                <a:solidFill>
                  <a:schemeClr val="tx1"/>
                </a:solidFill>
                <a:effectLst/>
                <a:latin typeface="+mn-lt"/>
                <a:ea typeface="+mn-ea"/>
                <a:cs typeface="+mn-cs"/>
              </a:rPr>
              <a:t>(1) Topic selection and team organization. Each team consists of TWO students. You need to identify your research topic and a team member whom you can collaborate to write your research paper. The topic title and a brief description of the research (one page) together with team members must be submitted in </a:t>
            </a:r>
            <a:r>
              <a:rPr lang="en-US" sz="1200" kern="1200" dirty="0" smtClean="0">
                <a:solidFill>
                  <a:schemeClr val="tx1"/>
                </a:solidFill>
                <a:effectLst/>
                <a:latin typeface="+mn-lt"/>
                <a:ea typeface="+mn-ea"/>
                <a:cs typeface="+mn-cs"/>
              </a:rPr>
              <a:t>MS-DOC.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(2)Survey Report. Once a team organized and research topic is selected, your team will perform literature research on the topic, write a high quality paper on it. The length of the report should be 10-12 pages white-paper 10 point font, single space, </a:t>
            </a:r>
            <a:r>
              <a:rPr lang="en-US" sz="1200" i="1" kern="1200" dirty="0" smtClean="0">
                <a:solidFill>
                  <a:schemeClr val="tx1"/>
                </a:solidFill>
                <a:effectLst/>
                <a:latin typeface="+mn-lt"/>
                <a:ea typeface="+mn-ea"/>
                <a:cs typeface="+mn-cs"/>
              </a:rPr>
              <a:t>IEEE/ACM</a:t>
            </a:r>
            <a:r>
              <a:rPr lang="en-US" sz="1200" kern="1200" dirty="0" smtClean="0">
                <a:solidFill>
                  <a:schemeClr val="tx1"/>
                </a:solidFill>
                <a:effectLst/>
                <a:latin typeface="+mn-lt"/>
                <a:ea typeface="+mn-ea"/>
                <a:cs typeface="+mn-cs"/>
              </a:rPr>
              <a:t> format. The survey part must describe the problem domain, with proper problem statement, and a survey and analysis of essential work in that specific area. The survey part in </a:t>
            </a:r>
            <a:r>
              <a:rPr lang="en-US" sz="1200" kern="1200" dirty="0" smtClean="0">
                <a:solidFill>
                  <a:schemeClr val="tx1"/>
                </a:solidFill>
                <a:effectLst/>
                <a:latin typeface="+mn-lt"/>
                <a:ea typeface="+mn-ea"/>
                <a:cs typeface="+mn-cs"/>
              </a:rPr>
              <a:t>MS-DOC.</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(3) The research part should be a </a:t>
            </a:r>
            <a:r>
              <a:rPr lang="en-US" sz="1200" i="1" kern="1200" dirty="0" smtClean="0">
                <a:solidFill>
                  <a:schemeClr val="tx1"/>
                </a:solidFill>
                <a:effectLst/>
                <a:latin typeface="+mn-lt"/>
                <a:ea typeface="+mn-ea"/>
                <a:cs typeface="+mn-cs"/>
              </a:rPr>
              <a:t>publishable </a:t>
            </a:r>
            <a:r>
              <a:rPr lang="en-US" sz="1200" kern="1200" dirty="0" smtClean="0">
                <a:solidFill>
                  <a:schemeClr val="tx1"/>
                </a:solidFill>
                <a:effectLst/>
                <a:latin typeface="+mn-lt"/>
                <a:ea typeface="+mn-ea"/>
                <a:cs typeface="+mn-cs"/>
              </a:rPr>
              <a:t>paper (8-10 pages). The research part MUST describe your own attempt to either solve a problem in this domain or go a long way towards its solution. Your report MUST be readable and fully </a:t>
            </a:r>
            <a:r>
              <a:rPr lang="en-US" sz="1200" b="1" kern="1200" dirty="0" smtClean="0">
                <a:solidFill>
                  <a:schemeClr val="tx1"/>
                </a:solidFill>
                <a:effectLst/>
                <a:latin typeface="+mn-lt"/>
                <a:ea typeface="+mn-ea"/>
                <a:cs typeface="+mn-cs"/>
              </a:rPr>
              <a:t>cited in the reference section</a:t>
            </a:r>
            <a:r>
              <a:rPr lang="en-US" sz="1200" kern="1200" dirty="0" smtClean="0">
                <a:solidFill>
                  <a:schemeClr val="tx1"/>
                </a:solidFill>
                <a:effectLst/>
                <a:latin typeface="+mn-lt"/>
                <a:ea typeface="+mn-ea"/>
                <a:cs typeface="+mn-cs"/>
              </a:rPr>
              <a:t> at the end and number. Each paper should be referred to in the context section by that number and there MUST be brief discussion or summaries of contribution of the paper and a comparison of its results with the contribution of the other papers. The context section should contain ALL fundamentally important papers in the topic area right up to the present. This may include all technical reports/papers recently published by the important contributors. The full term paper </a:t>
            </a:r>
            <a:r>
              <a:rPr lang="en-US" sz="1200" kern="1200" dirty="0" smtClean="0">
                <a:solidFill>
                  <a:schemeClr val="tx1"/>
                </a:solidFill>
                <a:effectLst/>
                <a:latin typeface="+mn-lt"/>
                <a:ea typeface="+mn-ea"/>
                <a:cs typeface="+mn-cs"/>
              </a:rPr>
              <a:t>should be in MS-DOC</a:t>
            </a:r>
            <a:r>
              <a:rPr lang="en-US" sz="1200" b="1" u="sng"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a:t>
            </a:fld>
            <a:endParaRPr lang="en-US"/>
          </a:p>
        </p:txBody>
      </p:sp>
    </p:spTree>
    <p:extLst>
      <p:ext uri="{BB962C8B-B14F-4D97-AF65-F5344CB8AC3E}">
        <p14:creationId xmlns:p14="http://schemas.microsoft.com/office/powerpoint/2010/main" val="281819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5924F1-6C19-4ADE-83A4-3FFB19161112}" type="slidenum">
              <a:rPr lang="en-US" altLang="en-US" smtClean="0">
                <a:latin typeface="Arial" panose="020B0604020202020204" pitchFamily="34" charset="0"/>
              </a:rPr>
              <a:pPr/>
              <a:t>45</a:t>
            </a:fld>
            <a:endParaRPr lang="en-US" altLang="en-US" smtClean="0">
              <a:latin typeface="Arial" panose="020B0604020202020204" pitchFamily="34" charset="0"/>
            </a:endParaRPr>
          </a:p>
        </p:txBody>
      </p:sp>
      <p:sp>
        <p:nvSpPr>
          <p:cNvPr id="52227"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52228"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367825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63834F1-64D0-4401-8181-DACB3A5261D6}" type="slidenum">
              <a:rPr lang="en-US" altLang="en-US" smtClean="0">
                <a:latin typeface="Arial" panose="020B0604020202020204" pitchFamily="34" charset="0"/>
              </a:rPr>
              <a:pPr/>
              <a:t>46</a:t>
            </a:fld>
            <a:endParaRPr lang="en-US" altLang="en-US" smtClean="0">
              <a:latin typeface="Arial" panose="020B0604020202020204" pitchFamily="34" charset="0"/>
            </a:endParaRPr>
          </a:p>
        </p:txBody>
      </p:sp>
      <p:sp>
        <p:nvSpPr>
          <p:cNvPr id="54275"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54276"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234305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46D256-7812-43E0-941D-C1A04A8A2FA3}" type="slidenum">
              <a:rPr lang="en-US" altLang="en-US" smtClean="0">
                <a:latin typeface="Arial" panose="020B0604020202020204" pitchFamily="34" charset="0"/>
              </a:rPr>
              <a:pPr/>
              <a:t>48</a:t>
            </a:fld>
            <a:endParaRPr lang="en-US" altLang="en-US" smtClean="0">
              <a:latin typeface="Arial" panose="020B0604020202020204" pitchFamily="34" charset="0"/>
            </a:endParaRPr>
          </a:p>
        </p:txBody>
      </p:sp>
      <p:sp>
        <p:nvSpPr>
          <p:cNvPr id="57347"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57348"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923571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7DCD26-49BB-4E36-912D-20856BE50995}" type="slidenum">
              <a:rPr lang="en-US" altLang="en-US" smtClean="0">
                <a:latin typeface="Arial" panose="020B0604020202020204" pitchFamily="34" charset="0"/>
              </a:rPr>
              <a:pPr/>
              <a:t>49</a:t>
            </a:fld>
            <a:endParaRPr lang="en-US" altLang="en-US" smtClean="0">
              <a:latin typeface="Arial" panose="020B0604020202020204" pitchFamily="34" charset="0"/>
            </a:endParaRPr>
          </a:p>
        </p:txBody>
      </p:sp>
      <p:sp>
        <p:nvSpPr>
          <p:cNvPr id="59395"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59396"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2723210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365D14A-AE43-45D8-82E9-78C2938D111B}" type="slidenum">
              <a:rPr lang="en-US" altLang="en-US" smtClean="0">
                <a:latin typeface="Arial" panose="020B0604020202020204" pitchFamily="34" charset="0"/>
              </a:rPr>
              <a:pPr/>
              <a:t>53</a:t>
            </a:fld>
            <a:endParaRPr lang="en-US" altLang="en-US" smtClean="0">
              <a:latin typeface="Arial" panose="020B0604020202020204" pitchFamily="34" charset="0"/>
            </a:endParaRPr>
          </a:p>
        </p:txBody>
      </p:sp>
      <p:sp>
        <p:nvSpPr>
          <p:cNvPr id="64515"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64516"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94750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About topic selection and team organization.</a:t>
            </a:r>
            <a:r>
              <a:rPr lang="en-US" baseline="0" dirty="0" smtClean="0"/>
              <a:t> </a:t>
            </a:r>
            <a:r>
              <a:rPr lang="en-US" dirty="0" smtClean="0"/>
              <a:t>Each team should consists of TWO students. You need to identify your research topic and a team member whom you can collaborate to write your research paper. </a:t>
            </a:r>
          </a:p>
          <a:p>
            <a:pPr lvl="1"/>
            <a:r>
              <a:rPr lang="en-US" dirty="0" smtClean="0"/>
              <a:t>You need to identify your research topic and a team member whom you can collaborate to write your research paper. </a:t>
            </a:r>
          </a:p>
          <a:p>
            <a:pPr lvl="1"/>
            <a:r>
              <a:rPr lang="en-US" dirty="0" smtClean="0"/>
              <a:t>The topic title and a brief description of the research (one page) together with team members must be submitted in MS-DOC by </a:t>
            </a:r>
            <a:r>
              <a:rPr lang="en-US" b="1" u="sng" dirty="0" smtClean="0"/>
              <a:t>the end of the first week</a:t>
            </a:r>
            <a:endParaRPr lang="en-US" dirty="0" smtClean="0"/>
          </a:p>
          <a:p>
            <a:pPr lvl="1"/>
            <a:r>
              <a:rPr lang="en-US" dirty="0" smtClean="0"/>
              <a:t>About survey Report. Once a team organized and research topic is selected, your team will perform literature research on the topic, write a high quality paper on it. The length of the report should be 10-12 pages white-paper 10 point font, single space, IEEE/ACM format. The survey part must describe the problem domain, with proper problem statement, and a survey and analysis of essential work in that specific area. </a:t>
            </a:r>
          </a:p>
          <a:p>
            <a:pPr lvl="1"/>
            <a:r>
              <a:rPr lang="en-US" dirty="0" smtClean="0"/>
              <a:t> about the research part should be a publishable paper (8-10 pages). The research part MUST describe your own attempt to either solve a problem in this domain or go a long way towards its solution. Your report MUST be readable and fully cited in the reference section at the end and number. Each paper should be referred to in the context section by that number and there MUST be brief discussion or summaries of contribution of the paper and a comparison of its results with the contribution of the other papers. The context section should contain ALL fundamentally important papers in the topic area right up to the present. This may include all technical reports/papers recently published by the important contributors. </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3</a:t>
            </a:fld>
            <a:endParaRPr lang="en-US"/>
          </a:p>
        </p:txBody>
      </p:sp>
    </p:spTree>
    <p:extLst>
      <p:ext uri="{BB962C8B-B14F-4D97-AF65-F5344CB8AC3E}">
        <p14:creationId xmlns:p14="http://schemas.microsoft.com/office/powerpoint/2010/main" val="160408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design concepts provide the software designer with a foundation from which more sophisticated methods can be applied. A set of fundamental design concepts has evolved. They are as follows:</a:t>
            </a:r>
          </a:p>
          <a:p>
            <a:r>
              <a:rPr lang="en-US" sz="1200" b="0" i="0" u="none" strike="noStrike" kern="1200" dirty="0" smtClean="0">
                <a:solidFill>
                  <a:schemeClr val="tx1"/>
                </a:solidFill>
                <a:effectLst/>
                <a:latin typeface="+mn-lt"/>
                <a:ea typeface="+mn-ea"/>
                <a:cs typeface="+mn-cs"/>
                <a:hlinkClick r:id="rId3" tooltip="Abstraction (computer science)"/>
              </a:rPr>
              <a:t>Abstraction</a:t>
            </a:r>
            <a:r>
              <a:rPr lang="en-US" sz="1200" b="0" i="0" kern="1200" dirty="0" smtClean="0">
                <a:solidFill>
                  <a:schemeClr val="tx1"/>
                </a:solidFill>
                <a:effectLst/>
                <a:latin typeface="+mn-lt"/>
                <a:ea typeface="+mn-ea"/>
                <a:cs typeface="+mn-cs"/>
              </a:rPr>
              <a:t> - Abstraction is the process or result of generalization by reducing the information content of a concept or an observable phenomenon, typically in order to retain only information which is relevant for a particular </a:t>
            </a:r>
            <a:r>
              <a:rPr lang="en-US" sz="1200" b="0" i="0" kern="1200" dirty="0" err="1" smtClean="0">
                <a:solidFill>
                  <a:schemeClr val="tx1"/>
                </a:solidFill>
                <a:effectLst/>
                <a:latin typeface="+mn-lt"/>
                <a:ea typeface="+mn-ea"/>
                <a:cs typeface="+mn-cs"/>
              </a:rPr>
              <a:t>purpose.It</a:t>
            </a:r>
            <a:r>
              <a:rPr lang="en-US" sz="1200" b="0" i="0" kern="1200" dirty="0" smtClean="0">
                <a:solidFill>
                  <a:schemeClr val="tx1"/>
                </a:solidFill>
                <a:effectLst/>
                <a:latin typeface="+mn-lt"/>
                <a:ea typeface="+mn-ea"/>
                <a:cs typeface="+mn-cs"/>
              </a:rPr>
              <a:t> is an act of Representing essential features without including the background details or explanations.</a:t>
            </a:r>
          </a:p>
          <a:p>
            <a:r>
              <a:rPr lang="en-US" sz="1200" b="0" i="0" u="none" strike="noStrike" kern="1200" dirty="0" smtClean="0">
                <a:solidFill>
                  <a:schemeClr val="tx1"/>
                </a:solidFill>
                <a:effectLst/>
                <a:latin typeface="+mn-lt"/>
                <a:ea typeface="+mn-ea"/>
                <a:cs typeface="+mn-cs"/>
                <a:hlinkClick r:id="rId4" tooltip="Program refinement"/>
              </a:rPr>
              <a:t>Refinement</a:t>
            </a:r>
            <a:r>
              <a:rPr lang="en-US" sz="1200" b="0" i="0" kern="1200" dirty="0" smtClean="0">
                <a:solidFill>
                  <a:schemeClr val="tx1"/>
                </a:solidFill>
                <a:effectLst/>
                <a:latin typeface="+mn-lt"/>
                <a:ea typeface="+mn-ea"/>
                <a:cs typeface="+mn-cs"/>
              </a:rPr>
              <a:t> - It is the process of elaboration. A hierarchy is developed by decomposing a macroscopic statement of function in a step-wise fashion until programming language statements are reached. In each step, one or several instructions of a given program are decomposed into more detailed instructions. Abstraction and Refinement are complementary concepts.</a:t>
            </a:r>
          </a:p>
          <a:p>
            <a:r>
              <a:rPr lang="en-US" sz="1200" b="0" i="0" u="none" strike="noStrike" kern="1200" dirty="0" smtClean="0">
                <a:solidFill>
                  <a:schemeClr val="tx1"/>
                </a:solidFill>
                <a:effectLst/>
                <a:latin typeface="+mn-lt"/>
                <a:ea typeface="+mn-ea"/>
                <a:cs typeface="+mn-cs"/>
                <a:hlinkClick r:id="rId5" tooltip="Modularity"/>
              </a:rPr>
              <a:t>Modularity</a:t>
            </a:r>
            <a:r>
              <a:rPr lang="en-US" sz="1200" b="0" i="0" kern="1200" dirty="0" smtClean="0">
                <a:solidFill>
                  <a:schemeClr val="tx1"/>
                </a:solidFill>
                <a:effectLst/>
                <a:latin typeface="+mn-lt"/>
                <a:ea typeface="+mn-ea"/>
                <a:cs typeface="+mn-cs"/>
              </a:rPr>
              <a:t> - Software architecture is divided into components called modules.</a:t>
            </a:r>
          </a:p>
          <a:p>
            <a:r>
              <a:rPr lang="en-US" sz="1200" b="0" i="0" u="none" strike="noStrike" kern="1200" dirty="0" smtClean="0">
                <a:solidFill>
                  <a:schemeClr val="tx1"/>
                </a:solidFill>
                <a:effectLst/>
                <a:latin typeface="+mn-lt"/>
                <a:ea typeface="+mn-ea"/>
                <a:cs typeface="+mn-cs"/>
                <a:hlinkClick r:id="rId6" tooltip="Software Architecture"/>
              </a:rPr>
              <a:t>Software Architecture</a:t>
            </a:r>
            <a:r>
              <a:rPr lang="en-US" sz="1200" b="0" i="0" kern="1200" dirty="0" smtClean="0">
                <a:solidFill>
                  <a:schemeClr val="tx1"/>
                </a:solidFill>
                <a:effectLst/>
                <a:latin typeface="+mn-lt"/>
                <a:ea typeface="+mn-ea"/>
                <a:cs typeface="+mn-cs"/>
              </a:rPr>
              <a:t> - It refers to the overall structure of the software and the ways in which that structure provides conceptual integrity for a system. Good software architecture will yield a good return on investment with respect to the desired outcome of the project, e.g. in terms of performance, quality, schedule and cost.</a:t>
            </a:r>
          </a:p>
          <a:p>
            <a:r>
              <a:rPr lang="en-US" sz="1200" b="0" i="0" u="none" strike="noStrike" kern="1200" dirty="0" smtClean="0">
                <a:solidFill>
                  <a:schemeClr val="tx1"/>
                </a:solidFill>
                <a:effectLst/>
                <a:latin typeface="+mn-lt"/>
                <a:ea typeface="+mn-ea"/>
                <a:cs typeface="+mn-cs"/>
                <a:hlinkClick r:id="rId7" tooltip="Data Structure"/>
              </a:rPr>
              <a:t>Data Structure</a:t>
            </a:r>
            <a:r>
              <a:rPr lang="en-US" sz="1200" b="0" i="0" kern="1200" dirty="0" smtClean="0">
                <a:solidFill>
                  <a:schemeClr val="tx1"/>
                </a:solidFill>
                <a:effectLst/>
                <a:latin typeface="+mn-lt"/>
                <a:ea typeface="+mn-ea"/>
                <a:cs typeface="+mn-cs"/>
              </a:rPr>
              <a:t> - It is a representation of the logical relationship among individual elements of data.</a:t>
            </a:r>
          </a:p>
          <a:p>
            <a:r>
              <a:rPr lang="en-US" sz="1200" b="0" i="0" u="none" strike="noStrike" kern="1200" dirty="0" smtClean="0">
                <a:solidFill>
                  <a:schemeClr val="tx1"/>
                </a:solidFill>
                <a:effectLst/>
                <a:latin typeface="+mn-lt"/>
                <a:ea typeface="+mn-ea"/>
                <a:cs typeface="+mn-cs"/>
                <a:hlinkClick r:id="rId8" tooltip="Information Hiding"/>
              </a:rPr>
              <a:t>Information Hiding</a:t>
            </a:r>
            <a:r>
              <a:rPr lang="en-US" sz="1200" b="0" i="0" kern="1200" dirty="0" smtClean="0">
                <a:solidFill>
                  <a:schemeClr val="tx1"/>
                </a:solidFill>
                <a:effectLst/>
                <a:latin typeface="+mn-lt"/>
                <a:ea typeface="+mn-ea"/>
                <a:cs typeface="+mn-cs"/>
              </a:rPr>
              <a:t> - Modules should be specified and designed so that information contained within a module is inaccessible to other modules that have no need for such information.</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12</a:t>
            </a:fld>
            <a:endParaRPr lang="en-US"/>
          </a:p>
        </p:txBody>
      </p:sp>
    </p:spTree>
    <p:extLst>
      <p:ext uri="{BB962C8B-B14F-4D97-AF65-F5344CB8AC3E}">
        <p14:creationId xmlns:p14="http://schemas.microsoft.com/office/powerpoint/2010/main" val="3283414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en-US" dirty="0" smtClean="0"/>
              <a:t>Note: </a:t>
            </a:r>
            <a:r>
              <a:rPr lang="en-US" altLang="en-US" dirty="0" smtClean="0">
                <a:solidFill>
                  <a:srgbClr val="00B050"/>
                </a:solidFill>
              </a:rPr>
              <a:t>Fulfilling the requirements is not the same as conforming to a requirement specification</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14</a:t>
            </a:fld>
            <a:endParaRPr lang="en-US"/>
          </a:p>
        </p:txBody>
      </p:sp>
    </p:spTree>
    <p:extLst>
      <p:ext uri="{BB962C8B-B14F-4D97-AF65-F5344CB8AC3E}">
        <p14:creationId xmlns:p14="http://schemas.microsoft.com/office/powerpoint/2010/main" val="30285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32</a:t>
            </a:fld>
            <a:endParaRPr lang="en-US"/>
          </a:p>
        </p:txBody>
      </p:sp>
    </p:spTree>
    <p:extLst>
      <p:ext uri="{BB962C8B-B14F-4D97-AF65-F5344CB8AC3E}">
        <p14:creationId xmlns:p14="http://schemas.microsoft.com/office/powerpoint/2010/main" val="178347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EEBC838-8D71-4757-BD9F-130F4D57F35F}" type="slidenum">
              <a:rPr lang="en-US" altLang="en-US" smtClean="0">
                <a:latin typeface="Arial" panose="020B0604020202020204" pitchFamily="34" charset="0"/>
              </a:rPr>
              <a:pPr/>
              <a:t>40</a:t>
            </a:fld>
            <a:endParaRPr lang="en-US" altLang="en-US" smtClean="0">
              <a:latin typeface="Arial" panose="020B0604020202020204" pitchFamily="34" charset="0"/>
            </a:endParaRPr>
          </a:p>
        </p:txBody>
      </p:sp>
      <p:sp>
        <p:nvSpPr>
          <p:cNvPr id="44035"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44036"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499235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1BD158E-165B-4D98-AFEE-6D9FD1B969DB}" type="slidenum">
              <a:rPr lang="en-US" altLang="en-US" smtClean="0">
                <a:latin typeface="Arial" panose="020B0604020202020204" pitchFamily="34" charset="0"/>
              </a:rPr>
              <a:pPr/>
              <a:t>42</a:t>
            </a:fld>
            <a:endParaRPr lang="en-US" altLang="en-US" smtClean="0">
              <a:latin typeface="Arial" panose="020B0604020202020204" pitchFamily="34" charset="0"/>
            </a:endParaRPr>
          </a:p>
        </p:txBody>
      </p:sp>
      <p:sp>
        <p:nvSpPr>
          <p:cNvPr id="47107"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47108"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338200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98B0AC8-82FB-44B5-B61E-3426A161DC8B}" type="slidenum">
              <a:rPr lang="en-US" altLang="en-US" smtClean="0">
                <a:latin typeface="Arial" panose="020B0604020202020204" pitchFamily="34" charset="0"/>
              </a:rPr>
              <a:pPr/>
              <a:t>43</a:t>
            </a:fld>
            <a:endParaRPr lang="en-US" altLang="en-US" smtClean="0">
              <a:latin typeface="Arial" panose="020B0604020202020204" pitchFamily="34" charset="0"/>
            </a:endParaRPr>
          </a:p>
        </p:txBody>
      </p:sp>
      <p:sp>
        <p:nvSpPr>
          <p:cNvPr id="49155"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latin typeface="Arial" panose="020B0604020202020204" pitchFamily="34" charset="0"/>
            </a:endParaRPr>
          </a:p>
        </p:txBody>
      </p:sp>
      <p:sp>
        <p:nvSpPr>
          <p:cNvPr id="49156"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413118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2800" dirty="0" smtClean="0"/>
              <a:t>Partition system inputs and outputs into ‘equivalence sets. For example if input is a </a:t>
            </a:r>
            <a:r>
              <a:rPr lang="en-GB" altLang="en-US" sz="2800" dirty="0" smtClean="0">
                <a:solidFill>
                  <a:srgbClr val="FF0000"/>
                </a:solidFill>
              </a:rPr>
              <a:t>5-digit</a:t>
            </a:r>
            <a:r>
              <a:rPr lang="en-GB" altLang="en-US" sz="2800" dirty="0" smtClean="0"/>
              <a:t> integer between 10,000 and 99,999, equivalence partitions are 1)</a:t>
            </a:r>
            <a:r>
              <a:rPr lang="en-GB" altLang="en-US" sz="2500" dirty="0" smtClean="0"/>
              <a:t>Less than 10,000, ,</a:t>
            </a:r>
            <a:r>
              <a:rPr lang="en-GB" altLang="en-US" sz="2500" baseline="0" dirty="0" smtClean="0"/>
              <a:t> 2)</a:t>
            </a:r>
            <a:r>
              <a:rPr lang="en-GB" altLang="en-US" sz="2500" dirty="0" smtClean="0"/>
              <a:t>Between 10,000 and 99,999 ,</a:t>
            </a:r>
            <a:r>
              <a:rPr lang="en-GB" altLang="en-US" sz="2500" baseline="0" dirty="0" smtClean="0"/>
              <a:t> 3) </a:t>
            </a:r>
            <a:r>
              <a:rPr lang="en-GB" altLang="en-US" sz="2500" dirty="0" smtClean="0"/>
              <a:t>Greater than 100, 000.</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44</a:t>
            </a:fld>
            <a:endParaRPr lang="en-US"/>
          </a:p>
        </p:txBody>
      </p:sp>
    </p:spTree>
    <p:extLst>
      <p:ext uri="{BB962C8B-B14F-4D97-AF65-F5344CB8AC3E}">
        <p14:creationId xmlns:p14="http://schemas.microsoft.com/office/powerpoint/2010/main" val="2639402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25780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1353" y="2160494"/>
            <a:ext cx="7597588" cy="1662206"/>
          </a:xfrm>
        </p:spPr>
        <p:txBody>
          <a:bodyPr anchor="b">
            <a:normAutofit/>
          </a:bodyPr>
          <a:lstStyle>
            <a:lvl1pPr algn="l">
              <a:defRPr sz="4400" baseline="0">
                <a:solidFill>
                  <a:schemeClr val="bg1"/>
                </a:solidFill>
                <a:latin typeface="Helvetica" pitchFamily="34" charset="0"/>
              </a:defRPr>
            </a:lvl1pPr>
          </a:lstStyle>
          <a:p>
            <a:r>
              <a:rPr lang="en-US" dirty="0" smtClean="0"/>
              <a:t>UND POWERPOINT </a:t>
            </a:r>
            <a:endParaRPr lang="en-US" dirty="0"/>
          </a:p>
        </p:txBody>
      </p:sp>
      <p:sp>
        <p:nvSpPr>
          <p:cNvPr id="3" name="Subtitle 2"/>
          <p:cNvSpPr>
            <a:spLocks noGrp="1"/>
          </p:cNvSpPr>
          <p:nvPr>
            <p:ph type="subTitle" idx="1" hasCustomPrompt="1"/>
          </p:nvPr>
        </p:nvSpPr>
        <p:spPr>
          <a:xfrm>
            <a:off x="291352" y="4014114"/>
            <a:ext cx="5876365" cy="450310"/>
          </a:xfrm>
        </p:spPr>
        <p:txBody>
          <a:bodyPr/>
          <a:lstStyle>
            <a:lvl1pPr marL="0" indent="0" algn="l">
              <a:buNone/>
              <a:defRPr sz="2400" baseline="0">
                <a:solidFill>
                  <a:schemeClr val="bg1"/>
                </a:solidFill>
                <a:latin typeface="Helvetica"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for </a:t>
            </a:r>
            <a:r>
              <a:rPr lang="en-US" dirty="0" err="1" smtClean="0"/>
              <a:t>powerpoint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6084" y="5565077"/>
            <a:ext cx="5931832" cy="1042145"/>
          </a:xfrm>
          <a:prstGeom prst="rect">
            <a:avLst/>
          </a:prstGeom>
        </p:spPr>
      </p:pic>
    </p:spTree>
    <p:extLst>
      <p:ext uri="{BB962C8B-B14F-4D97-AF65-F5344CB8AC3E}">
        <p14:creationId xmlns:p14="http://schemas.microsoft.com/office/powerpoint/2010/main" val="11699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8547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423680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75708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latin typeface="Helvetica" pitchFamily="34" charset="0"/>
              </a:defRPr>
            </a:lvl1pPr>
          </a:lstStyle>
          <a:p>
            <a:r>
              <a:rPr lang="en-US" dirty="0" smtClean="0"/>
              <a:t>Master title style</a:t>
            </a:r>
            <a:endParaRPr lang="en-US" dirty="0"/>
          </a:p>
        </p:txBody>
      </p:sp>
      <p:sp>
        <p:nvSpPr>
          <p:cNvPr id="3" name="Content Placeholder 2"/>
          <p:cNvSpPr>
            <a:spLocks noGrp="1"/>
          </p:cNvSpPr>
          <p:nvPr>
            <p:ph idx="1"/>
          </p:nvPr>
        </p:nvSpPr>
        <p:spPr>
          <a:xfrm>
            <a:off x="628650" y="1956454"/>
            <a:ext cx="7886700" cy="42226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1060" y="6304586"/>
            <a:ext cx="2424290" cy="425916"/>
          </a:xfrm>
          <a:prstGeom prst="rect">
            <a:avLst/>
          </a:prstGeom>
        </p:spPr>
      </p:pic>
      <p:sp>
        <p:nvSpPr>
          <p:cNvPr id="6" name="Slide Number Placeholder 5"/>
          <p:cNvSpPr>
            <a:spLocks noGrp="1"/>
          </p:cNvSpPr>
          <p:nvPr>
            <p:ph type="sldNum" sz="quarter" idx="4"/>
          </p:nvPr>
        </p:nvSpPr>
        <p:spPr>
          <a:xfrm>
            <a:off x="628650" y="633191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9780-AD28-42C9-8C39-35D3210842B7}" type="slidenum">
              <a:rPr lang="en-US" smtClean="0"/>
              <a:pPr/>
              <a:t>‹#›</a:t>
            </a:fld>
            <a:endParaRPr lang="en-US" dirty="0"/>
          </a:p>
        </p:txBody>
      </p:sp>
    </p:spTree>
    <p:extLst>
      <p:ext uri="{BB962C8B-B14F-4D97-AF65-F5344CB8AC3E}">
        <p14:creationId xmlns:p14="http://schemas.microsoft.com/office/powerpoint/2010/main" val="13695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1947A-B0F1-4856-8620-313D6908E2D5}"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1832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91947A-B0F1-4856-8620-313D6908E2D5}"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2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91947A-B0F1-4856-8620-313D6908E2D5}"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460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91947A-B0F1-4856-8620-313D6908E2D5}"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788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1947A-B0F1-4856-8620-313D6908E2D5}"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993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963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8224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1947A-B0F1-4856-8620-313D6908E2D5}" type="datetimeFigureOut">
              <a:rPr lang="en-US" smtClean="0"/>
              <a:t>8/28/2018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9780-AD28-42C9-8C39-35D3210842B7}" type="slidenum">
              <a:rPr lang="en-US" smtClean="0"/>
              <a:t>‹#›</a:t>
            </a:fld>
            <a:endParaRPr lang="en-US"/>
          </a:p>
        </p:txBody>
      </p:sp>
    </p:spTree>
    <p:extLst>
      <p:ext uri="{BB962C8B-B14F-4D97-AF65-F5344CB8AC3E}">
        <p14:creationId xmlns:p14="http://schemas.microsoft.com/office/powerpoint/2010/main" val="231421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Information_Hiding" TargetMode="External"/><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Data_Struc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Software_Architecture" TargetMode="External"/><Relationship Id="rId5" Type="http://schemas.openxmlformats.org/officeDocument/2006/relationships/hyperlink" Target="https://en.wikipedia.org/wiki/Modularity" TargetMode="External"/><Relationship Id="rId4" Type="http://schemas.openxmlformats.org/officeDocument/2006/relationships/hyperlink" Target="https://en.wikipedia.org/wiki/Program_refine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291352" y="4014114"/>
            <a:ext cx="5876365" cy="986254"/>
          </a:xfrm>
        </p:spPr>
        <p:txBody>
          <a:bodyPr>
            <a:normAutofit fontScale="62500" lnSpcReduction="20000"/>
          </a:bodyPr>
          <a:lstStyle/>
          <a:p>
            <a:pPr eaLnBrk="1" fontAlgn="auto" hangingPunct="1">
              <a:spcBef>
                <a:spcPts val="580"/>
              </a:spcBef>
              <a:spcAft>
                <a:spcPts val="0"/>
              </a:spcAft>
              <a:buFont typeface="Wingdings 2"/>
              <a:buNone/>
              <a:defRPr/>
            </a:pPr>
            <a:endParaRPr lang="en-US" dirty="0"/>
          </a:p>
          <a:p>
            <a:pPr eaLnBrk="1" fontAlgn="auto" hangingPunct="1">
              <a:spcBef>
                <a:spcPts val="580"/>
              </a:spcBef>
              <a:spcAft>
                <a:spcPts val="0"/>
              </a:spcAft>
              <a:buFont typeface="Wingdings 2"/>
              <a:buNone/>
              <a:defRPr/>
            </a:pPr>
            <a:r>
              <a:rPr lang="en-US" dirty="0" smtClean="0"/>
              <a:t>UND School of  Electrical Engineering and </a:t>
            </a:r>
            <a:r>
              <a:rPr lang="en-US" smtClean="0"/>
              <a:t>Computer </a:t>
            </a:r>
            <a:r>
              <a:rPr lang="en-US" smtClean="0"/>
              <a:t>Science</a:t>
            </a:r>
            <a:endParaRPr lang="en-US" dirty="0" smtClean="0"/>
          </a:p>
          <a:p>
            <a:pPr eaLnBrk="1" fontAlgn="auto" hangingPunct="1">
              <a:spcBef>
                <a:spcPts val="580"/>
              </a:spcBef>
              <a:spcAft>
                <a:spcPts val="0"/>
              </a:spcAft>
              <a:buFont typeface="Wingdings 2"/>
              <a:buNone/>
              <a:defRPr/>
            </a:pPr>
            <a:r>
              <a:rPr lang="en-US" dirty="0" smtClean="0"/>
              <a:t>Department of Computer Science</a:t>
            </a:r>
          </a:p>
          <a:p>
            <a:pPr eaLnBrk="1" fontAlgn="auto" hangingPunct="1">
              <a:spcBef>
                <a:spcPts val="580"/>
              </a:spcBef>
              <a:spcAft>
                <a:spcPts val="0"/>
              </a:spcAft>
              <a:buFont typeface="Wingdings 2"/>
              <a:buNone/>
              <a:defRPr/>
            </a:pPr>
            <a:r>
              <a:rPr lang="en-US" dirty="0" smtClean="0"/>
              <a:t>Dr. Hassan Reza</a:t>
            </a:r>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146050" y="2256182"/>
            <a:ext cx="8229600" cy="1854000"/>
          </a:xfrm>
        </p:spPr>
        <p:txBody>
          <a:bodyPr>
            <a:normAutofit fontScale="90000"/>
          </a:bodyPr>
          <a:lstStyle/>
          <a:p>
            <a:r>
              <a:rPr altLang="en-US" dirty="0" smtClean="0"/>
              <a:t>Csci</a:t>
            </a:r>
            <a:r>
              <a:rPr lang="en-US" altLang="en-US" dirty="0" smtClean="0"/>
              <a:t>565</a:t>
            </a:r>
            <a:r>
              <a:rPr altLang="en-US" dirty="0" smtClean="0"/>
              <a:t>:  </a:t>
            </a:r>
            <a:r>
              <a:rPr lang="en-US" altLang="en-US" dirty="0" smtClean="0"/>
              <a:t>Advanced Software Eng.</a:t>
            </a:r>
            <a:br>
              <a:rPr lang="en-US" altLang="en-US" dirty="0" smtClean="0"/>
            </a:br>
            <a:r>
              <a:rPr lang="en-US" altLang="en-US" dirty="0" smtClean="0"/>
              <a:t/>
            </a:r>
            <a:br>
              <a:rPr lang="en-US" altLang="en-US" dirty="0" smtClean="0"/>
            </a:br>
            <a:r>
              <a:rPr lang="en-US" altLang="en-US" dirty="0" smtClean="0"/>
              <a:t>Introduction </a:t>
            </a:r>
            <a:endParaRPr altLang="en-US" sz="2200" dirty="0" smtClean="0"/>
          </a:p>
        </p:txBody>
      </p:sp>
    </p:spTree>
    <p:extLst>
      <p:ext uri="{BB962C8B-B14F-4D97-AF65-F5344CB8AC3E}">
        <p14:creationId xmlns:p14="http://schemas.microsoft.com/office/powerpoint/2010/main" val="185694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365126"/>
            <a:ext cx="8515351" cy="1325563"/>
          </a:xfrm>
        </p:spPr>
        <p:txBody>
          <a:bodyPr>
            <a:normAutofit/>
          </a:bodyPr>
          <a:lstStyle/>
          <a:p>
            <a:pPr>
              <a:defRPr/>
            </a:pPr>
            <a:r>
              <a:rPr lang="en-US" altLang="en-US" dirty="0" smtClean="0"/>
              <a:t>Software Specification</a:t>
            </a:r>
            <a:endParaRPr lang="en-US" altLang="en-US" dirty="0"/>
          </a:p>
        </p:txBody>
      </p:sp>
      <p:sp>
        <p:nvSpPr>
          <p:cNvPr id="13315" name="Content Placeholder 2"/>
          <p:cNvSpPr>
            <a:spLocks noGrp="1"/>
          </p:cNvSpPr>
          <p:nvPr>
            <p:ph idx="1"/>
          </p:nvPr>
        </p:nvSpPr>
        <p:spPr>
          <a:xfrm>
            <a:off x="-1" y="1921164"/>
            <a:ext cx="9060873" cy="4867562"/>
          </a:xfrm>
        </p:spPr>
        <p:txBody>
          <a:bodyPr>
            <a:normAutofit/>
          </a:bodyPr>
          <a:lstStyle/>
          <a:p>
            <a:r>
              <a:rPr lang="en-US" dirty="0"/>
              <a:t>Software requirements specification </a:t>
            </a:r>
            <a:endParaRPr lang="en-US" dirty="0"/>
          </a:p>
          <a:p>
            <a:pPr lvl="1"/>
            <a:r>
              <a:rPr lang="en-US" dirty="0" smtClean="0"/>
              <a:t>A </a:t>
            </a:r>
            <a:r>
              <a:rPr lang="en-US" dirty="0"/>
              <a:t>rigorous </a:t>
            </a:r>
            <a:r>
              <a:rPr lang="en-US" dirty="0" smtClean="0"/>
              <a:t>assessment and description </a:t>
            </a:r>
            <a:r>
              <a:rPr lang="en-US" dirty="0"/>
              <a:t>of requirements before the more specific system design stages, and its goal is to reduce later redesign</a:t>
            </a:r>
            <a:endParaRPr lang="en-US" altLang="en-US" dirty="0" smtClean="0"/>
          </a:p>
          <a:p>
            <a:pPr eaLnBrk="1" hangingPunct="1"/>
            <a:r>
              <a:rPr lang="en-US" altLang="en-US" dirty="0" smtClean="0"/>
              <a:t>In </a:t>
            </a:r>
            <a:r>
              <a:rPr lang="en-US" altLang="en-US" dirty="0" smtClean="0"/>
              <a:t>the context software intensive systems, the term Specification can be</a:t>
            </a:r>
          </a:p>
          <a:p>
            <a:pPr lvl="1" eaLnBrk="1" hangingPunct="1"/>
            <a:r>
              <a:rPr lang="en-US" altLang="en-US" dirty="0" smtClean="0">
                <a:solidFill>
                  <a:srgbClr val="7030A0"/>
                </a:solidFill>
              </a:rPr>
              <a:t>A written documents</a:t>
            </a:r>
          </a:p>
          <a:p>
            <a:pPr lvl="1" eaLnBrk="1" hangingPunct="1"/>
            <a:r>
              <a:rPr lang="en-US" altLang="en-US" dirty="0" smtClean="0"/>
              <a:t>A set of graphical models (UML)</a:t>
            </a:r>
          </a:p>
          <a:p>
            <a:pPr lvl="1" eaLnBrk="1" hangingPunct="1"/>
            <a:r>
              <a:rPr lang="en-US" altLang="en-US" dirty="0" smtClean="0">
                <a:solidFill>
                  <a:srgbClr val="00B050"/>
                </a:solidFill>
              </a:rPr>
              <a:t>Formal models (e.g., Z, Petri Nets, etc.)</a:t>
            </a:r>
          </a:p>
          <a:p>
            <a:pPr lvl="1" eaLnBrk="1" hangingPunct="1"/>
            <a:r>
              <a:rPr lang="en-US" altLang="en-US" dirty="0" smtClean="0">
                <a:solidFill>
                  <a:srgbClr val="0070C0"/>
                </a:solidFill>
              </a:rPr>
              <a:t>A set of usage scenarios (e.g., Use-Case scenarios)</a:t>
            </a:r>
          </a:p>
          <a:p>
            <a:pPr lvl="1" eaLnBrk="1" hangingPunct="1"/>
            <a:r>
              <a:rPr lang="en-US" altLang="en-US" dirty="0" smtClean="0">
                <a:solidFill>
                  <a:srgbClr val="C00000"/>
                </a:solidFill>
              </a:rPr>
              <a:t>A set of quality scenarios (e.g., Quality-Attribute Scenarios)</a:t>
            </a:r>
          </a:p>
          <a:p>
            <a:pPr lvl="1" eaLnBrk="1" hangingPunct="1"/>
            <a:r>
              <a:rPr lang="en-US" altLang="en-US" dirty="0" smtClean="0"/>
              <a:t>…</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4192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365126"/>
            <a:ext cx="8515351" cy="1325563"/>
          </a:xfrm>
        </p:spPr>
        <p:txBody>
          <a:bodyPr>
            <a:normAutofit/>
          </a:bodyPr>
          <a:lstStyle/>
          <a:p>
            <a:pPr>
              <a:defRPr/>
            </a:pPr>
            <a:r>
              <a:rPr lang="en-US" altLang="en-US" dirty="0"/>
              <a:t>Software design</a:t>
            </a:r>
          </a:p>
        </p:txBody>
      </p:sp>
      <p:sp>
        <p:nvSpPr>
          <p:cNvPr id="13315" name="Content Placeholder 2"/>
          <p:cNvSpPr>
            <a:spLocks noGrp="1"/>
          </p:cNvSpPr>
          <p:nvPr>
            <p:ph idx="1"/>
          </p:nvPr>
        </p:nvSpPr>
        <p:spPr>
          <a:xfrm>
            <a:off x="-1" y="1690690"/>
            <a:ext cx="9060873" cy="4488422"/>
          </a:xfrm>
        </p:spPr>
        <p:txBody>
          <a:bodyPr>
            <a:normAutofit lnSpcReduction="10000"/>
          </a:bodyPr>
          <a:lstStyle/>
          <a:p>
            <a:r>
              <a:rPr lang="en-US" altLang="en-US" dirty="0"/>
              <a:t>Software design</a:t>
            </a:r>
          </a:p>
          <a:p>
            <a:pPr lvl="1"/>
            <a:r>
              <a:rPr lang="en-US" altLang="en-US" dirty="0" smtClean="0"/>
              <a:t>The process of defining and solving the problem</a:t>
            </a:r>
          </a:p>
          <a:p>
            <a:pPr lvl="1"/>
            <a:r>
              <a:rPr lang="en-US" altLang="en-US" dirty="0" smtClean="0"/>
              <a:t>Can be both process and a model</a:t>
            </a:r>
          </a:p>
          <a:p>
            <a:pPr lvl="1"/>
            <a:r>
              <a:rPr lang="en-US" altLang="en-US" dirty="0" smtClean="0"/>
              <a:t>It is NOT coding</a:t>
            </a:r>
            <a:endParaRPr lang="en-US" altLang="en-US" dirty="0"/>
          </a:p>
          <a:p>
            <a:r>
              <a:rPr lang="en-US" altLang="en-US" dirty="0"/>
              <a:t>Design process involves</a:t>
            </a:r>
          </a:p>
          <a:p>
            <a:pPr lvl="1"/>
            <a:r>
              <a:rPr lang="en-US" altLang="en-US" dirty="0"/>
              <a:t>Architectural design (high level design)</a:t>
            </a:r>
          </a:p>
          <a:p>
            <a:pPr lvl="1"/>
            <a:r>
              <a:rPr lang="en-US" altLang="en-US" dirty="0" smtClean="0"/>
              <a:t>Concrete </a:t>
            </a:r>
            <a:r>
              <a:rPr lang="en-US" altLang="en-US" dirty="0"/>
              <a:t>design (Low level design)</a:t>
            </a:r>
          </a:p>
          <a:p>
            <a:pPr lvl="1"/>
            <a:r>
              <a:rPr lang="en-US" altLang="en-US" dirty="0"/>
              <a:t>Interface design</a:t>
            </a:r>
          </a:p>
          <a:p>
            <a:pPr lvl="1"/>
            <a:r>
              <a:rPr lang="en-US" altLang="en-US" dirty="0"/>
              <a:t>Component design</a:t>
            </a:r>
          </a:p>
          <a:p>
            <a:pPr lvl="1"/>
            <a:r>
              <a:rPr lang="en-US" altLang="en-US" dirty="0"/>
              <a:t>Abstract Data Type</a:t>
            </a:r>
          </a:p>
          <a:p>
            <a:pPr lvl="1"/>
            <a:r>
              <a:rPr lang="en-US" altLang="en-US" dirty="0"/>
              <a:t>Data structure design</a:t>
            </a:r>
          </a:p>
          <a:p>
            <a:pPr lvl="1"/>
            <a:r>
              <a:rPr lang="en-US" altLang="en-US" dirty="0"/>
              <a:t>Algorithm design</a:t>
            </a:r>
          </a:p>
          <a:p>
            <a:pPr eaLnBrk="1" hangingPunct="1"/>
            <a:endParaRPr lang="en-US" altLang="en-US" dirty="0" smtClean="0"/>
          </a:p>
        </p:txBody>
      </p:sp>
    </p:spTree>
    <p:extLst>
      <p:ext uri="{BB962C8B-B14F-4D97-AF65-F5344CB8AC3E}">
        <p14:creationId xmlns:p14="http://schemas.microsoft.com/office/powerpoint/2010/main" val="241987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365126"/>
            <a:ext cx="8403590" cy="1325563"/>
          </a:xfrm>
        </p:spPr>
        <p:txBody>
          <a:bodyPr/>
          <a:lstStyle/>
          <a:p>
            <a:r>
              <a:rPr lang="en-US" dirty="0" smtClean="0"/>
              <a:t>Design Concepts</a:t>
            </a:r>
            <a:endParaRPr lang="en-US" dirty="0"/>
          </a:p>
        </p:txBody>
      </p:sp>
      <p:sp>
        <p:nvSpPr>
          <p:cNvPr id="3" name="Content Placeholder 2"/>
          <p:cNvSpPr>
            <a:spLocks noGrp="1"/>
          </p:cNvSpPr>
          <p:nvPr>
            <p:ph idx="1"/>
          </p:nvPr>
        </p:nvSpPr>
        <p:spPr>
          <a:xfrm>
            <a:off x="111760" y="1956454"/>
            <a:ext cx="9032240" cy="4222657"/>
          </a:xfrm>
        </p:spPr>
        <p:txBody>
          <a:bodyPr>
            <a:normAutofit fontScale="55000" lnSpcReduction="20000"/>
          </a:bodyPr>
          <a:lstStyle/>
          <a:p>
            <a:r>
              <a:rPr lang="en-US" dirty="0" smtClean="0"/>
              <a:t>The </a:t>
            </a:r>
            <a:r>
              <a:rPr lang="en-US" dirty="0"/>
              <a:t>design concepts provide the software designer with a foundation from which more sophisticated methods can be applied. A set of fundamental design concepts has evolved. They are as follows:</a:t>
            </a:r>
          </a:p>
          <a:p>
            <a:pPr lvl="1"/>
            <a:r>
              <a:rPr lang="en-US" sz="2800" dirty="0">
                <a:hlinkClick r:id="rId3" tooltip="Abstraction (computer science)"/>
              </a:rPr>
              <a:t>Abstraction</a:t>
            </a:r>
            <a:r>
              <a:rPr lang="en-US" sz="2800" dirty="0"/>
              <a:t> </a:t>
            </a:r>
            <a:r>
              <a:rPr lang="en-US" sz="2800" dirty="0" smtClean="0"/>
              <a:t>: </a:t>
            </a:r>
            <a:endParaRPr lang="en-US" sz="2800" dirty="0"/>
          </a:p>
          <a:p>
            <a:pPr lvl="2"/>
            <a:r>
              <a:rPr lang="en-US" sz="2800" dirty="0"/>
              <a:t>Abstraction </a:t>
            </a:r>
            <a:r>
              <a:rPr lang="en-US" sz="2800" dirty="0"/>
              <a:t>is the process or result of generalization </a:t>
            </a:r>
            <a:r>
              <a:rPr lang="en-US" sz="2800" dirty="0"/>
              <a:t>.is </a:t>
            </a:r>
            <a:r>
              <a:rPr lang="en-US" sz="2800" dirty="0"/>
              <a:t>relevant for a particular </a:t>
            </a:r>
            <a:r>
              <a:rPr lang="en-US" sz="2800" dirty="0"/>
              <a:t>purpose</a:t>
            </a:r>
            <a:endParaRPr lang="en-US" sz="2800" dirty="0"/>
          </a:p>
          <a:p>
            <a:pPr lvl="1"/>
            <a:r>
              <a:rPr lang="en-US" sz="2800" dirty="0">
                <a:hlinkClick r:id="rId4" tooltip="Program refinement"/>
              </a:rPr>
              <a:t>Refinement</a:t>
            </a:r>
            <a:r>
              <a:rPr lang="en-US" sz="2800" dirty="0"/>
              <a:t> - </a:t>
            </a:r>
            <a:endParaRPr lang="en-US" sz="2800" dirty="0"/>
          </a:p>
          <a:p>
            <a:pPr lvl="2"/>
            <a:r>
              <a:rPr lang="en-US" sz="2800" dirty="0"/>
              <a:t>It </a:t>
            </a:r>
            <a:r>
              <a:rPr lang="en-US" sz="2800" dirty="0"/>
              <a:t>is the process of elaboration. </a:t>
            </a:r>
            <a:r>
              <a:rPr lang="en-US" sz="2800" dirty="0"/>
              <a:t>are </a:t>
            </a:r>
            <a:r>
              <a:rPr lang="en-US" sz="2800" dirty="0"/>
              <a:t>complementary concepts.</a:t>
            </a:r>
          </a:p>
          <a:p>
            <a:pPr lvl="1"/>
            <a:r>
              <a:rPr lang="en-US" sz="2800" dirty="0">
                <a:hlinkClick r:id="rId5" tooltip="Modularity"/>
              </a:rPr>
              <a:t>Modularity</a:t>
            </a:r>
            <a:r>
              <a:rPr lang="en-US" sz="2800" dirty="0"/>
              <a:t> - </a:t>
            </a:r>
            <a:endParaRPr lang="en-US" sz="2800" dirty="0"/>
          </a:p>
          <a:p>
            <a:pPr lvl="2"/>
            <a:r>
              <a:rPr lang="en-US" sz="2800" dirty="0"/>
              <a:t>Software </a:t>
            </a:r>
            <a:r>
              <a:rPr lang="en-US" sz="2800" dirty="0"/>
              <a:t>architecture is divided into components called modules.</a:t>
            </a:r>
          </a:p>
          <a:p>
            <a:pPr lvl="1"/>
            <a:r>
              <a:rPr lang="en-US" sz="2800" dirty="0">
                <a:hlinkClick r:id="rId6" tooltip="Software Architecture"/>
              </a:rPr>
              <a:t>Software Architecture</a:t>
            </a:r>
            <a:r>
              <a:rPr lang="en-US" sz="2800" dirty="0"/>
              <a:t> </a:t>
            </a:r>
            <a:r>
              <a:rPr lang="en-US" sz="2800" dirty="0"/>
              <a:t>-</a:t>
            </a:r>
          </a:p>
          <a:p>
            <a:pPr lvl="2"/>
            <a:r>
              <a:rPr lang="en-US" sz="2800" dirty="0"/>
              <a:t> </a:t>
            </a:r>
            <a:r>
              <a:rPr lang="en-US" sz="2800" dirty="0"/>
              <a:t>It refers to the overall structure of the software and the ways in which that structure provides conceptual integrity for a </a:t>
            </a:r>
            <a:r>
              <a:rPr lang="en-US" sz="2800" dirty="0" err="1"/>
              <a:t>a</a:t>
            </a:r>
            <a:r>
              <a:rPr lang="en-US" sz="2800" dirty="0"/>
              <a:t> system</a:t>
            </a:r>
            <a:endParaRPr lang="en-US" sz="2800" dirty="0"/>
          </a:p>
          <a:p>
            <a:pPr lvl="1"/>
            <a:r>
              <a:rPr lang="en-US" sz="2800" dirty="0">
                <a:hlinkClick r:id="rId7" tooltip="Data Structure"/>
              </a:rPr>
              <a:t>Data </a:t>
            </a:r>
            <a:r>
              <a:rPr lang="en-US" sz="2800" dirty="0">
                <a:hlinkClick r:id="rId7" tooltip="Data Structure"/>
              </a:rPr>
              <a:t>Structure</a:t>
            </a:r>
            <a:r>
              <a:rPr lang="en-US" sz="2800" dirty="0"/>
              <a:t> - </a:t>
            </a:r>
            <a:endParaRPr lang="en-US" sz="2800" dirty="0"/>
          </a:p>
          <a:p>
            <a:pPr lvl="2"/>
            <a:r>
              <a:rPr lang="en-US" sz="2800" dirty="0"/>
              <a:t>It </a:t>
            </a:r>
            <a:r>
              <a:rPr lang="en-US" sz="2800" dirty="0"/>
              <a:t>is a representation of the logical relationship among individual elements of data.</a:t>
            </a:r>
          </a:p>
          <a:p>
            <a:pPr lvl="1"/>
            <a:r>
              <a:rPr lang="en-US" sz="2800" dirty="0">
                <a:hlinkClick r:id="rId8" tooltip="Information Hiding"/>
              </a:rPr>
              <a:t>Information </a:t>
            </a:r>
            <a:r>
              <a:rPr lang="en-US" sz="2800" dirty="0">
                <a:hlinkClick r:id="rId8" tooltip="Information Hiding"/>
              </a:rPr>
              <a:t>Hiding</a:t>
            </a:r>
            <a:r>
              <a:rPr lang="en-US" sz="2800" dirty="0"/>
              <a:t> - </a:t>
            </a:r>
            <a:endParaRPr lang="en-US" sz="2800" dirty="0"/>
          </a:p>
          <a:p>
            <a:pPr lvl="2"/>
            <a:r>
              <a:rPr lang="en-US" sz="2800" dirty="0"/>
              <a:t>Modules </a:t>
            </a:r>
            <a:r>
              <a:rPr lang="en-US" sz="2800" dirty="0"/>
              <a:t>should be specified and designed so that information contained within a module is inaccessible to other modules that have no need for such information.</a:t>
            </a:r>
          </a:p>
          <a:p>
            <a:endParaRPr lang="en-US" dirty="0"/>
          </a:p>
        </p:txBody>
      </p:sp>
    </p:spTree>
    <p:extLst>
      <p:ext uri="{BB962C8B-B14F-4D97-AF65-F5344CB8AC3E}">
        <p14:creationId xmlns:p14="http://schemas.microsoft.com/office/powerpoint/2010/main" val="7983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35817"/>
            <a:ext cx="7886700" cy="1325563"/>
          </a:xfrm>
        </p:spPr>
        <p:txBody>
          <a:bodyPr/>
          <a:lstStyle/>
          <a:p>
            <a:pPr eaLnBrk="1" fontAlgn="auto" hangingPunct="1">
              <a:spcAft>
                <a:spcPts val="0"/>
              </a:spcAft>
              <a:defRPr/>
            </a:pPr>
            <a:r>
              <a:rPr lang="en-US" altLang="en-US" dirty="0" smtClean="0"/>
              <a:t>Implementation</a:t>
            </a:r>
          </a:p>
        </p:txBody>
      </p:sp>
      <p:sp>
        <p:nvSpPr>
          <p:cNvPr id="15363" name="Rectangle 3"/>
          <p:cNvSpPr>
            <a:spLocks noGrp="1" noChangeArrowheads="1"/>
          </p:cNvSpPr>
          <p:nvPr>
            <p:ph idx="1"/>
          </p:nvPr>
        </p:nvSpPr>
        <p:spPr>
          <a:xfrm>
            <a:off x="110836" y="1752600"/>
            <a:ext cx="8534400" cy="4556125"/>
          </a:xfrm>
        </p:spPr>
        <p:txBody>
          <a:bodyPr/>
          <a:lstStyle/>
          <a:p>
            <a:pPr eaLnBrk="1" hangingPunct="1"/>
            <a:r>
              <a:rPr lang="en-US" altLang="en-US" sz="2800" dirty="0" smtClean="0"/>
              <a:t>Coding or programming is a matter of style</a:t>
            </a:r>
          </a:p>
          <a:p>
            <a:pPr eaLnBrk="1" hangingPunct="1">
              <a:buFont typeface="Wingdings" panose="05000000000000000000" pitchFamily="2" charset="2"/>
              <a:buChar char="§"/>
            </a:pPr>
            <a:r>
              <a:rPr lang="en-US" altLang="en-US" sz="2800" dirty="0" smtClean="0"/>
              <a:t>Some programmer starts with </a:t>
            </a:r>
            <a:r>
              <a:rPr lang="en-US" altLang="en-US" sz="2800" dirty="0" smtClean="0">
                <a:solidFill>
                  <a:srgbClr val="FF0000"/>
                </a:solidFill>
              </a:rPr>
              <a:t>well-understood</a:t>
            </a:r>
            <a:r>
              <a:rPr lang="en-US" altLang="en-US" sz="2800" dirty="0" smtClean="0"/>
              <a:t> components</a:t>
            </a:r>
          </a:p>
          <a:p>
            <a:pPr eaLnBrk="1" hangingPunct="1">
              <a:buFont typeface="Wingdings" panose="05000000000000000000" pitchFamily="2" charset="2"/>
              <a:buChar char="§"/>
            </a:pPr>
            <a:r>
              <a:rPr lang="en-US" altLang="en-US" sz="2800" dirty="0" smtClean="0"/>
              <a:t>Some starts with </a:t>
            </a:r>
            <a:r>
              <a:rPr lang="en-US" altLang="en-US" sz="2800" dirty="0" smtClean="0">
                <a:solidFill>
                  <a:srgbClr val="FF0000"/>
                </a:solidFill>
              </a:rPr>
              <a:t>ill-understood </a:t>
            </a:r>
            <a:r>
              <a:rPr lang="en-US" altLang="en-US" sz="2800" dirty="0" smtClean="0"/>
              <a:t>components</a:t>
            </a:r>
          </a:p>
          <a:p>
            <a:pPr eaLnBrk="1" hangingPunct="1">
              <a:buFont typeface="Wingdings" panose="05000000000000000000" pitchFamily="2" charset="2"/>
              <a:buChar char="§"/>
            </a:pPr>
            <a:r>
              <a:rPr lang="en-US" altLang="en-US" sz="2800" dirty="0" smtClean="0"/>
              <a:t>Programmer perform </a:t>
            </a:r>
            <a:r>
              <a:rPr lang="en-US" altLang="en-US" sz="2800" dirty="0" smtClean="0">
                <a:solidFill>
                  <a:srgbClr val="FF0000"/>
                </a:solidFill>
              </a:rPr>
              <a:t>testing</a:t>
            </a:r>
            <a:r>
              <a:rPr lang="en-US" altLang="en-US" sz="2800" dirty="0" smtClean="0"/>
              <a:t> to reveal program defect</a:t>
            </a:r>
          </a:p>
          <a:p>
            <a:pPr eaLnBrk="1" hangingPunct="1">
              <a:buFont typeface="Wingdings" panose="05000000000000000000" pitchFamily="2" charset="2"/>
              <a:buChar char="§"/>
            </a:pPr>
            <a:r>
              <a:rPr lang="en-US" altLang="en-US" sz="2800" dirty="0" smtClean="0"/>
              <a:t>Programmer </a:t>
            </a:r>
            <a:r>
              <a:rPr lang="en-US" altLang="en-US" sz="2800" dirty="0" smtClean="0">
                <a:solidFill>
                  <a:srgbClr val="FF0000"/>
                </a:solidFill>
              </a:rPr>
              <a:t>debug</a:t>
            </a:r>
            <a:r>
              <a:rPr lang="en-US" altLang="en-US" sz="2800" dirty="0" smtClean="0"/>
              <a:t> the defect by locating the bug and correcting these defects</a:t>
            </a:r>
          </a:p>
        </p:txBody>
      </p:sp>
    </p:spTree>
    <p:extLst>
      <p:ext uri="{BB962C8B-B14F-4D97-AF65-F5344CB8AC3E}">
        <p14:creationId xmlns:p14="http://schemas.microsoft.com/office/powerpoint/2010/main" val="598946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altLang="en-US" dirty="0" smtClean="0"/>
              <a:t>Software Validation</a:t>
            </a:r>
          </a:p>
        </p:txBody>
      </p:sp>
      <p:sp>
        <p:nvSpPr>
          <p:cNvPr id="16387" name="Rectangle 3"/>
          <p:cNvSpPr>
            <a:spLocks noGrp="1" noChangeArrowheads="1"/>
          </p:cNvSpPr>
          <p:nvPr>
            <p:ph idx="1"/>
          </p:nvPr>
        </p:nvSpPr>
        <p:spPr>
          <a:xfrm>
            <a:off x="74468" y="1930399"/>
            <a:ext cx="9069531" cy="4590473"/>
          </a:xfrm>
        </p:spPr>
        <p:txBody>
          <a:bodyPr>
            <a:normAutofit fontScale="92500" lnSpcReduction="10000"/>
          </a:bodyPr>
          <a:lstStyle/>
          <a:p>
            <a:pPr eaLnBrk="1" hangingPunct="1"/>
            <a:r>
              <a:rPr lang="en-US" altLang="en-US" dirty="0" smtClean="0"/>
              <a:t>Software Validation and verifications</a:t>
            </a:r>
          </a:p>
          <a:p>
            <a:pPr lvl="1"/>
            <a:r>
              <a:rPr lang="en-US" altLang="en-US" dirty="0" smtClean="0"/>
              <a:t>Validations?</a:t>
            </a:r>
          </a:p>
          <a:p>
            <a:pPr lvl="2"/>
            <a:r>
              <a:rPr lang="en-US" altLang="en-US" dirty="0" smtClean="0"/>
              <a:t>The degree to which a software system actually </a:t>
            </a:r>
            <a:r>
              <a:rPr lang="en-US" altLang="en-US" dirty="0" smtClean="0">
                <a:solidFill>
                  <a:srgbClr val="00B050"/>
                </a:solidFill>
              </a:rPr>
              <a:t>fulfills</a:t>
            </a:r>
            <a:r>
              <a:rPr lang="en-US" altLang="en-US" dirty="0" smtClean="0"/>
              <a:t> its </a:t>
            </a:r>
            <a:r>
              <a:rPr lang="en-US" altLang="en-US" dirty="0" smtClean="0"/>
              <a:t>requirements</a:t>
            </a:r>
          </a:p>
          <a:p>
            <a:pPr lvl="2"/>
            <a:r>
              <a:rPr lang="en-US" altLang="en-US" dirty="0" smtClean="0"/>
              <a:t>the </a:t>
            </a:r>
            <a:r>
              <a:rPr lang="en-US" altLang="en-US" dirty="0"/>
              <a:t>test of checking between the requirements against the actual needs</a:t>
            </a:r>
          </a:p>
          <a:p>
            <a:pPr lvl="2"/>
            <a:endParaRPr lang="en-US" altLang="en-US" dirty="0" smtClean="0"/>
          </a:p>
          <a:p>
            <a:pPr lvl="1"/>
            <a:r>
              <a:rPr lang="en-US" altLang="en-US" dirty="0" smtClean="0"/>
              <a:t>Verification</a:t>
            </a:r>
            <a:r>
              <a:rPr lang="en-US" altLang="en-US" dirty="0" smtClean="0"/>
              <a:t>?</a:t>
            </a:r>
          </a:p>
          <a:p>
            <a:pPr lvl="2"/>
            <a:r>
              <a:rPr lang="en-US" altLang="en-US" dirty="0" smtClean="0"/>
              <a:t>Checking the consistency of an “</a:t>
            </a:r>
            <a:r>
              <a:rPr lang="en-US" altLang="en-US" dirty="0" smtClean="0">
                <a:solidFill>
                  <a:srgbClr val="00B050"/>
                </a:solidFill>
              </a:rPr>
              <a:t>implementation</a:t>
            </a:r>
            <a:r>
              <a:rPr lang="en-US" altLang="en-US" dirty="0" smtClean="0"/>
              <a:t>” with a respect to the </a:t>
            </a:r>
            <a:r>
              <a:rPr lang="en-US" altLang="en-US" dirty="0" smtClean="0">
                <a:solidFill>
                  <a:srgbClr val="FF0000"/>
                </a:solidFill>
              </a:rPr>
              <a:t>“specification”</a:t>
            </a:r>
          </a:p>
          <a:p>
            <a:pPr lvl="3"/>
            <a:r>
              <a:rPr lang="en-US" altLang="en-US" dirty="0" smtClean="0"/>
              <a:t>E.g., the software architecture could play the role of “</a:t>
            </a:r>
            <a:r>
              <a:rPr lang="en-US" altLang="en-US" dirty="0" smtClean="0">
                <a:solidFill>
                  <a:srgbClr val="FF0000"/>
                </a:solidFill>
              </a:rPr>
              <a:t>Specification</a:t>
            </a:r>
            <a:r>
              <a:rPr lang="en-US" altLang="en-US" dirty="0" smtClean="0"/>
              <a:t>” and a low level design could play the role of “</a:t>
            </a:r>
            <a:r>
              <a:rPr lang="en-US" altLang="en-US" dirty="0" smtClean="0">
                <a:solidFill>
                  <a:srgbClr val="00B050"/>
                </a:solidFill>
              </a:rPr>
              <a:t>Implementation</a:t>
            </a:r>
            <a:r>
              <a:rPr lang="en-US" altLang="en-US" dirty="0" smtClean="0"/>
              <a:t>”</a:t>
            </a:r>
          </a:p>
          <a:p>
            <a:pPr lvl="2"/>
            <a:r>
              <a:rPr lang="en-US" altLang="en-US" dirty="0" smtClean="0">
                <a:solidFill>
                  <a:srgbClr val="0070C0"/>
                </a:solidFill>
              </a:rPr>
              <a:t>the </a:t>
            </a:r>
            <a:r>
              <a:rPr lang="en-US" altLang="en-US" dirty="0" smtClean="0">
                <a:solidFill>
                  <a:srgbClr val="0070C0"/>
                </a:solidFill>
              </a:rPr>
              <a:t>test of consistency between two </a:t>
            </a:r>
            <a:r>
              <a:rPr lang="en-US" altLang="en-US" dirty="0" smtClean="0">
                <a:solidFill>
                  <a:srgbClr val="0070C0"/>
                </a:solidFill>
              </a:rPr>
              <a:t>descriptions</a:t>
            </a:r>
            <a:endParaRPr lang="en-US" altLang="en-US" dirty="0" smtClean="0">
              <a:solidFill>
                <a:srgbClr val="0070C0"/>
              </a:solidFill>
            </a:endParaRPr>
          </a:p>
          <a:p>
            <a:pPr eaLnBrk="1" hangingPunct="1"/>
            <a:r>
              <a:rPr lang="en-US" altLang="en-US" dirty="0" smtClean="0"/>
              <a:t>Type </a:t>
            </a:r>
            <a:r>
              <a:rPr lang="en-US" altLang="en-US" dirty="0" smtClean="0"/>
              <a:t>of checking</a:t>
            </a:r>
          </a:p>
          <a:p>
            <a:pPr lvl="1" eaLnBrk="1" hangingPunct="1"/>
            <a:r>
              <a:rPr lang="en-US" altLang="en-US" dirty="0" smtClean="0"/>
              <a:t>Static (review)</a:t>
            </a:r>
          </a:p>
          <a:p>
            <a:pPr lvl="1" eaLnBrk="1" hangingPunct="1"/>
            <a:r>
              <a:rPr lang="en-US" altLang="en-US" dirty="0" smtClean="0"/>
              <a:t>Dynamic (executions)</a:t>
            </a:r>
          </a:p>
        </p:txBody>
      </p:sp>
    </p:spTree>
    <p:extLst>
      <p:ext uri="{BB962C8B-B14F-4D97-AF65-F5344CB8AC3E}">
        <p14:creationId xmlns:p14="http://schemas.microsoft.com/office/powerpoint/2010/main" val="44210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02071"/>
            <a:ext cx="7886700" cy="1325563"/>
          </a:xfrm>
        </p:spPr>
        <p:txBody>
          <a:bodyPr/>
          <a:lstStyle/>
          <a:p>
            <a:pPr eaLnBrk="1" fontAlgn="auto" hangingPunct="1">
              <a:spcAft>
                <a:spcPts val="0"/>
              </a:spcAft>
              <a:defRPr/>
            </a:pPr>
            <a:r>
              <a:rPr lang="en-US" altLang="en-US" dirty="0" smtClean="0"/>
              <a:t>Software evolution (Maintenance)</a:t>
            </a:r>
          </a:p>
        </p:txBody>
      </p:sp>
      <p:sp>
        <p:nvSpPr>
          <p:cNvPr id="17411" name="Rectangle 3"/>
          <p:cNvSpPr>
            <a:spLocks noGrp="1" noChangeArrowheads="1"/>
          </p:cNvSpPr>
          <p:nvPr>
            <p:ph idx="1"/>
          </p:nvPr>
        </p:nvSpPr>
        <p:spPr>
          <a:xfrm>
            <a:off x="-1" y="1794164"/>
            <a:ext cx="9079345" cy="4403725"/>
          </a:xfrm>
        </p:spPr>
        <p:txBody>
          <a:bodyPr/>
          <a:lstStyle/>
          <a:p>
            <a:pPr eaLnBrk="1" hangingPunct="1">
              <a:buFont typeface="Wingdings" panose="05000000000000000000" pitchFamily="2" charset="2"/>
              <a:buChar char="§"/>
            </a:pPr>
            <a:r>
              <a:rPr lang="en-US" altLang="en-US" sz="2800" dirty="0" smtClean="0"/>
              <a:t>The flexibility of software is one of the main reasons why more and more software is being incorporated in large, complex systems</a:t>
            </a:r>
          </a:p>
          <a:p>
            <a:pPr eaLnBrk="1" hangingPunct="1">
              <a:buFont typeface="Wingdings" panose="05000000000000000000" pitchFamily="2" charset="2"/>
              <a:buChar char="§"/>
            </a:pPr>
            <a:r>
              <a:rPr lang="en-US" altLang="en-US" sz="2800" dirty="0" smtClean="0">
                <a:solidFill>
                  <a:srgbClr val="0070C0"/>
                </a:solidFill>
              </a:rPr>
              <a:t>Concerns with modifying existing software systems to meet new requirements</a:t>
            </a:r>
          </a:p>
        </p:txBody>
      </p:sp>
    </p:spTree>
    <p:extLst>
      <p:ext uri="{BB962C8B-B14F-4D97-AF65-F5344CB8AC3E}">
        <p14:creationId xmlns:p14="http://schemas.microsoft.com/office/powerpoint/2010/main" val="405631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166255" y="1893455"/>
            <a:ext cx="7225145" cy="1241425"/>
          </a:xfrm>
        </p:spPr>
        <p:txBody>
          <a:bodyPr>
            <a:normAutofit fontScale="90000"/>
          </a:bodyPr>
          <a:lstStyle/>
          <a:p>
            <a:pPr eaLnBrk="1" fontAlgn="auto" hangingPunct="1">
              <a:spcAft>
                <a:spcPts val="0"/>
              </a:spcAft>
              <a:defRPr/>
            </a:pPr>
            <a:r>
              <a:rPr lang="en-US" altLang="en-US" dirty="0" smtClean="0"/>
              <a:t>Software Testing</a:t>
            </a:r>
            <a:br>
              <a:rPr lang="en-US" altLang="en-US" dirty="0" smtClean="0"/>
            </a:br>
            <a:r>
              <a:rPr lang="en-US" altLang="en-US" dirty="0" smtClean="0"/>
              <a:t>Overview</a:t>
            </a:r>
          </a:p>
        </p:txBody>
      </p:sp>
    </p:spTree>
    <p:extLst>
      <p:ext uri="{BB962C8B-B14F-4D97-AF65-F5344CB8AC3E}">
        <p14:creationId xmlns:p14="http://schemas.microsoft.com/office/powerpoint/2010/main" val="6689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365126"/>
            <a:ext cx="7886700" cy="1325563"/>
          </a:xfrm>
        </p:spPr>
        <p:txBody>
          <a:bodyPr/>
          <a:lstStyle/>
          <a:p>
            <a:pPr eaLnBrk="1" fontAlgn="auto" hangingPunct="1">
              <a:spcAft>
                <a:spcPts val="0"/>
              </a:spcAft>
              <a:defRPr/>
            </a:pPr>
            <a:r>
              <a:rPr lang="en-US" altLang="en-US" dirty="0" smtClean="0"/>
              <a:t>Some definitions of Software Testing</a:t>
            </a:r>
          </a:p>
        </p:txBody>
      </p:sp>
      <p:sp>
        <p:nvSpPr>
          <p:cNvPr id="19459" name="Rectangle 3"/>
          <p:cNvSpPr>
            <a:spLocks noGrp="1" noChangeArrowheads="1"/>
          </p:cNvSpPr>
          <p:nvPr>
            <p:ph idx="1"/>
          </p:nvPr>
        </p:nvSpPr>
        <p:spPr>
          <a:xfrm>
            <a:off x="-1" y="1773382"/>
            <a:ext cx="9060873" cy="4952538"/>
          </a:xfrm>
        </p:spPr>
        <p:txBody>
          <a:bodyPr>
            <a:normAutofit fontScale="62500" lnSpcReduction="20000"/>
          </a:bodyPr>
          <a:lstStyle/>
          <a:p>
            <a:pPr eaLnBrk="1" hangingPunct="1">
              <a:lnSpc>
                <a:spcPct val="110000"/>
              </a:lnSpc>
            </a:pPr>
            <a:r>
              <a:rPr lang="en-US" altLang="en-US" sz="4500" dirty="0" err="1" smtClean="0"/>
              <a:t>Glenford</a:t>
            </a:r>
            <a:r>
              <a:rPr lang="en-US" altLang="en-US" sz="4500" dirty="0" smtClean="0"/>
              <a:t> Myers’s definition</a:t>
            </a:r>
            <a:r>
              <a:rPr lang="en-US" altLang="en-US" sz="4500" dirty="0" smtClean="0"/>
              <a:t>		</a:t>
            </a:r>
            <a:endParaRPr lang="en-US" altLang="en-US" sz="4500" dirty="0" smtClean="0"/>
          </a:p>
          <a:p>
            <a:pPr lvl="1">
              <a:lnSpc>
                <a:spcPct val="110000"/>
              </a:lnSpc>
            </a:pPr>
            <a:r>
              <a:rPr lang="en-US" altLang="en-US" sz="4500" dirty="0" smtClean="0">
                <a:solidFill>
                  <a:srgbClr val="0070C0"/>
                </a:solidFill>
              </a:rPr>
              <a:t>“</a:t>
            </a:r>
            <a:r>
              <a:rPr lang="en-US" altLang="en-US" sz="4500" dirty="0" smtClean="0">
                <a:solidFill>
                  <a:srgbClr val="0070C0"/>
                </a:solidFill>
              </a:rPr>
              <a:t>Testing is the process of executing a program</a:t>
            </a:r>
            <a:r>
              <a:rPr lang="en-US" altLang="en-US" sz="4500" dirty="0">
                <a:solidFill>
                  <a:srgbClr val="0070C0"/>
                </a:solidFill>
              </a:rPr>
              <a:t> </a:t>
            </a:r>
            <a:r>
              <a:rPr lang="en-US" altLang="en-US" sz="4500" dirty="0" smtClean="0">
                <a:solidFill>
                  <a:srgbClr val="0070C0"/>
                </a:solidFill>
              </a:rPr>
              <a:t>with the </a:t>
            </a:r>
            <a:r>
              <a:rPr lang="en-US" altLang="en-US" sz="4500" dirty="0" smtClean="0">
                <a:solidFill>
                  <a:srgbClr val="0070C0"/>
                </a:solidFill>
              </a:rPr>
              <a:t>intent </a:t>
            </a:r>
            <a:r>
              <a:rPr lang="en-US" altLang="en-US" sz="4500" dirty="0" smtClean="0">
                <a:solidFill>
                  <a:srgbClr val="0070C0"/>
                </a:solidFill>
              </a:rPr>
              <a:t>of finding errors</a:t>
            </a:r>
            <a:r>
              <a:rPr lang="en-US" altLang="en-US" sz="4500" dirty="0" smtClean="0">
                <a:solidFill>
                  <a:srgbClr val="0070C0"/>
                </a:solidFill>
              </a:rPr>
              <a:t>.”</a:t>
            </a:r>
          </a:p>
          <a:p>
            <a:pPr>
              <a:lnSpc>
                <a:spcPct val="110000"/>
              </a:lnSpc>
            </a:pPr>
            <a:r>
              <a:rPr lang="en-US" altLang="en-US" sz="4900" dirty="0" smtClean="0"/>
              <a:t>Finding errors is not the same strategy as making sure a product works</a:t>
            </a:r>
          </a:p>
          <a:p>
            <a:pPr lvl="1">
              <a:lnSpc>
                <a:spcPct val="110000"/>
              </a:lnSpc>
            </a:pPr>
            <a:r>
              <a:rPr lang="en-US" altLang="en-US" sz="4500" dirty="0" smtClean="0"/>
              <a:t>Main focus must be centered on finding the bugs</a:t>
            </a:r>
          </a:p>
          <a:p>
            <a:pPr lvl="1">
              <a:lnSpc>
                <a:spcPct val="110000"/>
              </a:lnSpc>
            </a:pPr>
            <a:r>
              <a:rPr lang="en-US" altLang="en-US" sz="4500" dirty="0" smtClean="0"/>
              <a:t>Testing cannot guarantee that the software is error –free, because it is impossible to find all the errors in a program</a:t>
            </a:r>
          </a:p>
          <a:p>
            <a:pPr lvl="1">
              <a:lnSpc>
                <a:spcPct val="110000"/>
              </a:lnSpc>
            </a:pPr>
            <a:r>
              <a:rPr lang="en-US" altLang="en-US" sz="4500" dirty="0" smtClean="0">
                <a:solidFill>
                  <a:srgbClr val="C00000"/>
                </a:solidFill>
              </a:rPr>
              <a:t>100% confidence is not achievable!!!</a:t>
            </a:r>
            <a:endParaRPr lang="en-US" altLang="en-US" sz="4500" dirty="0" smtClean="0">
              <a:solidFill>
                <a:srgbClr val="C00000"/>
              </a:solidFill>
            </a:endParaRPr>
          </a:p>
          <a:p>
            <a:pPr eaLnBrk="1" hangingPunct="1">
              <a:lnSpc>
                <a:spcPct val="110000"/>
              </a:lnSpc>
              <a:buFont typeface="Wingdings" panose="05000000000000000000" pitchFamily="2" charset="2"/>
              <a:buNone/>
            </a:pPr>
            <a:endParaRPr lang="en-US" altLang="en-US" sz="1600" dirty="0" smtClean="0"/>
          </a:p>
          <a:p>
            <a:pPr eaLnBrk="1" hangingPunct="1">
              <a:lnSpc>
                <a:spcPct val="110000"/>
              </a:lnSpc>
              <a:buFont typeface="Wingdings" panose="05000000000000000000" pitchFamily="2" charset="2"/>
              <a:buNone/>
            </a:pPr>
            <a:r>
              <a:rPr lang="en-US" altLang="en-US" sz="1600" dirty="0" smtClean="0"/>
              <a:t>		</a:t>
            </a:r>
          </a:p>
        </p:txBody>
      </p:sp>
    </p:spTree>
    <p:extLst>
      <p:ext uri="{BB962C8B-B14F-4D97-AF65-F5344CB8AC3E}">
        <p14:creationId xmlns:p14="http://schemas.microsoft.com/office/powerpoint/2010/main" val="228954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300472"/>
            <a:ext cx="7886700" cy="1325563"/>
          </a:xfrm>
        </p:spPr>
        <p:txBody>
          <a:bodyPr/>
          <a:lstStyle/>
          <a:p>
            <a:pPr eaLnBrk="1" fontAlgn="auto" hangingPunct="1">
              <a:spcAft>
                <a:spcPts val="0"/>
              </a:spcAft>
              <a:defRPr/>
            </a:pPr>
            <a:r>
              <a:rPr lang="en-US" dirty="0"/>
              <a:t>More on Software testing </a:t>
            </a:r>
            <a:br>
              <a:rPr lang="en-US" dirty="0"/>
            </a:br>
            <a:endParaRPr lang="en-US" dirty="0"/>
          </a:p>
        </p:txBody>
      </p:sp>
      <p:sp>
        <p:nvSpPr>
          <p:cNvPr id="20483" name="Rectangle 3"/>
          <p:cNvSpPr>
            <a:spLocks noGrp="1" noChangeArrowheads="1"/>
          </p:cNvSpPr>
          <p:nvPr>
            <p:ph idx="1"/>
          </p:nvPr>
        </p:nvSpPr>
        <p:spPr>
          <a:xfrm>
            <a:off x="-1" y="1725545"/>
            <a:ext cx="9079345" cy="5020695"/>
          </a:xfrm>
        </p:spPr>
        <p:txBody>
          <a:bodyPr>
            <a:normAutofit/>
          </a:bodyPr>
          <a:lstStyle/>
          <a:p>
            <a:pPr eaLnBrk="1" hangingPunct="1">
              <a:lnSpc>
                <a:spcPct val="140000"/>
              </a:lnSpc>
              <a:buFontTx/>
              <a:buChar char="•"/>
            </a:pPr>
            <a:r>
              <a:rPr lang="en-US" altLang="en-US" sz="2400" dirty="0" smtClean="0"/>
              <a:t>Software testing ?</a:t>
            </a:r>
          </a:p>
          <a:p>
            <a:pPr lvl="1" eaLnBrk="1" hangingPunct="1">
              <a:lnSpc>
                <a:spcPct val="140000"/>
              </a:lnSpc>
              <a:buFontTx/>
              <a:buChar char="•"/>
            </a:pPr>
            <a:r>
              <a:rPr lang="en-US" altLang="en-US" dirty="0" smtClean="0"/>
              <a:t>A technical process, performed by executing / experimenting with a product, in a controlled environment, following a specified procedure and criteria, with the intent of measuring one or more characteristics of the software product by demonstrating the </a:t>
            </a:r>
            <a:r>
              <a:rPr lang="en-US" altLang="en-US" u="sng" dirty="0" smtClean="0">
                <a:solidFill>
                  <a:srgbClr val="C00000"/>
                </a:solidFill>
              </a:rPr>
              <a:t>deviation of the actual status </a:t>
            </a:r>
            <a:r>
              <a:rPr lang="en-US" altLang="en-US" dirty="0" smtClean="0"/>
              <a:t>of the product from the required specification</a:t>
            </a:r>
          </a:p>
          <a:p>
            <a:pPr lvl="1" eaLnBrk="1" hangingPunct="1">
              <a:lnSpc>
                <a:spcPct val="140000"/>
              </a:lnSpc>
              <a:buFontTx/>
              <a:buChar char="•"/>
            </a:pPr>
            <a:r>
              <a:rPr lang="en-US" altLang="en-US" dirty="0" smtClean="0">
                <a:solidFill>
                  <a:srgbClr val="00B050"/>
                </a:solidFill>
              </a:rPr>
              <a:t>A good test case is one that has a </a:t>
            </a:r>
            <a:r>
              <a:rPr lang="en-US" altLang="en-US" u="sng" dirty="0" smtClean="0">
                <a:solidFill>
                  <a:srgbClr val="00B050"/>
                </a:solidFill>
              </a:rPr>
              <a:t>high probability </a:t>
            </a:r>
            <a:r>
              <a:rPr lang="en-US" altLang="en-US" dirty="0" smtClean="0">
                <a:solidFill>
                  <a:srgbClr val="00B050"/>
                </a:solidFill>
              </a:rPr>
              <a:t>of finding an error</a:t>
            </a:r>
          </a:p>
        </p:txBody>
      </p:sp>
    </p:spTree>
    <p:extLst>
      <p:ext uri="{BB962C8B-B14F-4D97-AF65-F5344CB8AC3E}">
        <p14:creationId xmlns:p14="http://schemas.microsoft.com/office/powerpoint/2010/main" val="99268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Figure 1: SDLC Effort Distribution by Ph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6934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2697018" y="381000"/>
            <a:ext cx="884382" cy="8012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505200" y="152400"/>
            <a:ext cx="2590800" cy="457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Can go to 50% or more for Safety Systems</a:t>
            </a:r>
          </a:p>
        </p:txBody>
      </p:sp>
    </p:spTree>
    <p:extLst>
      <p:ext uri="{BB962C8B-B14F-4D97-AF65-F5344CB8AC3E}">
        <p14:creationId xmlns:p14="http://schemas.microsoft.com/office/powerpoint/2010/main" val="1417980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Software Engineering: Term paper</a:t>
            </a:r>
            <a:endParaRPr lang="en-US" dirty="0"/>
          </a:p>
        </p:txBody>
      </p:sp>
      <p:sp>
        <p:nvSpPr>
          <p:cNvPr id="3" name="Content Placeholder 2"/>
          <p:cNvSpPr>
            <a:spLocks noGrp="1"/>
          </p:cNvSpPr>
          <p:nvPr>
            <p:ph idx="1"/>
          </p:nvPr>
        </p:nvSpPr>
        <p:spPr>
          <a:xfrm>
            <a:off x="101600" y="1956454"/>
            <a:ext cx="8971280" cy="4222657"/>
          </a:xfrm>
        </p:spPr>
        <p:txBody>
          <a:bodyPr/>
          <a:lstStyle/>
          <a:p>
            <a:r>
              <a:rPr lang="en-US" dirty="0" smtClean="0"/>
              <a:t>The term paper requirement:</a:t>
            </a:r>
          </a:p>
          <a:p>
            <a:pPr lvl="1"/>
            <a:r>
              <a:rPr lang="en-US" dirty="0"/>
              <a:t>one term paper which counts </a:t>
            </a:r>
            <a:r>
              <a:rPr lang="en-US" dirty="0" smtClean="0"/>
              <a:t>50 </a:t>
            </a:r>
            <a:r>
              <a:rPr lang="en-US" dirty="0"/>
              <a:t>% of the </a:t>
            </a:r>
            <a:r>
              <a:rPr lang="en-US" dirty="0" smtClean="0"/>
              <a:t>course final grade</a:t>
            </a:r>
          </a:p>
          <a:p>
            <a:r>
              <a:rPr lang="en-US" dirty="0" smtClean="0"/>
              <a:t>Key objectives of the paper:</a:t>
            </a:r>
          </a:p>
          <a:p>
            <a:pPr lvl="1"/>
            <a:r>
              <a:rPr lang="en-US" dirty="0" smtClean="0"/>
              <a:t>identify a killer idea</a:t>
            </a:r>
          </a:p>
          <a:p>
            <a:pPr lvl="1"/>
            <a:r>
              <a:rPr lang="en-US" dirty="0" smtClean="0"/>
              <a:t>an idea must be a </a:t>
            </a:r>
            <a:r>
              <a:rPr lang="en-US" dirty="0"/>
              <a:t>specific issue related to the</a:t>
            </a:r>
            <a:r>
              <a:rPr lang="en-US" b="1" dirty="0"/>
              <a:t> </a:t>
            </a:r>
            <a:r>
              <a:rPr lang="en-US" b="1" u="sng" dirty="0">
                <a:solidFill>
                  <a:srgbClr val="0070C0"/>
                </a:solidFill>
              </a:rPr>
              <a:t>software testing</a:t>
            </a:r>
            <a:r>
              <a:rPr lang="en-US" u="sng" dirty="0">
                <a:solidFill>
                  <a:srgbClr val="0070C0"/>
                </a:solidFill>
              </a:rPr>
              <a:t> </a:t>
            </a:r>
            <a:r>
              <a:rPr lang="en-US" dirty="0"/>
              <a:t>that attracts you</a:t>
            </a:r>
            <a:endParaRPr lang="en-US" dirty="0" smtClean="0"/>
          </a:p>
          <a:p>
            <a:pPr lvl="1"/>
            <a:r>
              <a:rPr lang="en-US" dirty="0" smtClean="0"/>
              <a:t> an idea can be extended or investigate in detail </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95270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5054"/>
            <a:ext cx="7886700" cy="1325563"/>
          </a:xfrm>
        </p:spPr>
        <p:txBody>
          <a:bodyPr/>
          <a:lstStyle/>
          <a:p>
            <a:r>
              <a:rPr lang="en-US" altLang="en-US" dirty="0"/>
              <a:t>About testing</a:t>
            </a:r>
            <a:endParaRPr lang="en-US" dirty="0"/>
          </a:p>
        </p:txBody>
      </p:sp>
      <p:sp>
        <p:nvSpPr>
          <p:cNvPr id="4" name="Rectangle 5"/>
          <p:cNvSpPr>
            <a:spLocks noGrp="1" noChangeArrowheads="1"/>
          </p:cNvSpPr>
          <p:nvPr>
            <p:ph idx="1"/>
          </p:nvPr>
        </p:nvSpPr>
        <p:spPr>
          <a:xfrm>
            <a:off x="111760" y="1772920"/>
            <a:ext cx="4074160" cy="4296786"/>
          </a:xfrm>
          <a:solidFill>
            <a:srgbClr val="FF0000"/>
          </a:solidFill>
        </p:spPr>
        <p:txBody>
          <a:bodyPr>
            <a:normAutofit lnSpcReduction="10000"/>
          </a:bodyPr>
          <a:lstStyle/>
          <a:p>
            <a:pPr eaLnBrk="1" hangingPunct="1">
              <a:lnSpc>
                <a:spcPct val="130000"/>
              </a:lnSpc>
              <a:buFont typeface="Wingdings" panose="05000000000000000000" pitchFamily="2" charset="2"/>
              <a:buNone/>
            </a:pPr>
            <a:r>
              <a:rPr lang="en-US" altLang="en-US" sz="1800" b="1" dirty="0" smtClean="0"/>
              <a:t>Testing is NOT</a:t>
            </a:r>
          </a:p>
          <a:p>
            <a:pPr eaLnBrk="1" hangingPunct="1">
              <a:lnSpc>
                <a:spcPct val="130000"/>
              </a:lnSpc>
            </a:pPr>
            <a:r>
              <a:rPr lang="en-US" altLang="en-US" sz="1800" dirty="0" smtClean="0"/>
              <a:t>static analysis</a:t>
            </a:r>
          </a:p>
          <a:p>
            <a:pPr eaLnBrk="1" hangingPunct="1">
              <a:lnSpc>
                <a:spcPct val="130000"/>
              </a:lnSpc>
            </a:pPr>
            <a:r>
              <a:rPr lang="en-US" altLang="en-US" sz="1800" dirty="0" smtClean="0"/>
              <a:t>reviewing or inspection</a:t>
            </a:r>
          </a:p>
          <a:p>
            <a:pPr eaLnBrk="1" hangingPunct="1">
              <a:lnSpc>
                <a:spcPct val="130000"/>
              </a:lnSpc>
            </a:pPr>
            <a:r>
              <a:rPr lang="en-US" altLang="en-US" sz="1800" dirty="0" smtClean="0"/>
              <a:t>walk-through</a:t>
            </a:r>
          </a:p>
          <a:p>
            <a:pPr eaLnBrk="1" hangingPunct="1">
              <a:lnSpc>
                <a:spcPct val="130000"/>
              </a:lnSpc>
            </a:pPr>
            <a:r>
              <a:rPr lang="en-US" altLang="en-US" sz="1800" dirty="0" smtClean="0"/>
              <a:t>debugging</a:t>
            </a:r>
          </a:p>
          <a:p>
            <a:pPr eaLnBrk="1" hangingPunct="1">
              <a:lnSpc>
                <a:spcPct val="130000"/>
              </a:lnSpc>
            </a:pPr>
            <a:r>
              <a:rPr lang="en-US" altLang="en-US" sz="1800" dirty="0" smtClean="0"/>
              <a:t>bug fixing</a:t>
            </a:r>
          </a:p>
          <a:p>
            <a:pPr eaLnBrk="1" hangingPunct="1">
              <a:lnSpc>
                <a:spcPct val="130000"/>
              </a:lnSpc>
            </a:pPr>
            <a:r>
              <a:rPr lang="en-US" altLang="en-US" sz="1800" dirty="0" smtClean="0"/>
              <a:t>auditing</a:t>
            </a:r>
          </a:p>
          <a:p>
            <a:pPr eaLnBrk="1" hangingPunct="1">
              <a:lnSpc>
                <a:spcPct val="130000"/>
              </a:lnSpc>
            </a:pPr>
            <a:r>
              <a:rPr lang="en-US" altLang="en-US" sz="1800" dirty="0" smtClean="0"/>
              <a:t>quality control</a:t>
            </a:r>
          </a:p>
          <a:p>
            <a:pPr eaLnBrk="1" hangingPunct="1">
              <a:lnSpc>
                <a:spcPct val="130000"/>
              </a:lnSpc>
            </a:pPr>
            <a:r>
              <a:rPr lang="en-US" altLang="en-US" sz="1800" dirty="0" smtClean="0"/>
              <a:t>validation of the specification</a:t>
            </a:r>
          </a:p>
        </p:txBody>
      </p:sp>
      <p:sp>
        <p:nvSpPr>
          <p:cNvPr id="5" name="Rectangle 6"/>
          <p:cNvSpPr txBox="1">
            <a:spLocks noChangeArrowheads="1"/>
          </p:cNvSpPr>
          <p:nvPr/>
        </p:nvSpPr>
        <p:spPr>
          <a:xfrm>
            <a:off x="4354945" y="1772920"/>
            <a:ext cx="4514735" cy="4296786"/>
          </a:xfrm>
          <a:prstGeom prst="rect">
            <a:avLst/>
          </a:prstGeom>
          <a:solidFill>
            <a:srgbClr val="00B05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1800" b="1" dirty="0" smtClean="0"/>
              <a:t>Testing is :</a:t>
            </a:r>
          </a:p>
          <a:p>
            <a:pPr>
              <a:lnSpc>
                <a:spcPct val="130000"/>
              </a:lnSpc>
            </a:pPr>
            <a:r>
              <a:rPr lang="en-US" altLang="en-US" sz="1800" dirty="0" smtClean="0"/>
              <a:t>one of the instruments</a:t>
            </a:r>
            <a:br>
              <a:rPr lang="en-US" altLang="en-US" sz="1800" dirty="0" smtClean="0"/>
            </a:br>
            <a:r>
              <a:rPr lang="en-US" altLang="en-US" sz="1800" dirty="0" smtClean="0"/>
              <a:t>for </a:t>
            </a:r>
            <a:r>
              <a:rPr lang="en-US" altLang="en-US" sz="1800" dirty="0" smtClean="0">
                <a:solidFill>
                  <a:srgbClr val="FF0000"/>
                </a:solidFill>
              </a:rPr>
              <a:t>measuring quality</a:t>
            </a:r>
          </a:p>
          <a:p>
            <a:pPr>
              <a:lnSpc>
                <a:spcPct val="130000"/>
              </a:lnSpc>
            </a:pPr>
            <a:r>
              <a:rPr lang="en-US" altLang="en-US" sz="1800" dirty="0" smtClean="0"/>
              <a:t>increases value of product</a:t>
            </a:r>
            <a:br>
              <a:rPr lang="en-US" altLang="en-US" sz="1800" dirty="0" smtClean="0"/>
            </a:br>
            <a:r>
              <a:rPr lang="en-US" altLang="en-US" sz="1800" dirty="0" smtClean="0"/>
              <a:t>by establishing </a:t>
            </a:r>
            <a:r>
              <a:rPr lang="en-US" altLang="en-US" sz="1800" dirty="0" smtClean="0">
                <a:solidFill>
                  <a:srgbClr val="FF0000"/>
                </a:solidFill>
              </a:rPr>
              <a:t>confidence</a:t>
            </a:r>
            <a:r>
              <a:rPr lang="en-US" altLang="en-US" sz="1800" dirty="0" smtClean="0"/>
              <a:t/>
            </a:r>
            <a:br>
              <a:rPr lang="en-US" altLang="en-US" sz="1800" dirty="0" smtClean="0"/>
            </a:br>
            <a:r>
              <a:rPr lang="en-US" altLang="en-US" sz="1800" dirty="0" smtClean="0"/>
              <a:t>in its quality</a:t>
            </a:r>
          </a:p>
          <a:p>
            <a:pPr>
              <a:lnSpc>
                <a:spcPct val="130000"/>
              </a:lnSpc>
            </a:pPr>
            <a:r>
              <a:rPr lang="en-US" altLang="en-US" sz="1800" dirty="0" smtClean="0"/>
              <a:t>helps in </a:t>
            </a:r>
            <a:r>
              <a:rPr lang="en-US" altLang="en-US" sz="1800" dirty="0" smtClean="0">
                <a:solidFill>
                  <a:srgbClr val="FF0000"/>
                </a:solidFill>
              </a:rPr>
              <a:t>assessing risk </a:t>
            </a:r>
            <a:r>
              <a:rPr lang="en-US" altLang="en-US" sz="1800" dirty="0" smtClean="0"/>
              <a:t>of putting product into operation</a:t>
            </a:r>
          </a:p>
        </p:txBody>
      </p:sp>
    </p:spTree>
    <p:extLst>
      <p:ext uri="{BB962C8B-B14F-4D97-AF65-F5344CB8AC3E}">
        <p14:creationId xmlns:p14="http://schemas.microsoft.com/office/powerpoint/2010/main" val="167891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65126"/>
            <a:ext cx="7886700" cy="1325563"/>
          </a:xfrm>
        </p:spPr>
        <p:txBody>
          <a:bodyPr/>
          <a:lstStyle/>
          <a:p>
            <a:pPr eaLnBrk="1" fontAlgn="auto" hangingPunct="1">
              <a:spcAft>
                <a:spcPts val="0"/>
              </a:spcAft>
              <a:defRPr/>
            </a:pPr>
            <a:r>
              <a:rPr lang="en-US" altLang="en-US" dirty="0" smtClean="0"/>
              <a:t>Problems of Testing</a:t>
            </a:r>
          </a:p>
        </p:txBody>
      </p:sp>
      <p:sp>
        <p:nvSpPr>
          <p:cNvPr id="23555" name="Rectangle 3"/>
          <p:cNvSpPr>
            <a:spLocks noGrp="1" noChangeArrowheads="1"/>
          </p:cNvSpPr>
          <p:nvPr>
            <p:ph idx="1"/>
          </p:nvPr>
        </p:nvSpPr>
        <p:spPr>
          <a:xfrm>
            <a:off x="74468" y="1771726"/>
            <a:ext cx="9069532" cy="4222657"/>
          </a:xfrm>
        </p:spPr>
        <p:txBody>
          <a:bodyPr/>
          <a:lstStyle/>
          <a:p>
            <a:pPr eaLnBrk="1" hangingPunct="1">
              <a:lnSpc>
                <a:spcPct val="80000"/>
              </a:lnSpc>
            </a:pPr>
            <a:r>
              <a:rPr lang="en-US" altLang="en-US" sz="2400" dirty="0" smtClean="0"/>
              <a:t>Infinity of testing:</a:t>
            </a:r>
          </a:p>
          <a:p>
            <a:pPr lvl="1" eaLnBrk="1" hangingPunct="1">
              <a:lnSpc>
                <a:spcPct val="80000"/>
              </a:lnSpc>
            </a:pPr>
            <a:r>
              <a:rPr lang="en-US" altLang="en-US" sz="2000" dirty="0" smtClean="0"/>
              <a:t>too many possible input combinations (</a:t>
            </a:r>
            <a:r>
              <a:rPr lang="en-US" altLang="en-US" sz="2000" dirty="0" smtClean="0">
                <a:solidFill>
                  <a:srgbClr val="FF0000"/>
                </a:solidFill>
              </a:rPr>
              <a:t>infinite breadth)</a:t>
            </a:r>
          </a:p>
          <a:p>
            <a:pPr lvl="1" eaLnBrk="1" hangingPunct="1">
              <a:lnSpc>
                <a:spcPct val="80000"/>
              </a:lnSpc>
            </a:pPr>
            <a:r>
              <a:rPr lang="en-US" altLang="en-US" sz="2000" dirty="0" smtClean="0"/>
              <a:t>too many possible input sequences (</a:t>
            </a:r>
            <a:r>
              <a:rPr lang="en-US" altLang="en-US" sz="2000" dirty="0" smtClean="0">
                <a:solidFill>
                  <a:srgbClr val="FF0000"/>
                </a:solidFill>
              </a:rPr>
              <a:t>infinite depth)</a:t>
            </a:r>
          </a:p>
          <a:p>
            <a:pPr lvl="1" eaLnBrk="1" hangingPunct="1">
              <a:lnSpc>
                <a:spcPct val="80000"/>
              </a:lnSpc>
            </a:pPr>
            <a:r>
              <a:rPr lang="en-US" altLang="en-US" sz="2000" dirty="0" smtClean="0"/>
              <a:t>too many invalid and unexpected inputs</a:t>
            </a:r>
            <a:br>
              <a:rPr lang="en-US" altLang="en-US" sz="2000" dirty="0" smtClean="0"/>
            </a:br>
            <a:endParaRPr lang="en-US" altLang="en-US" sz="2000" dirty="0" smtClean="0"/>
          </a:p>
          <a:p>
            <a:pPr eaLnBrk="1" hangingPunct="1">
              <a:lnSpc>
                <a:spcPct val="80000"/>
              </a:lnSpc>
            </a:pPr>
            <a:r>
              <a:rPr lang="en-US" altLang="en-US" sz="2400" dirty="0" smtClean="0"/>
              <a:t>Exhaustive testing never possible:</a:t>
            </a:r>
          </a:p>
          <a:p>
            <a:pPr lvl="1" eaLnBrk="1" hangingPunct="1">
              <a:lnSpc>
                <a:spcPct val="80000"/>
              </a:lnSpc>
            </a:pPr>
            <a:r>
              <a:rPr lang="en-US" altLang="en-US" sz="2000" dirty="0" smtClean="0"/>
              <a:t>when to stop testing </a:t>
            </a:r>
            <a:r>
              <a:rPr lang="en-US" altLang="en-US" sz="2000" dirty="0" smtClean="0"/>
              <a:t>?</a:t>
            </a:r>
          </a:p>
          <a:p>
            <a:pPr lvl="2">
              <a:lnSpc>
                <a:spcPct val="80000"/>
              </a:lnSpc>
            </a:pPr>
            <a:r>
              <a:rPr lang="en-US" altLang="en-US" sz="1600" dirty="0" smtClean="0"/>
              <a:t>No way of knowing if the error just detected is the last one</a:t>
            </a:r>
          </a:p>
          <a:p>
            <a:pPr lvl="2">
              <a:lnSpc>
                <a:spcPct val="80000"/>
              </a:lnSpc>
            </a:pPr>
            <a:r>
              <a:rPr lang="en-US" altLang="en-US" sz="1600" dirty="0" smtClean="0"/>
              <a:t>How about finding the critical errors or some kind of completion criteria (goal) to detect some of the predefined number of errors</a:t>
            </a:r>
            <a:endParaRPr lang="en-US" altLang="en-US" sz="1600" dirty="0" smtClean="0"/>
          </a:p>
          <a:p>
            <a:pPr lvl="1" eaLnBrk="1" hangingPunct="1">
              <a:lnSpc>
                <a:spcPct val="80000"/>
              </a:lnSpc>
            </a:pPr>
            <a:r>
              <a:rPr lang="en-US" altLang="en-US" sz="2000" dirty="0" smtClean="0"/>
              <a:t>how to invent effective and efficient test cases with </a:t>
            </a:r>
            <a:r>
              <a:rPr lang="en-US" altLang="en-US" sz="2000" dirty="0" smtClean="0">
                <a:solidFill>
                  <a:srgbClr val="FF0000"/>
                </a:solidFill>
              </a:rPr>
              <a:t>high probability </a:t>
            </a:r>
            <a:r>
              <a:rPr lang="en-US" altLang="en-US" sz="2000" dirty="0" smtClean="0"/>
              <a:t>of detecting errors ?</a:t>
            </a:r>
            <a:br>
              <a:rPr lang="en-US" altLang="en-US" sz="2000" dirty="0" smtClean="0"/>
            </a:br>
            <a:endParaRPr lang="en-US" altLang="en-US" sz="2000" dirty="0" smtClean="0"/>
          </a:p>
          <a:p>
            <a:pPr eaLnBrk="1" hangingPunct="1">
              <a:lnSpc>
                <a:spcPct val="80000"/>
              </a:lnSpc>
            </a:pPr>
            <a:endParaRPr lang="en-US" altLang="en-US" sz="2400" dirty="0" smtClean="0"/>
          </a:p>
          <a:p>
            <a:pPr eaLnBrk="1" hangingPunct="1">
              <a:lnSpc>
                <a:spcPct val="80000"/>
              </a:lnSpc>
              <a:buFont typeface="Wingdings" panose="05000000000000000000" pitchFamily="2" charset="2"/>
              <a:buNone/>
            </a:pPr>
            <a:endParaRPr lang="en-US" altLang="en-US" sz="2400" dirty="0" smtClean="0"/>
          </a:p>
          <a:p>
            <a:pPr eaLnBrk="1" hangingPunct="1">
              <a:lnSpc>
                <a:spcPct val="80000"/>
              </a:lnSpc>
            </a:pPr>
            <a:endParaRPr lang="en-US" altLang="en-US" sz="2400" dirty="0" smtClean="0"/>
          </a:p>
        </p:txBody>
      </p:sp>
    </p:spTree>
    <p:extLst>
      <p:ext uri="{BB962C8B-B14F-4D97-AF65-F5344CB8AC3E}">
        <p14:creationId xmlns:p14="http://schemas.microsoft.com/office/powerpoint/2010/main" val="4082913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1" y="420544"/>
            <a:ext cx="7886700" cy="1325563"/>
          </a:xfrm>
        </p:spPr>
        <p:txBody>
          <a:bodyPr/>
          <a:lstStyle/>
          <a:p>
            <a:r>
              <a:rPr lang="en-US" dirty="0" smtClean="0"/>
              <a:t>Example Exhaustive testing (proof by cases)</a:t>
            </a:r>
            <a:endParaRPr lang="en-US" dirty="0"/>
          </a:p>
        </p:txBody>
      </p:sp>
      <p:sp>
        <p:nvSpPr>
          <p:cNvPr id="3" name="Content Placeholder 2"/>
          <p:cNvSpPr>
            <a:spLocks noGrp="1"/>
          </p:cNvSpPr>
          <p:nvPr>
            <p:ph idx="1"/>
          </p:nvPr>
        </p:nvSpPr>
        <p:spPr>
          <a:xfrm>
            <a:off x="73891" y="1956454"/>
            <a:ext cx="8959273" cy="4222657"/>
          </a:xfrm>
        </p:spPr>
        <p:txBody>
          <a:bodyPr/>
          <a:lstStyle/>
          <a:p>
            <a:pPr marL="0" indent="0">
              <a:buNone/>
            </a:pPr>
            <a:r>
              <a:rPr lang="en-US" b="1" dirty="0" smtClean="0"/>
              <a:t>Class </a:t>
            </a:r>
            <a:r>
              <a:rPr lang="en-US" dirty="0" smtClean="0"/>
              <a:t>Trivial{</a:t>
            </a:r>
          </a:p>
          <a:p>
            <a:pPr marL="0" indent="0">
              <a:buNone/>
            </a:pPr>
            <a:r>
              <a:rPr lang="en-US" dirty="0"/>
              <a:t> </a:t>
            </a:r>
            <a:r>
              <a:rPr lang="en-US" dirty="0" smtClean="0"/>
              <a:t> </a:t>
            </a:r>
            <a:r>
              <a:rPr lang="en-US" b="1" dirty="0" smtClean="0"/>
              <a:t>static</a:t>
            </a:r>
            <a:r>
              <a:rPr lang="en-US" dirty="0" smtClean="0"/>
              <a:t> </a:t>
            </a:r>
            <a:r>
              <a:rPr lang="en-US" b="1" dirty="0" err="1" smtClean="0"/>
              <a:t>int</a:t>
            </a:r>
            <a:r>
              <a:rPr lang="en-US" b="1" dirty="0" smtClean="0"/>
              <a:t> </a:t>
            </a:r>
            <a:r>
              <a:rPr lang="en-US" dirty="0" smtClean="0"/>
              <a:t>Sum (</a:t>
            </a:r>
            <a:r>
              <a:rPr lang="en-US" b="1" dirty="0" err="1" smtClean="0"/>
              <a:t>int</a:t>
            </a:r>
            <a:r>
              <a:rPr lang="en-US" dirty="0" smtClean="0"/>
              <a:t> a, </a:t>
            </a:r>
            <a:r>
              <a:rPr lang="en-US" b="1" dirty="0" err="1" smtClean="0"/>
              <a:t>int</a:t>
            </a:r>
            <a:r>
              <a:rPr lang="en-US" dirty="0" smtClean="0"/>
              <a:t> b) { return </a:t>
            </a:r>
            <a:r>
              <a:rPr lang="en-US" dirty="0" err="1" smtClean="0"/>
              <a:t>a+b</a:t>
            </a:r>
            <a:r>
              <a:rPr lang="en-US" dirty="0" smtClean="0"/>
              <a:t>;}</a:t>
            </a:r>
          </a:p>
          <a:p>
            <a:pPr marL="0" indent="0">
              <a:buNone/>
            </a:pPr>
            <a:r>
              <a:rPr lang="en-US" dirty="0" smtClean="0"/>
              <a:t>}</a:t>
            </a:r>
          </a:p>
          <a:p>
            <a:pPr marL="0" indent="0">
              <a:buNone/>
            </a:pPr>
            <a:endParaRPr lang="en-US" dirty="0" smtClean="0"/>
          </a:p>
          <a:p>
            <a:pPr>
              <a:buFont typeface="Wingdings" panose="05000000000000000000" pitchFamily="2" charset="2"/>
              <a:buChar char="§"/>
            </a:pPr>
            <a:r>
              <a:rPr lang="en-US" dirty="0" smtClean="0"/>
              <a:t>Suppose an </a:t>
            </a:r>
            <a:r>
              <a:rPr lang="en-US" b="1" dirty="0" err="1" smtClean="0"/>
              <a:t>int</a:t>
            </a:r>
            <a:r>
              <a:rPr lang="en-US" dirty="0" smtClean="0"/>
              <a:t> is 32 binary digit, then </a:t>
            </a:r>
            <a:endParaRPr lang="en-US" dirty="0" smtClean="0"/>
          </a:p>
          <a:p>
            <a:pPr lvl="1">
              <a:buFont typeface="Wingdings" panose="05000000000000000000" pitchFamily="2" charset="2"/>
              <a:buChar char="§"/>
            </a:pPr>
            <a:r>
              <a:rPr lang="en-US" dirty="0" smtClean="0"/>
              <a:t>2 </a:t>
            </a:r>
            <a:r>
              <a:rPr lang="en-US" baseline="30000" dirty="0" smtClean="0"/>
              <a:t>32</a:t>
            </a:r>
            <a:r>
              <a:rPr lang="en-US" dirty="0" smtClean="0"/>
              <a:t> X 2 </a:t>
            </a:r>
            <a:r>
              <a:rPr lang="en-US" baseline="30000" dirty="0" smtClean="0"/>
              <a:t>32  = </a:t>
            </a:r>
            <a:r>
              <a:rPr lang="en-US" dirty="0" smtClean="0"/>
              <a:t>2</a:t>
            </a:r>
            <a:r>
              <a:rPr lang="en-US" baseline="30000" dirty="0" smtClean="0"/>
              <a:t>64</a:t>
            </a:r>
            <a:r>
              <a:rPr lang="en-US" dirty="0" smtClean="0"/>
              <a:t>  = 10 </a:t>
            </a:r>
            <a:r>
              <a:rPr lang="en-US" baseline="30000" dirty="0" smtClean="0"/>
              <a:t>21   </a:t>
            </a:r>
            <a:r>
              <a:rPr lang="en-US" dirty="0" smtClean="0"/>
              <a:t>(different input)</a:t>
            </a:r>
          </a:p>
          <a:p>
            <a:pPr marL="0" indent="0">
              <a:buNone/>
            </a:pPr>
            <a:r>
              <a:rPr lang="en-US" dirty="0" smtClean="0"/>
              <a:t>At </a:t>
            </a:r>
            <a:r>
              <a:rPr lang="en-US" dirty="0" smtClean="0"/>
              <a:t>10 </a:t>
            </a:r>
            <a:r>
              <a:rPr lang="en-US" baseline="30000" dirty="0" smtClean="0"/>
              <a:t>-9</a:t>
            </a:r>
            <a:r>
              <a:rPr lang="en-US" dirty="0" smtClean="0"/>
              <a:t> second (nanosecond), this will take</a:t>
            </a:r>
            <a:r>
              <a:rPr lang="en-US" dirty="0"/>
              <a:t> </a:t>
            </a:r>
            <a:endParaRPr lang="en-US" dirty="0" smtClean="0"/>
          </a:p>
          <a:p>
            <a:pPr lvl="1">
              <a:buFont typeface="Wingdings" panose="05000000000000000000" pitchFamily="2" charset="2"/>
              <a:buChar char="§"/>
            </a:pPr>
            <a:r>
              <a:rPr lang="en-US" dirty="0" smtClean="0"/>
              <a:t> </a:t>
            </a:r>
            <a:r>
              <a:rPr lang="en-US" dirty="0" smtClean="0">
                <a:solidFill>
                  <a:srgbClr val="FF0000"/>
                </a:solidFill>
              </a:rPr>
              <a:t>10</a:t>
            </a:r>
            <a:r>
              <a:rPr lang="en-US" baseline="30000" dirty="0" smtClean="0">
                <a:solidFill>
                  <a:srgbClr val="FF0000"/>
                </a:solidFill>
              </a:rPr>
              <a:t>12</a:t>
            </a:r>
            <a:r>
              <a:rPr lang="en-US" dirty="0" smtClean="0">
                <a:solidFill>
                  <a:srgbClr val="FF0000"/>
                </a:solidFill>
              </a:rPr>
              <a:t> </a:t>
            </a:r>
            <a:r>
              <a:rPr lang="en-US" dirty="0" smtClean="0">
                <a:solidFill>
                  <a:srgbClr val="FF0000"/>
                </a:solidFill>
              </a:rPr>
              <a:t>second or 30,000 years !!!</a:t>
            </a:r>
            <a:endParaRPr lang="en-US" baseline="30000" dirty="0">
              <a:solidFill>
                <a:srgbClr val="FF0000"/>
              </a:solidFill>
            </a:endParaRPr>
          </a:p>
          <a:p>
            <a:pPr marL="0" indent="0">
              <a:buNone/>
            </a:pPr>
            <a:endParaRPr lang="en-US" baseline="30000" dirty="0"/>
          </a:p>
        </p:txBody>
      </p:sp>
    </p:spTree>
    <p:extLst>
      <p:ext uri="{BB962C8B-B14F-4D97-AF65-F5344CB8AC3E}">
        <p14:creationId xmlns:p14="http://schemas.microsoft.com/office/powerpoint/2010/main" val="363477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GB" altLang="en-US" dirty="0" smtClean="0"/>
              <a:t>Main </a:t>
            </a:r>
            <a:r>
              <a:rPr lang="en-GB" altLang="en-US" dirty="0" smtClean="0"/>
              <a:t>Challenges of Software testing</a:t>
            </a:r>
            <a:endParaRPr lang="en-US" altLang="en-US" dirty="0" smtClean="0"/>
          </a:p>
        </p:txBody>
      </p:sp>
      <p:sp>
        <p:nvSpPr>
          <p:cNvPr id="24579" name="Rectangle 3"/>
          <p:cNvSpPr>
            <a:spLocks noGrp="1" noChangeArrowheads="1"/>
          </p:cNvSpPr>
          <p:nvPr>
            <p:ph idx="1"/>
          </p:nvPr>
        </p:nvSpPr>
        <p:spPr>
          <a:xfrm>
            <a:off x="0" y="1771726"/>
            <a:ext cx="8996218" cy="4222657"/>
          </a:xfrm>
        </p:spPr>
        <p:txBody>
          <a:bodyPr/>
          <a:lstStyle/>
          <a:p>
            <a:pPr eaLnBrk="1" hangingPunct="1">
              <a:lnSpc>
                <a:spcPct val="80000"/>
              </a:lnSpc>
            </a:pPr>
            <a:r>
              <a:rPr lang="en-US" altLang="en-US" dirty="0" smtClean="0"/>
              <a:t>How </a:t>
            </a:r>
            <a:r>
              <a:rPr lang="en-US" altLang="en-US" dirty="0" smtClean="0"/>
              <a:t>to measure the quality of a test suite </a:t>
            </a:r>
            <a:r>
              <a:rPr lang="en-US" altLang="en-US" dirty="0" smtClean="0"/>
              <a:t>?</a:t>
            </a:r>
          </a:p>
          <a:p>
            <a:pPr eaLnBrk="1" hangingPunct="1">
              <a:lnSpc>
                <a:spcPct val="80000"/>
              </a:lnSpc>
            </a:pPr>
            <a:r>
              <a:rPr lang="en-US" altLang="en-US" dirty="0" smtClean="0"/>
              <a:t>Test automation</a:t>
            </a:r>
          </a:p>
          <a:p>
            <a:pPr lvl="1" eaLnBrk="1" hangingPunct="1">
              <a:lnSpc>
                <a:spcPct val="80000"/>
              </a:lnSpc>
            </a:pPr>
            <a:r>
              <a:rPr lang="en-US" altLang="en-US" sz="2800" dirty="0" smtClean="0"/>
              <a:t>test </a:t>
            </a:r>
            <a:r>
              <a:rPr lang="en-US" altLang="en-US" sz="2800" dirty="0" smtClean="0"/>
              <a:t>activities can be boring and require precision in particular regression testing</a:t>
            </a:r>
          </a:p>
          <a:p>
            <a:pPr eaLnBrk="1" hangingPunct="1">
              <a:lnSpc>
                <a:spcPct val="80000"/>
              </a:lnSpc>
            </a:pPr>
            <a:r>
              <a:rPr lang="en-US" altLang="en-US" dirty="0" smtClean="0"/>
              <a:t>Lack of specification</a:t>
            </a:r>
          </a:p>
          <a:p>
            <a:pPr lvl="1" eaLnBrk="1" hangingPunct="1">
              <a:lnSpc>
                <a:spcPct val="80000"/>
              </a:lnSpc>
            </a:pPr>
            <a:r>
              <a:rPr lang="en-US" altLang="en-US" sz="2800" dirty="0" smtClean="0"/>
              <a:t>what do you test ? How to measure </a:t>
            </a:r>
            <a:r>
              <a:rPr lang="en-US" altLang="en-US" sz="2800" dirty="0" smtClean="0"/>
              <a:t>it?</a:t>
            </a:r>
            <a:endParaRPr lang="en-US" altLang="en-US" sz="2800" dirty="0"/>
          </a:p>
          <a:p>
            <a:pPr>
              <a:lnSpc>
                <a:spcPct val="80000"/>
              </a:lnSpc>
            </a:pPr>
            <a:r>
              <a:rPr lang="en-US" altLang="en-US" dirty="0" smtClean="0"/>
              <a:t>Many </a:t>
            </a:r>
            <a:r>
              <a:rPr lang="en-US" altLang="en-US" dirty="0" smtClean="0"/>
              <a:t>operating environments and contexts</a:t>
            </a:r>
          </a:p>
          <a:p>
            <a:pPr lvl="1" eaLnBrk="1" hangingPunct="1">
              <a:lnSpc>
                <a:spcPct val="80000"/>
              </a:lnSpc>
            </a:pPr>
            <a:r>
              <a:rPr lang="en-US" altLang="en-US" sz="2800" dirty="0" smtClean="0"/>
              <a:t>Too many platforms, browsers, OS, etc.</a:t>
            </a:r>
          </a:p>
          <a:p>
            <a:pPr eaLnBrk="1" hangingPunct="1">
              <a:lnSpc>
                <a:spcPct val="80000"/>
              </a:lnSpc>
            </a:pPr>
            <a:endParaRPr lang="en-US" altLang="en-US" dirty="0" smtClean="0"/>
          </a:p>
        </p:txBody>
      </p:sp>
    </p:spTree>
    <p:extLst>
      <p:ext uri="{BB962C8B-B14F-4D97-AF65-F5344CB8AC3E}">
        <p14:creationId xmlns:p14="http://schemas.microsoft.com/office/powerpoint/2010/main" val="182582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522" y="355889"/>
            <a:ext cx="7886700" cy="1325563"/>
          </a:xfrm>
        </p:spPr>
        <p:txBody>
          <a:bodyPr/>
          <a:lstStyle/>
          <a:p>
            <a:pPr eaLnBrk="1" fontAlgn="auto" hangingPunct="1">
              <a:spcAft>
                <a:spcPts val="0"/>
              </a:spcAft>
              <a:defRPr/>
            </a:pPr>
            <a:r>
              <a:rPr lang="en-GB" altLang="en-US" dirty="0" smtClean="0"/>
              <a:t>Testing Activities</a:t>
            </a:r>
            <a:endParaRPr lang="en-US" altLang="en-US" dirty="0" smtClean="0"/>
          </a:p>
        </p:txBody>
      </p:sp>
      <p:sp>
        <p:nvSpPr>
          <p:cNvPr id="25603" name="Rectangle 3"/>
          <p:cNvSpPr>
            <a:spLocks noGrp="1" noChangeArrowheads="1"/>
          </p:cNvSpPr>
          <p:nvPr>
            <p:ph idx="1"/>
          </p:nvPr>
        </p:nvSpPr>
        <p:spPr>
          <a:xfrm>
            <a:off x="37522" y="1808672"/>
            <a:ext cx="9106477" cy="4222657"/>
          </a:xfrm>
        </p:spPr>
        <p:txBody>
          <a:bodyPr/>
          <a:lstStyle/>
          <a:p>
            <a:pPr eaLnBrk="1" hangingPunct="1">
              <a:lnSpc>
                <a:spcPct val="80000"/>
              </a:lnSpc>
            </a:pPr>
            <a:r>
              <a:rPr lang="en-US" altLang="en-US" dirty="0" smtClean="0"/>
              <a:t>Test generation</a:t>
            </a:r>
          </a:p>
          <a:p>
            <a:pPr lvl="1" eaLnBrk="1" hangingPunct="1">
              <a:lnSpc>
                <a:spcPct val="80000"/>
              </a:lnSpc>
            </a:pPr>
            <a:r>
              <a:rPr lang="en-US" altLang="en-US" sz="1800" dirty="0" smtClean="0"/>
              <a:t>analysis of system under test,</a:t>
            </a:r>
            <a:br>
              <a:rPr lang="en-US" altLang="en-US" sz="1800" dirty="0" smtClean="0"/>
            </a:br>
            <a:r>
              <a:rPr lang="en-US" altLang="en-US" sz="1800" dirty="0" smtClean="0"/>
              <a:t>its specifications, its environment and its interfaces</a:t>
            </a:r>
          </a:p>
          <a:p>
            <a:pPr lvl="1" eaLnBrk="1" hangingPunct="1">
              <a:lnSpc>
                <a:spcPct val="80000"/>
              </a:lnSpc>
            </a:pPr>
            <a:r>
              <a:rPr lang="en-US" altLang="en-US" sz="1800" dirty="0" smtClean="0"/>
              <a:t>determination of test strategy</a:t>
            </a:r>
          </a:p>
          <a:p>
            <a:pPr lvl="1" eaLnBrk="1" hangingPunct="1">
              <a:lnSpc>
                <a:spcPct val="80000"/>
              </a:lnSpc>
            </a:pPr>
            <a:r>
              <a:rPr lang="en-US" altLang="en-US" sz="1800" dirty="0" smtClean="0"/>
              <a:t>specification of set of test cases</a:t>
            </a:r>
          </a:p>
          <a:p>
            <a:pPr eaLnBrk="1" hangingPunct="1">
              <a:lnSpc>
                <a:spcPct val="80000"/>
              </a:lnSpc>
            </a:pPr>
            <a:r>
              <a:rPr lang="en-US" altLang="en-US" dirty="0" smtClean="0"/>
              <a:t>Test execution</a:t>
            </a:r>
          </a:p>
          <a:p>
            <a:pPr lvl="1" eaLnBrk="1" hangingPunct="1">
              <a:lnSpc>
                <a:spcPct val="80000"/>
              </a:lnSpc>
            </a:pPr>
            <a:r>
              <a:rPr lang="en-US" altLang="en-US" sz="1800" dirty="0" smtClean="0"/>
              <a:t>implementation of programs for execution of specified tests</a:t>
            </a:r>
          </a:p>
          <a:p>
            <a:pPr lvl="1" eaLnBrk="1" hangingPunct="1">
              <a:lnSpc>
                <a:spcPct val="80000"/>
              </a:lnSpc>
            </a:pPr>
            <a:r>
              <a:rPr lang="en-US" altLang="en-US" sz="1800" dirty="0" smtClean="0"/>
              <a:t>analysis of executed tests (pass or fail)</a:t>
            </a:r>
          </a:p>
          <a:p>
            <a:pPr eaLnBrk="1" hangingPunct="1">
              <a:lnSpc>
                <a:spcPct val="80000"/>
              </a:lnSpc>
            </a:pPr>
            <a:r>
              <a:rPr lang="en-US" altLang="en-US" dirty="0" smtClean="0"/>
              <a:t>Test organization</a:t>
            </a:r>
          </a:p>
          <a:p>
            <a:pPr lvl="1" eaLnBrk="1" hangingPunct="1">
              <a:lnSpc>
                <a:spcPct val="80000"/>
              </a:lnSpc>
            </a:pPr>
            <a:r>
              <a:rPr lang="en-US" altLang="en-US" sz="1800" dirty="0" smtClean="0"/>
              <a:t>management and planning of test process</a:t>
            </a:r>
          </a:p>
          <a:p>
            <a:pPr lvl="1" eaLnBrk="1" hangingPunct="1">
              <a:lnSpc>
                <a:spcPct val="80000"/>
              </a:lnSpc>
            </a:pPr>
            <a:r>
              <a:rPr lang="en-US" altLang="en-US" sz="1800" dirty="0" smtClean="0"/>
              <a:t>allocation of resources</a:t>
            </a:r>
          </a:p>
          <a:p>
            <a:pPr lvl="1" eaLnBrk="1" hangingPunct="1">
              <a:lnSpc>
                <a:spcPct val="80000"/>
              </a:lnSpc>
            </a:pPr>
            <a:r>
              <a:rPr lang="en-US" altLang="en-US" sz="1800" dirty="0" err="1" smtClean="0"/>
              <a:t>testware</a:t>
            </a:r>
            <a:r>
              <a:rPr lang="en-US" altLang="en-US" sz="1800" dirty="0" smtClean="0"/>
              <a:t> management</a:t>
            </a:r>
            <a:endParaRPr lang="en-US" altLang="en-US" dirty="0" smtClean="0"/>
          </a:p>
        </p:txBody>
      </p:sp>
    </p:spTree>
    <p:extLst>
      <p:ext uri="{BB962C8B-B14F-4D97-AF65-F5344CB8AC3E}">
        <p14:creationId xmlns:p14="http://schemas.microsoft.com/office/powerpoint/2010/main" val="358606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83599"/>
            <a:ext cx="7886700" cy="1325563"/>
          </a:xfrm>
        </p:spPr>
        <p:txBody>
          <a:bodyPr/>
          <a:lstStyle/>
          <a:p>
            <a:pPr eaLnBrk="1" fontAlgn="auto" hangingPunct="1">
              <a:spcAft>
                <a:spcPts val="0"/>
              </a:spcAft>
              <a:defRPr/>
            </a:pPr>
            <a:r>
              <a:rPr lang="en-US" altLang="en-US" dirty="0" smtClean="0"/>
              <a:t>Basic Definitions:2</a:t>
            </a:r>
          </a:p>
        </p:txBody>
      </p:sp>
      <p:sp>
        <p:nvSpPr>
          <p:cNvPr id="27651" name="Rectangle 3"/>
          <p:cNvSpPr>
            <a:spLocks noGrp="1" noChangeArrowheads="1"/>
          </p:cNvSpPr>
          <p:nvPr>
            <p:ph idx="1"/>
          </p:nvPr>
        </p:nvSpPr>
        <p:spPr>
          <a:xfrm>
            <a:off x="0" y="1799435"/>
            <a:ext cx="9051636" cy="4222657"/>
          </a:xfrm>
        </p:spPr>
        <p:txBody>
          <a:bodyPr/>
          <a:lstStyle/>
          <a:p>
            <a:pPr eaLnBrk="1" hangingPunct="1">
              <a:lnSpc>
                <a:spcPct val="80000"/>
              </a:lnSpc>
            </a:pPr>
            <a:r>
              <a:rPr lang="en-US" altLang="en-US" sz="2400" dirty="0" smtClean="0"/>
              <a:t>Fault</a:t>
            </a:r>
          </a:p>
          <a:p>
            <a:pPr lvl="1" eaLnBrk="1" hangingPunct="1">
              <a:lnSpc>
                <a:spcPct val="80000"/>
              </a:lnSpc>
            </a:pPr>
            <a:r>
              <a:rPr lang="en-US" altLang="en-US" sz="2000" dirty="0" smtClean="0"/>
              <a:t>Mistakes made by people (</a:t>
            </a:r>
            <a:r>
              <a:rPr lang="en-US" altLang="en-US" sz="2000" dirty="0" smtClean="0">
                <a:solidFill>
                  <a:srgbClr val="FF0000"/>
                </a:solidFill>
              </a:rPr>
              <a:t>programmers</a:t>
            </a:r>
            <a:r>
              <a:rPr lang="en-US" altLang="en-US" sz="2000" dirty="0" smtClean="0"/>
              <a:t>)</a:t>
            </a:r>
          </a:p>
          <a:p>
            <a:pPr lvl="2">
              <a:lnSpc>
                <a:spcPct val="80000"/>
              </a:lnSpc>
            </a:pPr>
            <a:r>
              <a:rPr lang="en-US" altLang="en-US" sz="1300" dirty="0" smtClean="0"/>
              <a:t>e.g.,  wrong or malfunction</a:t>
            </a:r>
          </a:p>
          <a:p>
            <a:pPr eaLnBrk="1" hangingPunct="1">
              <a:lnSpc>
                <a:spcPct val="80000"/>
              </a:lnSpc>
            </a:pPr>
            <a:r>
              <a:rPr lang="en-US" altLang="en-US" sz="2400" dirty="0" smtClean="0"/>
              <a:t>Failure</a:t>
            </a:r>
          </a:p>
          <a:p>
            <a:pPr lvl="1" eaLnBrk="1" hangingPunct="1">
              <a:lnSpc>
                <a:spcPct val="80000"/>
              </a:lnSpc>
            </a:pPr>
            <a:r>
              <a:rPr lang="en-US" altLang="en-US" sz="2000" dirty="0" smtClean="0"/>
              <a:t>Occurs when a fault (or faulty code) is executed</a:t>
            </a:r>
          </a:p>
          <a:p>
            <a:pPr eaLnBrk="1" hangingPunct="1">
              <a:lnSpc>
                <a:spcPct val="80000"/>
              </a:lnSpc>
            </a:pPr>
            <a:r>
              <a:rPr lang="en-US" altLang="en-US" sz="2400" dirty="0" smtClean="0"/>
              <a:t>Incident</a:t>
            </a:r>
          </a:p>
          <a:p>
            <a:pPr lvl="1" eaLnBrk="1" hangingPunct="1">
              <a:lnSpc>
                <a:spcPct val="80000"/>
              </a:lnSpc>
            </a:pPr>
            <a:r>
              <a:rPr lang="en-US" altLang="en-US" sz="2000" dirty="0" smtClean="0"/>
              <a:t>Occurs when failure happens</a:t>
            </a:r>
          </a:p>
          <a:p>
            <a:pPr eaLnBrk="1" hangingPunct="1">
              <a:lnSpc>
                <a:spcPct val="80000"/>
              </a:lnSpc>
            </a:pPr>
            <a:endParaRPr lang="en-US" altLang="en-US" sz="2400" dirty="0" smtClean="0"/>
          </a:p>
        </p:txBody>
      </p:sp>
    </p:spTree>
    <p:extLst>
      <p:ext uri="{BB962C8B-B14F-4D97-AF65-F5344CB8AC3E}">
        <p14:creationId xmlns:p14="http://schemas.microsoft.com/office/powerpoint/2010/main" val="341837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Fault vs. Failure</a:t>
            </a:r>
            <a:endParaRPr lang="en-US" dirty="0"/>
          </a:p>
        </p:txBody>
      </p:sp>
      <p:pic>
        <p:nvPicPr>
          <p:cNvPr id="2867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0054" y="1840346"/>
            <a:ext cx="8795328" cy="4948381"/>
          </a:xfrm>
        </p:spPr>
      </p:pic>
    </p:spTree>
    <p:extLst>
      <p:ext uri="{BB962C8B-B14F-4D97-AF65-F5344CB8AC3E}">
        <p14:creationId xmlns:p14="http://schemas.microsoft.com/office/powerpoint/2010/main" val="19364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eaLnBrk="1" hangingPunct="1">
              <a:defRPr/>
            </a:pPr>
            <a:r>
              <a:rPr lang="en-US" dirty="0" smtClean="0"/>
              <a:t>Cost of Fixing a bug</a:t>
            </a:r>
            <a:endParaRPr lang="en-US" dirty="0"/>
          </a:p>
        </p:txBody>
      </p:sp>
      <p:pic>
        <p:nvPicPr>
          <p:cNvPr id="29699" name="Picture 2" descr="http://arthurminduca.files.wordpress.com/2014/03/bug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8692" y="2179782"/>
            <a:ext cx="8418071" cy="4054763"/>
          </a:xfrm>
          <a:noFill/>
        </p:spPr>
      </p:pic>
    </p:spTree>
    <p:extLst>
      <p:ext uri="{BB962C8B-B14F-4D97-AF65-F5344CB8AC3E}">
        <p14:creationId xmlns:p14="http://schemas.microsoft.com/office/powerpoint/2010/main" val="2187819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4468" y="457490"/>
            <a:ext cx="7886700" cy="1325563"/>
          </a:xfrm>
        </p:spPr>
        <p:txBody>
          <a:bodyPr/>
          <a:lstStyle/>
          <a:p>
            <a:pPr eaLnBrk="1" fontAlgn="auto" hangingPunct="1">
              <a:spcAft>
                <a:spcPts val="0"/>
              </a:spcAft>
              <a:defRPr/>
            </a:pPr>
            <a:r>
              <a:rPr lang="en-US" dirty="0" smtClean="0"/>
              <a:t>Test Cases</a:t>
            </a:r>
            <a:r>
              <a:rPr lang="en-US" dirty="0"/>
              <a:t/>
            </a:r>
            <a:br>
              <a:rPr lang="en-US" dirty="0"/>
            </a:br>
            <a:endParaRPr lang="en-US" dirty="0"/>
          </a:p>
        </p:txBody>
      </p:sp>
      <p:sp>
        <p:nvSpPr>
          <p:cNvPr id="30723" name="Rectangle 3"/>
          <p:cNvSpPr>
            <a:spLocks noGrp="1" noChangeArrowheads="1"/>
          </p:cNvSpPr>
          <p:nvPr>
            <p:ph idx="1"/>
          </p:nvPr>
        </p:nvSpPr>
        <p:spPr>
          <a:xfrm>
            <a:off x="0" y="1783054"/>
            <a:ext cx="9144000" cy="4396058"/>
          </a:xfrm>
        </p:spPr>
        <p:txBody>
          <a:bodyPr/>
          <a:lstStyle/>
          <a:p>
            <a:pPr eaLnBrk="1" hangingPunct="1">
              <a:buFont typeface="Wingdings" panose="05000000000000000000" pitchFamily="2" charset="2"/>
              <a:buChar char="§"/>
            </a:pPr>
            <a:r>
              <a:rPr lang="en-US" altLang="en-US" sz="2800" dirty="0" smtClean="0"/>
              <a:t>The essence of software testing is to determine a </a:t>
            </a:r>
            <a:r>
              <a:rPr lang="en-US" altLang="en-US" sz="2800" u="sng" dirty="0" smtClean="0">
                <a:solidFill>
                  <a:srgbClr val="FF0000"/>
                </a:solidFill>
              </a:rPr>
              <a:t>set of test cases</a:t>
            </a:r>
            <a:r>
              <a:rPr lang="en-US" altLang="en-US" sz="2800" dirty="0" smtClean="0">
                <a:solidFill>
                  <a:srgbClr val="FF0000"/>
                </a:solidFill>
              </a:rPr>
              <a:t> </a:t>
            </a:r>
            <a:r>
              <a:rPr lang="en-US" altLang="en-US" sz="2800" dirty="0" smtClean="0"/>
              <a:t>for the items being tested</a:t>
            </a:r>
          </a:p>
          <a:p>
            <a:pPr eaLnBrk="1" hangingPunct="1"/>
            <a:r>
              <a:rPr lang="en-US" altLang="en-US" sz="2800" dirty="0" smtClean="0"/>
              <a:t>Test cases</a:t>
            </a:r>
          </a:p>
          <a:p>
            <a:pPr lvl="1" eaLnBrk="1" hangingPunct="1"/>
            <a:r>
              <a:rPr lang="en-US" altLang="en-US" sz="2400" dirty="0" smtClean="0"/>
              <a:t>Has an </a:t>
            </a:r>
            <a:r>
              <a:rPr lang="en-US" altLang="en-US" sz="2400" dirty="0" smtClean="0"/>
              <a:t>identify (ID)</a:t>
            </a:r>
            <a:endParaRPr lang="en-US" altLang="en-US" sz="2400" dirty="0" smtClean="0"/>
          </a:p>
          <a:p>
            <a:pPr lvl="1" eaLnBrk="1" hangingPunct="1"/>
            <a:r>
              <a:rPr lang="en-US" altLang="en-US" sz="2400" dirty="0" smtClean="0"/>
              <a:t>Associated with a program behavior (or feature)</a:t>
            </a:r>
          </a:p>
          <a:p>
            <a:pPr lvl="1" eaLnBrk="1" hangingPunct="1"/>
            <a:r>
              <a:rPr lang="en-US" altLang="en-US" sz="2400" dirty="0" smtClean="0"/>
              <a:t>Has a set of inputs, </a:t>
            </a:r>
          </a:p>
          <a:p>
            <a:pPr lvl="1" eaLnBrk="1" hangingPunct="1"/>
            <a:r>
              <a:rPr lang="en-US" altLang="en-US" sz="2400" dirty="0" smtClean="0"/>
              <a:t>A list of </a:t>
            </a:r>
            <a:r>
              <a:rPr lang="en-US" altLang="en-US" sz="2400" dirty="0" smtClean="0">
                <a:solidFill>
                  <a:srgbClr val="00B0F0"/>
                </a:solidFill>
              </a:rPr>
              <a:t>expected</a:t>
            </a:r>
            <a:r>
              <a:rPr lang="en-US" altLang="en-US" sz="2400" dirty="0" smtClean="0"/>
              <a:t> outputs</a:t>
            </a:r>
          </a:p>
          <a:p>
            <a:pPr lvl="1" eaLnBrk="1" hangingPunct="1"/>
            <a:r>
              <a:rPr lang="en-US" altLang="en-US" dirty="0" smtClean="0"/>
              <a:t>…</a:t>
            </a:r>
            <a:endParaRPr lang="en-US" altLang="en-US" sz="2400" dirty="0" smtClean="0"/>
          </a:p>
        </p:txBody>
      </p:sp>
    </p:spTree>
    <p:extLst>
      <p:ext uri="{BB962C8B-B14F-4D97-AF65-F5344CB8AC3E}">
        <p14:creationId xmlns:p14="http://schemas.microsoft.com/office/powerpoint/2010/main" val="3119164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rgbClr val="00B050"/>
          </a:solidFill>
        </p:spPr>
        <p:txBody>
          <a:bodyPr/>
          <a:lstStyle/>
          <a:p>
            <a:pPr eaLnBrk="1" fontAlgn="auto" hangingPunct="1">
              <a:spcAft>
                <a:spcPts val="0"/>
              </a:spcAft>
              <a:defRPr/>
            </a:pPr>
            <a:r>
              <a:rPr lang="en-US" altLang="en-US" b="1" dirty="0" smtClean="0">
                <a:solidFill>
                  <a:schemeClr val="bg1"/>
                </a:solidFill>
              </a:rPr>
              <a:t>Typical Test Case Information</a:t>
            </a:r>
          </a:p>
        </p:txBody>
      </p:sp>
      <p:sp>
        <p:nvSpPr>
          <p:cNvPr id="31747" name="Rectangle 4"/>
          <p:cNvSpPr>
            <a:spLocks noChangeArrowheads="1"/>
          </p:cNvSpPr>
          <p:nvPr/>
        </p:nvSpPr>
        <p:spPr bwMode="auto">
          <a:xfrm>
            <a:off x="628650" y="2476269"/>
            <a:ext cx="5486400" cy="3886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endParaRPr lang="en-US" altLang="en-US"/>
          </a:p>
        </p:txBody>
      </p:sp>
      <p:sp>
        <p:nvSpPr>
          <p:cNvPr id="31748" name="Rectangle 5"/>
          <p:cNvSpPr>
            <a:spLocks noChangeArrowheads="1"/>
          </p:cNvSpPr>
          <p:nvPr/>
        </p:nvSpPr>
        <p:spPr bwMode="auto">
          <a:xfrm>
            <a:off x="1524000" y="25908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bg1"/>
                </a:solidFill>
              </a:rPr>
              <a:t>TEST Case ID</a:t>
            </a:r>
          </a:p>
        </p:txBody>
      </p:sp>
      <p:sp>
        <p:nvSpPr>
          <p:cNvPr id="31749" name="Rectangle 6"/>
          <p:cNvSpPr>
            <a:spLocks noChangeArrowheads="1"/>
          </p:cNvSpPr>
          <p:nvPr/>
        </p:nvSpPr>
        <p:spPr bwMode="auto">
          <a:xfrm>
            <a:off x="1600200" y="30480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bg1"/>
                </a:solidFill>
              </a:rPr>
              <a:t>Objective</a:t>
            </a:r>
          </a:p>
        </p:txBody>
      </p:sp>
      <p:sp>
        <p:nvSpPr>
          <p:cNvPr id="31750" name="Rectangle 7"/>
          <p:cNvSpPr>
            <a:spLocks noChangeArrowheads="1"/>
          </p:cNvSpPr>
          <p:nvPr/>
        </p:nvSpPr>
        <p:spPr bwMode="auto">
          <a:xfrm>
            <a:off x="1524000" y="35052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bg1"/>
                </a:solidFill>
              </a:rPr>
              <a:t>Pre-Conditions</a:t>
            </a:r>
          </a:p>
        </p:txBody>
      </p:sp>
      <p:sp>
        <p:nvSpPr>
          <p:cNvPr id="31751" name="Rectangle 8"/>
          <p:cNvSpPr>
            <a:spLocks noChangeArrowheads="1"/>
          </p:cNvSpPr>
          <p:nvPr/>
        </p:nvSpPr>
        <p:spPr bwMode="auto">
          <a:xfrm>
            <a:off x="1600200" y="51054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bg1"/>
                </a:solidFill>
              </a:rPr>
              <a:t>Post-Condition</a:t>
            </a:r>
          </a:p>
        </p:txBody>
      </p:sp>
      <p:sp>
        <p:nvSpPr>
          <p:cNvPr id="31752" name="Rectangle 9"/>
          <p:cNvSpPr>
            <a:spLocks noChangeArrowheads="1"/>
          </p:cNvSpPr>
          <p:nvPr/>
        </p:nvSpPr>
        <p:spPr bwMode="auto">
          <a:xfrm>
            <a:off x="1524000" y="45720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solidFill>
                  <a:schemeClr val="bg1"/>
                </a:solidFill>
              </a:rPr>
              <a:t>Expected Outputs</a:t>
            </a:r>
          </a:p>
        </p:txBody>
      </p:sp>
      <p:sp>
        <p:nvSpPr>
          <p:cNvPr id="31753" name="Rectangle 10"/>
          <p:cNvSpPr>
            <a:spLocks noChangeArrowheads="1"/>
          </p:cNvSpPr>
          <p:nvPr/>
        </p:nvSpPr>
        <p:spPr bwMode="auto">
          <a:xfrm>
            <a:off x="1524000" y="39624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dirty="0">
                <a:solidFill>
                  <a:schemeClr val="bg1"/>
                </a:solidFill>
              </a:rPr>
              <a:t>Inputs</a:t>
            </a:r>
          </a:p>
        </p:txBody>
      </p:sp>
      <p:sp>
        <p:nvSpPr>
          <p:cNvPr id="31754" name="Rectangle 11"/>
          <p:cNvSpPr>
            <a:spLocks noChangeArrowheads="1"/>
          </p:cNvSpPr>
          <p:nvPr/>
        </p:nvSpPr>
        <p:spPr bwMode="auto">
          <a:xfrm>
            <a:off x="1524000" y="5562600"/>
            <a:ext cx="2057400" cy="609600"/>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bg1"/>
                </a:solidFill>
              </a:rPr>
              <a:t>Execution</a:t>
            </a:r>
            <a:r>
              <a:rPr lang="en-US" altLang="en-US"/>
              <a:t> </a:t>
            </a:r>
            <a:r>
              <a:rPr lang="en-US" altLang="en-US">
                <a:solidFill>
                  <a:schemeClr val="bg1"/>
                </a:solidFill>
              </a:rPr>
              <a:t>History (date, result, version, Run by)</a:t>
            </a:r>
          </a:p>
        </p:txBody>
      </p:sp>
    </p:spTree>
    <p:extLst>
      <p:ext uri="{BB962C8B-B14F-4D97-AF65-F5344CB8AC3E}">
        <p14:creationId xmlns:p14="http://schemas.microsoft.com/office/powerpoint/2010/main" val="247146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term paper</a:t>
            </a:r>
            <a:endParaRPr lang="en-US" dirty="0"/>
          </a:p>
        </p:txBody>
      </p:sp>
      <p:sp>
        <p:nvSpPr>
          <p:cNvPr id="3" name="Content Placeholder 2"/>
          <p:cNvSpPr>
            <a:spLocks noGrp="1"/>
          </p:cNvSpPr>
          <p:nvPr>
            <p:ph idx="1"/>
          </p:nvPr>
        </p:nvSpPr>
        <p:spPr>
          <a:xfrm>
            <a:off x="39370" y="1885334"/>
            <a:ext cx="8952230" cy="4222657"/>
          </a:xfrm>
        </p:spPr>
        <p:txBody>
          <a:bodyPr>
            <a:normAutofit/>
          </a:bodyPr>
          <a:lstStyle/>
          <a:p>
            <a:r>
              <a:rPr lang="en-US" dirty="0"/>
              <a:t>The term paper consists of three parts as follows:</a:t>
            </a:r>
          </a:p>
          <a:p>
            <a:pPr marL="914400" lvl="1" indent="-457200">
              <a:buFont typeface="+mj-lt"/>
              <a:buAutoNum type="arabicPeriod"/>
            </a:pPr>
            <a:r>
              <a:rPr lang="en-US" dirty="0" smtClean="0"/>
              <a:t>Topic </a:t>
            </a:r>
            <a:r>
              <a:rPr lang="en-US" dirty="0"/>
              <a:t>selection and team organization</a:t>
            </a:r>
            <a:r>
              <a:rPr lang="en-US" dirty="0" smtClean="0"/>
              <a:t>.</a:t>
            </a:r>
          </a:p>
          <a:p>
            <a:pPr marL="914400" lvl="1" indent="-457200">
              <a:buFont typeface="+mj-lt"/>
              <a:buAutoNum type="arabicPeriod"/>
            </a:pPr>
            <a:r>
              <a:rPr lang="en-US" dirty="0" smtClean="0"/>
              <a:t>Survey </a:t>
            </a:r>
            <a:r>
              <a:rPr lang="en-US" dirty="0"/>
              <a:t>Report. Once a team organized and research topic is selected, your team will perform literature research on the topic, write a high quality paper on it. </a:t>
            </a:r>
            <a:r>
              <a:rPr lang="en-US" dirty="0" smtClean="0"/>
              <a:t>The </a:t>
            </a:r>
            <a:r>
              <a:rPr lang="en-US" dirty="0"/>
              <a:t>research part should be a publishable paper (8-10 pages</a:t>
            </a:r>
            <a:r>
              <a:rPr lang="en-US" dirty="0" smtClean="0"/>
              <a:t>).</a:t>
            </a:r>
          </a:p>
          <a:p>
            <a:pPr marL="914400" lvl="1" indent="-457200">
              <a:buFont typeface="+mj-lt"/>
              <a:buAutoNum type="arabicPeriod"/>
            </a:pPr>
            <a:r>
              <a:rPr lang="en-US" dirty="0"/>
              <a:t>The research part should be a </a:t>
            </a:r>
            <a:r>
              <a:rPr lang="en-US" i="1" dirty="0"/>
              <a:t>publishable </a:t>
            </a:r>
            <a:r>
              <a:rPr lang="en-US" dirty="0"/>
              <a:t>paper (8-10 pages). The research part MUST describe </a:t>
            </a:r>
            <a:r>
              <a:rPr lang="en-US" dirty="0" smtClean="0"/>
              <a:t>your  </a:t>
            </a:r>
            <a:r>
              <a:rPr lang="en-US" dirty="0"/>
              <a:t>own attempt to either solve a problem in this domain or go a long way towards its solution. </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172790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365126"/>
            <a:ext cx="8515350" cy="1325563"/>
          </a:xfrm>
        </p:spPr>
        <p:txBody>
          <a:bodyPr/>
          <a:lstStyle/>
          <a:p>
            <a:pPr eaLnBrk="1" fontAlgn="auto" hangingPunct="1">
              <a:spcAft>
                <a:spcPts val="0"/>
              </a:spcAft>
              <a:defRPr/>
            </a:pPr>
            <a:r>
              <a:rPr lang="en-US" altLang="en-US" dirty="0" smtClean="0"/>
              <a:t>Testing Principles</a:t>
            </a:r>
          </a:p>
        </p:txBody>
      </p:sp>
      <p:sp>
        <p:nvSpPr>
          <p:cNvPr id="32771" name="Content Placeholder 2"/>
          <p:cNvSpPr>
            <a:spLocks noGrp="1"/>
          </p:cNvSpPr>
          <p:nvPr>
            <p:ph idx="1"/>
          </p:nvPr>
        </p:nvSpPr>
        <p:spPr>
          <a:xfrm>
            <a:off x="0" y="1790199"/>
            <a:ext cx="9144000" cy="4222657"/>
          </a:xfrm>
        </p:spPr>
        <p:txBody>
          <a:bodyPr>
            <a:normAutofit lnSpcReduction="10000"/>
          </a:bodyPr>
          <a:lstStyle/>
          <a:p>
            <a:pPr eaLnBrk="1" hangingPunct="1"/>
            <a:r>
              <a:rPr lang="en-US" altLang="en-US" sz="2000" dirty="0" smtClean="0"/>
              <a:t>Testing Principles may include</a:t>
            </a:r>
          </a:p>
          <a:p>
            <a:pPr lvl="1" eaLnBrk="1" hangingPunct="1"/>
            <a:r>
              <a:rPr lang="en-US" altLang="en-US" sz="2000" dirty="0" smtClean="0">
                <a:solidFill>
                  <a:schemeClr val="accent1">
                    <a:lumMod val="75000"/>
                  </a:schemeClr>
                </a:solidFill>
              </a:rPr>
              <a:t>Backward traceability to customer requirements</a:t>
            </a:r>
          </a:p>
          <a:p>
            <a:pPr lvl="1" eaLnBrk="1" hangingPunct="1"/>
            <a:r>
              <a:rPr lang="en-US" altLang="en-US" sz="2000" dirty="0" smtClean="0"/>
              <a:t>Tests should be planned long before testing begins</a:t>
            </a:r>
          </a:p>
          <a:p>
            <a:pPr lvl="2" eaLnBrk="1" hangingPunct="1"/>
            <a:r>
              <a:rPr lang="en-US" altLang="en-US" dirty="0" smtClean="0"/>
              <a:t>Test planning can being as soon as </a:t>
            </a:r>
            <a:r>
              <a:rPr lang="en-US" altLang="en-US" u="sng" dirty="0" smtClean="0">
                <a:solidFill>
                  <a:srgbClr val="FF0000"/>
                </a:solidFill>
              </a:rPr>
              <a:t>requirement</a:t>
            </a:r>
            <a:r>
              <a:rPr lang="en-US" altLang="en-US" dirty="0" smtClean="0"/>
              <a:t> are specified</a:t>
            </a:r>
          </a:p>
          <a:p>
            <a:pPr lvl="2" eaLnBrk="1" hangingPunct="1"/>
            <a:r>
              <a:rPr lang="en-US" altLang="en-US" dirty="0" smtClean="0"/>
              <a:t>Detailed definition of test cases can begin as soon as </a:t>
            </a:r>
            <a:r>
              <a:rPr lang="en-US" altLang="en-US" u="sng" dirty="0" smtClean="0">
                <a:solidFill>
                  <a:schemeClr val="accent1">
                    <a:lumMod val="75000"/>
                  </a:schemeClr>
                </a:solidFill>
              </a:rPr>
              <a:t>the deign </a:t>
            </a:r>
            <a:r>
              <a:rPr lang="en-US" altLang="en-US" dirty="0" smtClean="0"/>
              <a:t>model has been  finalized</a:t>
            </a:r>
          </a:p>
          <a:p>
            <a:pPr lvl="1" eaLnBrk="1" hangingPunct="1"/>
            <a:r>
              <a:rPr lang="en-US" altLang="en-US" sz="2000" dirty="0" smtClean="0">
                <a:solidFill>
                  <a:srgbClr val="00B050"/>
                </a:solidFill>
              </a:rPr>
              <a:t>Apply 20/80 rule</a:t>
            </a:r>
          </a:p>
          <a:p>
            <a:pPr lvl="2" eaLnBrk="1" hangingPunct="1"/>
            <a:r>
              <a:rPr lang="en-US" altLang="en-US" dirty="0" smtClean="0">
                <a:solidFill>
                  <a:srgbClr val="00B050"/>
                </a:solidFill>
              </a:rPr>
              <a:t>It means 80% of errors uncovered during testing are likely traceable to 20% of all program components.</a:t>
            </a:r>
          </a:p>
          <a:p>
            <a:pPr lvl="1" eaLnBrk="1" hangingPunct="1"/>
            <a:r>
              <a:rPr lang="en-US" altLang="en-US" sz="2000" dirty="0" smtClean="0">
                <a:solidFill>
                  <a:srgbClr val="7030A0"/>
                </a:solidFill>
              </a:rPr>
              <a:t>Testing should being “in the small” and progress toward testing “in the large”</a:t>
            </a:r>
          </a:p>
          <a:p>
            <a:pPr lvl="1" eaLnBrk="1" hangingPunct="1"/>
            <a:r>
              <a:rPr lang="en-US" altLang="en-US" sz="2000" dirty="0" smtClean="0">
                <a:solidFill>
                  <a:srgbClr val="FF0000"/>
                </a:solidFill>
              </a:rPr>
              <a:t>Forget about exhaustive testing!!!!</a:t>
            </a:r>
          </a:p>
          <a:p>
            <a:pPr lvl="2" eaLnBrk="1" hangingPunct="1"/>
            <a:r>
              <a:rPr lang="en-US" altLang="en-US" dirty="0" smtClean="0"/>
              <a:t>E.g., </a:t>
            </a:r>
          </a:p>
          <a:p>
            <a:pPr lvl="3"/>
            <a:r>
              <a:rPr lang="en-US" altLang="en-US" sz="2000" dirty="0" smtClean="0"/>
              <a:t>Exhaustively testing of  a simple program to accept a string of </a:t>
            </a:r>
            <a:r>
              <a:rPr lang="en-US" altLang="en-US" sz="2000" dirty="0" smtClean="0">
                <a:solidFill>
                  <a:srgbClr val="00B050"/>
                </a:solidFill>
              </a:rPr>
              <a:t>10 alphabetic characters </a:t>
            </a:r>
            <a:r>
              <a:rPr lang="en-US" altLang="en-US" sz="2000" dirty="0" smtClean="0"/>
              <a:t>could have</a:t>
            </a:r>
            <a:r>
              <a:rPr lang="en-US" altLang="en-US" sz="2000" dirty="0" smtClean="0">
                <a:solidFill>
                  <a:srgbClr val="00B050"/>
                </a:solidFill>
              </a:rPr>
              <a:t> 26</a:t>
            </a:r>
            <a:r>
              <a:rPr lang="en-US" altLang="en-US" sz="2000" baseline="30000" dirty="0" smtClean="0">
                <a:solidFill>
                  <a:srgbClr val="00B050"/>
                </a:solidFill>
              </a:rPr>
              <a:t>10</a:t>
            </a:r>
            <a:r>
              <a:rPr lang="en-US" altLang="en-US" sz="2000" dirty="0" smtClean="0">
                <a:solidFill>
                  <a:srgbClr val="00B050"/>
                </a:solidFill>
              </a:rPr>
              <a:t> </a:t>
            </a:r>
            <a:r>
              <a:rPr lang="en-US" altLang="en-US" sz="2000" dirty="0" smtClean="0"/>
              <a:t>combinations</a:t>
            </a:r>
            <a:r>
              <a:rPr lang="en-US" altLang="en-US" sz="1200" dirty="0" smtClean="0"/>
              <a:t>.</a:t>
            </a:r>
            <a:endParaRPr lang="en-US" altLang="en-US" sz="1200" dirty="0" smtClean="0">
              <a:solidFill>
                <a:srgbClr val="FF0000"/>
              </a:solidFill>
            </a:endParaRPr>
          </a:p>
        </p:txBody>
      </p:sp>
    </p:spTree>
    <p:extLst>
      <p:ext uri="{BB962C8B-B14F-4D97-AF65-F5344CB8AC3E}">
        <p14:creationId xmlns:p14="http://schemas.microsoft.com/office/powerpoint/2010/main" val="22419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337417"/>
            <a:ext cx="7886700" cy="1325563"/>
          </a:xfrm>
        </p:spPr>
        <p:txBody>
          <a:bodyPr/>
          <a:lstStyle/>
          <a:p>
            <a:pPr eaLnBrk="1" fontAlgn="auto" hangingPunct="1">
              <a:spcAft>
                <a:spcPts val="0"/>
              </a:spcAft>
              <a:defRPr/>
            </a:pPr>
            <a:r>
              <a:rPr lang="en-US" altLang="en-US" dirty="0" smtClean="0"/>
              <a:t>Testing heuristics </a:t>
            </a:r>
          </a:p>
        </p:txBody>
      </p:sp>
      <p:sp>
        <p:nvSpPr>
          <p:cNvPr id="33795" name="Content Placeholder 2"/>
          <p:cNvSpPr>
            <a:spLocks noGrp="1"/>
          </p:cNvSpPr>
          <p:nvPr>
            <p:ph idx="1"/>
          </p:nvPr>
        </p:nvSpPr>
        <p:spPr>
          <a:xfrm>
            <a:off x="0" y="1865746"/>
            <a:ext cx="9051636" cy="4313366"/>
          </a:xfrm>
        </p:spPr>
        <p:txBody>
          <a:bodyPr/>
          <a:lstStyle/>
          <a:p>
            <a:pPr eaLnBrk="1" hangingPunct="1">
              <a:buFont typeface="Wingdings" panose="05000000000000000000" pitchFamily="2" charset="2"/>
              <a:buChar char="q"/>
            </a:pPr>
            <a:r>
              <a:rPr lang="en-GB" altLang="en-US" sz="2800" dirty="0" smtClean="0"/>
              <a:t>Tests should exercise a system's </a:t>
            </a:r>
            <a:r>
              <a:rPr lang="en-GB" altLang="en-US" sz="2800" dirty="0" smtClean="0">
                <a:solidFill>
                  <a:srgbClr val="FF0000"/>
                </a:solidFill>
              </a:rPr>
              <a:t>capabilities</a:t>
            </a:r>
            <a:r>
              <a:rPr lang="en-GB" altLang="en-US" sz="2800" dirty="0" smtClean="0"/>
              <a:t> </a:t>
            </a:r>
            <a:br>
              <a:rPr lang="en-GB" altLang="en-US" sz="2800" dirty="0" smtClean="0"/>
            </a:br>
            <a:r>
              <a:rPr lang="en-GB" altLang="en-US" sz="2800" dirty="0" smtClean="0"/>
              <a:t>rather than its components</a:t>
            </a:r>
          </a:p>
          <a:p>
            <a:pPr eaLnBrk="1" hangingPunct="1">
              <a:buFont typeface="Wingdings" panose="05000000000000000000" pitchFamily="2" charset="2"/>
              <a:buChar char="q"/>
            </a:pPr>
            <a:r>
              <a:rPr lang="en-GB" altLang="en-US" sz="2800" dirty="0" smtClean="0"/>
              <a:t>Testing </a:t>
            </a:r>
            <a:r>
              <a:rPr lang="en-GB" altLang="en-US" sz="2800" dirty="0" smtClean="0">
                <a:solidFill>
                  <a:srgbClr val="00B050"/>
                </a:solidFill>
              </a:rPr>
              <a:t>existing capabilities </a:t>
            </a:r>
            <a:r>
              <a:rPr lang="en-GB" altLang="en-US" sz="2800" dirty="0" smtClean="0"/>
              <a:t>is more important than testing </a:t>
            </a:r>
            <a:r>
              <a:rPr lang="en-GB" altLang="en-US" sz="2800" dirty="0" smtClean="0">
                <a:solidFill>
                  <a:srgbClr val="00B0F0"/>
                </a:solidFill>
              </a:rPr>
              <a:t>new capabilities</a:t>
            </a:r>
          </a:p>
          <a:p>
            <a:pPr eaLnBrk="1" hangingPunct="1">
              <a:buFont typeface="Wingdings" panose="05000000000000000000" pitchFamily="2" charset="2"/>
              <a:buChar char="q"/>
            </a:pPr>
            <a:r>
              <a:rPr lang="en-GB" altLang="en-US" sz="2800" dirty="0" smtClean="0"/>
              <a:t>Testing </a:t>
            </a:r>
            <a:r>
              <a:rPr lang="en-GB" altLang="en-US" sz="2800" dirty="0" smtClean="0">
                <a:solidFill>
                  <a:srgbClr val="FF0000"/>
                </a:solidFill>
              </a:rPr>
              <a:t>typical/routines</a:t>
            </a:r>
            <a:r>
              <a:rPr lang="en-GB" altLang="en-US" sz="2800" dirty="0" smtClean="0"/>
              <a:t> cases is more</a:t>
            </a:r>
            <a:r>
              <a:rPr lang="en-GB" altLang="en-US" dirty="0" smtClean="0"/>
              <a:t> </a:t>
            </a:r>
            <a:r>
              <a:rPr lang="en-GB" altLang="en-US" sz="2800" dirty="0" smtClean="0"/>
              <a:t>important than very specific/rare cases (i.e., boundary value)</a:t>
            </a:r>
          </a:p>
          <a:p>
            <a:pPr eaLnBrk="1" hangingPunct="1"/>
            <a:endParaRPr lang="en-US" altLang="en-US" dirty="0" smtClean="0"/>
          </a:p>
        </p:txBody>
      </p:sp>
    </p:spTree>
    <p:extLst>
      <p:ext uri="{BB962C8B-B14F-4D97-AF65-F5344CB8AC3E}">
        <p14:creationId xmlns:p14="http://schemas.microsoft.com/office/powerpoint/2010/main" val="395353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41300"/>
            <a:ext cx="7772400" cy="1143000"/>
          </a:xfrm>
        </p:spPr>
        <p:txBody>
          <a:bodyPr/>
          <a:lstStyle/>
          <a:p>
            <a:pPr eaLnBrk="1" fontAlgn="auto" hangingPunct="1">
              <a:spcAft>
                <a:spcPts val="0"/>
              </a:spcAft>
              <a:defRPr/>
            </a:pPr>
            <a:r>
              <a:rPr lang="en-US" altLang="en-US" smtClean="0">
                <a:solidFill>
                  <a:schemeClr val="tx1">
                    <a:lumMod val="95000"/>
                    <a:lumOff val="5000"/>
                  </a:schemeClr>
                </a:solidFill>
              </a:rPr>
              <a:t>Types of Testing</a:t>
            </a:r>
          </a:p>
        </p:txBody>
      </p:sp>
      <p:sp>
        <p:nvSpPr>
          <p:cNvPr id="34819" name="Line 3"/>
          <p:cNvSpPr>
            <a:spLocks noChangeShapeType="1"/>
          </p:cNvSpPr>
          <p:nvPr/>
        </p:nvSpPr>
        <p:spPr bwMode="auto">
          <a:xfrm>
            <a:off x="4179888" y="1435100"/>
            <a:ext cx="0" cy="2209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Line 4"/>
          <p:cNvSpPr>
            <a:spLocks noChangeShapeType="1"/>
          </p:cNvSpPr>
          <p:nvPr/>
        </p:nvSpPr>
        <p:spPr bwMode="auto">
          <a:xfrm flipH="1">
            <a:off x="1998663" y="3644900"/>
            <a:ext cx="2181225" cy="2057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5"/>
          <p:cNvSpPr>
            <a:spLocks noChangeShapeType="1"/>
          </p:cNvSpPr>
          <p:nvPr/>
        </p:nvSpPr>
        <p:spPr bwMode="auto">
          <a:xfrm>
            <a:off x="4191000" y="3644900"/>
            <a:ext cx="26717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Text Box 6"/>
          <p:cNvSpPr txBox="1">
            <a:spLocks noChangeArrowheads="1"/>
          </p:cNvSpPr>
          <p:nvPr/>
        </p:nvSpPr>
        <p:spPr bwMode="auto">
          <a:xfrm>
            <a:off x="3498850" y="29591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unit</a:t>
            </a:r>
          </a:p>
        </p:txBody>
      </p:sp>
      <p:sp>
        <p:nvSpPr>
          <p:cNvPr id="34823" name="Text Box 7"/>
          <p:cNvSpPr txBox="1">
            <a:spLocks noChangeArrowheads="1"/>
          </p:cNvSpPr>
          <p:nvPr/>
        </p:nvSpPr>
        <p:spPr bwMode="auto">
          <a:xfrm>
            <a:off x="2736850" y="20447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integration</a:t>
            </a:r>
          </a:p>
        </p:txBody>
      </p:sp>
      <p:sp>
        <p:nvSpPr>
          <p:cNvPr id="34824" name="Text Box 8"/>
          <p:cNvSpPr txBox="1">
            <a:spLocks noChangeArrowheads="1"/>
          </p:cNvSpPr>
          <p:nvPr/>
        </p:nvSpPr>
        <p:spPr bwMode="auto">
          <a:xfrm>
            <a:off x="3124200" y="158750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system</a:t>
            </a:r>
          </a:p>
        </p:txBody>
      </p:sp>
      <p:sp>
        <p:nvSpPr>
          <p:cNvPr id="34825" name="Line 9"/>
          <p:cNvSpPr>
            <a:spLocks noChangeShapeType="1"/>
          </p:cNvSpPr>
          <p:nvPr/>
        </p:nvSpPr>
        <p:spPr bwMode="auto">
          <a:xfrm>
            <a:off x="4038600" y="1771650"/>
            <a:ext cx="280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6" name="Line 10"/>
          <p:cNvSpPr>
            <a:spLocks noChangeShapeType="1"/>
          </p:cNvSpPr>
          <p:nvPr/>
        </p:nvSpPr>
        <p:spPr bwMode="auto">
          <a:xfrm>
            <a:off x="3581400" y="4025900"/>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7" name="Text Box 11"/>
          <p:cNvSpPr txBox="1">
            <a:spLocks noChangeArrowheads="1"/>
          </p:cNvSpPr>
          <p:nvPr/>
        </p:nvSpPr>
        <p:spPr bwMode="auto">
          <a:xfrm>
            <a:off x="1757363" y="4089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performance</a:t>
            </a:r>
          </a:p>
        </p:txBody>
      </p:sp>
      <p:sp>
        <p:nvSpPr>
          <p:cNvPr id="34828" name="Text Box 12"/>
          <p:cNvSpPr txBox="1">
            <a:spLocks noChangeArrowheads="1"/>
          </p:cNvSpPr>
          <p:nvPr/>
        </p:nvSpPr>
        <p:spPr bwMode="auto">
          <a:xfrm>
            <a:off x="2289175" y="3813175"/>
            <a:ext cx="1452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robustness</a:t>
            </a:r>
          </a:p>
        </p:txBody>
      </p:sp>
      <p:sp>
        <p:nvSpPr>
          <p:cNvPr id="34829" name="Text Box 13"/>
          <p:cNvSpPr txBox="1">
            <a:spLocks noChangeArrowheads="1"/>
          </p:cNvSpPr>
          <p:nvPr/>
        </p:nvSpPr>
        <p:spPr bwMode="auto">
          <a:xfrm>
            <a:off x="746125" y="5246688"/>
            <a:ext cx="1476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50000"/>
              </a:spcBef>
            </a:pPr>
            <a:r>
              <a:rPr lang="en-GB" altLang="en-US" dirty="0">
                <a:latin typeface="Comic Sans MS" panose="030F0702030302020204" pitchFamily="66" charset="0"/>
              </a:rPr>
              <a:t>functional behaviour</a:t>
            </a:r>
          </a:p>
        </p:txBody>
      </p:sp>
      <p:sp>
        <p:nvSpPr>
          <p:cNvPr id="34830" name="Line 14"/>
          <p:cNvSpPr>
            <a:spLocks noChangeShapeType="1"/>
          </p:cNvSpPr>
          <p:nvPr/>
        </p:nvSpPr>
        <p:spPr bwMode="auto">
          <a:xfrm>
            <a:off x="4038600" y="2228850"/>
            <a:ext cx="280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5"/>
          <p:cNvSpPr>
            <a:spLocks noChangeShapeType="1"/>
          </p:cNvSpPr>
          <p:nvPr/>
        </p:nvSpPr>
        <p:spPr bwMode="auto">
          <a:xfrm>
            <a:off x="4038600" y="3143250"/>
            <a:ext cx="280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6"/>
          <p:cNvSpPr>
            <a:spLocks noChangeShapeType="1"/>
          </p:cNvSpPr>
          <p:nvPr/>
        </p:nvSpPr>
        <p:spPr bwMode="auto">
          <a:xfrm>
            <a:off x="2843213" y="4711700"/>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7"/>
          <p:cNvSpPr>
            <a:spLocks noChangeShapeType="1"/>
          </p:cNvSpPr>
          <p:nvPr/>
        </p:nvSpPr>
        <p:spPr bwMode="auto">
          <a:xfrm>
            <a:off x="2089150" y="5457825"/>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8"/>
          <p:cNvSpPr>
            <a:spLocks noChangeShapeType="1"/>
          </p:cNvSpPr>
          <p:nvPr/>
        </p:nvSpPr>
        <p:spPr bwMode="auto">
          <a:xfrm>
            <a:off x="4953000" y="34925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5" name="Line 19"/>
          <p:cNvSpPr>
            <a:spLocks noChangeShapeType="1"/>
          </p:cNvSpPr>
          <p:nvPr/>
        </p:nvSpPr>
        <p:spPr bwMode="auto">
          <a:xfrm>
            <a:off x="6148388" y="34925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6" name="Text Box 20"/>
          <p:cNvSpPr txBox="1">
            <a:spLocks noChangeArrowheads="1"/>
          </p:cNvSpPr>
          <p:nvPr/>
        </p:nvSpPr>
        <p:spPr bwMode="auto">
          <a:xfrm>
            <a:off x="4343400" y="3797300"/>
            <a:ext cx="1266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dirty="0">
                <a:latin typeface="Comic Sans MS" panose="030F0702030302020204" pitchFamily="66" charset="0"/>
              </a:rPr>
              <a:t>white box</a:t>
            </a:r>
          </a:p>
        </p:txBody>
      </p:sp>
      <p:sp>
        <p:nvSpPr>
          <p:cNvPr id="34837" name="Text Box 21"/>
          <p:cNvSpPr txBox="1">
            <a:spLocks noChangeArrowheads="1"/>
          </p:cNvSpPr>
          <p:nvPr/>
        </p:nvSpPr>
        <p:spPr bwMode="auto">
          <a:xfrm>
            <a:off x="5773737" y="3784600"/>
            <a:ext cx="1266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dirty="0">
                <a:latin typeface="Comic Sans MS" panose="030F0702030302020204" pitchFamily="66" charset="0"/>
              </a:rPr>
              <a:t>black box</a:t>
            </a:r>
          </a:p>
        </p:txBody>
      </p:sp>
      <p:sp>
        <p:nvSpPr>
          <p:cNvPr id="34838" name="Text Box 22"/>
          <p:cNvSpPr txBox="1">
            <a:spLocks noChangeArrowheads="1"/>
          </p:cNvSpPr>
          <p:nvPr/>
        </p:nvSpPr>
        <p:spPr bwMode="auto">
          <a:xfrm>
            <a:off x="3260725" y="719207"/>
            <a:ext cx="2586470" cy="707886"/>
          </a:xfrm>
          <a:prstGeom prst="rect">
            <a:avLst/>
          </a:prstGeom>
          <a:solidFill>
            <a:schemeClr val="bg2">
              <a:lumMod val="90000"/>
            </a:schemeClr>
          </a:solidFill>
          <a:ln>
            <a:noFill/>
          </a:ln>
        </p:spPr>
        <p:txBody>
          <a:bodyPr wrap="square">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2000" dirty="0">
                <a:solidFill>
                  <a:srgbClr val="C00000"/>
                </a:solidFill>
                <a:latin typeface="Comic Sans MS" panose="030F0702030302020204" pitchFamily="66" charset="0"/>
              </a:rPr>
              <a:t>Level of </a:t>
            </a:r>
            <a:r>
              <a:rPr lang="en-GB" altLang="en-US" sz="2000" dirty="0" smtClean="0">
                <a:solidFill>
                  <a:srgbClr val="C00000"/>
                </a:solidFill>
                <a:latin typeface="Comic Sans MS" panose="030F0702030302020204" pitchFamily="66" charset="0"/>
              </a:rPr>
              <a:t>abstractions</a:t>
            </a:r>
            <a:endParaRPr lang="en-GB" altLang="en-US" sz="2000" dirty="0">
              <a:solidFill>
                <a:srgbClr val="C00000"/>
              </a:solidFill>
              <a:latin typeface="Comic Sans MS" panose="030F0702030302020204" pitchFamily="66" charset="0"/>
            </a:endParaRPr>
          </a:p>
        </p:txBody>
      </p:sp>
      <p:sp>
        <p:nvSpPr>
          <p:cNvPr id="30743" name="Text Box 23"/>
          <p:cNvSpPr txBox="1">
            <a:spLocks noChangeArrowheads="1"/>
          </p:cNvSpPr>
          <p:nvPr/>
        </p:nvSpPr>
        <p:spPr bwMode="auto">
          <a:xfrm>
            <a:off x="6907212" y="3192602"/>
            <a:ext cx="1839912" cy="707886"/>
          </a:xfrm>
          <a:prstGeom prst="rect">
            <a:avLst/>
          </a:prstGeom>
          <a:solidFill>
            <a:schemeClr val="bg2"/>
          </a:solidFill>
          <a:ln w="12700">
            <a:noFill/>
            <a:miter lim="800000"/>
            <a:headEnd/>
            <a:tailEnd/>
          </a:ln>
        </p:spPr>
        <p:txBody>
          <a:bodyPr>
            <a:spAutoFit/>
          </a:bodyPr>
          <a:lstStyle/>
          <a:p>
            <a:pPr defTabSz="762000">
              <a:spcBef>
                <a:spcPct val="50000"/>
              </a:spcBef>
              <a:defRPr/>
            </a:pPr>
            <a:r>
              <a:rPr lang="en-GB" sz="2000" dirty="0" smtClean="0">
                <a:solidFill>
                  <a:srgbClr val="C00000"/>
                </a:solidFill>
                <a:latin typeface="Comic Sans MS" pitchFamily="66" charset="0"/>
              </a:rPr>
              <a:t>Code Accessibility</a:t>
            </a:r>
            <a:endParaRPr lang="en-GB" dirty="0">
              <a:solidFill>
                <a:srgbClr val="C00000"/>
              </a:solidFill>
              <a:latin typeface="Comic Sans MS" pitchFamily="66" charset="0"/>
            </a:endParaRPr>
          </a:p>
        </p:txBody>
      </p:sp>
      <p:sp>
        <p:nvSpPr>
          <p:cNvPr id="34840" name="Text Box 24"/>
          <p:cNvSpPr txBox="1">
            <a:spLocks noChangeArrowheads="1"/>
          </p:cNvSpPr>
          <p:nvPr/>
        </p:nvSpPr>
        <p:spPr bwMode="auto">
          <a:xfrm>
            <a:off x="1570038" y="5753100"/>
            <a:ext cx="1863725" cy="400110"/>
          </a:xfrm>
          <a:prstGeom prst="rect">
            <a:avLst/>
          </a:prstGeom>
          <a:solidFill>
            <a:schemeClr val="bg2"/>
          </a:solidFill>
          <a:ln>
            <a:noFill/>
          </a:ln>
        </p:spPr>
        <p:txBody>
          <a:bodyPr wrap="square">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2000" dirty="0" smtClean="0">
                <a:solidFill>
                  <a:srgbClr val="C00000"/>
                </a:solidFill>
                <a:latin typeface="Comic Sans MS" panose="030F0702030302020204" pitchFamily="66" charset="0"/>
              </a:rPr>
              <a:t>NFR and FR</a:t>
            </a:r>
            <a:endParaRPr lang="en-GB" altLang="en-US" sz="2000" dirty="0">
              <a:solidFill>
                <a:srgbClr val="C00000"/>
              </a:solidFill>
              <a:latin typeface="Comic Sans MS" panose="030F0702030302020204" pitchFamily="66" charset="0"/>
            </a:endParaRPr>
          </a:p>
        </p:txBody>
      </p:sp>
      <p:sp>
        <p:nvSpPr>
          <p:cNvPr id="34841" name="Line 25"/>
          <p:cNvSpPr>
            <a:spLocks noChangeShapeType="1"/>
          </p:cNvSpPr>
          <p:nvPr/>
        </p:nvSpPr>
        <p:spPr bwMode="auto">
          <a:xfrm>
            <a:off x="3260725" y="4346575"/>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26"/>
          <p:cNvSpPr>
            <a:spLocks noChangeShapeType="1"/>
          </p:cNvSpPr>
          <p:nvPr/>
        </p:nvSpPr>
        <p:spPr bwMode="auto">
          <a:xfrm>
            <a:off x="2452688" y="5092700"/>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3" name="Text Box 27"/>
          <p:cNvSpPr txBox="1">
            <a:spLocks noChangeArrowheads="1"/>
          </p:cNvSpPr>
          <p:nvPr/>
        </p:nvSpPr>
        <p:spPr bwMode="auto">
          <a:xfrm>
            <a:off x="1801813" y="4486275"/>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usability</a:t>
            </a:r>
          </a:p>
        </p:txBody>
      </p:sp>
      <p:sp>
        <p:nvSpPr>
          <p:cNvPr id="34844" name="Text Box 28"/>
          <p:cNvSpPr txBox="1">
            <a:spLocks noChangeArrowheads="1"/>
          </p:cNvSpPr>
          <p:nvPr/>
        </p:nvSpPr>
        <p:spPr bwMode="auto">
          <a:xfrm>
            <a:off x="1282700" y="4895850"/>
            <a:ext cx="1325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reliability</a:t>
            </a:r>
          </a:p>
        </p:txBody>
      </p:sp>
      <p:sp>
        <p:nvSpPr>
          <p:cNvPr id="34845" name="Line 29"/>
          <p:cNvSpPr>
            <a:spLocks noChangeShapeType="1"/>
          </p:cNvSpPr>
          <p:nvPr/>
        </p:nvSpPr>
        <p:spPr bwMode="auto">
          <a:xfrm>
            <a:off x="4038600" y="2686050"/>
            <a:ext cx="280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6" name="Text Box 30"/>
          <p:cNvSpPr txBox="1">
            <a:spLocks noChangeArrowheads="1"/>
          </p:cNvSpPr>
          <p:nvPr/>
        </p:nvSpPr>
        <p:spPr bwMode="auto">
          <a:xfrm>
            <a:off x="3028950" y="25146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lgn="r">
              <a:spcBef>
                <a:spcPct val="50000"/>
              </a:spcBef>
            </a:pPr>
            <a:r>
              <a:rPr lang="en-US" altLang="en-US">
                <a:latin typeface="Comic Sans MS" panose="030F0702030302020204" pitchFamily="66" charset="0"/>
              </a:rPr>
              <a:t>module</a:t>
            </a:r>
            <a:endParaRPr lang="en-GB" altLang="en-US">
              <a:latin typeface="Comic Sans MS" panose="030F0702030302020204" pitchFamily="66" charset="0"/>
            </a:endParaRPr>
          </a:p>
        </p:txBody>
      </p:sp>
      <p:sp>
        <p:nvSpPr>
          <p:cNvPr id="34847" name="Text Box 31"/>
          <p:cNvSpPr txBox="1">
            <a:spLocks noChangeArrowheads="1"/>
          </p:cNvSpPr>
          <p:nvPr/>
        </p:nvSpPr>
        <p:spPr bwMode="auto">
          <a:xfrm>
            <a:off x="2797175" y="3533775"/>
            <a:ext cx="1122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a:latin typeface="Comic Sans MS" panose="030F0702030302020204" pitchFamily="66" charset="0"/>
              </a:rPr>
              <a:t>security</a:t>
            </a:r>
          </a:p>
        </p:txBody>
      </p:sp>
      <p:sp>
        <p:nvSpPr>
          <p:cNvPr id="34848" name="Line 32"/>
          <p:cNvSpPr>
            <a:spLocks noChangeShapeType="1"/>
          </p:cNvSpPr>
          <p:nvPr/>
        </p:nvSpPr>
        <p:spPr bwMode="auto">
          <a:xfrm>
            <a:off x="3810000" y="3784600"/>
            <a:ext cx="4222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562451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0" y="1803400"/>
            <a:ext cx="4495800" cy="3962400"/>
            <a:chOff x="1440" y="1344"/>
            <a:chExt cx="2832" cy="2496"/>
          </a:xfrm>
        </p:grpSpPr>
        <p:sp>
          <p:nvSpPr>
            <p:cNvPr id="35881" name="Line 3"/>
            <p:cNvSpPr>
              <a:spLocks noChangeShapeType="1"/>
            </p:cNvSpPr>
            <p:nvPr/>
          </p:nvSpPr>
          <p:spPr bwMode="auto">
            <a:xfrm>
              <a:off x="2544" y="3840"/>
              <a:ext cx="576" cy="0"/>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2" name="Line 4"/>
            <p:cNvSpPr>
              <a:spLocks noChangeShapeType="1"/>
            </p:cNvSpPr>
            <p:nvPr/>
          </p:nvSpPr>
          <p:spPr bwMode="auto">
            <a:xfrm>
              <a:off x="1728" y="2976"/>
              <a:ext cx="2448" cy="0"/>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3" name="Line 5"/>
            <p:cNvSpPr>
              <a:spLocks noChangeShapeType="1"/>
            </p:cNvSpPr>
            <p:nvPr/>
          </p:nvSpPr>
          <p:spPr bwMode="auto">
            <a:xfrm>
              <a:off x="1584" y="2112"/>
              <a:ext cx="2448" cy="0"/>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4" name="Line 6"/>
            <p:cNvSpPr>
              <a:spLocks noChangeShapeType="1"/>
            </p:cNvSpPr>
            <p:nvPr/>
          </p:nvSpPr>
          <p:spPr bwMode="auto">
            <a:xfrm>
              <a:off x="1440" y="1344"/>
              <a:ext cx="2832" cy="0"/>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381000" y="1422400"/>
            <a:ext cx="3733800" cy="4724400"/>
            <a:chOff x="240" y="1104"/>
            <a:chExt cx="2352" cy="2976"/>
          </a:xfrm>
        </p:grpSpPr>
        <p:sp>
          <p:nvSpPr>
            <p:cNvPr id="35866" name="AutoShape 8"/>
            <p:cNvSpPr>
              <a:spLocks noChangeArrowheads="1"/>
            </p:cNvSpPr>
            <p:nvPr/>
          </p:nvSpPr>
          <p:spPr bwMode="auto">
            <a:xfrm rot="-981319">
              <a:off x="1584" y="3168"/>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67" name="AutoShape 9"/>
            <p:cNvSpPr>
              <a:spLocks noChangeArrowheads="1"/>
            </p:cNvSpPr>
            <p:nvPr/>
          </p:nvSpPr>
          <p:spPr bwMode="auto">
            <a:xfrm rot="-981319">
              <a:off x="1248" y="2304"/>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68" name="AutoShape 10"/>
            <p:cNvSpPr>
              <a:spLocks noChangeArrowheads="1"/>
            </p:cNvSpPr>
            <p:nvPr/>
          </p:nvSpPr>
          <p:spPr bwMode="auto">
            <a:xfrm rot="-981319">
              <a:off x="912" y="1440"/>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35869" name="Group 11"/>
            <p:cNvGrpSpPr>
              <a:grpSpLocks/>
            </p:cNvGrpSpPr>
            <p:nvPr/>
          </p:nvGrpSpPr>
          <p:grpSpPr bwMode="auto">
            <a:xfrm>
              <a:off x="1248" y="3648"/>
              <a:ext cx="1344" cy="432"/>
              <a:chOff x="1968" y="3504"/>
              <a:chExt cx="1344" cy="432"/>
            </a:xfrm>
          </p:grpSpPr>
          <p:sp>
            <p:nvSpPr>
              <p:cNvPr id="35879" name="Oval 12"/>
              <p:cNvSpPr>
                <a:spLocks noChangeArrowheads="1"/>
              </p:cNvSpPr>
              <p:nvPr/>
            </p:nvSpPr>
            <p:spPr bwMode="auto">
              <a:xfrm>
                <a:off x="1968" y="3504"/>
                <a:ext cx="1344" cy="432"/>
              </a:xfrm>
              <a:prstGeom prst="ellipse">
                <a:avLst/>
              </a:pr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80" name="Text Box 13"/>
              <p:cNvSpPr txBox="1">
                <a:spLocks noChangeArrowheads="1"/>
              </p:cNvSpPr>
              <p:nvPr/>
            </p:nvSpPr>
            <p:spPr bwMode="auto">
              <a:xfrm>
                <a:off x="2043" y="3552"/>
                <a:ext cx="1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80000"/>
                  </a:lnSpc>
                  <a:spcBef>
                    <a:spcPct val="20000"/>
                  </a:spcBef>
                </a:pPr>
                <a:r>
                  <a:rPr lang="en-US" altLang="en-US" sz="2000">
                    <a:solidFill>
                      <a:srgbClr val="FF0000"/>
                    </a:solidFill>
                    <a:latin typeface="Comic Sans MS" panose="030F0702030302020204" pitchFamily="66" charset="0"/>
                  </a:rPr>
                  <a:t>implementation</a:t>
                </a:r>
                <a:br>
                  <a:rPr lang="en-US" altLang="en-US" sz="2000">
                    <a:solidFill>
                      <a:srgbClr val="FF0000"/>
                    </a:solidFill>
                    <a:latin typeface="Comic Sans MS" panose="030F0702030302020204" pitchFamily="66" charset="0"/>
                  </a:rPr>
                </a:br>
                <a:r>
                  <a:rPr lang="en-US" altLang="en-US" sz="2000">
                    <a:solidFill>
                      <a:srgbClr val="FF0000"/>
                    </a:solidFill>
                    <a:latin typeface="Comic Sans MS" panose="030F0702030302020204" pitchFamily="66" charset="0"/>
                  </a:rPr>
                  <a:t>code</a:t>
                </a:r>
              </a:p>
            </p:txBody>
          </p:sp>
        </p:grpSp>
        <p:grpSp>
          <p:nvGrpSpPr>
            <p:cNvPr id="35870" name="Group 14"/>
            <p:cNvGrpSpPr>
              <a:grpSpLocks/>
            </p:cNvGrpSpPr>
            <p:nvPr/>
          </p:nvGrpSpPr>
          <p:grpSpPr bwMode="auto">
            <a:xfrm>
              <a:off x="912" y="2784"/>
              <a:ext cx="1592" cy="432"/>
              <a:chOff x="2160" y="2112"/>
              <a:chExt cx="1592" cy="432"/>
            </a:xfrm>
          </p:grpSpPr>
          <p:sp>
            <p:nvSpPr>
              <p:cNvPr id="35877" name="Oval 15"/>
              <p:cNvSpPr>
                <a:spLocks noChangeArrowheads="1"/>
              </p:cNvSpPr>
              <p:nvPr/>
            </p:nvSpPr>
            <p:spPr bwMode="auto">
              <a:xfrm>
                <a:off x="2160" y="2112"/>
                <a:ext cx="1344" cy="432"/>
              </a:xfrm>
              <a:prstGeom prst="ellipse">
                <a:avLst/>
              </a:pr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78" name="Text Box 16"/>
              <p:cNvSpPr txBox="1">
                <a:spLocks noChangeArrowheads="1"/>
              </p:cNvSpPr>
              <p:nvPr/>
            </p:nvSpPr>
            <p:spPr bwMode="auto">
              <a:xfrm>
                <a:off x="2160" y="2160"/>
                <a:ext cx="15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70000"/>
                  </a:lnSpc>
                  <a:spcBef>
                    <a:spcPct val="20000"/>
                  </a:spcBef>
                </a:pPr>
                <a:r>
                  <a:rPr lang="en-US" altLang="en-US" sz="2000" dirty="0">
                    <a:solidFill>
                      <a:srgbClr val="FF0000"/>
                    </a:solidFill>
                    <a:latin typeface="Comic Sans MS" panose="030F0702030302020204" pitchFamily="66" charset="0"/>
                  </a:rPr>
                  <a:t>Software architecture</a:t>
                </a:r>
                <a:endParaRPr lang="en-US" altLang="en-US" sz="2000" dirty="0">
                  <a:latin typeface="Comic Sans MS" panose="030F0702030302020204" pitchFamily="66" charset="0"/>
                </a:endParaRPr>
              </a:p>
            </p:txBody>
          </p:sp>
        </p:grpSp>
        <p:grpSp>
          <p:nvGrpSpPr>
            <p:cNvPr id="35871" name="Group 17"/>
            <p:cNvGrpSpPr>
              <a:grpSpLocks/>
            </p:cNvGrpSpPr>
            <p:nvPr/>
          </p:nvGrpSpPr>
          <p:grpSpPr bwMode="auto">
            <a:xfrm>
              <a:off x="240" y="1104"/>
              <a:ext cx="1344" cy="432"/>
              <a:chOff x="1728" y="1344"/>
              <a:chExt cx="1344" cy="432"/>
            </a:xfrm>
          </p:grpSpPr>
          <p:sp>
            <p:nvSpPr>
              <p:cNvPr id="35875" name="Oval 18"/>
              <p:cNvSpPr>
                <a:spLocks noChangeArrowheads="1"/>
              </p:cNvSpPr>
              <p:nvPr/>
            </p:nvSpPr>
            <p:spPr bwMode="auto">
              <a:xfrm>
                <a:off x="1728" y="1344"/>
                <a:ext cx="1344" cy="432"/>
              </a:xfrm>
              <a:prstGeom prst="ellipse">
                <a:avLst/>
              </a:pr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76" name="Text Box 19"/>
              <p:cNvSpPr txBox="1">
                <a:spLocks noChangeArrowheads="1"/>
              </p:cNvSpPr>
              <p:nvPr/>
            </p:nvSpPr>
            <p:spPr bwMode="auto">
              <a:xfrm>
                <a:off x="1872" y="1392"/>
                <a:ext cx="1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120000"/>
                  </a:lnSpc>
                  <a:spcBef>
                    <a:spcPct val="20000"/>
                  </a:spcBef>
                </a:pPr>
                <a:r>
                  <a:rPr lang="en-US" altLang="en-US" sz="2000">
                    <a:solidFill>
                      <a:srgbClr val="FF0000"/>
                    </a:solidFill>
                    <a:latin typeface="Comic Sans MS" panose="030F0702030302020204" pitchFamily="66" charset="0"/>
                  </a:rPr>
                  <a:t>requirements</a:t>
                </a:r>
                <a:endParaRPr lang="en-US" altLang="en-US" sz="2000">
                  <a:latin typeface="Comic Sans MS" panose="030F0702030302020204" pitchFamily="66" charset="0"/>
                </a:endParaRPr>
              </a:p>
            </p:txBody>
          </p:sp>
        </p:grpSp>
        <p:grpSp>
          <p:nvGrpSpPr>
            <p:cNvPr id="35872" name="Group 20"/>
            <p:cNvGrpSpPr>
              <a:grpSpLocks/>
            </p:cNvGrpSpPr>
            <p:nvPr/>
          </p:nvGrpSpPr>
          <p:grpSpPr bwMode="auto">
            <a:xfrm>
              <a:off x="528" y="1920"/>
              <a:ext cx="1344" cy="432"/>
              <a:chOff x="480" y="2592"/>
              <a:chExt cx="1344" cy="432"/>
            </a:xfrm>
          </p:grpSpPr>
          <p:sp>
            <p:nvSpPr>
              <p:cNvPr id="35873" name="Oval 21"/>
              <p:cNvSpPr>
                <a:spLocks noChangeArrowheads="1"/>
              </p:cNvSpPr>
              <p:nvPr/>
            </p:nvSpPr>
            <p:spPr bwMode="auto">
              <a:xfrm>
                <a:off x="480" y="2592"/>
                <a:ext cx="1344" cy="432"/>
              </a:xfrm>
              <a:prstGeom prst="ellipse">
                <a:avLst/>
              </a:pr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74" name="Text Box 22"/>
              <p:cNvSpPr txBox="1">
                <a:spLocks noChangeArrowheads="1"/>
              </p:cNvSpPr>
              <p:nvPr/>
            </p:nvSpPr>
            <p:spPr bwMode="auto">
              <a:xfrm>
                <a:off x="624" y="2640"/>
                <a:ext cx="116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120000"/>
                  </a:lnSpc>
                  <a:spcBef>
                    <a:spcPct val="20000"/>
                  </a:spcBef>
                </a:pPr>
                <a:r>
                  <a:rPr lang="en-US" altLang="en-US" sz="2000">
                    <a:solidFill>
                      <a:srgbClr val="FF0000"/>
                    </a:solidFill>
                    <a:latin typeface="Comic Sans MS" panose="030F0702030302020204" pitchFamily="66" charset="0"/>
                  </a:rPr>
                  <a:t>Specification </a:t>
                </a:r>
                <a:endParaRPr lang="en-US" altLang="en-US" sz="2000">
                  <a:latin typeface="Comic Sans MS" panose="030F0702030302020204" pitchFamily="66" charset="0"/>
                </a:endParaRPr>
              </a:p>
            </p:txBody>
          </p:sp>
        </p:grpSp>
      </p:grpSp>
      <p:grpSp>
        <p:nvGrpSpPr>
          <p:cNvPr id="8" name="Group 23"/>
          <p:cNvGrpSpPr>
            <a:grpSpLocks/>
          </p:cNvGrpSpPr>
          <p:nvPr/>
        </p:nvGrpSpPr>
        <p:grpSpPr bwMode="auto">
          <a:xfrm>
            <a:off x="4800600" y="1422400"/>
            <a:ext cx="3810000" cy="4724400"/>
            <a:chOff x="3024" y="1104"/>
            <a:chExt cx="2352" cy="2928"/>
          </a:xfrm>
        </p:grpSpPr>
        <p:sp>
          <p:nvSpPr>
            <p:cNvPr id="35851" name="AutoShape 24"/>
            <p:cNvSpPr>
              <a:spLocks noChangeArrowheads="1"/>
            </p:cNvSpPr>
            <p:nvPr/>
          </p:nvSpPr>
          <p:spPr bwMode="auto">
            <a:xfrm rot="-9671346">
              <a:off x="4080" y="2256"/>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52" name="AutoShape 25"/>
            <p:cNvSpPr>
              <a:spLocks noChangeArrowheads="1"/>
            </p:cNvSpPr>
            <p:nvPr/>
          </p:nvSpPr>
          <p:spPr bwMode="auto">
            <a:xfrm rot="-9671346">
              <a:off x="4416" y="1488"/>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5853" name="AutoShape 26"/>
            <p:cNvSpPr>
              <a:spLocks noChangeArrowheads="1"/>
            </p:cNvSpPr>
            <p:nvPr/>
          </p:nvSpPr>
          <p:spPr bwMode="auto">
            <a:xfrm rot="-9671346">
              <a:off x="3744" y="3120"/>
              <a:ext cx="305" cy="527"/>
            </a:xfrm>
            <a:prstGeom prst="downArrow">
              <a:avLst>
                <a:gd name="adj1" fmla="val 50000"/>
                <a:gd name="adj2" fmla="val 4319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35854" name="Group 27"/>
            <p:cNvGrpSpPr>
              <a:grpSpLocks/>
            </p:cNvGrpSpPr>
            <p:nvPr/>
          </p:nvGrpSpPr>
          <p:grpSpPr bwMode="auto">
            <a:xfrm>
              <a:off x="4032" y="1104"/>
              <a:ext cx="1344" cy="432"/>
              <a:chOff x="3264" y="1392"/>
              <a:chExt cx="1344" cy="432"/>
            </a:xfrm>
          </p:grpSpPr>
          <p:sp>
            <p:nvSpPr>
              <p:cNvPr id="35864" name="Oval 28"/>
              <p:cNvSpPr>
                <a:spLocks noChangeArrowheads="1"/>
              </p:cNvSpPr>
              <p:nvPr/>
            </p:nvSpPr>
            <p:spPr bwMode="auto">
              <a:xfrm>
                <a:off x="3264" y="1392"/>
                <a:ext cx="1344" cy="432"/>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120000"/>
                  </a:lnSpc>
                  <a:spcBef>
                    <a:spcPct val="20000"/>
                  </a:spcBef>
                </a:pPr>
                <a:endParaRPr lang="en-GB" altLang="en-US" sz="2000">
                  <a:latin typeface="Comic Sans MS" panose="030F0702030302020204" pitchFamily="66" charset="0"/>
                </a:endParaRPr>
              </a:p>
            </p:txBody>
          </p:sp>
          <p:sp>
            <p:nvSpPr>
              <p:cNvPr id="35865" name="Text Box 29"/>
              <p:cNvSpPr txBox="1">
                <a:spLocks noChangeArrowheads="1"/>
              </p:cNvSpPr>
              <p:nvPr/>
            </p:nvSpPr>
            <p:spPr bwMode="auto">
              <a:xfrm>
                <a:off x="3459" y="1440"/>
                <a:ext cx="92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70000"/>
                  </a:lnSpc>
                  <a:spcBef>
                    <a:spcPct val="20000"/>
                  </a:spcBef>
                </a:pPr>
                <a:r>
                  <a:rPr lang="en-US" altLang="en-US" sz="2000">
                    <a:solidFill>
                      <a:srgbClr val="660033"/>
                    </a:solidFill>
                    <a:latin typeface="Comic Sans MS" panose="030F0702030302020204" pitchFamily="66" charset="0"/>
                  </a:rPr>
                  <a:t>acceptance</a:t>
                </a:r>
                <a:br>
                  <a:rPr lang="en-US" altLang="en-US" sz="2000">
                    <a:solidFill>
                      <a:srgbClr val="660033"/>
                    </a:solidFill>
                    <a:latin typeface="Comic Sans MS" panose="030F0702030302020204" pitchFamily="66" charset="0"/>
                  </a:rPr>
                </a:br>
                <a:r>
                  <a:rPr lang="en-US" altLang="en-US" sz="2000">
                    <a:solidFill>
                      <a:srgbClr val="660033"/>
                    </a:solidFill>
                    <a:latin typeface="Comic Sans MS" panose="030F0702030302020204" pitchFamily="66" charset="0"/>
                  </a:rPr>
                  <a:t>test</a:t>
                </a:r>
                <a:endParaRPr lang="en-US" altLang="en-US" sz="2000">
                  <a:latin typeface="Comic Sans MS" panose="030F0702030302020204" pitchFamily="66" charset="0"/>
                </a:endParaRPr>
              </a:p>
            </p:txBody>
          </p:sp>
        </p:grpSp>
        <p:grpSp>
          <p:nvGrpSpPr>
            <p:cNvPr id="35855" name="Group 30"/>
            <p:cNvGrpSpPr>
              <a:grpSpLocks/>
            </p:cNvGrpSpPr>
            <p:nvPr/>
          </p:nvGrpSpPr>
          <p:grpSpPr bwMode="auto">
            <a:xfrm>
              <a:off x="3744" y="1872"/>
              <a:ext cx="1344" cy="432"/>
              <a:chOff x="2064" y="1776"/>
              <a:chExt cx="1344" cy="432"/>
            </a:xfrm>
          </p:grpSpPr>
          <p:sp>
            <p:nvSpPr>
              <p:cNvPr id="35862" name="Oval 31"/>
              <p:cNvSpPr>
                <a:spLocks noChangeArrowheads="1"/>
              </p:cNvSpPr>
              <p:nvPr/>
            </p:nvSpPr>
            <p:spPr bwMode="auto">
              <a:xfrm>
                <a:off x="2064" y="1776"/>
                <a:ext cx="1344" cy="432"/>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120000"/>
                  </a:lnSpc>
                  <a:spcBef>
                    <a:spcPct val="20000"/>
                  </a:spcBef>
                </a:pPr>
                <a:endParaRPr lang="en-GB" altLang="en-US" sz="2000">
                  <a:latin typeface="Comic Sans MS" panose="030F0702030302020204" pitchFamily="66" charset="0"/>
                </a:endParaRPr>
              </a:p>
            </p:txBody>
          </p:sp>
          <p:sp>
            <p:nvSpPr>
              <p:cNvPr id="35863" name="Text Box 32"/>
              <p:cNvSpPr txBox="1">
                <a:spLocks noChangeArrowheads="1"/>
              </p:cNvSpPr>
              <p:nvPr/>
            </p:nvSpPr>
            <p:spPr bwMode="auto">
              <a:xfrm>
                <a:off x="2444" y="1825"/>
                <a:ext cx="63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70000"/>
                  </a:lnSpc>
                  <a:spcBef>
                    <a:spcPct val="20000"/>
                  </a:spcBef>
                </a:pPr>
                <a:r>
                  <a:rPr lang="en-US" altLang="en-US" sz="2000">
                    <a:solidFill>
                      <a:srgbClr val="660033"/>
                    </a:solidFill>
                    <a:latin typeface="Comic Sans MS" panose="030F0702030302020204" pitchFamily="66" charset="0"/>
                  </a:rPr>
                  <a:t>system</a:t>
                </a:r>
                <a:br>
                  <a:rPr lang="en-US" altLang="en-US" sz="2000">
                    <a:solidFill>
                      <a:srgbClr val="660033"/>
                    </a:solidFill>
                    <a:latin typeface="Comic Sans MS" panose="030F0702030302020204" pitchFamily="66" charset="0"/>
                  </a:rPr>
                </a:br>
                <a:r>
                  <a:rPr lang="en-US" altLang="en-US" sz="2000">
                    <a:solidFill>
                      <a:srgbClr val="660033"/>
                    </a:solidFill>
                    <a:latin typeface="Comic Sans MS" panose="030F0702030302020204" pitchFamily="66" charset="0"/>
                  </a:rPr>
                  <a:t>test</a:t>
                </a:r>
                <a:endParaRPr lang="en-US" altLang="en-US" sz="2000">
                  <a:latin typeface="Comic Sans MS" panose="030F0702030302020204" pitchFamily="66" charset="0"/>
                </a:endParaRPr>
              </a:p>
            </p:txBody>
          </p:sp>
        </p:grpSp>
        <p:grpSp>
          <p:nvGrpSpPr>
            <p:cNvPr id="35856" name="Group 33"/>
            <p:cNvGrpSpPr>
              <a:grpSpLocks/>
            </p:cNvGrpSpPr>
            <p:nvPr/>
          </p:nvGrpSpPr>
          <p:grpSpPr bwMode="auto">
            <a:xfrm>
              <a:off x="3456" y="2736"/>
              <a:ext cx="1344" cy="432"/>
              <a:chOff x="2880" y="2400"/>
              <a:chExt cx="1344" cy="432"/>
            </a:xfrm>
          </p:grpSpPr>
          <p:sp>
            <p:nvSpPr>
              <p:cNvPr id="35860" name="Oval 34"/>
              <p:cNvSpPr>
                <a:spLocks noChangeArrowheads="1"/>
              </p:cNvSpPr>
              <p:nvPr/>
            </p:nvSpPr>
            <p:spPr bwMode="auto">
              <a:xfrm>
                <a:off x="2880" y="2400"/>
                <a:ext cx="1344" cy="432"/>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120000"/>
                  </a:lnSpc>
                  <a:spcBef>
                    <a:spcPct val="20000"/>
                  </a:spcBef>
                </a:pPr>
                <a:endParaRPr lang="en-GB" altLang="en-US" sz="2000">
                  <a:latin typeface="Comic Sans MS" panose="030F0702030302020204" pitchFamily="66" charset="0"/>
                </a:endParaRPr>
              </a:p>
            </p:txBody>
          </p:sp>
          <p:sp>
            <p:nvSpPr>
              <p:cNvPr id="35861" name="Text Box 35"/>
              <p:cNvSpPr txBox="1">
                <a:spLocks noChangeArrowheads="1"/>
              </p:cNvSpPr>
              <p:nvPr/>
            </p:nvSpPr>
            <p:spPr bwMode="auto">
              <a:xfrm>
                <a:off x="3071" y="2448"/>
                <a:ext cx="92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70000"/>
                  </a:lnSpc>
                  <a:spcBef>
                    <a:spcPct val="20000"/>
                  </a:spcBef>
                </a:pPr>
                <a:r>
                  <a:rPr lang="en-US" altLang="en-US" sz="2000">
                    <a:solidFill>
                      <a:srgbClr val="660033"/>
                    </a:solidFill>
                    <a:latin typeface="Comic Sans MS" panose="030F0702030302020204" pitchFamily="66" charset="0"/>
                  </a:rPr>
                  <a:t>integration</a:t>
                </a:r>
                <a:endParaRPr lang="en-US" altLang="en-US" sz="2000">
                  <a:latin typeface="Comic Sans MS" panose="030F0702030302020204" pitchFamily="66" charset="0"/>
                </a:endParaRPr>
              </a:p>
            </p:txBody>
          </p:sp>
        </p:grpSp>
        <p:grpSp>
          <p:nvGrpSpPr>
            <p:cNvPr id="35857" name="Group 36"/>
            <p:cNvGrpSpPr>
              <a:grpSpLocks/>
            </p:cNvGrpSpPr>
            <p:nvPr/>
          </p:nvGrpSpPr>
          <p:grpSpPr bwMode="auto">
            <a:xfrm>
              <a:off x="3024" y="3600"/>
              <a:ext cx="1344" cy="432"/>
              <a:chOff x="3504" y="2880"/>
              <a:chExt cx="1344" cy="432"/>
            </a:xfrm>
          </p:grpSpPr>
          <p:sp>
            <p:nvSpPr>
              <p:cNvPr id="35858" name="Oval 37"/>
              <p:cNvSpPr>
                <a:spLocks noChangeArrowheads="1"/>
              </p:cNvSpPr>
              <p:nvPr/>
            </p:nvSpPr>
            <p:spPr bwMode="auto">
              <a:xfrm>
                <a:off x="3504" y="2880"/>
                <a:ext cx="1344" cy="432"/>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120000"/>
                  </a:lnSpc>
                  <a:spcBef>
                    <a:spcPct val="20000"/>
                  </a:spcBef>
                </a:pPr>
                <a:endParaRPr lang="en-GB" altLang="en-US" sz="2000">
                  <a:latin typeface="Comic Sans MS" panose="030F0702030302020204" pitchFamily="66" charset="0"/>
                </a:endParaRPr>
              </a:p>
            </p:txBody>
          </p:sp>
          <p:sp>
            <p:nvSpPr>
              <p:cNvPr id="35859" name="Text Box 38"/>
              <p:cNvSpPr txBox="1">
                <a:spLocks noChangeArrowheads="1"/>
              </p:cNvSpPr>
              <p:nvPr/>
            </p:nvSpPr>
            <p:spPr bwMode="auto">
              <a:xfrm>
                <a:off x="3973" y="2928"/>
                <a:ext cx="42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lnSpc>
                    <a:spcPct val="70000"/>
                  </a:lnSpc>
                  <a:spcBef>
                    <a:spcPct val="20000"/>
                  </a:spcBef>
                </a:pPr>
                <a:r>
                  <a:rPr lang="en-US" altLang="en-US" sz="2000">
                    <a:solidFill>
                      <a:srgbClr val="660033"/>
                    </a:solidFill>
                    <a:latin typeface="Comic Sans MS" panose="030F0702030302020204" pitchFamily="66" charset="0"/>
                  </a:rPr>
                  <a:t>unit</a:t>
                </a:r>
                <a:br>
                  <a:rPr lang="en-US" altLang="en-US" sz="2000">
                    <a:solidFill>
                      <a:srgbClr val="660033"/>
                    </a:solidFill>
                    <a:latin typeface="Comic Sans MS" panose="030F0702030302020204" pitchFamily="66" charset="0"/>
                  </a:rPr>
                </a:br>
                <a:r>
                  <a:rPr lang="en-US" altLang="en-US" sz="2000">
                    <a:solidFill>
                      <a:srgbClr val="660033"/>
                    </a:solidFill>
                    <a:latin typeface="Comic Sans MS" panose="030F0702030302020204" pitchFamily="66" charset="0"/>
                  </a:rPr>
                  <a:t>test</a:t>
                </a:r>
                <a:endParaRPr lang="en-US" altLang="en-US" sz="2000">
                  <a:latin typeface="Comic Sans MS" panose="030F0702030302020204" pitchFamily="66" charset="0"/>
                </a:endParaRPr>
              </a:p>
            </p:txBody>
          </p:sp>
        </p:grpSp>
      </p:grpSp>
      <p:sp>
        <p:nvSpPr>
          <p:cNvPr id="35845" name="Line 39"/>
          <p:cNvSpPr>
            <a:spLocks noChangeShapeType="1"/>
          </p:cNvSpPr>
          <p:nvPr/>
        </p:nvSpPr>
        <p:spPr bwMode="auto">
          <a:xfrm flipV="1">
            <a:off x="2514600" y="3022600"/>
            <a:ext cx="3810000" cy="285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2" name="Rectangle 40"/>
          <p:cNvSpPr>
            <a:spLocks noGrp="1" noChangeArrowheads="1"/>
          </p:cNvSpPr>
          <p:nvPr>
            <p:ph type="title"/>
          </p:nvPr>
        </p:nvSpPr>
        <p:spPr>
          <a:xfrm>
            <a:off x="243840" y="63500"/>
            <a:ext cx="8214360" cy="1143000"/>
          </a:xfrm>
          <a:solidFill>
            <a:srgbClr val="00B050"/>
          </a:solidFill>
        </p:spPr>
        <p:txBody>
          <a:bodyPr>
            <a:normAutofit fontScale="90000"/>
          </a:bodyPr>
          <a:lstStyle/>
          <a:p>
            <a:pPr eaLnBrk="1" fontAlgn="auto" hangingPunct="1">
              <a:lnSpc>
                <a:spcPct val="120000"/>
              </a:lnSpc>
              <a:spcAft>
                <a:spcPts val="0"/>
              </a:spcAft>
              <a:defRPr/>
            </a:pPr>
            <a:r>
              <a:rPr lang="en-US" sz="3600" b="1" dirty="0">
                <a:solidFill>
                  <a:schemeClr val="bg1"/>
                </a:solidFill>
              </a:rPr>
              <a:t>Testing </a:t>
            </a:r>
            <a:r>
              <a:rPr lang="en-US" sz="3600" b="1" dirty="0" smtClean="0">
                <a:solidFill>
                  <a:schemeClr val="bg1"/>
                </a:solidFill>
              </a:rPr>
              <a:t>and SDLC:</a:t>
            </a:r>
            <a:r>
              <a:rPr lang="en-US" sz="3600" b="1" dirty="0">
                <a:solidFill>
                  <a:schemeClr val="bg1"/>
                </a:solidFill>
              </a:rPr>
              <a:t/>
            </a:r>
            <a:br>
              <a:rPr lang="en-US" sz="3600" b="1" dirty="0">
                <a:solidFill>
                  <a:schemeClr val="bg1"/>
                </a:solidFill>
              </a:rPr>
            </a:br>
            <a:r>
              <a:rPr lang="en-US" sz="3600" b="1" dirty="0">
                <a:solidFill>
                  <a:schemeClr val="bg1"/>
                </a:solidFill>
              </a:rPr>
              <a:t>The V-Model</a:t>
            </a:r>
          </a:p>
        </p:txBody>
      </p:sp>
      <p:cxnSp>
        <p:nvCxnSpPr>
          <p:cNvPr id="44" name="Straight Connector 43"/>
          <p:cNvCxnSpPr/>
          <p:nvPr/>
        </p:nvCxnSpPr>
        <p:spPr>
          <a:xfrm>
            <a:off x="2514600" y="1765300"/>
            <a:ext cx="3919538" cy="6350"/>
          </a:xfrm>
          <a:prstGeom prst="line">
            <a:avLst/>
          </a:prstGeom>
          <a:ln w="57150">
            <a:prstDash val="dash"/>
          </a:ln>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V="1">
            <a:off x="2971800" y="3009900"/>
            <a:ext cx="2995613" cy="38100"/>
          </a:xfrm>
          <a:prstGeom prst="line">
            <a:avLst/>
          </a:prstGeom>
          <a:ln w="57150">
            <a:prstDash val="dash"/>
          </a:ln>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V="1">
            <a:off x="3581400" y="4403725"/>
            <a:ext cx="1919288" cy="28575"/>
          </a:xfrm>
          <a:prstGeom prst="line">
            <a:avLst/>
          </a:prstGeom>
          <a:ln w="57150">
            <a:prstDash val="dash"/>
          </a:ln>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flipV="1">
            <a:off x="4075113" y="5797550"/>
            <a:ext cx="725487" cy="30163"/>
          </a:xfrm>
          <a:prstGeom prst="line">
            <a:avLst/>
          </a:prstGeom>
          <a:ln w="57150">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07905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3" name="Text Box 7"/>
          <p:cNvSpPr txBox="1">
            <a:spLocks noChangeArrowheads="1"/>
          </p:cNvSpPr>
          <p:nvPr/>
        </p:nvSpPr>
        <p:spPr bwMode="auto">
          <a:xfrm>
            <a:off x="517236" y="3535363"/>
            <a:ext cx="3860800" cy="1006475"/>
          </a:xfrm>
          <a:prstGeom prst="rect">
            <a:avLst/>
          </a:prstGeom>
          <a:solidFill>
            <a:srgbClr val="00B05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GB" altLang="en-US" sz="2000" dirty="0">
                <a:latin typeface="Comic Sans MS" panose="030F0702030302020204" pitchFamily="66" charset="0"/>
              </a:rPr>
              <a:t>Verification is only as good as the validity of the model on which it is based</a:t>
            </a:r>
          </a:p>
        </p:txBody>
      </p:sp>
      <p:sp>
        <p:nvSpPr>
          <p:cNvPr id="35843" name="Rectangle 8"/>
          <p:cNvSpPr>
            <a:spLocks noGrp="1" noChangeArrowheads="1"/>
          </p:cNvSpPr>
          <p:nvPr>
            <p:ph type="title"/>
          </p:nvPr>
        </p:nvSpPr>
        <p:spPr>
          <a:xfrm>
            <a:off x="138430" y="169228"/>
            <a:ext cx="7289800" cy="1498600"/>
          </a:xfrm>
          <a:solidFill>
            <a:srgbClr val="00B050"/>
          </a:solidFill>
        </p:spPr>
        <p:txBody>
          <a:bodyPr/>
          <a:lstStyle/>
          <a:p>
            <a:pPr eaLnBrk="1" fontAlgn="auto" hangingPunct="1">
              <a:spcAft>
                <a:spcPts val="0"/>
              </a:spcAft>
              <a:defRPr/>
            </a:pPr>
            <a:r>
              <a:rPr lang="en-GB" altLang="en-US" b="1" smtClean="0">
                <a:solidFill>
                  <a:schemeClr val="bg1"/>
                </a:solidFill>
              </a:rPr>
              <a:t>Verification vs. </a:t>
            </a:r>
            <a:r>
              <a:rPr lang="en-GB" altLang="en-US" b="1" dirty="0" smtClean="0">
                <a:solidFill>
                  <a:schemeClr val="bg1"/>
                </a:solidFill>
              </a:rPr>
              <a:t>Testing</a:t>
            </a:r>
          </a:p>
        </p:txBody>
      </p:sp>
      <p:sp>
        <p:nvSpPr>
          <p:cNvPr id="34825" name="Rectangle 9"/>
          <p:cNvSpPr>
            <a:spLocks noGrp="1" noChangeArrowheads="1"/>
          </p:cNvSpPr>
          <p:nvPr>
            <p:ph sz="half" idx="1"/>
          </p:nvPr>
        </p:nvSpPr>
        <p:spPr>
          <a:xfrm>
            <a:off x="517236" y="2017713"/>
            <a:ext cx="4313382" cy="2020887"/>
          </a:xfrm>
        </p:spPr>
        <p:txBody>
          <a:bodyPr rtlCol="0">
            <a:normAutofit fontScale="77500" lnSpcReduction="20000"/>
          </a:bodyPr>
          <a:lstStyle/>
          <a:p>
            <a:pPr marL="274320" indent="-274320" eaLnBrk="1" fontAlgn="auto" hangingPunct="1">
              <a:spcAft>
                <a:spcPts val="0"/>
              </a:spcAft>
              <a:buFont typeface="Wingdings" pitchFamily="2" charset="2"/>
              <a:buNone/>
              <a:defRPr/>
            </a:pPr>
            <a:r>
              <a:rPr lang="en-GB" dirty="0"/>
              <a:t>Verification :</a:t>
            </a:r>
          </a:p>
          <a:p>
            <a:pPr marL="274320" indent="-274320" eaLnBrk="1" fontAlgn="auto" hangingPunct="1">
              <a:spcAft>
                <a:spcPts val="0"/>
              </a:spcAft>
              <a:buFont typeface="Wingdings 3"/>
              <a:buChar char=""/>
              <a:defRPr/>
            </a:pPr>
            <a:r>
              <a:rPr lang="en-GB" dirty="0"/>
              <a:t>formal manipulation</a:t>
            </a:r>
          </a:p>
          <a:p>
            <a:pPr marL="274320" indent="-274320" eaLnBrk="1" fontAlgn="auto" hangingPunct="1">
              <a:spcAft>
                <a:spcPts val="0"/>
              </a:spcAft>
              <a:buFont typeface="Wingdings 3"/>
              <a:buChar char=""/>
              <a:defRPr/>
            </a:pPr>
            <a:r>
              <a:rPr lang="en-GB" dirty="0"/>
              <a:t>prove properties</a:t>
            </a:r>
          </a:p>
          <a:p>
            <a:pPr marL="274320" indent="-274320" eaLnBrk="1" fontAlgn="auto" hangingPunct="1">
              <a:spcAft>
                <a:spcPts val="0"/>
              </a:spcAft>
              <a:buFont typeface="Wingdings 3"/>
              <a:buChar char=""/>
              <a:defRPr/>
            </a:pPr>
            <a:r>
              <a:rPr lang="en-GB" dirty="0">
                <a:solidFill>
                  <a:srgbClr val="00B050"/>
                </a:solidFill>
              </a:rPr>
              <a:t>performed on </a:t>
            </a:r>
            <a:r>
              <a:rPr lang="en-GB" dirty="0" smtClean="0">
                <a:solidFill>
                  <a:srgbClr val="00B050"/>
                </a:solidFill>
              </a:rPr>
              <a:t>model of a system</a:t>
            </a:r>
            <a:endParaRPr lang="en-GB" dirty="0">
              <a:solidFill>
                <a:srgbClr val="00B050"/>
              </a:solidFill>
            </a:endParaRPr>
          </a:p>
        </p:txBody>
      </p:sp>
      <p:sp>
        <p:nvSpPr>
          <p:cNvPr id="34826" name="Rectangle 10"/>
          <p:cNvSpPr>
            <a:spLocks noGrp="1" noChangeArrowheads="1"/>
          </p:cNvSpPr>
          <p:nvPr>
            <p:ph sz="half" idx="2"/>
          </p:nvPr>
        </p:nvSpPr>
        <p:spPr>
          <a:xfrm>
            <a:off x="5145088" y="2017713"/>
            <a:ext cx="3810000" cy="1517650"/>
          </a:xfrm>
        </p:spPr>
        <p:txBody>
          <a:bodyPr rtlCol="0">
            <a:normAutofit fontScale="77500" lnSpcReduction="20000"/>
          </a:bodyPr>
          <a:lstStyle/>
          <a:p>
            <a:pPr marL="274320" indent="-274320" eaLnBrk="1" fontAlgn="auto" hangingPunct="1">
              <a:spcAft>
                <a:spcPts val="0"/>
              </a:spcAft>
              <a:buFont typeface="Wingdings" pitchFamily="2" charset="2"/>
              <a:buNone/>
              <a:defRPr/>
            </a:pPr>
            <a:r>
              <a:rPr lang="en-GB" dirty="0"/>
              <a:t>Testing :</a:t>
            </a:r>
          </a:p>
          <a:p>
            <a:pPr marL="274320" indent="-274320" eaLnBrk="1" fontAlgn="auto" hangingPunct="1">
              <a:spcAft>
                <a:spcPts val="0"/>
              </a:spcAft>
              <a:buFont typeface="Wingdings 3"/>
              <a:buChar char=""/>
              <a:defRPr/>
            </a:pPr>
            <a:r>
              <a:rPr lang="en-GB" dirty="0"/>
              <a:t>experimentation</a:t>
            </a:r>
          </a:p>
          <a:p>
            <a:pPr marL="274320" indent="-274320" eaLnBrk="1" fontAlgn="auto" hangingPunct="1">
              <a:spcAft>
                <a:spcPts val="0"/>
              </a:spcAft>
              <a:buFont typeface="Wingdings 3"/>
              <a:buChar char=""/>
              <a:defRPr/>
            </a:pPr>
            <a:r>
              <a:rPr lang="en-GB" dirty="0"/>
              <a:t>show error</a:t>
            </a:r>
          </a:p>
          <a:p>
            <a:pPr marL="274320" indent="-274320" eaLnBrk="1" fontAlgn="auto" hangingPunct="1">
              <a:spcAft>
                <a:spcPts val="0"/>
              </a:spcAft>
              <a:buFont typeface="Wingdings 3"/>
              <a:buChar char=""/>
              <a:defRPr/>
            </a:pPr>
            <a:r>
              <a:rPr lang="en-GB" dirty="0">
                <a:solidFill>
                  <a:srgbClr val="FF0000"/>
                </a:solidFill>
              </a:rPr>
              <a:t>Performed on actual system</a:t>
            </a:r>
          </a:p>
        </p:txBody>
      </p:sp>
      <p:sp>
        <p:nvSpPr>
          <p:cNvPr id="34827" name="Text Box 11"/>
          <p:cNvSpPr txBox="1">
            <a:spLocks noChangeArrowheads="1"/>
          </p:cNvSpPr>
          <p:nvPr/>
        </p:nvSpPr>
        <p:spPr bwMode="auto">
          <a:xfrm>
            <a:off x="5182467" y="3535363"/>
            <a:ext cx="3829050" cy="1006475"/>
          </a:xfrm>
          <a:prstGeom prst="rect">
            <a:avLst/>
          </a:prstGeom>
          <a:solidFill>
            <a:srgbClr val="FF0000"/>
          </a:solidFill>
          <a:ln>
            <a:noFill/>
          </a:ln>
          <a:effectLst>
            <a:outerShdw dist="107763" dir="2700000" algn="ctr" rotWithShape="0">
              <a:schemeClr val="bg2"/>
            </a:outerShdw>
          </a:effectLst>
        </p:spPr>
        <p:txBody>
          <a:bodyPr>
            <a:spAutoFit/>
          </a:bodyPr>
          <a:lstStyle>
            <a:lvl1pPr defTabSz="762000">
              <a:defRPr>
                <a:solidFill>
                  <a:schemeClr val="tx1"/>
                </a:solidFill>
                <a:latin typeface="Tahoma" panose="020B0604030504040204" pitchFamily="34" charset="0"/>
              </a:defRPr>
            </a:lvl1pPr>
            <a:lvl2pPr marL="742950" indent="-285750" defTabSz="762000">
              <a:defRPr>
                <a:solidFill>
                  <a:schemeClr val="tx1"/>
                </a:solidFill>
                <a:latin typeface="Tahoma" panose="020B0604030504040204" pitchFamily="34" charset="0"/>
              </a:defRPr>
            </a:lvl2pPr>
            <a:lvl3pPr marL="1143000" indent="-228600" defTabSz="762000">
              <a:defRPr>
                <a:solidFill>
                  <a:schemeClr val="tx1"/>
                </a:solidFill>
                <a:latin typeface="Tahoma" panose="020B0604030504040204" pitchFamily="34" charset="0"/>
              </a:defRPr>
            </a:lvl3pPr>
            <a:lvl4pPr marL="1600200" indent="-228600" defTabSz="762000">
              <a:defRPr>
                <a:solidFill>
                  <a:schemeClr val="tx1"/>
                </a:solidFill>
                <a:latin typeface="Tahoma" panose="020B0604030504040204" pitchFamily="34" charset="0"/>
              </a:defRPr>
            </a:lvl4pPr>
            <a:lvl5pPr marL="2057400" indent="-228600" defTabSz="762000">
              <a:defRPr>
                <a:solidFill>
                  <a:schemeClr val="tx1"/>
                </a:solidFill>
                <a:latin typeface="Tahoma" panose="020B0604030504040204" pitchFamily="34" charset="0"/>
              </a:defRPr>
            </a:lvl5pPr>
            <a:lvl6pPr marL="2514600" indent="-228600" defTabSz="762000" eaLnBrk="0" fontAlgn="base" hangingPunct="0">
              <a:spcBef>
                <a:spcPct val="0"/>
              </a:spcBef>
              <a:spcAft>
                <a:spcPct val="0"/>
              </a:spcAft>
              <a:defRPr>
                <a:solidFill>
                  <a:schemeClr val="tx1"/>
                </a:solidFill>
                <a:latin typeface="Tahoma" panose="020B0604030504040204" pitchFamily="34" charset="0"/>
              </a:defRPr>
            </a:lvl6pPr>
            <a:lvl7pPr marL="2971800" indent="-228600" defTabSz="762000" eaLnBrk="0" fontAlgn="base" hangingPunct="0">
              <a:spcBef>
                <a:spcPct val="0"/>
              </a:spcBef>
              <a:spcAft>
                <a:spcPct val="0"/>
              </a:spcAft>
              <a:defRPr>
                <a:solidFill>
                  <a:schemeClr val="tx1"/>
                </a:solidFill>
                <a:latin typeface="Tahoma" panose="020B0604030504040204" pitchFamily="34" charset="0"/>
              </a:defRPr>
            </a:lvl7pPr>
            <a:lvl8pPr marL="3429000" indent="-228600" defTabSz="762000" eaLnBrk="0" fontAlgn="base" hangingPunct="0">
              <a:spcBef>
                <a:spcPct val="0"/>
              </a:spcBef>
              <a:spcAft>
                <a:spcPct val="0"/>
              </a:spcAft>
              <a:defRPr>
                <a:solidFill>
                  <a:schemeClr val="tx1"/>
                </a:solidFill>
                <a:latin typeface="Tahoma" panose="020B0604030504040204" pitchFamily="34" charset="0"/>
              </a:defRPr>
            </a:lvl8pPr>
            <a:lvl9pPr marL="3886200" indent="-228600" defTabSz="7620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GB" altLang="en-US" sz="2000" dirty="0">
                <a:latin typeface="Comic Sans MS" panose="030F0702030302020204" pitchFamily="66" charset="0"/>
              </a:rPr>
              <a:t>Testing can only show the presence of errors, not their absence</a:t>
            </a:r>
          </a:p>
        </p:txBody>
      </p:sp>
    </p:spTree>
    <p:extLst>
      <p:ext uri="{BB962C8B-B14F-4D97-AF65-F5344CB8AC3E}">
        <p14:creationId xmlns:p14="http://schemas.microsoft.com/office/powerpoint/2010/main" val="1947286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dissolve">
                                      <p:cBhvr>
                                        <p:cTn id="7" dur="500"/>
                                        <p:tgtEl>
                                          <p:spTgt spid="34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27"/>
                                        </p:tgtEl>
                                        <p:attrNameLst>
                                          <p:attrName>style.visibility</p:attrName>
                                        </p:attrNameLst>
                                      </p:cBhvr>
                                      <p:to>
                                        <p:strVal val="visible"/>
                                      </p:to>
                                    </p:set>
                                    <p:animEffect transition="in" filter="dissolve">
                                      <p:cBhvr>
                                        <p:cTn id="12" dur="500"/>
                                        <p:tgtEl>
                                          <p:spTgt spid="3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autoUpdateAnimBg="0"/>
      <p:bldP spid="3482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2941" y="291235"/>
            <a:ext cx="7886700" cy="1325563"/>
          </a:xfrm>
        </p:spPr>
        <p:txBody>
          <a:bodyPr/>
          <a:lstStyle/>
          <a:p>
            <a:pPr eaLnBrk="1" fontAlgn="auto" hangingPunct="1">
              <a:spcAft>
                <a:spcPts val="0"/>
              </a:spcAft>
              <a:defRPr/>
            </a:pPr>
            <a:r>
              <a:rPr lang="en-US" altLang="en-US" dirty="0" smtClean="0"/>
              <a:t>The objective of testing</a:t>
            </a:r>
          </a:p>
        </p:txBody>
      </p:sp>
      <p:sp>
        <p:nvSpPr>
          <p:cNvPr id="37891" name="Rectangle 3"/>
          <p:cNvSpPr>
            <a:spLocks noGrp="1" noChangeArrowheads="1"/>
          </p:cNvSpPr>
          <p:nvPr>
            <p:ph idx="1"/>
          </p:nvPr>
        </p:nvSpPr>
        <p:spPr>
          <a:xfrm>
            <a:off x="0" y="1764146"/>
            <a:ext cx="9144000" cy="4414966"/>
          </a:xfrm>
        </p:spPr>
        <p:txBody>
          <a:bodyPr/>
          <a:lstStyle/>
          <a:p>
            <a:r>
              <a:rPr lang="en-US" altLang="en-US" sz="3600" dirty="0" smtClean="0"/>
              <a:t>The goal is</a:t>
            </a:r>
          </a:p>
          <a:p>
            <a:pPr lvl="1"/>
            <a:r>
              <a:rPr lang="en-US" altLang="en-US" sz="3200" dirty="0" smtClean="0"/>
              <a:t>To </a:t>
            </a:r>
            <a:r>
              <a:rPr lang="en-US" altLang="en-US" sz="3200" dirty="0" smtClean="0"/>
              <a:t>improve software  by </a:t>
            </a:r>
            <a:r>
              <a:rPr lang="en-US" altLang="en-US" sz="3200" dirty="0" smtClean="0">
                <a:solidFill>
                  <a:srgbClr val="FF0000"/>
                </a:solidFill>
              </a:rPr>
              <a:t>finding defects </a:t>
            </a:r>
            <a:r>
              <a:rPr lang="en-US" altLang="en-US" sz="3200" dirty="0" smtClean="0"/>
              <a:t>within </a:t>
            </a:r>
          </a:p>
          <a:p>
            <a:pPr lvl="2"/>
            <a:r>
              <a:rPr lang="en-US" altLang="en-US" sz="2800" dirty="0" smtClean="0"/>
              <a:t>the budget, </a:t>
            </a:r>
          </a:p>
          <a:p>
            <a:pPr lvl="2"/>
            <a:r>
              <a:rPr lang="en-US" altLang="en-US" sz="2800" dirty="0" smtClean="0"/>
              <a:t>schedule, </a:t>
            </a:r>
          </a:p>
          <a:p>
            <a:pPr lvl="2"/>
            <a:r>
              <a:rPr lang="en-US" altLang="en-US" sz="2800" dirty="0" smtClean="0"/>
              <a:t>and resource constraints</a:t>
            </a:r>
          </a:p>
          <a:p>
            <a:pPr marL="0" indent="0">
              <a:buNone/>
            </a:pPr>
            <a:endParaRPr lang="en-US" altLang="en-US" sz="3600" dirty="0" smtClean="0"/>
          </a:p>
          <a:p>
            <a:pPr lvl="1"/>
            <a:endParaRPr lang="en-US" altLang="en-US" sz="3200" dirty="0" smtClean="0"/>
          </a:p>
        </p:txBody>
      </p:sp>
    </p:spTree>
    <p:extLst>
      <p:ext uri="{BB962C8B-B14F-4D97-AF65-F5344CB8AC3E}">
        <p14:creationId xmlns:p14="http://schemas.microsoft.com/office/powerpoint/2010/main" val="11300639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GB" altLang="en-US" dirty="0" smtClean="0"/>
              <a:t>The Level of </a:t>
            </a:r>
            <a:r>
              <a:rPr lang="en-GB" altLang="en-US" dirty="0" smtClean="0"/>
              <a:t>testing: Unit</a:t>
            </a:r>
            <a:endParaRPr lang="en-GB" altLang="en-US" dirty="0" smtClean="0"/>
          </a:p>
        </p:txBody>
      </p:sp>
      <p:sp>
        <p:nvSpPr>
          <p:cNvPr id="38915" name="Rectangle 3"/>
          <p:cNvSpPr>
            <a:spLocks noGrp="1" noChangeArrowheads="1"/>
          </p:cNvSpPr>
          <p:nvPr>
            <p:ph idx="1"/>
          </p:nvPr>
        </p:nvSpPr>
        <p:spPr>
          <a:xfrm>
            <a:off x="-120074" y="1690689"/>
            <a:ext cx="9264073" cy="4405729"/>
          </a:xfrm>
        </p:spPr>
        <p:txBody>
          <a:bodyPr/>
          <a:lstStyle/>
          <a:p>
            <a:pPr eaLnBrk="1" hangingPunct="1"/>
            <a:r>
              <a:rPr lang="en-GB" altLang="en-US" sz="3200" dirty="0" smtClean="0"/>
              <a:t>Component (unit) testing </a:t>
            </a:r>
          </a:p>
          <a:p>
            <a:pPr lvl="1" eaLnBrk="1" hangingPunct="1"/>
            <a:r>
              <a:rPr lang="en-GB" altLang="en-US" sz="3200" dirty="0" smtClean="0"/>
              <a:t>Testing of individual program components</a:t>
            </a:r>
          </a:p>
          <a:p>
            <a:pPr lvl="1" eaLnBrk="1" hangingPunct="1"/>
            <a:r>
              <a:rPr lang="en-GB" altLang="en-US" sz="3200" dirty="0" smtClean="0"/>
              <a:t>Usually it is the responsibility of the </a:t>
            </a:r>
            <a:r>
              <a:rPr lang="en-GB" altLang="en-US" sz="3200" dirty="0" smtClean="0">
                <a:solidFill>
                  <a:srgbClr val="FF0000"/>
                </a:solidFill>
              </a:rPr>
              <a:t>component developer</a:t>
            </a:r>
            <a:r>
              <a:rPr lang="en-GB" altLang="en-US" sz="3200" dirty="0" smtClean="0"/>
              <a:t> (except sometimes for critical systems)</a:t>
            </a:r>
          </a:p>
          <a:p>
            <a:pPr lvl="1" eaLnBrk="1" hangingPunct="1"/>
            <a:r>
              <a:rPr lang="en-GB" altLang="en-US" sz="3200" dirty="0" smtClean="0"/>
              <a:t>Tests are derived from the developer’s experience</a:t>
            </a:r>
          </a:p>
          <a:p>
            <a:pPr eaLnBrk="1" hangingPunct="1"/>
            <a:endParaRPr lang="en-GB" altLang="en-US" dirty="0" smtClean="0"/>
          </a:p>
        </p:txBody>
      </p:sp>
    </p:spTree>
    <p:extLst>
      <p:ext uri="{BB962C8B-B14F-4D97-AF65-F5344CB8AC3E}">
        <p14:creationId xmlns:p14="http://schemas.microsoft.com/office/powerpoint/2010/main" val="3794423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365126"/>
            <a:ext cx="8515350" cy="1325563"/>
          </a:xfrm>
        </p:spPr>
        <p:txBody>
          <a:bodyPr>
            <a:normAutofit fontScale="90000"/>
          </a:bodyPr>
          <a:lstStyle/>
          <a:p>
            <a:pPr eaLnBrk="1" fontAlgn="auto" hangingPunct="1">
              <a:spcAft>
                <a:spcPts val="0"/>
              </a:spcAft>
              <a:defRPr/>
            </a:pPr>
            <a:r>
              <a:rPr lang="en-GB" dirty="0" smtClean="0">
                <a:solidFill>
                  <a:schemeClr val="tx1">
                    <a:lumMod val="95000"/>
                    <a:lumOff val="5000"/>
                  </a:schemeClr>
                </a:solidFill>
              </a:rPr>
              <a:t/>
            </a:r>
            <a:br>
              <a:rPr lang="en-GB" dirty="0" smtClean="0">
                <a:solidFill>
                  <a:schemeClr val="tx1">
                    <a:lumMod val="95000"/>
                    <a:lumOff val="5000"/>
                  </a:schemeClr>
                </a:solidFill>
              </a:rPr>
            </a:br>
            <a:r>
              <a:rPr lang="en-GB" dirty="0" smtClean="0">
                <a:solidFill>
                  <a:schemeClr val="tx1">
                    <a:lumMod val="95000"/>
                    <a:lumOff val="5000"/>
                  </a:schemeClr>
                </a:solidFill>
              </a:rPr>
              <a:t/>
            </a:r>
            <a:br>
              <a:rPr lang="en-GB" dirty="0" smtClean="0">
                <a:solidFill>
                  <a:schemeClr val="tx1">
                    <a:lumMod val="95000"/>
                    <a:lumOff val="5000"/>
                  </a:schemeClr>
                </a:solidFill>
              </a:rPr>
            </a:br>
            <a:r>
              <a:rPr lang="en-GB" dirty="0" smtClean="0"/>
              <a:t>Integration </a:t>
            </a:r>
            <a:r>
              <a:rPr lang="en-GB" dirty="0"/>
              <a:t>testing</a:t>
            </a:r>
            <a:br>
              <a:rPr lang="en-GB" dirty="0"/>
            </a:br>
            <a:endParaRPr lang="en-US" dirty="0"/>
          </a:p>
        </p:txBody>
      </p:sp>
      <p:sp>
        <p:nvSpPr>
          <p:cNvPr id="39939" name="Rectangle 3"/>
          <p:cNvSpPr>
            <a:spLocks noGrp="1" noChangeArrowheads="1"/>
          </p:cNvSpPr>
          <p:nvPr>
            <p:ph idx="1"/>
          </p:nvPr>
        </p:nvSpPr>
        <p:spPr>
          <a:xfrm>
            <a:off x="0" y="1773382"/>
            <a:ext cx="8986982" cy="4405729"/>
          </a:xfrm>
        </p:spPr>
        <p:txBody>
          <a:bodyPr>
            <a:normAutofit/>
          </a:bodyPr>
          <a:lstStyle/>
          <a:p>
            <a:pPr eaLnBrk="1" hangingPunct="1"/>
            <a:r>
              <a:rPr lang="en-GB" altLang="en-US" sz="3200" dirty="0" smtClean="0"/>
              <a:t>Integration testing</a:t>
            </a:r>
          </a:p>
          <a:p>
            <a:pPr lvl="1" eaLnBrk="1" hangingPunct="1"/>
            <a:r>
              <a:rPr lang="en-GB" altLang="en-US" sz="3200" dirty="0" smtClean="0">
                <a:solidFill>
                  <a:srgbClr val="7030A0"/>
                </a:solidFill>
              </a:rPr>
              <a:t>Testing of groups of components integrated to create a system or sub-system</a:t>
            </a:r>
          </a:p>
          <a:p>
            <a:pPr lvl="1" eaLnBrk="1" hangingPunct="1"/>
            <a:r>
              <a:rPr lang="en-GB" altLang="en-US" sz="3200" dirty="0" smtClean="0">
                <a:solidFill>
                  <a:srgbClr val="0070C0"/>
                </a:solidFill>
              </a:rPr>
              <a:t>This is the responsibility of an independent testing team</a:t>
            </a:r>
          </a:p>
          <a:p>
            <a:pPr lvl="1" eaLnBrk="1" hangingPunct="1"/>
            <a:r>
              <a:rPr lang="en-GB" altLang="en-US" sz="3200" dirty="0" smtClean="0">
                <a:solidFill>
                  <a:srgbClr val="00B050"/>
                </a:solidFill>
              </a:rPr>
              <a:t>Tests are based on a software architecture/design, and system specification</a:t>
            </a:r>
            <a:endParaRPr lang="en-US" altLang="en-US" sz="3200" dirty="0" smtClean="0">
              <a:solidFill>
                <a:srgbClr val="00B050"/>
              </a:solidFill>
            </a:endParaRPr>
          </a:p>
        </p:txBody>
      </p:sp>
    </p:spTree>
    <p:extLst>
      <p:ext uri="{BB962C8B-B14F-4D97-AF65-F5344CB8AC3E}">
        <p14:creationId xmlns:p14="http://schemas.microsoft.com/office/powerpoint/2010/main" val="4154074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365126"/>
            <a:ext cx="8404514" cy="1325563"/>
          </a:xfrm>
        </p:spPr>
        <p:txBody>
          <a:bodyPr/>
          <a:lstStyle/>
          <a:p>
            <a:pPr eaLnBrk="1" hangingPunct="1">
              <a:defRPr/>
            </a:pPr>
            <a:r>
              <a:rPr lang="en-US" dirty="0" smtClean="0"/>
              <a:t>Testing </a:t>
            </a:r>
            <a:r>
              <a:rPr lang="en-US" dirty="0" smtClean="0"/>
              <a:t>Strategies </a:t>
            </a:r>
            <a:endParaRPr lang="en-US" dirty="0"/>
          </a:p>
        </p:txBody>
      </p:sp>
      <p:sp>
        <p:nvSpPr>
          <p:cNvPr id="40963" name="Content Placeholder 2"/>
          <p:cNvSpPr>
            <a:spLocks noGrp="1"/>
          </p:cNvSpPr>
          <p:nvPr>
            <p:ph idx="1"/>
          </p:nvPr>
        </p:nvSpPr>
        <p:spPr>
          <a:xfrm>
            <a:off x="0" y="1801092"/>
            <a:ext cx="8515350" cy="4378020"/>
          </a:xfrm>
        </p:spPr>
        <p:txBody>
          <a:bodyPr/>
          <a:lstStyle/>
          <a:p>
            <a:pPr eaLnBrk="1" hangingPunct="1"/>
            <a:r>
              <a:rPr lang="en-US" altLang="en-US" sz="3600" dirty="0" smtClean="0"/>
              <a:t>Model of testing:</a:t>
            </a:r>
          </a:p>
          <a:p>
            <a:pPr lvl="1" eaLnBrk="1" hangingPunct="1"/>
            <a:r>
              <a:rPr lang="en-US" altLang="en-US" sz="3200" dirty="0" smtClean="0"/>
              <a:t>Black box (Functional)</a:t>
            </a:r>
          </a:p>
          <a:p>
            <a:pPr lvl="1" eaLnBrk="1" hangingPunct="1"/>
            <a:r>
              <a:rPr lang="en-US" altLang="en-US" sz="3200" dirty="0"/>
              <a:t>W</a:t>
            </a:r>
            <a:r>
              <a:rPr lang="en-US" altLang="en-US" sz="3200" dirty="0" smtClean="0"/>
              <a:t>hite </a:t>
            </a:r>
            <a:r>
              <a:rPr lang="en-US" altLang="en-US" sz="3200" dirty="0" smtClean="0"/>
              <a:t>box (Structural)</a:t>
            </a:r>
          </a:p>
          <a:p>
            <a:pPr eaLnBrk="1" hangingPunct="1"/>
            <a:endParaRPr lang="en-US" altLang="en-US" sz="3600" dirty="0" smtClean="0"/>
          </a:p>
        </p:txBody>
      </p:sp>
    </p:spTree>
    <p:extLst>
      <p:ext uri="{BB962C8B-B14F-4D97-AF65-F5344CB8AC3E}">
        <p14:creationId xmlns:p14="http://schemas.microsoft.com/office/powerpoint/2010/main" val="3702692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Black-box testing</a:t>
            </a:r>
          </a:p>
        </p:txBody>
      </p:sp>
      <p:sp>
        <p:nvSpPr>
          <p:cNvPr id="41987" name="Rectangle 3"/>
          <p:cNvSpPr>
            <a:spLocks noGrp="1" noChangeArrowheads="1"/>
          </p:cNvSpPr>
          <p:nvPr>
            <p:ph idx="1"/>
          </p:nvPr>
        </p:nvSpPr>
        <p:spPr>
          <a:xfrm>
            <a:off x="0" y="1773382"/>
            <a:ext cx="9144000" cy="4405729"/>
          </a:xfrm>
        </p:spPr>
        <p:txBody>
          <a:bodyPr lIns="90840" tIns="44623" rIns="90840" bIns="44623"/>
          <a:lstStyle/>
          <a:p>
            <a:pPr eaLnBrk="1" hangingPunct="1">
              <a:buFont typeface="Wingdings" panose="05000000000000000000" pitchFamily="2" charset="2"/>
              <a:buChar char="§"/>
            </a:pPr>
            <a:r>
              <a:rPr lang="en-GB" altLang="en-US" sz="2800" dirty="0" smtClean="0"/>
              <a:t>An approach to testing where the program is considered as a ‘</a:t>
            </a:r>
            <a:r>
              <a:rPr lang="en-GB" altLang="en-US" sz="2800" dirty="0" smtClean="0">
                <a:solidFill>
                  <a:srgbClr val="00B0F0"/>
                </a:solidFill>
              </a:rPr>
              <a:t>black-box</a:t>
            </a:r>
            <a:r>
              <a:rPr lang="en-GB" altLang="en-US" sz="2800" dirty="0" smtClean="0"/>
              <a:t>’</a:t>
            </a:r>
          </a:p>
          <a:p>
            <a:pPr eaLnBrk="1" hangingPunct="1">
              <a:buFont typeface="Wingdings" panose="05000000000000000000" pitchFamily="2" charset="2"/>
              <a:buChar char="§"/>
            </a:pPr>
            <a:r>
              <a:rPr lang="en-GB" altLang="en-US" sz="2800" dirty="0" smtClean="0"/>
              <a:t>The program test cases are based on </a:t>
            </a:r>
            <a:r>
              <a:rPr lang="en-GB" altLang="en-US" sz="2800" dirty="0" smtClean="0">
                <a:solidFill>
                  <a:srgbClr val="FF0000"/>
                </a:solidFill>
              </a:rPr>
              <a:t>the system specification </a:t>
            </a:r>
          </a:p>
          <a:p>
            <a:pPr eaLnBrk="1" hangingPunct="1">
              <a:buFont typeface="Wingdings" panose="05000000000000000000" pitchFamily="2" charset="2"/>
              <a:buChar char="§"/>
            </a:pPr>
            <a:r>
              <a:rPr lang="en-GB" altLang="en-US" sz="2800" dirty="0" smtClean="0"/>
              <a:t>Test planning can begin early in the software process</a:t>
            </a:r>
          </a:p>
        </p:txBody>
      </p:sp>
    </p:spTree>
    <p:extLst>
      <p:ext uri="{BB962C8B-B14F-4D97-AF65-F5344CB8AC3E}">
        <p14:creationId xmlns:p14="http://schemas.microsoft.com/office/powerpoint/2010/main" val="10069447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7596" y="346653"/>
            <a:ext cx="7886700" cy="1325563"/>
          </a:xfrm>
        </p:spPr>
        <p:txBody>
          <a:bodyPr/>
          <a:lstStyle/>
          <a:p>
            <a:pPr eaLnBrk="1" fontAlgn="auto" hangingPunct="1">
              <a:spcAft>
                <a:spcPts val="0"/>
              </a:spcAft>
              <a:defRPr/>
            </a:pPr>
            <a:r>
              <a:rPr lang="en-US" altLang="en-US" dirty="0" smtClean="0"/>
              <a:t>Software Development Life cycle (SDLC)</a:t>
            </a:r>
          </a:p>
        </p:txBody>
      </p:sp>
      <p:sp>
        <p:nvSpPr>
          <p:cNvPr id="9219" name="Rectangle 3"/>
          <p:cNvSpPr>
            <a:spLocks noGrp="1" noChangeArrowheads="1"/>
          </p:cNvSpPr>
          <p:nvPr>
            <p:ph idx="1"/>
          </p:nvPr>
        </p:nvSpPr>
        <p:spPr>
          <a:xfrm>
            <a:off x="-1" y="1744018"/>
            <a:ext cx="9070109" cy="4222657"/>
          </a:xfrm>
        </p:spPr>
        <p:txBody>
          <a:bodyPr>
            <a:noAutofit/>
          </a:bodyPr>
          <a:lstStyle/>
          <a:p>
            <a:pPr eaLnBrk="1" hangingPunct="1"/>
            <a:r>
              <a:rPr lang="en-US" altLang="en-US" sz="2400" dirty="0" smtClean="0"/>
              <a:t>Common fundamental activities to all SDLC</a:t>
            </a:r>
          </a:p>
          <a:p>
            <a:pPr lvl="1" eaLnBrk="1" hangingPunct="1"/>
            <a:r>
              <a:rPr lang="en-US" altLang="en-US" dirty="0" smtClean="0">
                <a:solidFill>
                  <a:srgbClr val="C00000"/>
                </a:solidFill>
              </a:rPr>
              <a:t>Software Requirements definition and Specification</a:t>
            </a:r>
          </a:p>
          <a:p>
            <a:pPr lvl="2" eaLnBrk="1" hangingPunct="1"/>
            <a:r>
              <a:rPr lang="en-US" altLang="en-US" sz="2400" dirty="0" smtClean="0">
                <a:solidFill>
                  <a:srgbClr val="C00000"/>
                </a:solidFill>
              </a:rPr>
              <a:t>The functionality of the software and constraints on its operations must be defined</a:t>
            </a:r>
          </a:p>
          <a:p>
            <a:pPr lvl="1" eaLnBrk="1" hangingPunct="1"/>
            <a:r>
              <a:rPr lang="en-US" altLang="en-US" dirty="0" smtClean="0">
                <a:solidFill>
                  <a:srgbClr val="00B050"/>
                </a:solidFill>
              </a:rPr>
              <a:t>Software design and implementation</a:t>
            </a:r>
          </a:p>
          <a:p>
            <a:pPr lvl="2" eaLnBrk="1" hangingPunct="1"/>
            <a:r>
              <a:rPr lang="en-US" altLang="en-US" sz="2400" dirty="0" smtClean="0">
                <a:solidFill>
                  <a:srgbClr val="00B050"/>
                </a:solidFill>
              </a:rPr>
              <a:t>The process of converting specification into design and executable system</a:t>
            </a:r>
          </a:p>
          <a:p>
            <a:pPr lvl="1" eaLnBrk="1" hangingPunct="1"/>
            <a:r>
              <a:rPr lang="en-US" altLang="en-US" dirty="0" smtClean="0">
                <a:solidFill>
                  <a:srgbClr val="0070C0"/>
                </a:solidFill>
              </a:rPr>
              <a:t>Software validation &amp; verification (V&amp;V)</a:t>
            </a:r>
          </a:p>
          <a:p>
            <a:pPr lvl="2" eaLnBrk="1" hangingPunct="1"/>
            <a:r>
              <a:rPr lang="en-US" altLang="en-US" sz="2400" dirty="0" smtClean="0">
                <a:solidFill>
                  <a:srgbClr val="0070C0"/>
                </a:solidFill>
              </a:rPr>
              <a:t>The software must be validated to ensure that it does what the customer wants</a:t>
            </a:r>
          </a:p>
          <a:p>
            <a:pPr lvl="1" eaLnBrk="1" hangingPunct="1"/>
            <a:r>
              <a:rPr lang="en-US" altLang="en-US" dirty="0" smtClean="0"/>
              <a:t>Software evolution</a:t>
            </a:r>
          </a:p>
          <a:p>
            <a:pPr lvl="2" eaLnBrk="1" hangingPunct="1"/>
            <a:r>
              <a:rPr lang="en-US" altLang="en-US" sz="2400" dirty="0" smtClean="0"/>
              <a:t>The software must evolve to meet changing customer need</a:t>
            </a:r>
          </a:p>
        </p:txBody>
      </p:sp>
    </p:spTree>
    <p:extLst>
      <p:ext uri="{BB962C8B-B14F-4D97-AF65-F5344CB8AC3E}">
        <p14:creationId xmlns:p14="http://schemas.microsoft.com/office/powerpoint/2010/main" val="4472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Black-box testing</a:t>
            </a:r>
          </a:p>
        </p:txBody>
      </p:sp>
      <p:pic>
        <p:nvPicPr>
          <p:cNvPr id="4301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930400"/>
            <a:ext cx="6835775" cy="44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1461124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 y="365126"/>
            <a:ext cx="8515351" cy="1325563"/>
          </a:xfrm>
        </p:spPr>
        <p:txBody>
          <a:bodyPr/>
          <a:lstStyle/>
          <a:p>
            <a:pPr eaLnBrk="1" fontAlgn="auto" hangingPunct="1">
              <a:spcAft>
                <a:spcPts val="0"/>
              </a:spcAft>
              <a:defRPr/>
            </a:pPr>
            <a:r>
              <a:rPr lang="en-GB" altLang="en-US" dirty="0" smtClean="0"/>
              <a:t>Equivalence partitioning</a:t>
            </a:r>
          </a:p>
        </p:txBody>
      </p:sp>
      <p:sp>
        <p:nvSpPr>
          <p:cNvPr id="45059" name="Rectangle 3"/>
          <p:cNvSpPr>
            <a:spLocks noGrp="1" noChangeArrowheads="1"/>
          </p:cNvSpPr>
          <p:nvPr>
            <p:ph idx="1"/>
          </p:nvPr>
        </p:nvSpPr>
        <p:spPr>
          <a:xfrm>
            <a:off x="-1" y="1810328"/>
            <a:ext cx="9079345" cy="4368784"/>
          </a:xfrm>
        </p:spPr>
        <p:txBody>
          <a:bodyPr/>
          <a:lstStyle/>
          <a:p>
            <a:pPr eaLnBrk="1" hangingPunct="1">
              <a:buFont typeface="Wingdings" panose="05000000000000000000" pitchFamily="2" charset="2"/>
              <a:buChar char="q"/>
            </a:pPr>
            <a:r>
              <a:rPr lang="en-GB" altLang="en-US" sz="3200" dirty="0" smtClean="0">
                <a:solidFill>
                  <a:schemeClr val="accent2">
                    <a:lumMod val="75000"/>
                  </a:schemeClr>
                </a:solidFill>
              </a:rPr>
              <a:t>Input data and output results often fall into different classes where </a:t>
            </a:r>
            <a:r>
              <a:rPr lang="en-GB" altLang="en-US" sz="3200" i="1" dirty="0" smtClean="0">
                <a:solidFill>
                  <a:schemeClr val="accent2">
                    <a:lumMod val="75000"/>
                  </a:schemeClr>
                </a:solidFill>
              </a:rPr>
              <a:t>all members of a class are related</a:t>
            </a:r>
          </a:p>
          <a:p>
            <a:pPr eaLnBrk="1" hangingPunct="1">
              <a:buFont typeface="Wingdings" panose="05000000000000000000" pitchFamily="2" charset="2"/>
              <a:buChar char="q"/>
            </a:pPr>
            <a:r>
              <a:rPr lang="en-GB" altLang="en-US" sz="3200" dirty="0" smtClean="0">
                <a:solidFill>
                  <a:srgbClr val="00B050"/>
                </a:solidFill>
              </a:rPr>
              <a:t>Each of these classes is an equivalence partition where the program behaves in an equivalent way for each class member</a:t>
            </a:r>
          </a:p>
          <a:p>
            <a:pPr eaLnBrk="1" hangingPunct="1">
              <a:buFont typeface="Wingdings" panose="05000000000000000000" pitchFamily="2" charset="2"/>
              <a:buChar char="q"/>
            </a:pPr>
            <a:r>
              <a:rPr lang="en-GB" altLang="en-US" sz="3200" dirty="0" smtClean="0">
                <a:solidFill>
                  <a:srgbClr val="7030A0"/>
                </a:solidFill>
              </a:rPr>
              <a:t>Test cases are chosen from each partition</a:t>
            </a:r>
          </a:p>
        </p:txBody>
      </p:sp>
    </p:spTree>
    <p:extLst>
      <p:ext uri="{BB962C8B-B14F-4D97-AF65-F5344CB8AC3E}">
        <p14:creationId xmlns:p14="http://schemas.microsoft.com/office/powerpoint/2010/main" val="448683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dirty="0"/>
              <a:t>Equivalence </a:t>
            </a:r>
            <a:r>
              <a:rPr lang="en-GB" dirty="0" smtClean="0"/>
              <a:t>partitioning (Roger Pressman)</a:t>
            </a:r>
            <a:endParaRPr lang="en-GB" dirty="0"/>
          </a:p>
        </p:txBody>
      </p:sp>
      <p:pic>
        <p:nvPicPr>
          <p:cNvPr id="4608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765" y="2105891"/>
            <a:ext cx="6086762" cy="420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542763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Equivalence partitioning</a:t>
            </a:r>
          </a:p>
        </p:txBody>
      </p:sp>
      <p:sp>
        <p:nvSpPr>
          <p:cNvPr id="48131" name="Rectangle 2"/>
          <p:cNvSpPr>
            <a:spLocks noGrp="1" noChangeArrowheads="1"/>
          </p:cNvSpPr>
          <p:nvPr>
            <p:ph idx="1"/>
          </p:nvPr>
        </p:nvSpPr>
        <p:spPr>
          <a:xfrm>
            <a:off x="0" y="1791856"/>
            <a:ext cx="9033164" cy="4387256"/>
          </a:xfrm>
        </p:spPr>
        <p:txBody>
          <a:bodyPr lIns="90840" tIns="44623" rIns="90840" bIns="44623"/>
          <a:lstStyle/>
          <a:p>
            <a:pPr eaLnBrk="1" hangingPunct="1"/>
            <a:r>
              <a:rPr lang="en-GB" altLang="en-US" sz="3200" dirty="0" smtClean="0"/>
              <a:t>’</a:t>
            </a:r>
            <a:endParaRPr lang="en-GB" altLang="en-US" sz="3200" dirty="0" smtClean="0"/>
          </a:p>
        </p:txBody>
      </p:sp>
    </p:spTree>
    <p:extLst>
      <p:ext uri="{BB962C8B-B14F-4D97-AF65-F5344CB8AC3E}">
        <p14:creationId xmlns:p14="http://schemas.microsoft.com/office/powerpoint/2010/main" val="143944750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Examples of Equivalence </a:t>
            </a:r>
            <a:r>
              <a:rPr lang="en-GB" altLang="en-US" dirty="0" smtClean="0"/>
              <a:t>partitions</a:t>
            </a:r>
          </a:p>
        </p:txBody>
      </p:sp>
      <p:pic>
        <p:nvPicPr>
          <p:cNvPr id="501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26" y="1782618"/>
            <a:ext cx="8959273"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820252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solidFill>
                  <a:schemeClr val="tx1">
                    <a:lumMod val="95000"/>
                    <a:lumOff val="5000"/>
                  </a:schemeClr>
                </a:solidFill>
              </a:rPr>
              <a:t> </a:t>
            </a:r>
            <a:r>
              <a:rPr lang="en-GB" altLang="en-US" dirty="0" smtClean="0"/>
              <a:t>White Box testing</a:t>
            </a:r>
          </a:p>
        </p:txBody>
      </p:sp>
      <p:sp>
        <p:nvSpPr>
          <p:cNvPr id="51203" name="Rectangle 2"/>
          <p:cNvSpPr>
            <a:spLocks noGrp="1" noChangeArrowheads="1"/>
          </p:cNvSpPr>
          <p:nvPr>
            <p:ph idx="1"/>
          </p:nvPr>
        </p:nvSpPr>
        <p:spPr>
          <a:xfrm>
            <a:off x="-1" y="1773382"/>
            <a:ext cx="8977745" cy="4405729"/>
          </a:xfrm>
        </p:spPr>
        <p:txBody>
          <a:bodyPr lIns="90840" tIns="44623" rIns="90840" bIns="44623"/>
          <a:lstStyle/>
          <a:p>
            <a:pPr eaLnBrk="1" hangingPunct="1"/>
            <a:r>
              <a:rPr lang="en-GB" altLang="en-US" sz="2800" dirty="0" smtClean="0"/>
              <a:t>Sometime called Structural testing</a:t>
            </a:r>
          </a:p>
          <a:p>
            <a:pPr lvl="1" eaLnBrk="1" hangingPunct="1"/>
            <a:r>
              <a:rPr lang="en-GB" altLang="en-US" sz="2800" dirty="0" smtClean="0"/>
              <a:t>Derivation of test cases according to program </a:t>
            </a:r>
            <a:br>
              <a:rPr lang="en-GB" altLang="en-US" sz="2800" dirty="0" smtClean="0"/>
            </a:br>
            <a:r>
              <a:rPr lang="en-GB" altLang="en-US" sz="2800" dirty="0" smtClean="0"/>
              <a:t>structure (source code)</a:t>
            </a:r>
          </a:p>
          <a:p>
            <a:pPr lvl="1" eaLnBrk="1" hangingPunct="1"/>
            <a:r>
              <a:rPr lang="en-GB" altLang="en-US" sz="2800" dirty="0" smtClean="0"/>
              <a:t>Knowledge of the program is used to identify additional test cases</a:t>
            </a:r>
          </a:p>
          <a:p>
            <a:pPr lvl="1" eaLnBrk="1" hangingPunct="1"/>
            <a:r>
              <a:rPr lang="en-GB" altLang="en-US" sz="2800" dirty="0" smtClean="0"/>
              <a:t>Objective is to exercise all program </a:t>
            </a:r>
            <a:r>
              <a:rPr lang="en-GB" altLang="en-US" sz="2800" dirty="0" smtClean="0">
                <a:solidFill>
                  <a:srgbClr val="009A44"/>
                </a:solidFill>
              </a:rPr>
              <a:t>statements </a:t>
            </a:r>
            <a:r>
              <a:rPr lang="en-GB" altLang="en-US" sz="2800" dirty="0" smtClean="0"/>
              <a:t>and </a:t>
            </a:r>
            <a:r>
              <a:rPr lang="en-GB" altLang="en-US" sz="2800" dirty="0" smtClean="0">
                <a:solidFill>
                  <a:srgbClr val="0070C0"/>
                </a:solidFill>
              </a:rPr>
              <a:t>decisions</a:t>
            </a:r>
            <a:r>
              <a:rPr lang="en-GB" altLang="en-US" sz="2800" dirty="0" smtClean="0"/>
              <a:t> </a:t>
            </a:r>
            <a:r>
              <a:rPr lang="en-GB" altLang="en-US" sz="2800" dirty="0" smtClean="0"/>
              <a:t>(</a:t>
            </a:r>
            <a:r>
              <a:rPr lang="en-GB" altLang="en-US" sz="2800" dirty="0" smtClean="0"/>
              <a:t>not all path combinations)</a:t>
            </a:r>
          </a:p>
        </p:txBody>
      </p:sp>
    </p:spTree>
    <p:extLst>
      <p:ext uri="{BB962C8B-B14F-4D97-AF65-F5344CB8AC3E}">
        <p14:creationId xmlns:p14="http://schemas.microsoft.com/office/powerpoint/2010/main" val="51374832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White-box testing</a:t>
            </a:r>
          </a:p>
        </p:txBody>
      </p:sp>
      <p:pic>
        <p:nvPicPr>
          <p:cNvPr id="532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835150"/>
            <a:ext cx="8388350"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6974190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5232" y="355890"/>
            <a:ext cx="7886700" cy="1325563"/>
          </a:xfrm>
        </p:spPr>
        <p:txBody>
          <a:bodyPr/>
          <a:lstStyle/>
          <a:p>
            <a:pPr eaLnBrk="1" fontAlgn="auto" hangingPunct="1">
              <a:spcAft>
                <a:spcPts val="0"/>
              </a:spcAft>
              <a:defRPr/>
            </a:pPr>
            <a:r>
              <a:rPr lang="en-GB" altLang="en-US" dirty="0" smtClean="0"/>
              <a:t>Path Based Testing</a:t>
            </a:r>
          </a:p>
        </p:txBody>
      </p:sp>
      <p:sp>
        <p:nvSpPr>
          <p:cNvPr id="55299" name="Rectangle 3"/>
          <p:cNvSpPr>
            <a:spLocks noGrp="1" noChangeArrowheads="1"/>
          </p:cNvSpPr>
          <p:nvPr>
            <p:ph idx="1"/>
          </p:nvPr>
        </p:nvSpPr>
        <p:spPr>
          <a:xfrm>
            <a:off x="-1" y="1791856"/>
            <a:ext cx="9079345" cy="4387256"/>
          </a:xfrm>
        </p:spPr>
        <p:txBody>
          <a:bodyPr/>
          <a:lstStyle/>
          <a:p>
            <a:pPr eaLnBrk="1" hangingPunct="1"/>
            <a:r>
              <a:rPr lang="en-GB" altLang="en-US" sz="2800" dirty="0" smtClean="0"/>
              <a:t>The objective of path testing is to ensure that the set of test cases is such that </a:t>
            </a:r>
            <a:r>
              <a:rPr lang="en-GB" altLang="en-US" sz="2800" dirty="0" smtClean="0">
                <a:solidFill>
                  <a:srgbClr val="FF0000"/>
                </a:solidFill>
              </a:rPr>
              <a:t>each path </a:t>
            </a:r>
            <a:r>
              <a:rPr lang="en-GB" altLang="en-US" sz="2800" dirty="0" smtClean="0"/>
              <a:t>through the program is executed </a:t>
            </a:r>
            <a:r>
              <a:rPr lang="en-GB" altLang="en-US" sz="2800" dirty="0" smtClean="0">
                <a:solidFill>
                  <a:srgbClr val="FF0000"/>
                </a:solidFill>
              </a:rPr>
              <a:t>at least once</a:t>
            </a:r>
          </a:p>
          <a:p>
            <a:pPr eaLnBrk="1" hangingPunct="1"/>
            <a:r>
              <a:rPr lang="en-GB" altLang="en-US" sz="2800" dirty="0" smtClean="0"/>
              <a:t>The starting point for path testing is a </a:t>
            </a:r>
            <a:r>
              <a:rPr lang="en-GB" altLang="en-US" sz="2800" u="sng" dirty="0" smtClean="0">
                <a:solidFill>
                  <a:srgbClr val="00B050"/>
                </a:solidFill>
              </a:rPr>
              <a:t>program flow graph </a:t>
            </a:r>
            <a:r>
              <a:rPr lang="en-GB" altLang="en-US" sz="2800" dirty="0" smtClean="0"/>
              <a:t>that shows </a:t>
            </a:r>
            <a:r>
              <a:rPr lang="en-GB" altLang="en-US" sz="2800" dirty="0" smtClean="0">
                <a:solidFill>
                  <a:srgbClr val="FF0000"/>
                </a:solidFill>
              </a:rPr>
              <a:t>nodes </a:t>
            </a:r>
            <a:r>
              <a:rPr lang="en-GB" altLang="en-US" sz="2800" dirty="0" smtClean="0"/>
              <a:t>representing program decisions and </a:t>
            </a:r>
            <a:r>
              <a:rPr lang="en-GB" altLang="en-US" sz="2800" dirty="0" smtClean="0">
                <a:solidFill>
                  <a:srgbClr val="FF0000"/>
                </a:solidFill>
              </a:rPr>
              <a:t>arcs</a:t>
            </a:r>
            <a:r>
              <a:rPr lang="en-GB" altLang="en-US" sz="2800" dirty="0" smtClean="0"/>
              <a:t> representing the flow of control</a:t>
            </a:r>
          </a:p>
          <a:p>
            <a:pPr eaLnBrk="1" hangingPunct="1"/>
            <a:r>
              <a:rPr lang="en-GB" altLang="en-US" sz="2800" dirty="0" smtClean="0"/>
              <a:t>Statements with conditions are therefore nodes in the flow graph</a:t>
            </a:r>
          </a:p>
        </p:txBody>
      </p:sp>
    </p:spTree>
    <p:extLst>
      <p:ext uri="{BB962C8B-B14F-4D97-AF65-F5344CB8AC3E}">
        <p14:creationId xmlns:p14="http://schemas.microsoft.com/office/powerpoint/2010/main" val="2115265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Program flow graphs</a:t>
            </a:r>
          </a:p>
        </p:txBody>
      </p:sp>
      <p:sp>
        <p:nvSpPr>
          <p:cNvPr id="56323" name="Rectangle 2"/>
          <p:cNvSpPr>
            <a:spLocks noGrp="1" noChangeArrowheads="1"/>
          </p:cNvSpPr>
          <p:nvPr>
            <p:ph idx="1"/>
          </p:nvPr>
        </p:nvSpPr>
        <p:spPr>
          <a:xfrm>
            <a:off x="0" y="1773382"/>
            <a:ext cx="9144000" cy="4405729"/>
          </a:xfrm>
        </p:spPr>
        <p:txBody>
          <a:bodyPr lIns="90840" tIns="44623" rIns="90840" bIns="44623"/>
          <a:lstStyle/>
          <a:p>
            <a:pPr eaLnBrk="1" hangingPunct="1">
              <a:buFont typeface="Wingdings" panose="05000000000000000000" pitchFamily="2" charset="2"/>
              <a:buChar char="§"/>
            </a:pPr>
            <a:r>
              <a:rPr lang="en-GB" altLang="en-US" sz="2400" dirty="0" smtClean="0"/>
              <a:t>Describes the program control flow. </a:t>
            </a:r>
          </a:p>
          <a:p>
            <a:pPr eaLnBrk="1" hangingPunct="1">
              <a:buFont typeface="Wingdings" panose="05000000000000000000" pitchFamily="2" charset="2"/>
              <a:buChar char="§"/>
            </a:pPr>
            <a:r>
              <a:rPr lang="en-GB" altLang="en-US" sz="2400" dirty="0" smtClean="0"/>
              <a:t>Each branch is shown as a separate path and </a:t>
            </a:r>
          </a:p>
          <a:p>
            <a:pPr eaLnBrk="1" hangingPunct="1">
              <a:buFont typeface="Wingdings" panose="05000000000000000000" pitchFamily="2" charset="2"/>
              <a:buChar char="§"/>
            </a:pPr>
            <a:r>
              <a:rPr lang="en-GB" altLang="en-US" sz="2400" dirty="0" smtClean="0"/>
              <a:t>loops are shown by arrows looping back to the loop condition node</a:t>
            </a:r>
          </a:p>
          <a:p>
            <a:pPr eaLnBrk="1" hangingPunct="1">
              <a:buFont typeface="Wingdings" panose="05000000000000000000" pitchFamily="2" charset="2"/>
              <a:buChar char="§"/>
            </a:pPr>
            <a:r>
              <a:rPr lang="en-GB" altLang="en-US" sz="2400" dirty="0" smtClean="0"/>
              <a:t>Used as a basis for computing the cyclomatic </a:t>
            </a:r>
            <a:br>
              <a:rPr lang="en-GB" altLang="en-US" sz="2400" dirty="0" smtClean="0"/>
            </a:br>
            <a:r>
              <a:rPr lang="en-GB" altLang="en-US" sz="2400" dirty="0" smtClean="0"/>
              <a:t>complexity</a:t>
            </a:r>
          </a:p>
          <a:p>
            <a:pPr lvl="1" eaLnBrk="1" hangingPunct="1">
              <a:buFont typeface="Wingdings" panose="05000000000000000000" pitchFamily="2" charset="2"/>
              <a:buChar char="§"/>
            </a:pPr>
            <a:r>
              <a:rPr lang="en-GB" altLang="en-US" sz="2400" dirty="0" smtClean="0"/>
              <a:t>Cyclomatic complexity = Number of edges - Number of nodes +2</a:t>
            </a:r>
          </a:p>
        </p:txBody>
      </p:sp>
    </p:spTree>
    <p:extLst>
      <p:ext uri="{BB962C8B-B14F-4D97-AF65-F5344CB8AC3E}">
        <p14:creationId xmlns:p14="http://schemas.microsoft.com/office/powerpoint/2010/main" val="75399017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Cyclomatic complexity</a:t>
            </a:r>
          </a:p>
        </p:txBody>
      </p:sp>
      <p:sp>
        <p:nvSpPr>
          <p:cNvPr id="58371" name="Rectangle 2"/>
          <p:cNvSpPr>
            <a:spLocks noGrp="1" noChangeArrowheads="1"/>
          </p:cNvSpPr>
          <p:nvPr>
            <p:ph idx="1"/>
          </p:nvPr>
        </p:nvSpPr>
        <p:spPr>
          <a:xfrm>
            <a:off x="-1" y="1791856"/>
            <a:ext cx="9070109" cy="4387256"/>
          </a:xfrm>
        </p:spPr>
        <p:txBody>
          <a:bodyPr lIns="90840" tIns="44623" rIns="90840" bIns="44623"/>
          <a:lstStyle/>
          <a:p>
            <a:pPr eaLnBrk="1" hangingPunct="1">
              <a:buFont typeface="Wingdings" panose="05000000000000000000" pitchFamily="2" charset="2"/>
              <a:buChar char="§"/>
            </a:pPr>
            <a:r>
              <a:rPr lang="en-GB" altLang="en-US" dirty="0" smtClean="0"/>
              <a:t>The number of </a:t>
            </a:r>
            <a:r>
              <a:rPr lang="en-GB" altLang="en-US" dirty="0" smtClean="0"/>
              <a:t>test cases </a:t>
            </a:r>
            <a:r>
              <a:rPr lang="en-GB" altLang="en-US" dirty="0" smtClean="0"/>
              <a:t>to test all control statements equals the cyclomatic complexity</a:t>
            </a:r>
          </a:p>
          <a:p>
            <a:pPr eaLnBrk="1" hangingPunct="1">
              <a:buFont typeface="Wingdings" panose="05000000000000000000" pitchFamily="2" charset="2"/>
              <a:buChar char="§"/>
            </a:pPr>
            <a:r>
              <a:rPr lang="en-GB" altLang="en-US" dirty="0" smtClean="0"/>
              <a:t>Cyclomatic complexity </a:t>
            </a:r>
            <a:r>
              <a:rPr lang="en-GB" altLang="en-US" dirty="0" smtClean="0"/>
              <a:t>= </a:t>
            </a:r>
            <a:r>
              <a:rPr lang="en-GB" altLang="en-US" dirty="0" smtClean="0"/>
              <a:t>number </a:t>
            </a:r>
            <a:r>
              <a:rPr lang="en-GB" altLang="en-US" dirty="0" smtClean="0"/>
              <a:t>of conditions in a program</a:t>
            </a:r>
          </a:p>
          <a:p>
            <a:pPr eaLnBrk="1" hangingPunct="1">
              <a:buFont typeface="Wingdings" panose="05000000000000000000" pitchFamily="2" charset="2"/>
              <a:buChar char="§"/>
            </a:pPr>
            <a:r>
              <a:rPr lang="en-GB" altLang="en-US" dirty="0" smtClean="0"/>
              <a:t>Does not imply </a:t>
            </a:r>
            <a:r>
              <a:rPr lang="en-GB" altLang="en-US" dirty="0" smtClean="0">
                <a:solidFill>
                  <a:srgbClr val="00B050"/>
                </a:solidFill>
              </a:rPr>
              <a:t>adequacy</a:t>
            </a:r>
            <a:r>
              <a:rPr lang="en-GB" altLang="en-US" dirty="0" smtClean="0"/>
              <a:t> of testing. </a:t>
            </a:r>
          </a:p>
          <a:p>
            <a:pPr eaLnBrk="1" hangingPunct="1">
              <a:buFont typeface="Wingdings" panose="05000000000000000000" pitchFamily="2" charset="2"/>
              <a:buChar char="§"/>
            </a:pPr>
            <a:r>
              <a:rPr lang="en-GB" altLang="en-US" dirty="0" smtClean="0"/>
              <a:t>Although all paths are executed, all possible </a:t>
            </a:r>
            <a:r>
              <a:rPr lang="en-GB" altLang="en-US" dirty="0" smtClean="0">
                <a:solidFill>
                  <a:srgbClr val="00B050"/>
                </a:solidFill>
              </a:rPr>
              <a:t>combinations</a:t>
            </a:r>
            <a:r>
              <a:rPr lang="en-GB" altLang="en-US" dirty="0" smtClean="0"/>
              <a:t> of paths are not executed</a:t>
            </a:r>
          </a:p>
        </p:txBody>
      </p:sp>
    </p:spTree>
    <p:extLst>
      <p:ext uri="{BB962C8B-B14F-4D97-AF65-F5344CB8AC3E}">
        <p14:creationId xmlns:p14="http://schemas.microsoft.com/office/powerpoint/2010/main" val="42874469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eaLnBrk="1" hangingPunct="1">
              <a:defRPr/>
            </a:pPr>
            <a:r>
              <a:rPr lang="en-US" dirty="0" smtClean="0"/>
              <a:t>Examples of SDLC (the Process)</a:t>
            </a:r>
            <a:endParaRPr lang="en-US" dirty="0"/>
          </a:p>
        </p:txBody>
      </p:sp>
      <p:sp>
        <p:nvSpPr>
          <p:cNvPr id="10243" name="Content Placeholder 2"/>
          <p:cNvSpPr>
            <a:spLocks noGrp="1"/>
          </p:cNvSpPr>
          <p:nvPr>
            <p:ph idx="1"/>
          </p:nvPr>
        </p:nvSpPr>
        <p:spPr>
          <a:xfrm>
            <a:off x="0" y="1690690"/>
            <a:ext cx="9144000" cy="4488422"/>
          </a:xfrm>
        </p:spPr>
        <p:txBody>
          <a:bodyPr>
            <a:normAutofit/>
          </a:bodyPr>
          <a:lstStyle/>
          <a:p>
            <a:pPr eaLnBrk="1" hangingPunct="1"/>
            <a:r>
              <a:rPr lang="en-US" altLang="en-US" sz="3200" dirty="0" smtClean="0"/>
              <a:t>Examples include:</a:t>
            </a:r>
          </a:p>
          <a:p>
            <a:pPr lvl="1" eaLnBrk="1" hangingPunct="1"/>
            <a:r>
              <a:rPr lang="en-US" altLang="en-US" sz="3200" dirty="0" smtClean="0"/>
              <a:t>Waterfall models and its variations (e.g., incremental)</a:t>
            </a:r>
          </a:p>
          <a:p>
            <a:pPr lvl="1" eaLnBrk="1" hangingPunct="1"/>
            <a:r>
              <a:rPr lang="en-US" altLang="en-US" sz="3200" dirty="0" smtClean="0"/>
              <a:t>Object-Oriented</a:t>
            </a:r>
          </a:p>
          <a:p>
            <a:pPr lvl="1" eaLnBrk="1" hangingPunct="1"/>
            <a:r>
              <a:rPr lang="en-US" altLang="en-US" sz="3200" dirty="0" smtClean="0"/>
              <a:t>Agile</a:t>
            </a:r>
          </a:p>
          <a:p>
            <a:pPr lvl="1" eaLnBrk="1" hangingPunct="1"/>
            <a:r>
              <a:rPr lang="en-US" altLang="en-US" sz="3200" dirty="0" smtClean="0"/>
              <a:t>Spiral Model</a:t>
            </a:r>
          </a:p>
          <a:p>
            <a:pPr lvl="1" eaLnBrk="1" hangingPunct="1"/>
            <a:r>
              <a:rPr lang="en-US" altLang="en-US" sz="3200" dirty="0" smtClean="0"/>
              <a:t>Prototyping</a:t>
            </a:r>
          </a:p>
          <a:p>
            <a:pPr lvl="1" eaLnBrk="1" hangingPunct="1"/>
            <a:r>
              <a:rPr lang="en-US" altLang="en-US" sz="3200" dirty="0" smtClean="0"/>
              <a:t>… </a:t>
            </a:r>
          </a:p>
        </p:txBody>
      </p:sp>
    </p:spTree>
    <p:extLst>
      <p:ext uri="{BB962C8B-B14F-4D97-AF65-F5344CB8AC3E}">
        <p14:creationId xmlns:p14="http://schemas.microsoft.com/office/powerpoint/2010/main" val="2694984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GB" altLang="en-US" dirty="0" smtClean="0"/>
              <a:t>Integration testing</a:t>
            </a:r>
          </a:p>
        </p:txBody>
      </p:sp>
      <p:sp>
        <p:nvSpPr>
          <p:cNvPr id="60419" name="Rectangle 3"/>
          <p:cNvSpPr>
            <a:spLocks noGrp="1" noChangeArrowheads="1"/>
          </p:cNvSpPr>
          <p:nvPr>
            <p:ph idx="1"/>
          </p:nvPr>
        </p:nvSpPr>
        <p:spPr>
          <a:xfrm>
            <a:off x="0" y="1791856"/>
            <a:ext cx="9144000" cy="4387256"/>
          </a:xfrm>
        </p:spPr>
        <p:txBody>
          <a:bodyPr/>
          <a:lstStyle/>
          <a:p>
            <a:pPr eaLnBrk="1" hangingPunct="1">
              <a:buFont typeface="Wingdings" panose="05000000000000000000" pitchFamily="2" charset="2"/>
              <a:buChar char="§"/>
            </a:pPr>
            <a:r>
              <a:rPr lang="en-GB" altLang="en-US" sz="2800" dirty="0" smtClean="0"/>
              <a:t>Tests complete systems or subsystems composed of integrated components</a:t>
            </a:r>
          </a:p>
          <a:p>
            <a:pPr eaLnBrk="1" hangingPunct="1">
              <a:buFont typeface="Wingdings" panose="05000000000000000000" pitchFamily="2" charset="2"/>
              <a:buChar char="§"/>
            </a:pPr>
            <a:r>
              <a:rPr lang="en-GB" altLang="en-US" sz="2800" dirty="0" smtClean="0"/>
              <a:t>Integration testing should be </a:t>
            </a:r>
            <a:r>
              <a:rPr lang="en-GB" altLang="en-US" sz="2800" dirty="0" smtClean="0">
                <a:solidFill>
                  <a:srgbClr val="FF0000"/>
                </a:solidFill>
              </a:rPr>
              <a:t>black-box </a:t>
            </a:r>
            <a:r>
              <a:rPr lang="en-GB" altLang="en-US" sz="2800" dirty="0" smtClean="0"/>
              <a:t>testing with tests derived from the specification or design</a:t>
            </a:r>
          </a:p>
          <a:p>
            <a:pPr eaLnBrk="1" hangingPunct="1">
              <a:buFont typeface="Wingdings" panose="05000000000000000000" pitchFamily="2" charset="2"/>
              <a:buChar char="§"/>
            </a:pPr>
            <a:r>
              <a:rPr lang="en-GB" altLang="en-US" sz="2800" dirty="0" smtClean="0"/>
              <a:t>Main difficulty is </a:t>
            </a:r>
            <a:r>
              <a:rPr lang="en-GB" altLang="en-US" sz="2800" dirty="0" smtClean="0">
                <a:solidFill>
                  <a:srgbClr val="FF0000"/>
                </a:solidFill>
              </a:rPr>
              <a:t>localizing </a:t>
            </a:r>
            <a:r>
              <a:rPr lang="en-GB" altLang="en-US" sz="2800" dirty="0" smtClean="0">
                <a:solidFill>
                  <a:srgbClr val="FF0000"/>
                </a:solidFill>
              </a:rPr>
              <a:t>errors</a:t>
            </a:r>
          </a:p>
          <a:p>
            <a:pPr lvl="1" eaLnBrk="1" hangingPunct="1">
              <a:buFont typeface="Wingdings" panose="05000000000000000000" pitchFamily="2" charset="2"/>
              <a:buChar char="§"/>
            </a:pPr>
            <a:r>
              <a:rPr lang="en-GB" altLang="en-US" sz="2800" dirty="0" smtClean="0"/>
              <a:t>Incremental integration testing reduces this problem</a:t>
            </a:r>
          </a:p>
        </p:txBody>
      </p:sp>
    </p:spTree>
    <p:extLst>
      <p:ext uri="{BB962C8B-B14F-4D97-AF65-F5344CB8AC3E}">
        <p14:creationId xmlns:p14="http://schemas.microsoft.com/office/powerpoint/2010/main" val="288760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GB" altLang="en-US" dirty="0" smtClean="0"/>
              <a:t>Incremental integration testing</a:t>
            </a:r>
          </a:p>
        </p:txBody>
      </p:sp>
      <p:pic>
        <p:nvPicPr>
          <p:cNvPr id="6144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606550"/>
            <a:ext cx="8569325"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1991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5994" y="272763"/>
            <a:ext cx="9088005" cy="1325563"/>
          </a:xfrm>
        </p:spPr>
        <p:txBody>
          <a:bodyPr/>
          <a:lstStyle/>
          <a:p>
            <a:pPr eaLnBrk="1" fontAlgn="auto" hangingPunct="1">
              <a:spcAft>
                <a:spcPts val="0"/>
              </a:spcAft>
              <a:defRPr/>
            </a:pPr>
            <a:r>
              <a:rPr lang="en-GB" altLang="en-US" dirty="0" smtClean="0"/>
              <a:t>Approaches to integration testing</a:t>
            </a:r>
          </a:p>
        </p:txBody>
      </p:sp>
      <p:sp>
        <p:nvSpPr>
          <p:cNvPr id="62467" name="Rectangle 3"/>
          <p:cNvSpPr>
            <a:spLocks noGrp="1" noChangeArrowheads="1"/>
          </p:cNvSpPr>
          <p:nvPr>
            <p:ph idx="1"/>
          </p:nvPr>
        </p:nvSpPr>
        <p:spPr>
          <a:xfrm>
            <a:off x="-1" y="1773382"/>
            <a:ext cx="9070109" cy="4405729"/>
          </a:xfrm>
        </p:spPr>
        <p:txBody>
          <a:bodyPr/>
          <a:lstStyle/>
          <a:p>
            <a:pPr eaLnBrk="1" hangingPunct="1"/>
            <a:r>
              <a:rPr lang="en-GB" altLang="en-US" sz="2400" dirty="0" smtClean="0"/>
              <a:t>Top-down testing</a:t>
            </a:r>
          </a:p>
          <a:p>
            <a:pPr lvl="1" eaLnBrk="1" hangingPunct="1"/>
            <a:r>
              <a:rPr lang="en-GB" altLang="en-US" sz="2400" dirty="0" smtClean="0"/>
              <a:t>Start with high-level system and integrate from the top-down replacing individual components by </a:t>
            </a:r>
            <a:r>
              <a:rPr lang="en-GB" altLang="en-US" sz="2400" dirty="0" smtClean="0">
                <a:solidFill>
                  <a:srgbClr val="FF0000"/>
                </a:solidFill>
              </a:rPr>
              <a:t>stubs</a:t>
            </a:r>
            <a:r>
              <a:rPr lang="en-GB" altLang="en-US" sz="2400" dirty="0" smtClean="0"/>
              <a:t> where appropriate</a:t>
            </a:r>
          </a:p>
          <a:p>
            <a:pPr eaLnBrk="1" hangingPunct="1"/>
            <a:r>
              <a:rPr lang="en-GB" altLang="en-US" sz="2400" dirty="0" smtClean="0"/>
              <a:t>Bottom-up testing</a:t>
            </a:r>
          </a:p>
          <a:p>
            <a:pPr lvl="1" eaLnBrk="1" hangingPunct="1"/>
            <a:r>
              <a:rPr lang="en-GB" altLang="en-US" sz="2400" dirty="0" smtClean="0"/>
              <a:t>Integrate individual components in levels until the complete system is created</a:t>
            </a:r>
          </a:p>
          <a:p>
            <a:pPr eaLnBrk="1" hangingPunct="1"/>
            <a:r>
              <a:rPr lang="en-GB" altLang="en-US" sz="2400" dirty="0" smtClean="0"/>
              <a:t>In practice, most integration involves a </a:t>
            </a:r>
            <a:r>
              <a:rPr lang="en-GB" altLang="en-US" sz="2400" u="sng" dirty="0" smtClean="0">
                <a:solidFill>
                  <a:srgbClr val="00B0F0"/>
                </a:solidFill>
              </a:rPr>
              <a:t>combination</a:t>
            </a:r>
            <a:r>
              <a:rPr lang="en-GB" altLang="en-US" sz="2400" dirty="0" smtClean="0"/>
              <a:t> of these strategies</a:t>
            </a:r>
          </a:p>
        </p:txBody>
      </p:sp>
    </p:spTree>
    <p:extLst>
      <p:ext uri="{BB962C8B-B14F-4D97-AF65-F5344CB8AC3E}">
        <p14:creationId xmlns:p14="http://schemas.microsoft.com/office/powerpoint/2010/main" val="614534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0" y="365126"/>
            <a:ext cx="8515350" cy="1325563"/>
          </a:xfrm>
        </p:spPr>
        <p:txBody>
          <a:bodyPr lIns="90840" tIns="44623" rIns="90840" bIns="44623"/>
          <a:lstStyle/>
          <a:p>
            <a:pPr eaLnBrk="1" fontAlgn="auto" hangingPunct="1">
              <a:spcAft>
                <a:spcPts val="0"/>
              </a:spcAft>
              <a:defRPr/>
            </a:pPr>
            <a:r>
              <a:rPr lang="en-GB" altLang="en-US" dirty="0" smtClean="0"/>
              <a:t>Interface testing</a:t>
            </a:r>
          </a:p>
        </p:txBody>
      </p:sp>
      <p:sp>
        <p:nvSpPr>
          <p:cNvPr id="63491" name="Rectangle 2"/>
          <p:cNvSpPr>
            <a:spLocks noGrp="1" noChangeArrowheads="1"/>
          </p:cNvSpPr>
          <p:nvPr>
            <p:ph idx="1"/>
          </p:nvPr>
        </p:nvSpPr>
        <p:spPr>
          <a:xfrm>
            <a:off x="0" y="1773382"/>
            <a:ext cx="9051636" cy="4405729"/>
          </a:xfrm>
        </p:spPr>
        <p:txBody>
          <a:bodyPr lIns="90840" tIns="44623" rIns="90840" bIns="44623"/>
          <a:lstStyle/>
          <a:p>
            <a:pPr eaLnBrk="1" hangingPunct="1"/>
            <a:r>
              <a:rPr lang="en-GB" altLang="en-US" dirty="0" smtClean="0"/>
              <a:t>Takes place when modules or sub-systems are integrated to create larger systems</a:t>
            </a:r>
          </a:p>
          <a:p>
            <a:pPr eaLnBrk="1" hangingPunct="1"/>
            <a:r>
              <a:rPr lang="en-GB" altLang="en-US" dirty="0" smtClean="0"/>
              <a:t>Objectives are to detect faults due </a:t>
            </a:r>
            <a:r>
              <a:rPr lang="en-GB" altLang="en-US" dirty="0" smtClean="0">
                <a:solidFill>
                  <a:srgbClr val="FF0000"/>
                </a:solidFill>
              </a:rPr>
              <a:t>to interface errors </a:t>
            </a:r>
            <a:r>
              <a:rPr lang="en-GB" altLang="en-US" dirty="0" smtClean="0"/>
              <a:t>or invalid assumptions about interfaces</a:t>
            </a:r>
          </a:p>
          <a:p>
            <a:pPr eaLnBrk="1" hangingPunct="1"/>
            <a:r>
              <a:rPr lang="en-GB" altLang="en-US" dirty="0" smtClean="0"/>
              <a:t>Particularly important for </a:t>
            </a:r>
            <a:r>
              <a:rPr lang="en-GB" altLang="en-US" dirty="0" smtClean="0">
                <a:solidFill>
                  <a:srgbClr val="FF0000"/>
                </a:solidFill>
              </a:rPr>
              <a:t>object-oriented</a:t>
            </a:r>
            <a:r>
              <a:rPr lang="en-GB" altLang="en-US" dirty="0" smtClean="0"/>
              <a:t> development as objects are defined by their interfaces</a:t>
            </a:r>
          </a:p>
        </p:txBody>
      </p:sp>
    </p:spTree>
    <p:extLst>
      <p:ext uri="{BB962C8B-B14F-4D97-AF65-F5344CB8AC3E}">
        <p14:creationId xmlns:p14="http://schemas.microsoft.com/office/powerpoint/2010/main" val="276896534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758" y="365126"/>
            <a:ext cx="8468592" cy="1325563"/>
          </a:xfrm>
        </p:spPr>
        <p:txBody>
          <a:bodyPr lIns="90840" tIns="44623" rIns="90840" bIns="44623"/>
          <a:lstStyle/>
          <a:p>
            <a:pPr eaLnBrk="1" fontAlgn="auto" hangingPunct="1">
              <a:spcAft>
                <a:spcPts val="0"/>
              </a:spcAft>
              <a:defRPr/>
            </a:pPr>
            <a:r>
              <a:rPr lang="en-GB" altLang="en-US" dirty="0" smtClean="0"/>
              <a:t>Interface errors</a:t>
            </a:r>
          </a:p>
        </p:txBody>
      </p:sp>
      <p:sp>
        <p:nvSpPr>
          <p:cNvPr id="58371" name="Rectangle 3"/>
          <p:cNvSpPr>
            <a:spLocks noGrp="1" noChangeArrowheads="1"/>
          </p:cNvSpPr>
          <p:nvPr>
            <p:ph idx="1"/>
          </p:nvPr>
        </p:nvSpPr>
        <p:spPr>
          <a:xfrm>
            <a:off x="46758" y="1817908"/>
            <a:ext cx="9097241" cy="4222657"/>
          </a:xfrm>
        </p:spPr>
        <p:txBody>
          <a:bodyPr lIns="90840" tIns="44623" rIns="90840" bIns="44623" rtlCol="0">
            <a:normAutofit/>
          </a:bodyPr>
          <a:lstStyle/>
          <a:p>
            <a:pPr marL="91440" indent="-91440" eaLnBrk="1" fontAlgn="auto" hangingPunct="1">
              <a:defRPr/>
            </a:pPr>
            <a:r>
              <a:rPr lang="en-GB" altLang="en-US" sz="2400" dirty="0" smtClean="0"/>
              <a:t>Interface misuse</a:t>
            </a:r>
          </a:p>
          <a:p>
            <a:pPr marL="265176" lvl="1" indent="-137160" eaLnBrk="1" fontAlgn="auto" hangingPunct="1">
              <a:defRPr/>
            </a:pPr>
            <a:r>
              <a:rPr lang="en-GB" altLang="en-US" sz="2400" dirty="0" smtClean="0"/>
              <a:t>A calling component calls another component and makes an error in its use of its interface </a:t>
            </a:r>
          </a:p>
          <a:p>
            <a:pPr marL="448056" lvl="2" indent="-137160" eaLnBrk="1" fontAlgn="auto" hangingPunct="1">
              <a:defRPr/>
            </a:pPr>
            <a:r>
              <a:rPr lang="en-GB" altLang="en-US" sz="2100" dirty="0" smtClean="0"/>
              <a:t>e.g. parameters in the wrong order</a:t>
            </a:r>
          </a:p>
          <a:p>
            <a:pPr marL="91440" indent="-91440" eaLnBrk="1" fontAlgn="auto" hangingPunct="1">
              <a:defRPr/>
            </a:pPr>
            <a:r>
              <a:rPr lang="en-GB" altLang="en-US" sz="2400" dirty="0" smtClean="0"/>
              <a:t>Interface misunderstanding</a:t>
            </a:r>
          </a:p>
          <a:p>
            <a:pPr marL="265176" lvl="1" indent="-137160" eaLnBrk="1" fontAlgn="auto" hangingPunct="1">
              <a:defRPr/>
            </a:pPr>
            <a:r>
              <a:rPr lang="en-GB" altLang="en-US" sz="2400" dirty="0" smtClean="0"/>
              <a:t>A calling component embeds assumptions about the behaviour of the called component which are incorrect</a:t>
            </a:r>
          </a:p>
          <a:p>
            <a:pPr marL="91440" indent="-91440" eaLnBrk="1" fontAlgn="auto" hangingPunct="1">
              <a:defRPr/>
            </a:pPr>
            <a:r>
              <a:rPr lang="en-GB" altLang="en-US" sz="2400" dirty="0" smtClean="0"/>
              <a:t>Timing errors</a:t>
            </a:r>
          </a:p>
          <a:p>
            <a:pPr marL="265176" lvl="1" indent="-137160" eaLnBrk="1" fontAlgn="auto" hangingPunct="1">
              <a:defRPr/>
            </a:pPr>
            <a:r>
              <a:rPr lang="en-GB" altLang="en-US" sz="2400" dirty="0" smtClean="0"/>
              <a:t>The called and the calling component operate at </a:t>
            </a:r>
            <a:r>
              <a:rPr lang="en-GB" altLang="en-US" sz="2400" dirty="0" smtClean="0">
                <a:solidFill>
                  <a:srgbClr val="FF0000"/>
                </a:solidFill>
              </a:rPr>
              <a:t>different speeds </a:t>
            </a:r>
            <a:r>
              <a:rPr lang="en-GB" altLang="en-US" sz="2400" dirty="0" smtClean="0"/>
              <a:t>and out-of-date information is accessed</a:t>
            </a:r>
          </a:p>
        </p:txBody>
      </p:sp>
    </p:spTree>
    <p:extLst>
      <p:ext uri="{BB962C8B-B14F-4D97-AF65-F5344CB8AC3E}">
        <p14:creationId xmlns:p14="http://schemas.microsoft.com/office/powerpoint/2010/main" val="259512194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4655" y="365126"/>
            <a:ext cx="8450695" cy="1325563"/>
          </a:xfrm>
        </p:spPr>
        <p:txBody>
          <a:bodyPr/>
          <a:lstStyle/>
          <a:p>
            <a:pPr eaLnBrk="1" fontAlgn="auto" hangingPunct="1">
              <a:spcAft>
                <a:spcPts val="0"/>
              </a:spcAft>
              <a:defRPr/>
            </a:pPr>
            <a:r>
              <a:rPr lang="en-US" altLang="en-US" dirty="0" smtClean="0"/>
              <a:t>References/Acknowledgements</a:t>
            </a:r>
          </a:p>
        </p:txBody>
      </p:sp>
      <p:sp>
        <p:nvSpPr>
          <p:cNvPr id="68611" name="Content Placeholder 2"/>
          <p:cNvSpPr>
            <a:spLocks noGrp="1"/>
          </p:cNvSpPr>
          <p:nvPr>
            <p:ph idx="1"/>
          </p:nvPr>
        </p:nvSpPr>
        <p:spPr>
          <a:xfrm>
            <a:off x="0" y="1801092"/>
            <a:ext cx="8763000" cy="775854"/>
          </a:xfrm>
        </p:spPr>
        <p:txBody>
          <a:bodyPr>
            <a:normAutofit lnSpcReduction="10000"/>
          </a:bodyPr>
          <a:lstStyle/>
          <a:p>
            <a:pPr eaLnBrk="1" hangingPunct="1"/>
            <a:r>
              <a:rPr lang="en-US" altLang="en-US" dirty="0" smtClean="0"/>
              <a:t>Roger Pressman: Software </a:t>
            </a:r>
            <a:r>
              <a:rPr lang="en-US" altLang="en-US" dirty="0" err="1" smtClean="0"/>
              <a:t>Eng</a:t>
            </a:r>
            <a:r>
              <a:rPr lang="en-US" altLang="en-US" dirty="0" smtClean="0"/>
              <a:t> : A Practitioner  Approach, 6</a:t>
            </a:r>
            <a:r>
              <a:rPr lang="en-US" altLang="en-US" baseline="30000" dirty="0" smtClean="0"/>
              <a:t>th</a:t>
            </a:r>
            <a:r>
              <a:rPr lang="en-US" altLang="en-US" dirty="0" smtClean="0"/>
              <a:t> edition</a:t>
            </a:r>
          </a:p>
        </p:txBody>
      </p:sp>
    </p:spTree>
    <p:extLst>
      <p:ext uri="{BB962C8B-B14F-4D97-AF65-F5344CB8AC3E}">
        <p14:creationId xmlns:p14="http://schemas.microsoft.com/office/powerpoint/2010/main" val="2992922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65126"/>
            <a:ext cx="8515350" cy="1325563"/>
          </a:xfrm>
        </p:spPr>
        <p:txBody>
          <a:bodyPr>
            <a:normAutofit/>
          </a:bodyPr>
          <a:lstStyle/>
          <a:p>
            <a:pPr>
              <a:defRPr/>
            </a:pPr>
            <a:r>
              <a:rPr lang="en-US" altLang="en-US" dirty="0"/>
              <a:t>Software </a:t>
            </a:r>
            <a:r>
              <a:rPr lang="en-US" altLang="en-US" dirty="0" smtClean="0"/>
              <a:t>requirements specification</a:t>
            </a:r>
            <a:endParaRPr lang="en-US" altLang="en-US" dirty="0"/>
          </a:p>
        </p:txBody>
      </p:sp>
      <p:sp>
        <p:nvSpPr>
          <p:cNvPr id="11267" name="Rectangle 3"/>
          <p:cNvSpPr>
            <a:spLocks noGrp="1" noChangeArrowheads="1"/>
          </p:cNvSpPr>
          <p:nvPr>
            <p:ph idx="1"/>
          </p:nvPr>
        </p:nvSpPr>
        <p:spPr>
          <a:xfrm>
            <a:off x="0" y="1865744"/>
            <a:ext cx="8515350" cy="4313367"/>
          </a:xfrm>
        </p:spPr>
        <p:txBody>
          <a:bodyPr/>
          <a:lstStyle/>
          <a:p>
            <a:r>
              <a:rPr lang="en-US" altLang="en-US" dirty="0" smtClean="0"/>
              <a:t>AKA requirement engineering (RE</a:t>
            </a:r>
            <a:r>
              <a:rPr lang="en-US" altLang="en-US" dirty="0" smtClean="0"/>
              <a:t>)</a:t>
            </a:r>
            <a:r>
              <a:rPr lang="en-US" altLang="en-US" sz="2900" dirty="0"/>
              <a:t> </a:t>
            </a:r>
            <a:endParaRPr lang="en-US" altLang="en-US" sz="2900" dirty="0" smtClean="0"/>
          </a:p>
          <a:p>
            <a:pPr lvl="1"/>
            <a:r>
              <a:rPr lang="en-US" altLang="en-US" sz="2500" dirty="0" smtClean="0"/>
              <a:t>Refers </a:t>
            </a:r>
            <a:r>
              <a:rPr lang="en-US" altLang="en-US" sz="2500" dirty="0"/>
              <a:t>to the broad spectrum of tasks and methods that lead to an understanding of requirements</a:t>
            </a:r>
          </a:p>
          <a:p>
            <a:pPr eaLnBrk="1" hangingPunct="1"/>
            <a:r>
              <a:rPr lang="en-US" altLang="en-US" dirty="0" smtClean="0"/>
              <a:t>The </a:t>
            </a:r>
            <a:r>
              <a:rPr lang="en-US" altLang="en-US" dirty="0" smtClean="0"/>
              <a:t>most critical stage of the software process</a:t>
            </a:r>
          </a:p>
          <a:p>
            <a:r>
              <a:rPr lang="en-US" altLang="en-US" dirty="0" smtClean="0"/>
              <a:t>Need to understand/define what services are required from the system</a:t>
            </a:r>
          </a:p>
          <a:p>
            <a:pPr eaLnBrk="1" hangingPunct="1">
              <a:buFont typeface="Wingdings" panose="05000000000000000000" pitchFamily="2" charset="2"/>
              <a:buChar char="q"/>
            </a:pP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173869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127" y="365126"/>
            <a:ext cx="8432223" cy="1325563"/>
          </a:xfrm>
        </p:spPr>
        <p:txBody>
          <a:bodyPr>
            <a:normAutofit/>
          </a:bodyPr>
          <a:lstStyle/>
          <a:p>
            <a:pPr fontAlgn="auto">
              <a:spcAft>
                <a:spcPts val="0"/>
              </a:spcAft>
              <a:defRPr/>
            </a:pPr>
            <a:r>
              <a:rPr lang="en-US" altLang="en-US" dirty="0"/>
              <a:t>Phases in RE</a:t>
            </a:r>
          </a:p>
        </p:txBody>
      </p:sp>
      <p:sp>
        <p:nvSpPr>
          <p:cNvPr id="12291" name="Rectangle 3"/>
          <p:cNvSpPr>
            <a:spLocks noGrp="1" noChangeArrowheads="1"/>
          </p:cNvSpPr>
          <p:nvPr>
            <p:ph idx="1"/>
          </p:nvPr>
        </p:nvSpPr>
        <p:spPr>
          <a:xfrm>
            <a:off x="0" y="1690689"/>
            <a:ext cx="9042400" cy="4867129"/>
          </a:xfrm>
        </p:spPr>
        <p:txBody>
          <a:bodyPr>
            <a:normAutofit/>
          </a:bodyPr>
          <a:lstStyle/>
          <a:p>
            <a:pPr eaLnBrk="1" hangingPunct="1"/>
            <a:r>
              <a:rPr lang="en-US" altLang="en-US" sz="2900" dirty="0" smtClean="0"/>
              <a:t>Requirement</a:t>
            </a:r>
            <a:r>
              <a:rPr lang="en-US" altLang="en-US" sz="2900" dirty="0" smtClean="0"/>
              <a:t>?</a:t>
            </a:r>
          </a:p>
          <a:p>
            <a:pPr lvl="1"/>
            <a:r>
              <a:rPr lang="en-US" altLang="en-US" sz="2900" dirty="0" smtClean="0"/>
              <a:t>An expression of desired behavior</a:t>
            </a:r>
          </a:p>
          <a:p>
            <a:pPr lvl="1"/>
            <a:r>
              <a:rPr lang="en-US" altLang="en-US" sz="2900" dirty="0" smtClean="0"/>
              <a:t>Deals with objects or entities</a:t>
            </a:r>
          </a:p>
          <a:p>
            <a:pPr lvl="1"/>
            <a:r>
              <a:rPr lang="en-US" altLang="en-US" sz="2900" dirty="0" smtClean="0"/>
              <a:t>The states they can be </a:t>
            </a:r>
          </a:p>
          <a:p>
            <a:pPr lvl="1"/>
            <a:r>
              <a:rPr lang="en-US" altLang="en-US" sz="2900" dirty="0" smtClean="0"/>
              <a:t>The functions that they may perform to change the state</a:t>
            </a:r>
          </a:p>
          <a:p>
            <a:pPr lvl="1"/>
            <a:r>
              <a:rPr lang="en-US" altLang="en-US" sz="3300" dirty="0" smtClean="0"/>
              <a:t>E.g.1, </a:t>
            </a:r>
            <a:r>
              <a:rPr lang="en-US" altLang="en-US" sz="2900" dirty="0" smtClean="0"/>
              <a:t>P</a:t>
            </a:r>
            <a:r>
              <a:rPr lang="en-US" altLang="en-US" sz="2900" dirty="0" smtClean="0"/>
              <a:t>aychecks </a:t>
            </a:r>
            <a:r>
              <a:rPr lang="en-US" altLang="en-US" sz="2900" dirty="0" smtClean="0"/>
              <a:t>shall be issued every two weeks</a:t>
            </a:r>
          </a:p>
          <a:p>
            <a:pPr lvl="1"/>
            <a:r>
              <a:rPr lang="en-US" altLang="en-US" sz="3300" dirty="0" smtClean="0"/>
              <a:t>E.g.2, Direct </a:t>
            </a:r>
            <a:r>
              <a:rPr lang="en-US" altLang="en-US" sz="3300" dirty="0" smtClean="0"/>
              <a:t>deposited shall be supported for full-time employees</a:t>
            </a:r>
          </a:p>
          <a:p>
            <a:pPr lvl="1" eaLnBrk="1" hangingPunct="1"/>
            <a:endParaRPr lang="en-US" altLang="en-US" dirty="0" smtClean="0"/>
          </a:p>
          <a:p>
            <a:pPr lvl="1" eaLnBrk="1" hangingPunct="1"/>
            <a:endParaRPr lang="en-US" altLang="en-US" dirty="0" smtClean="0"/>
          </a:p>
          <a:p>
            <a:pPr lvl="1" eaLnBrk="1" hangingPunct="1"/>
            <a:endParaRPr lang="en-US" altLang="en-US" dirty="0" smtClean="0"/>
          </a:p>
        </p:txBody>
      </p:sp>
    </p:spTree>
    <p:extLst>
      <p:ext uri="{BB962C8B-B14F-4D97-AF65-F5344CB8AC3E}">
        <p14:creationId xmlns:p14="http://schemas.microsoft.com/office/powerpoint/2010/main" val="47487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requirements</a:t>
            </a:r>
            <a:endParaRPr lang="en-US" dirty="0"/>
          </a:p>
        </p:txBody>
      </p:sp>
      <p:sp>
        <p:nvSpPr>
          <p:cNvPr id="3" name="Content Placeholder 2"/>
          <p:cNvSpPr>
            <a:spLocks noGrp="1"/>
          </p:cNvSpPr>
          <p:nvPr>
            <p:ph idx="1"/>
          </p:nvPr>
        </p:nvSpPr>
        <p:spPr>
          <a:xfrm>
            <a:off x="142240" y="1956454"/>
            <a:ext cx="8373110" cy="4222657"/>
          </a:xfrm>
        </p:spPr>
        <p:txBody>
          <a:bodyPr>
            <a:normAutofit/>
          </a:bodyPr>
          <a:lstStyle/>
          <a:p>
            <a:r>
              <a:rPr lang="en-US" altLang="en-US" sz="2900" b="1" dirty="0">
                <a:solidFill>
                  <a:srgbClr val="7030A0"/>
                </a:solidFill>
              </a:rPr>
              <a:t>Types of requirements</a:t>
            </a:r>
          </a:p>
          <a:p>
            <a:pPr lvl="1"/>
            <a:r>
              <a:rPr lang="en-US" altLang="en-US" sz="2900" b="1" dirty="0">
                <a:solidFill>
                  <a:srgbClr val="7030A0"/>
                </a:solidFill>
              </a:rPr>
              <a:t>Functional (what)  </a:t>
            </a:r>
          </a:p>
          <a:p>
            <a:pPr lvl="1"/>
            <a:r>
              <a:rPr lang="en-US" altLang="en-US" sz="2900" b="1" dirty="0" smtClean="0">
                <a:solidFill>
                  <a:srgbClr val="7030A0"/>
                </a:solidFill>
              </a:rPr>
              <a:t>Nonfunctional </a:t>
            </a:r>
            <a:r>
              <a:rPr lang="en-US" altLang="en-US" sz="2900" b="1" dirty="0">
                <a:solidFill>
                  <a:srgbClr val="7030A0"/>
                </a:solidFill>
              </a:rPr>
              <a:t>(how)</a:t>
            </a:r>
          </a:p>
          <a:p>
            <a:endParaRPr lang="en-US" dirty="0"/>
          </a:p>
        </p:txBody>
      </p:sp>
    </p:spTree>
    <p:extLst>
      <p:ext uri="{BB962C8B-B14F-4D97-AF65-F5344CB8AC3E}">
        <p14:creationId xmlns:p14="http://schemas.microsoft.com/office/powerpoint/2010/main" val="408523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 Process</a:t>
            </a:r>
            <a:endParaRPr lang="en-US" dirty="0"/>
          </a:p>
        </p:txBody>
      </p:sp>
      <p:sp>
        <p:nvSpPr>
          <p:cNvPr id="3" name="Content Placeholder 2"/>
          <p:cNvSpPr>
            <a:spLocks noGrp="1"/>
          </p:cNvSpPr>
          <p:nvPr>
            <p:ph idx="1"/>
          </p:nvPr>
        </p:nvSpPr>
        <p:spPr/>
        <p:txBody>
          <a:bodyPr/>
          <a:lstStyle/>
          <a:p>
            <a:r>
              <a:rPr lang="en-US" altLang="en-US" sz="2900" dirty="0"/>
              <a:t>Consists of the following sub-phases (at least)</a:t>
            </a:r>
          </a:p>
          <a:p>
            <a:pPr lvl="1"/>
            <a:r>
              <a:rPr lang="en-US" altLang="en-US" sz="2900" dirty="0"/>
              <a:t>Elicitation</a:t>
            </a:r>
          </a:p>
          <a:p>
            <a:pPr lvl="1"/>
            <a:r>
              <a:rPr lang="en-US" altLang="en-US" sz="2900" dirty="0"/>
              <a:t>Analysis</a:t>
            </a:r>
          </a:p>
          <a:p>
            <a:pPr lvl="1"/>
            <a:r>
              <a:rPr lang="en-US" altLang="en-US" sz="2900" dirty="0"/>
              <a:t>Specification</a:t>
            </a:r>
          </a:p>
          <a:p>
            <a:pPr lvl="1"/>
            <a:r>
              <a:rPr lang="en-US" altLang="en-US" sz="2900" dirty="0"/>
              <a:t>Validation</a:t>
            </a:r>
          </a:p>
          <a:p>
            <a:endParaRPr lang="en-US" dirty="0"/>
          </a:p>
        </p:txBody>
      </p:sp>
    </p:spTree>
    <p:extLst>
      <p:ext uri="{BB962C8B-B14F-4D97-AF65-F5344CB8AC3E}">
        <p14:creationId xmlns:p14="http://schemas.microsoft.com/office/powerpoint/2010/main" val="2859302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UNDAerospace.pptx" id="{F7118328-E834-46A0-83EC-F744BFE60237}" vid="{D2773446-F50F-4EEB-A44E-9265065B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PresentationUNDAerospace_Template</Template>
  <TotalTime>2175</TotalTime>
  <Words>2343</Words>
  <Application>Microsoft Office PowerPoint</Application>
  <PresentationFormat>On-screen Show (4:3)</PresentationFormat>
  <Paragraphs>381</Paragraphs>
  <Slides>55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Calibri Light</vt:lpstr>
      <vt:lpstr>Comic Sans MS</vt:lpstr>
      <vt:lpstr>Franklin Gothic Book</vt:lpstr>
      <vt:lpstr>Helvetica</vt:lpstr>
      <vt:lpstr>Tahoma</vt:lpstr>
      <vt:lpstr>Wingdings</vt:lpstr>
      <vt:lpstr>Wingdings 2</vt:lpstr>
      <vt:lpstr>Wingdings 3</vt:lpstr>
      <vt:lpstr>Office Theme</vt:lpstr>
      <vt:lpstr>Csci565:  Advanced Software Eng.  Introduction </vt:lpstr>
      <vt:lpstr>Advanced Software Engineering: Term paper</vt:lpstr>
      <vt:lpstr>More on term paper</vt:lpstr>
      <vt:lpstr>Software Development Life cycle (SDLC)</vt:lpstr>
      <vt:lpstr>Examples of SDLC (the Process)</vt:lpstr>
      <vt:lpstr>Software requirements specification</vt:lpstr>
      <vt:lpstr>Phases in RE</vt:lpstr>
      <vt:lpstr>Type of requirements</vt:lpstr>
      <vt:lpstr>Requirement Engineering: Process</vt:lpstr>
      <vt:lpstr>Software Specification</vt:lpstr>
      <vt:lpstr>Software design</vt:lpstr>
      <vt:lpstr>Design Concepts</vt:lpstr>
      <vt:lpstr>Implementation</vt:lpstr>
      <vt:lpstr>Software Validation</vt:lpstr>
      <vt:lpstr>Software evolution (Maintenance)</vt:lpstr>
      <vt:lpstr>Software Testing Overview</vt:lpstr>
      <vt:lpstr>Some definitions of Software Testing</vt:lpstr>
      <vt:lpstr>More on Software testing  </vt:lpstr>
      <vt:lpstr>PowerPoint Presentation</vt:lpstr>
      <vt:lpstr>About testing</vt:lpstr>
      <vt:lpstr>Problems of Testing</vt:lpstr>
      <vt:lpstr>Example Exhaustive testing (proof by cases)</vt:lpstr>
      <vt:lpstr>Main Challenges of Software testing</vt:lpstr>
      <vt:lpstr>Testing Activities</vt:lpstr>
      <vt:lpstr>Basic Definitions:2</vt:lpstr>
      <vt:lpstr>Fault vs. Failure</vt:lpstr>
      <vt:lpstr>Cost of Fixing a bug</vt:lpstr>
      <vt:lpstr>Test Cases </vt:lpstr>
      <vt:lpstr>Typical Test Case Information</vt:lpstr>
      <vt:lpstr>Testing Principles</vt:lpstr>
      <vt:lpstr>Testing heuristics </vt:lpstr>
      <vt:lpstr>Types of Testing</vt:lpstr>
      <vt:lpstr>Testing and SDLC: The V-Model</vt:lpstr>
      <vt:lpstr>Verification vs. Testing</vt:lpstr>
      <vt:lpstr>The objective of testing</vt:lpstr>
      <vt:lpstr>The Level of testing: Unit</vt:lpstr>
      <vt:lpstr>  Integration testing </vt:lpstr>
      <vt:lpstr>Testing Strategies </vt:lpstr>
      <vt:lpstr>Black-box testing</vt:lpstr>
      <vt:lpstr>Black-box testing</vt:lpstr>
      <vt:lpstr>Equivalence partitioning</vt:lpstr>
      <vt:lpstr>Equivalence partitioning (Roger Pressman)</vt:lpstr>
      <vt:lpstr>Equivalence partitioning</vt:lpstr>
      <vt:lpstr>Examples of Equivalence partitions</vt:lpstr>
      <vt:lpstr> White Box testing</vt:lpstr>
      <vt:lpstr>White-box testing</vt:lpstr>
      <vt:lpstr>Path Based Testing</vt:lpstr>
      <vt:lpstr>Program flow graphs</vt:lpstr>
      <vt:lpstr>Cyclomatic complexity</vt:lpstr>
      <vt:lpstr>Integration testing</vt:lpstr>
      <vt:lpstr>Incremental integration testing</vt:lpstr>
      <vt:lpstr>Approaches to integration testing</vt:lpstr>
      <vt:lpstr>Interface testing</vt:lpstr>
      <vt:lpstr>Interface errors</vt:lpstr>
      <vt:lpstr>References/Acknowledgements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Olson</dc:creator>
  <cp:lastModifiedBy>Reza, Hassan</cp:lastModifiedBy>
  <cp:revision>126</cp:revision>
  <dcterms:created xsi:type="dcterms:W3CDTF">2015-08-12T16:59:57Z</dcterms:created>
  <dcterms:modified xsi:type="dcterms:W3CDTF">2018-08-28T19:11:27Z</dcterms:modified>
</cp:coreProperties>
</file>