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13716000" cx="2438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Helvetica Neue"/>
      <p:regular r:id="rId14"/>
      <p:bold r:id="rId15"/>
      <p:italic r:id="rId16"/>
      <p:boldItalic r:id="rId17"/>
    </p:embeddedFont>
    <p:embeddedFont>
      <p:font typeface="Arial Black"/>
      <p:regular r:id="rId18"/>
    </p:embeddedFont>
    <p:embeddedFont>
      <p:font typeface="Helvetica Neue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bold.fntdata"/><Relationship Id="rId11" Type="http://schemas.openxmlformats.org/officeDocument/2006/relationships/font" Target="fonts/Roboto-bold.fntdata"/><Relationship Id="rId22" Type="http://schemas.openxmlformats.org/officeDocument/2006/relationships/font" Target="fonts/HelveticaNeueLight-boldItalic.fntdata"/><Relationship Id="rId10" Type="http://schemas.openxmlformats.org/officeDocument/2006/relationships/font" Target="fonts/Roboto-regular.fntdata"/><Relationship Id="rId21" Type="http://schemas.openxmlformats.org/officeDocument/2006/relationships/font" Target="fonts/HelveticaNeueLight-italic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19" Type="http://schemas.openxmlformats.org/officeDocument/2006/relationships/font" Target="fonts/HelveticaNeueLight-regular.fntdata"/><Relationship Id="rId6" Type="http://schemas.openxmlformats.org/officeDocument/2006/relationships/slide" Target="slides/slide2.xml"/><Relationship Id="rId18" Type="http://schemas.openxmlformats.org/officeDocument/2006/relationships/font" Target="fonts/ArialBlack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829fe159e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22222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5454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8829fe159e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62eb9a516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pedir complementos falando dos beneficios</a:t>
            </a:r>
            <a:endParaRPr/>
          </a:p>
        </p:txBody>
      </p:sp>
      <p:sp>
        <p:nvSpPr>
          <p:cNvPr id="92" name="Google Shape;92;g862eb9a516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62eb9a516_1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862eb9a516_1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/>
            </a:lvl5pPr>
            <a:lvl6pPr indent="-39433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4387453" y="1785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39433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>
            <p:ph idx="2" type="pic"/>
          </p:nvPr>
        </p:nvSpPr>
        <p:spPr>
          <a:xfrm>
            <a:off x="12442031" y="7072312"/>
            <a:ext cx="8514489" cy="5679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9" name="Google Shape;49;p12"/>
          <p:cNvSpPr/>
          <p:nvPr>
            <p:ph idx="3" type="pic"/>
          </p:nvPr>
        </p:nvSpPr>
        <p:spPr>
          <a:xfrm>
            <a:off x="12192000" y="1250156"/>
            <a:ext cx="8251032" cy="55006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0" name="Google Shape;50;p12"/>
          <p:cNvSpPr/>
          <p:nvPr>
            <p:ph idx="4" type="pic"/>
          </p:nvPr>
        </p:nvSpPr>
        <p:spPr>
          <a:xfrm>
            <a:off x="-291704" y="1250156"/>
            <a:ext cx="16850319" cy="11233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i="1" sz="3200"/>
            </a:lvl1pPr>
            <a:lvl2pPr indent="-39433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Helvetica Neue"/>
              <a:buNone/>
              <a:defRPr sz="4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9433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>
            <p:ph idx="2" type="pic"/>
          </p:nvPr>
        </p:nvSpPr>
        <p:spPr>
          <a:xfrm>
            <a:off x="1712269" y="0"/>
            <a:ext cx="20959464" cy="13983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4305298" y="2262186"/>
            <a:ext cx="15773405" cy="1988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Calibri"/>
              <a:buNone/>
              <a:defRPr sz="86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4305298" y="4452937"/>
            <a:ext cx="15773405" cy="652700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5588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•"/>
              <a:defRPr sz="5200">
                <a:latin typeface="Calibri"/>
                <a:ea typeface="Calibri"/>
                <a:cs typeface="Calibri"/>
                <a:sym typeface="Calibri"/>
              </a:defRPr>
            </a:lvl1pPr>
            <a:lvl2pPr indent="-5588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•"/>
              <a:defRPr sz="5200">
                <a:latin typeface="Calibri"/>
                <a:ea typeface="Calibri"/>
                <a:cs typeface="Calibri"/>
                <a:sym typeface="Calibri"/>
              </a:defRPr>
            </a:lvl2pPr>
            <a:lvl3pPr indent="-55880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•"/>
              <a:defRPr sz="5200">
                <a:latin typeface="Calibri"/>
                <a:ea typeface="Calibri"/>
                <a:cs typeface="Calibri"/>
                <a:sym typeface="Calibri"/>
              </a:defRPr>
            </a:lvl3pPr>
            <a:lvl4pPr indent="-55880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•"/>
              <a:defRPr sz="5200">
                <a:latin typeface="Calibri"/>
                <a:ea typeface="Calibri"/>
                <a:cs typeface="Calibri"/>
                <a:sym typeface="Calibri"/>
              </a:defRPr>
            </a:lvl4pPr>
            <a:lvl5pPr indent="-55880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•"/>
              <a:defRPr sz="5200">
                <a:latin typeface="Calibri"/>
                <a:ea typeface="Calibri"/>
                <a:cs typeface="Calibri"/>
                <a:sym typeface="Calibri"/>
              </a:defRPr>
            </a:lvl5pPr>
            <a:lvl6pPr indent="-39433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19645620" y="11282837"/>
            <a:ext cx="433080" cy="48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Calibri"/>
              <a:buNone/>
              <a:defRPr b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Calibri"/>
              <a:buNone/>
              <a:defRPr b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Calibri"/>
              <a:buNone/>
              <a:defRPr b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Calibri"/>
              <a:buNone/>
              <a:defRPr b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Calibri"/>
              <a:buNone/>
              <a:defRPr b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Calibri"/>
              <a:buNone/>
              <a:defRPr b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Calibri"/>
              <a:buNone/>
              <a:defRPr b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Calibri"/>
              <a:buNone/>
              <a:defRPr b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Calibri"/>
              <a:buNone/>
              <a:defRPr b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>
            <p:ph idx="2" type="pic"/>
          </p:nvPr>
        </p:nvSpPr>
        <p:spPr>
          <a:xfrm>
            <a:off x="5329062" y="406546"/>
            <a:ext cx="13716003" cy="9148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/>
            </a:lvl5pPr>
            <a:lvl6pPr indent="-39433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/>
          <p:nvPr>
            <p:ph idx="2" type="pic"/>
          </p:nvPr>
        </p:nvSpPr>
        <p:spPr>
          <a:xfrm>
            <a:off x="6231433" y="863203"/>
            <a:ext cx="17439682" cy="11626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/>
            </a:lvl5pPr>
            <a:lvl6pPr indent="-39433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387453" y="357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4387453" y="357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39433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/>
          <p:nvPr>
            <p:ph idx="2" type="pic"/>
          </p:nvPr>
        </p:nvSpPr>
        <p:spPr>
          <a:xfrm>
            <a:off x="8794253" y="3637358"/>
            <a:ext cx="13260587" cy="884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1" name="Google Shape;41;p10"/>
          <p:cNvSpPr txBox="1"/>
          <p:nvPr>
            <p:ph type="title"/>
          </p:nvPr>
        </p:nvSpPr>
        <p:spPr>
          <a:xfrm>
            <a:off x="4387453" y="357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578485" lvl="0" marL="4572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510"/>
              <a:buFont typeface="Helvetica Neue"/>
              <a:buChar char="•"/>
              <a:defRPr sz="3800"/>
            </a:lvl1pPr>
            <a:lvl2pPr indent="-578485" lvl="1" marL="9144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510"/>
              <a:buFont typeface="Helvetica Neue"/>
              <a:buChar char="•"/>
              <a:defRPr sz="3800"/>
            </a:lvl2pPr>
            <a:lvl3pPr indent="-578485" lvl="2" marL="13716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510"/>
              <a:buFont typeface="Helvetica Neue"/>
              <a:buChar char="•"/>
              <a:defRPr sz="3800"/>
            </a:lvl3pPr>
            <a:lvl4pPr indent="-578485" lvl="3" marL="18288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510"/>
              <a:buFont typeface="Helvetica Neue"/>
              <a:buChar char="•"/>
              <a:defRPr sz="3800"/>
            </a:lvl4pPr>
            <a:lvl5pPr indent="-578485" lvl="4" marL="22860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510"/>
              <a:buFont typeface="Helvetica Neue"/>
              <a:buChar char="•"/>
              <a:defRPr sz="3800"/>
            </a:lvl5pPr>
            <a:lvl6pPr indent="-39433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87453" y="357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63373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3373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3373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3373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33729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33729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33729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33729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33729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hyperlink" Target="mailto:charlotte@poupacerto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15693713" y="12706816"/>
            <a:ext cx="3843250" cy="539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rPr b="1" i="0" lang="en-US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http://poupacerto.com/</a:t>
            </a:r>
            <a:endParaRPr/>
          </a:p>
        </p:txBody>
      </p:sp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9525"/>
            <a:ext cx="24231600" cy="1363656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/>
          <p:nvPr/>
        </p:nvSpPr>
        <p:spPr>
          <a:xfrm>
            <a:off x="23535644" y="12087412"/>
            <a:ext cx="848737" cy="3789484"/>
          </a:xfrm>
          <a:prstGeom prst="roundRect">
            <a:avLst>
              <a:gd fmla="val 4772" name="adj"/>
            </a:avLst>
          </a:prstGeom>
          <a:solidFill>
            <a:srgbClr val="0AC5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13977300" y="6704125"/>
            <a:ext cx="9482100" cy="4764300"/>
          </a:xfrm>
          <a:prstGeom prst="roundRect">
            <a:avLst>
              <a:gd fmla="val 4336" name="adj"/>
            </a:avLst>
          </a:prstGeom>
          <a:solidFill>
            <a:srgbClr val="434343"/>
          </a:solidFill>
          <a:ln>
            <a:noFill/>
          </a:ln>
          <a:effectLst>
            <a:outerShdw blurRad="50800" rotWithShape="0" dir="5400000" dist="25400">
              <a:srgbClr val="000000">
                <a:alpha val="0"/>
              </a:srgbClr>
            </a:outerShdw>
          </a:effectLst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14401145" y="7028918"/>
            <a:ext cx="6428400" cy="26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A9D1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AC5FF"/>
                </a:solidFill>
              </a:rPr>
              <a:t>CATCH UP 1</a:t>
            </a:r>
            <a:endParaRPr b="1" sz="2800">
              <a:solidFill>
                <a:srgbClr val="0AC5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A9D1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AC5FF"/>
                </a:solidFill>
              </a:rPr>
              <a:t>FINANCIAL </a:t>
            </a:r>
            <a:r>
              <a:rPr b="1" i="0" lang="en-US" sz="2800" u="none" cap="none" strike="noStrike">
                <a:solidFill>
                  <a:srgbClr val="0AC5FF"/>
                </a:solidFill>
                <a:latin typeface="Arial"/>
                <a:ea typeface="Arial"/>
                <a:cs typeface="Arial"/>
                <a:sym typeface="Arial"/>
              </a:rPr>
              <a:t>ADVISOR </a:t>
            </a:r>
            <a:r>
              <a:rPr b="1" lang="en-US" sz="2800">
                <a:solidFill>
                  <a:srgbClr val="0AC5FF"/>
                </a:solidFill>
              </a:rPr>
              <a:t>PROJECT</a:t>
            </a:r>
            <a:r>
              <a:rPr b="1" i="0" lang="en-US" sz="2800" u="none" cap="none" strike="noStrike">
                <a:solidFill>
                  <a:srgbClr val="0AC5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AC5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A9D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5BA9D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BANCO PAN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FFFFFF"/>
                </a:solidFill>
              </a:rPr>
              <a:t>JUNE, </a:t>
            </a: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2020</a:t>
            </a:r>
            <a:endParaRPr/>
          </a:p>
        </p:txBody>
      </p:sp>
      <p:pic>
        <p:nvPicPr>
          <p:cNvPr descr="logofullwhite.png" id="68" name="Google Shape;6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53558" y="10014941"/>
            <a:ext cx="5043188" cy="108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DFD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6"/>
          <p:cNvCxnSpPr/>
          <p:nvPr/>
        </p:nvCxnSpPr>
        <p:spPr>
          <a:xfrm>
            <a:off x="5605565" y="12825290"/>
            <a:ext cx="18944128" cy="1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4" name="Google Shape;74;p16"/>
          <p:cNvSpPr txBox="1"/>
          <p:nvPr/>
        </p:nvSpPr>
        <p:spPr>
          <a:xfrm>
            <a:off x="10492146" y="3688639"/>
            <a:ext cx="12884027" cy="580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A9D1"/>
              </a:buClr>
              <a:buSzPts val="8000"/>
              <a:buFont typeface="Arial Black"/>
              <a:buNone/>
            </a:pPr>
            <a:r>
              <a:rPr lang="en-US" sz="8000">
                <a:solidFill>
                  <a:srgbClr val="0AC5FF"/>
                </a:solidFill>
                <a:latin typeface="Arial Black"/>
                <a:ea typeface="Arial Black"/>
                <a:cs typeface="Arial Black"/>
                <a:sym typeface="Arial Black"/>
              </a:rPr>
              <a:t>GOAL</a:t>
            </a:r>
            <a:endParaRPr b="1" i="0" sz="3200" u="none" cap="none" strike="noStrike">
              <a:solidFill>
                <a:srgbClr val="0AC5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B5B5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13E5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797979"/>
                </a:solidFill>
              </a:rPr>
              <a:t>To conduct a PoC with a reduced number of Banco PAN's </a:t>
            </a:r>
            <a:r>
              <a:rPr b="0" i="0" lang="en-US" sz="40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>
                <a:solidFill>
                  <a:srgbClr val="797979"/>
                </a:solidFill>
              </a:rPr>
              <a:t>workers to test Poupa Certo's </a:t>
            </a:r>
            <a:r>
              <a:rPr i="1" lang="en-US" sz="4000">
                <a:solidFill>
                  <a:srgbClr val="797979"/>
                </a:solidFill>
              </a:rPr>
              <a:t>financial</a:t>
            </a:r>
            <a:r>
              <a:rPr b="0" i="1" lang="en-US" sz="40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4000">
                <a:solidFill>
                  <a:srgbClr val="797979"/>
                </a:solidFill>
              </a:rPr>
              <a:t>advisor </a:t>
            </a:r>
            <a:r>
              <a:rPr i="1" lang="en-US" sz="4000">
                <a:solidFill>
                  <a:srgbClr val="797979"/>
                </a:solidFill>
              </a:rPr>
              <a:t>functionality</a:t>
            </a:r>
            <a:r>
              <a:rPr b="0" i="0" lang="en-US" sz="40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>
                <a:solidFill>
                  <a:srgbClr val="797979"/>
                </a:solidFill>
              </a:rPr>
              <a:t>through the sending of behavioral insights via SMS generated by the app's algorithm.</a:t>
            </a:r>
            <a:endParaRPr/>
          </a:p>
        </p:txBody>
      </p:sp>
      <p:pic>
        <p:nvPicPr>
          <p:cNvPr descr="MB_login-01-M.png"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283" y="3271310"/>
            <a:ext cx="9841996" cy="80458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(4).png" id="76" name="Google Shape;7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063" y="12170709"/>
            <a:ext cx="5014553" cy="1044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DFD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5605565" y="12825290"/>
            <a:ext cx="18944100" cy="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Logo (4).png"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063" y="12170709"/>
            <a:ext cx="5014553" cy="1044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52400"/>
            <a:ext cx="24101942" cy="1356359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17796000" y="10282875"/>
            <a:ext cx="5596500" cy="22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454545"/>
                </a:solidFill>
                <a:latin typeface="Roboto"/>
                <a:ea typeface="Roboto"/>
                <a:cs typeface="Roboto"/>
                <a:sym typeface="Roboto"/>
              </a:rPr>
              <a:t>Are you clear about where your money goes? 7 out of 10 people who are aware of  their spendings manage their budget and financial life better. You can count on me!</a:t>
            </a:r>
            <a:endParaRPr sz="2600">
              <a:solidFill>
                <a:srgbClr val="45454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9777675" y="10435275"/>
            <a:ext cx="5596500" cy="2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454545"/>
                </a:solidFill>
                <a:latin typeface="Roboto"/>
                <a:ea typeface="Roboto"/>
                <a:cs typeface="Roboto"/>
                <a:sym typeface="Roboto"/>
              </a:rPr>
              <a:t>During  last year, you’ve increased your credit limit around 13 times. Planning your purchases can help keep your spending under control!</a:t>
            </a:r>
            <a:endParaRPr b="1" sz="2400">
              <a:solidFill>
                <a:srgbClr val="45454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1877800" y="10435275"/>
            <a:ext cx="5596500" cy="22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454545"/>
                </a:solidFill>
                <a:latin typeface="Roboto"/>
                <a:ea typeface="Roboto"/>
                <a:cs typeface="Roboto"/>
                <a:sym typeface="Roboto"/>
              </a:rPr>
              <a:t>I saw that you usually enjoy eating out. What about leaving your kitchen for a bit while saving money? The PAN credit card has a R$50 iFood voucher.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7975" y="8331975"/>
            <a:ext cx="15811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93025" y="8331975"/>
            <a:ext cx="15811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28075" y="8331975"/>
            <a:ext cx="158115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DFD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500475" y="4349275"/>
            <a:ext cx="3790500" cy="5746200"/>
          </a:xfrm>
          <a:prstGeom prst="roundRect">
            <a:avLst>
              <a:gd fmla="val 26038" name="adj"/>
            </a:avLst>
          </a:prstGeom>
          <a:solidFill>
            <a:srgbClr val="919A9E"/>
          </a:solidFill>
          <a:ln>
            <a:noFill/>
          </a:ln>
        </p:spPr>
        <p:txBody>
          <a:bodyPr anchorCtr="0" anchor="ctr" bIns="12050" lIns="12050" spcFirstLastPara="1" rIns="12050" wrap="square" tIns="1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</a:pPr>
            <a:r>
              <a:t/>
            </a:r>
            <a:endParaRPr sz="2100"/>
          </a:p>
        </p:txBody>
      </p:sp>
      <p:sp>
        <p:nvSpPr>
          <p:cNvPr id="95" name="Google Shape;95;p18"/>
          <p:cNvSpPr txBox="1"/>
          <p:nvPr/>
        </p:nvSpPr>
        <p:spPr>
          <a:xfrm>
            <a:off x="348075" y="351950"/>
            <a:ext cx="7664700" cy="16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0"/>
              <a:buFont typeface="Arial"/>
              <a:buNone/>
            </a:pPr>
            <a:r>
              <a:rPr lang="en-US" sz="8000">
                <a:solidFill>
                  <a:srgbClr val="0AC5FF"/>
                </a:solidFill>
                <a:latin typeface="Arial Black"/>
                <a:ea typeface="Arial Black"/>
                <a:cs typeface="Arial Black"/>
                <a:sym typeface="Arial Black"/>
              </a:rPr>
              <a:t>FRAMEWORK</a:t>
            </a:r>
            <a:endParaRPr>
              <a:solidFill>
                <a:srgbClr val="0AC5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7823086" y="1494950"/>
            <a:ext cx="4582500" cy="1277700"/>
          </a:xfrm>
          <a:prstGeom prst="roundRect">
            <a:avLst>
              <a:gd fmla="val 15890" name="adj"/>
            </a:avLst>
          </a:prstGeom>
          <a:solidFill>
            <a:srgbClr val="919A9E"/>
          </a:solidFill>
          <a:ln>
            <a:noFill/>
          </a:ln>
        </p:spPr>
        <p:txBody>
          <a:bodyPr anchorCtr="0" anchor="ctr" bIns="12050" lIns="12050" spcFirstLastPara="1" rIns="12050" wrap="square" tIns="1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</a:pPr>
            <a:r>
              <a:rPr b="1" lang="en-US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BETTER MANAGE YOUR CREDIT CARD EXPENSES</a:t>
            </a:r>
            <a:endParaRPr sz="2000"/>
          </a:p>
        </p:txBody>
      </p:sp>
      <p:sp>
        <p:nvSpPr>
          <p:cNvPr id="97" name="Google Shape;97;p18"/>
          <p:cNvSpPr/>
          <p:nvPr/>
        </p:nvSpPr>
        <p:spPr>
          <a:xfrm>
            <a:off x="13123372" y="1494950"/>
            <a:ext cx="4582500" cy="1277700"/>
          </a:xfrm>
          <a:prstGeom prst="roundRect">
            <a:avLst>
              <a:gd fmla="val 15890" name="adj"/>
            </a:avLst>
          </a:prstGeom>
          <a:solidFill>
            <a:srgbClr val="919A9E"/>
          </a:solidFill>
          <a:ln>
            <a:noFill/>
          </a:ln>
        </p:spPr>
        <p:txBody>
          <a:bodyPr anchorCtr="0" anchor="ctr" bIns="12050" lIns="12050" spcFirstLastPara="1" rIns="12050" wrap="square" tIns="1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</a:pPr>
            <a:r>
              <a:rPr b="1" lang="en-US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AVOID GOING OVER YOUR CREDIT LIMIT</a:t>
            </a:r>
            <a:endParaRPr sz="2000"/>
          </a:p>
        </p:txBody>
      </p:sp>
      <p:sp>
        <p:nvSpPr>
          <p:cNvPr id="98" name="Google Shape;98;p18"/>
          <p:cNvSpPr/>
          <p:nvPr/>
        </p:nvSpPr>
        <p:spPr>
          <a:xfrm>
            <a:off x="18423655" y="1494950"/>
            <a:ext cx="4582500" cy="1277700"/>
          </a:xfrm>
          <a:prstGeom prst="roundRect">
            <a:avLst>
              <a:gd fmla="val 15890" name="adj"/>
            </a:avLst>
          </a:prstGeom>
          <a:solidFill>
            <a:srgbClr val="919A9E"/>
          </a:solidFill>
          <a:ln>
            <a:noFill/>
          </a:ln>
        </p:spPr>
        <p:txBody>
          <a:bodyPr anchorCtr="0" anchor="ctr" bIns="12050" lIns="12050" spcFirstLastPara="1" rIns="12050" wrap="square" tIns="1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</a:pPr>
            <a:r>
              <a:rPr b="1" lang="en-US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RENEGOTIATE YOUR CREDIT CARD DEBT</a:t>
            </a:r>
            <a:endParaRPr sz="2000"/>
          </a:p>
        </p:txBody>
      </p:sp>
      <p:sp>
        <p:nvSpPr>
          <p:cNvPr id="99" name="Google Shape;99;p18"/>
          <p:cNvSpPr/>
          <p:nvPr/>
        </p:nvSpPr>
        <p:spPr>
          <a:xfrm>
            <a:off x="688000" y="4596424"/>
            <a:ext cx="3407100" cy="1741500"/>
          </a:xfrm>
          <a:prstGeom prst="roundRect">
            <a:avLst>
              <a:gd fmla="val 12965" name="adj"/>
            </a:avLst>
          </a:prstGeom>
          <a:solidFill>
            <a:srgbClr val="0AC5FF"/>
          </a:solidFill>
          <a:ln>
            <a:noFill/>
          </a:ln>
        </p:spPr>
        <p:txBody>
          <a:bodyPr anchorCtr="0" anchor="ctr" bIns="12050" lIns="12050" spcFirstLastPara="1" rIns="12050" wrap="square" tIns="1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</a:pPr>
            <a:r>
              <a:rPr b="1" lang="en-US" sz="1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FINANCIAL EDUCATION</a:t>
            </a:r>
            <a:endParaRPr sz="2100"/>
          </a:p>
        </p:txBody>
      </p:sp>
      <p:sp>
        <p:nvSpPr>
          <p:cNvPr id="100" name="Google Shape;100;p18"/>
          <p:cNvSpPr/>
          <p:nvPr/>
        </p:nvSpPr>
        <p:spPr>
          <a:xfrm>
            <a:off x="4553347" y="4751527"/>
            <a:ext cx="2461200" cy="974100"/>
          </a:xfrm>
          <a:prstGeom prst="roundRect">
            <a:avLst>
              <a:gd fmla="val 39787" name="adj"/>
            </a:avLst>
          </a:prstGeom>
          <a:solidFill>
            <a:srgbClr val="919A9E"/>
          </a:solidFill>
          <a:ln>
            <a:noFill/>
          </a:ln>
        </p:spPr>
        <p:txBody>
          <a:bodyPr anchorCtr="0" anchor="ctr" bIns="12050" lIns="12050" spcFirstLastPara="1" rIns="12050" wrap="square" tIns="1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</a:pPr>
            <a:r>
              <a:rPr b="1" i="0" lang="en-US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</a:t>
            </a:r>
            <a:r>
              <a:rPr b="1" lang="en-US" sz="1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NERAL + COVID19</a:t>
            </a:r>
            <a:endParaRPr sz="2100"/>
          </a:p>
        </p:txBody>
      </p:sp>
      <p:sp>
        <p:nvSpPr>
          <p:cNvPr id="101" name="Google Shape;101;p18"/>
          <p:cNvSpPr/>
          <p:nvPr/>
        </p:nvSpPr>
        <p:spPr>
          <a:xfrm>
            <a:off x="688063" y="6591960"/>
            <a:ext cx="3407100" cy="1488300"/>
          </a:xfrm>
          <a:prstGeom prst="roundRect">
            <a:avLst>
              <a:gd fmla="val 12965" name="adj"/>
            </a:avLst>
          </a:prstGeom>
          <a:solidFill>
            <a:srgbClr val="0AC5FF"/>
          </a:solidFill>
          <a:ln>
            <a:noFill/>
          </a:ln>
        </p:spPr>
        <p:txBody>
          <a:bodyPr anchorCtr="0" anchor="ctr" bIns="12050" lIns="12050" spcFirstLastPara="1" rIns="12050" wrap="square" tIns="1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</a:pPr>
            <a:r>
              <a:rPr b="1" lang="en-US" sz="1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USER'S HISTORICAL </a:t>
            </a:r>
            <a:r>
              <a:rPr b="1" lang="en-US" sz="1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ANALYSIS</a:t>
            </a:r>
            <a:endParaRPr sz="2100"/>
          </a:p>
        </p:txBody>
      </p:sp>
      <p:sp>
        <p:nvSpPr>
          <p:cNvPr id="102" name="Google Shape;102;p18"/>
          <p:cNvSpPr txBox="1"/>
          <p:nvPr/>
        </p:nvSpPr>
        <p:spPr>
          <a:xfrm>
            <a:off x="18480600" y="4874150"/>
            <a:ext cx="4847400" cy="18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050" lIns="12050" spcFirstLastPara="1" rIns="12050" wrap="square" tIns="12050">
            <a:noAutofit/>
          </a:bodyPr>
          <a:lstStyle/>
          <a:p>
            <a:pPr indent="-2627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AutoNum type="arabicPeriod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60 day Brazilian policy to delay debt payments</a:t>
            </a:r>
            <a:endParaRPr sz="2100"/>
          </a:p>
          <a:p>
            <a:pPr indent="-2627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AutoNum type="arabicPeriod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Interest rate at 3% and expected to keep a downward trend for the rest of the year.</a:t>
            </a:r>
            <a:endParaRPr sz="2100"/>
          </a:p>
          <a:p>
            <a:pPr indent="-2627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AutoNum type="arabicPeriod"/>
            </a:pPr>
            <a:r>
              <a:rPr b="0" i="0" lang="en-US" sz="1700" u="none" cap="none" strike="noStrike">
                <a:solidFill>
                  <a:srgbClr val="000000"/>
                </a:solidFill>
                <a:highlight>
                  <a:srgbClr val="0AC5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700">
                <a:highlight>
                  <a:srgbClr val="0AC5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ay credit card debt with a low interest rate personal loan</a:t>
            </a:r>
            <a:endParaRPr sz="2100">
              <a:highlight>
                <a:srgbClr val="0AC5FF"/>
              </a:highlight>
            </a:endParaRPr>
          </a:p>
          <a:p>
            <a:pPr indent="-2627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AutoNum type="arabicPeriod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Compare interest rates and terms from different financial institutions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627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AutoNum type="arabicPeriod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Avoid to the maximum to delay credit card payments (316% 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annual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 interest rate)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7472800" y="4703900"/>
            <a:ext cx="4904400" cy="16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050" lIns="12050" spcFirstLastPara="1" rIns="12050" wrap="square" tIns="12050">
            <a:noAutofit/>
          </a:bodyPr>
          <a:lstStyle/>
          <a:p>
            <a:pPr indent="-2627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AutoNum type="arabicPeriod"/>
            </a:pPr>
            <a:r>
              <a:rPr lang="en-US" sz="1700">
                <a:highlight>
                  <a:srgbClr val="0AC5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Credit card as an ally</a:t>
            </a:r>
            <a:endParaRPr sz="2100">
              <a:highlight>
                <a:srgbClr val="0AC5FF"/>
              </a:highlight>
            </a:endParaRPr>
          </a:p>
          <a:p>
            <a:pPr indent="-2627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AutoNum type="arabicPeriod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Control impulse purchases: categorize your expenses in essential and non-essential</a:t>
            </a:r>
            <a:endParaRPr sz="2100"/>
          </a:p>
          <a:p>
            <a:pPr indent="-2627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AutoNum type="arabicPeriod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Keep an eye on your credit card statement with frequency</a:t>
            </a:r>
            <a:endParaRPr sz="2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04" name="Google Shape;104;p18"/>
          <p:cNvSpPr txBox="1"/>
          <p:nvPr/>
        </p:nvSpPr>
        <p:spPr>
          <a:xfrm>
            <a:off x="12912850" y="3394075"/>
            <a:ext cx="49044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050" lIns="12050" spcFirstLastPara="1" rIns="12050" wrap="square" tIns="12050">
            <a:noAutofit/>
          </a:bodyPr>
          <a:lstStyle/>
          <a:p>
            <a:pPr indent="-2627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AutoNum type="arabicPeriod"/>
            </a:pPr>
            <a:r>
              <a:rPr b="0" i="0" lang="en-US" sz="1700" u="none" cap="none" strike="noStrike">
                <a:solidFill>
                  <a:srgbClr val="000000"/>
                </a:solidFill>
                <a:highlight>
                  <a:srgbClr val="0AC5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Contr</a:t>
            </a:r>
            <a:r>
              <a:rPr lang="en-US" sz="1700">
                <a:highlight>
                  <a:srgbClr val="0AC5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ol impulse purchases: categorize your expenses in essential and non-essential</a:t>
            </a:r>
            <a:endParaRPr sz="2100">
              <a:highlight>
                <a:srgbClr val="0AC5FF"/>
              </a:highlight>
            </a:endParaRPr>
          </a:p>
          <a:p>
            <a:pPr indent="-2627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AutoNum type="arabicPeriod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Keep an eye on your credit card statement with frequency</a:t>
            </a:r>
            <a:endParaRPr sz="2100"/>
          </a:p>
          <a:p>
            <a:pPr indent="-2627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AutoNum type="arabicPeriod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Create your own monthly mit (independent of that of your credit card)</a:t>
            </a:r>
            <a:endParaRPr sz="2100"/>
          </a:p>
          <a:p>
            <a:pPr indent="-2627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AutoNum type="arabicPeriod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Do not mix your personal and company's expenses on one credit card</a:t>
            </a:r>
            <a:endParaRPr sz="2100"/>
          </a:p>
        </p:txBody>
      </p:sp>
      <p:sp>
        <p:nvSpPr>
          <p:cNvPr id="105" name="Google Shape;105;p18"/>
          <p:cNvSpPr/>
          <p:nvPr/>
        </p:nvSpPr>
        <p:spPr>
          <a:xfrm>
            <a:off x="4573850" y="5925250"/>
            <a:ext cx="2461200" cy="3820500"/>
          </a:xfrm>
          <a:prstGeom prst="roundRect">
            <a:avLst>
              <a:gd fmla="val 26038" name="adj"/>
            </a:avLst>
          </a:prstGeom>
          <a:solidFill>
            <a:srgbClr val="919A9E"/>
          </a:solidFill>
          <a:ln>
            <a:noFill/>
          </a:ln>
        </p:spPr>
        <p:txBody>
          <a:bodyPr anchorCtr="0" anchor="ctr" bIns="12050" lIns="12050" spcFirstLastPara="1" rIns="12050" wrap="square" tIns="1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</a:pPr>
            <a:r>
              <a:rPr b="1" lang="en-US" sz="1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AVAILABLE INPUT DATA TO BE PROCESSED</a:t>
            </a:r>
            <a:endParaRPr sz="2100"/>
          </a:p>
        </p:txBody>
      </p:sp>
      <p:sp>
        <p:nvSpPr>
          <p:cNvPr id="106" name="Google Shape;106;p18"/>
          <p:cNvSpPr txBox="1"/>
          <p:nvPr/>
        </p:nvSpPr>
        <p:spPr>
          <a:xfrm>
            <a:off x="7470375" y="6549875"/>
            <a:ext cx="4904400" cy="17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050" lIns="12050" spcFirstLastPara="1" rIns="12050" wrap="square" tIns="12050">
            <a:noAutofit/>
          </a:bodyPr>
          <a:lstStyle/>
          <a:p>
            <a:pPr indent="-2500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AutoNum type="arabicPeriod"/>
            </a:pPr>
            <a:r>
              <a:rPr lang="en-US" sz="150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Frequency of use: Number of times</a:t>
            </a:r>
            <a:endParaRPr sz="1500">
              <a:highlight>
                <a:srgbClr val="FFFF00"/>
              </a:highlight>
            </a:endParaRPr>
          </a:p>
          <a:p>
            <a:pPr indent="-2500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% </a:t>
            </a:r>
            <a:r>
              <a:rPr lang="en-US" sz="150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of essential</a:t>
            </a: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vs % </a:t>
            </a:r>
            <a:r>
              <a:rPr lang="en-US" sz="150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non-essential expenses</a:t>
            </a: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lang="en-US" sz="150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and in Brazilian</a:t>
            </a: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R$.</a:t>
            </a:r>
            <a:endParaRPr sz="1500">
              <a:highlight>
                <a:srgbClr val="FFFF00"/>
              </a:highlight>
            </a:endParaRPr>
          </a:p>
          <a:p>
            <a:pPr indent="-2500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AutoNum type="arabicPeriod"/>
            </a:pPr>
            <a:r>
              <a:rPr lang="en-US" sz="150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Top 3 essential and non-essential expenses</a:t>
            </a:r>
            <a:endParaRPr sz="1500">
              <a:highlight>
                <a:srgbClr val="FFFF00"/>
              </a:highlight>
            </a:endParaRPr>
          </a:p>
          <a:p>
            <a:pPr indent="-2500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AutoNum type="arabicPeriod"/>
            </a:pPr>
            <a:r>
              <a:rPr lang="en-US" sz="150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Number of times the user asked for a credit card limit expansion</a:t>
            </a:r>
            <a:endParaRPr b="0" i="0" sz="1500" u="none" cap="none" strike="noStrike">
              <a:solidFill>
                <a:srgbClr val="000000"/>
              </a:solidFill>
              <a:highlight>
                <a:srgbClr val="FF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00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AutoNum type="arabicPeriod"/>
            </a:pPr>
            <a:r>
              <a:rPr lang="en-US" sz="150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Prediction of the limit spending based on the history</a:t>
            </a:r>
            <a:endParaRPr sz="1500">
              <a:highlight>
                <a:srgbClr val="FF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4489522" y="3257424"/>
            <a:ext cx="2461200" cy="974100"/>
          </a:xfrm>
          <a:prstGeom prst="roundRect">
            <a:avLst>
              <a:gd fmla="val 39787" name="adj"/>
            </a:avLst>
          </a:prstGeom>
          <a:solidFill>
            <a:srgbClr val="919A9E"/>
          </a:solidFill>
          <a:ln>
            <a:noFill/>
          </a:ln>
        </p:spPr>
        <p:txBody>
          <a:bodyPr anchorCtr="0" anchor="ctr" bIns="12050" lIns="12050" spcFirstLastPara="1" rIns="12050" wrap="square" tIns="1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</a:pPr>
            <a:r>
              <a:rPr b="1" lang="en-US" sz="1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 FRAMES</a:t>
            </a:r>
            <a:endParaRPr sz="2100"/>
          </a:p>
        </p:txBody>
      </p:sp>
      <p:sp>
        <p:nvSpPr>
          <p:cNvPr id="108" name="Google Shape;108;p18"/>
          <p:cNvSpPr txBox="1"/>
          <p:nvPr/>
        </p:nvSpPr>
        <p:spPr>
          <a:xfrm>
            <a:off x="7470375" y="3108425"/>
            <a:ext cx="15535500" cy="1488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12050" lIns="12050" spcFirstLastPara="1" rIns="12050" wrap="square" tIns="12050">
            <a:noAutofit/>
          </a:bodyPr>
          <a:lstStyle/>
          <a:p>
            <a:pPr indent="-275431" lvl="0" marL="20470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AutoNum type="arabicPeriod"/>
            </a:pPr>
            <a:r>
              <a:rPr lang="en-US" sz="1900">
                <a:latin typeface="Helvetica Neue"/>
                <a:ea typeface="Helvetica Neue"/>
                <a:cs typeface="Helvetica Neue"/>
                <a:sym typeface="Helvetica Neue"/>
              </a:rPr>
              <a:t>April 2019 </a:t>
            </a:r>
            <a:r>
              <a:rPr lang="en-US" sz="1900">
                <a:latin typeface="Helvetica Neue"/>
                <a:ea typeface="Helvetica Neue"/>
                <a:cs typeface="Helvetica Neue"/>
                <a:sym typeface="Helvetica Neue"/>
              </a:rPr>
              <a:t>on</a:t>
            </a:r>
            <a:endParaRPr sz="2300"/>
          </a:p>
          <a:p>
            <a:pPr indent="-275431" lvl="0" marL="20470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AutoNum type="arabicPeriod"/>
            </a:pPr>
            <a:r>
              <a:rPr b="0" i="0" lang="en-U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Jan - </a:t>
            </a:r>
            <a:r>
              <a:rPr lang="en-US" sz="1900">
                <a:latin typeface="Helvetica Neue"/>
                <a:ea typeface="Helvetica Neue"/>
                <a:cs typeface="Helvetica Neue"/>
                <a:sym typeface="Helvetica Neue"/>
              </a:rPr>
              <a:t>March 18, </a:t>
            </a:r>
            <a:r>
              <a:rPr b="0" i="0" lang="en-U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2020 (PRE-COVID)</a:t>
            </a:r>
            <a:endParaRPr sz="2300"/>
          </a:p>
          <a:p>
            <a:pPr indent="-275431" lvl="0" marL="20470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AutoNum type="arabicPeriod"/>
            </a:pPr>
            <a:r>
              <a:rPr lang="en-US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March 18</a:t>
            </a:r>
            <a:r>
              <a:rPr b="0" i="0" lang="en-U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</a:t>
            </a:r>
            <a:r>
              <a:rPr lang="en-US" sz="1900">
                <a:latin typeface="Helvetica Neue"/>
                <a:ea typeface="Helvetica Neue"/>
                <a:cs typeface="Helvetica Neue"/>
                <a:sym typeface="Helvetica Neue"/>
              </a:rPr>
              <a:t>May</a:t>
            </a:r>
            <a:r>
              <a:rPr b="0" i="0" lang="en-U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2020 (COVID)</a:t>
            </a:r>
            <a:endParaRPr sz="2300"/>
          </a:p>
          <a:p>
            <a:pPr indent="-275431" lvl="0" marL="20470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AutoNum type="arabicPeriod"/>
            </a:pPr>
            <a:r>
              <a:rPr lang="en-US" sz="1900">
                <a:latin typeface="Helvetica Neue"/>
                <a:ea typeface="Helvetica Neue"/>
                <a:cs typeface="Helvetica Neue"/>
                <a:sym typeface="Helvetica Neue"/>
              </a:rPr>
              <a:t>Comparative</a:t>
            </a:r>
            <a:r>
              <a:rPr b="0" i="0" lang="en-U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Jan - March 18</a:t>
            </a:r>
            <a:r>
              <a:rPr b="0" i="0" lang="en-U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900">
                <a:latin typeface="Helvetica Neue"/>
                <a:ea typeface="Helvetica Neue"/>
                <a:cs typeface="Helvetica Neue"/>
                <a:sym typeface="Helvetica Neue"/>
              </a:rPr>
              <a:t>to</a:t>
            </a:r>
            <a:r>
              <a:rPr b="0" i="0" lang="en-U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March 18 - May 2020 </a:t>
            </a:r>
            <a:endParaRPr sz="1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12975488" y="6617750"/>
            <a:ext cx="4904400" cy="17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050" lIns="12050" spcFirstLastPara="1" rIns="12050" wrap="square" tIns="12050">
            <a:noAutofit/>
          </a:bodyPr>
          <a:lstStyle/>
          <a:p>
            <a:pPr indent="-2500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AutoNum type="arabicPeriod"/>
            </a:pPr>
            <a:r>
              <a:rPr lang="en-US" sz="150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Frequency</a:t>
            </a:r>
            <a:r>
              <a:rPr lang="en-US" sz="150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of use: Number of times compared to the rest of the users</a:t>
            </a:r>
            <a:endParaRPr sz="1500">
              <a:highlight>
                <a:srgbClr val="FFFF00"/>
              </a:highlight>
            </a:endParaRPr>
          </a:p>
          <a:p>
            <a:pPr indent="-2500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AutoNum type="arabicPeriod"/>
            </a:pPr>
            <a:r>
              <a:rPr lang="en-US" sz="150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% of essential vs % of non-essential expenses - compared to the rest of the users and in Brazilian R$</a:t>
            </a:r>
            <a:endParaRPr sz="1500">
              <a:highlight>
                <a:srgbClr val="FFFF00"/>
              </a:highlight>
            </a:endParaRPr>
          </a:p>
          <a:p>
            <a:pPr indent="-2500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AutoNum type="arabicPeriod"/>
            </a:pPr>
            <a:r>
              <a:rPr lang="en-US" sz="150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Number of times the user asked for a credit card limit expansion</a:t>
            </a:r>
            <a:endParaRPr sz="1500">
              <a:highlight>
                <a:srgbClr val="FFFF00"/>
              </a:highlight>
            </a:endParaRPr>
          </a:p>
          <a:p>
            <a:pPr indent="-2500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% </a:t>
            </a:r>
            <a:r>
              <a:rPr lang="en-US" sz="150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spendings</a:t>
            </a: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/limi</a:t>
            </a:r>
            <a:r>
              <a:rPr lang="en-US" sz="150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50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(generally and per </a:t>
            </a: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categor</a:t>
            </a:r>
            <a:r>
              <a:rPr lang="en-US" sz="150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y)</a:t>
            </a:r>
            <a:endParaRPr sz="1500">
              <a:highlight>
                <a:srgbClr val="FFFF00"/>
              </a:highlight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18480625" y="8257650"/>
            <a:ext cx="4524900" cy="18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050" lIns="12050" spcFirstLastPara="1" rIns="12050" wrap="square" tIns="12050">
            <a:noAutofit/>
          </a:bodyPr>
          <a:lstStyle/>
          <a:p>
            <a:pPr indent="-2500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AutoNum type="arabicPeriod"/>
            </a:pPr>
            <a:r>
              <a:rPr lang="en-US" sz="150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Number of people who DO NOT pay their credit card bills on time</a:t>
            </a:r>
            <a:endParaRPr b="0" i="0" sz="1500" u="none" cap="none" strike="noStrike">
              <a:solidFill>
                <a:srgbClr val="000000"/>
              </a:solidFill>
              <a:highlight>
                <a:srgbClr val="FF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00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AutoNum type="arabicPeriod"/>
            </a:pPr>
            <a:r>
              <a:rPr lang="en-US" sz="150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People who have recurrent payments or pay in installments with frequency</a:t>
            </a:r>
            <a:r>
              <a:rPr lang="en-US" sz="150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500">
              <a:highlight>
                <a:srgbClr val="FF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688063" y="11842664"/>
            <a:ext cx="3407100" cy="1488300"/>
          </a:xfrm>
          <a:prstGeom prst="roundRect">
            <a:avLst>
              <a:gd fmla="val 14347" name="adj"/>
            </a:avLst>
          </a:prstGeom>
          <a:solidFill>
            <a:srgbClr val="0AC5FF"/>
          </a:solidFill>
          <a:ln>
            <a:noFill/>
          </a:ln>
        </p:spPr>
        <p:txBody>
          <a:bodyPr anchorCtr="0" anchor="ctr" bIns="12050" lIns="12050" spcFirstLastPara="1" rIns="12050" wrap="square" tIns="1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</a:pPr>
            <a:r>
              <a:rPr b="1" lang="en-US" sz="1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BANCO PAN'S BENEFITS PROGRAM</a:t>
            </a:r>
            <a:endParaRPr sz="2100"/>
          </a:p>
        </p:txBody>
      </p:sp>
      <p:sp>
        <p:nvSpPr>
          <p:cNvPr id="112" name="Google Shape;112;p18"/>
          <p:cNvSpPr/>
          <p:nvPr/>
        </p:nvSpPr>
        <p:spPr>
          <a:xfrm>
            <a:off x="688075" y="10100325"/>
            <a:ext cx="3407100" cy="1488300"/>
          </a:xfrm>
          <a:prstGeom prst="roundRect">
            <a:avLst>
              <a:gd fmla="val 14347" name="adj"/>
            </a:avLst>
          </a:prstGeom>
          <a:solidFill>
            <a:srgbClr val="0AC5FF"/>
          </a:solidFill>
          <a:ln>
            <a:noFill/>
          </a:ln>
        </p:spPr>
        <p:txBody>
          <a:bodyPr anchorCtr="0" anchor="ctr" bIns="12050" lIns="12050" spcFirstLastPara="1" rIns="12050" wrap="square" tIns="1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</a:pPr>
            <a:r>
              <a:rPr b="1" lang="en-US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BEHAVIORAL BIASES</a:t>
            </a:r>
            <a:endParaRPr sz="2000"/>
          </a:p>
        </p:txBody>
      </p:sp>
      <p:sp>
        <p:nvSpPr>
          <p:cNvPr id="113" name="Google Shape;113;p18"/>
          <p:cNvSpPr/>
          <p:nvPr/>
        </p:nvSpPr>
        <p:spPr>
          <a:xfrm>
            <a:off x="731443" y="8333843"/>
            <a:ext cx="3407100" cy="1488300"/>
          </a:xfrm>
          <a:prstGeom prst="roundRect">
            <a:avLst>
              <a:gd fmla="val 12965" name="adj"/>
            </a:avLst>
          </a:prstGeom>
          <a:solidFill>
            <a:srgbClr val="0AC5FF"/>
          </a:solidFill>
          <a:ln>
            <a:noFill/>
          </a:ln>
        </p:spPr>
        <p:txBody>
          <a:bodyPr anchorCtr="0" anchor="ctr" bIns="12050" lIns="12050" spcFirstLastPara="1" rIns="12050" wrap="square" tIns="1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</a:pPr>
            <a:r>
              <a:rPr b="1" lang="en-US" sz="1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COMPARATIVE WITH THE UNIVERSE OF USERS</a:t>
            </a:r>
            <a:endParaRPr sz="2100"/>
          </a:p>
        </p:txBody>
      </p:sp>
      <p:sp>
        <p:nvSpPr>
          <p:cNvPr id="114" name="Google Shape;114;p18"/>
          <p:cNvSpPr txBox="1"/>
          <p:nvPr/>
        </p:nvSpPr>
        <p:spPr>
          <a:xfrm>
            <a:off x="7470375" y="8301875"/>
            <a:ext cx="4904400" cy="20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050" lIns="12050" spcFirstLastPara="1" rIns="12050" wrap="square" tIns="12050">
            <a:noAutofit/>
          </a:bodyPr>
          <a:lstStyle/>
          <a:p>
            <a:pPr indent="-2500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AutoNum type="arabicPeriod"/>
            </a:pPr>
            <a:r>
              <a:rPr lang="en-US" sz="150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Trends in the 3 areas of most and least expense</a:t>
            </a: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50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 that user only</a:t>
            </a:r>
            <a:endParaRPr sz="1500">
              <a:highlight>
                <a:srgbClr val="FFFF00"/>
              </a:highlight>
            </a:endParaRPr>
          </a:p>
          <a:p>
            <a:pPr indent="-2500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AutoNum type="arabicPeriod"/>
            </a:pPr>
            <a:r>
              <a:rPr lang="en-US" sz="150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TOP 3 of the most and least important expenses in the period of evaluation</a:t>
            </a:r>
            <a:endParaRPr b="0" i="0" sz="1500" u="none" cap="none" strike="noStrike">
              <a:solidFill>
                <a:srgbClr val="000000"/>
              </a:solidFill>
              <a:highlight>
                <a:srgbClr val="FF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00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AutoNum type="arabicPeriod"/>
            </a:pPr>
            <a:r>
              <a:rPr lang="en-US" sz="150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Frequency of use</a:t>
            </a:r>
            <a:endParaRPr sz="1500">
              <a:highlight>
                <a:srgbClr val="FF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12975488" y="8293350"/>
            <a:ext cx="4904400" cy="19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050" lIns="12050" spcFirstLastPara="1" rIns="12050" wrap="square" tIns="12050">
            <a:noAutofit/>
          </a:bodyPr>
          <a:lstStyle/>
          <a:p>
            <a:pPr indent="-2500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AutoNum type="arabicPeriod"/>
            </a:pPr>
            <a:r>
              <a:rPr lang="en-US" sz="150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Trend in the 3 areas of most and least expense (% of increase or decrease) and where the user is compare to the trend</a:t>
            </a:r>
            <a:endParaRPr sz="1500">
              <a:highlight>
                <a:srgbClr val="FF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00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AutoNum type="arabicPeriod"/>
            </a:pPr>
            <a:r>
              <a:rPr lang="en-US" sz="150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TOP 3 of the most and least important expenses in the period of evaluation</a:t>
            </a:r>
            <a:endParaRPr sz="1500">
              <a:highlight>
                <a:srgbClr val="FF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00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AutoNum type="arabicPeriod"/>
            </a:pPr>
            <a:r>
              <a:rPr lang="en-US" sz="150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Frequency of use.</a:t>
            </a:r>
            <a:endParaRPr sz="1500">
              <a:highlight>
                <a:srgbClr val="FF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18480600" y="7051700"/>
            <a:ext cx="4836600" cy="10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050" lIns="12050" spcFirstLastPara="1" rIns="12050" wrap="square" tIns="12050">
            <a:noAutofit/>
          </a:bodyPr>
          <a:lstStyle/>
          <a:p>
            <a:pPr indent="-2627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AutoNum type="arabicPeriod"/>
            </a:pPr>
            <a:r>
              <a:rPr b="0" i="0" lang="en-US" sz="17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70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umber of people who DO NOT pay their credit card bills on time.</a:t>
            </a:r>
            <a:endParaRPr sz="2100">
              <a:highlight>
                <a:srgbClr val="FFFF00"/>
              </a:highlight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7674925" y="11910650"/>
            <a:ext cx="15330900" cy="1488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12050" lIns="12050" spcFirstLastPara="1" rIns="12050" wrap="square" tIns="12050">
            <a:noAutofit/>
          </a:bodyPr>
          <a:lstStyle/>
          <a:p>
            <a:pPr indent="-25638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AutoNum type="arabicPeriod"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How Banco PAN's benefits program compares with other programs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638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AutoNum type="arabicPeriod"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By using Banco PAN's more frequently (based on your financial planning) you get more benefits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638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AutoNum type="arabicPeriod"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Benefits of </a:t>
            </a:r>
            <a:r>
              <a:rPr i="1" lang="en-US" sz="2000">
                <a:latin typeface="Helvetica Neue"/>
                <a:ea typeface="Helvetica Neue"/>
                <a:cs typeface="Helvetica Neue"/>
                <a:sym typeface="Helvetica Neue"/>
              </a:rPr>
              <a:t>Cuponeria</a:t>
            </a: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, Platinum Card &amp; Clube de Ofertas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7675075" y="10144650"/>
            <a:ext cx="15330900" cy="1488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12050" lIns="12050" spcFirstLastPara="1" rIns="12050" wrap="square" tIns="12050">
            <a:noAutofit/>
          </a:bodyPr>
          <a:lstStyle/>
          <a:p>
            <a:pPr indent="-25638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AutoNum type="arabicPeriod"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Reminder to pay the credit card bill on time and if it is as efficient as automatic payment </a:t>
            </a:r>
            <a:r>
              <a:rPr b="1" lang="en-US" sz="2000">
                <a:latin typeface="Helvetica Neue"/>
                <a:ea typeface="Helvetica Neue"/>
                <a:cs typeface="Helvetica Neue"/>
                <a:sym typeface="Helvetica Neue"/>
              </a:rPr>
              <a:t>| commitment devices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638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AutoNum type="arabicPeriod"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What is the effect of having the option to pay a </a:t>
            </a: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minimum</a:t>
            </a: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 installment every month and the effects of rolling interests</a:t>
            </a: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-US" sz="2000">
                <a:latin typeface="Helvetica Neue"/>
                <a:ea typeface="Helvetica Neue"/>
                <a:cs typeface="Helvetica Neue"/>
                <a:sym typeface="Helvetica Neue"/>
              </a:rPr>
              <a:t>| âncora &amp; default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638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AutoNum type="arabicPeriod"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Bring to light how having a credit card makes it easier to make other small unplanned payments such as Ubereats/rides tips that keep accumulating in the long run </a:t>
            </a:r>
            <a:r>
              <a:rPr b="1" lang="en-US" sz="2000">
                <a:latin typeface="Helvetica Neue"/>
                <a:ea typeface="Helvetica Neue"/>
                <a:cs typeface="Helvetica Neue"/>
                <a:sym typeface="Helvetica Neue"/>
              </a:rPr>
              <a:t>| present bias, time inconsistency &amp; mental accounting lever</a:t>
            </a:r>
            <a:endParaRPr b="1" sz="2400"/>
          </a:p>
        </p:txBody>
      </p:sp>
      <p:sp>
        <p:nvSpPr>
          <p:cNvPr id="119" name="Google Shape;119;p18"/>
          <p:cNvSpPr/>
          <p:nvPr/>
        </p:nvSpPr>
        <p:spPr>
          <a:xfrm>
            <a:off x="688075" y="3298975"/>
            <a:ext cx="3407100" cy="974100"/>
          </a:xfrm>
          <a:prstGeom prst="roundRect">
            <a:avLst>
              <a:gd fmla="val 12965" name="adj"/>
            </a:avLst>
          </a:prstGeom>
          <a:solidFill>
            <a:srgbClr val="0AC5FF"/>
          </a:solidFill>
          <a:ln>
            <a:noFill/>
          </a:ln>
        </p:spPr>
        <p:txBody>
          <a:bodyPr anchorCtr="0" anchor="ctr" bIns="12050" lIns="12050" spcFirstLastPara="1" rIns="12050" wrap="square" tIns="1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</a:pPr>
            <a:r>
              <a:rPr b="1" lang="en-US" sz="1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DIAGNOSIS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/>
        </p:nvSpPr>
        <p:spPr>
          <a:xfrm>
            <a:off x="15693713" y="12706816"/>
            <a:ext cx="38433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rPr b="1" i="0" lang="en-US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http://poupacerto.com/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9525"/>
            <a:ext cx="24231600" cy="1363656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/>
          <p:nvPr/>
        </p:nvSpPr>
        <p:spPr>
          <a:xfrm>
            <a:off x="23535644" y="12087412"/>
            <a:ext cx="848700" cy="3789600"/>
          </a:xfrm>
          <a:prstGeom prst="roundRect">
            <a:avLst>
              <a:gd fmla="val 4772" name="adj"/>
            </a:avLst>
          </a:prstGeom>
          <a:solidFill>
            <a:srgbClr val="0AC5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13977300" y="6704125"/>
            <a:ext cx="9482100" cy="4764300"/>
          </a:xfrm>
          <a:prstGeom prst="roundRect">
            <a:avLst>
              <a:gd fmla="val 4336" name="adj"/>
            </a:avLst>
          </a:prstGeom>
          <a:solidFill>
            <a:srgbClr val="434343"/>
          </a:solidFill>
          <a:ln>
            <a:noFill/>
          </a:ln>
          <a:effectLst>
            <a:outerShdw blurRad="50800" rotWithShape="0" dir="5400000" dist="25400">
              <a:srgbClr val="000000">
                <a:alpha val="0"/>
              </a:srgbClr>
            </a:outerShdw>
          </a:effectLst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logofullwhite.png" id="128" name="Google Shape;12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53558" y="10014941"/>
            <a:ext cx="5043188" cy="108405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14553545" y="7025096"/>
            <a:ext cx="6428400" cy="26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A9D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AC5FF"/>
                </a:solidFill>
                <a:latin typeface="Arial"/>
                <a:ea typeface="Arial"/>
                <a:cs typeface="Arial"/>
                <a:sym typeface="Arial"/>
              </a:rPr>
              <a:t>POUPA CERTO</a:t>
            </a:r>
            <a:endParaRPr>
              <a:solidFill>
                <a:srgbClr val="0AC5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5BA9D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Charlotte Castelnau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Manager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en-US" sz="28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charlotte@poupacerto.com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+55 11 963 172 096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