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4"/>
  </p:sldMasterIdLst>
  <p:sldIdLst>
    <p:sldId id="289" r:id="rId5"/>
    <p:sldId id="281" r:id="rId6"/>
    <p:sldId id="286" r:id="rId7"/>
    <p:sldId id="284" r:id="rId8"/>
    <p:sldId id="285" r:id="rId9"/>
    <p:sldId id="2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619" autoAdjust="0"/>
  </p:normalViewPr>
  <p:slideViewPr>
    <p:cSldViewPr snapToGrid="0">
      <p:cViewPr varScale="1">
        <p:scale>
          <a:sx n="113" d="100"/>
          <a:sy n="113" d="100"/>
        </p:scale>
        <p:origin x="3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2966-ED73-984C-C39E-21D88FF07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718EF-F55D-DED2-E2CC-3C860AF3B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301063-D2B3-7908-C329-9C749F7CBD0B}"/>
              </a:ext>
            </a:extLst>
          </p:cNvPr>
          <p:cNvSpPr>
            <a:spLocks noGrp="1"/>
          </p:cNvSpPr>
          <p:nvPr>
            <p:ph type="dt" sz="half" idx="10"/>
          </p:nvPr>
        </p:nvSpPr>
        <p:spPr/>
        <p:txBody>
          <a:bodyPr/>
          <a:lstStyle/>
          <a:p>
            <a:fld id="{88D38747-4367-4BD2-8D51-C97E202738E2}" type="datetime1">
              <a:rPr lang="en-US" smtClean="0"/>
              <a:t>9/29/2022</a:t>
            </a:fld>
            <a:endParaRPr lang="en-US" dirty="0"/>
          </a:p>
        </p:txBody>
      </p:sp>
      <p:sp>
        <p:nvSpPr>
          <p:cNvPr id="5" name="Footer Placeholder 4">
            <a:extLst>
              <a:ext uri="{FF2B5EF4-FFF2-40B4-BE49-F238E27FC236}">
                <a16:creationId xmlns:a16="http://schemas.microsoft.com/office/drawing/2014/main" id="{8E3DB5AF-E431-7570-2FC6-D60B1C6FB4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DEE8C1-7956-F1D6-237E-9F8804DC6B5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1960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CBA3-5F12-BDD8-66D1-DDBE9BFAC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E9B7B6-357D-DEB0-AD11-5047C0A1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9D1FE-1DA3-2975-E2C2-750894F03FC7}"/>
              </a:ext>
            </a:extLst>
          </p:cNvPr>
          <p:cNvSpPr>
            <a:spLocks noGrp="1"/>
          </p:cNvSpPr>
          <p:nvPr>
            <p:ph type="dt" sz="half" idx="10"/>
          </p:nvPr>
        </p:nvSpPr>
        <p:spPr/>
        <p:txBody>
          <a:bodyPr/>
          <a:lstStyle/>
          <a:p>
            <a:fld id="{073ED0CC-082F-4160-86E5-0D6041F12778}" type="datetime1">
              <a:rPr lang="en-US" smtClean="0"/>
              <a:t>9/29/2022</a:t>
            </a:fld>
            <a:endParaRPr lang="en-US" dirty="0"/>
          </a:p>
        </p:txBody>
      </p:sp>
      <p:sp>
        <p:nvSpPr>
          <p:cNvPr id="5" name="Footer Placeholder 4">
            <a:extLst>
              <a:ext uri="{FF2B5EF4-FFF2-40B4-BE49-F238E27FC236}">
                <a16:creationId xmlns:a16="http://schemas.microsoft.com/office/drawing/2014/main" id="{D861A51E-91A5-266C-4621-6045A9056C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8D74B6-BE4A-4F5C-6AFC-9F934E742D7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1309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91334-A9C7-4008-E200-BC7677D91C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804EAB-ECA0-6941-640E-2FEA2F768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5F9B7-57D0-0DFD-B29F-C124D74D17A8}"/>
              </a:ext>
            </a:extLst>
          </p:cNvPr>
          <p:cNvSpPr>
            <a:spLocks noGrp="1"/>
          </p:cNvSpPr>
          <p:nvPr>
            <p:ph type="dt" sz="half" idx="10"/>
          </p:nvPr>
        </p:nvSpPr>
        <p:spPr/>
        <p:txBody>
          <a:bodyPr/>
          <a:lstStyle/>
          <a:p>
            <a:fld id="{073ED0CC-082F-4160-86E5-0D6041F12778}" type="datetime1">
              <a:rPr lang="en-US" smtClean="0"/>
              <a:t>9/29/2022</a:t>
            </a:fld>
            <a:endParaRPr lang="en-US" dirty="0"/>
          </a:p>
        </p:txBody>
      </p:sp>
      <p:sp>
        <p:nvSpPr>
          <p:cNvPr id="5" name="Footer Placeholder 4">
            <a:extLst>
              <a:ext uri="{FF2B5EF4-FFF2-40B4-BE49-F238E27FC236}">
                <a16:creationId xmlns:a16="http://schemas.microsoft.com/office/drawing/2014/main" id="{883431E0-A556-87B0-D7F6-ED3EA2E1B3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B46015-54AC-40DC-E0B1-F381955EA60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64900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2F0-49AF-2048-8B0F-E334869C54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480479-C3D0-9A0A-2A4F-56D03A66A8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CEB4A-5A7A-090B-B9BA-2104CCBE02C8}"/>
              </a:ext>
            </a:extLst>
          </p:cNvPr>
          <p:cNvSpPr>
            <a:spLocks noGrp="1"/>
          </p:cNvSpPr>
          <p:nvPr>
            <p:ph type="dt" sz="half" idx="10"/>
          </p:nvPr>
        </p:nvSpPr>
        <p:spPr/>
        <p:txBody>
          <a:bodyPr/>
          <a:lstStyle/>
          <a:p>
            <a:fld id="{73C55A3C-5767-4844-A0A3-83778C2E5409}" type="datetime1">
              <a:rPr lang="en-US" smtClean="0"/>
              <a:t>9/29/2022</a:t>
            </a:fld>
            <a:endParaRPr lang="en-US" dirty="0"/>
          </a:p>
        </p:txBody>
      </p:sp>
      <p:sp>
        <p:nvSpPr>
          <p:cNvPr id="5" name="Footer Placeholder 4">
            <a:extLst>
              <a:ext uri="{FF2B5EF4-FFF2-40B4-BE49-F238E27FC236}">
                <a16:creationId xmlns:a16="http://schemas.microsoft.com/office/drawing/2014/main" id="{54108B34-FE64-60B9-A68F-6E55F8BD3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3CC9FF-66F8-F1D6-F9A3-64DBE6B39E1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572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C272-F083-27FD-EA4D-EE9081C85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F79336-6A3A-0FAF-C99D-F42BBCF71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14DA26-0BF7-EAD3-D7FF-ACE7E378705F}"/>
              </a:ext>
            </a:extLst>
          </p:cNvPr>
          <p:cNvSpPr>
            <a:spLocks noGrp="1"/>
          </p:cNvSpPr>
          <p:nvPr>
            <p:ph type="dt" sz="half" idx="10"/>
          </p:nvPr>
        </p:nvSpPr>
        <p:spPr/>
        <p:txBody>
          <a:bodyPr/>
          <a:lstStyle/>
          <a:p>
            <a:fld id="{CAE507A8-A5CF-4D38-AB86-7EDDA87A85D4}" type="datetime1">
              <a:rPr lang="en-US" smtClean="0"/>
              <a:t>9/29/2022</a:t>
            </a:fld>
            <a:endParaRPr lang="en-US" dirty="0"/>
          </a:p>
        </p:txBody>
      </p:sp>
      <p:sp>
        <p:nvSpPr>
          <p:cNvPr id="5" name="Footer Placeholder 4">
            <a:extLst>
              <a:ext uri="{FF2B5EF4-FFF2-40B4-BE49-F238E27FC236}">
                <a16:creationId xmlns:a16="http://schemas.microsoft.com/office/drawing/2014/main" id="{CECD0750-0892-C0FD-F6C8-B3B869F8EA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AF74C0-D659-8319-183A-CFDA917F9E3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302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1080-8A0B-A6D7-A009-9B306E7AE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4E25E9-07DD-F9C5-3F6D-0CE9BCA742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1BEF64-477E-F590-1309-C547D10D5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FFBD5B-453A-F712-D401-DE3E75953753}"/>
              </a:ext>
            </a:extLst>
          </p:cNvPr>
          <p:cNvSpPr>
            <a:spLocks noGrp="1"/>
          </p:cNvSpPr>
          <p:nvPr>
            <p:ph type="dt" sz="half" idx="10"/>
          </p:nvPr>
        </p:nvSpPr>
        <p:spPr/>
        <p:txBody>
          <a:bodyPr/>
          <a:lstStyle/>
          <a:p>
            <a:fld id="{BDFCD27C-8599-43EF-BA1D-14DDC1946E06}" type="datetime1">
              <a:rPr lang="en-US" smtClean="0"/>
              <a:t>9/29/2022</a:t>
            </a:fld>
            <a:endParaRPr lang="en-US" dirty="0"/>
          </a:p>
        </p:txBody>
      </p:sp>
      <p:sp>
        <p:nvSpPr>
          <p:cNvPr id="6" name="Footer Placeholder 5">
            <a:extLst>
              <a:ext uri="{FF2B5EF4-FFF2-40B4-BE49-F238E27FC236}">
                <a16:creationId xmlns:a16="http://schemas.microsoft.com/office/drawing/2014/main" id="{410192AD-977A-3A88-13A4-EDF93B3651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D60D2D-F7CE-DCD2-387B-3CF13DC5B51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870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BBB-F06C-FCB3-C4D6-2FAF3ACEB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29843A-3338-7360-F146-83DF84733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264A3-0489-F7B4-C8F6-B7663B66C0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54814-FDD8-BE82-5C7A-A2E4B4C1BA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4098C4-3351-7127-9987-965C7DA2F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86A37-CE64-8476-AFCC-1A1DA00A645D}"/>
              </a:ext>
            </a:extLst>
          </p:cNvPr>
          <p:cNvSpPr>
            <a:spLocks noGrp="1"/>
          </p:cNvSpPr>
          <p:nvPr>
            <p:ph type="dt" sz="half" idx="10"/>
          </p:nvPr>
        </p:nvSpPr>
        <p:spPr/>
        <p:txBody>
          <a:bodyPr/>
          <a:lstStyle/>
          <a:p>
            <a:fld id="{49343D99-809A-49C0-96E5-4250D0B498EE}" type="datetime1">
              <a:rPr lang="en-US" smtClean="0"/>
              <a:t>9/29/2022</a:t>
            </a:fld>
            <a:endParaRPr lang="en-US" dirty="0"/>
          </a:p>
        </p:txBody>
      </p:sp>
      <p:sp>
        <p:nvSpPr>
          <p:cNvPr id="8" name="Footer Placeholder 7">
            <a:extLst>
              <a:ext uri="{FF2B5EF4-FFF2-40B4-BE49-F238E27FC236}">
                <a16:creationId xmlns:a16="http://schemas.microsoft.com/office/drawing/2014/main" id="{24E22B16-CE9D-CDC4-F239-13BBA706C00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C42312E-96E6-7F98-04B5-288709AF59A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292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CD0C-165E-13BC-F3AF-DE00A8F952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C9B9D-568D-7EB0-D1C0-5AC126BDC563}"/>
              </a:ext>
            </a:extLst>
          </p:cNvPr>
          <p:cNvSpPr>
            <a:spLocks noGrp="1"/>
          </p:cNvSpPr>
          <p:nvPr>
            <p:ph type="dt" sz="half" idx="10"/>
          </p:nvPr>
        </p:nvSpPr>
        <p:spPr/>
        <p:txBody>
          <a:bodyPr/>
          <a:lstStyle/>
          <a:p>
            <a:fld id="{A143DE9B-B678-4EFB-BB7D-A4370204A0B0}" type="datetime1">
              <a:rPr lang="en-US" smtClean="0"/>
              <a:t>9/29/2022</a:t>
            </a:fld>
            <a:endParaRPr lang="en-US" dirty="0"/>
          </a:p>
        </p:txBody>
      </p:sp>
      <p:sp>
        <p:nvSpPr>
          <p:cNvPr id="4" name="Footer Placeholder 3">
            <a:extLst>
              <a:ext uri="{FF2B5EF4-FFF2-40B4-BE49-F238E27FC236}">
                <a16:creationId xmlns:a16="http://schemas.microsoft.com/office/drawing/2014/main" id="{1AC8231F-CEEB-3FD4-98A7-00D1514A75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479D102-C9BD-CAF2-B8CF-3D115878BC4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609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99EFA-9513-3964-E9BC-C9B92240A16F}"/>
              </a:ext>
            </a:extLst>
          </p:cNvPr>
          <p:cNvSpPr>
            <a:spLocks noGrp="1"/>
          </p:cNvSpPr>
          <p:nvPr>
            <p:ph type="dt" sz="half" idx="10"/>
          </p:nvPr>
        </p:nvSpPr>
        <p:spPr/>
        <p:txBody>
          <a:bodyPr/>
          <a:lstStyle/>
          <a:p>
            <a:fld id="{E68812DA-F765-4142-A6A3-A8ED7235E082}" type="datetime1">
              <a:rPr lang="en-US" smtClean="0"/>
              <a:t>9/29/2022</a:t>
            </a:fld>
            <a:endParaRPr lang="en-US" dirty="0"/>
          </a:p>
        </p:txBody>
      </p:sp>
      <p:sp>
        <p:nvSpPr>
          <p:cNvPr id="3" name="Footer Placeholder 2">
            <a:extLst>
              <a:ext uri="{FF2B5EF4-FFF2-40B4-BE49-F238E27FC236}">
                <a16:creationId xmlns:a16="http://schemas.microsoft.com/office/drawing/2014/main" id="{3E6A2A61-8A6E-82BD-7542-F2D73F162DA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202096-C7F8-04CC-F1E8-5286E0249AE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27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7D4F-4DF9-7DA4-A93E-8931CA53E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9B1B90-F9C4-9B9B-DB1D-DC7540D86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E1C924-2F8C-DD36-6036-085E60EF9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7DC71-7721-82CC-A2C0-57571C1B8FC3}"/>
              </a:ext>
            </a:extLst>
          </p:cNvPr>
          <p:cNvSpPr>
            <a:spLocks noGrp="1"/>
          </p:cNvSpPr>
          <p:nvPr>
            <p:ph type="dt" sz="half" idx="10"/>
          </p:nvPr>
        </p:nvSpPr>
        <p:spPr/>
        <p:txBody>
          <a:bodyPr/>
          <a:lstStyle/>
          <a:p>
            <a:fld id="{3E0277FD-7DE6-41D4-930D-AC99F5AFE54E}" type="datetime1">
              <a:rPr lang="en-US" smtClean="0"/>
              <a:t>9/29/2022</a:t>
            </a:fld>
            <a:endParaRPr lang="en-US" dirty="0"/>
          </a:p>
        </p:txBody>
      </p:sp>
      <p:sp>
        <p:nvSpPr>
          <p:cNvPr id="6" name="Footer Placeholder 5">
            <a:extLst>
              <a:ext uri="{FF2B5EF4-FFF2-40B4-BE49-F238E27FC236}">
                <a16:creationId xmlns:a16="http://schemas.microsoft.com/office/drawing/2014/main" id="{AB8FFCA9-E1E4-EF28-678D-AAB610551E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EF1615-0708-206D-612D-A01EAF48A52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638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59B2-8696-2A9A-BDD7-E432D649E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8DE13F-B9D6-75F2-4DC2-B073C24BA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388EC9-D242-9EFF-AF5E-FED530CF4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ACDE6-4A3F-DE7C-A2C3-C319583EA55D}"/>
              </a:ext>
            </a:extLst>
          </p:cNvPr>
          <p:cNvSpPr>
            <a:spLocks noGrp="1"/>
          </p:cNvSpPr>
          <p:nvPr>
            <p:ph type="dt" sz="half" idx="10"/>
          </p:nvPr>
        </p:nvSpPr>
        <p:spPr/>
        <p:txBody>
          <a:bodyPr/>
          <a:lstStyle/>
          <a:p>
            <a:fld id="{9EA15526-7079-4B7B-987C-1B5FAE11A0FF}" type="datetime1">
              <a:rPr lang="en-US" smtClean="0"/>
              <a:t>9/29/2022</a:t>
            </a:fld>
            <a:endParaRPr lang="en-US" dirty="0"/>
          </a:p>
        </p:txBody>
      </p:sp>
      <p:sp>
        <p:nvSpPr>
          <p:cNvPr id="6" name="Footer Placeholder 5">
            <a:extLst>
              <a:ext uri="{FF2B5EF4-FFF2-40B4-BE49-F238E27FC236}">
                <a16:creationId xmlns:a16="http://schemas.microsoft.com/office/drawing/2014/main" id="{EBD2DDD2-FE43-1C5B-9D4B-EEEFF661890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A90DC6D-2CEE-BB81-9623-6045B2F206D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95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0C06E-33DC-938B-86F3-45F2F57F2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382ED9-7D56-BB94-6CB0-F5F008861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9E51F-EBCD-3629-29A2-6C252F4AF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9/29/2022</a:t>
            </a:fld>
            <a:endParaRPr lang="en-US" dirty="0"/>
          </a:p>
        </p:txBody>
      </p:sp>
      <p:sp>
        <p:nvSpPr>
          <p:cNvPr id="5" name="Footer Placeholder 4">
            <a:extLst>
              <a:ext uri="{FF2B5EF4-FFF2-40B4-BE49-F238E27FC236}">
                <a16:creationId xmlns:a16="http://schemas.microsoft.com/office/drawing/2014/main" id="{16646E89-5726-CA97-EBE9-4BAD35987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A9E1C4-6AB4-6365-E9A2-9DBDDD8BEB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7235771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pngimg.com/png/58438-play-app-android-now-button-store" TargetMode="External"/><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hyperlink" Target="https://www.techarena.co.ke/2020/12/14/google-play-and-apple-store-app-downloads-to-reach-130-billion-in-2020/" TargetMode="External"/><Relationship Id="rId5" Type="http://schemas.openxmlformats.org/officeDocument/2006/relationships/image" Target="../media/image2.jpg"/><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image" Target="../media/image4.png"/><Relationship Id="rId7" Type="http://schemas.openxmlformats.org/officeDocument/2006/relationships/hyperlink" Target="https://www.techzim.co.zw/2019/01/pictures-the-google-play-store-before-and-after-the-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creativecommons.org/licenses/by-nc/3.0/" TargetMode="External"/><Relationship Id="rId4" Type="http://schemas.openxmlformats.org/officeDocument/2006/relationships/hyperlink" Target="https://www.freepngimg.com/png/58676-button-app-now-apple-store-free-frame"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image" Target="../media/image4.png"/><Relationship Id="rId7" Type="http://schemas.openxmlformats.org/officeDocument/2006/relationships/hyperlink" Target="https://www.techzim.co.zw/2019/01/pictures-the-google-play-store-before-and-after-the-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creativecommons.org/licenses/by-nc/3.0/" TargetMode="External"/><Relationship Id="rId4" Type="http://schemas.openxmlformats.org/officeDocument/2006/relationships/hyperlink" Target="https://www.freepngimg.com/png/58676-button-app-now-apple-store-free-fram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techzim.co.zw/2019/01/pictures-the-google-play-store-before-and-after-the-shutdown/" TargetMode="Externa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freepngimg.com/png/58676-button-app-now-apple-store-free-frame"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techzim.co.zw/2019/01/pictures-the-google-play-store-before-and-after-the-shutdown/" TargetMode="Externa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8B6B-88A2-25BD-0E17-8DF6C7A33A58}"/>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BE3B4C0B-4B24-80FF-2059-6A04ADC0FC0D}"/>
              </a:ext>
            </a:extLst>
          </p:cNvPr>
          <p:cNvSpPr>
            <a:spLocks noGrp="1"/>
          </p:cNvSpPr>
          <p:nvPr>
            <p:ph type="body" sz="half" idx="2"/>
          </p:nvPr>
        </p:nvSpPr>
        <p:spPr>
          <a:xfrm>
            <a:off x="839788" y="4732866"/>
            <a:ext cx="3932237" cy="1136121"/>
          </a:xfrm>
        </p:spPr>
        <p:txBody>
          <a:bodyPr/>
          <a:lstStyle/>
          <a:p>
            <a:endParaRPr lang="en-US" dirty="0"/>
          </a:p>
          <a:p>
            <a:r>
              <a:rPr lang="en-US" sz="3200" dirty="0"/>
              <a:t>Elsa Yanez Gomez</a:t>
            </a:r>
          </a:p>
        </p:txBody>
      </p:sp>
      <p:pic>
        <p:nvPicPr>
          <p:cNvPr id="10" name="Picture 9">
            <a:extLst>
              <a:ext uri="{FF2B5EF4-FFF2-40B4-BE49-F238E27FC236}">
                <a16:creationId xmlns:a16="http://schemas.microsoft.com/office/drawing/2014/main" id="{880BA761-374D-A5F0-6F8F-579DB33A580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1402" y="252471"/>
            <a:ext cx="4329007" cy="3176529"/>
          </a:xfrm>
          <a:prstGeom prst="rect">
            <a:avLst/>
          </a:prstGeom>
        </p:spPr>
      </p:pic>
      <p:sp>
        <p:nvSpPr>
          <p:cNvPr id="11" name="TextBox 10">
            <a:extLst>
              <a:ext uri="{FF2B5EF4-FFF2-40B4-BE49-F238E27FC236}">
                <a16:creationId xmlns:a16="http://schemas.microsoft.com/office/drawing/2014/main" id="{637BDC61-7620-A87C-C9E8-F32FE7D786AE}"/>
              </a:ext>
            </a:extLst>
          </p:cNvPr>
          <p:cNvSpPr txBox="1"/>
          <p:nvPr/>
        </p:nvSpPr>
        <p:spPr>
          <a:xfrm>
            <a:off x="6841067" y="4610512"/>
            <a:ext cx="3191940" cy="230832"/>
          </a:xfrm>
          <a:prstGeom prst="rect">
            <a:avLst/>
          </a:prstGeom>
          <a:noFill/>
        </p:spPr>
        <p:txBody>
          <a:bodyPr wrap="square" rtlCol="0">
            <a:spAutoFit/>
          </a:bodyPr>
          <a:lstStyle/>
          <a:p>
            <a:r>
              <a:rPr lang="en-US" sz="900" dirty="0">
                <a:hlinkClick r:id="rId3" tooltip="https://www.freepngimg.com/png/58438-play-app-android-now-button-store"/>
              </a:rPr>
              <a:t>This Photo</a:t>
            </a:r>
            <a:r>
              <a:rPr lang="en-US" sz="900" dirty="0"/>
              <a:t> by Unknown Author is licensed under </a:t>
            </a:r>
            <a:r>
              <a:rPr lang="en-US" sz="900" dirty="0">
                <a:hlinkClick r:id="rId4" tooltip="https://creativecommons.org/licenses/by-nc/3.0/"/>
              </a:rPr>
              <a:t>CC BY-NC</a:t>
            </a:r>
            <a:endParaRPr lang="en-US" sz="900" dirty="0"/>
          </a:p>
        </p:txBody>
      </p:sp>
      <p:pic>
        <p:nvPicPr>
          <p:cNvPr id="15" name="Picture Placeholder 14">
            <a:extLst>
              <a:ext uri="{FF2B5EF4-FFF2-40B4-BE49-F238E27FC236}">
                <a16:creationId xmlns:a16="http://schemas.microsoft.com/office/drawing/2014/main" id="{6BCB6018-3247-C16D-8386-7E2A1BDA8BE8}"/>
              </a:ext>
            </a:extLst>
          </p:cNvPr>
          <p:cNvPicPr>
            <a:picLocks noGrp="1" noChangeAspect="1"/>
          </p:cNvPicPr>
          <p:nvPr>
            <p:ph type="pic" idx="1"/>
          </p:nvPr>
        </p:nvPicPr>
        <p:blipFill>
          <a:blip r:embed="rId5">
            <a:extLst>
              <a:ext uri="{837473B0-CC2E-450A-ABE3-18F120FF3D39}">
                <a1611:picAttrSrcUrl xmlns:a1611="http://schemas.microsoft.com/office/drawing/2016/11/main" r:id="rId6"/>
              </a:ext>
            </a:extLst>
          </a:blip>
          <a:srcRect l="14381" r="14381"/>
          <a:stretch>
            <a:fillRect/>
          </a:stretch>
        </p:blipFill>
        <p:spPr>
          <a:xfrm>
            <a:off x="5801255" y="457200"/>
            <a:ext cx="6172200" cy="4873625"/>
          </a:xfrm>
        </p:spPr>
      </p:pic>
    </p:spTree>
    <p:extLst>
      <p:ext uri="{BB962C8B-B14F-4D97-AF65-F5344CB8AC3E}">
        <p14:creationId xmlns:p14="http://schemas.microsoft.com/office/powerpoint/2010/main" val="397990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25510" y="662965"/>
            <a:ext cx="10126133" cy="1325563"/>
          </a:xfrm>
        </p:spPr>
        <p:txBody>
          <a:bodyPr>
            <a:noAutofit/>
          </a:bodyPr>
          <a:lstStyle/>
          <a:p>
            <a:r>
              <a:rPr lang="en-US" sz="2800" dirty="0"/>
              <a:t>The mobile landscape is ever-changing and to get more people to download your app, you need to make sure they can easily find it. </a:t>
            </a:r>
            <a:br>
              <a:rPr lang="en-US" sz="2800" dirty="0"/>
            </a:br>
            <a:r>
              <a:rPr lang="en-US" sz="2800" dirty="0"/>
              <a:t>Mobile app analysis helps us understand the current strategy to drive growth and retention of future users.</a:t>
            </a:r>
          </a:p>
        </p:txBody>
      </p:sp>
      <p:pic>
        <p:nvPicPr>
          <p:cNvPr id="3" name="Content Placeholder 4">
            <a:extLst>
              <a:ext uri="{FF2B5EF4-FFF2-40B4-BE49-F238E27FC236}">
                <a16:creationId xmlns:a16="http://schemas.microsoft.com/office/drawing/2014/main" id="{A419F669-74D1-0322-A30A-61F1925102E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47435" y="2436496"/>
            <a:ext cx="1137708" cy="1137708"/>
          </a:xfrm>
          <a:prstGeom prst="rect">
            <a:avLst/>
          </a:prstGeom>
        </p:spPr>
      </p:pic>
      <p:sp>
        <p:nvSpPr>
          <p:cNvPr id="4" name="TextBox 3">
            <a:extLst>
              <a:ext uri="{FF2B5EF4-FFF2-40B4-BE49-F238E27FC236}">
                <a16:creationId xmlns:a16="http://schemas.microsoft.com/office/drawing/2014/main" id="{A189A460-18E5-66FC-7D39-17F964347193}"/>
              </a:ext>
            </a:extLst>
          </p:cNvPr>
          <p:cNvSpPr txBox="1"/>
          <p:nvPr/>
        </p:nvSpPr>
        <p:spPr>
          <a:xfrm>
            <a:off x="10020827" y="6246654"/>
            <a:ext cx="1773240" cy="169277"/>
          </a:xfrm>
          <a:prstGeom prst="rect">
            <a:avLst/>
          </a:prstGeom>
          <a:noFill/>
        </p:spPr>
        <p:txBody>
          <a:bodyPr wrap="square" rtlCol="0">
            <a:spAutoFit/>
          </a:bodyPr>
          <a:lstStyle/>
          <a:p>
            <a:r>
              <a:rPr lang="en-US" sz="500" dirty="0">
                <a:hlinkClick r:id="rId4" tooltip="https://www.freepngimg.com/png/58676-button-app-now-apple-store-free-frame"/>
              </a:rPr>
              <a:t>This Photo</a:t>
            </a:r>
            <a:r>
              <a:rPr lang="en-US" sz="500" dirty="0"/>
              <a:t> by Unknown Author is licensed under </a:t>
            </a:r>
            <a:r>
              <a:rPr lang="en-US" sz="500" dirty="0">
                <a:hlinkClick r:id="rId5" tooltip="https://creativecommons.org/licenses/by-nc/3.0/"/>
              </a:rPr>
              <a:t>CC BY-NC</a:t>
            </a:r>
            <a:endParaRPr lang="en-US" sz="500" dirty="0"/>
          </a:p>
        </p:txBody>
      </p:sp>
      <p:pic>
        <p:nvPicPr>
          <p:cNvPr id="5" name="Picture 4">
            <a:extLst>
              <a:ext uri="{FF2B5EF4-FFF2-40B4-BE49-F238E27FC236}">
                <a16:creationId xmlns:a16="http://schemas.microsoft.com/office/drawing/2014/main" id="{D68A3375-A720-AA9E-2959-705DB62DD64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432221" y="2404807"/>
            <a:ext cx="2443291" cy="1152419"/>
          </a:xfrm>
          <a:prstGeom prst="rect">
            <a:avLst/>
          </a:prstGeom>
        </p:spPr>
      </p:pic>
      <p:sp>
        <p:nvSpPr>
          <p:cNvPr id="6" name="TextBox 5">
            <a:extLst>
              <a:ext uri="{FF2B5EF4-FFF2-40B4-BE49-F238E27FC236}">
                <a16:creationId xmlns:a16="http://schemas.microsoft.com/office/drawing/2014/main" id="{D3A9B953-39D2-7339-351D-45B1D2A2D9C7}"/>
              </a:ext>
            </a:extLst>
          </p:cNvPr>
          <p:cNvSpPr txBox="1"/>
          <p:nvPr/>
        </p:nvSpPr>
        <p:spPr>
          <a:xfrm>
            <a:off x="10020827" y="6487632"/>
            <a:ext cx="2061633" cy="169277"/>
          </a:xfrm>
          <a:prstGeom prst="rect">
            <a:avLst/>
          </a:prstGeom>
          <a:noFill/>
        </p:spPr>
        <p:txBody>
          <a:bodyPr wrap="square" rtlCol="0">
            <a:spAutoFit/>
          </a:bodyPr>
          <a:lstStyle/>
          <a:p>
            <a:r>
              <a:rPr lang="en-US" sz="500" dirty="0">
                <a:hlinkClick r:id="rId7" tooltip="https://www.techzim.co.zw/2019/01/pictures-the-google-play-store-before-and-after-the-shutdown/"/>
              </a:rPr>
              <a:t>This Photo</a:t>
            </a:r>
            <a:r>
              <a:rPr lang="en-US" sz="500" dirty="0"/>
              <a:t> by Unknown Author is licensed under </a:t>
            </a:r>
            <a:r>
              <a:rPr lang="en-US" sz="500" dirty="0">
                <a:hlinkClick r:id="rId8" tooltip="https://creativecommons.org/licenses/by-nc-nd/3.0/"/>
              </a:rPr>
              <a:t>CC BY-NC-ND</a:t>
            </a:r>
            <a:endParaRPr lang="en-US" sz="500" dirty="0"/>
          </a:p>
        </p:txBody>
      </p:sp>
      <p:sp>
        <p:nvSpPr>
          <p:cNvPr id="8" name="Content Placeholder 7">
            <a:extLst>
              <a:ext uri="{FF2B5EF4-FFF2-40B4-BE49-F238E27FC236}">
                <a16:creationId xmlns:a16="http://schemas.microsoft.com/office/drawing/2014/main" id="{879018D8-018F-24EB-2672-17A2F80D8935}"/>
              </a:ext>
            </a:extLst>
          </p:cNvPr>
          <p:cNvSpPr>
            <a:spLocks noGrp="1"/>
          </p:cNvSpPr>
          <p:nvPr>
            <p:ph idx="1"/>
          </p:nvPr>
        </p:nvSpPr>
        <p:spPr>
          <a:xfrm>
            <a:off x="2125134" y="3990483"/>
            <a:ext cx="7577665" cy="1047184"/>
          </a:xfrm>
        </p:spPr>
        <p:txBody>
          <a:bodyPr>
            <a:normAutofit fontScale="92500" lnSpcReduction="10000"/>
          </a:bodyPr>
          <a:lstStyle/>
          <a:p>
            <a:pPr marL="0" indent="0">
              <a:buNone/>
            </a:pPr>
            <a:r>
              <a:rPr lang="en-US" dirty="0"/>
              <a:t>“Using the rating (1-5) as the metric for user-satisfaction, data showed that the platform used to download mobile apps is important to the users.”</a:t>
            </a:r>
          </a:p>
          <a:p>
            <a:pPr marL="1371600" lvl="3" indent="0">
              <a:buNone/>
            </a:pPr>
            <a:endParaRPr lang="en-US"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p:txBody>
          <a:bodyPr>
            <a:normAutofit/>
          </a:bodyPr>
          <a:lstStyle/>
          <a:p>
            <a:pPr algn="ctr"/>
            <a:r>
              <a:rPr lang="en-US" dirty="0"/>
              <a:t>Mobile app analysis of ratings</a:t>
            </a:r>
          </a:p>
        </p:txBody>
      </p:sp>
      <p:pic>
        <p:nvPicPr>
          <p:cNvPr id="3" name="Content Placeholder 4">
            <a:extLst>
              <a:ext uri="{FF2B5EF4-FFF2-40B4-BE49-F238E27FC236}">
                <a16:creationId xmlns:a16="http://schemas.microsoft.com/office/drawing/2014/main" id="{A419F669-74D1-0322-A30A-61F1925102E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59826" y="2132215"/>
            <a:ext cx="1137708" cy="1137708"/>
          </a:xfrm>
          <a:prstGeom prst="rect">
            <a:avLst/>
          </a:prstGeom>
        </p:spPr>
      </p:pic>
      <p:sp>
        <p:nvSpPr>
          <p:cNvPr id="4" name="TextBox 3">
            <a:extLst>
              <a:ext uri="{FF2B5EF4-FFF2-40B4-BE49-F238E27FC236}">
                <a16:creationId xmlns:a16="http://schemas.microsoft.com/office/drawing/2014/main" id="{A189A460-18E5-66FC-7D39-17F964347193}"/>
              </a:ext>
            </a:extLst>
          </p:cNvPr>
          <p:cNvSpPr txBox="1"/>
          <p:nvPr/>
        </p:nvSpPr>
        <p:spPr>
          <a:xfrm>
            <a:off x="10020827" y="6246654"/>
            <a:ext cx="1773240" cy="169277"/>
          </a:xfrm>
          <a:prstGeom prst="rect">
            <a:avLst/>
          </a:prstGeom>
          <a:noFill/>
        </p:spPr>
        <p:txBody>
          <a:bodyPr wrap="square" rtlCol="0">
            <a:spAutoFit/>
          </a:bodyPr>
          <a:lstStyle/>
          <a:p>
            <a:r>
              <a:rPr lang="en-US" sz="500" dirty="0">
                <a:hlinkClick r:id="rId4" tooltip="https://www.freepngimg.com/png/58676-button-app-now-apple-store-free-frame"/>
              </a:rPr>
              <a:t>This Photo</a:t>
            </a:r>
            <a:r>
              <a:rPr lang="en-US" sz="500" dirty="0"/>
              <a:t> by Unknown Author is licensed under </a:t>
            </a:r>
            <a:r>
              <a:rPr lang="en-US" sz="500" dirty="0">
                <a:hlinkClick r:id="rId5" tooltip="https://creativecommons.org/licenses/by-nc/3.0/"/>
              </a:rPr>
              <a:t>CC BY-NC</a:t>
            </a:r>
            <a:endParaRPr lang="en-US" sz="500" dirty="0"/>
          </a:p>
        </p:txBody>
      </p:sp>
      <p:pic>
        <p:nvPicPr>
          <p:cNvPr id="5" name="Picture 4">
            <a:extLst>
              <a:ext uri="{FF2B5EF4-FFF2-40B4-BE49-F238E27FC236}">
                <a16:creationId xmlns:a16="http://schemas.microsoft.com/office/drawing/2014/main" id="{D68A3375-A720-AA9E-2959-705DB62DD64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333515" y="3897652"/>
            <a:ext cx="2443291" cy="1152419"/>
          </a:xfrm>
          <a:prstGeom prst="rect">
            <a:avLst/>
          </a:prstGeom>
        </p:spPr>
      </p:pic>
      <p:sp>
        <p:nvSpPr>
          <p:cNvPr id="6" name="TextBox 5">
            <a:extLst>
              <a:ext uri="{FF2B5EF4-FFF2-40B4-BE49-F238E27FC236}">
                <a16:creationId xmlns:a16="http://schemas.microsoft.com/office/drawing/2014/main" id="{D3A9B953-39D2-7339-351D-45B1D2A2D9C7}"/>
              </a:ext>
            </a:extLst>
          </p:cNvPr>
          <p:cNvSpPr txBox="1"/>
          <p:nvPr/>
        </p:nvSpPr>
        <p:spPr>
          <a:xfrm>
            <a:off x="10020827" y="6487632"/>
            <a:ext cx="2061633" cy="169277"/>
          </a:xfrm>
          <a:prstGeom prst="rect">
            <a:avLst/>
          </a:prstGeom>
          <a:noFill/>
        </p:spPr>
        <p:txBody>
          <a:bodyPr wrap="square" rtlCol="0">
            <a:spAutoFit/>
          </a:bodyPr>
          <a:lstStyle/>
          <a:p>
            <a:r>
              <a:rPr lang="en-US" sz="500" dirty="0">
                <a:hlinkClick r:id="rId7" tooltip="https://www.techzim.co.zw/2019/01/pictures-the-google-play-store-before-and-after-the-shutdown/"/>
              </a:rPr>
              <a:t>This Photo</a:t>
            </a:r>
            <a:r>
              <a:rPr lang="en-US" sz="500" dirty="0"/>
              <a:t> by Unknown Author is licensed under </a:t>
            </a:r>
            <a:r>
              <a:rPr lang="en-US" sz="500" dirty="0">
                <a:hlinkClick r:id="rId8" tooltip="https://creativecommons.org/licenses/by-nc-nd/3.0/"/>
              </a:rPr>
              <a:t>CC BY-NC-ND</a:t>
            </a:r>
            <a:endParaRPr lang="en-US" sz="500" dirty="0"/>
          </a:p>
        </p:txBody>
      </p:sp>
      <p:sp>
        <p:nvSpPr>
          <p:cNvPr id="8" name="Content Placeholder 7">
            <a:extLst>
              <a:ext uri="{FF2B5EF4-FFF2-40B4-BE49-F238E27FC236}">
                <a16:creationId xmlns:a16="http://schemas.microsoft.com/office/drawing/2014/main" id="{879018D8-018F-24EB-2672-17A2F80D8935}"/>
              </a:ext>
            </a:extLst>
          </p:cNvPr>
          <p:cNvSpPr>
            <a:spLocks noGrp="1"/>
          </p:cNvSpPr>
          <p:nvPr>
            <p:ph idx="1"/>
          </p:nvPr>
        </p:nvSpPr>
        <p:spPr>
          <a:xfrm>
            <a:off x="838200" y="2010063"/>
            <a:ext cx="7281333" cy="3002203"/>
          </a:xfrm>
        </p:spPr>
        <p:txBody>
          <a:bodyPr>
            <a:normAutofit fontScale="92500" lnSpcReduction="10000"/>
          </a:bodyPr>
          <a:lstStyle/>
          <a:p>
            <a:r>
              <a:rPr lang="en-US" dirty="0"/>
              <a:t>Data source: Kaggle</a:t>
            </a:r>
          </a:p>
          <a:p>
            <a:r>
              <a:rPr lang="en-US" dirty="0"/>
              <a:t>Apple Store: July 2017 </a:t>
            </a:r>
          </a:p>
          <a:p>
            <a:pPr lvl="4">
              <a:buFont typeface="Wingdings" panose="05000000000000000000" pitchFamily="2" charset="2"/>
              <a:buChar char="§"/>
            </a:pPr>
            <a:r>
              <a:rPr lang="en-US" dirty="0"/>
              <a:t>  7197 ratings from itunes search API at Apple inc. website</a:t>
            </a:r>
          </a:p>
          <a:p>
            <a:pPr lvl="4">
              <a:buFont typeface="Wingdings" panose="05000000000000000000" pitchFamily="2" charset="2"/>
              <a:buChar char="§"/>
            </a:pPr>
            <a:r>
              <a:rPr lang="en-US" dirty="0"/>
              <a:t>After cleaning data: 9366 ratings</a:t>
            </a:r>
          </a:p>
          <a:p>
            <a:pPr marL="1828800" lvl="4" indent="0">
              <a:buNone/>
            </a:pPr>
            <a:endParaRPr lang="en-US" dirty="0"/>
          </a:p>
          <a:p>
            <a:r>
              <a:rPr lang="en-US" dirty="0"/>
              <a:t>Google Play store: No date reported</a:t>
            </a:r>
          </a:p>
          <a:p>
            <a:pPr lvl="4">
              <a:buFont typeface="Wingdings" panose="05000000000000000000" pitchFamily="2" charset="2"/>
              <a:buChar char="§"/>
            </a:pPr>
            <a:r>
              <a:rPr lang="en-US" dirty="0"/>
              <a:t>10841 ratings</a:t>
            </a:r>
          </a:p>
          <a:p>
            <a:pPr lvl="4">
              <a:buFont typeface="Wingdings" panose="05000000000000000000" pitchFamily="2" charset="2"/>
              <a:buChar char="§"/>
            </a:pPr>
            <a:r>
              <a:rPr lang="en-US" dirty="0"/>
              <a:t>After cleaning data: 6268 ratings</a:t>
            </a:r>
          </a:p>
          <a:p>
            <a:pPr marL="1828800" lvl="4" indent="0">
              <a:buNone/>
            </a:pPr>
            <a:endParaRPr lang="en-US" dirty="0"/>
          </a:p>
          <a:p>
            <a:pPr lvl="3"/>
            <a:endParaRPr lang="en-US" dirty="0"/>
          </a:p>
        </p:txBody>
      </p:sp>
    </p:spTree>
    <p:extLst>
      <p:ext uri="{BB962C8B-B14F-4D97-AF65-F5344CB8AC3E}">
        <p14:creationId xmlns:p14="http://schemas.microsoft.com/office/powerpoint/2010/main" val="108471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38200" y="69037"/>
            <a:ext cx="10515600" cy="1325563"/>
          </a:xfrm>
        </p:spPr>
        <p:txBody>
          <a:bodyPr>
            <a:normAutofit/>
          </a:bodyPr>
          <a:lstStyle/>
          <a:p>
            <a:pPr algn="ctr"/>
            <a:r>
              <a:rPr lang="en-US" dirty="0"/>
              <a:t>Does the platform make a difference in the ratings?</a:t>
            </a:r>
          </a:p>
        </p:txBody>
      </p:sp>
      <p:pic>
        <p:nvPicPr>
          <p:cNvPr id="11" name="Content Placeholder 10">
            <a:extLst>
              <a:ext uri="{FF2B5EF4-FFF2-40B4-BE49-F238E27FC236}">
                <a16:creationId xmlns:a16="http://schemas.microsoft.com/office/drawing/2014/main" id="{CBE2D27E-3BC5-B368-3B5C-081D32847754}"/>
              </a:ext>
            </a:extLst>
          </p:cNvPr>
          <p:cNvPicPr>
            <a:picLocks noGrp="1" noChangeAspect="1"/>
          </p:cNvPicPr>
          <p:nvPr>
            <p:ph idx="1"/>
          </p:nvPr>
        </p:nvPicPr>
        <p:blipFill>
          <a:blip r:embed="rId3"/>
          <a:stretch>
            <a:fillRect/>
          </a:stretch>
        </p:blipFill>
        <p:spPr>
          <a:xfrm>
            <a:off x="174626" y="1560912"/>
            <a:ext cx="5658211" cy="3607292"/>
          </a:xfrm>
        </p:spPr>
      </p:pic>
      <p:sp>
        <p:nvSpPr>
          <p:cNvPr id="16" name="TextBox 15">
            <a:extLst>
              <a:ext uri="{FF2B5EF4-FFF2-40B4-BE49-F238E27FC236}">
                <a16:creationId xmlns:a16="http://schemas.microsoft.com/office/drawing/2014/main" id="{F67EC8C8-8FBB-288A-402F-9BB0F30061D3}"/>
              </a:ext>
            </a:extLst>
          </p:cNvPr>
          <p:cNvSpPr txBox="1"/>
          <p:nvPr/>
        </p:nvSpPr>
        <p:spPr>
          <a:xfrm>
            <a:off x="4390005" y="5297088"/>
            <a:ext cx="4114800" cy="523220"/>
          </a:xfrm>
          <a:prstGeom prst="rect">
            <a:avLst/>
          </a:prstGeom>
          <a:noFill/>
        </p:spPr>
        <p:txBody>
          <a:bodyPr wrap="square" rtlCol="0">
            <a:spAutoFit/>
          </a:bodyPr>
          <a:lstStyle/>
          <a:p>
            <a:r>
              <a:rPr lang="en-US" sz="2800" b="1" dirty="0"/>
              <a:t>Difference: 0.14</a:t>
            </a:r>
          </a:p>
        </p:txBody>
      </p:sp>
      <p:grpSp>
        <p:nvGrpSpPr>
          <p:cNvPr id="21" name="Group 20">
            <a:extLst>
              <a:ext uri="{FF2B5EF4-FFF2-40B4-BE49-F238E27FC236}">
                <a16:creationId xmlns:a16="http://schemas.microsoft.com/office/drawing/2014/main" id="{D7EBB244-0698-3408-B03A-9D660CB5298F}"/>
              </a:ext>
            </a:extLst>
          </p:cNvPr>
          <p:cNvGrpSpPr/>
          <p:nvPr/>
        </p:nvGrpSpPr>
        <p:grpSpPr>
          <a:xfrm>
            <a:off x="1326092" y="1689796"/>
            <a:ext cx="3123180" cy="1137708"/>
            <a:chOff x="1326092" y="1689796"/>
            <a:chExt cx="3123180" cy="1137708"/>
          </a:xfrm>
        </p:grpSpPr>
        <p:sp>
          <p:nvSpPr>
            <p:cNvPr id="14" name="TextBox 13">
              <a:extLst>
                <a:ext uri="{FF2B5EF4-FFF2-40B4-BE49-F238E27FC236}">
                  <a16:creationId xmlns:a16="http://schemas.microsoft.com/office/drawing/2014/main" id="{BCCCAEF3-66E8-AE3C-CAB3-A0C91724C2DF}"/>
                </a:ext>
              </a:extLst>
            </p:cNvPr>
            <p:cNvSpPr txBox="1"/>
            <p:nvPr/>
          </p:nvSpPr>
          <p:spPr>
            <a:xfrm>
              <a:off x="2597931" y="2131728"/>
              <a:ext cx="1851341" cy="369332"/>
            </a:xfrm>
            <a:prstGeom prst="rect">
              <a:avLst/>
            </a:prstGeom>
            <a:noFill/>
          </p:spPr>
          <p:txBody>
            <a:bodyPr wrap="none" rtlCol="0">
              <a:spAutoFit/>
            </a:bodyPr>
            <a:lstStyle/>
            <a:p>
              <a:r>
                <a:rPr lang="en-US" dirty="0"/>
                <a:t>Mean rating: 4.05</a:t>
              </a:r>
            </a:p>
          </p:txBody>
        </p:sp>
        <p:pic>
          <p:nvPicPr>
            <p:cNvPr id="3" name="Content Placeholder 4">
              <a:extLst>
                <a:ext uri="{FF2B5EF4-FFF2-40B4-BE49-F238E27FC236}">
                  <a16:creationId xmlns:a16="http://schemas.microsoft.com/office/drawing/2014/main" id="{A419F669-74D1-0322-A30A-61F1925102E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26092" y="1689796"/>
              <a:ext cx="1137708" cy="1137708"/>
            </a:xfrm>
            <a:prstGeom prst="rect">
              <a:avLst/>
            </a:prstGeom>
          </p:spPr>
        </p:pic>
      </p:grpSp>
      <p:grpSp>
        <p:nvGrpSpPr>
          <p:cNvPr id="20" name="Group 19">
            <a:extLst>
              <a:ext uri="{FF2B5EF4-FFF2-40B4-BE49-F238E27FC236}">
                <a16:creationId xmlns:a16="http://schemas.microsoft.com/office/drawing/2014/main" id="{1C38C417-02DE-70DE-3CEE-B7734C01F1D6}"/>
              </a:ext>
            </a:extLst>
          </p:cNvPr>
          <p:cNvGrpSpPr/>
          <p:nvPr/>
        </p:nvGrpSpPr>
        <p:grpSpPr>
          <a:xfrm>
            <a:off x="6022419" y="1560912"/>
            <a:ext cx="5994955" cy="3617395"/>
            <a:chOff x="6022419" y="1560912"/>
            <a:chExt cx="5994955" cy="3617395"/>
          </a:xfrm>
        </p:grpSpPr>
        <p:pic>
          <p:nvPicPr>
            <p:cNvPr id="13" name="Picture 12">
              <a:extLst>
                <a:ext uri="{FF2B5EF4-FFF2-40B4-BE49-F238E27FC236}">
                  <a16:creationId xmlns:a16="http://schemas.microsoft.com/office/drawing/2014/main" id="{6F4A2C25-B508-2B22-EF20-5D3F18B0AD88}"/>
                </a:ext>
              </a:extLst>
            </p:cNvPr>
            <p:cNvPicPr>
              <a:picLocks noChangeAspect="1"/>
            </p:cNvPicPr>
            <p:nvPr/>
          </p:nvPicPr>
          <p:blipFill>
            <a:blip r:embed="rId6"/>
            <a:stretch>
              <a:fillRect/>
            </a:stretch>
          </p:blipFill>
          <p:spPr>
            <a:xfrm>
              <a:off x="6022419" y="1560912"/>
              <a:ext cx="5994955" cy="3617395"/>
            </a:xfrm>
            <a:prstGeom prst="rect">
              <a:avLst/>
            </a:prstGeom>
          </p:spPr>
        </p:pic>
        <p:grpSp>
          <p:nvGrpSpPr>
            <p:cNvPr id="19" name="Group 18">
              <a:extLst>
                <a:ext uri="{FF2B5EF4-FFF2-40B4-BE49-F238E27FC236}">
                  <a16:creationId xmlns:a16="http://schemas.microsoft.com/office/drawing/2014/main" id="{CBC94834-FC44-5121-0E7A-37D1CC9A982F}"/>
                </a:ext>
              </a:extLst>
            </p:cNvPr>
            <p:cNvGrpSpPr/>
            <p:nvPr/>
          </p:nvGrpSpPr>
          <p:grpSpPr>
            <a:xfrm>
              <a:off x="6730303" y="1924850"/>
              <a:ext cx="2443291" cy="1622415"/>
              <a:chOff x="6730303" y="1924850"/>
              <a:chExt cx="2443291" cy="1622415"/>
            </a:xfrm>
          </p:grpSpPr>
          <p:sp>
            <p:nvSpPr>
              <p:cNvPr id="15" name="TextBox 14">
                <a:extLst>
                  <a:ext uri="{FF2B5EF4-FFF2-40B4-BE49-F238E27FC236}">
                    <a16:creationId xmlns:a16="http://schemas.microsoft.com/office/drawing/2014/main" id="{A0266BA2-F9E1-5EE3-D5EB-087C65AB1166}"/>
                  </a:ext>
                </a:extLst>
              </p:cNvPr>
              <p:cNvSpPr txBox="1"/>
              <p:nvPr/>
            </p:nvSpPr>
            <p:spPr>
              <a:xfrm>
                <a:off x="7168555" y="3177933"/>
                <a:ext cx="1851341" cy="369332"/>
              </a:xfrm>
              <a:prstGeom prst="rect">
                <a:avLst/>
              </a:prstGeom>
              <a:noFill/>
            </p:spPr>
            <p:txBody>
              <a:bodyPr wrap="none" rtlCol="0">
                <a:spAutoFit/>
              </a:bodyPr>
              <a:lstStyle/>
              <a:p>
                <a:r>
                  <a:rPr lang="en-US" dirty="0"/>
                  <a:t>Mean rating: 4.19</a:t>
                </a:r>
              </a:p>
            </p:txBody>
          </p:sp>
          <p:pic>
            <p:nvPicPr>
              <p:cNvPr id="5" name="Picture 4">
                <a:extLst>
                  <a:ext uri="{FF2B5EF4-FFF2-40B4-BE49-F238E27FC236}">
                    <a16:creationId xmlns:a16="http://schemas.microsoft.com/office/drawing/2014/main" id="{D68A3375-A720-AA9E-2959-705DB62DD64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730303" y="1924850"/>
                <a:ext cx="2443291" cy="1152419"/>
              </a:xfrm>
              <a:prstGeom prst="rect">
                <a:avLst/>
              </a:prstGeom>
            </p:spPr>
          </p:pic>
        </p:grpSp>
      </p:grpSp>
      <p:sp>
        <p:nvSpPr>
          <p:cNvPr id="18" name="TextBox 17">
            <a:extLst>
              <a:ext uri="{FF2B5EF4-FFF2-40B4-BE49-F238E27FC236}">
                <a16:creationId xmlns:a16="http://schemas.microsoft.com/office/drawing/2014/main" id="{32196EDF-CCA5-713F-1CDD-868023A62FF0}"/>
              </a:ext>
            </a:extLst>
          </p:cNvPr>
          <p:cNvSpPr txBox="1"/>
          <p:nvPr/>
        </p:nvSpPr>
        <p:spPr>
          <a:xfrm>
            <a:off x="389467" y="5849391"/>
            <a:ext cx="11370733" cy="707886"/>
          </a:xfrm>
          <a:prstGeom prst="rect">
            <a:avLst/>
          </a:prstGeom>
          <a:noFill/>
        </p:spPr>
        <p:txBody>
          <a:bodyPr wrap="square">
            <a:spAutoFit/>
          </a:bodyPr>
          <a:lstStyle/>
          <a:p>
            <a:r>
              <a:rPr lang="en-US" sz="2000" dirty="0"/>
              <a:t>This difference looks so small, could it be that this happened by chance? Or is this difference due to the platform?</a:t>
            </a:r>
          </a:p>
        </p:txBody>
      </p:sp>
    </p:spTree>
    <p:extLst>
      <p:ext uri="{BB962C8B-B14F-4D97-AF65-F5344CB8AC3E}">
        <p14:creationId xmlns:p14="http://schemas.microsoft.com/office/powerpoint/2010/main" val="155047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38200" y="69037"/>
            <a:ext cx="10515600" cy="1325563"/>
          </a:xfrm>
        </p:spPr>
        <p:txBody>
          <a:bodyPr>
            <a:normAutofit/>
          </a:bodyPr>
          <a:lstStyle/>
          <a:p>
            <a:pPr algn="ctr"/>
            <a:r>
              <a:rPr lang="en-US" sz="4000" dirty="0"/>
              <a:t>Distribution of the average difference in ratings</a:t>
            </a:r>
          </a:p>
        </p:txBody>
      </p:sp>
      <p:pic>
        <p:nvPicPr>
          <p:cNvPr id="8" name="Content Placeholder 7">
            <a:extLst>
              <a:ext uri="{FF2B5EF4-FFF2-40B4-BE49-F238E27FC236}">
                <a16:creationId xmlns:a16="http://schemas.microsoft.com/office/drawing/2014/main" id="{10C9AF40-553E-2539-D651-26C8CEDEE790}"/>
              </a:ext>
            </a:extLst>
          </p:cNvPr>
          <p:cNvPicPr>
            <a:picLocks noGrp="1" noChangeAspect="1"/>
          </p:cNvPicPr>
          <p:nvPr>
            <p:ph idx="1"/>
          </p:nvPr>
        </p:nvPicPr>
        <p:blipFill>
          <a:blip r:embed="rId3"/>
          <a:stretch>
            <a:fillRect/>
          </a:stretch>
        </p:blipFill>
        <p:spPr>
          <a:xfrm>
            <a:off x="510270" y="1841832"/>
            <a:ext cx="5882063" cy="3517040"/>
          </a:xfrm>
        </p:spPr>
      </p:pic>
      <p:sp>
        <p:nvSpPr>
          <p:cNvPr id="16" name="TextBox 15">
            <a:extLst>
              <a:ext uri="{FF2B5EF4-FFF2-40B4-BE49-F238E27FC236}">
                <a16:creationId xmlns:a16="http://schemas.microsoft.com/office/drawing/2014/main" id="{F67EC8C8-8FBB-288A-402F-9BB0F30061D3}"/>
              </a:ext>
            </a:extLst>
          </p:cNvPr>
          <p:cNvSpPr txBox="1"/>
          <p:nvPr/>
        </p:nvSpPr>
        <p:spPr>
          <a:xfrm>
            <a:off x="838200" y="5530162"/>
            <a:ext cx="4960189" cy="954107"/>
          </a:xfrm>
          <a:prstGeom prst="rect">
            <a:avLst/>
          </a:prstGeom>
          <a:noFill/>
        </p:spPr>
        <p:txBody>
          <a:bodyPr wrap="square" rtlCol="0">
            <a:spAutoFit/>
          </a:bodyPr>
          <a:lstStyle/>
          <a:p>
            <a:r>
              <a:rPr lang="en-US" sz="2800" b="1" dirty="0"/>
              <a:t>Observed difference from our sample is 0.14. The p-value is 0</a:t>
            </a:r>
          </a:p>
        </p:txBody>
      </p:sp>
      <p:sp>
        <p:nvSpPr>
          <p:cNvPr id="9" name="TextBox 8">
            <a:extLst>
              <a:ext uri="{FF2B5EF4-FFF2-40B4-BE49-F238E27FC236}">
                <a16:creationId xmlns:a16="http://schemas.microsoft.com/office/drawing/2014/main" id="{F78DE6D9-0665-5B31-3356-DC63B28AC477}"/>
              </a:ext>
            </a:extLst>
          </p:cNvPr>
          <p:cNvSpPr txBox="1"/>
          <p:nvPr/>
        </p:nvSpPr>
        <p:spPr>
          <a:xfrm>
            <a:off x="6954169" y="1792009"/>
            <a:ext cx="3801692" cy="3539430"/>
          </a:xfrm>
          <a:prstGeom prst="rect">
            <a:avLst/>
          </a:prstGeom>
          <a:noFill/>
        </p:spPr>
        <p:txBody>
          <a:bodyPr wrap="square" rtlCol="0">
            <a:spAutoFit/>
          </a:bodyPr>
          <a:lstStyle/>
          <a:p>
            <a:r>
              <a:rPr lang="en-US" sz="2800" b="1" dirty="0"/>
              <a:t>Conclusion: </a:t>
            </a:r>
          </a:p>
          <a:p>
            <a:r>
              <a:rPr lang="en-US" sz="2800" b="1" dirty="0"/>
              <a:t>The difference in average ratings between Apple store and Google Play store is due to the platform and couldn’t happen by chance alone.</a:t>
            </a:r>
          </a:p>
        </p:txBody>
      </p:sp>
      <p:cxnSp>
        <p:nvCxnSpPr>
          <p:cNvPr id="4" name="Straight Arrow Connector 3">
            <a:extLst>
              <a:ext uri="{FF2B5EF4-FFF2-40B4-BE49-F238E27FC236}">
                <a16:creationId xmlns:a16="http://schemas.microsoft.com/office/drawing/2014/main" id="{C7330944-261D-337F-60C0-8A81BBEC2DA9}"/>
              </a:ext>
            </a:extLst>
          </p:cNvPr>
          <p:cNvCxnSpPr>
            <a:cxnSpLocks/>
          </p:cNvCxnSpPr>
          <p:nvPr/>
        </p:nvCxnSpPr>
        <p:spPr>
          <a:xfrm flipV="1">
            <a:off x="5201728" y="5020574"/>
            <a:ext cx="1114166" cy="62173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83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38200" y="69037"/>
            <a:ext cx="10515600" cy="1325563"/>
          </a:xfrm>
        </p:spPr>
        <p:txBody>
          <a:bodyPr>
            <a:normAutofit/>
          </a:bodyPr>
          <a:lstStyle/>
          <a:p>
            <a:pPr algn="ctr"/>
            <a:r>
              <a:rPr lang="en-US" sz="4000" dirty="0"/>
              <a:t>Other interesting statistics</a:t>
            </a:r>
          </a:p>
        </p:txBody>
      </p:sp>
      <p:pic>
        <p:nvPicPr>
          <p:cNvPr id="6" name="Content Placeholder 10">
            <a:extLst>
              <a:ext uri="{FF2B5EF4-FFF2-40B4-BE49-F238E27FC236}">
                <a16:creationId xmlns:a16="http://schemas.microsoft.com/office/drawing/2014/main" id="{21C4878A-C914-C526-415D-C9AE197163E6}"/>
              </a:ext>
            </a:extLst>
          </p:cNvPr>
          <p:cNvPicPr>
            <a:picLocks noGrp="1" noChangeAspect="1"/>
          </p:cNvPicPr>
          <p:nvPr>
            <p:ph idx="1"/>
          </p:nvPr>
        </p:nvPicPr>
        <p:blipFill>
          <a:blip r:embed="rId3"/>
          <a:stretch>
            <a:fillRect/>
          </a:stretch>
        </p:blipFill>
        <p:spPr>
          <a:xfrm>
            <a:off x="174626" y="1560912"/>
            <a:ext cx="5658211" cy="3607292"/>
          </a:xfrm>
        </p:spPr>
      </p:pic>
      <p:grpSp>
        <p:nvGrpSpPr>
          <p:cNvPr id="7" name="Group 6">
            <a:extLst>
              <a:ext uri="{FF2B5EF4-FFF2-40B4-BE49-F238E27FC236}">
                <a16:creationId xmlns:a16="http://schemas.microsoft.com/office/drawing/2014/main" id="{E9A7C3EA-8695-1373-7923-98B9D9F2FE3A}"/>
              </a:ext>
            </a:extLst>
          </p:cNvPr>
          <p:cNvGrpSpPr/>
          <p:nvPr/>
        </p:nvGrpSpPr>
        <p:grpSpPr>
          <a:xfrm>
            <a:off x="6022419" y="1560912"/>
            <a:ext cx="5994955" cy="3617395"/>
            <a:chOff x="6022419" y="1560912"/>
            <a:chExt cx="5994955" cy="3617395"/>
          </a:xfrm>
        </p:grpSpPr>
        <p:pic>
          <p:nvPicPr>
            <p:cNvPr id="10" name="Picture 9">
              <a:extLst>
                <a:ext uri="{FF2B5EF4-FFF2-40B4-BE49-F238E27FC236}">
                  <a16:creationId xmlns:a16="http://schemas.microsoft.com/office/drawing/2014/main" id="{12A8C607-165C-2AC7-FD2C-4E369C19858D}"/>
                </a:ext>
              </a:extLst>
            </p:cNvPr>
            <p:cNvPicPr>
              <a:picLocks noChangeAspect="1"/>
            </p:cNvPicPr>
            <p:nvPr/>
          </p:nvPicPr>
          <p:blipFill>
            <a:blip r:embed="rId4"/>
            <a:stretch>
              <a:fillRect/>
            </a:stretch>
          </p:blipFill>
          <p:spPr>
            <a:xfrm>
              <a:off x="6022419" y="1560912"/>
              <a:ext cx="5994955" cy="3617395"/>
            </a:xfrm>
            <a:prstGeom prst="rect">
              <a:avLst/>
            </a:prstGeom>
          </p:spPr>
        </p:pic>
        <p:grpSp>
          <p:nvGrpSpPr>
            <p:cNvPr id="11" name="Group 10">
              <a:extLst>
                <a:ext uri="{FF2B5EF4-FFF2-40B4-BE49-F238E27FC236}">
                  <a16:creationId xmlns:a16="http://schemas.microsoft.com/office/drawing/2014/main" id="{F48D3C53-BEF4-F0F5-6E10-824E1F637F32}"/>
                </a:ext>
              </a:extLst>
            </p:cNvPr>
            <p:cNvGrpSpPr/>
            <p:nvPr/>
          </p:nvGrpSpPr>
          <p:grpSpPr>
            <a:xfrm>
              <a:off x="6730303" y="1924850"/>
              <a:ext cx="2443291" cy="1622415"/>
              <a:chOff x="6730303" y="1924850"/>
              <a:chExt cx="2443291" cy="1622415"/>
            </a:xfrm>
          </p:grpSpPr>
          <p:sp>
            <p:nvSpPr>
              <p:cNvPr id="12" name="TextBox 11">
                <a:extLst>
                  <a:ext uri="{FF2B5EF4-FFF2-40B4-BE49-F238E27FC236}">
                    <a16:creationId xmlns:a16="http://schemas.microsoft.com/office/drawing/2014/main" id="{C64C053B-F610-A48C-0077-9943E3062353}"/>
                  </a:ext>
                </a:extLst>
              </p:cNvPr>
              <p:cNvSpPr txBox="1"/>
              <p:nvPr/>
            </p:nvSpPr>
            <p:spPr>
              <a:xfrm>
                <a:off x="7168555" y="3177933"/>
                <a:ext cx="1851341" cy="369332"/>
              </a:xfrm>
              <a:prstGeom prst="rect">
                <a:avLst/>
              </a:prstGeom>
              <a:noFill/>
            </p:spPr>
            <p:txBody>
              <a:bodyPr wrap="none" rtlCol="0">
                <a:spAutoFit/>
              </a:bodyPr>
              <a:lstStyle/>
              <a:p>
                <a:r>
                  <a:rPr lang="en-US" dirty="0"/>
                  <a:t>Mean rating: 4.19</a:t>
                </a:r>
              </a:p>
            </p:txBody>
          </p:sp>
          <p:pic>
            <p:nvPicPr>
              <p:cNvPr id="13" name="Picture 12">
                <a:extLst>
                  <a:ext uri="{FF2B5EF4-FFF2-40B4-BE49-F238E27FC236}">
                    <a16:creationId xmlns:a16="http://schemas.microsoft.com/office/drawing/2014/main" id="{A62B34C3-82CD-8931-BE58-F6501E7F046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730303" y="1924850"/>
                <a:ext cx="2443291" cy="1152419"/>
              </a:xfrm>
              <a:prstGeom prst="rect">
                <a:avLst/>
              </a:prstGeom>
            </p:spPr>
          </p:pic>
        </p:grpSp>
      </p:grpSp>
      <p:pic>
        <p:nvPicPr>
          <p:cNvPr id="14" name="Picture 13">
            <a:extLst>
              <a:ext uri="{FF2B5EF4-FFF2-40B4-BE49-F238E27FC236}">
                <a16:creationId xmlns:a16="http://schemas.microsoft.com/office/drawing/2014/main" id="{3939E98A-1BBD-485C-87DB-5485A7EAE059}"/>
              </a:ext>
            </a:extLst>
          </p:cNvPr>
          <p:cNvPicPr>
            <a:picLocks noChangeAspect="1"/>
          </p:cNvPicPr>
          <p:nvPr/>
        </p:nvPicPr>
        <p:blipFill>
          <a:blip r:embed="rId7"/>
          <a:stretch>
            <a:fillRect/>
          </a:stretch>
        </p:blipFill>
        <p:spPr>
          <a:xfrm>
            <a:off x="1156062" y="1924850"/>
            <a:ext cx="3158002" cy="1140051"/>
          </a:xfrm>
          <a:prstGeom prst="rect">
            <a:avLst/>
          </a:prstGeom>
        </p:spPr>
      </p:pic>
      <p:pic>
        <p:nvPicPr>
          <p:cNvPr id="17" name="Picture 16">
            <a:extLst>
              <a:ext uri="{FF2B5EF4-FFF2-40B4-BE49-F238E27FC236}">
                <a16:creationId xmlns:a16="http://schemas.microsoft.com/office/drawing/2014/main" id="{491E7C57-E49B-AEB1-8AD1-68B161297F6E}"/>
              </a:ext>
            </a:extLst>
          </p:cNvPr>
          <p:cNvPicPr>
            <a:picLocks noChangeAspect="1"/>
          </p:cNvPicPr>
          <p:nvPr/>
        </p:nvPicPr>
        <p:blipFill>
          <a:blip r:embed="rId8"/>
          <a:stretch>
            <a:fillRect/>
          </a:stretch>
        </p:blipFill>
        <p:spPr>
          <a:xfrm>
            <a:off x="3504565" y="5410716"/>
            <a:ext cx="5035708" cy="1288204"/>
          </a:xfrm>
          <a:prstGeom prst="rect">
            <a:avLst/>
          </a:prstGeom>
        </p:spPr>
      </p:pic>
    </p:spTree>
    <p:extLst>
      <p:ext uri="{BB962C8B-B14F-4D97-AF65-F5344CB8AC3E}">
        <p14:creationId xmlns:p14="http://schemas.microsoft.com/office/powerpoint/2010/main" val="2303959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299</TotalTime>
  <Words>271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The mobile landscape is ever-changing and to get more people to download your app, you need to make sure they can easily find it.  Mobile app analysis helps us understand the current strategy to drive growth and retention of future users.</vt:lpstr>
      <vt:lpstr>Mobile app analysis of ratings</vt:lpstr>
      <vt:lpstr>Does the platform make a difference in the ratings?</vt:lpstr>
      <vt:lpstr>Distribution of the average difference in ratings</vt:lpstr>
      <vt:lpstr>Other interesting statistics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googleplaystore AppleStore</dc:title>
  <dc:creator>Elsa Y</dc:creator>
  <cp:lastModifiedBy>Elsa Y</cp:lastModifiedBy>
  <cp:revision>6</cp:revision>
  <dcterms:created xsi:type="dcterms:W3CDTF">2022-09-29T16:53:20Z</dcterms:created>
  <dcterms:modified xsi:type="dcterms:W3CDTF">2022-09-29T22:13:19Z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