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6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6CA62-4D86-7A41-9546-8D82FAB2359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7990-711D-B040-B779-878523B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model dialogue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67990-711D-B040-B779-878523B670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852F-86CC-A845-9B4D-2059310C88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97E9-51B9-2C41-B409-49E1485FA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Task-oriented 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1" y="1825625"/>
            <a:ext cx="7801738" cy="4351338"/>
          </a:xfrm>
        </p:spPr>
      </p:pic>
    </p:spTree>
    <p:extLst>
      <p:ext uri="{BB962C8B-B14F-4D97-AF65-F5344CB8AC3E}">
        <p14:creationId xmlns:p14="http://schemas.microsoft.com/office/powerpoint/2010/main" val="104921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guided attention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6330"/>
            <a:ext cx="10515600" cy="40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Dialogue State Tracking</a:t>
            </a:r>
          </a:p>
          <a:p>
            <a:r>
              <a:rPr lang="en-US" dirty="0" smtClean="0"/>
              <a:t>Dialogue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7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DM: Dialogue State Tracking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1066"/>
            <a:ext cx="10515600" cy="2700455"/>
          </a:xfrm>
        </p:spPr>
      </p:pic>
    </p:spTree>
    <p:extLst>
      <p:ext uri="{BB962C8B-B14F-4D97-AF65-F5344CB8AC3E}">
        <p14:creationId xmlns:p14="http://schemas.microsoft.com/office/powerpoint/2010/main" val="151845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DM: Dialogue State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A DST that can work on many domains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To train one generalized RNN model and then specialized it for each slot name</a:t>
            </a:r>
          </a:p>
        </p:txBody>
      </p:sp>
    </p:spTree>
    <p:extLst>
      <p:ext uri="{BB962C8B-B14F-4D97-AF65-F5344CB8AC3E}">
        <p14:creationId xmlns:p14="http://schemas.microsoft.com/office/powerpoint/2010/main" val="214515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DM: Dialogue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Task: to guide what the system should say</a:t>
            </a:r>
          </a:p>
          <a:p>
            <a:endParaRPr lang="en-US" dirty="0" smtClean="0"/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To develop a generic RL algorithm to learn dialogue policy for all domains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Number of dialogues for training</a:t>
            </a:r>
          </a:p>
          <a:p>
            <a:pPr lvl="1"/>
            <a:r>
              <a:rPr lang="en-US" dirty="0" smtClean="0"/>
              <a:t>Domain expertise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RL algorithms with different reward (e.g. #turns maximized or minimized)</a:t>
            </a:r>
          </a:p>
          <a:p>
            <a:pPr lvl="1"/>
            <a:r>
              <a:rPr lang="en-US" dirty="0" smtClean="0"/>
              <a:t>User simulation (to generate enough data using dialogue history)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5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map dialogue acts into natural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912637"/>
            <a:ext cx="9232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Statistical NLG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3769"/>
            <a:ext cx="10515600" cy="3315050"/>
          </a:xfrm>
        </p:spPr>
      </p:pic>
    </p:spTree>
    <p:extLst>
      <p:ext uri="{BB962C8B-B14F-4D97-AF65-F5344CB8AC3E}">
        <p14:creationId xmlns:p14="http://schemas.microsoft.com/office/powerpoint/2010/main" val="212886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26" y="1825625"/>
            <a:ext cx="9028347" cy="4351338"/>
          </a:xfrm>
        </p:spPr>
      </p:pic>
    </p:spTree>
    <p:extLst>
      <p:ext uri="{BB962C8B-B14F-4D97-AF65-F5344CB8AC3E}">
        <p14:creationId xmlns:p14="http://schemas.microsoft.com/office/powerpoint/2010/main" val="91992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4373"/>
            <a:ext cx="10515600" cy="2073842"/>
          </a:xfrm>
        </p:spPr>
      </p:pic>
    </p:spTree>
    <p:extLst>
      <p:ext uri="{BB962C8B-B14F-4D97-AF65-F5344CB8AC3E}">
        <p14:creationId xmlns:p14="http://schemas.microsoft.com/office/powerpoint/2010/main" val="148228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LG: Contextual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4589"/>
            <a:ext cx="10515600" cy="2893409"/>
          </a:xfrm>
        </p:spPr>
      </p:pic>
    </p:spTree>
    <p:extLst>
      <p:ext uri="{BB962C8B-B14F-4D97-AF65-F5344CB8AC3E}">
        <p14:creationId xmlns:p14="http://schemas.microsoft.com/office/powerpoint/2010/main" val="18814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modules:</a:t>
            </a:r>
          </a:p>
          <a:p>
            <a:pPr lvl="1"/>
            <a:r>
              <a:rPr lang="en-US" dirty="0" smtClean="0"/>
              <a:t>Domain classification</a:t>
            </a:r>
          </a:p>
          <a:p>
            <a:pPr lvl="1"/>
            <a:r>
              <a:rPr lang="en-US" dirty="0" smtClean="0"/>
              <a:t>Intent classification</a:t>
            </a:r>
          </a:p>
          <a:p>
            <a:pPr lvl="1"/>
            <a:r>
              <a:rPr lang="en-US" dirty="0" smtClean="0"/>
              <a:t>Slot filling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9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ChitChat</a:t>
            </a:r>
            <a:endParaRPr lang="en-US" dirty="0" smtClean="0"/>
          </a:p>
          <a:p>
            <a:r>
              <a:rPr lang="en-US" dirty="0" smtClean="0"/>
              <a:t>Task-oriented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0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ChitChat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To model dialogue without directly measurable goals</a:t>
            </a:r>
          </a:p>
          <a:p>
            <a:pPr lvl="1"/>
            <a:r>
              <a:rPr lang="en-US" dirty="0" smtClean="0"/>
              <a:t>To train task-less DS using task-oriented data to obtain task-oriented DS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To model topic in the DS</a:t>
            </a:r>
          </a:p>
          <a:p>
            <a:pPr lvl="1"/>
            <a:r>
              <a:rPr lang="en-US" dirty="0" smtClean="0"/>
              <a:t>Dull response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Seq2seq with MMI, deep RL, personalized DS (using user’s personal history), </a:t>
            </a:r>
          </a:p>
          <a:p>
            <a:pPr lvl="1"/>
            <a:r>
              <a:rPr lang="en-US" dirty="0" smtClean="0"/>
              <a:t>IR-based technique (</a:t>
            </a:r>
            <a:r>
              <a:rPr lang="en-US" smtClean="0"/>
              <a:t>using twitter data)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12" y="1825625"/>
            <a:ext cx="8822776" cy="4351338"/>
          </a:xfrm>
        </p:spPr>
      </p:pic>
    </p:spTree>
    <p:extLst>
      <p:ext uri="{BB962C8B-B14F-4D97-AF65-F5344CB8AC3E}">
        <p14:creationId xmlns:p14="http://schemas.microsoft.com/office/powerpoint/2010/main" val="111425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E2E: Task Oriented (Supervised Learning)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9" y="1825625"/>
            <a:ext cx="7187681" cy="4351338"/>
          </a:xfrm>
        </p:spPr>
      </p:pic>
    </p:spTree>
    <p:extLst>
      <p:ext uri="{BB962C8B-B14F-4D97-AF65-F5344CB8AC3E}">
        <p14:creationId xmlns:p14="http://schemas.microsoft.com/office/powerpoint/2010/main" val="129714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E2E: Task Oriented </a:t>
            </a:r>
            <a:r>
              <a:rPr lang="en-US" dirty="0" smtClean="0"/>
              <a:t>(Reinforcement Learning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38" y="1825625"/>
            <a:ext cx="5424723" cy="4351338"/>
          </a:xfrm>
        </p:spPr>
      </p:pic>
      <p:sp>
        <p:nvSpPr>
          <p:cNvPr id="5" name="Rectangle 4"/>
          <p:cNvSpPr/>
          <p:nvPr/>
        </p:nvSpPr>
        <p:spPr>
          <a:xfrm>
            <a:off x="8497229" y="4036741"/>
            <a:ext cx="747132" cy="2665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75649" y="2486724"/>
            <a:ext cx="724278" cy="132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2545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 traverse knowledge 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Task-Oriented (RL)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06" y="1825625"/>
            <a:ext cx="9524387" cy="4351338"/>
          </a:xfrm>
        </p:spPr>
      </p:pic>
    </p:spTree>
    <p:extLst>
      <p:ext uri="{BB962C8B-B14F-4D97-AF65-F5344CB8AC3E}">
        <p14:creationId xmlns:p14="http://schemas.microsoft.com/office/powerpoint/2010/main" val="144869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Kyoto Institute of Technology</a:t>
            </a:r>
          </a:p>
          <a:p>
            <a:pPr lvl="1"/>
            <a:r>
              <a:rPr lang="en-US" dirty="0" smtClean="0"/>
              <a:t>Poly kernel SVM</a:t>
            </a:r>
          </a:p>
          <a:p>
            <a:pPr lvl="1"/>
            <a:r>
              <a:rPr lang="en-US" dirty="0" smtClean="0"/>
              <a:t>Features: word vector both in the system utterance and the previous user utterance (modified combinations of these utterances)</a:t>
            </a:r>
          </a:p>
          <a:p>
            <a:r>
              <a:rPr lang="en-US" dirty="0" smtClean="0"/>
              <a:t>Shizuoka University</a:t>
            </a:r>
          </a:p>
          <a:p>
            <a:pPr lvl="1"/>
            <a:r>
              <a:rPr lang="en-US" dirty="0" smtClean="0"/>
              <a:t>Handcrafted rules </a:t>
            </a:r>
          </a:p>
          <a:p>
            <a:pPr lvl="2"/>
            <a:r>
              <a:rPr lang="en-US" dirty="0" smtClean="0"/>
              <a:t>I:   if there is no shared keywords between system’s and user’s utterance, then it is a breakdown</a:t>
            </a:r>
          </a:p>
          <a:p>
            <a:pPr lvl="2"/>
            <a:r>
              <a:rPr lang="en-US" dirty="0" smtClean="0"/>
              <a:t>II:  system’s utterance after user’s question is a breakdown</a:t>
            </a:r>
          </a:p>
          <a:p>
            <a:pPr lvl="2"/>
            <a:r>
              <a:rPr lang="en-US" dirty="0" smtClean="0"/>
              <a:t>III: system’s utterance which is a question is a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Tohoku University and PFI</a:t>
            </a:r>
          </a:p>
          <a:p>
            <a:pPr lvl="1"/>
            <a:r>
              <a:rPr lang="en-US" dirty="0" smtClean="0"/>
              <a:t>Encode a pair of user’s and system’s utterance using NCM, LSTM encoder, BOW, or extended NCM</a:t>
            </a:r>
          </a:p>
          <a:p>
            <a:pPr lvl="1"/>
            <a:endParaRPr lang="en-US" dirty="0"/>
          </a:p>
          <a:p>
            <a:r>
              <a:rPr lang="en-US" dirty="0" smtClean="0"/>
              <a:t>NAIST</a:t>
            </a:r>
          </a:p>
          <a:p>
            <a:pPr lvl="1"/>
            <a:r>
              <a:rPr lang="en-US" dirty="0" smtClean="0"/>
              <a:t>LSTM-RNN</a:t>
            </a:r>
          </a:p>
          <a:p>
            <a:pPr lvl="1"/>
            <a:r>
              <a:rPr lang="en-US" dirty="0" smtClean="0"/>
              <a:t>Features: word frequency vector (user and system), frequency vector of co-occurrence words, doc2vec (user, system, co-occurrence)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7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NTT Communication</a:t>
            </a:r>
          </a:p>
          <a:p>
            <a:pPr lvl="1"/>
            <a:r>
              <a:rPr lang="en-US" dirty="0" smtClean="0"/>
              <a:t>6-layer perceptron</a:t>
            </a:r>
          </a:p>
          <a:p>
            <a:pPr lvl="1"/>
            <a:r>
              <a:rPr lang="en-US" dirty="0" smtClean="0"/>
              <a:t>Features: word vector (user and system), word class vector (user and system), perplexity, cosine similarity (system and previous system), personality question, dialogue acts (SVM)</a:t>
            </a:r>
          </a:p>
          <a:p>
            <a:pPr lvl="1"/>
            <a:endParaRPr lang="en-US" dirty="0"/>
          </a:p>
          <a:p>
            <a:r>
              <a:rPr lang="en-US" dirty="0" smtClean="0"/>
              <a:t>Hiroshima City University</a:t>
            </a:r>
          </a:p>
          <a:p>
            <a:pPr lvl="1"/>
            <a:r>
              <a:rPr lang="en-US" dirty="0" smtClean="0"/>
              <a:t>LSTM-RNN</a:t>
            </a:r>
          </a:p>
          <a:p>
            <a:pPr lvl="1"/>
            <a:r>
              <a:rPr lang="en-US" dirty="0" smtClean="0"/>
              <a:t>Features: word2vec of user’s and system’s utterances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Domain/Intent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me a cheap </a:t>
            </a:r>
            <a:r>
              <a:rPr lang="en-US" dirty="0"/>
              <a:t>T</a:t>
            </a:r>
            <a:r>
              <a:rPr lang="en-US" dirty="0" smtClean="0"/>
              <a:t>aiwanese restaurant in </a:t>
            </a:r>
            <a:r>
              <a:rPr lang="en-US" dirty="0"/>
              <a:t>O</a:t>
            </a:r>
            <a:r>
              <a:rPr lang="en-US" dirty="0" smtClean="0"/>
              <a:t>akland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750344"/>
            <a:ext cx="7251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LU: Domain/Intent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addressee detection</a:t>
            </a:r>
          </a:p>
          <a:p>
            <a:pPr lvl="1"/>
            <a:r>
              <a:rPr lang="en-US" dirty="0" smtClean="0"/>
              <a:t>Sparseness of n-gram</a:t>
            </a:r>
          </a:p>
          <a:p>
            <a:pPr lvl="1"/>
            <a:r>
              <a:rPr lang="en-US" dirty="0" smtClean="0"/>
              <a:t>Large number of singletons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RNN with LSTM to solve both domain/intent classification and addressee detection</a:t>
            </a:r>
          </a:p>
          <a:p>
            <a:pPr lvl="1"/>
            <a:r>
              <a:rPr lang="en-US" dirty="0" smtClean="0"/>
              <a:t>Word-hashing to resolve singleton</a:t>
            </a:r>
          </a:p>
          <a:p>
            <a:pPr lvl="2"/>
            <a:r>
              <a:rPr lang="en-US" dirty="0" smtClean="0"/>
              <a:t>Kat: #</a:t>
            </a:r>
            <a:r>
              <a:rPr lang="en-US" dirty="0" err="1" smtClean="0"/>
              <a:t>Ka</a:t>
            </a:r>
            <a:r>
              <a:rPr lang="en-US" dirty="0" smtClean="0"/>
              <a:t>, Kat, at#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77" y="1234909"/>
            <a:ext cx="3844086" cy="5532769"/>
          </a:xfrm>
        </p:spPr>
      </p:pic>
    </p:spTree>
    <p:extLst>
      <p:ext uri="{BB962C8B-B14F-4D97-AF65-F5344CB8AC3E}">
        <p14:creationId xmlns:p14="http://schemas.microsoft.com/office/powerpoint/2010/main" val="14334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Slot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Flights from Boston to New York 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1477"/>
            <a:ext cx="10853854" cy="17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Slot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to model dependencies between labels</a:t>
            </a:r>
          </a:p>
          <a:p>
            <a:pPr lvl="1"/>
            <a:r>
              <a:rPr lang="en-US" dirty="0" smtClean="0"/>
              <a:t>To capture contextual information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RNN with LSTM</a:t>
            </a:r>
          </a:p>
          <a:p>
            <a:pPr lvl="1"/>
            <a:r>
              <a:rPr lang="en-US" dirty="0" smtClean="0"/>
              <a:t>LSTM-look around (the input is n-grams)</a:t>
            </a:r>
          </a:p>
          <a:p>
            <a:pPr lvl="1"/>
            <a:r>
              <a:rPr lang="en-US" dirty="0" err="1" smtClean="0"/>
              <a:t>bLSTM</a:t>
            </a:r>
            <a:endParaRPr lang="en-US" dirty="0" smtClean="0"/>
          </a:p>
          <a:p>
            <a:pPr lvl="1"/>
            <a:r>
              <a:rPr lang="en-US" dirty="0" smtClean="0"/>
              <a:t>Encoder-decoder networks</a:t>
            </a:r>
          </a:p>
          <a:p>
            <a:pPr lvl="1"/>
            <a:r>
              <a:rPr lang="en-US" dirty="0" smtClean="0"/>
              <a:t>Attention based encoder-decoder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5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Joint-learning and Multi-domain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</a:p>
          <a:p>
            <a:pPr lvl="1"/>
            <a:r>
              <a:rPr lang="en-US" dirty="0" smtClean="0"/>
              <a:t>to prevent error propagation in the pipeline approach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reduce the number of training data required for each domain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To use external information, e.g., dependency tree and parse tree</a:t>
            </a:r>
          </a:p>
          <a:p>
            <a:pPr lvl="1"/>
            <a:r>
              <a:rPr lang="en-US" dirty="0" smtClean="0"/>
              <a:t>Unseen slot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Joint-learning and Multi-domain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Multi-task </a:t>
            </a:r>
            <a:r>
              <a:rPr lang="en-US" dirty="0" err="1" smtClean="0"/>
              <a:t>bLSTM</a:t>
            </a:r>
            <a:r>
              <a:rPr lang="en-US" dirty="0" smtClean="0"/>
              <a:t> (POS, disfluency, NER, frame label)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Slot filling and intent prediction at the same times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9" y="2873372"/>
            <a:ext cx="4544122" cy="2884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53" y="3083886"/>
            <a:ext cx="6172200" cy="246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91815" y="2873372"/>
            <a:ext cx="535258" cy="393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3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LU: Contextual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many works exploit adjacency pair of utterances, not the history of dialogue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LSTM over the whole dialogue</a:t>
            </a:r>
          </a:p>
          <a:p>
            <a:pPr lvl="1"/>
            <a:r>
              <a:rPr lang="en-US" dirty="0" smtClean="0"/>
              <a:t>Knowledge guided attention network (memory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609</Words>
  <Application>Microsoft Macintosh PowerPoint</Application>
  <PresentationFormat>Widescreen</PresentationFormat>
  <Paragraphs>112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Office Theme</vt:lpstr>
      <vt:lpstr>Task-oriented DS</vt:lpstr>
      <vt:lpstr>Language Understanding</vt:lpstr>
      <vt:lpstr>LU: Domain/Intent Classification</vt:lpstr>
      <vt:lpstr>LU: Domain/Intent Classification</vt:lpstr>
      <vt:lpstr>LU: Slot Filling</vt:lpstr>
      <vt:lpstr>LU: Slot Filling</vt:lpstr>
      <vt:lpstr>LU: Joint-learning and Multi-domain</vt:lpstr>
      <vt:lpstr>LU: Joint-learning and Multi-domain</vt:lpstr>
      <vt:lpstr>LU: Contextual </vt:lpstr>
      <vt:lpstr>Knowledge guided attention network</vt:lpstr>
      <vt:lpstr>Dialogue Management</vt:lpstr>
      <vt:lpstr>DM: Dialogue State Tracking</vt:lpstr>
      <vt:lpstr>DM: Dialogue State Tracking</vt:lpstr>
      <vt:lpstr>DM: Dialogue Policy</vt:lpstr>
      <vt:lpstr>Language Generation</vt:lpstr>
      <vt:lpstr>LG: Statistical NLG</vt:lpstr>
      <vt:lpstr>LG: NN</vt:lpstr>
      <vt:lpstr>LG: NN</vt:lpstr>
      <vt:lpstr>LG: Contextual</vt:lpstr>
      <vt:lpstr>End-to-End</vt:lpstr>
      <vt:lpstr>ChitChat</vt:lpstr>
      <vt:lpstr>PowerPoint Presentation</vt:lpstr>
      <vt:lpstr>E2E: Task Oriented (Supervised Learning)</vt:lpstr>
      <vt:lpstr>E2E: Task Oriented (Reinforcement Learning)</vt:lpstr>
      <vt:lpstr>E2E Task-Oriented (RL) </vt:lpstr>
      <vt:lpstr>Breakdown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Yoko Kristianto</dc:creator>
  <cp:lastModifiedBy>Giovanni Yoko Kristianto</cp:lastModifiedBy>
  <cp:revision>30</cp:revision>
  <dcterms:created xsi:type="dcterms:W3CDTF">2017-05-10T12:35:33Z</dcterms:created>
  <dcterms:modified xsi:type="dcterms:W3CDTF">2017-05-10T22:43:47Z</dcterms:modified>
</cp:coreProperties>
</file>